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327" r:id="rId2"/>
    <p:sldId id="765" r:id="rId3"/>
    <p:sldId id="707" r:id="rId4"/>
    <p:sldId id="743" r:id="rId5"/>
    <p:sldId id="746" r:id="rId6"/>
    <p:sldId id="747" r:id="rId7"/>
    <p:sldId id="748" r:id="rId8"/>
    <p:sldId id="749" r:id="rId9"/>
    <p:sldId id="750" r:id="rId10"/>
    <p:sldId id="742" r:id="rId11"/>
    <p:sldId id="705" r:id="rId12"/>
    <p:sldId id="744" r:id="rId13"/>
    <p:sldId id="764" r:id="rId14"/>
    <p:sldId id="745" r:id="rId15"/>
    <p:sldId id="758" r:id="rId16"/>
    <p:sldId id="759" r:id="rId17"/>
    <p:sldId id="760" r:id="rId18"/>
    <p:sldId id="751" r:id="rId19"/>
    <p:sldId id="757" r:id="rId20"/>
    <p:sldId id="753" r:id="rId21"/>
    <p:sldId id="756" r:id="rId22"/>
    <p:sldId id="771" r:id="rId23"/>
    <p:sldId id="773" r:id="rId24"/>
    <p:sldId id="772" r:id="rId25"/>
    <p:sldId id="761" r:id="rId26"/>
    <p:sldId id="769" r:id="rId27"/>
    <p:sldId id="768" r:id="rId28"/>
    <p:sldId id="766" r:id="rId29"/>
    <p:sldId id="767" r:id="rId30"/>
    <p:sldId id="779" r:id="rId31"/>
    <p:sldId id="775" r:id="rId32"/>
    <p:sldId id="774" r:id="rId33"/>
    <p:sldId id="781" r:id="rId34"/>
    <p:sldId id="785" r:id="rId35"/>
    <p:sldId id="805" r:id="rId36"/>
    <p:sldId id="786" r:id="rId37"/>
    <p:sldId id="782" r:id="rId38"/>
    <p:sldId id="787" r:id="rId39"/>
    <p:sldId id="788" r:id="rId40"/>
    <p:sldId id="789" r:id="rId41"/>
    <p:sldId id="790" r:id="rId42"/>
    <p:sldId id="791" r:id="rId43"/>
    <p:sldId id="792" r:id="rId44"/>
    <p:sldId id="793" r:id="rId45"/>
    <p:sldId id="794" r:id="rId46"/>
    <p:sldId id="784" r:id="rId47"/>
    <p:sldId id="798" r:id="rId48"/>
    <p:sldId id="799" r:id="rId49"/>
    <p:sldId id="800" r:id="rId50"/>
    <p:sldId id="801" r:id="rId51"/>
    <p:sldId id="795" r:id="rId52"/>
    <p:sldId id="796" r:id="rId53"/>
    <p:sldId id="776" r:id="rId54"/>
    <p:sldId id="780" r:id="rId55"/>
    <p:sldId id="777" r:id="rId56"/>
    <p:sldId id="778" r:id="rId57"/>
    <p:sldId id="713" r:id="rId58"/>
    <p:sldId id="715" r:id="rId59"/>
    <p:sldId id="714" r:id="rId60"/>
    <p:sldId id="724" r:id="rId61"/>
    <p:sldId id="731" r:id="rId62"/>
    <p:sldId id="733" r:id="rId63"/>
    <p:sldId id="732" r:id="rId64"/>
    <p:sldId id="693" r:id="rId65"/>
    <p:sldId id="694" r:id="rId66"/>
    <p:sldId id="698" r:id="rId67"/>
    <p:sldId id="803" r:id="rId68"/>
    <p:sldId id="710" r:id="rId69"/>
    <p:sldId id="741" r:id="rId70"/>
    <p:sldId id="725" r:id="rId71"/>
    <p:sldId id="726" r:id="rId72"/>
    <p:sldId id="735" r:id="rId73"/>
    <p:sldId id="736" r:id="rId74"/>
    <p:sldId id="727" r:id="rId75"/>
    <p:sldId id="802" r:id="rId76"/>
    <p:sldId id="754" r:id="rId77"/>
    <p:sldId id="762" r:id="rId78"/>
    <p:sldId id="763" r:id="rId79"/>
    <p:sldId id="755" r:id="rId80"/>
    <p:sldId id="752" r:id="rId81"/>
    <p:sldId id="706" r:id="rId82"/>
    <p:sldId id="691" r:id="rId83"/>
    <p:sldId id="656" r:id="rId84"/>
    <p:sldId id="669" r:id="rId85"/>
    <p:sldId id="668" r:id="rId86"/>
    <p:sldId id="670" r:id="rId87"/>
    <p:sldId id="684" r:id="rId88"/>
    <p:sldId id="682" r:id="rId89"/>
    <p:sldId id="685" r:id="rId90"/>
    <p:sldId id="683" r:id="rId91"/>
    <p:sldId id="687" r:id="rId92"/>
    <p:sldId id="689" r:id="rId93"/>
    <p:sldId id="690" r:id="rId94"/>
    <p:sldId id="686" r:id="rId95"/>
    <p:sldId id="695" r:id="rId96"/>
    <p:sldId id="700" r:id="rId97"/>
    <p:sldId id="692" r:id="rId98"/>
    <p:sldId id="702" r:id="rId99"/>
    <p:sldId id="699" r:id="rId100"/>
    <p:sldId id="703" r:id="rId101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895B9B2-F341-46A7-AE9C-EEA8FF2C9C09}">
          <p14:sldIdLst>
            <p14:sldId id="327"/>
          </p14:sldIdLst>
        </p14:section>
        <p14:section name="proton emission" id="{55DE24C2-C126-49A4-BF92-E185E683D557}">
          <p14:sldIdLst>
            <p14:sldId id="765"/>
            <p14:sldId id="707"/>
            <p14:sldId id="743"/>
            <p14:sldId id="746"/>
            <p14:sldId id="747"/>
            <p14:sldId id="748"/>
            <p14:sldId id="749"/>
            <p14:sldId id="750"/>
            <p14:sldId id="742"/>
            <p14:sldId id="705"/>
            <p14:sldId id="744"/>
          </p14:sldIdLst>
        </p14:section>
        <p14:section name="ACTAR TPC" id="{80A9D9CE-0A73-4595-B027-C48D256C1EEB}">
          <p14:sldIdLst>
            <p14:sldId id="764"/>
            <p14:sldId id="745"/>
            <p14:sldId id="758"/>
            <p14:sldId id="759"/>
            <p14:sldId id="760"/>
            <p14:sldId id="751"/>
            <p14:sldId id="757"/>
            <p14:sldId id="753"/>
            <p14:sldId id="756"/>
            <p14:sldId id="771"/>
            <p14:sldId id="773"/>
            <p14:sldId id="772"/>
            <p14:sldId id="761"/>
            <p14:sldId id="769"/>
            <p14:sldId id="768"/>
            <p14:sldId id="766"/>
            <p14:sldId id="767"/>
            <p14:sldId id="779"/>
          </p14:sldIdLst>
        </p14:section>
        <p14:section name="48Ni 2-proton" id="{7D87A344-69A1-4408-AE33-E2C732922074}">
          <p14:sldIdLst>
            <p14:sldId id="775"/>
            <p14:sldId id="774"/>
            <p14:sldId id="781"/>
            <p14:sldId id="785"/>
            <p14:sldId id="805"/>
            <p14:sldId id="786"/>
            <p14:sldId id="782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84"/>
            <p14:sldId id="798"/>
            <p14:sldId id="799"/>
            <p14:sldId id="800"/>
            <p14:sldId id="801"/>
            <p14:sldId id="795"/>
            <p14:sldId id="796"/>
          </p14:sldIdLst>
        </p14:section>
        <p14:section name="Isomer proton radioactivity" id="{8D7D48D3-5C5A-440A-87F1-0832BA1C5D99}">
          <p14:sldIdLst>
            <p14:sldId id="776"/>
            <p14:sldId id="780"/>
            <p14:sldId id="777"/>
            <p14:sldId id="778"/>
            <p14:sldId id="713"/>
            <p14:sldId id="715"/>
            <p14:sldId id="714"/>
            <p14:sldId id="724"/>
            <p14:sldId id="731"/>
            <p14:sldId id="733"/>
            <p14:sldId id="732"/>
            <p14:sldId id="693"/>
            <p14:sldId id="694"/>
            <p14:sldId id="698"/>
            <p14:sldId id="803"/>
            <p14:sldId id="710"/>
            <p14:sldId id="741"/>
            <p14:sldId id="725"/>
            <p14:sldId id="726"/>
            <p14:sldId id="735"/>
            <p14:sldId id="736"/>
            <p14:sldId id="727"/>
            <p14:sldId id="802"/>
          </p14:sldIdLst>
        </p14:section>
        <p14:section name="Conclusion" id="{627D08AB-45DD-47D1-98F4-B0751604944C}">
          <p14:sldIdLst>
            <p14:sldId id="754"/>
            <p14:sldId id="762"/>
            <p14:sldId id="763"/>
            <p14:sldId id="755"/>
            <p14:sldId id="752"/>
          </p14:sldIdLst>
        </p14:section>
        <p14:section name="Backup" id="{547E70C6-AF00-4823-9946-B58E864990D3}">
          <p14:sldIdLst>
            <p14:sldId id="706"/>
            <p14:sldId id="691"/>
            <p14:sldId id="656"/>
            <p14:sldId id="669"/>
            <p14:sldId id="668"/>
            <p14:sldId id="670"/>
            <p14:sldId id="684"/>
            <p14:sldId id="682"/>
            <p14:sldId id="685"/>
            <p14:sldId id="683"/>
            <p14:sldId id="687"/>
            <p14:sldId id="689"/>
            <p14:sldId id="690"/>
            <p14:sldId id="686"/>
            <p14:sldId id="695"/>
            <p14:sldId id="700"/>
            <p14:sldId id="692"/>
            <p14:sldId id="702"/>
            <p14:sldId id="699"/>
            <p14:sldId id="703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19" userDrawn="1">
          <p15:clr>
            <a:srgbClr val="A4A3A4"/>
          </p15:clr>
        </p15:guide>
        <p15:guide id="5" orient="horz" pos="3113" userDrawn="1">
          <p15:clr>
            <a:srgbClr val="A4A3A4"/>
          </p15:clr>
        </p15:guide>
        <p15:guide id="6" orient="horz" pos="2523" userDrawn="1">
          <p15:clr>
            <a:srgbClr val="A4A3A4"/>
          </p15:clr>
        </p15:guide>
        <p15:guide id="7" orient="horz" pos="4247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  <p15:guide id="13" pos="2880" userDrawn="1">
          <p15:clr>
            <a:srgbClr val="A4A3A4"/>
          </p15:clr>
        </p15:guide>
        <p15:guide id="14" pos="5692" userDrawn="1">
          <p15:clr>
            <a:srgbClr val="A4A3A4"/>
          </p15:clr>
        </p15:guide>
        <p15:guide id="16" pos="1655" userDrawn="1">
          <p15:clr>
            <a:srgbClr val="A4A3A4"/>
          </p15:clr>
        </p15:guide>
        <p15:guide id="17" pos="2109" userDrawn="1">
          <p15:clr>
            <a:srgbClr val="A4A3A4"/>
          </p15:clr>
        </p15:guide>
        <p15:guide id="18" pos="4241" userDrawn="1">
          <p15:clr>
            <a:srgbClr val="A4A3A4"/>
          </p15:clr>
        </p15:guide>
        <p15:guide id="21" pos="1020" userDrawn="1">
          <p15:clr>
            <a:srgbClr val="A4A3A4"/>
          </p15:clr>
        </p15:guide>
        <p15:guide id="22" orient="horz" pos="663" userDrawn="1">
          <p15:clr>
            <a:srgbClr val="A4A3A4"/>
          </p15:clr>
        </p15:guide>
        <p15:guide id="23" pos="68" userDrawn="1">
          <p15:clr>
            <a:srgbClr val="A4A3A4"/>
          </p15:clr>
        </p15:guide>
        <p15:guide id="24" orient="horz" pos="1344" userDrawn="1">
          <p15:clr>
            <a:srgbClr val="A4A3A4"/>
          </p15:clr>
        </p15:guide>
        <p15:guide id="25" pos="47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CC"/>
    <a:srgbClr val="FFFFCC"/>
    <a:srgbClr val="CC00CC"/>
    <a:srgbClr val="FF9900"/>
    <a:srgbClr val="009900"/>
    <a:srgbClr val="C00000"/>
    <a:srgbClr val="0070C0"/>
    <a:srgbClr val="0000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94660"/>
  </p:normalViewPr>
  <p:slideViewPr>
    <p:cSldViewPr>
      <p:cViewPr varScale="1">
        <p:scale>
          <a:sx n="98" d="100"/>
          <a:sy n="98" d="100"/>
        </p:scale>
        <p:origin x="624" y="90"/>
      </p:cViewPr>
      <p:guideLst>
        <p:guide orient="horz" pos="119"/>
        <p:guide orient="horz" pos="3113"/>
        <p:guide orient="horz" pos="2523"/>
        <p:guide orient="horz" pos="4247"/>
        <p:guide orient="horz" pos="2160"/>
        <p:guide pos="2880"/>
        <p:guide pos="5692"/>
        <p:guide pos="1655"/>
        <p:guide pos="2109"/>
        <p:guide pos="4241"/>
        <p:guide pos="1020"/>
        <p:guide orient="horz" pos="663"/>
        <p:guide pos="68"/>
        <p:guide orient="horz" pos="1344"/>
        <p:guide pos="4785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F47C6-4ABF-421B-8517-492C70307A54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A938-DDB8-4706-8F92-0F5F18E059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12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22/06/2022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7.jpe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emf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emf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9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5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microsoft.com/office/2007/relationships/hdphoto" Target="../media/hdphoto1.wdp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55.png"/><Relationship Id="rId5" Type="http://schemas.openxmlformats.org/officeDocument/2006/relationships/image" Target="../media/image125.png"/><Relationship Id="rId10" Type="http://schemas.openxmlformats.org/officeDocument/2006/relationships/image" Target="../media/image154.png"/><Relationship Id="rId4" Type="http://schemas.openxmlformats.org/officeDocument/2006/relationships/image" Target="../media/image124.png"/><Relationship Id="rId9" Type="http://schemas.openxmlformats.org/officeDocument/2006/relationships/image" Target="../media/image15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58.png"/><Relationship Id="rId7" Type="http://schemas.openxmlformats.org/officeDocument/2006/relationships/image" Target="../media/image12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3.png"/><Relationship Id="rId4" Type="http://schemas.openxmlformats.org/officeDocument/2006/relationships/image" Target="../media/image159.png"/><Relationship Id="rId9" Type="http://schemas.openxmlformats.org/officeDocument/2006/relationships/image" Target="../media/image1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0.png"/><Relationship Id="rId4" Type="http://schemas.openxmlformats.org/officeDocument/2006/relationships/image" Target="../media/image212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0.png"/><Relationship Id="rId13" Type="http://schemas.openxmlformats.org/officeDocument/2006/relationships/image" Target="../media/image780.png"/><Relationship Id="rId3" Type="http://schemas.openxmlformats.org/officeDocument/2006/relationships/image" Target="../media/image2150.png"/><Relationship Id="rId7" Type="http://schemas.openxmlformats.org/officeDocument/2006/relationships/image" Target="../media/image2190.png"/><Relationship Id="rId12" Type="http://schemas.openxmlformats.org/officeDocument/2006/relationships/image" Target="../media/image2240.png"/><Relationship Id="rId2" Type="http://schemas.openxmlformats.org/officeDocument/2006/relationships/image" Target="../media/image2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0.png"/><Relationship Id="rId11" Type="http://schemas.openxmlformats.org/officeDocument/2006/relationships/image" Target="../media/image2230.png"/><Relationship Id="rId5" Type="http://schemas.openxmlformats.org/officeDocument/2006/relationships/image" Target="../media/image2170.png"/><Relationship Id="rId10" Type="http://schemas.openxmlformats.org/officeDocument/2006/relationships/image" Target="../media/image2220.png"/><Relationship Id="rId4" Type="http://schemas.openxmlformats.org/officeDocument/2006/relationships/image" Target="../media/image2160.png"/><Relationship Id="rId9" Type="http://schemas.openxmlformats.org/officeDocument/2006/relationships/image" Target="../media/image2210.png"/><Relationship Id="rId14" Type="http://schemas.openxmlformats.org/officeDocument/2006/relationships/image" Target="../media/image79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82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0.png"/><Relationship Id="rId7" Type="http://schemas.openxmlformats.org/officeDocument/2006/relationships/image" Target="../media/image26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7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12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0.png"/><Relationship Id="rId4" Type="http://schemas.openxmlformats.org/officeDocument/2006/relationships/image" Target="../media/image104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0355" y="476672"/>
            <a:ext cx="8978218" cy="201169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9900"/>
                </a:solidFill>
              </a:rPr>
              <a:t>nuclear physics at the edge of stability</a:t>
            </a:r>
          </a:p>
          <a:p>
            <a:pPr algn="ctr"/>
            <a:endParaRPr lang="en-US" sz="28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proton(s) </a:t>
            </a:r>
            <a:r>
              <a:rPr lang="en-US" sz="3600" b="1" dirty="0" smtClean="0">
                <a:solidFill>
                  <a:srgbClr val="C00000"/>
                </a:solidFill>
              </a:rPr>
              <a:t>radioactivity </a:t>
            </a:r>
            <a:r>
              <a:rPr lang="en-US" sz="3600" b="1" dirty="0" smtClean="0">
                <a:solidFill>
                  <a:srgbClr val="C00000"/>
                </a:solidFill>
              </a:rPr>
              <a:t>studies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with </a:t>
            </a:r>
            <a:r>
              <a:rPr lang="en-US" sz="3600" b="1" dirty="0" smtClean="0">
                <a:solidFill>
                  <a:srgbClr val="C00000"/>
                </a:solidFill>
              </a:rPr>
              <a:t>ACTAR TPC</a:t>
            </a:r>
          </a:p>
          <a:p>
            <a:pPr algn="ctr"/>
            <a:r>
              <a:rPr lang="en-US" sz="2000" dirty="0" smtClean="0"/>
              <a:t>J. Giovinazzo – LP2iB (former CENBG) – </a:t>
            </a:r>
            <a:r>
              <a:rPr lang="en-US" sz="2000" dirty="0" smtClean="0"/>
              <a:t>Bordeaux</a:t>
            </a:r>
          </a:p>
          <a:p>
            <a:pPr algn="ctr"/>
            <a:r>
              <a:rPr lang="en-US" sz="1400" dirty="0" smtClean="0"/>
              <a:t>(for E690 and E791 collaborations + ACTAR TPC + GANIL/LISE) </a:t>
            </a:r>
            <a:endParaRPr lang="en-US" sz="14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834263" y="2885766"/>
            <a:ext cx="4016283" cy="222713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000" b="1" dirty="0" smtClean="0">
                <a:sym typeface="Symbol"/>
              </a:rPr>
              <a:t>nuclear stability and proton emission</a:t>
            </a:r>
            <a:endParaRPr lang="en-US" sz="2000" b="1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en-US" sz="2000" b="1" dirty="0" smtClean="0">
                <a:sym typeface="Symbol"/>
              </a:rPr>
              <a:t>the need for new detection devices</a:t>
            </a:r>
          </a:p>
          <a:p>
            <a:pPr>
              <a:tabLst>
                <a:tab pos="447675" algn="l"/>
              </a:tabLst>
            </a:pPr>
            <a:r>
              <a:rPr lang="en-US" sz="2000" dirty="0" smtClean="0">
                <a:sym typeface="Symbol"/>
              </a:rPr>
              <a:t>	</a:t>
            </a:r>
            <a:r>
              <a:rPr lang="en-US" sz="2000" dirty="0" smtClean="0">
                <a:sym typeface="Symbol"/>
              </a:rPr>
              <a:t>time projection chamber</a:t>
            </a:r>
            <a:endParaRPr lang="en-US" sz="2000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en-US" sz="2000" b="1" dirty="0" smtClean="0">
                <a:sym typeface="Symbol"/>
              </a:rPr>
              <a:t>recent (decay) experiments</a:t>
            </a:r>
          </a:p>
          <a:p>
            <a:pPr>
              <a:tabLst>
                <a:tab pos="180975" algn="l"/>
                <a:tab pos="447675" algn="l"/>
              </a:tabLst>
            </a:pPr>
            <a:r>
              <a:rPr lang="en-US" sz="2000" dirty="0">
                <a:sym typeface="Symbol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○</a:t>
            </a:r>
            <a:r>
              <a:rPr lang="en-US" sz="2000" dirty="0">
                <a:sym typeface="Symbol"/>
              </a:rPr>
              <a:t>	2-proton radioactivity</a:t>
            </a:r>
          </a:p>
          <a:p>
            <a:pPr>
              <a:tabLst>
                <a:tab pos="180975" algn="l"/>
                <a:tab pos="447675" algn="l"/>
              </a:tabLst>
            </a:pPr>
            <a:r>
              <a:rPr lang="en-US" sz="2000" dirty="0">
                <a:sym typeface="Symbol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○</a:t>
            </a:r>
            <a:r>
              <a:rPr lang="en-US" sz="2000" dirty="0">
                <a:sym typeface="Symbol"/>
              </a:rPr>
              <a:t>	isomers proton </a:t>
            </a:r>
            <a:r>
              <a:rPr lang="en-US" sz="2000" dirty="0" smtClean="0">
                <a:sym typeface="Symbol"/>
              </a:rPr>
              <a:t>radioactivity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3224199" y="80447"/>
            <a:ext cx="2695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b="1" dirty="0" smtClean="0"/>
              <a:t>ECT* 20</a:t>
            </a:r>
            <a:r>
              <a:rPr lang="en-US" altLang="fr-FR" b="1" dirty="0" smtClean="0"/>
              <a:t>22 </a:t>
            </a:r>
            <a:r>
              <a:rPr lang="en-US" altLang="fr-FR" b="1" dirty="0" smtClean="0"/>
              <a:t>– </a:t>
            </a:r>
            <a:r>
              <a:rPr lang="en-US" altLang="fr-FR" b="1" dirty="0" smtClean="0"/>
              <a:t>04-08/07/2022 </a:t>
            </a:r>
            <a:endParaRPr lang="en-US" altLang="fr-FR" b="1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862"/>
            <a:ext cx="1115616" cy="720138"/>
          </a:xfrm>
          <a:prstGeom prst="rect">
            <a:avLst/>
          </a:prstGeom>
        </p:spPr>
      </p:pic>
      <p:pic>
        <p:nvPicPr>
          <p:cNvPr id="11" name="Image 10" descr="ACTARTPC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6"/>
          <a:stretch>
            <a:fillRect/>
          </a:stretch>
        </p:blipFill>
        <p:spPr bwMode="auto">
          <a:xfrm>
            <a:off x="8316416" y="6165304"/>
            <a:ext cx="812598" cy="64609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406852"/>
            <a:ext cx="1322774" cy="2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06" y="2591927"/>
            <a:ext cx="2403642" cy="320485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3995936" y="4044411"/>
            <a:ext cx="4027261" cy="2690610"/>
            <a:chOff x="3775960" y="3820853"/>
            <a:chExt cx="4410765" cy="2946829"/>
          </a:xfrm>
        </p:grpSpPr>
        <p:sp>
          <p:nvSpPr>
            <p:cNvPr id="2" name="Rectangle 1"/>
            <p:cNvSpPr/>
            <p:nvPr/>
          </p:nvSpPr>
          <p:spPr>
            <a:xfrm>
              <a:off x="4455532" y="3820853"/>
              <a:ext cx="3384376" cy="283782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5960" y="3919589"/>
              <a:ext cx="4410765" cy="2848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50" y="2276475"/>
            <a:ext cx="5760000" cy="4320000"/>
          </a:xfrm>
          <a:prstGeom prst="rect">
            <a:avLst/>
          </a:prstGeom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 rot="20539131">
            <a:off x="6484188" y="2457094"/>
            <a:ext cx="15097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altLang="fr-FR" b="1" dirty="0" smtClean="0">
                <a:solidFill>
                  <a:srgbClr val="FF0000"/>
                </a:solidFill>
              </a:rPr>
              <a:t>proton </a:t>
            </a:r>
            <a:r>
              <a:rPr lang="fr-FR" altLang="fr-FR" b="1" dirty="0" err="1" smtClean="0">
                <a:solidFill>
                  <a:srgbClr val="FF0000"/>
                </a:solidFill>
              </a:rPr>
              <a:t>drip</a:t>
            </a:r>
            <a:r>
              <a:rPr lang="fr-FR" altLang="fr-FR" b="1" dirty="0" smtClean="0">
                <a:solidFill>
                  <a:srgbClr val="FF0000"/>
                </a:solidFill>
              </a:rPr>
              <a:t>-line</a:t>
            </a:r>
            <a:endParaRPr lang="en-US" altLang="fr-FR" b="1" i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 rot="20204024">
            <a:off x="7368948" y="5826514"/>
            <a:ext cx="1627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altLang="fr-FR" b="1" dirty="0" smtClean="0">
                <a:solidFill>
                  <a:srgbClr val="0000FF"/>
                </a:solidFill>
              </a:rPr>
              <a:t>neutron </a:t>
            </a:r>
            <a:r>
              <a:rPr lang="fr-FR" altLang="fr-FR" b="1" dirty="0" err="1" smtClean="0">
                <a:solidFill>
                  <a:srgbClr val="0000FF"/>
                </a:solidFill>
              </a:rPr>
              <a:t>drip</a:t>
            </a:r>
            <a:r>
              <a:rPr lang="fr-FR" altLang="fr-FR" b="1" dirty="0" smtClean="0">
                <a:solidFill>
                  <a:srgbClr val="0000FF"/>
                </a:solidFill>
              </a:rPr>
              <a:t>-line</a:t>
            </a:r>
            <a:endParaRPr lang="en-US" altLang="fr-FR" b="1" i="1" dirty="0">
              <a:solidFill>
                <a:srgbClr val="0000FF"/>
              </a:solidFill>
              <a:sym typeface="Wingdings" panose="05000000000000000000" pitchFamily="2" charset="2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337379" y="1052736"/>
            <a:ext cx="42346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/>
              <a:t>study of (quasi-)unbound nuclei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•	challenging for nuclear structure models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</a:t>
            </a:r>
            <a:r>
              <a:rPr lang="en-US" altLang="fr-FR" dirty="0" smtClean="0"/>
              <a:t>strong coupling to continuum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</a:t>
            </a:r>
            <a:r>
              <a:rPr lang="en-US" altLang="fr-FR" dirty="0"/>
              <a:t>	</a:t>
            </a:r>
            <a:r>
              <a:rPr lang="en-US" altLang="fr-FR" dirty="0" smtClean="0"/>
              <a:t>particle emissio</a:t>
            </a:r>
            <a:r>
              <a:rPr lang="en-US" altLang="fr-FR" dirty="0"/>
              <a:t>n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 smtClean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69057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>
                <a:solidFill>
                  <a:srgbClr val="009900"/>
                </a:solidFill>
              </a:rPr>
              <a:t>stability: </a:t>
            </a:r>
            <a:r>
              <a:rPr lang="en-US" altLang="fr-FR" sz="2400" b="1" dirty="0"/>
              <a:t>edges of nuclear landscape</a:t>
            </a:r>
          </a:p>
        </p:txBody>
      </p:sp>
    </p:spTree>
    <p:extLst>
      <p:ext uri="{BB962C8B-B14F-4D97-AF65-F5344CB8AC3E}">
        <p14:creationId xmlns:p14="http://schemas.microsoft.com/office/powerpoint/2010/main" val="4895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50" y="2276475"/>
            <a:ext cx="5760000" cy="4320000"/>
          </a:xfrm>
          <a:prstGeom prst="rect">
            <a:avLst/>
          </a:prstGeom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337379" y="1052736"/>
            <a:ext cx="4234621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/>
              <a:t>study of (quasi-)unbound nuclei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•	challenging for nuclear structure models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</a:t>
            </a:r>
            <a:r>
              <a:rPr lang="en-US" altLang="fr-FR" dirty="0" smtClean="0"/>
              <a:t>strong coupling to continuum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</a:t>
            </a:r>
            <a:r>
              <a:rPr lang="en-US" altLang="fr-FR" dirty="0"/>
              <a:t>	</a:t>
            </a:r>
            <a:r>
              <a:rPr lang="en-US" altLang="fr-FR" dirty="0" smtClean="0"/>
              <a:t>particle emissio</a:t>
            </a:r>
            <a:r>
              <a:rPr lang="en-US" altLang="fr-FR" dirty="0"/>
              <a:t>n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 smtClean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>
                <a:solidFill>
                  <a:srgbClr val="009900"/>
                </a:solidFill>
              </a:rPr>
              <a:t>high energy isomeric states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	similar “drip-line”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	behavior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	close to particle emission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	threshold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>
              <a:sym typeface="Wingdings" panose="05000000000000000000" pitchFamily="2" charset="2"/>
            </a:endParaRP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>
                <a:solidFill>
                  <a:srgbClr val="009900"/>
                </a:solidFill>
              </a:rPr>
              <a:t>mirror nuclei </a:t>
            </a:r>
            <a:r>
              <a:rPr lang="en-US" altLang="fr-FR" b="1" baseline="30000" dirty="0">
                <a:solidFill>
                  <a:srgbClr val="009900"/>
                </a:solidFill>
              </a:rPr>
              <a:t>54</a:t>
            </a:r>
            <a:r>
              <a:rPr lang="en-US" altLang="fr-FR" b="1" dirty="0">
                <a:solidFill>
                  <a:srgbClr val="009900"/>
                </a:solidFill>
              </a:rPr>
              <a:t>Fe and </a:t>
            </a:r>
            <a:r>
              <a:rPr lang="en-US" altLang="fr-FR" b="1" baseline="30000" dirty="0">
                <a:solidFill>
                  <a:srgbClr val="009900"/>
                </a:solidFill>
              </a:rPr>
              <a:t>54</a:t>
            </a:r>
            <a:r>
              <a:rPr lang="en-US" altLang="fr-FR" b="1" dirty="0">
                <a:solidFill>
                  <a:srgbClr val="009900"/>
                </a:solidFill>
              </a:rPr>
              <a:t>Ni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dirty="0" smtClean="0">
                <a:sym typeface="Wingdings" panose="05000000000000000000" pitchFamily="2" charset="2"/>
              </a:rPr>
              <a:t>isospin </a:t>
            </a:r>
            <a:r>
              <a:rPr lang="en-US" altLang="fr-FR" dirty="0" smtClean="0">
                <a:sym typeface="Wingdings" panose="05000000000000000000" pitchFamily="2" charset="2"/>
              </a:rPr>
              <a:t>symmetry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	</a:t>
            </a:r>
            <a:r>
              <a:rPr lang="en-US" altLang="fr-FR" dirty="0" smtClean="0"/>
              <a:t>near </a:t>
            </a:r>
            <a:r>
              <a:rPr lang="en-US" altLang="fr-FR" b="1" dirty="0"/>
              <a:t>N = Z = </a:t>
            </a:r>
            <a:r>
              <a:rPr lang="en-US" altLang="fr-FR" b="1" dirty="0" smtClean="0"/>
              <a:t>28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/>
              <a:t>	</a:t>
            </a:r>
            <a:r>
              <a:rPr lang="en-US" altLang="fr-FR" b="1" dirty="0" smtClean="0"/>
              <a:t>	</a:t>
            </a:r>
            <a:r>
              <a:rPr lang="en-US" altLang="fr-FR" dirty="0" smtClean="0"/>
              <a:t>shell </a:t>
            </a:r>
            <a:r>
              <a:rPr lang="en-US" altLang="fr-FR" dirty="0"/>
              <a:t>closures</a:t>
            </a:r>
            <a:endParaRPr lang="en-US" altLang="fr-FR" dirty="0">
              <a:sym typeface="Wingdings" panose="05000000000000000000" pitchFamily="2" charset="2"/>
            </a:endParaRP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 smtClean="0"/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 rot="14721696">
            <a:off x="3271306" y="2945366"/>
            <a:ext cx="6513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b="1" dirty="0" smtClean="0"/>
              <a:t>energy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3564095" y="2420507"/>
            <a:ext cx="433028" cy="10334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5408906" y="2514478"/>
            <a:ext cx="3222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sz="1600" b="1" baseline="30000" dirty="0" smtClean="0"/>
              <a:t>54</a:t>
            </a:r>
            <a:r>
              <a:rPr lang="en-US" altLang="fr-FR" sz="1600" b="1" dirty="0" smtClean="0"/>
              <a:t>Ni</a:t>
            </a: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6619981" y="2465444"/>
            <a:ext cx="3320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fr-FR" sz="1600" b="1" baseline="30000" dirty="0" smtClean="0"/>
              <a:t>54</a:t>
            </a:r>
            <a:r>
              <a:rPr lang="en-US" altLang="fr-FR" sz="1600" b="1" dirty="0" smtClean="0"/>
              <a:t>Fe</a:t>
            </a:r>
          </a:p>
        </p:txBody>
      </p:sp>
      <p:cxnSp>
        <p:nvCxnSpPr>
          <p:cNvPr id="17" name="Connecteur droit avec flèche 16"/>
          <p:cNvCxnSpPr>
            <a:stCxn id="15" idx="2"/>
          </p:cNvCxnSpPr>
          <p:nvPr/>
        </p:nvCxnSpPr>
        <p:spPr>
          <a:xfrm>
            <a:off x="5570008" y="2760699"/>
            <a:ext cx="299813" cy="5410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6302120" y="2711665"/>
            <a:ext cx="502326" cy="11800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7618871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>
                <a:solidFill>
                  <a:srgbClr val="009900"/>
                </a:solidFill>
              </a:rPr>
              <a:t>stability: </a:t>
            </a:r>
            <a:r>
              <a:rPr lang="en-US" altLang="fr-FR" sz="2400" b="1" dirty="0"/>
              <a:t>edges of nuclear </a:t>
            </a:r>
            <a:r>
              <a:rPr lang="en-US" altLang="fr-FR" sz="2400" b="1" dirty="0" smtClean="0"/>
              <a:t>landscape, 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the energy dimension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2" name="Groupe 2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832624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a challenge for theoretical descriptions and experimental studies</a:t>
            </a:r>
            <a:endParaRPr lang="en-US" altLang="fr-FR" sz="2400" b="1" dirty="0"/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337379" y="836712"/>
            <a:ext cx="854349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/>
              <a:t>for theory, depending on the studied question</a:t>
            </a:r>
            <a:endParaRPr lang="en-US" altLang="fr-FR" b="1" dirty="0" smtClean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•	</a:t>
            </a:r>
            <a:r>
              <a:rPr lang="en-US" altLang="fr-FR" dirty="0" smtClean="0"/>
              <a:t>coupling to the continuum</a:t>
            </a:r>
            <a:endParaRPr lang="en-US" altLang="fr-FR" dirty="0" smtClean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effects governed by extremely weak components of the wave functions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</a:t>
            </a:r>
            <a:r>
              <a:rPr lang="en-US" altLang="fr-FR" dirty="0" smtClean="0"/>
              <a:t>emission dynamics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isospin non-conserving terms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</a:t>
            </a:r>
            <a:r>
              <a:rPr lang="en-US" altLang="fr-FR" dirty="0" smtClean="0"/>
              <a:t>…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 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/>
              <a:t>for experiments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difficulty to produce extremely unstable nuclei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short half-lives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multi-particles emission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</a:t>
            </a:r>
            <a:r>
              <a:rPr lang="en-US" altLang="fr-FR" dirty="0" smtClean="0"/>
              <a:t>rare events and/or large background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•	…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/>
          </a:p>
          <a:p>
            <a:pPr eaLnBrk="0" hangingPunct="0">
              <a:spcBef>
                <a:spcPts val="1200"/>
              </a:spcBef>
              <a:tabLst>
                <a:tab pos="1076325" algn="l"/>
                <a:tab pos="1438275" algn="l"/>
              </a:tabLst>
            </a:pPr>
            <a:r>
              <a:rPr lang="en-US" altLang="fr-FR" sz="2000" b="1" dirty="0" smtClean="0"/>
              <a:t>	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	development of production facilities</a:t>
            </a:r>
            <a:r>
              <a:rPr lang="en-US" altLang="fr-FR" sz="2000" b="1" dirty="0">
                <a:sym typeface="Wingdings" panose="05000000000000000000" pitchFamily="2" charset="2"/>
              </a:rPr>
              <a:t> </a:t>
            </a:r>
            <a:r>
              <a:rPr lang="en-US" altLang="fr-FR" sz="2000" b="1" dirty="0" smtClean="0">
                <a:sym typeface="Wingdings" panose="05000000000000000000" pitchFamily="2" charset="2"/>
              </a:rPr>
              <a:t>(RIKEN, FRIB, SPIRAL2, FAIR…)</a:t>
            </a:r>
          </a:p>
          <a:p>
            <a:pPr eaLnBrk="0" hangingPunct="0">
              <a:spcBef>
                <a:spcPts val="1200"/>
              </a:spcBef>
              <a:tabLst>
                <a:tab pos="1076325" algn="l"/>
                <a:tab pos="1438275" algn="l"/>
              </a:tabLst>
            </a:pPr>
            <a:r>
              <a:rPr lang="en-US" altLang="fr-FR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	need for new detection devices</a:t>
            </a:r>
          </a:p>
          <a:p>
            <a:pPr eaLnBrk="0" hangingPunct="0">
              <a:tabLst>
                <a:tab pos="1076325" algn="l"/>
                <a:tab pos="1438275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	(illustrated in the following experiments examples)</a:t>
            </a:r>
            <a:endParaRPr lang="en-US" altLang="fr-FR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91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1650451" y="908720"/>
            <a:ext cx="5843129" cy="93447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ACTAR TPC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 new device for nuclear physics experiments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778404" y="2493913"/>
            <a:ext cx="3587191" cy="148847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principle of the 4D detector</a:t>
            </a:r>
            <a:endParaRPr lang="en-US" sz="2400" b="1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technical realization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exploitation</a:t>
            </a:r>
            <a:endParaRPr lang="en-US" sz="2400" b="1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5841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6361348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err="1" smtClean="0">
                <a:solidFill>
                  <a:srgbClr val="0070C0"/>
                </a:solidFill>
              </a:rPr>
              <a:t>AC</a:t>
            </a:r>
            <a:r>
              <a:rPr lang="en-US" altLang="fr-FR" sz="2800" b="1" dirty="0" err="1" smtClean="0"/>
              <a:t>tive</a:t>
            </a:r>
            <a:r>
              <a:rPr lang="en-US" altLang="fr-FR" sz="2800" b="1" dirty="0" smtClean="0"/>
              <a:t> </a:t>
            </a:r>
            <a:r>
              <a:rPr lang="en-US" altLang="fr-FR" sz="2800" b="1" dirty="0" err="1">
                <a:solidFill>
                  <a:srgbClr val="0070C0"/>
                </a:solidFill>
              </a:rPr>
              <a:t>TAR</a:t>
            </a:r>
            <a:r>
              <a:rPr lang="en-US" altLang="fr-FR" sz="2800" b="1" dirty="0" err="1"/>
              <a:t>get</a:t>
            </a:r>
            <a:r>
              <a:rPr lang="en-US" altLang="fr-FR" sz="2800" b="1" dirty="0"/>
              <a:t> &amp; </a:t>
            </a:r>
            <a:r>
              <a:rPr lang="en-US" altLang="fr-FR" sz="2800" b="1" dirty="0">
                <a:solidFill>
                  <a:srgbClr val="0070C0"/>
                </a:solidFill>
              </a:rPr>
              <a:t>T</a:t>
            </a:r>
            <a:r>
              <a:rPr lang="en-US" altLang="fr-FR" sz="2800" b="1" dirty="0"/>
              <a:t>ime </a:t>
            </a:r>
            <a:r>
              <a:rPr lang="en-US" altLang="fr-FR" sz="2800" b="1" dirty="0">
                <a:solidFill>
                  <a:srgbClr val="0070C0"/>
                </a:solidFill>
              </a:rPr>
              <a:t>P</a:t>
            </a:r>
            <a:r>
              <a:rPr lang="en-US" altLang="fr-FR" sz="2800" b="1" dirty="0"/>
              <a:t>rojection 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C</a:t>
            </a:r>
            <a:r>
              <a:rPr lang="en-US" altLang="fr-FR" sz="2800" b="1" dirty="0" smtClean="0"/>
              <a:t>hamber</a:t>
            </a:r>
          </a:p>
          <a:p>
            <a:pPr algn="ctr"/>
            <a:r>
              <a:rPr lang="en-US" altLang="fr-FR" sz="2000" b="1" dirty="0"/>
              <a:t>(ACTAR TPC</a:t>
            </a:r>
            <a:r>
              <a:rPr lang="en-US" altLang="fr-FR" sz="2000" b="1" dirty="0" smtClean="0"/>
              <a:t>)</a:t>
            </a:r>
            <a:endParaRPr lang="en-US" altLang="fr-FR" sz="2000" b="1" dirty="0"/>
          </a:p>
        </p:txBody>
      </p:sp>
      <p:pic>
        <p:nvPicPr>
          <p:cNvPr id="12" name="Image 11" descr="Screen shot 2010-11-23 at 11.20.29 PM.png"/>
          <p:cNvPicPr>
            <a:picLocks noChangeAspect="1"/>
          </p:cNvPicPr>
          <p:nvPr/>
        </p:nvPicPr>
        <p:blipFill>
          <a:blip r:embed="rId3"/>
          <a:srcRect l="928" t="1352" r="1855" b="1893"/>
          <a:stretch>
            <a:fillRect/>
          </a:stretch>
        </p:blipFill>
        <p:spPr>
          <a:xfrm>
            <a:off x="323410" y="1684691"/>
            <a:ext cx="1839220" cy="125510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425336" y="2413417"/>
            <a:ext cx="78476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600" b="1" dirty="0" smtClean="0">
                <a:solidFill>
                  <a:srgbClr val="00B050"/>
                </a:solidFill>
              </a:rPr>
              <a:t>nuclear</a:t>
            </a:r>
          </a:p>
          <a:p>
            <a:pPr eaLnBrk="0" hangingPunct="0"/>
            <a:r>
              <a:rPr lang="en-US" altLang="fr-FR" sz="1600" b="1" dirty="0" smtClean="0">
                <a:solidFill>
                  <a:srgbClr val="00B050"/>
                </a:solidFill>
              </a:rPr>
              <a:t>reactions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2411543" y="4172273"/>
            <a:ext cx="11370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600" b="1" dirty="0" smtClean="0">
                <a:solidFill>
                  <a:srgbClr val="00B050"/>
                </a:solidFill>
              </a:rPr>
              <a:t>ions stopping</a:t>
            </a:r>
          </a:p>
          <a:p>
            <a:pPr eaLnBrk="0" hangingPunct="0"/>
            <a:r>
              <a:rPr lang="en-US" altLang="fr-FR" sz="1600" b="1" dirty="0" smtClean="0">
                <a:solidFill>
                  <a:srgbClr val="00B050"/>
                </a:solidFill>
              </a:rPr>
              <a:t>and decay</a:t>
            </a:r>
          </a:p>
        </p:txBody>
      </p:sp>
      <p:pic>
        <p:nvPicPr>
          <p:cNvPr id="16" name="Image 15" descr="MAY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983" y="1556792"/>
            <a:ext cx="1067475" cy="59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1" y="3431858"/>
            <a:ext cx="1820512" cy="136538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2297612" y="3700161"/>
            <a:ext cx="1194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2000" b="1" dirty="0" smtClean="0"/>
              <a:t>CENBG TPC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3841905" y="2216509"/>
            <a:ext cx="16662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600" b="1" dirty="0" smtClean="0"/>
              <a:t>pads (hex): 2D </a:t>
            </a:r>
            <a:r>
              <a:rPr lang="en-US" altLang="fr-FR" sz="1600" b="1" dirty="0" err="1" smtClean="0"/>
              <a:t>proj</a:t>
            </a:r>
            <a:r>
              <a:rPr lang="en-US" altLang="fr-FR" sz="1600" b="1" dirty="0" smtClean="0"/>
              <a:t>.</a:t>
            </a:r>
          </a:p>
          <a:p>
            <a:pPr eaLnBrk="0" hangingPunct="0"/>
            <a:r>
              <a:rPr lang="en-US" altLang="fr-FR" sz="1600" b="1" dirty="0" smtClean="0"/>
              <a:t>wires: drift time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3837144" y="3954054"/>
            <a:ext cx="13009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600" b="1" dirty="0" smtClean="0"/>
              <a:t>X-Y strips</a:t>
            </a:r>
          </a:p>
          <a:p>
            <a:pPr eaLnBrk="0" hangingPunct="0"/>
            <a:r>
              <a:rPr lang="en-US" altLang="fr-FR" sz="1600" b="1" dirty="0"/>
              <a:t>e</a:t>
            </a:r>
            <a:r>
              <a:rPr lang="en-US" altLang="fr-FR" sz="1600" b="1" dirty="0" smtClean="0"/>
              <a:t>nergy &amp; time:</a:t>
            </a:r>
            <a:endParaRPr lang="en-US" altLang="fr-FR" sz="1600" b="1" dirty="0"/>
          </a:p>
          <a:p>
            <a:pPr eaLnBrk="0" hangingPunct="0"/>
            <a:r>
              <a:rPr lang="en-US" altLang="fr-FR" sz="1600" b="1" dirty="0" smtClean="0"/>
              <a:t>2x 1D </a:t>
            </a:r>
            <a:r>
              <a:rPr lang="en-US" altLang="fr-FR" sz="1600" b="1" dirty="0" err="1" smtClean="0"/>
              <a:t>proj</a:t>
            </a:r>
            <a:r>
              <a:rPr lang="en-US" altLang="fr-FR" sz="1600" b="1" dirty="0" smtClean="0"/>
              <a:t>.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2288452" y="2102681"/>
            <a:ext cx="14256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600" b="1" dirty="0" smtClean="0"/>
              <a:t>(GANIL and coll.)</a:t>
            </a:r>
          </a:p>
        </p:txBody>
      </p:sp>
      <p:sp>
        <p:nvSpPr>
          <p:cNvPr id="22" name="Accolade fermante 21"/>
          <p:cNvSpPr/>
          <p:nvPr/>
        </p:nvSpPr>
        <p:spPr>
          <a:xfrm>
            <a:off x="5393886" y="1628802"/>
            <a:ext cx="402284" cy="3240450"/>
          </a:xfrm>
          <a:prstGeom prst="rightBrace">
            <a:avLst>
              <a:gd name="adj1" fmla="val 53320"/>
              <a:gd name="adj2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ACTARTPC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6"/>
          <a:stretch>
            <a:fillRect/>
          </a:stretch>
        </p:blipFill>
        <p:spPr bwMode="auto">
          <a:xfrm>
            <a:off x="7487214" y="227521"/>
            <a:ext cx="1390811" cy="110583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5827328" y="1988852"/>
            <a:ext cx="28492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2000" b="1" dirty="0" smtClean="0"/>
              <a:t>development of a new TPC</a:t>
            </a:r>
          </a:p>
          <a:p>
            <a:pPr eaLnBrk="0" hangingPunct="0"/>
            <a:r>
              <a:rPr lang="en-US" altLang="fr-FR" sz="1600" b="1" dirty="0" smtClean="0"/>
              <a:t>for a large (nuclear) physics case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012200" y="4365182"/>
            <a:ext cx="2245221" cy="9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b="1" u="sng" dirty="0" smtClean="0">
                <a:solidFill>
                  <a:srgbClr val="C00000"/>
                </a:solidFill>
              </a:rPr>
              <a:t>GANIL</a:t>
            </a:r>
            <a:r>
              <a:rPr lang="en-US" altLang="fr-FR" b="1" dirty="0" smtClean="0">
                <a:solidFill>
                  <a:srgbClr val="C00000"/>
                </a:solidFill>
              </a:rPr>
              <a:t>, CENBG</a:t>
            </a:r>
            <a:r>
              <a:rPr lang="en-US" altLang="fr-FR" dirty="0" smtClean="0">
                <a:solidFill>
                  <a:srgbClr val="C00000"/>
                </a:solidFill>
              </a:rPr>
              <a:t>,</a:t>
            </a:r>
          </a:p>
          <a:p>
            <a:r>
              <a:rPr lang="en-US" altLang="fr-FR" dirty="0" smtClean="0">
                <a:solidFill>
                  <a:srgbClr val="C00000"/>
                </a:solidFill>
              </a:rPr>
              <a:t>Leuven, Santiago de C.,</a:t>
            </a:r>
          </a:p>
          <a:p>
            <a:r>
              <a:rPr lang="en-US" altLang="fr-FR" dirty="0" smtClean="0">
                <a:solidFill>
                  <a:srgbClr val="C00000"/>
                </a:solidFill>
              </a:rPr>
              <a:t>IPNO, </a:t>
            </a:r>
            <a:r>
              <a:rPr lang="en-US" altLang="fr-FR" dirty="0" err="1" smtClean="0">
                <a:solidFill>
                  <a:srgbClr val="C00000"/>
                </a:solidFill>
              </a:rPr>
              <a:t>Legnaro</a:t>
            </a:r>
            <a:endParaRPr lang="en-US" altLang="fr-FR" dirty="0" smtClean="0">
              <a:solidFill>
                <a:srgbClr val="C00000"/>
              </a:solidFill>
            </a:endParaRPr>
          </a:p>
        </p:txBody>
      </p:sp>
      <p:pic>
        <p:nvPicPr>
          <p:cNvPr id="26" name="Picture 2" descr="D:\giovinazzo\presentations\conferences\2015\2015_ColloqueGANIL\Figures\er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416" y="2993353"/>
            <a:ext cx="663754" cy="6153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33" y="2736864"/>
            <a:ext cx="1963051" cy="1472288"/>
          </a:xfrm>
          <a:prstGeom prst="rect">
            <a:avLst/>
          </a:prstGeom>
          <a:effectLst>
            <a:outerShdw blurRad="127000" dist="635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8" name="Picture 4" descr="D:\giovinazzo\presentations\conferences\2015\2015_ColloqueGANIL\Figures\CR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967" y="3657514"/>
            <a:ext cx="495302" cy="4591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739933" y="5445224"/>
            <a:ext cx="72080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/>
              <a:t>others such devices around the world</a:t>
            </a:r>
          </a:p>
          <a:p>
            <a:pPr eaLnBrk="0" hangingPunct="0">
              <a:tabLst>
                <a:tab pos="360363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 	</a:t>
            </a:r>
            <a:r>
              <a:rPr lang="en-US" altLang="fr-FR" dirty="0" smtClean="0"/>
              <a:t>AT TPC (NSCL) / same principle, O-TPC (Warsaw) / same decay physics, ….</a:t>
            </a:r>
          </a:p>
          <a:p>
            <a:pPr eaLnBrk="0" hangingPunct="0">
              <a:tabLst>
                <a:tab pos="360363" algn="l"/>
              </a:tabLst>
            </a:pPr>
            <a:r>
              <a:rPr lang="en-US" altLang="fr-FR" dirty="0" smtClean="0"/>
              <a:t>	</a:t>
            </a:r>
            <a:r>
              <a:rPr lang="en-US" altLang="fr-FR" dirty="0" err="1" smtClean="0"/>
              <a:t>TexAT</a:t>
            </a:r>
            <a:r>
              <a:rPr lang="en-US" altLang="fr-FR" dirty="0" smtClean="0"/>
              <a:t> (TA&amp;M) / talk of G. </a:t>
            </a:r>
            <a:r>
              <a:rPr lang="en-US" altLang="fr-FR" dirty="0" err="1" smtClean="0"/>
              <a:t>Rogachev</a:t>
            </a:r>
            <a:endParaRPr lang="en-US" altLang="fr-FR" dirty="0" smtClean="0"/>
          </a:p>
          <a:p>
            <a:pPr eaLnBrk="0" hangingPunct="0"/>
            <a:endParaRPr lang="en-US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1638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7"/>
          <a:stretch/>
        </p:blipFill>
        <p:spPr>
          <a:xfrm>
            <a:off x="5724525" y="1123950"/>
            <a:ext cx="3240085" cy="270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5" y="2525840"/>
            <a:ext cx="4002346" cy="3464785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5245786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i="1" dirty="0" smtClean="0"/>
              <a:t>a 4D detector: tracking and energy</a:t>
            </a:r>
            <a:endParaRPr lang="en-US" altLang="fr-FR" sz="2800" b="1" i="1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277" y="764630"/>
            <a:ext cx="4861441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pads plane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(signal collection)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 2D digitization 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dirty="0" smtClean="0">
              <a:latin typeface="Arial" charset="0"/>
              <a:sym typeface="Wingdings" pitchFamily="2" charset="2"/>
            </a:endParaRPr>
          </a:p>
          <a:p>
            <a:endParaRPr lang="en-US" altLang="fr-FR" sz="1600" b="1" i="1" dirty="0" smtClean="0">
              <a:latin typeface="Arial" charset="0"/>
              <a:sym typeface="Wingdings" pitchFamily="2" charset="2"/>
            </a:endParaRPr>
          </a:p>
          <a:p>
            <a:r>
              <a:rPr lang="en-US" altLang="fr-FR" sz="1600" b="1" dirty="0" smtClean="0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	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(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</a:t>
            </a:r>
            <a:endParaRPr lang="en-US" altLang="fr-FR" sz="1600" dirty="0">
              <a:latin typeface="Arial" charset="0"/>
              <a:sym typeface="Wingdings" pitchFamily="2" charset="2"/>
            </a:endParaRPr>
          </a:p>
        </p:txBody>
      </p:sp>
      <p:sp>
        <p:nvSpPr>
          <p:cNvPr id="14" name="Text Box 108"/>
          <p:cNvSpPr txBox="1">
            <a:spLocks noChangeArrowheads="1"/>
          </p:cNvSpPr>
          <p:nvPr/>
        </p:nvSpPr>
        <p:spPr bwMode="auto">
          <a:xfrm>
            <a:off x="4362670" y="2721470"/>
            <a:ext cx="64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200" dirty="0" smtClean="0">
                <a:latin typeface="Arial" charset="0"/>
              </a:rPr>
              <a:t>gas</a:t>
            </a:r>
          </a:p>
          <a:p>
            <a:pPr algn="r" eaLnBrk="0" hangingPunct="0"/>
            <a:r>
              <a:rPr lang="en-US" altLang="fr-FR" sz="1200" dirty="0" smtClean="0">
                <a:latin typeface="Arial" charset="0"/>
              </a:rPr>
              <a:t>ionization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15" name="Line 109"/>
          <p:cNvSpPr>
            <a:spLocks noChangeShapeType="1"/>
          </p:cNvSpPr>
          <p:nvPr/>
        </p:nvSpPr>
        <p:spPr bwMode="auto">
          <a:xfrm>
            <a:off x="2082917" y="3102470"/>
            <a:ext cx="68580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Line 110"/>
          <p:cNvSpPr>
            <a:spLocks noChangeShapeType="1"/>
          </p:cNvSpPr>
          <p:nvPr/>
        </p:nvSpPr>
        <p:spPr bwMode="auto">
          <a:xfrm flipH="1">
            <a:off x="3949817" y="3097708"/>
            <a:ext cx="784225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Text Box 111"/>
          <p:cNvSpPr txBox="1">
            <a:spLocks noChangeArrowheads="1"/>
          </p:cNvSpPr>
          <p:nvPr/>
        </p:nvSpPr>
        <p:spPr bwMode="auto">
          <a:xfrm>
            <a:off x="1762242" y="2721470"/>
            <a:ext cx="49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particle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track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20" name="Text Box 114"/>
          <p:cNvSpPr txBox="1">
            <a:spLocks noChangeArrowheads="1"/>
          </p:cNvSpPr>
          <p:nvPr/>
        </p:nvSpPr>
        <p:spPr bwMode="auto">
          <a:xfrm>
            <a:off x="3441138" y="5236070"/>
            <a:ext cx="1383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CC0000"/>
                </a:solidFill>
                <a:latin typeface="Arial" charset="0"/>
              </a:rPr>
              <a:t>pads plane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CC0000"/>
                </a:solidFill>
                <a:latin typeface="Arial" charset="0"/>
              </a:rPr>
              <a:t>(signal collection)</a:t>
            </a:r>
            <a:endParaRPr lang="en-US" altLang="fr-FR" sz="1400" dirty="0">
              <a:solidFill>
                <a:srgbClr val="CC0000"/>
              </a:solidFill>
              <a:latin typeface="Arial" charset="0"/>
            </a:endParaRPr>
          </a:p>
        </p:txBody>
      </p:sp>
      <p:grpSp>
        <p:nvGrpSpPr>
          <p:cNvPr id="41" name="Groupe 40"/>
          <p:cNvGrpSpPr/>
          <p:nvPr/>
        </p:nvGrpSpPr>
        <p:grpSpPr>
          <a:xfrm rot="16200000">
            <a:off x="7929142" y="2365617"/>
            <a:ext cx="1556305" cy="226591"/>
            <a:chOff x="4339696" y="2132820"/>
            <a:chExt cx="1556305" cy="226591"/>
          </a:xfrm>
        </p:grpSpPr>
        <p:pic>
          <p:nvPicPr>
            <p:cNvPr id="42" name="Picture 2" descr="D:\giovinazzo\presentations\figures\CC-BY-NC-ND_88x3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696" y="2177823"/>
              <a:ext cx="422412" cy="148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4762110" y="2132820"/>
              <a:ext cx="1133891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 smtClean="0"/>
                <a:t>J. </a:t>
              </a:r>
              <a:r>
                <a:rPr lang="en-US" altLang="fr-FR" sz="1000" dirty="0" err="1" smtClean="0"/>
                <a:t>Giovinazzo</a:t>
              </a:r>
              <a:r>
                <a:rPr lang="en-US" altLang="fr-FR" sz="1000" dirty="0" smtClean="0"/>
                <a:t> (2013) </a:t>
              </a:r>
            </a:p>
          </p:txBody>
        </p:sp>
      </p:grpSp>
      <p:sp>
        <p:nvSpPr>
          <p:cNvPr id="21" name="Line 115"/>
          <p:cNvSpPr>
            <a:spLocks noChangeShapeType="1"/>
          </p:cNvSpPr>
          <p:nvPr/>
        </p:nvSpPr>
        <p:spPr bwMode="auto">
          <a:xfrm flipH="1">
            <a:off x="3530717" y="3559670"/>
            <a:ext cx="0" cy="1371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116"/>
          <p:cNvSpPr>
            <a:spLocks noChangeShapeType="1"/>
          </p:cNvSpPr>
          <p:nvPr/>
        </p:nvSpPr>
        <p:spPr bwMode="auto">
          <a:xfrm>
            <a:off x="2387717" y="424547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117"/>
          <p:cNvSpPr>
            <a:spLocks noChangeShapeType="1"/>
          </p:cNvSpPr>
          <p:nvPr/>
        </p:nvSpPr>
        <p:spPr bwMode="auto">
          <a:xfrm>
            <a:off x="2692517" y="4093070"/>
            <a:ext cx="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5" y="2525840"/>
            <a:ext cx="4002346" cy="3464785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5245786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i="1" dirty="0" smtClean="0"/>
              <a:t>a 4D detector: tracking and energy</a:t>
            </a:r>
            <a:endParaRPr lang="en-US" altLang="fr-FR" sz="2800" b="1" i="1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277" y="764630"/>
            <a:ext cx="4861441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pads plane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TPC principle</a:t>
            </a:r>
            <a:r>
              <a:rPr lang="en-US" altLang="fr-FR" sz="1600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(signal collection)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endParaRPr lang="en-US" altLang="fr-FR" sz="1600" b="1" dirty="0" smtClean="0">
              <a:solidFill>
                <a:srgbClr val="0070C0"/>
              </a:solidFill>
              <a:latin typeface="Arial" charset="0"/>
              <a:sym typeface="Wingdings" pitchFamily="2" charset="2"/>
            </a:endParaRP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 2D digitization 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Symbol" pitchFamily="18" charset="2"/>
              </a:rPr>
              <a:t>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t	</a:t>
            </a:r>
            <a:endParaRPr lang="en-US" altLang="fr-FR" sz="1600" dirty="0" smtClean="0">
              <a:latin typeface="Arial" charset="0"/>
              <a:sym typeface="Wingdings" pitchFamily="2" charset="2"/>
            </a:endParaRPr>
          </a:p>
          <a:p>
            <a:endParaRPr lang="en-US" altLang="fr-FR" sz="1600" b="1" i="1" dirty="0" smtClean="0">
              <a:latin typeface="Arial" charset="0"/>
              <a:sym typeface="Wingdings" pitchFamily="2" charset="2"/>
            </a:endParaRPr>
          </a:p>
          <a:p>
            <a:r>
              <a:rPr lang="en-US" altLang="fr-FR" sz="1600" b="1" dirty="0" smtClean="0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	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(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i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</a:t>
            </a:r>
            <a:endParaRPr lang="en-US" altLang="fr-FR" sz="1600" dirty="0">
              <a:latin typeface="Arial" charset="0"/>
              <a:sym typeface="Wingdings" pitchFamily="2" charset="2"/>
            </a:endParaRPr>
          </a:p>
        </p:txBody>
      </p:sp>
      <p:sp>
        <p:nvSpPr>
          <p:cNvPr id="14" name="Text Box 108"/>
          <p:cNvSpPr txBox="1">
            <a:spLocks noChangeArrowheads="1"/>
          </p:cNvSpPr>
          <p:nvPr/>
        </p:nvSpPr>
        <p:spPr bwMode="auto">
          <a:xfrm>
            <a:off x="4362670" y="2721470"/>
            <a:ext cx="64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200" dirty="0" smtClean="0">
                <a:latin typeface="Arial" charset="0"/>
              </a:rPr>
              <a:t>gas</a:t>
            </a:r>
          </a:p>
          <a:p>
            <a:pPr algn="r" eaLnBrk="0" hangingPunct="0"/>
            <a:r>
              <a:rPr lang="en-US" altLang="fr-FR" sz="1200" dirty="0" smtClean="0">
                <a:latin typeface="Arial" charset="0"/>
              </a:rPr>
              <a:t>ionization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15" name="Line 109"/>
          <p:cNvSpPr>
            <a:spLocks noChangeShapeType="1"/>
          </p:cNvSpPr>
          <p:nvPr/>
        </p:nvSpPr>
        <p:spPr bwMode="auto">
          <a:xfrm>
            <a:off x="2082917" y="3102470"/>
            <a:ext cx="68580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Line 110"/>
          <p:cNvSpPr>
            <a:spLocks noChangeShapeType="1"/>
          </p:cNvSpPr>
          <p:nvPr/>
        </p:nvSpPr>
        <p:spPr bwMode="auto">
          <a:xfrm flipH="1">
            <a:off x="3949817" y="3097708"/>
            <a:ext cx="784225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Text Box 111"/>
          <p:cNvSpPr txBox="1">
            <a:spLocks noChangeArrowheads="1"/>
          </p:cNvSpPr>
          <p:nvPr/>
        </p:nvSpPr>
        <p:spPr bwMode="auto">
          <a:xfrm>
            <a:off x="1762242" y="2721470"/>
            <a:ext cx="49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particle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track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18" name="Text Box 112"/>
          <p:cNvSpPr txBox="1">
            <a:spLocks noChangeArrowheads="1"/>
          </p:cNvSpPr>
          <p:nvPr/>
        </p:nvSpPr>
        <p:spPr bwMode="auto">
          <a:xfrm rot="16200000">
            <a:off x="1024302" y="5408571"/>
            <a:ext cx="399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pad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signal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20" name="Text Box 114"/>
          <p:cNvSpPr txBox="1">
            <a:spLocks noChangeArrowheads="1"/>
          </p:cNvSpPr>
          <p:nvPr/>
        </p:nvSpPr>
        <p:spPr bwMode="auto">
          <a:xfrm>
            <a:off x="3441138" y="5236070"/>
            <a:ext cx="1383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CC0000"/>
                </a:solidFill>
                <a:latin typeface="Arial" charset="0"/>
              </a:rPr>
              <a:t>pads plane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CC0000"/>
                </a:solidFill>
                <a:latin typeface="Arial" charset="0"/>
              </a:rPr>
              <a:t>(signal collection)</a:t>
            </a:r>
            <a:endParaRPr lang="en-US" altLang="fr-FR" sz="14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1" name="Line 115"/>
          <p:cNvSpPr>
            <a:spLocks noChangeShapeType="1"/>
          </p:cNvSpPr>
          <p:nvPr/>
        </p:nvSpPr>
        <p:spPr bwMode="auto">
          <a:xfrm flipH="1">
            <a:off x="3530717" y="3559670"/>
            <a:ext cx="0" cy="1371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116"/>
          <p:cNvSpPr>
            <a:spLocks noChangeShapeType="1"/>
          </p:cNvSpPr>
          <p:nvPr/>
        </p:nvSpPr>
        <p:spPr bwMode="auto">
          <a:xfrm>
            <a:off x="2387717" y="424547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117"/>
          <p:cNvSpPr>
            <a:spLocks noChangeShapeType="1"/>
          </p:cNvSpPr>
          <p:nvPr/>
        </p:nvSpPr>
        <p:spPr bwMode="auto">
          <a:xfrm>
            <a:off x="2692517" y="4093070"/>
            <a:ext cx="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Text Box 118"/>
          <p:cNvSpPr txBox="1">
            <a:spLocks noChangeArrowheads="1"/>
          </p:cNvSpPr>
          <p:nvPr/>
        </p:nvSpPr>
        <p:spPr bwMode="auto">
          <a:xfrm>
            <a:off x="4261963" y="3712070"/>
            <a:ext cx="8753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ionization</a:t>
            </a:r>
          </a:p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drift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(velocity,,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dispersion)</a:t>
            </a:r>
            <a:endParaRPr lang="en-US" altLang="fr-FR" sz="14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5" name="Line 119"/>
          <p:cNvSpPr>
            <a:spLocks noChangeShapeType="1"/>
          </p:cNvSpPr>
          <p:nvPr/>
        </p:nvSpPr>
        <p:spPr bwMode="auto">
          <a:xfrm flipH="1">
            <a:off x="3530717" y="4016870"/>
            <a:ext cx="4572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1"/>
          <a:stretch/>
        </p:blipFill>
        <p:spPr>
          <a:xfrm>
            <a:off x="5724660" y="1123950"/>
            <a:ext cx="3311960" cy="2700000"/>
          </a:xfrm>
          <a:prstGeom prst="rect">
            <a:avLst/>
          </a:prstGeom>
        </p:spPr>
      </p:pic>
      <p:grpSp>
        <p:nvGrpSpPr>
          <p:cNvPr id="40" name="Groupe 39"/>
          <p:cNvGrpSpPr/>
          <p:nvPr/>
        </p:nvGrpSpPr>
        <p:grpSpPr>
          <a:xfrm rot="16200000">
            <a:off x="7929142" y="2365617"/>
            <a:ext cx="1556305" cy="226591"/>
            <a:chOff x="4339696" y="2132820"/>
            <a:chExt cx="1556305" cy="226591"/>
          </a:xfrm>
        </p:grpSpPr>
        <p:pic>
          <p:nvPicPr>
            <p:cNvPr id="41" name="Picture 2" descr="D:\giovinazzo\presentations\figures\CC-BY-NC-ND_88x3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696" y="2177823"/>
              <a:ext cx="422412" cy="148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2"/>
            <p:cNvSpPr txBox="1">
              <a:spLocks noChangeArrowheads="1"/>
            </p:cNvSpPr>
            <p:nvPr/>
          </p:nvSpPr>
          <p:spPr bwMode="auto">
            <a:xfrm>
              <a:off x="4762110" y="2132820"/>
              <a:ext cx="1133891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 smtClean="0"/>
                <a:t>J. </a:t>
              </a:r>
              <a:r>
                <a:rPr lang="en-US" altLang="fr-FR" sz="1000" dirty="0" err="1" smtClean="0"/>
                <a:t>Giovinazzo</a:t>
              </a:r>
              <a:r>
                <a:rPr lang="en-US" altLang="fr-FR" sz="1000" dirty="0" smtClean="0"/>
                <a:t> (2013)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5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06" descr="princi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0" y="2525840"/>
            <a:ext cx="3836948" cy="33083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"/>
          <a:stretch/>
        </p:blipFill>
        <p:spPr>
          <a:xfrm>
            <a:off x="5724525" y="3933825"/>
            <a:ext cx="3312095" cy="270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1"/>
          <a:stretch/>
        </p:blipFill>
        <p:spPr>
          <a:xfrm>
            <a:off x="5724660" y="1123950"/>
            <a:ext cx="3311960" cy="27000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5245786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i="1" dirty="0" smtClean="0"/>
              <a:t>a 4D detector: tracking and energy</a:t>
            </a:r>
            <a:endParaRPr lang="en-US" altLang="fr-FR" sz="2800" b="1" i="1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277" y="764630"/>
            <a:ext cx="60499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36663" algn="ctr"/>
                <a:tab pos="2949575" algn="ctr"/>
                <a:tab pos="4670425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pads plane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TPC principle</a:t>
            </a:r>
            <a:r>
              <a:rPr lang="en-US" altLang="fr-FR" sz="1600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time sampling</a:t>
            </a: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dirty="0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(signal collection)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	</a:t>
            </a:r>
            <a:r>
              <a:rPr lang="en-US" altLang="fr-FR" sz="1600" b="1" dirty="0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of signal</a:t>
            </a:r>
          </a:p>
          <a:p>
            <a:r>
              <a:rPr lang="en-US" altLang="fr-FR" sz="1600" dirty="0" smtClean="0">
                <a:latin typeface="Arial" charset="0"/>
                <a:sym typeface="Wingdings" pitchFamily="2" charset="2"/>
              </a:rPr>
              <a:t>	 2D digitization 	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dirty="0" smtClean="0">
                <a:latin typeface="Arial" charset="0"/>
                <a:sym typeface="Symbol" pitchFamily="18" charset="2"/>
              </a:rPr>
              <a:t>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i="1" dirty="0" smtClean="0">
                <a:latin typeface="Arial" charset="0"/>
                <a:sym typeface="Wingdings" pitchFamily="2" charset="2"/>
              </a:rPr>
              <a:t>t	 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3D digitization</a:t>
            </a:r>
          </a:p>
          <a:p>
            <a:endParaRPr lang="en-US" altLang="fr-FR" sz="1600" b="1" i="1" dirty="0" smtClean="0">
              <a:latin typeface="Arial" charset="0"/>
              <a:sym typeface="Wingdings" pitchFamily="2" charset="2"/>
            </a:endParaRPr>
          </a:p>
          <a:p>
            <a:r>
              <a:rPr lang="en-US" altLang="fr-FR" sz="1600" b="1" dirty="0" smtClean="0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	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(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z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  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](</a:t>
            </a:r>
            <a:r>
              <a:rPr lang="en-US" altLang="fr-FR" sz="1600" b="1" i="1" dirty="0" smtClean="0">
                <a:solidFill>
                  <a:srgbClr val="009900"/>
                </a:solidFill>
                <a:latin typeface="Arial" charset="0"/>
                <a:sym typeface="Wingdings" pitchFamily="2" charset="2"/>
              </a:rPr>
              <a:t>t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)   </a:t>
            </a:r>
            <a:r>
              <a:rPr lang="en-US" altLang="fr-FR" sz="1600" b="1" dirty="0" smtClean="0">
                <a:latin typeface="Arial" charset="0"/>
                <a:sym typeface="Symbol" pitchFamily="18" charset="2"/>
              </a:rPr>
              <a:t>  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 </a:t>
            </a:r>
            <a:r>
              <a:rPr lang="en-US" altLang="fr-FR" sz="16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fr-FR" sz="1600" b="1" dirty="0" smtClean="0">
                <a:latin typeface="Arial" charset="0"/>
                <a:sym typeface="Wingdings" pitchFamily="2" charset="2"/>
              </a:rPr>
              <a:t>E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[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x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y</a:t>
            </a:r>
            <a:r>
              <a:rPr lang="en-US" altLang="fr-FR" sz="1600" b="1" baseline="-25000" dirty="0" err="1" smtClean="0">
                <a:solidFill>
                  <a:srgbClr val="CC0000"/>
                </a:solidFill>
                <a:latin typeface="Arial" charset="0"/>
                <a:sym typeface="Wingdings" pitchFamily="2" charset="2"/>
              </a:rPr>
              <a:t>j</a:t>
            </a:r>
            <a:r>
              <a:rPr lang="en-US" altLang="fr-FR" sz="1600" b="1" dirty="0" err="1" smtClean="0">
                <a:latin typeface="Arial" charset="0"/>
                <a:sym typeface="Wingdings" pitchFamily="2" charset="2"/>
              </a:rPr>
              <a:t>,</a:t>
            </a:r>
            <a:r>
              <a:rPr lang="en-US" altLang="fr-FR" sz="1600" b="1" i="1" dirty="0" err="1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t</a:t>
            </a:r>
            <a:r>
              <a:rPr lang="en-US" altLang="fr-FR" sz="1600" b="1" baseline="-25000" dirty="0" err="1" smtClean="0">
                <a:solidFill>
                  <a:srgbClr val="0070C0"/>
                </a:solidFill>
                <a:latin typeface="Arial" charset="0"/>
                <a:sym typeface="Wingdings" pitchFamily="2" charset="2"/>
              </a:rPr>
              <a:t>k</a:t>
            </a:r>
            <a:r>
              <a:rPr lang="en-US" altLang="fr-FR" sz="1600" dirty="0" smtClean="0">
                <a:latin typeface="Arial" charset="0"/>
                <a:sym typeface="Wingdings" pitchFamily="2" charset="2"/>
              </a:rPr>
              <a:t>]</a:t>
            </a:r>
            <a:endParaRPr lang="en-US" altLang="fr-FR" sz="1600" dirty="0">
              <a:latin typeface="Arial" charset="0"/>
              <a:sym typeface="Wingdings" pitchFamily="2" charset="2"/>
            </a:endParaRPr>
          </a:p>
        </p:txBody>
      </p:sp>
      <p:sp>
        <p:nvSpPr>
          <p:cNvPr id="14" name="Text Box 108"/>
          <p:cNvSpPr txBox="1">
            <a:spLocks noChangeArrowheads="1"/>
          </p:cNvSpPr>
          <p:nvPr/>
        </p:nvSpPr>
        <p:spPr bwMode="auto">
          <a:xfrm>
            <a:off x="4362670" y="2721470"/>
            <a:ext cx="646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200" dirty="0" smtClean="0">
                <a:latin typeface="Arial" charset="0"/>
              </a:rPr>
              <a:t>gas</a:t>
            </a:r>
          </a:p>
          <a:p>
            <a:pPr algn="r" eaLnBrk="0" hangingPunct="0"/>
            <a:r>
              <a:rPr lang="en-US" altLang="fr-FR" sz="1200" dirty="0" smtClean="0">
                <a:latin typeface="Arial" charset="0"/>
              </a:rPr>
              <a:t>ionization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15" name="Line 109"/>
          <p:cNvSpPr>
            <a:spLocks noChangeShapeType="1"/>
          </p:cNvSpPr>
          <p:nvPr/>
        </p:nvSpPr>
        <p:spPr bwMode="auto">
          <a:xfrm>
            <a:off x="2082917" y="3102470"/>
            <a:ext cx="68580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Line 110"/>
          <p:cNvSpPr>
            <a:spLocks noChangeShapeType="1"/>
          </p:cNvSpPr>
          <p:nvPr/>
        </p:nvSpPr>
        <p:spPr bwMode="auto">
          <a:xfrm flipH="1">
            <a:off x="3949817" y="3097708"/>
            <a:ext cx="784225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Text Box 111"/>
          <p:cNvSpPr txBox="1">
            <a:spLocks noChangeArrowheads="1"/>
          </p:cNvSpPr>
          <p:nvPr/>
        </p:nvSpPr>
        <p:spPr bwMode="auto">
          <a:xfrm>
            <a:off x="1762242" y="2721470"/>
            <a:ext cx="493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particle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track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18" name="Text Box 112"/>
          <p:cNvSpPr txBox="1">
            <a:spLocks noChangeArrowheads="1"/>
          </p:cNvSpPr>
          <p:nvPr/>
        </p:nvSpPr>
        <p:spPr bwMode="auto">
          <a:xfrm rot="16200000">
            <a:off x="616519" y="4440217"/>
            <a:ext cx="399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dirty="0" smtClean="0">
                <a:latin typeface="Arial" charset="0"/>
              </a:rPr>
              <a:t>pad</a:t>
            </a:r>
          </a:p>
          <a:p>
            <a:pPr eaLnBrk="0" hangingPunct="0"/>
            <a:r>
              <a:rPr lang="en-US" altLang="fr-FR" sz="1200" dirty="0" smtClean="0">
                <a:latin typeface="Arial" charset="0"/>
              </a:rPr>
              <a:t>signal</a:t>
            </a:r>
            <a:endParaRPr lang="en-US" altLang="fr-FR" sz="1200" dirty="0">
              <a:latin typeface="Arial" charset="0"/>
            </a:endParaRPr>
          </a:p>
        </p:txBody>
      </p:sp>
      <p:sp>
        <p:nvSpPr>
          <p:cNvPr id="19" name="Text Box 113"/>
          <p:cNvSpPr txBox="1">
            <a:spLocks noChangeArrowheads="1"/>
          </p:cNvSpPr>
          <p:nvPr/>
        </p:nvSpPr>
        <p:spPr bwMode="auto">
          <a:xfrm rot="16200000">
            <a:off x="-244890" y="3280726"/>
            <a:ext cx="14234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0070C0"/>
                </a:solidFill>
                <a:latin typeface="Arial" charset="0"/>
              </a:rPr>
              <a:t>time sampling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70C0"/>
                </a:solidFill>
                <a:latin typeface="Arial" charset="0"/>
              </a:rPr>
              <a:t>of collected signal</a:t>
            </a:r>
            <a:endParaRPr lang="en-US" altLang="fr-FR" sz="14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0" name="Text Box 114"/>
          <p:cNvSpPr txBox="1">
            <a:spLocks noChangeArrowheads="1"/>
          </p:cNvSpPr>
          <p:nvPr/>
        </p:nvSpPr>
        <p:spPr bwMode="auto">
          <a:xfrm>
            <a:off x="3441138" y="5236070"/>
            <a:ext cx="1383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CC0000"/>
                </a:solidFill>
                <a:latin typeface="Arial" charset="0"/>
              </a:rPr>
              <a:t>pads plane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CC0000"/>
                </a:solidFill>
                <a:latin typeface="Arial" charset="0"/>
              </a:rPr>
              <a:t>(signal collection)</a:t>
            </a:r>
            <a:endParaRPr lang="en-US" altLang="fr-FR" sz="14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1" name="Line 115"/>
          <p:cNvSpPr>
            <a:spLocks noChangeShapeType="1"/>
          </p:cNvSpPr>
          <p:nvPr/>
        </p:nvSpPr>
        <p:spPr bwMode="auto">
          <a:xfrm flipH="1">
            <a:off x="3530717" y="3559670"/>
            <a:ext cx="0" cy="1371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116"/>
          <p:cNvSpPr>
            <a:spLocks noChangeShapeType="1"/>
          </p:cNvSpPr>
          <p:nvPr/>
        </p:nvSpPr>
        <p:spPr bwMode="auto">
          <a:xfrm>
            <a:off x="2387717" y="4245470"/>
            <a:ext cx="0" cy="6858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117"/>
          <p:cNvSpPr>
            <a:spLocks noChangeShapeType="1"/>
          </p:cNvSpPr>
          <p:nvPr/>
        </p:nvSpPr>
        <p:spPr bwMode="auto">
          <a:xfrm>
            <a:off x="2692517" y="4093070"/>
            <a:ext cx="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Text Box 118"/>
          <p:cNvSpPr txBox="1">
            <a:spLocks noChangeArrowheads="1"/>
          </p:cNvSpPr>
          <p:nvPr/>
        </p:nvSpPr>
        <p:spPr bwMode="auto">
          <a:xfrm>
            <a:off x="4261963" y="3712070"/>
            <a:ext cx="8753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ionization</a:t>
            </a:r>
          </a:p>
          <a:p>
            <a:pPr algn="r" eaLnBrk="0" hangingPunct="0"/>
            <a:r>
              <a:rPr lang="en-US" altLang="fr-FR" sz="1400" b="1" dirty="0" smtClean="0">
                <a:solidFill>
                  <a:srgbClr val="009900"/>
                </a:solidFill>
                <a:latin typeface="Arial" charset="0"/>
              </a:rPr>
              <a:t>drift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(velocity,,</a:t>
            </a:r>
          </a:p>
          <a:p>
            <a:pPr algn="r" eaLnBrk="0" hangingPunct="0"/>
            <a:r>
              <a:rPr lang="en-US" altLang="fr-FR" sz="1400" dirty="0" smtClean="0">
                <a:solidFill>
                  <a:srgbClr val="009900"/>
                </a:solidFill>
                <a:latin typeface="Arial" charset="0"/>
              </a:rPr>
              <a:t>dispersion)</a:t>
            </a:r>
            <a:endParaRPr lang="en-US" altLang="fr-FR" sz="1400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25" name="Line 119"/>
          <p:cNvSpPr>
            <a:spLocks noChangeShapeType="1"/>
          </p:cNvSpPr>
          <p:nvPr/>
        </p:nvSpPr>
        <p:spPr bwMode="auto">
          <a:xfrm flipH="1">
            <a:off x="3530717" y="4016870"/>
            <a:ext cx="4572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Text Box 121"/>
          <p:cNvSpPr txBox="1">
            <a:spLocks noChangeArrowheads="1"/>
          </p:cNvSpPr>
          <p:nvPr/>
        </p:nvSpPr>
        <p:spPr bwMode="auto">
          <a:xfrm>
            <a:off x="1168517" y="5769470"/>
            <a:ext cx="11717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200" b="1" dirty="0" smtClean="0">
                <a:solidFill>
                  <a:srgbClr val="5F5F5F"/>
                </a:solidFill>
                <a:latin typeface="Arial" charset="0"/>
              </a:rPr>
              <a:t>GET electronics</a:t>
            </a:r>
            <a:endParaRPr lang="en-US" altLang="fr-FR" sz="1200" b="1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27" name="Flèche droite 26"/>
          <p:cNvSpPr/>
          <p:nvPr/>
        </p:nvSpPr>
        <p:spPr>
          <a:xfrm rot="5400000">
            <a:off x="7596113" y="3516685"/>
            <a:ext cx="720725" cy="43204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 Box 124"/>
          <p:cNvSpPr txBox="1">
            <a:spLocks noChangeArrowheads="1"/>
          </p:cNvSpPr>
          <p:nvPr/>
        </p:nvSpPr>
        <p:spPr bwMode="auto">
          <a:xfrm>
            <a:off x="5940190" y="3861060"/>
            <a:ext cx="2194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sz="1400" b="1" dirty="0" smtClean="0">
                <a:latin typeface="Arial" charset="0"/>
              </a:rPr>
              <a:t>3D reconstruction of</a:t>
            </a:r>
          </a:p>
          <a:p>
            <a:pPr eaLnBrk="0" hangingPunct="0"/>
            <a:r>
              <a:rPr lang="en-US" altLang="fr-FR" sz="1400" b="1" dirty="0" smtClean="0">
                <a:latin typeface="Arial" charset="0"/>
              </a:rPr>
              <a:t>ionizations charges along</a:t>
            </a:r>
          </a:p>
          <a:p>
            <a:pPr eaLnBrk="0" hangingPunct="0"/>
            <a:r>
              <a:rPr lang="en-US" altLang="fr-FR" sz="1400" b="1" dirty="0" smtClean="0">
                <a:latin typeface="Arial" charset="0"/>
              </a:rPr>
              <a:t>the particles trajectories</a:t>
            </a:r>
            <a:endParaRPr lang="en-US" altLang="fr-FR" sz="1400" b="1" dirty="0">
              <a:latin typeface="Arial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 rot="16200000">
            <a:off x="7929142" y="2365617"/>
            <a:ext cx="1556305" cy="226591"/>
            <a:chOff x="4339696" y="2132820"/>
            <a:chExt cx="1556305" cy="226591"/>
          </a:xfrm>
        </p:grpSpPr>
        <p:pic>
          <p:nvPicPr>
            <p:cNvPr id="30" name="Picture 2" descr="D:\giovinazzo\presentations\figures\CC-BY-NC-ND_88x3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696" y="2177823"/>
              <a:ext cx="422412" cy="148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4762110" y="2132820"/>
              <a:ext cx="1133891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 smtClean="0"/>
                <a:t>J. </a:t>
              </a:r>
              <a:r>
                <a:rPr lang="en-US" altLang="fr-FR" sz="1000" dirty="0" err="1" smtClean="0"/>
                <a:t>Giovinazzo</a:t>
              </a:r>
              <a:r>
                <a:rPr lang="en-US" altLang="fr-FR" sz="1000" dirty="0" smtClean="0"/>
                <a:t> (2013) </a:t>
              </a:r>
            </a:p>
          </p:txBody>
        </p:sp>
      </p:grpSp>
      <p:pic>
        <p:nvPicPr>
          <p:cNvPr id="32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250277" y="5457434"/>
            <a:ext cx="682908" cy="682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dist="50800" dir="2700000" sx="105000" sy="105000" algn="ctr" rotWithShape="0">
              <a:srgbClr val="80808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8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50601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ACTAR TPC: </a:t>
            </a:r>
            <a:r>
              <a:rPr lang="en-US" altLang="fr-FR" sz="2400" b="1" dirty="0" smtClean="0"/>
              <a:t>main elements</a:t>
            </a:r>
            <a:endParaRPr lang="en-US" altLang="fr-FR" sz="24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968314" y="632805"/>
            <a:ext cx="5929436" cy="2520000"/>
            <a:chOff x="2968314" y="777416"/>
            <a:chExt cx="5929436" cy="2520000"/>
          </a:xfrm>
        </p:grpSpPr>
        <p:grpSp>
          <p:nvGrpSpPr>
            <p:cNvPr id="13" name="Groupe 12"/>
            <p:cNvGrpSpPr/>
            <p:nvPr/>
          </p:nvGrpSpPr>
          <p:grpSpPr>
            <a:xfrm>
              <a:off x="3616386" y="777416"/>
              <a:ext cx="5281364" cy="2520000"/>
              <a:chOff x="251400" y="3861410"/>
              <a:chExt cx="5281364" cy="2520000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0" y="3861410"/>
                <a:ext cx="5281364" cy="2520000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89"/>
              <a:stretch/>
            </p:blipFill>
            <p:spPr>
              <a:xfrm>
                <a:off x="251400" y="4725144"/>
                <a:ext cx="5281362" cy="1655916"/>
              </a:xfrm>
              <a:prstGeom prst="rect">
                <a:avLst/>
              </a:prstGeom>
            </p:spPr>
          </p:pic>
        </p:grpSp>
        <p:grpSp>
          <p:nvGrpSpPr>
            <p:cNvPr id="14" name="Groupe 13"/>
            <p:cNvGrpSpPr/>
            <p:nvPr/>
          </p:nvGrpSpPr>
          <p:grpSpPr>
            <a:xfrm>
              <a:off x="2968314" y="2443649"/>
              <a:ext cx="698393" cy="626701"/>
              <a:chOff x="2742937" y="2971633"/>
              <a:chExt cx="698393" cy="626701"/>
            </a:xfrm>
          </p:grpSpPr>
          <p:sp>
            <p:nvSpPr>
              <p:cNvPr id="15" name="Zone de texte 2"/>
              <p:cNvSpPr txBox="1">
                <a:spLocks noChangeArrowheads="1"/>
              </p:cNvSpPr>
              <p:nvPr/>
            </p:nvSpPr>
            <p:spPr bwMode="auto">
              <a:xfrm rot="20820000">
                <a:off x="2742937" y="2971633"/>
                <a:ext cx="635358" cy="626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beam</a:t>
                </a:r>
              </a:p>
              <a:p>
                <a:pPr algn="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entrance</a:t>
                </a:r>
                <a:endParaRPr lang="en-US" sz="12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2843808" y="3212976"/>
                <a:ext cx="597522" cy="14401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 rot="20928754">
            <a:off x="7230025" y="2480805"/>
            <a:ext cx="1438462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image P. </a:t>
            </a:r>
            <a:r>
              <a:rPr lang="en-US" altLang="fr-FR" sz="1000" dirty="0" err="1" smtClean="0">
                <a:solidFill>
                  <a:schemeClr val="bg1">
                    <a:lumMod val="50000"/>
                  </a:schemeClr>
                </a:solidFill>
              </a:rPr>
              <a:t>Gangnant</a:t>
            </a:r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, GANIL</a:t>
            </a:r>
          </a:p>
        </p:txBody>
      </p:sp>
    </p:spTree>
    <p:extLst>
      <p:ext uri="{BB962C8B-B14F-4D97-AF65-F5344CB8AC3E}">
        <p14:creationId xmlns:p14="http://schemas.microsoft.com/office/powerpoint/2010/main" val="8907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50601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ACTAR TPC: </a:t>
            </a:r>
            <a:r>
              <a:rPr lang="en-US" altLang="fr-FR" sz="2400" b="1" dirty="0" smtClean="0"/>
              <a:t>main elements</a:t>
            </a:r>
            <a:endParaRPr lang="en-US" altLang="fr-FR" sz="24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3616386" y="632805"/>
            <a:ext cx="5281364" cy="2785092"/>
            <a:chOff x="3616386" y="777416"/>
            <a:chExt cx="5281364" cy="2785092"/>
          </a:xfrm>
        </p:grpSpPr>
        <p:grpSp>
          <p:nvGrpSpPr>
            <p:cNvPr id="13" name="Groupe 12"/>
            <p:cNvGrpSpPr/>
            <p:nvPr/>
          </p:nvGrpSpPr>
          <p:grpSpPr>
            <a:xfrm>
              <a:off x="3616386" y="777416"/>
              <a:ext cx="5281364" cy="2520000"/>
              <a:chOff x="251400" y="3861410"/>
              <a:chExt cx="5281364" cy="2520000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0" y="3861410"/>
                <a:ext cx="5281364" cy="2520000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89"/>
              <a:stretch/>
            </p:blipFill>
            <p:spPr>
              <a:xfrm>
                <a:off x="251400" y="4725144"/>
                <a:ext cx="5281362" cy="1655916"/>
              </a:xfrm>
              <a:prstGeom prst="rect">
                <a:avLst/>
              </a:prstGeom>
            </p:spPr>
          </p:pic>
        </p:grpSp>
        <p:sp>
          <p:nvSpPr>
            <p:cNvPr id="14" name="Zone de texte 2"/>
            <p:cNvSpPr txBox="1">
              <a:spLocks noChangeArrowheads="1"/>
            </p:cNvSpPr>
            <p:nvPr/>
          </p:nvSpPr>
          <p:spPr bwMode="auto">
            <a:xfrm>
              <a:off x="6568714" y="3243584"/>
              <a:ext cx="223752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cage </a:t>
              </a:r>
              <a:r>
                <a:rPr lang="en-US" sz="16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(active volume)</a:t>
              </a:r>
              <a:endParaRPr lang="en-US" sz="16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 flipV="1">
              <a:off x="6352690" y="2469108"/>
              <a:ext cx="648072" cy="774477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6568714" y="3501008"/>
            <a:ext cx="2578704" cy="2168770"/>
            <a:chOff x="6472111" y="3791403"/>
            <a:chExt cx="2578704" cy="216877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44"/>
            <a:stretch/>
          </p:blipFill>
          <p:spPr>
            <a:xfrm>
              <a:off x="6472111" y="3791403"/>
              <a:ext cx="2383664" cy="21687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 rot="16200000">
              <a:off x="8178214" y="5007764"/>
              <a:ext cx="1518612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 smtClean="0">
                  <a:solidFill>
                    <a:schemeClr val="bg1">
                      <a:lumMod val="50000"/>
                    </a:schemeClr>
                  </a:solidFill>
                </a:rPr>
                <a:t>photo O. </a:t>
              </a:r>
              <a:r>
                <a:rPr lang="en-US" altLang="fr-FR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Poleshchuk</a:t>
              </a:r>
              <a:r>
                <a:rPr lang="en-US" altLang="fr-FR" sz="1000" dirty="0" smtClean="0">
                  <a:solidFill>
                    <a:schemeClr val="bg1">
                      <a:lumMod val="50000"/>
                    </a:schemeClr>
                  </a:solidFill>
                </a:rPr>
                <a:t> (2017)</a:t>
              </a:r>
            </a:p>
          </p:txBody>
        </p: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 rot="20928754">
            <a:off x="7230025" y="2480805"/>
            <a:ext cx="1438462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image P. </a:t>
            </a:r>
            <a:r>
              <a:rPr lang="en-US" altLang="fr-FR" sz="1000" dirty="0" err="1" smtClean="0">
                <a:solidFill>
                  <a:schemeClr val="bg1">
                    <a:lumMod val="50000"/>
                  </a:schemeClr>
                </a:solidFill>
              </a:rPr>
              <a:t>Gangnant</a:t>
            </a:r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, GANIL</a:t>
            </a:r>
          </a:p>
        </p:txBody>
      </p:sp>
      <p:sp>
        <p:nvSpPr>
          <p:cNvPr id="23" name="Zone de texte 2"/>
          <p:cNvSpPr txBox="1">
            <a:spLocks noChangeArrowheads="1"/>
          </p:cNvSpPr>
          <p:nvPr/>
        </p:nvSpPr>
        <p:spPr bwMode="auto">
          <a:xfrm>
            <a:off x="4919214" y="3394017"/>
            <a:ext cx="1555930" cy="136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wires frames</a:t>
            </a:r>
          </a:p>
          <a:p>
            <a:pPr algn="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pitch inside</a:t>
            </a:r>
          </a:p>
          <a:p>
            <a:pPr algn="r"/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pitch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98% transparency</a:t>
            </a:r>
          </a:p>
          <a:p>
            <a:pPr algn="r"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 E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 100 </a:t>
            </a:r>
            <a:r>
              <a:rPr lang="en-US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cm</a:t>
            </a:r>
            <a:endParaRPr lang="en-US" sz="14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1380978" y="908720"/>
            <a:ext cx="6382058" cy="93447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nuclear stability and proton emission</a:t>
            </a:r>
          </a:p>
          <a:p>
            <a:pPr algn="ctr"/>
            <a:r>
              <a:rPr lang="en-US" sz="2400" b="1" dirty="0" smtClean="0"/>
              <a:t>(introduction)</a:t>
            </a:r>
            <a:endParaRPr lang="en-US" sz="2400" b="1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2195736" y="2492375"/>
            <a:ext cx="5365627" cy="148847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radioactivity towards the proton drip-line</a:t>
            </a:r>
            <a:endParaRPr lang="en-US" sz="2400" b="1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exotic decay modes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the energy dimension</a:t>
            </a:r>
            <a:endParaRPr lang="en-US" sz="2400" b="1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4973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250074" y="619183"/>
            <a:ext cx="137241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metal-core PCB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1407124" y="2636912"/>
            <a:ext cx="138113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multi-layer PCB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3183812" y="3501008"/>
            <a:ext cx="1223659" cy="81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flexible PCB</a:t>
            </a:r>
          </a:p>
          <a:p>
            <a:pPr algn="r">
              <a:spcAft>
                <a:spcPts val="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</a:t>
            </a:r>
          </a:p>
          <a:p>
            <a:pPr algn="r">
              <a:spcAft>
                <a:spcPts val="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read. elec.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801"/>
          <a:stretch/>
        </p:blipFill>
        <p:spPr>
          <a:xfrm>
            <a:off x="1809450" y="957759"/>
            <a:ext cx="1466406" cy="1354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666" y="620688"/>
            <a:ext cx="2081047" cy="1560785"/>
          </a:xfrm>
          <a:prstGeom prst="rect">
            <a:avLst/>
          </a:prstGeom>
        </p:spPr>
      </p:pic>
      <p:sp>
        <p:nvSpPr>
          <p:cNvPr id="16" name="Zone de texte 2"/>
          <p:cNvSpPr txBox="1">
            <a:spLocks noChangeArrowheads="1"/>
          </p:cNvSpPr>
          <p:nvPr/>
        </p:nvSpPr>
        <p:spPr bwMode="auto">
          <a:xfrm>
            <a:off x="156911" y="2133322"/>
            <a:ext cx="1606777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16384 pads</a:t>
            </a:r>
          </a:p>
          <a:p>
            <a:pPr algn="r"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(128×128;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2×2 mm</a:t>
            </a:r>
            <a:r>
              <a:rPr lang="en-US" sz="14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2408984" y="517788"/>
            <a:ext cx="6488766" cy="2900109"/>
            <a:chOff x="2408984" y="662399"/>
            <a:chExt cx="6488766" cy="2900109"/>
          </a:xfrm>
        </p:grpSpPr>
        <p:grpSp>
          <p:nvGrpSpPr>
            <p:cNvPr id="20" name="Groupe 19"/>
            <p:cNvGrpSpPr/>
            <p:nvPr/>
          </p:nvGrpSpPr>
          <p:grpSpPr>
            <a:xfrm>
              <a:off x="3616386" y="777416"/>
              <a:ext cx="5281364" cy="2520000"/>
              <a:chOff x="251400" y="3861410"/>
              <a:chExt cx="5281364" cy="2520000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0" y="3861410"/>
                <a:ext cx="5281364" cy="2520000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89"/>
              <a:stretch/>
            </p:blipFill>
            <p:spPr>
              <a:xfrm>
                <a:off x="251400" y="4725144"/>
                <a:ext cx="5281362" cy="1655916"/>
              </a:xfrm>
              <a:prstGeom prst="rect">
                <a:avLst/>
              </a:prstGeom>
            </p:spPr>
          </p:pic>
        </p:grpSp>
        <p:cxnSp>
          <p:nvCxnSpPr>
            <p:cNvPr id="21" name="Connecteur droit avec flèche 20"/>
            <p:cNvCxnSpPr>
              <a:stCxn id="22" idx="3"/>
            </p:cNvCxnSpPr>
            <p:nvPr/>
          </p:nvCxnSpPr>
          <p:spPr>
            <a:xfrm>
              <a:off x="4407471" y="821861"/>
              <a:ext cx="909938" cy="335095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 de texte 2"/>
            <p:cNvSpPr txBox="1">
              <a:spLocks noChangeArrowheads="1"/>
            </p:cNvSpPr>
            <p:nvPr/>
          </p:nvSpPr>
          <p:spPr bwMode="auto">
            <a:xfrm>
              <a:off x="2408984" y="662399"/>
              <a:ext cx="199848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collection plane</a:t>
              </a:r>
              <a:r>
                <a:rPr lang="en-US" sz="16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(pads)</a:t>
              </a:r>
              <a:endParaRPr lang="en-US" sz="16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Zone de texte 2"/>
            <p:cNvSpPr txBox="1">
              <a:spLocks noChangeArrowheads="1"/>
            </p:cNvSpPr>
            <p:nvPr/>
          </p:nvSpPr>
          <p:spPr bwMode="auto">
            <a:xfrm>
              <a:off x="6568714" y="3243584"/>
              <a:ext cx="223752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cage </a:t>
              </a:r>
              <a:r>
                <a:rPr lang="en-US" sz="16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(active volume)</a:t>
              </a:r>
              <a:endParaRPr lang="en-US" sz="16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H="1" flipV="1">
              <a:off x="6352690" y="2469108"/>
              <a:ext cx="648072" cy="774477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6568714" y="3501008"/>
            <a:ext cx="2578704" cy="2168770"/>
            <a:chOff x="6472111" y="3791403"/>
            <a:chExt cx="2578704" cy="216877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44"/>
            <a:stretch/>
          </p:blipFill>
          <p:spPr>
            <a:xfrm>
              <a:off x="6472111" y="3791403"/>
              <a:ext cx="2383664" cy="21687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 rot="16200000">
              <a:off x="8178214" y="5007764"/>
              <a:ext cx="1518612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 smtClean="0">
                  <a:solidFill>
                    <a:schemeClr val="bg1">
                      <a:lumMod val="50000"/>
                    </a:schemeClr>
                  </a:solidFill>
                </a:rPr>
                <a:t>photo O. </a:t>
              </a:r>
              <a:r>
                <a:rPr lang="en-US" altLang="fr-FR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Poleshchuk</a:t>
              </a:r>
              <a:r>
                <a:rPr lang="en-US" altLang="fr-FR" sz="1000" dirty="0" smtClean="0">
                  <a:solidFill>
                    <a:schemeClr val="bg1">
                      <a:lumMod val="50000"/>
                    </a:schemeClr>
                  </a:solidFill>
                </a:rPr>
                <a:t> (2017)</a:t>
              </a: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 rot="20928754">
            <a:off x="7230025" y="2480805"/>
            <a:ext cx="1438462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image P. </a:t>
            </a:r>
            <a:r>
              <a:rPr lang="en-US" altLang="fr-FR" sz="1000" dirty="0" err="1" smtClean="0">
                <a:solidFill>
                  <a:schemeClr val="bg1">
                    <a:lumMod val="50000"/>
                  </a:schemeClr>
                </a:solidFill>
              </a:rPr>
              <a:t>Gangnant</a:t>
            </a:r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, GANIL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44208" y="3417897"/>
            <a:ext cx="2699792" cy="23153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" y="2957828"/>
            <a:ext cx="2147757" cy="1288654"/>
          </a:xfrm>
          <a:prstGeom prst="rect">
            <a:avLst/>
          </a:prstGeom>
        </p:spPr>
      </p:pic>
      <p:sp>
        <p:nvSpPr>
          <p:cNvPr id="18" name="Zone de texte 2"/>
          <p:cNvSpPr txBox="1">
            <a:spLocks noChangeArrowheads="1"/>
          </p:cNvSpPr>
          <p:nvPr/>
        </p:nvSpPr>
        <p:spPr bwMode="auto">
          <a:xfrm rot="19423442">
            <a:off x="1862419" y="3920190"/>
            <a:ext cx="1296180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 exp.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Zone de texte 2"/>
          <p:cNvSpPr txBox="1">
            <a:spLocks noChangeArrowheads="1"/>
          </p:cNvSpPr>
          <p:nvPr/>
        </p:nvSpPr>
        <p:spPr bwMode="auto">
          <a:xfrm rot="19423442">
            <a:off x="2470139" y="1966838"/>
            <a:ext cx="1296180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 exp. 2021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" y="2957828"/>
            <a:ext cx="2147757" cy="1288654"/>
          </a:xfrm>
          <a:prstGeom prst="rect">
            <a:avLst/>
          </a:prstGeom>
        </p:spPr>
      </p:pic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250074" y="619183"/>
            <a:ext cx="137241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metal-core PCB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1407124" y="2636912"/>
            <a:ext cx="138113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multi-layer PCB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3183812" y="3501008"/>
            <a:ext cx="1223659" cy="81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flexible PCB</a:t>
            </a:r>
          </a:p>
          <a:p>
            <a:pPr algn="r">
              <a:spcAft>
                <a:spcPts val="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</a:t>
            </a:r>
          </a:p>
          <a:p>
            <a:pPr algn="r">
              <a:spcAft>
                <a:spcPts val="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read. elec.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801"/>
          <a:stretch/>
        </p:blipFill>
        <p:spPr>
          <a:xfrm>
            <a:off x="1809450" y="957759"/>
            <a:ext cx="1466406" cy="1354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666" y="620688"/>
            <a:ext cx="2081047" cy="1560785"/>
          </a:xfrm>
          <a:prstGeom prst="rect">
            <a:avLst/>
          </a:prstGeom>
        </p:spPr>
      </p:pic>
      <p:sp>
        <p:nvSpPr>
          <p:cNvPr id="17" name="Zone de texte 2"/>
          <p:cNvSpPr txBox="1">
            <a:spLocks noChangeArrowheads="1"/>
          </p:cNvSpPr>
          <p:nvPr/>
        </p:nvSpPr>
        <p:spPr bwMode="auto">
          <a:xfrm>
            <a:off x="156911" y="2133322"/>
            <a:ext cx="1606777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16384 pads</a:t>
            </a:r>
          </a:p>
          <a:p>
            <a:pPr algn="r">
              <a:spcAft>
                <a:spcPts val="0"/>
              </a:spcAft>
            </a:pPr>
            <a:r>
              <a:rPr lang="en-US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(128×128;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2×2 mm</a:t>
            </a:r>
            <a:r>
              <a:rPr lang="en-US" sz="14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981" y="548680"/>
            <a:ext cx="4360003" cy="40906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50601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ACTAR TPC: </a:t>
            </a:r>
            <a:r>
              <a:rPr lang="en-US" altLang="fr-FR" sz="2400" b="1" dirty="0" smtClean="0"/>
              <a:t>main elements</a:t>
            </a:r>
            <a:endParaRPr lang="en-US" altLang="fr-FR" sz="2400" b="1" dirty="0"/>
          </a:p>
        </p:txBody>
      </p:sp>
      <p:grpSp>
        <p:nvGrpSpPr>
          <p:cNvPr id="22" name="Groupe 21"/>
          <p:cNvGrpSpPr/>
          <p:nvPr/>
        </p:nvGrpSpPr>
        <p:grpSpPr>
          <a:xfrm>
            <a:off x="2408984" y="517788"/>
            <a:ext cx="6488766" cy="2900109"/>
            <a:chOff x="2408984" y="662399"/>
            <a:chExt cx="6488766" cy="2900109"/>
          </a:xfrm>
        </p:grpSpPr>
        <p:grpSp>
          <p:nvGrpSpPr>
            <p:cNvPr id="23" name="Groupe 22"/>
            <p:cNvGrpSpPr/>
            <p:nvPr/>
          </p:nvGrpSpPr>
          <p:grpSpPr>
            <a:xfrm>
              <a:off x="3616386" y="777416"/>
              <a:ext cx="5281364" cy="2520000"/>
              <a:chOff x="251400" y="3861410"/>
              <a:chExt cx="5281364" cy="2520000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00" y="3861410"/>
                <a:ext cx="5281364" cy="2520000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89"/>
              <a:stretch/>
            </p:blipFill>
            <p:spPr>
              <a:xfrm>
                <a:off x="251400" y="4725144"/>
                <a:ext cx="5281362" cy="1655916"/>
              </a:xfrm>
              <a:prstGeom prst="rect">
                <a:avLst/>
              </a:prstGeom>
            </p:spPr>
          </p:pic>
        </p:grpSp>
        <p:cxnSp>
          <p:nvCxnSpPr>
            <p:cNvPr id="24" name="Connecteur droit avec flèche 23"/>
            <p:cNvCxnSpPr>
              <a:stCxn id="25" idx="3"/>
            </p:cNvCxnSpPr>
            <p:nvPr/>
          </p:nvCxnSpPr>
          <p:spPr>
            <a:xfrm>
              <a:off x="4407471" y="821861"/>
              <a:ext cx="909938" cy="335095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 de texte 2"/>
            <p:cNvSpPr txBox="1">
              <a:spLocks noChangeArrowheads="1"/>
            </p:cNvSpPr>
            <p:nvPr/>
          </p:nvSpPr>
          <p:spPr bwMode="auto">
            <a:xfrm>
              <a:off x="2408984" y="662399"/>
              <a:ext cx="199848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collection plane</a:t>
              </a:r>
              <a:r>
                <a:rPr lang="en-US" sz="16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(pads)</a:t>
              </a:r>
              <a:endParaRPr lang="en-US" sz="16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Zone de texte 2"/>
            <p:cNvSpPr txBox="1">
              <a:spLocks noChangeArrowheads="1"/>
            </p:cNvSpPr>
            <p:nvPr/>
          </p:nvSpPr>
          <p:spPr bwMode="auto">
            <a:xfrm>
              <a:off x="6568714" y="3243584"/>
              <a:ext cx="2237527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cage </a:t>
              </a:r>
              <a:r>
                <a:rPr lang="en-US" sz="16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(active volume)</a:t>
              </a:r>
              <a:endParaRPr lang="en-US" sz="16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H="1" flipV="1">
              <a:off x="6352690" y="2469108"/>
              <a:ext cx="648072" cy="774477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6568714" y="3501008"/>
            <a:ext cx="2578704" cy="2168770"/>
            <a:chOff x="6472111" y="3791403"/>
            <a:chExt cx="2578704" cy="2168770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44"/>
            <a:stretch/>
          </p:blipFill>
          <p:spPr>
            <a:xfrm>
              <a:off x="6472111" y="3791403"/>
              <a:ext cx="2383664" cy="21687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 rot="16200000">
              <a:off x="8178214" y="5007764"/>
              <a:ext cx="1518612" cy="22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1000" dirty="0" smtClean="0">
                  <a:solidFill>
                    <a:schemeClr val="bg1">
                      <a:lumMod val="50000"/>
                    </a:schemeClr>
                  </a:solidFill>
                </a:rPr>
                <a:t>photo O. </a:t>
              </a:r>
              <a:r>
                <a:rPr lang="en-US" altLang="fr-FR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Poleshchuk</a:t>
              </a:r>
              <a:r>
                <a:rPr lang="en-US" altLang="fr-FR" sz="1000" dirty="0" smtClean="0">
                  <a:solidFill>
                    <a:schemeClr val="bg1">
                      <a:lumMod val="50000"/>
                    </a:schemeClr>
                  </a:solidFill>
                </a:rPr>
                <a:t> (2017)</a:t>
              </a: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87070" y="4941168"/>
            <a:ext cx="6069997" cy="1500216"/>
            <a:chOff x="2559663" y="1242246"/>
            <a:chExt cx="6069997" cy="1500216"/>
          </a:xfrm>
        </p:grpSpPr>
        <p:pic>
          <p:nvPicPr>
            <p:cNvPr id="34" name="Picture 2" descr="D:\giovinazzo\physique\ACTAR-TPC\Figures\GET-ACTAR_SchematicView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663" y="1242246"/>
              <a:ext cx="6000865" cy="1500216"/>
            </a:xfrm>
            <a:prstGeom prst="rect">
              <a:avLst/>
            </a:prstGeom>
            <a:ln>
              <a:noFill/>
            </a:ln>
            <a:effectLst>
              <a:outerShdw blurRad="190500" dist="635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 rot="16200000">
              <a:off x="7902611" y="1924041"/>
              <a:ext cx="1242895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solidFill>
                    <a:schemeClr val="bg1">
                      <a:lumMod val="50000"/>
                    </a:schemeClr>
                  </a:solidFill>
                </a:rPr>
                <a:t>image JG / CENBG (2015)</a:t>
              </a:r>
            </a:p>
          </p:txBody>
        </p:sp>
      </p:grpSp>
      <p:pic>
        <p:nvPicPr>
          <p:cNvPr id="36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250825" y="5984392"/>
            <a:ext cx="456992" cy="456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88900" dist="50800" dir="2700000" sx="105000" sy="105000" algn="ctr" rotWithShape="0">
              <a:srgbClr val="808080">
                <a:alpha val="60000"/>
              </a:srgbClr>
            </a:outerShdw>
          </a:effectLst>
        </p:spPr>
      </p:pic>
      <p:sp>
        <p:nvSpPr>
          <p:cNvPr id="37" name="Zone de texte 2"/>
          <p:cNvSpPr txBox="1">
            <a:spLocks noChangeArrowheads="1"/>
          </p:cNvSpPr>
          <p:nvPr/>
        </p:nvSpPr>
        <p:spPr bwMode="auto">
          <a:xfrm>
            <a:off x="251520" y="4686711"/>
            <a:ext cx="171898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readout electronics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87621" y="5069607"/>
            <a:ext cx="5406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fr-FR" sz="1200" b="1" dirty="0" smtClean="0"/>
              <a:t>detector</a:t>
            </a:r>
            <a:endParaRPr lang="en-US" altLang="fr-FR" sz="1200" b="1" dirty="0"/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806736" y="6064849"/>
            <a:ext cx="1128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b="1" dirty="0" smtClean="0"/>
              <a:t>AGET chip</a:t>
            </a:r>
          </a:p>
          <a:p>
            <a:r>
              <a:rPr lang="en-US" altLang="fr-FR" sz="1200" dirty="0" smtClean="0"/>
              <a:t>signal sampling</a:t>
            </a:r>
          </a:p>
          <a:p>
            <a:r>
              <a:rPr lang="en-US" altLang="fr-FR" sz="1200" dirty="0" smtClean="0"/>
              <a:t>512 @ 1-100 </a:t>
            </a:r>
            <a:r>
              <a:rPr lang="en-US" altLang="fr-FR" sz="1200" i="1" dirty="0" smtClean="0"/>
              <a:t>MHz</a:t>
            </a:r>
            <a:endParaRPr lang="en-US" altLang="fr-FR" sz="1200" i="1" dirty="0"/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2655604" y="4978021"/>
            <a:ext cx="9217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fr-FR" sz="1200" b="1" dirty="0" err="1" smtClean="0"/>
              <a:t>CoBo</a:t>
            </a:r>
            <a:r>
              <a:rPr lang="en-US" altLang="fr-FR" sz="1200" b="1" dirty="0" smtClean="0"/>
              <a:t> modules</a:t>
            </a:r>
            <a:endParaRPr lang="en-US" altLang="fr-FR" sz="1200" b="1" dirty="0"/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3911550" y="6157182"/>
            <a:ext cx="53610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fr-FR" sz="1200" b="1" dirty="0" err="1" smtClean="0"/>
              <a:t>MuTAnT</a:t>
            </a:r>
            <a:endParaRPr lang="en-US" altLang="fr-FR" sz="1200" b="1" dirty="0"/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4670213" y="4979831"/>
            <a:ext cx="129439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fr-FR" sz="1200" b="1" dirty="0" smtClean="0"/>
              <a:t>control / acquisition</a:t>
            </a:r>
            <a:endParaRPr lang="en-US" altLang="fr-FR" sz="1200" b="1" dirty="0"/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1376667" y="5324520"/>
            <a:ext cx="80445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fr-FR" sz="1200" b="1" dirty="0" err="1" smtClean="0"/>
              <a:t>AsAd</a:t>
            </a:r>
            <a:r>
              <a:rPr lang="en-US" altLang="fr-FR" sz="1200" b="1" dirty="0" smtClean="0"/>
              <a:t> boards</a:t>
            </a:r>
            <a:endParaRPr lang="en-US" altLang="fr-FR" sz="1200" b="1" dirty="0"/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 rot="20928754">
            <a:off x="7230025" y="2480805"/>
            <a:ext cx="1438462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image P. </a:t>
            </a:r>
            <a:r>
              <a:rPr lang="en-US" altLang="fr-FR" sz="1000" dirty="0" err="1" smtClean="0">
                <a:solidFill>
                  <a:schemeClr val="bg1">
                    <a:lumMod val="50000"/>
                  </a:schemeClr>
                </a:solidFill>
              </a:rPr>
              <a:t>Gangnant</a:t>
            </a:r>
            <a:r>
              <a:rPr lang="en-US" altLang="fr-FR" sz="1000" dirty="0" smtClean="0">
                <a:solidFill>
                  <a:schemeClr val="bg1">
                    <a:lumMod val="50000"/>
                  </a:schemeClr>
                </a:solidFill>
              </a:rPr>
              <a:t>, GANIL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444208" y="3417897"/>
            <a:ext cx="2699792" cy="23153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729784" y="6249515"/>
            <a:ext cx="1449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fr-FR" sz="1200" dirty="0" smtClean="0"/>
              <a:t>clocks distribution</a:t>
            </a:r>
          </a:p>
          <a:p>
            <a:r>
              <a:rPr lang="en-US" altLang="fr-FR" sz="1200" dirty="0" smtClean="0"/>
              <a:t>and data concentration</a:t>
            </a:r>
            <a:endParaRPr lang="en-US" altLang="fr-FR" sz="1200" i="1" dirty="0"/>
          </a:p>
        </p:txBody>
      </p:sp>
      <p:sp>
        <p:nvSpPr>
          <p:cNvPr id="47" name="Ellipse 46"/>
          <p:cNvSpPr/>
          <p:nvPr/>
        </p:nvSpPr>
        <p:spPr>
          <a:xfrm>
            <a:off x="8720000" y="86134"/>
            <a:ext cx="316050" cy="3160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5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 descr="Screen shot 2010-11-23 at 11.20.29 PM.png"/>
          <p:cNvPicPr>
            <a:picLocks noChangeAspect="1"/>
          </p:cNvPicPr>
          <p:nvPr/>
        </p:nvPicPr>
        <p:blipFill>
          <a:blip r:embed="rId3"/>
          <a:srcRect l="928" t="1352" r="1855" b="1893"/>
          <a:stretch>
            <a:fillRect/>
          </a:stretch>
        </p:blipFill>
        <p:spPr>
          <a:xfrm>
            <a:off x="192274" y="2320976"/>
            <a:ext cx="1080238" cy="7371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748756"/>
            <a:ext cx="1069250" cy="8019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/>
          <p:cNvSpPr/>
          <p:nvPr/>
        </p:nvSpPr>
        <p:spPr>
          <a:xfrm>
            <a:off x="1267017" y="2708275"/>
            <a:ext cx="228407" cy="1441450"/>
          </a:xfrm>
          <a:prstGeom prst="rightBrace">
            <a:avLst>
              <a:gd name="adj1" fmla="val 478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e 62"/>
          <p:cNvGrpSpPr/>
          <p:nvPr/>
        </p:nvGrpSpPr>
        <p:grpSpPr>
          <a:xfrm>
            <a:off x="1403648" y="3284984"/>
            <a:ext cx="7416800" cy="288032"/>
            <a:chOff x="1619250" y="3284984"/>
            <a:chExt cx="7416800" cy="288032"/>
          </a:xfrm>
        </p:grpSpPr>
        <p:grpSp>
          <p:nvGrpSpPr>
            <p:cNvPr id="62" name="Groupe 61"/>
            <p:cNvGrpSpPr/>
            <p:nvPr/>
          </p:nvGrpSpPr>
          <p:grpSpPr>
            <a:xfrm>
              <a:off x="1907704" y="3295650"/>
              <a:ext cx="6482234" cy="277366"/>
              <a:chOff x="1907704" y="3705031"/>
              <a:chExt cx="6482234" cy="27736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7625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2022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22764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2020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94763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2021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8766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2018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0765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2019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34768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2016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6767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2017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90770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2014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2769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2015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1907704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630017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355606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077919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787900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510213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235802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95811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66762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8389938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619250" y="3573016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619250" y="3295650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652897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ACTAR </a:t>
            </a:r>
            <a:r>
              <a:rPr lang="en-US" altLang="fr-FR" sz="2400" b="1" dirty="0"/>
              <a:t>TPC </a:t>
            </a:r>
            <a:r>
              <a:rPr lang="en-US" altLang="fr-FR" sz="2400" b="1" dirty="0" smtClean="0"/>
              <a:t>timeline</a:t>
            </a:r>
            <a:endParaRPr lang="en-US" alt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637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>
            <a:off x="2123727" y="2210758"/>
            <a:ext cx="0" cy="107422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 descr="Screen shot 2010-11-23 at 11.20.29 PM.png"/>
          <p:cNvPicPr>
            <a:picLocks noChangeAspect="1"/>
          </p:cNvPicPr>
          <p:nvPr/>
        </p:nvPicPr>
        <p:blipFill>
          <a:blip r:embed="rId3"/>
          <a:srcRect l="928" t="1352" r="1855" b="1893"/>
          <a:stretch>
            <a:fillRect/>
          </a:stretch>
        </p:blipFill>
        <p:spPr>
          <a:xfrm>
            <a:off x="192274" y="2320976"/>
            <a:ext cx="1080238" cy="7371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748756"/>
            <a:ext cx="1069250" cy="8019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/>
          <p:cNvSpPr/>
          <p:nvPr/>
        </p:nvSpPr>
        <p:spPr>
          <a:xfrm>
            <a:off x="1267017" y="2708275"/>
            <a:ext cx="228407" cy="1441450"/>
          </a:xfrm>
          <a:prstGeom prst="rightBrace">
            <a:avLst>
              <a:gd name="adj1" fmla="val 478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e 62"/>
          <p:cNvGrpSpPr/>
          <p:nvPr/>
        </p:nvGrpSpPr>
        <p:grpSpPr>
          <a:xfrm>
            <a:off x="1403648" y="3284984"/>
            <a:ext cx="7416800" cy="288032"/>
            <a:chOff x="1619250" y="3284984"/>
            <a:chExt cx="7416800" cy="288032"/>
          </a:xfrm>
        </p:grpSpPr>
        <p:grpSp>
          <p:nvGrpSpPr>
            <p:cNvPr id="62" name="Groupe 61"/>
            <p:cNvGrpSpPr/>
            <p:nvPr/>
          </p:nvGrpSpPr>
          <p:grpSpPr>
            <a:xfrm>
              <a:off x="1907704" y="3295650"/>
              <a:ext cx="6482234" cy="277366"/>
              <a:chOff x="1907704" y="3705031"/>
              <a:chExt cx="6482234" cy="27736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7625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2022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22764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2020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94763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2021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8766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2018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0765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2019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34768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2016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6767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2017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90770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2014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2769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2015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1907704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630017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355606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077919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787900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510213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235802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95811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66762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8389938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619250" y="3573016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619250" y="3295650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Double flèche horizontale 64"/>
          <p:cNvSpPr/>
          <p:nvPr/>
        </p:nvSpPr>
        <p:spPr>
          <a:xfrm>
            <a:off x="1495424" y="3741908"/>
            <a:ext cx="2787588" cy="26669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3446339" y="3693406"/>
            <a:ext cx="420096" cy="420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25400" dir="2700000" algn="ctr" rotWithShape="0">
              <a:srgbClr val="808080">
                <a:alpha val="60000"/>
              </a:srgbClr>
            </a:outerShdw>
          </a:effectLst>
        </p:spPr>
      </p:pic>
      <p:sp>
        <p:nvSpPr>
          <p:cNvPr id="68" name="Zone de texte 2"/>
          <p:cNvSpPr txBox="1">
            <a:spLocks noChangeArrowheads="1"/>
          </p:cNvSpPr>
          <p:nvPr/>
        </p:nvSpPr>
        <p:spPr bwMode="auto">
          <a:xfrm>
            <a:off x="2225111" y="3932941"/>
            <a:ext cx="1096253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elec. dev.</a:t>
            </a:r>
            <a:endParaRPr lang="en-US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Zone de texte 2"/>
          <p:cNvSpPr txBox="1">
            <a:spLocks noChangeArrowheads="1"/>
          </p:cNvSpPr>
          <p:nvPr/>
        </p:nvSpPr>
        <p:spPr bwMode="auto">
          <a:xfrm rot="18509964">
            <a:off x="1259544" y="1548418"/>
            <a:ext cx="1489821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AsAd</a:t>
            </a: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board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(response analysis)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652897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ACTAR </a:t>
            </a:r>
            <a:r>
              <a:rPr lang="en-US" altLang="fr-FR" sz="2400" b="1" dirty="0"/>
              <a:t>TPC </a:t>
            </a:r>
            <a:r>
              <a:rPr lang="en-US" altLang="fr-FR" sz="2400" b="1" dirty="0" smtClean="0"/>
              <a:t>timeline</a:t>
            </a:r>
            <a:endParaRPr lang="en-US" altLang="fr-FR" sz="2400" b="1" dirty="0"/>
          </a:p>
        </p:txBody>
      </p:sp>
      <p:pic>
        <p:nvPicPr>
          <p:cNvPr id="67" name="Picture 3" descr="D:\giovinazzo\physique\ACTAR-TPC\Measures\GET_TestBench\Figures\AsAd2.1\NIMFigures\ReconstructionFc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87" y="1556792"/>
            <a:ext cx="2715813" cy="14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11" y="1081427"/>
            <a:ext cx="1490656" cy="112122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47" name="AutoShape 4"/>
          <p:cNvSpPr>
            <a:spLocks noChangeArrowheads="1"/>
          </p:cNvSpPr>
          <p:nvPr/>
        </p:nvSpPr>
        <p:spPr bwMode="auto">
          <a:xfrm>
            <a:off x="3348038" y="2813337"/>
            <a:ext cx="1620998" cy="463846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data processing</a:t>
            </a:r>
          </a:p>
          <a:p>
            <a:pPr>
              <a:buClrTx/>
              <a:buFontTx/>
              <a:buNone/>
            </a:pPr>
            <a:r>
              <a:rPr lang="en-US" altLang="fr-FR" sz="1200" dirty="0">
                <a:latin typeface="+mn-lt"/>
                <a:cs typeface="Arial" panose="020B0604020202020204" pitchFamily="34" charset="0"/>
              </a:rPr>
              <a:t>	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J.G. </a:t>
            </a:r>
            <a:r>
              <a:rPr lang="en-US" altLang="fr-FR" sz="1200" i="1" dirty="0" smtClean="0">
                <a:latin typeface="+mn-lt"/>
                <a:cs typeface="Arial" panose="020B0604020202020204" pitchFamily="34" charset="0"/>
              </a:rPr>
              <a:t>et al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. NIM 2016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1934513" y="4207121"/>
            <a:ext cx="2224753" cy="279180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GET: E.C. </a:t>
            </a:r>
            <a:r>
              <a:rPr lang="en-US" altLang="fr-FR" sz="1200" dirty="0" err="1" smtClean="0">
                <a:latin typeface="+mn-lt"/>
                <a:cs typeface="Arial" panose="020B0604020202020204" pitchFamily="34" charset="0"/>
              </a:rPr>
              <a:t>Pollaco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fr-FR" sz="1200" i="1" dirty="0" smtClean="0">
                <a:latin typeface="+mn-lt"/>
                <a:cs typeface="Arial" panose="020B0604020202020204" pitchFamily="34" charset="0"/>
              </a:rPr>
              <a:t>et al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. NIM 2018</a:t>
            </a:r>
          </a:p>
        </p:txBody>
      </p:sp>
    </p:spTree>
    <p:extLst>
      <p:ext uri="{BB962C8B-B14F-4D97-AF65-F5344CB8AC3E}">
        <p14:creationId xmlns:p14="http://schemas.microsoft.com/office/powerpoint/2010/main" val="35050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>
            <a:off x="2123727" y="2210758"/>
            <a:ext cx="0" cy="107422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 descr="Screen shot 2010-11-23 at 11.20.29 PM.png"/>
          <p:cNvPicPr>
            <a:picLocks noChangeAspect="1"/>
          </p:cNvPicPr>
          <p:nvPr/>
        </p:nvPicPr>
        <p:blipFill>
          <a:blip r:embed="rId3"/>
          <a:srcRect l="928" t="1352" r="1855" b="1893"/>
          <a:stretch>
            <a:fillRect/>
          </a:stretch>
        </p:blipFill>
        <p:spPr>
          <a:xfrm>
            <a:off x="192274" y="2320976"/>
            <a:ext cx="1080238" cy="7371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748756"/>
            <a:ext cx="1069250" cy="8019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/>
          <p:cNvSpPr/>
          <p:nvPr/>
        </p:nvSpPr>
        <p:spPr>
          <a:xfrm>
            <a:off x="1267017" y="2708275"/>
            <a:ext cx="228407" cy="1441450"/>
          </a:xfrm>
          <a:prstGeom prst="rightBrace">
            <a:avLst>
              <a:gd name="adj1" fmla="val 478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e 62"/>
          <p:cNvGrpSpPr/>
          <p:nvPr/>
        </p:nvGrpSpPr>
        <p:grpSpPr>
          <a:xfrm>
            <a:off x="1403648" y="3284984"/>
            <a:ext cx="7416800" cy="288032"/>
            <a:chOff x="1619250" y="3284984"/>
            <a:chExt cx="7416800" cy="288032"/>
          </a:xfrm>
        </p:grpSpPr>
        <p:grpSp>
          <p:nvGrpSpPr>
            <p:cNvPr id="62" name="Groupe 61"/>
            <p:cNvGrpSpPr/>
            <p:nvPr/>
          </p:nvGrpSpPr>
          <p:grpSpPr>
            <a:xfrm>
              <a:off x="1907704" y="3295650"/>
              <a:ext cx="6482234" cy="277366"/>
              <a:chOff x="1907704" y="3705031"/>
              <a:chExt cx="6482234" cy="27736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7625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2022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22764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2020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94763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2021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8766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2018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0765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2019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34768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2016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6767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2017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90770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2014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2769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2015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1907704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630017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355606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077919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787900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510213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235802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95811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66762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8389938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619250" y="3573016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619250" y="3295650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Double flèche horizontale 64"/>
          <p:cNvSpPr/>
          <p:nvPr/>
        </p:nvSpPr>
        <p:spPr>
          <a:xfrm>
            <a:off x="1495424" y="3741908"/>
            <a:ext cx="2787588" cy="26669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3446339" y="3693406"/>
            <a:ext cx="420096" cy="420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25400" dir="2700000" algn="ctr" rotWithShape="0">
              <a:srgbClr val="808080">
                <a:alpha val="60000"/>
              </a:srgbClr>
            </a:outerShdw>
          </a:effectLst>
        </p:spPr>
      </p:pic>
      <p:sp>
        <p:nvSpPr>
          <p:cNvPr id="68" name="Zone de texte 2"/>
          <p:cNvSpPr txBox="1">
            <a:spLocks noChangeArrowheads="1"/>
          </p:cNvSpPr>
          <p:nvPr/>
        </p:nvSpPr>
        <p:spPr bwMode="auto">
          <a:xfrm>
            <a:off x="2225111" y="3932941"/>
            <a:ext cx="1096253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elec. dev.</a:t>
            </a:r>
            <a:endParaRPr lang="en-US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Double flèche horizontale 68"/>
          <p:cNvSpPr/>
          <p:nvPr/>
        </p:nvSpPr>
        <p:spPr>
          <a:xfrm>
            <a:off x="2123728" y="4379797"/>
            <a:ext cx="3024336" cy="266699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 de texte 2"/>
          <p:cNvSpPr txBox="1">
            <a:spLocks noChangeArrowheads="1"/>
          </p:cNvSpPr>
          <p:nvPr/>
        </p:nvSpPr>
        <p:spPr bwMode="auto">
          <a:xfrm>
            <a:off x="2608333" y="4542565"/>
            <a:ext cx="1909360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 + demonstrators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Zone de texte 2"/>
          <p:cNvSpPr txBox="1">
            <a:spLocks noChangeArrowheads="1"/>
          </p:cNvSpPr>
          <p:nvPr/>
        </p:nvSpPr>
        <p:spPr bwMode="auto">
          <a:xfrm rot="18509964">
            <a:off x="1259544" y="1548418"/>
            <a:ext cx="1489821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AsAd</a:t>
            </a: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board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(response analysis)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2787731" y="2478204"/>
            <a:ext cx="11" cy="80678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 de texte 2"/>
          <p:cNvSpPr txBox="1">
            <a:spLocks noChangeArrowheads="1"/>
          </p:cNvSpPr>
          <p:nvPr/>
        </p:nvSpPr>
        <p:spPr bwMode="auto">
          <a:xfrm rot="18509964">
            <a:off x="2053715" y="1885306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H="1">
            <a:off x="3563094" y="2142797"/>
            <a:ext cx="5397" cy="1144672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 de texte 2"/>
          <p:cNvSpPr txBox="1">
            <a:spLocks noChangeArrowheads="1"/>
          </p:cNvSpPr>
          <p:nvPr/>
        </p:nvSpPr>
        <p:spPr bwMode="auto">
          <a:xfrm rot="18509964">
            <a:off x="2845803" y="1630014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CENBG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53793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ACTAR </a:t>
            </a:r>
            <a:r>
              <a:rPr lang="en-US" altLang="fr-FR" sz="2400" b="1" dirty="0"/>
              <a:t>TPC timeline – </a:t>
            </a:r>
            <a:r>
              <a:rPr lang="en-US" altLang="fr-FR" sz="2400" b="1" dirty="0" smtClean="0"/>
              <a:t>demonstrators</a:t>
            </a:r>
            <a:endParaRPr lang="en-US" altLang="fr-FR" sz="24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r="15158"/>
          <a:stretch/>
        </p:blipFill>
        <p:spPr>
          <a:xfrm>
            <a:off x="4044647" y="855163"/>
            <a:ext cx="1440160" cy="163370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0" name="Picture 2" descr="D:\giovinazzo\physique\ACTAR-TPC\Measures\Demonstrator\Figures\RunAlpha\Plot3D\run_0113\Event000019_3Dx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85" y="1978606"/>
            <a:ext cx="1311515" cy="9413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76" y="5384106"/>
            <a:ext cx="1495424" cy="99694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4403" y="4658386"/>
            <a:ext cx="1787895" cy="1340921"/>
          </a:xfrm>
          <a:prstGeom prst="rect">
            <a:avLst/>
          </a:prstGeom>
        </p:spPr>
      </p:pic>
      <p:sp>
        <p:nvSpPr>
          <p:cNvPr id="67" name="AutoShape 4"/>
          <p:cNvSpPr>
            <a:spLocks noChangeArrowheads="1"/>
          </p:cNvSpPr>
          <p:nvPr/>
        </p:nvSpPr>
        <p:spPr bwMode="auto">
          <a:xfrm>
            <a:off x="4724791" y="4735594"/>
            <a:ext cx="1922555" cy="648512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R&amp;D demonstrators</a:t>
            </a:r>
          </a:p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	T. Roger, </a:t>
            </a:r>
            <a:r>
              <a:rPr lang="en-US" altLang="fr-FR" sz="1200" i="1" dirty="0" smtClean="0">
                <a:latin typeface="+mn-lt"/>
                <a:cs typeface="Arial" panose="020B0604020202020204" pitchFamily="34" charset="0"/>
              </a:rPr>
              <a:t>et al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. NIM 2018</a:t>
            </a:r>
          </a:p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	J.G. </a:t>
            </a:r>
            <a:r>
              <a:rPr lang="en-US" altLang="fr-FR" sz="1200" i="1" dirty="0" smtClean="0">
                <a:latin typeface="+mn-lt"/>
                <a:cs typeface="Arial" panose="020B0604020202020204" pitchFamily="34" charset="0"/>
              </a:rPr>
              <a:t>et al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. NIM 2018</a:t>
            </a:r>
          </a:p>
        </p:txBody>
      </p:sp>
      <p:sp>
        <p:nvSpPr>
          <p:cNvPr id="71" name="AutoShape 4"/>
          <p:cNvSpPr>
            <a:spLocks noChangeArrowheads="1"/>
          </p:cNvSpPr>
          <p:nvPr/>
        </p:nvSpPr>
        <p:spPr bwMode="auto">
          <a:xfrm>
            <a:off x="5231085" y="2870530"/>
            <a:ext cx="1620998" cy="463846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performances</a:t>
            </a:r>
            <a:endParaRPr lang="en-US" altLang="fr-FR" sz="1200" dirty="0">
              <a:latin typeface="+mn-lt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	J.G. </a:t>
            </a:r>
            <a:r>
              <a:rPr lang="en-US" altLang="fr-FR" sz="1200" i="1" dirty="0" smtClean="0">
                <a:latin typeface="+mn-lt"/>
                <a:cs typeface="Arial" panose="020B0604020202020204" pitchFamily="34" charset="0"/>
              </a:rPr>
              <a:t>et al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. NIM 2020</a:t>
            </a:r>
          </a:p>
        </p:txBody>
      </p:sp>
    </p:spTree>
    <p:extLst>
      <p:ext uri="{BB962C8B-B14F-4D97-AF65-F5344CB8AC3E}">
        <p14:creationId xmlns:p14="http://schemas.microsoft.com/office/powerpoint/2010/main" val="91591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>
            <a:off x="2123727" y="2210758"/>
            <a:ext cx="0" cy="107422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e 73"/>
          <p:cNvGrpSpPr/>
          <p:nvPr/>
        </p:nvGrpSpPr>
        <p:grpSpPr>
          <a:xfrm>
            <a:off x="6432016" y="5349151"/>
            <a:ext cx="1568257" cy="1176193"/>
            <a:chOff x="914400" y="5277226"/>
            <a:chExt cx="1568257" cy="1176193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277226"/>
              <a:ext cx="1568257" cy="117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 Box 2"/>
            <p:cNvSpPr txBox="1">
              <a:spLocks noChangeArrowheads="1"/>
            </p:cNvSpPr>
            <p:nvPr/>
          </p:nvSpPr>
          <p:spPr bwMode="auto">
            <a:xfrm rot="20797422">
              <a:off x="1474757" y="6046020"/>
              <a:ext cx="792452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latin typeface="Calibri" panose="020F0502020204030204" pitchFamily="34" charset="0"/>
                </a:rPr>
                <a:t>image R. </a:t>
              </a:r>
              <a:r>
                <a:rPr lang="en-US" altLang="fr-FR" sz="900" dirty="0" err="1" smtClean="0">
                  <a:latin typeface="Calibri" panose="020F0502020204030204" pitchFamily="34" charset="0"/>
                </a:rPr>
                <a:t>Raabe</a:t>
              </a:r>
              <a:endParaRPr lang="en-US" altLang="fr-FR" sz="900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3140004" y="5318357"/>
            <a:ext cx="1577561" cy="1183171"/>
            <a:chOff x="3805924" y="4884152"/>
            <a:chExt cx="1577561" cy="1183171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924" y="4884152"/>
              <a:ext cx="1577561" cy="118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"/>
            <p:cNvSpPr txBox="1">
              <a:spLocks noChangeArrowheads="1"/>
            </p:cNvSpPr>
            <p:nvPr/>
          </p:nvSpPr>
          <p:spPr bwMode="auto">
            <a:xfrm rot="20797422">
              <a:off x="4198478" y="5787678"/>
              <a:ext cx="792452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latin typeface="Calibri" panose="020F0502020204030204" pitchFamily="34" charset="0"/>
                </a:rPr>
                <a:t>image R. </a:t>
              </a:r>
              <a:r>
                <a:rPr lang="en-US" altLang="fr-FR" sz="900" dirty="0" err="1" smtClean="0">
                  <a:latin typeface="Calibri" panose="020F0502020204030204" pitchFamily="34" charset="0"/>
                </a:rPr>
                <a:t>Raabe</a:t>
              </a:r>
              <a:endParaRPr lang="en-US" altLang="fr-FR" sz="900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 descr="Screen shot 2010-11-23 at 11.20.29 PM.png"/>
          <p:cNvPicPr>
            <a:picLocks noChangeAspect="1"/>
          </p:cNvPicPr>
          <p:nvPr/>
        </p:nvPicPr>
        <p:blipFill>
          <a:blip r:embed="rId5"/>
          <a:srcRect l="928" t="1352" r="1855" b="1893"/>
          <a:stretch>
            <a:fillRect/>
          </a:stretch>
        </p:blipFill>
        <p:spPr>
          <a:xfrm>
            <a:off x="192274" y="2320976"/>
            <a:ext cx="1080238" cy="7371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748756"/>
            <a:ext cx="1069250" cy="8019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/>
          <p:cNvSpPr/>
          <p:nvPr/>
        </p:nvSpPr>
        <p:spPr>
          <a:xfrm>
            <a:off x="1267017" y="2708275"/>
            <a:ext cx="228407" cy="1441450"/>
          </a:xfrm>
          <a:prstGeom prst="rightBrace">
            <a:avLst>
              <a:gd name="adj1" fmla="val 478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e 62"/>
          <p:cNvGrpSpPr/>
          <p:nvPr/>
        </p:nvGrpSpPr>
        <p:grpSpPr>
          <a:xfrm>
            <a:off x="1403648" y="3284984"/>
            <a:ext cx="7416800" cy="288032"/>
            <a:chOff x="1619250" y="3284984"/>
            <a:chExt cx="7416800" cy="288032"/>
          </a:xfrm>
        </p:grpSpPr>
        <p:grpSp>
          <p:nvGrpSpPr>
            <p:cNvPr id="62" name="Groupe 61"/>
            <p:cNvGrpSpPr/>
            <p:nvPr/>
          </p:nvGrpSpPr>
          <p:grpSpPr>
            <a:xfrm>
              <a:off x="1907704" y="3295650"/>
              <a:ext cx="6482234" cy="277366"/>
              <a:chOff x="1907704" y="3705031"/>
              <a:chExt cx="6482234" cy="27736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7625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2022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22764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2020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94763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2021</a:t>
                </a:r>
                <a:endParaRPr lang="en-US" sz="1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8766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2018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0765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2019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34768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2016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6767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2017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90770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2014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2769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2015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1907704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630017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355606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077919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787900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510213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235802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95811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66762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8389938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619250" y="3573016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619250" y="3295650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Double flèche horizontale 64"/>
          <p:cNvSpPr/>
          <p:nvPr/>
        </p:nvSpPr>
        <p:spPr>
          <a:xfrm>
            <a:off x="1495424" y="3741908"/>
            <a:ext cx="2787588" cy="26669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3446339" y="3693406"/>
            <a:ext cx="420096" cy="420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25400" dir="2700000" algn="ctr" rotWithShape="0">
              <a:srgbClr val="808080">
                <a:alpha val="60000"/>
              </a:srgbClr>
            </a:outerShdw>
          </a:effectLst>
        </p:spPr>
      </p:pic>
      <p:sp>
        <p:nvSpPr>
          <p:cNvPr id="66" name="Double flèche horizontale 65"/>
          <p:cNvSpPr/>
          <p:nvPr/>
        </p:nvSpPr>
        <p:spPr>
          <a:xfrm>
            <a:off x="2889218" y="5083321"/>
            <a:ext cx="3410974" cy="266699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Zone de texte 2"/>
          <p:cNvSpPr txBox="1">
            <a:spLocks noChangeArrowheads="1"/>
          </p:cNvSpPr>
          <p:nvPr/>
        </p:nvSpPr>
        <p:spPr bwMode="auto">
          <a:xfrm>
            <a:off x="2225111" y="3932941"/>
            <a:ext cx="1096253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elec. dev.</a:t>
            </a:r>
            <a:endParaRPr lang="en-US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Double flèche horizontale 68"/>
          <p:cNvSpPr/>
          <p:nvPr/>
        </p:nvSpPr>
        <p:spPr>
          <a:xfrm>
            <a:off x="2123728" y="4379797"/>
            <a:ext cx="3024336" cy="266699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 de texte 2"/>
          <p:cNvSpPr txBox="1">
            <a:spLocks noChangeArrowheads="1"/>
          </p:cNvSpPr>
          <p:nvPr/>
        </p:nvSpPr>
        <p:spPr bwMode="auto">
          <a:xfrm>
            <a:off x="2608333" y="4542565"/>
            <a:ext cx="1909360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 + demonstrators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Double flèche horizontale 70"/>
          <p:cNvSpPr/>
          <p:nvPr/>
        </p:nvSpPr>
        <p:spPr>
          <a:xfrm>
            <a:off x="6300192" y="5083321"/>
            <a:ext cx="2088232" cy="266699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Zone de texte 2"/>
          <p:cNvSpPr txBox="1">
            <a:spLocks noChangeArrowheads="1"/>
          </p:cNvSpPr>
          <p:nvPr/>
        </p:nvSpPr>
        <p:spPr bwMode="auto">
          <a:xfrm>
            <a:off x="3199071" y="5281094"/>
            <a:ext cx="279126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ACTAR TPC “reaction” geometry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Zone de texte 2"/>
          <p:cNvSpPr txBox="1">
            <a:spLocks noChangeArrowheads="1"/>
          </p:cNvSpPr>
          <p:nvPr/>
        </p:nvSpPr>
        <p:spPr bwMode="auto">
          <a:xfrm>
            <a:off x="6432016" y="5273324"/>
            <a:ext cx="1610496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“decay” geometry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Zone de texte 2"/>
          <p:cNvSpPr txBox="1">
            <a:spLocks noChangeArrowheads="1"/>
          </p:cNvSpPr>
          <p:nvPr/>
        </p:nvSpPr>
        <p:spPr bwMode="auto">
          <a:xfrm rot="18509964">
            <a:off x="1259544" y="1548418"/>
            <a:ext cx="1489821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AsAd</a:t>
            </a: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board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(response analysis)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2787731" y="2478204"/>
            <a:ext cx="11" cy="80678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 de texte 2"/>
          <p:cNvSpPr txBox="1">
            <a:spLocks noChangeArrowheads="1"/>
          </p:cNvSpPr>
          <p:nvPr/>
        </p:nvSpPr>
        <p:spPr bwMode="auto">
          <a:xfrm rot="18509964">
            <a:off x="2053715" y="1885306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H="1">
            <a:off x="3563094" y="2142797"/>
            <a:ext cx="5397" cy="1144672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 de texte 2"/>
          <p:cNvSpPr txBox="1">
            <a:spLocks noChangeArrowheads="1"/>
          </p:cNvSpPr>
          <p:nvPr/>
        </p:nvSpPr>
        <p:spPr bwMode="auto">
          <a:xfrm rot="18509964">
            <a:off x="2845803" y="1630014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CENBG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14487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ACTAR </a:t>
            </a:r>
            <a:r>
              <a:rPr lang="en-US" altLang="fr-FR" sz="2400" b="1" dirty="0"/>
              <a:t>TPC timeline – </a:t>
            </a:r>
            <a:r>
              <a:rPr lang="en-US" altLang="fr-FR" sz="2400" b="1" dirty="0" smtClean="0"/>
              <a:t>final detectors</a:t>
            </a:r>
            <a:endParaRPr lang="en-US" altLang="fr-FR" sz="2400" b="1" dirty="0"/>
          </a:p>
        </p:txBody>
      </p:sp>
      <p:cxnSp>
        <p:nvCxnSpPr>
          <p:cNvPr id="97" name="Connecteur droit 96"/>
          <p:cNvCxnSpPr/>
          <p:nvPr/>
        </p:nvCxnSpPr>
        <p:spPr>
          <a:xfrm flipH="1">
            <a:off x="4428812" y="2488870"/>
            <a:ext cx="5478" cy="79859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Zone de texte 2"/>
          <p:cNvSpPr txBox="1">
            <a:spLocks noChangeArrowheads="1"/>
          </p:cNvSpPr>
          <p:nvPr/>
        </p:nvSpPr>
        <p:spPr bwMode="auto">
          <a:xfrm rot="18509964">
            <a:off x="3189847" y="1537830"/>
            <a:ext cx="2188667" cy="7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target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</a:t>
            </a:r>
          </a:p>
          <a:p>
            <a:pPr algn="ctr">
              <a:spcAft>
                <a:spcPts val="0"/>
              </a:spcAft>
            </a:pP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b="29711"/>
          <a:stretch/>
        </p:blipFill>
        <p:spPr bwMode="auto">
          <a:xfrm>
            <a:off x="5016028" y="1456388"/>
            <a:ext cx="3072553" cy="135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" name="AutoShape 4"/>
          <p:cNvSpPr>
            <a:spLocks noChangeArrowheads="1"/>
          </p:cNvSpPr>
          <p:nvPr/>
        </p:nvSpPr>
        <p:spPr bwMode="auto">
          <a:xfrm>
            <a:off x="5550278" y="1210871"/>
            <a:ext cx="2004052" cy="279180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>
                <a:latin typeface="+mn-lt"/>
                <a:cs typeface="Arial" panose="020B0604020202020204" pitchFamily="34" charset="0"/>
              </a:rPr>
              <a:t>B. </a:t>
            </a:r>
            <a:r>
              <a:rPr lang="en-US" altLang="fr-FR" sz="1200" dirty="0" err="1">
                <a:latin typeface="+mn-lt"/>
                <a:cs typeface="Arial" panose="020B0604020202020204" pitchFamily="34" charset="0"/>
              </a:rPr>
              <a:t>Mauss</a:t>
            </a:r>
            <a:r>
              <a:rPr lang="en-US" altLang="fr-FR" sz="1200" dirty="0">
                <a:latin typeface="+mn-lt"/>
                <a:cs typeface="Arial" panose="020B0604020202020204" pitchFamily="34" charset="0"/>
              </a:rPr>
              <a:t>, PhD thesis (GANIL)</a:t>
            </a:r>
          </a:p>
        </p:txBody>
      </p:sp>
      <p:sp>
        <p:nvSpPr>
          <p:cNvPr id="137" name="AutoShape 4"/>
          <p:cNvSpPr>
            <a:spLocks noChangeArrowheads="1"/>
          </p:cNvSpPr>
          <p:nvPr/>
        </p:nvSpPr>
        <p:spPr bwMode="auto">
          <a:xfrm>
            <a:off x="4927138" y="2818046"/>
            <a:ext cx="2003539" cy="463846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active target commissioning</a:t>
            </a:r>
          </a:p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	B. </a:t>
            </a:r>
            <a:r>
              <a:rPr lang="en-US" altLang="fr-FR" sz="1200" dirty="0" err="1" smtClean="0">
                <a:latin typeface="+mn-lt"/>
                <a:cs typeface="Arial" panose="020B0604020202020204" pitchFamily="34" charset="0"/>
              </a:rPr>
              <a:t>Mauss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fr-FR" sz="1200" i="1" dirty="0" smtClean="0">
                <a:latin typeface="+mn-lt"/>
                <a:cs typeface="Arial" panose="020B0604020202020204" pitchFamily="34" charset="0"/>
              </a:rPr>
              <a:t>et al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. NIM 2019</a:t>
            </a:r>
          </a:p>
        </p:txBody>
      </p:sp>
    </p:spTree>
    <p:extLst>
      <p:ext uri="{BB962C8B-B14F-4D97-AF65-F5344CB8AC3E}">
        <p14:creationId xmlns:p14="http://schemas.microsoft.com/office/powerpoint/2010/main" val="13519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>
            <a:off x="2123727" y="2210758"/>
            <a:ext cx="0" cy="107422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e 73"/>
          <p:cNvGrpSpPr/>
          <p:nvPr/>
        </p:nvGrpSpPr>
        <p:grpSpPr>
          <a:xfrm>
            <a:off x="6432016" y="5349151"/>
            <a:ext cx="1568257" cy="1176193"/>
            <a:chOff x="914400" y="5277226"/>
            <a:chExt cx="1568257" cy="1176193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277226"/>
              <a:ext cx="1568257" cy="117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 Box 2"/>
            <p:cNvSpPr txBox="1">
              <a:spLocks noChangeArrowheads="1"/>
            </p:cNvSpPr>
            <p:nvPr/>
          </p:nvSpPr>
          <p:spPr bwMode="auto">
            <a:xfrm rot="20797422">
              <a:off x="1474757" y="6046020"/>
              <a:ext cx="792452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latin typeface="Calibri" panose="020F0502020204030204" pitchFamily="34" charset="0"/>
                </a:rPr>
                <a:t>image R. </a:t>
              </a:r>
              <a:r>
                <a:rPr lang="en-US" altLang="fr-FR" sz="900" dirty="0" err="1" smtClean="0">
                  <a:latin typeface="Calibri" panose="020F0502020204030204" pitchFamily="34" charset="0"/>
                </a:rPr>
                <a:t>Raabe</a:t>
              </a:r>
              <a:endParaRPr lang="en-US" altLang="fr-FR" sz="900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3140004" y="5318357"/>
            <a:ext cx="1577561" cy="1183171"/>
            <a:chOff x="3805924" y="4884152"/>
            <a:chExt cx="1577561" cy="1183171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924" y="4884152"/>
              <a:ext cx="1577561" cy="118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"/>
            <p:cNvSpPr txBox="1">
              <a:spLocks noChangeArrowheads="1"/>
            </p:cNvSpPr>
            <p:nvPr/>
          </p:nvSpPr>
          <p:spPr bwMode="auto">
            <a:xfrm rot="20797422">
              <a:off x="4198478" y="5787678"/>
              <a:ext cx="792452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latin typeface="Calibri" panose="020F0502020204030204" pitchFamily="34" charset="0"/>
                </a:rPr>
                <a:t>image R. </a:t>
              </a:r>
              <a:r>
                <a:rPr lang="en-US" altLang="fr-FR" sz="900" dirty="0" err="1" smtClean="0">
                  <a:latin typeface="Calibri" panose="020F0502020204030204" pitchFamily="34" charset="0"/>
                </a:rPr>
                <a:t>Raabe</a:t>
              </a:r>
              <a:endParaRPr lang="en-US" altLang="fr-FR" sz="900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 descr="Screen shot 2010-11-23 at 11.20.29 PM.png"/>
          <p:cNvPicPr>
            <a:picLocks noChangeAspect="1"/>
          </p:cNvPicPr>
          <p:nvPr/>
        </p:nvPicPr>
        <p:blipFill>
          <a:blip r:embed="rId5"/>
          <a:srcRect l="928" t="1352" r="1855" b="1893"/>
          <a:stretch>
            <a:fillRect/>
          </a:stretch>
        </p:blipFill>
        <p:spPr>
          <a:xfrm>
            <a:off x="192274" y="2320976"/>
            <a:ext cx="1080238" cy="7371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748756"/>
            <a:ext cx="1069250" cy="8019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/>
          <p:cNvSpPr/>
          <p:nvPr/>
        </p:nvSpPr>
        <p:spPr>
          <a:xfrm>
            <a:off x="1267017" y="2708275"/>
            <a:ext cx="228407" cy="1441450"/>
          </a:xfrm>
          <a:prstGeom prst="rightBrace">
            <a:avLst>
              <a:gd name="adj1" fmla="val 478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e 62"/>
          <p:cNvGrpSpPr/>
          <p:nvPr/>
        </p:nvGrpSpPr>
        <p:grpSpPr>
          <a:xfrm>
            <a:off x="1403648" y="3284984"/>
            <a:ext cx="7416800" cy="288032"/>
            <a:chOff x="1619250" y="3284984"/>
            <a:chExt cx="7416800" cy="288032"/>
          </a:xfrm>
        </p:grpSpPr>
        <p:grpSp>
          <p:nvGrpSpPr>
            <p:cNvPr id="62" name="Groupe 61"/>
            <p:cNvGrpSpPr/>
            <p:nvPr/>
          </p:nvGrpSpPr>
          <p:grpSpPr>
            <a:xfrm>
              <a:off x="1907704" y="3295650"/>
              <a:ext cx="6482234" cy="277366"/>
              <a:chOff x="1907704" y="3705031"/>
              <a:chExt cx="6482234" cy="27736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7625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2022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22764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2020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94763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2021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8766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2018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0765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2019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34768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2016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6767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2017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90770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2014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2769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2015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1907704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630017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355606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077919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787900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510213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235802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95811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66762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8389938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619250" y="3573016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619250" y="3295650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Double flèche horizontale 64"/>
          <p:cNvSpPr/>
          <p:nvPr/>
        </p:nvSpPr>
        <p:spPr>
          <a:xfrm>
            <a:off x="1495424" y="3741908"/>
            <a:ext cx="2787588" cy="26669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3446339" y="3693406"/>
            <a:ext cx="420096" cy="420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25400" dir="2700000" algn="ctr" rotWithShape="0">
              <a:srgbClr val="808080">
                <a:alpha val="60000"/>
              </a:srgbClr>
            </a:outerShdw>
          </a:effectLst>
        </p:spPr>
      </p:pic>
      <p:sp>
        <p:nvSpPr>
          <p:cNvPr id="66" name="Double flèche horizontale 65"/>
          <p:cNvSpPr/>
          <p:nvPr/>
        </p:nvSpPr>
        <p:spPr>
          <a:xfrm>
            <a:off x="2889218" y="5083321"/>
            <a:ext cx="3410974" cy="266699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uble flèche horizontale 66"/>
          <p:cNvSpPr/>
          <p:nvPr/>
        </p:nvSpPr>
        <p:spPr>
          <a:xfrm>
            <a:off x="5611282" y="4458445"/>
            <a:ext cx="3424768" cy="266699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Zone de texte 2"/>
          <p:cNvSpPr txBox="1">
            <a:spLocks noChangeArrowheads="1"/>
          </p:cNvSpPr>
          <p:nvPr/>
        </p:nvSpPr>
        <p:spPr bwMode="auto">
          <a:xfrm>
            <a:off x="2225111" y="3932941"/>
            <a:ext cx="1096253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elec. dev.</a:t>
            </a:r>
            <a:endParaRPr lang="en-US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Double flèche horizontale 68"/>
          <p:cNvSpPr/>
          <p:nvPr/>
        </p:nvSpPr>
        <p:spPr>
          <a:xfrm>
            <a:off x="2123728" y="4379797"/>
            <a:ext cx="3024336" cy="266699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 de texte 2"/>
          <p:cNvSpPr txBox="1">
            <a:spLocks noChangeArrowheads="1"/>
          </p:cNvSpPr>
          <p:nvPr/>
        </p:nvSpPr>
        <p:spPr bwMode="auto">
          <a:xfrm>
            <a:off x="2608333" y="4542565"/>
            <a:ext cx="1909360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 + demonstrators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Double flèche horizontale 70"/>
          <p:cNvSpPr/>
          <p:nvPr/>
        </p:nvSpPr>
        <p:spPr>
          <a:xfrm>
            <a:off x="6300192" y="5083321"/>
            <a:ext cx="2088232" cy="266699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Zone de texte 2"/>
          <p:cNvSpPr txBox="1">
            <a:spLocks noChangeArrowheads="1"/>
          </p:cNvSpPr>
          <p:nvPr/>
        </p:nvSpPr>
        <p:spPr bwMode="auto">
          <a:xfrm>
            <a:off x="3199071" y="5281094"/>
            <a:ext cx="279126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ACTAR TPC “reaction” geometry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Zone de texte 2"/>
          <p:cNvSpPr txBox="1">
            <a:spLocks noChangeArrowheads="1"/>
          </p:cNvSpPr>
          <p:nvPr/>
        </p:nvSpPr>
        <p:spPr bwMode="auto">
          <a:xfrm>
            <a:off x="6432016" y="5273324"/>
            <a:ext cx="1610496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“decay” geometry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Zone de texte 2"/>
          <p:cNvSpPr txBox="1">
            <a:spLocks noChangeArrowheads="1"/>
          </p:cNvSpPr>
          <p:nvPr/>
        </p:nvSpPr>
        <p:spPr bwMode="auto">
          <a:xfrm>
            <a:off x="6572727" y="4191588"/>
            <a:ext cx="1501877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exp. exploitation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Zone de texte 2"/>
          <p:cNvSpPr txBox="1">
            <a:spLocks noChangeArrowheads="1"/>
          </p:cNvSpPr>
          <p:nvPr/>
        </p:nvSpPr>
        <p:spPr bwMode="auto">
          <a:xfrm rot="18509964">
            <a:off x="1259544" y="1548418"/>
            <a:ext cx="1489821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AsAd</a:t>
            </a: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board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(response analysis)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2787731" y="2478204"/>
            <a:ext cx="11" cy="80678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 de texte 2"/>
          <p:cNvSpPr txBox="1">
            <a:spLocks noChangeArrowheads="1"/>
          </p:cNvSpPr>
          <p:nvPr/>
        </p:nvSpPr>
        <p:spPr bwMode="auto">
          <a:xfrm rot="18509964">
            <a:off x="2053715" y="1885306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H="1">
            <a:off x="3563094" y="2142797"/>
            <a:ext cx="5397" cy="1144672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 de texte 2"/>
          <p:cNvSpPr txBox="1">
            <a:spLocks noChangeArrowheads="1"/>
          </p:cNvSpPr>
          <p:nvPr/>
        </p:nvSpPr>
        <p:spPr bwMode="auto">
          <a:xfrm rot="18509964">
            <a:off x="2845803" y="1630014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CENBG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r="68693"/>
          <a:stretch/>
        </p:blipFill>
        <p:spPr>
          <a:xfrm>
            <a:off x="6176997" y="3255216"/>
            <a:ext cx="621125" cy="991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417051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ACTAR </a:t>
            </a:r>
            <a:r>
              <a:rPr lang="en-US" altLang="fr-FR" sz="2400" b="1" dirty="0"/>
              <a:t>TPC timeline – </a:t>
            </a:r>
            <a:r>
              <a:rPr lang="en-US" altLang="fr-FR" sz="2400" b="1" dirty="0" smtClean="0"/>
              <a:t>current exploitation</a:t>
            </a:r>
            <a:endParaRPr lang="en-US" altLang="fr-FR" sz="2400" b="1" dirty="0"/>
          </a:p>
        </p:txBody>
      </p:sp>
      <p:cxnSp>
        <p:nvCxnSpPr>
          <p:cNvPr id="97" name="Connecteur droit 96"/>
          <p:cNvCxnSpPr/>
          <p:nvPr/>
        </p:nvCxnSpPr>
        <p:spPr>
          <a:xfrm flipH="1">
            <a:off x="4428812" y="2488870"/>
            <a:ext cx="5478" cy="79859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Zone de texte 2"/>
          <p:cNvSpPr txBox="1">
            <a:spLocks noChangeArrowheads="1"/>
          </p:cNvSpPr>
          <p:nvPr/>
        </p:nvSpPr>
        <p:spPr bwMode="auto">
          <a:xfrm rot="18509964">
            <a:off x="3189847" y="1537830"/>
            <a:ext cx="2188667" cy="7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target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</a:t>
            </a:r>
          </a:p>
          <a:p>
            <a:pPr algn="ctr">
              <a:spcAft>
                <a:spcPts val="0"/>
              </a:spcAft>
            </a:pP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Zone de texte 2"/>
          <p:cNvSpPr txBox="1">
            <a:spLocks noChangeArrowheads="1"/>
          </p:cNvSpPr>
          <p:nvPr/>
        </p:nvSpPr>
        <p:spPr bwMode="auto">
          <a:xfrm rot="18509964">
            <a:off x="4769493" y="1855851"/>
            <a:ext cx="1206027" cy="53436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54m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53m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proton rad.</a:t>
            </a:r>
            <a:endParaRPr lang="en-US" sz="14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Zone de texte 2"/>
          <p:cNvSpPr txBox="1">
            <a:spLocks noChangeArrowheads="1"/>
          </p:cNvSpPr>
          <p:nvPr/>
        </p:nvSpPr>
        <p:spPr bwMode="auto">
          <a:xfrm rot="18509964">
            <a:off x="5922746" y="1493478"/>
            <a:ext cx="1200064" cy="53436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2P</a:t>
            </a:r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rad.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exotic decays</a:t>
            </a:r>
            <a:endParaRPr lang="en-US" sz="14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Zone de texte 2"/>
          <p:cNvSpPr txBox="1">
            <a:spLocks noChangeArrowheads="1"/>
          </p:cNvSpPr>
          <p:nvPr/>
        </p:nvSpPr>
        <p:spPr bwMode="auto">
          <a:xfrm rot="18509964">
            <a:off x="6477880" y="1702028"/>
            <a:ext cx="1239689" cy="288147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Zone de texte 2"/>
          <p:cNvSpPr txBox="1">
            <a:spLocks noChangeArrowheads="1"/>
          </p:cNvSpPr>
          <p:nvPr/>
        </p:nvSpPr>
        <p:spPr bwMode="auto">
          <a:xfrm rot="18509964">
            <a:off x="7181469" y="1608738"/>
            <a:ext cx="1399668" cy="719034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“brochette” mode</a:t>
            </a:r>
          </a:p>
          <a:p>
            <a:pPr algn="ctr">
              <a:spcAft>
                <a:spcPts val="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CoulEx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isotopes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8" name="Connecteur droit 117"/>
          <p:cNvCxnSpPr/>
          <p:nvPr/>
        </p:nvCxnSpPr>
        <p:spPr>
          <a:xfrm>
            <a:off x="7801399" y="2639920"/>
            <a:ext cx="12125" cy="651424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 de texte 2"/>
          <p:cNvSpPr txBox="1">
            <a:spLocks noChangeArrowheads="1"/>
          </p:cNvSpPr>
          <p:nvPr/>
        </p:nvSpPr>
        <p:spPr bwMode="auto">
          <a:xfrm>
            <a:off x="5353144" y="847379"/>
            <a:ext cx="122776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decay mode</a:t>
            </a:r>
            <a:endParaRPr lang="en-US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Zone de texte 2"/>
          <p:cNvSpPr txBox="1">
            <a:spLocks noChangeArrowheads="1"/>
          </p:cNvSpPr>
          <p:nvPr/>
        </p:nvSpPr>
        <p:spPr bwMode="auto">
          <a:xfrm>
            <a:off x="7088395" y="754621"/>
            <a:ext cx="1265402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target</a:t>
            </a:r>
            <a:endParaRPr lang="en-US" b="1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4" name="Connecteur en angle 123"/>
          <p:cNvCxnSpPr/>
          <p:nvPr/>
        </p:nvCxnSpPr>
        <p:spPr>
          <a:xfrm rot="16200000" flipH="1">
            <a:off x="6170614" y="2545999"/>
            <a:ext cx="1033196" cy="433857"/>
          </a:xfrm>
          <a:prstGeom prst="bentConnector3">
            <a:avLst>
              <a:gd name="adj1" fmla="val 68438"/>
            </a:avLst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5496836" y="2384751"/>
            <a:ext cx="10227" cy="89895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en angle 128"/>
          <p:cNvCxnSpPr/>
          <p:nvPr/>
        </p:nvCxnSpPr>
        <p:spPr>
          <a:xfrm rot="16200000" flipH="1">
            <a:off x="6761851" y="2439639"/>
            <a:ext cx="1084970" cy="583999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4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>
            <a:off x="2123727" y="2210758"/>
            <a:ext cx="0" cy="107422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e 73"/>
          <p:cNvGrpSpPr/>
          <p:nvPr/>
        </p:nvGrpSpPr>
        <p:grpSpPr>
          <a:xfrm>
            <a:off x="6432016" y="5349151"/>
            <a:ext cx="1568257" cy="1176193"/>
            <a:chOff x="914400" y="5277226"/>
            <a:chExt cx="1568257" cy="1176193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277226"/>
              <a:ext cx="1568257" cy="117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 Box 2"/>
            <p:cNvSpPr txBox="1">
              <a:spLocks noChangeArrowheads="1"/>
            </p:cNvSpPr>
            <p:nvPr/>
          </p:nvSpPr>
          <p:spPr bwMode="auto">
            <a:xfrm rot="20797422">
              <a:off x="1474757" y="6046020"/>
              <a:ext cx="792452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latin typeface="Calibri" panose="020F0502020204030204" pitchFamily="34" charset="0"/>
                </a:rPr>
                <a:t>image R. </a:t>
              </a:r>
              <a:r>
                <a:rPr lang="en-US" altLang="fr-FR" sz="900" dirty="0" err="1" smtClean="0">
                  <a:latin typeface="Calibri" panose="020F0502020204030204" pitchFamily="34" charset="0"/>
                </a:rPr>
                <a:t>Raabe</a:t>
              </a:r>
              <a:endParaRPr lang="en-US" altLang="fr-FR" sz="900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3140004" y="5318357"/>
            <a:ext cx="1577561" cy="1183171"/>
            <a:chOff x="3805924" y="4884152"/>
            <a:chExt cx="1577561" cy="1183171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924" y="4884152"/>
              <a:ext cx="1577561" cy="118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"/>
            <p:cNvSpPr txBox="1">
              <a:spLocks noChangeArrowheads="1"/>
            </p:cNvSpPr>
            <p:nvPr/>
          </p:nvSpPr>
          <p:spPr bwMode="auto">
            <a:xfrm rot="20797422">
              <a:off x="4198478" y="5787678"/>
              <a:ext cx="792452" cy="21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US" altLang="fr-FR" sz="900" dirty="0" smtClean="0">
                  <a:latin typeface="Calibri" panose="020F0502020204030204" pitchFamily="34" charset="0"/>
                </a:rPr>
                <a:t>image R. </a:t>
              </a:r>
              <a:r>
                <a:rPr lang="en-US" altLang="fr-FR" sz="900" dirty="0" err="1" smtClean="0">
                  <a:latin typeface="Calibri" panose="020F0502020204030204" pitchFamily="34" charset="0"/>
                </a:rPr>
                <a:t>Raabe</a:t>
              </a:r>
              <a:endParaRPr lang="en-US" altLang="fr-FR" sz="900" dirty="0" smtClean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11" name="Image 10" descr="Screen shot 2010-11-23 at 11.20.29 PM.png"/>
          <p:cNvPicPr>
            <a:picLocks noChangeAspect="1"/>
          </p:cNvPicPr>
          <p:nvPr/>
        </p:nvPicPr>
        <p:blipFill>
          <a:blip r:embed="rId5"/>
          <a:srcRect l="928" t="1352" r="1855" b="1893"/>
          <a:stretch>
            <a:fillRect/>
          </a:stretch>
        </p:blipFill>
        <p:spPr>
          <a:xfrm>
            <a:off x="192274" y="2320976"/>
            <a:ext cx="1080238" cy="7371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8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748756"/>
            <a:ext cx="1069250" cy="8019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635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/>
          <p:cNvSpPr/>
          <p:nvPr/>
        </p:nvSpPr>
        <p:spPr>
          <a:xfrm>
            <a:off x="1267017" y="2708275"/>
            <a:ext cx="228407" cy="1441450"/>
          </a:xfrm>
          <a:prstGeom prst="rightBrace">
            <a:avLst>
              <a:gd name="adj1" fmla="val 478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e 62"/>
          <p:cNvGrpSpPr/>
          <p:nvPr/>
        </p:nvGrpSpPr>
        <p:grpSpPr>
          <a:xfrm>
            <a:off x="1403648" y="3284984"/>
            <a:ext cx="7416800" cy="288032"/>
            <a:chOff x="1619250" y="3284984"/>
            <a:chExt cx="7416800" cy="288032"/>
          </a:xfrm>
        </p:grpSpPr>
        <p:grpSp>
          <p:nvGrpSpPr>
            <p:cNvPr id="62" name="Groupe 61"/>
            <p:cNvGrpSpPr/>
            <p:nvPr/>
          </p:nvGrpSpPr>
          <p:grpSpPr>
            <a:xfrm>
              <a:off x="1907704" y="3295650"/>
              <a:ext cx="6482234" cy="277366"/>
              <a:chOff x="1907704" y="3705031"/>
              <a:chExt cx="6482234" cy="27736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667625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2022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22764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2020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94763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2021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8766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2018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50765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2019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34768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2016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6767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2017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907704" y="3705031"/>
                <a:ext cx="722313" cy="2773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2014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27694" y="3705031"/>
                <a:ext cx="722313" cy="277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2015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1907704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630017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3355606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4077919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4787900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510213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235802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95811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667625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8389938" y="3284984"/>
              <a:ext cx="0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619250" y="3573016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619250" y="3295650"/>
              <a:ext cx="7416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Double flèche horizontale 64"/>
          <p:cNvSpPr/>
          <p:nvPr/>
        </p:nvSpPr>
        <p:spPr>
          <a:xfrm>
            <a:off x="1495424" y="3741908"/>
            <a:ext cx="2787588" cy="26669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3" descr="E:\giovinazzo\physique\ACTAR-TPC\documents\GET\GET-Logo-v3-whiteback-square-192x19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618" r="3230" b="2635"/>
          <a:stretch/>
        </p:blipFill>
        <p:spPr bwMode="auto">
          <a:xfrm>
            <a:off x="3446339" y="3693406"/>
            <a:ext cx="420096" cy="420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st="25400" dir="2700000" algn="ctr" rotWithShape="0">
              <a:srgbClr val="808080">
                <a:alpha val="60000"/>
              </a:srgbClr>
            </a:outerShdw>
          </a:effectLst>
        </p:spPr>
      </p:pic>
      <p:sp>
        <p:nvSpPr>
          <p:cNvPr id="66" name="Double flèche horizontale 65"/>
          <p:cNvSpPr/>
          <p:nvPr/>
        </p:nvSpPr>
        <p:spPr>
          <a:xfrm>
            <a:off x="2889218" y="5083321"/>
            <a:ext cx="3410974" cy="266699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uble flèche horizontale 66"/>
          <p:cNvSpPr/>
          <p:nvPr/>
        </p:nvSpPr>
        <p:spPr>
          <a:xfrm>
            <a:off x="5611282" y="4458445"/>
            <a:ext cx="3424768" cy="266699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Zone de texte 2"/>
          <p:cNvSpPr txBox="1">
            <a:spLocks noChangeArrowheads="1"/>
          </p:cNvSpPr>
          <p:nvPr/>
        </p:nvSpPr>
        <p:spPr bwMode="auto">
          <a:xfrm>
            <a:off x="2225111" y="3932941"/>
            <a:ext cx="1096253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elec. dev.</a:t>
            </a:r>
            <a:endParaRPr lang="en-US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Double flèche horizontale 68"/>
          <p:cNvSpPr/>
          <p:nvPr/>
        </p:nvSpPr>
        <p:spPr>
          <a:xfrm>
            <a:off x="2123728" y="4379797"/>
            <a:ext cx="3024336" cy="266699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 de texte 2"/>
          <p:cNvSpPr txBox="1">
            <a:spLocks noChangeArrowheads="1"/>
          </p:cNvSpPr>
          <p:nvPr/>
        </p:nvSpPr>
        <p:spPr bwMode="auto">
          <a:xfrm>
            <a:off x="2608333" y="4542565"/>
            <a:ext cx="1909360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 + demonstrators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Double flèche horizontale 70"/>
          <p:cNvSpPr/>
          <p:nvPr/>
        </p:nvSpPr>
        <p:spPr>
          <a:xfrm>
            <a:off x="6300192" y="5083321"/>
            <a:ext cx="2088232" cy="266699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Zone de texte 2"/>
          <p:cNvSpPr txBox="1">
            <a:spLocks noChangeArrowheads="1"/>
          </p:cNvSpPr>
          <p:nvPr/>
        </p:nvSpPr>
        <p:spPr bwMode="auto">
          <a:xfrm>
            <a:off x="3199071" y="5281094"/>
            <a:ext cx="279126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ACTAR TPC “reaction” geometry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Zone de texte 2"/>
          <p:cNvSpPr txBox="1">
            <a:spLocks noChangeArrowheads="1"/>
          </p:cNvSpPr>
          <p:nvPr/>
        </p:nvSpPr>
        <p:spPr bwMode="auto">
          <a:xfrm>
            <a:off x="6432016" y="5273324"/>
            <a:ext cx="1610496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“decay” geometry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Zone de texte 2"/>
          <p:cNvSpPr txBox="1">
            <a:spLocks noChangeArrowheads="1"/>
          </p:cNvSpPr>
          <p:nvPr/>
        </p:nvSpPr>
        <p:spPr bwMode="auto">
          <a:xfrm>
            <a:off x="6572727" y="4191588"/>
            <a:ext cx="1501877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exp. exploitation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Zone de texte 2"/>
          <p:cNvSpPr txBox="1">
            <a:spLocks noChangeArrowheads="1"/>
          </p:cNvSpPr>
          <p:nvPr/>
        </p:nvSpPr>
        <p:spPr bwMode="auto">
          <a:xfrm rot="18509964">
            <a:off x="1259544" y="1548418"/>
            <a:ext cx="1489821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AsAd</a:t>
            </a: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board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(response analysis)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2787731" y="2478204"/>
            <a:ext cx="11" cy="80678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 de texte 2"/>
          <p:cNvSpPr txBox="1">
            <a:spLocks noChangeArrowheads="1"/>
          </p:cNvSpPr>
          <p:nvPr/>
        </p:nvSpPr>
        <p:spPr bwMode="auto">
          <a:xfrm rot="18509964">
            <a:off x="2053715" y="1885306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H="1">
            <a:off x="3563094" y="2142797"/>
            <a:ext cx="5397" cy="1144672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 de texte 2"/>
          <p:cNvSpPr txBox="1">
            <a:spLocks noChangeArrowheads="1"/>
          </p:cNvSpPr>
          <p:nvPr/>
        </p:nvSpPr>
        <p:spPr bwMode="auto">
          <a:xfrm rot="18509964">
            <a:off x="2845803" y="1630014"/>
            <a:ext cx="1097279" cy="53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CENBG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demonstrator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r="68693"/>
          <a:stretch/>
        </p:blipFill>
        <p:spPr>
          <a:xfrm>
            <a:off x="6176997" y="3255216"/>
            <a:ext cx="621125" cy="991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91741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ACTAR TPC timeline – future…</a:t>
            </a:r>
            <a:endParaRPr lang="en-US" altLang="fr-FR" sz="2400" b="1" dirty="0"/>
          </a:p>
        </p:txBody>
      </p:sp>
      <p:cxnSp>
        <p:nvCxnSpPr>
          <p:cNvPr id="97" name="Connecteur droit 96"/>
          <p:cNvCxnSpPr/>
          <p:nvPr/>
        </p:nvCxnSpPr>
        <p:spPr>
          <a:xfrm flipH="1">
            <a:off x="4428812" y="2488870"/>
            <a:ext cx="5478" cy="79859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Zone de texte 2"/>
          <p:cNvSpPr txBox="1">
            <a:spLocks noChangeArrowheads="1"/>
          </p:cNvSpPr>
          <p:nvPr/>
        </p:nvSpPr>
        <p:spPr bwMode="auto">
          <a:xfrm rot="18509964">
            <a:off x="3189847" y="1537830"/>
            <a:ext cx="2188667" cy="7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target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</a:t>
            </a:r>
          </a:p>
          <a:p>
            <a:pPr algn="ctr">
              <a:spcAft>
                <a:spcPts val="0"/>
              </a:spcAft>
            </a:pP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Zone de texte 2"/>
          <p:cNvSpPr txBox="1">
            <a:spLocks noChangeArrowheads="1"/>
          </p:cNvSpPr>
          <p:nvPr/>
        </p:nvSpPr>
        <p:spPr bwMode="auto">
          <a:xfrm rot="18509964">
            <a:off x="4769493" y="1855851"/>
            <a:ext cx="1206027" cy="53436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54m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53m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proton rad.</a:t>
            </a:r>
            <a:endParaRPr lang="en-US" sz="14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Zone de texte 2"/>
          <p:cNvSpPr txBox="1">
            <a:spLocks noChangeArrowheads="1"/>
          </p:cNvSpPr>
          <p:nvPr/>
        </p:nvSpPr>
        <p:spPr bwMode="auto">
          <a:xfrm rot="18509964">
            <a:off x="5922746" y="1493478"/>
            <a:ext cx="1200064" cy="53436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2P</a:t>
            </a:r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rad.</a:t>
            </a: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exotic decays</a:t>
            </a:r>
            <a:endParaRPr lang="en-US" sz="14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Zone de texte 2"/>
          <p:cNvSpPr txBox="1">
            <a:spLocks noChangeArrowheads="1"/>
          </p:cNvSpPr>
          <p:nvPr/>
        </p:nvSpPr>
        <p:spPr bwMode="auto">
          <a:xfrm rot="18509964">
            <a:off x="6477880" y="1702028"/>
            <a:ext cx="1239689" cy="288147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Zone de texte 2"/>
          <p:cNvSpPr txBox="1">
            <a:spLocks noChangeArrowheads="1"/>
          </p:cNvSpPr>
          <p:nvPr/>
        </p:nvSpPr>
        <p:spPr bwMode="auto">
          <a:xfrm rot="18509964">
            <a:off x="7181469" y="1608738"/>
            <a:ext cx="1399668" cy="719034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“brochette” mode</a:t>
            </a:r>
          </a:p>
          <a:p>
            <a:pPr algn="ctr">
              <a:spcAft>
                <a:spcPts val="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CoulEx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isotopes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8" name="Connecteur droit 117"/>
          <p:cNvCxnSpPr/>
          <p:nvPr/>
        </p:nvCxnSpPr>
        <p:spPr>
          <a:xfrm>
            <a:off x="7801399" y="2639920"/>
            <a:ext cx="12125" cy="651424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 de texte 2"/>
          <p:cNvSpPr txBox="1">
            <a:spLocks noChangeArrowheads="1"/>
          </p:cNvSpPr>
          <p:nvPr/>
        </p:nvSpPr>
        <p:spPr bwMode="auto">
          <a:xfrm>
            <a:off x="5353144" y="847379"/>
            <a:ext cx="122776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decay mode</a:t>
            </a:r>
            <a:endParaRPr lang="en-US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Zone de texte 2"/>
          <p:cNvSpPr txBox="1">
            <a:spLocks noChangeArrowheads="1"/>
          </p:cNvSpPr>
          <p:nvPr/>
        </p:nvSpPr>
        <p:spPr bwMode="auto">
          <a:xfrm>
            <a:off x="7088395" y="754621"/>
            <a:ext cx="1265402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target</a:t>
            </a:r>
            <a:endParaRPr lang="en-US" b="1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4" name="Connecteur en angle 123"/>
          <p:cNvCxnSpPr/>
          <p:nvPr/>
        </p:nvCxnSpPr>
        <p:spPr>
          <a:xfrm rot="16200000" flipH="1">
            <a:off x="6170614" y="2545999"/>
            <a:ext cx="1033196" cy="433857"/>
          </a:xfrm>
          <a:prstGeom prst="bentConnector3">
            <a:avLst>
              <a:gd name="adj1" fmla="val 68438"/>
            </a:avLst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5496836" y="2384751"/>
            <a:ext cx="10227" cy="89895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en angle 128"/>
          <p:cNvCxnSpPr/>
          <p:nvPr/>
        </p:nvCxnSpPr>
        <p:spPr>
          <a:xfrm rot="16200000" flipH="1">
            <a:off x="6761851" y="2439639"/>
            <a:ext cx="1084970" cy="583999"/>
          </a:xfrm>
          <a:prstGeom prst="bentConnector3">
            <a:avLst/>
          </a:prstGeom>
          <a:ln w="28575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Zone de texte 2"/>
          <p:cNvSpPr txBox="1">
            <a:spLocks noChangeArrowheads="1"/>
          </p:cNvSpPr>
          <p:nvPr/>
        </p:nvSpPr>
        <p:spPr bwMode="auto">
          <a:xfrm rot="16200000">
            <a:off x="8140417" y="2339183"/>
            <a:ext cx="1246101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RIKEN (1p,2p)</a:t>
            </a:r>
          </a:p>
          <a:p>
            <a:pPr algn="ctr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4" name="Zone de texte 2"/>
          <p:cNvSpPr txBox="1">
            <a:spLocks noChangeArrowheads="1"/>
          </p:cNvSpPr>
          <p:nvPr/>
        </p:nvSpPr>
        <p:spPr bwMode="auto">
          <a:xfrm rot="16200000">
            <a:off x="8008715" y="965282"/>
            <a:ext cx="1597608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TRIUMF (</a:t>
            </a:r>
            <a:r>
              <a:rPr lang="en-US" sz="1600" b="1" dirty="0" err="1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trasnfer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600" b="1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64" name="Imag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43826"/>
            <a:ext cx="3581853" cy="3024336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3600000" cy="2158477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5" y="3790803"/>
            <a:ext cx="3600000" cy="2158477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68162"/>
            <a:ext cx="3600000" cy="2158476"/>
          </a:xfrm>
          <a:prstGeom prst="rect">
            <a:avLst/>
          </a:prstGeom>
        </p:spPr>
      </p:pic>
      <p:sp>
        <p:nvSpPr>
          <p:cNvPr id="68" name="Zone de texte 2"/>
          <p:cNvSpPr txBox="1">
            <a:spLocks noChangeArrowheads="1"/>
          </p:cNvSpPr>
          <p:nvPr/>
        </p:nvSpPr>
        <p:spPr bwMode="auto">
          <a:xfrm>
            <a:off x="6953353" y="1569049"/>
            <a:ext cx="1205770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particles</a:t>
            </a:r>
          </a:p>
          <a:p>
            <a:pPr algn="just">
              <a:spcAft>
                <a:spcPts val="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identification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Zone de texte 2"/>
          <p:cNvSpPr txBox="1">
            <a:spLocks noChangeArrowheads="1"/>
          </p:cNvSpPr>
          <p:nvPr/>
        </p:nvSpPr>
        <p:spPr bwMode="auto">
          <a:xfrm>
            <a:off x="1403648" y="3942719"/>
            <a:ext cx="1848510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kinematic lines (</a:t>
            </a:r>
            <a:r>
              <a:rPr lang="en-US" sz="16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d,d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Zone de texte 2"/>
          <p:cNvSpPr txBox="1">
            <a:spLocks noChangeArrowheads="1"/>
          </p:cNvSpPr>
          <p:nvPr/>
        </p:nvSpPr>
        <p:spPr bwMode="auto">
          <a:xfrm>
            <a:off x="6606318" y="3961802"/>
            <a:ext cx="1536437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excitation energy</a:t>
            </a:r>
          </a:p>
          <a:p>
            <a:pPr algn="r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(d,</a:t>
            </a:r>
            <a:r>
              <a:rPr lang="en-US" sz="1600" b="1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He)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AutoShape 4"/>
          <p:cNvSpPr>
            <a:spLocks noChangeArrowheads="1"/>
          </p:cNvSpPr>
          <p:nvPr/>
        </p:nvSpPr>
        <p:spPr bwMode="auto">
          <a:xfrm rot="16200000">
            <a:off x="7052651" y="3546379"/>
            <a:ext cx="2952581" cy="279180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PhD thesis of J. Lois Fuentes (Santiago de C.)</a:t>
            </a:r>
            <a:endParaRPr lang="en-US" altLang="fr-FR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 rot="19630060">
            <a:off x="3513554" y="3420986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38100" dir="2700000" algn="tl" rotWithShape="0">
                    <a:srgbClr val="C00000">
                      <a:alpha val="30000"/>
                    </a:srgbClr>
                  </a:outerShdw>
                </a:effectLst>
              </a:rPr>
              <a:t>preliminary</a:t>
            </a:r>
            <a:endParaRPr lang="fr-FR" sz="5400" b="1" cap="none" spc="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st="38100" dir="2700000" algn="tl" rotWithShape="0">
                  <a:srgbClr val="C00000">
                    <a:alpha val="30000"/>
                  </a:srgbClr>
                </a:outerShdw>
              </a:effectLst>
            </a:endParaRPr>
          </a:p>
        </p:txBody>
      </p:sp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5016108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E796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  <a:r>
              <a:rPr lang="en-US" altLang="fr-FR" sz="2400" b="1" dirty="0" smtClean="0"/>
              <a:t> – transfer: </a:t>
            </a:r>
            <a:r>
              <a:rPr lang="en-US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Zone de texte 2"/>
          <p:cNvSpPr txBox="1">
            <a:spLocks noChangeArrowheads="1"/>
          </p:cNvSpPr>
          <p:nvPr/>
        </p:nvSpPr>
        <p:spPr bwMode="auto">
          <a:xfrm>
            <a:off x="451391" y="1119912"/>
            <a:ext cx="1067784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</a:t>
            </a:r>
          </a:p>
          <a:p>
            <a:pPr algn="just"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detectors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8799003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E823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  <a:r>
              <a:rPr lang="en-US" altLang="fr-FR" sz="2400" b="1" dirty="0" smtClean="0"/>
              <a:t> – </a:t>
            </a:r>
            <a:r>
              <a:rPr lang="en-US" altLang="fr-FR" sz="2400" b="1" dirty="0" err="1" smtClean="0"/>
              <a:t>CoulEx</a:t>
            </a:r>
            <a:r>
              <a:rPr lang="en-US" altLang="fr-FR" sz="2400" b="1" dirty="0" smtClean="0"/>
              <a:t> + </a:t>
            </a:r>
            <a:r>
              <a:rPr lang="en-US" altLang="fr-FR" sz="2400" b="1" dirty="0" err="1" smtClean="0"/>
              <a:t>inel</a:t>
            </a:r>
            <a:r>
              <a:rPr lang="en-US" altLang="fr-FR" sz="2400" b="1" dirty="0" smtClean="0"/>
              <a:t>. scat. (“brochette” mode): </a:t>
            </a:r>
            <a:r>
              <a:rPr lang="en-US" sz="2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Ar, </a:t>
            </a:r>
            <a:r>
              <a:rPr lang="en-US" sz="2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32,34,36,38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467544" y="764704"/>
            <a:ext cx="8100392" cy="2858418"/>
            <a:chOff x="467544" y="1070025"/>
            <a:chExt cx="8100392" cy="285841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34"/>
            <a:stretch/>
          </p:blipFill>
          <p:spPr>
            <a:xfrm>
              <a:off x="467544" y="1070025"/>
              <a:ext cx="8100392" cy="2858418"/>
            </a:xfrm>
            <a:prstGeom prst="rect">
              <a:avLst/>
            </a:prstGeom>
          </p:spPr>
        </p:pic>
        <p:sp>
          <p:nvSpPr>
            <p:cNvPr id="15" name="Forme libre 14"/>
            <p:cNvSpPr/>
            <p:nvPr/>
          </p:nvSpPr>
          <p:spPr>
            <a:xfrm>
              <a:off x="2075731" y="2389852"/>
              <a:ext cx="6334125" cy="247650"/>
            </a:xfrm>
            <a:custGeom>
              <a:avLst/>
              <a:gdLst>
                <a:gd name="connsiteX0" fmla="*/ 6848475 w 6848475"/>
                <a:gd name="connsiteY0" fmla="*/ 0 h 1131953"/>
                <a:gd name="connsiteX1" fmla="*/ 2914650 w 6848475"/>
                <a:gd name="connsiteY1" fmla="*/ 1085850 h 1131953"/>
                <a:gd name="connsiteX2" fmla="*/ 0 w 6848475"/>
                <a:gd name="connsiteY2" fmla="*/ 828675 h 1131953"/>
                <a:gd name="connsiteX0" fmla="*/ 6200775 w 6200775"/>
                <a:gd name="connsiteY0" fmla="*/ 57150 h 1143108"/>
                <a:gd name="connsiteX1" fmla="*/ 2266950 w 6200775"/>
                <a:gd name="connsiteY1" fmla="*/ 1143000 h 1143108"/>
                <a:gd name="connsiteX2" fmla="*/ 0 w 6200775"/>
                <a:gd name="connsiteY2" fmla="*/ 0 h 1143108"/>
                <a:gd name="connsiteX0" fmla="*/ 6200775 w 6200775"/>
                <a:gd name="connsiteY0" fmla="*/ 57150 h 315371"/>
                <a:gd name="connsiteX1" fmla="*/ 2762250 w 6200775"/>
                <a:gd name="connsiteY1" fmla="*/ 200025 h 315371"/>
                <a:gd name="connsiteX2" fmla="*/ 0 w 6200775"/>
                <a:gd name="connsiteY2" fmla="*/ 0 h 315371"/>
                <a:gd name="connsiteX0" fmla="*/ 6286500 w 6286500"/>
                <a:gd name="connsiteY0" fmla="*/ 266700 h 470227"/>
                <a:gd name="connsiteX1" fmla="*/ 2762250 w 6286500"/>
                <a:gd name="connsiteY1" fmla="*/ 200025 h 470227"/>
                <a:gd name="connsiteX2" fmla="*/ 0 w 6286500"/>
                <a:gd name="connsiteY2" fmla="*/ 0 h 470227"/>
                <a:gd name="connsiteX0" fmla="*/ 6286500 w 6286500"/>
                <a:gd name="connsiteY0" fmla="*/ 266700 h 389978"/>
                <a:gd name="connsiteX1" fmla="*/ 2762250 w 6286500"/>
                <a:gd name="connsiteY1" fmla="*/ 200025 h 389978"/>
                <a:gd name="connsiteX2" fmla="*/ 0 w 6286500"/>
                <a:gd name="connsiteY2" fmla="*/ 0 h 389978"/>
                <a:gd name="connsiteX0" fmla="*/ 6286500 w 6286500"/>
                <a:gd name="connsiteY0" fmla="*/ 266700 h 266700"/>
                <a:gd name="connsiteX1" fmla="*/ 0 w 6286500"/>
                <a:gd name="connsiteY1" fmla="*/ 0 h 266700"/>
                <a:gd name="connsiteX0" fmla="*/ 6286500 w 6286500"/>
                <a:gd name="connsiteY0" fmla="*/ 266700 h 353442"/>
                <a:gd name="connsiteX1" fmla="*/ 0 w 6286500"/>
                <a:gd name="connsiteY1" fmla="*/ 0 h 353442"/>
                <a:gd name="connsiteX0" fmla="*/ 6286500 w 6286500"/>
                <a:gd name="connsiteY0" fmla="*/ 266700 h 367699"/>
                <a:gd name="connsiteX1" fmla="*/ 0 w 6286500"/>
                <a:gd name="connsiteY1" fmla="*/ 0 h 367699"/>
                <a:gd name="connsiteX0" fmla="*/ 6334125 w 6334125"/>
                <a:gd name="connsiteY0" fmla="*/ 180975 h 299009"/>
                <a:gd name="connsiteX1" fmla="*/ 0 w 6334125"/>
                <a:gd name="connsiteY1" fmla="*/ 0 h 299009"/>
                <a:gd name="connsiteX0" fmla="*/ 6334125 w 6334125"/>
                <a:gd name="connsiteY0" fmla="*/ 247650 h 352031"/>
                <a:gd name="connsiteX1" fmla="*/ 0 w 6334125"/>
                <a:gd name="connsiteY1" fmla="*/ 0 h 352031"/>
                <a:gd name="connsiteX0" fmla="*/ 6334125 w 6334125"/>
                <a:gd name="connsiteY0" fmla="*/ 247650 h 247650"/>
                <a:gd name="connsiteX1" fmla="*/ 0 w 6334125"/>
                <a:gd name="connsiteY1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4125" h="247650">
                  <a:moveTo>
                    <a:pt x="6334125" y="247650"/>
                  </a:moveTo>
                  <a:cubicBezTo>
                    <a:pt x="3781425" y="234950"/>
                    <a:pt x="2085975" y="193675"/>
                    <a:pt x="0" y="0"/>
                  </a:cubicBezTo>
                </a:path>
              </a:pathLst>
            </a:custGeom>
            <a:noFill/>
            <a:ln w="63500" cmpd="dbl">
              <a:solidFill>
                <a:srgbClr val="FFFF00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Zone de texte 2"/>
            <p:cNvSpPr txBox="1">
              <a:spLocks noChangeArrowheads="1"/>
            </p:cNvSpPr>
            <p:nvPr/>
          </p:nvSpPr>
          <p:spPr bwMode="auto">
            <a:xfrm>
              <a:off x="1631743" y="2568861"/>
              <a:ext cx="1716295" cy="626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2700000" algn="ctr" rotWithShape="0">
                <a:schemeClr val="bg1"/>
              </a:outerShdw>
            </a:effectLst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EXOGAM + PARIS</a:t>
              </a:r>
            </a:p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(gamma)</a:t>
              </a:r>
              <a:endParaRPr lang="en-US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Zone de texte 2"/>
            <p:cNvSpPr txBox="1">
              <a:spLocks noChangeArrowheads="1"/>
            </p:cNvSpPr>
            <p:nvPr/>
          </p:nvSpPr>
          <p:spPr bwMode="auto">
            <a:xfrm>
              <a:off x="838322" y="2201383"/>
              <a:ext cx="742245" cy="626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2700000" algn="ctr" rotWithShape="0">
                <a:schemeClr val="bg1"/>
              </a:outerShdw>
            </a:effectLst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ZDD</a:t>
              </a:r>
            </a:p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(recoil)</a:t>
              </a:r>
              <a:endParaRPr lang="en-US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 de texte 2"/>
            <p:cNvSpPr txBox="1">
              <a:spLocks noChangeArrowheads="1"/>
            </p:cNvSpPr>
            <p:nvPr/>
          </p:nvSpPr>
          <p:spPr bwMode="auto">
            <a:xfrm>
              <a:off x="5698509" y="1596907"/>
              <a:ext cx="1109398" cy="626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2700000" algn="ctr" rotWithShape="0">
                <a:schemeClr val="bg1"/>
              </a:outerShdw>
            </a:effectLst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ACTAR TPC</a:t>
              </a:r>
            </a:p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b="1" dirty="0" err="1" smtClean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p,p</a:t>
              </a:r>
              <a:r>
                <a:rPr lang="en-US" b="1" dirty="0" smtClean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’)</a:t>
              </a:r>
              <a:endParaRPr lang="en-US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>
              <a:off x="7535286" y="2354215"/>
              <a:ext cx="553604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</a:t>
              </a:r>
            </a:p>
          </p:txBody>
        </p:sp>
      </p:grpSp>
      <p:sp>
        <p:nvSpPr>
          <p:cNvPr id="22" name="AutoShape 4"/>
          <p:cNvSpPr>
            <a:spLocks noChangeArrowheads="1"/>
          </p:cNvSpPr>
          <p:nvPr/>
        </p:nvSpPr>
        <p:spPr bwMode="auto">
          <a:xfrm rot="16200000">
            <a:off x="8001016" y="2879538"/>
            <a:ext cx="1313286" cy="279180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photo Q. </a:t>
            </a:r>
            <a:r>
              <a:rPr lang="en-US" altLang="fr-FR" sz="1200" dirty="0" err="1" smtClean="0">
                <a:latin typeface="+mn-lt"/>
                <a:cs typeface="Arial" panose="020B0604020202020204" pitchFamily="34" charset="0"/>
              </a:rPr>
              <a:t>Delignac</a:t>
            </a:r>
            <a:endParaRPr lang="en-US" altLang="fr-FR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 de texte 2"/>
          <p:cNvSpPr txBox="1">
            <a:spLocks noChangeArrowheads="1"/>
          </p:cNvSpPr>
          <p:nvPr/>
        </p:nvSpPr>
        <p:spPr bwMode="auto">
          <a:xfrm>
            <a:off x="683568" y="3265350"/>
            <a:ext cx="1533039" cy="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GANIL / LISE (D6)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3" y="3869967"/>
            <a:ext cx="3995936" cy="272738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56" y="4046200"/>
            <a:ext cx="3600000" cy="1994202"/>
          </a:xfrm>
          <a:prstGeom prst="rect">
            <a:avLst/>
          </a:prstGeom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4375009" y="5938867"/>
            <a:ext cx="1106641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0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0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 rot="19630060">
            <a:off x="3055978" y="4355385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38100" dir="2700000" algn="tl" rotWithShape="0">
                    <a:srgbClr val="C00000">
                      <a:alpha val="30000"/>
                    </a:srgbClr>
                  </a:outerShdw>
                </a:effectLst>
              </a:rPr>
              <a:t>preliminary</a:t>
            </a:r>
            <a:endParaRPr lang="fr-FR" sz="5400" b="1" cap="none" spc="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st="38100" dir="2700000" algn="tl" rotWithShape="0">
                  <a:srgbClr val="C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6997049" y="6087424"/>
            <a:ext cx="1365415" cy="463846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PhD thesis of</a:t>
            </a:r>
          </a:p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A. </a:t>
            </a:r>
            <a:r>
              <a:rPr lang="en-US" altLang="fr-FR" sz="1200" dirty="0" err="1" smtClean="0">
                <a:latin typeface="+mn-lt"/>
                <a:cs typeface="Arial" panose="020B0604020202020204" pitchFamily="34" charset="0"/>
              </a:rPr>
              <a:t>Cassisa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 (Prague)</a:t>
            </a:r>
            <a:endParaRPr lang="en-US" altLang="fr-FR" sz="1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51400" y="127474"/>
            <a:ext cx="4488977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/>
              <a:t>the valley of beta stability</a:t>
            </a:r>
            <a:endParaRPr lang="en-US" altLang="fr-FR" sz="3200" b="1" i="1" dirty="0"/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 rot="18824924">
            <a:off x="4021961" y="2795477"/>
            <a:ext cx="3056277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pPr eaLnBrk="0" hangingPunct="0"/>
            <a:r>
              <a:rPr lang="en-US" altLang="fr-FR" sz="20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the “valley of beta stability”</a:t>
            </a:r>
            <a:endParaRPr lang="en-US" altLang="fr-FR" sz="2000" dirty="0" smtClean="0">
              <a:solidFill>
                <a:srgbClr val="FFFF00"/>
              </a:solidFill>
              <a:sym typeface="Symbol" panose="05050102010706020507" pitchFamily="18" charset="2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 rot="18595282">
            <a:off x="4148865" y="1565189"/>
            <a:ext cx="136062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 eaLnBrk="0" hangingPunct="0"/>
            <a:r>
              <a:rPr lang="en-US" altLang="fr-FR" b="1" dirty="0" smtClean="0">
                <a:sym typeface="Wingdings" panose="05000000000000000000" pitchFamily="2" charset="2"/>
              </a:rPr>
              <a:t>atomic mass</a:t>
            </a:r>
          </a:p>
          <a:p>
            <a:pPr algn="ctr" eaLnBrk="0" hangingPunct="0"/>
            <a:r>
              <a:rPr lang="en-US" altLang="fr-FR" b="1" dirty="0" smtClean="0">
                <a:sym typeface="Wingdings" panose="05000000000000000000" pitchFamily="2" charset="2"/>
              </a:rPr>
              <a:t>(mass excess)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 Box 28"/>
              <p:cNvSpPr txBox="1">
                <a:spLocks noChangeArrowheads="1"/>
              </p:cNvSpPr>
              <p:nvPr/>
            </p:nvSpPr>
            <p:spPr bwMode="auto">
              <a:xfrm>
                <a:off x="6372225" y="4738688"/>
                <a:ext cx="2349673" cy="121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sPre>
                        </m:e>
                      </m:d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altLang="fr-FR" b="1" dirty="0" smtClean="0">
                  <a:sym typeface="Wingdings" panose="05000000000000000000" pitchFamily="2" charset="2"/>
                </a:endParaRPr>
              </a:p>
              <a:p>
                <a:pPr eaLnBrk="0" hangingPunct="0">
                  <a:tabLst>
                    <a:tab pos="361950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fr-FR" b="1" dirty="0" smtClean="0">
                    <a:sym typeface="Wingdings" panose="05000000000000000000" pitchFamily="2" charset="2"/>
                  </a:rPr>
                  <a:t> neutrons</a:t>
                </a:r>
              </a:p>
              <a:p>
                <a:pPr eaLnBrk="0" hangingPunct="0">
                  <a:tabLst>
                    <a:tab pos="361950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US" altLang="fr-FR" b="1" dirty="0" smtClean="0">
                    <a:sym typeface="Wingdings" panose="05000000000000000000" pitchFamily="2" charset="2"/>
                  </a:rPr>
                  <a:t> protons</a:t>
                </a:r>
              </a:p>
              <a:p>
                <a:pPr eaLnBrk="0" hangingPunct="0">
                  <a:tabLst>
                    <a:tab pos="361950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</m:oMath>
                </a14:m>
                <a:endParaRPr lang="en-US" altLang="fr-FR" b="1" dirty="0" smtClean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2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25" y="4738688"/>
                <a:ext cx="2349673" cy="1216350"/>
              </a:xfrm>
              <a:prstGeom prst="rect">
                <a:avLst/>
              </a:prstGeom>
              <a:blipFill>
                <a:blip r:embed="rId3"/>
                <a:stretch>
                  <a:fillRect l="-18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/>
              <p:cNvSpPr txBox="1"/>
              <p:nvPr/>
            </p:nvSpPr>
            <p:spPr>
              <a:xfrm flipH="1">
                <a:off x="107380" y="836196"/>
                <a:ext cx="3412048" cy="302486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Aft>
                    <a:spcPts val="1200"/>
                  </a:spcAft>
                  <a:tabLst>
                    <a:tab pos="895350" algn="l"/>
                    <a:tab pos="2419350" algn="l"/>
                  </a:tabLst>
                </a:pPr>
                <a:r>
                  <a:rPr lang="en-US" b="1" dirty="0" smtClean="0">
                    <a:ea typeface="Cambria Math" panose="02040503050406030204" pitchFamily="18" charset="0"/>
                  </a:rPr>
                  <a:t>binding energy: Bethe-</a:t>
                </a:r>
                <a:r>
                  <a:rPr lang="en-US" b="1" dirty="0" err="1" smtClean="0">
                    <a:ea typeface="Cambria Math" panose="02040503050406030204" pitchFamily="18" charset="0"/>
                  </a:rPr>
                  <a:t>Weizsäcker</a:t>
                </a:r>
                <a:endParaRPr lang="en-US" b="1" dirty="0" smtClean="0">
                  <a:latin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dirty="0" smtClean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volume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surface</a:t>
                </a: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b="1" i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fr-FR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Coulomb</a:t>
                </a: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b="1" i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</m:d>
                          </m:e>
                          <m:sup>
                            <m: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b="1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fr-FR" b="1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b="1" i="1" dirty="0" smtClean="0">
                    <a:solidFill>
                      <a:srgbClr val="009900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b="1" dirty="0" smtClean="0">
                    <a:solidFill>
                      <a:srgbClr val="009900"/>
                    </a:solidFill>
                    <a:ea typeface="Cambria Math" panose="02040503050406030204" pitchFamily="18" charset="0"/>
                  </a:rPr>
                  <a:t>symmetry</a:t>
                </a:r>
                <a:endParaRPr lang="en-US" b="1" dirty="0" smtClean="0">
                  <a:ea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b="1" i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pairing</a:t>
                </a: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endParaRPr lang="en-US" b="1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dirty="0" smtClean="0">
                    <a:ea typeface="Cambria Math" panose="02040503050406030204" pitchFamily="18" charset="0"/>
                  </a:rPr>
                  <a:t>	+ shell effects (magic numbers)…</a:t>
                </a:r>
              </a:p>
            </p:txBody>
          </p:sp>
        </mc:Choice>
        <mc:Fallback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7380" y="836196"/>
                <a:ext cx="3412048" cy="3024864"/>
              </a:xfrm>
              <a:prstGeom prst="rect">
                <a:avLst/>
              </a:prstGeom>
              <a:blipFill>
                <a:blip r:embed="rId5"/>
                <a:stretch>
                  <a:fillRect l="-4293" t="-2621" r="-3399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orme libre 23"/>
          <p:cNvSpPr/>
          <p:nvPr/>
        </p:nvSpPr>
        <p:spPr>
          <a:xfrm>
            <a:off x="3581400" y="4038600"/>
            <a:ext cx="1247775" cy="447560"/>
          </a:xfrm>
          <a:custGeom>
            <a:avLst/>
            <a:gdLst>
              <a:gd name="connsiteX0" fmla="*/ 0 w 1447800"/>
              <a:gd name="connsiteY0" fmla="*/ 0 h 362924"/>
              <a:gd name="connsiteX1" fmla="*/ 561975 w 1447800"/>
              <a:gd name="connsiteY1" fmla="*/ 361950 h 362924"/>
              <a:gd name="connsiteX2" fmla="*/ 1447800 w 1447800"/>
              <a:gd name="connsiteY2" fmla="*/ 85725 h 362924"/>
              <a:gd name="connsiteX0" fmla="*/ 0 w 1447800"/>
              <a:gd name="connsiteY0" fmla="*/ 0 h 368568"/>
              <a:gd name="connsiteX1" fmla="*/ 561975 w 1447800"/>
              <a:gd name="connsiteY1" fmla="*/ 361950 h 368568"/>
              <a:gd name="connsiteX2" fmla="*/ 1447800 w 1447800"/>
              <a:gd name="connsiteY2" fmla="*/ 85725 h 368568"/>
              <a:gd name="connsiteX0" fmla="*/ 0 w 1447800"/>
              <a:gd name="connsiteY0" fmla="*/ 0 h 368568"/>
              <a:gd name="connsiteX1" fmla="*/ 561975 w 1447800"/>
              <a:gd name="connsiteY1" fmla="*/ 361950 h 368568"/>
              <a:gd name="connsiteX2" fmla="*/ 1447800 w 1447800"/>
              <a:gd name="connsiteY2" fmla="*/ 85725 h 368568"/>
              <a:gd name="connsiteX0" fmla="*/ 0 w 1390650"/>
              <a:gd name="connsiteY0" fmla="*/ 0 h 363536"/>
              <a:gd name="connsiteX1" fmla="*/ 561975 w 1390650"/>
              <a:gd name="connsiteY1" fmla="*/ 361950 h 363536"/>
              <a:gd name="connsiteX2" fmla="*/ 1390650 w 1390650"/>
              <a:gd name="connsiteY2" fmla="*/ 104775 h 363536"/>
              <a:gd name="connsiteX0" fmla="*/ 0 w 1390650"/>
              <a:gd name="connsiteY0" fmla="*/ 0 h 365825"/>
              <a:gd name="connsiteX1" fmla="*/ 561975 w 1390650"/>
              <a:gd name="connsiteY1" fmla="*/ 361950 h 365825"/>
              <a:gd name="connsiteX2" fmla="*/ 1390650 w 1390650"/>
              <a:gd name="connsiteY2" fmla="*/ 104775 h 365825"/>
              <a:gd name="connsiteX0" fmla="*/ 0 w 1238250"/>
              <a:gd name="connsiteY0" fmla="*/ 0 h 401216"/>
              <a:gd name="connsiteX1" fmla="*/ 561975 w 1238250"/>
              <a:gd name="connsiteY1" fmla="*/ 361950 h 401216"/>
              <a:gd name="connsiteX2" fmla="*/ 1238250 w 1238250"/>
              <a:gd name="connsiteY2" fmla="*/ 228600 h 401216"/>
              <a:gd name="connsiteX0" fmla="*/ 0 w 1257300"/>
              <a:gd name="connsiteY0" fmla="*/ 0 h 426711"/>
              <a:gd name="connsiteX1" fmla="*/ 561975 w 1257300"/>
              <a:gd name="connsiteY1" fmla="*/ 361950 h 426711"/>
              <a:gd name="connsiteX2" fmla="*/ 1257300 w 1257300"/>
              <a:gd name="connsiteY2" fmla="*/ 276225 h 426711"/>
              <a:gd name="connsiteX0" fmla="*/ 0 w 1257300"/>
              <a:gd name="connsiteY0" fmla="*/ 0 h 426711"/>
              <a:gd name="connsiteX1" fmla="*/ 561975 w 1257300"/>
              <a:gd name="connsiteY1" fmla="*/ 361950 h 426711"/>
              <a:gd name="connsiteX2" fmla="*/ 1257300 w 1257300"/>
              <a:gd name="connsiteY2" fmla="*/ 276225 h 426711"/>
              <a:gd name="connsiteX0" fmla="*/ 0 w 1257300"/>
              <a:gd name="connsiteY0" fmla="*/ 0 h 405599"/>
              <a:gd name="connsiteX1" fmla="*/ 561975 w 1257300"/>
              <a:gd name="connsiteY1" fmla="*/ 361950 h 405599"/>
              <a:gd name="connsiteX2" fmla="*/ 1257300 w 1257300"/>
              <a:gd name="connsiteY2" fmla="*/ 276225 h 405599"/>
              <a:gd name="connsiteX0" fmla="*/ 0 w 1257300"/>
              <a:gd name="connsiteY0" fmla="*/ 0 h 429465"/>
              <a:gd name="connsiteX1" fmla="*/ 561975 w 1257300"/>
              <a:gd name="connsiteY1" fmla="*/ 400050 h 429465"/>
              <a:gd name="connsiteX2" fmla="*/ 1257300 w 1257300"/>
              <a:gd name="connsiteY2" fmla="*/ 276225 h 429465"/>
              <a:gd name="connsiteX0" fmla="*/ 0 w 1247775"/>
              <a:gd name="connsiteY0" fmla="*/ 0 h 460142"/>
              <a:gd name="connsiteX1" fmla="*/ 552450 w 1247775"/>
              <a:gd name="connsiteY1" fmla="*/ 428625 h 460142"/>
              <a:gd name="connsiteX2" fmla="*/ 1247775 w 1247775"/>
              <a:gd name="connsiteY2" fmla="*/ 304800 h 460142"/>
              <a:gd name="connsiteX0" fmla="*/ 0 w 1247775"/>
              <a:gd name="connsiteY0" fmla="*/ 0 h 460142"/>
              <a:gd name="connsiteX1" fmla="*/ 552450 w 1247775"/>
              <a:gd name="connsiteY1" fmla="*/ 428625 h 460142"/>
              <a:gd name="connsiteX2" fmla="*/ 1247775 w 1247775"/>
              <a:gd name="connsiteY2" fmla="*/ 304800 h 460142"/>
              <a:gd name="connsiteX0" fmla="*/ 0 w 1247775"/>
              <a:gd name="connsiteY0" fmla="*/ 0 h 451745"/>
              <a:gd name="connsiteX1" fmla="*/ 552450 w 1247775"/>
              <a:gd name="connsiteY1" fmla="*/ 428625 h 451745"/>
              <a:gd name="connsiteX2" fmla="*/ 1247775 w 1247775"/>
              <a:gd name="connsiteY2" fmla="*/ 304800 h 451745"/>
              <a:gd name="connsiteX0" fmla="*/ 0 w 1247775"/>
              <a:gd name="connsiteY0" fmla="*/ 0 h 447560"/>
              <a:gd name="connsiteX1" fmla="*/ 552450 w 1247775"/>
              <a:gd name="connsiteY1" fmla="*/ 428625 h 447560"/>
              <a:gd name="connsiteX2" fmla="*/ 1247775 w 1247775"/>
              <a:gd name="connsiteY2" fmla="*/ 304800 h 44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7775" h="447560">
                <a:moveTo>
                  <a:pt x="0" y="0"/>
                </a:moveTo>
                <a:cubicBezTo>
                  <a:pt x="160337" y="240506"/>
                  <a:pt x="449263" y="406400"/>
                  <a:pt x="552450" y="428625"/>
                </a:cubicBezTo>
                <a:cubicBezTo>
                  <a:pt x="655637" y="450850"/>
                  <a:pt x="915987" y="488156"/>
                  <a:pt x="1247775" y="30480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rme libre 24"/>
          <p:cNvSpPr/>
          <p:nvPr/>
        </p:nvSpPr>
        <p:spPr>
          <a:xfrm>
            <a:off x="2905100" y="4905319"/>
            <a:ext cx="914400" cy="401411"/>
          </a:xfrm>
          <a:custGeom>
            <a:avLst/>
            <a:gdLst>
              <a:gd name="connsiteX0" fmla="*/ 0 w 1447800"/>
              <a:gd name="connsiteY0" fmla="*/ 0 h 362924"/>
              <a:gd name="connsiteX1" fmla="*/ 561975 w 1447800"/>
              <a:gd name="connsiteY1" fmla="*/ 361950 h 362924"/>
              <a:gd name="connsiteX2" fmla="*/ 1447800 w 1447800"/>
              <a:gd name="connsiteY2" fmla="*/ 85725 h 362924"/>
              <a:gd name="connsiteX0" fmla="*/ 0 w 1447800"/>
              <a:gd name="connsiteY0" fmla="*/ 0 h 368568"/>
              <a:gd name="connsiteX1" fmla="*/ 561975 w 1447800"/>
              <a:gd name="connsiteY1" fmla="*/ 361950 h 368568"/>
              <a:gd name="connsiteX2" fmla="*/ 1447800 w 1447800"/>
              <a:gd name="connsiteY2" fmla="*/ 85725 h 368568"/>
              <a:gd name="connsiteX0" fmla="*/ 0 w 1447800"/>
              <a:gd name="connsiteY0" fmla="*/ 0 h 368568"/>
              <a:gd name="connsiteX1" fmla="*/ 561975 w 1447800"/>
              <a:gd name="connsiteY1" fmla="*/ 361950 h 368568"/>
              <a:gd name="connsiteX2" fmla="*/ 1447800 w 1447800"/>
              <a:gd name="connsiteY2" fmla="*/ 85725 h 368568"/>
              <a:gd name="connsiteX0" fmla="*/ 0 w 1390650"/>
              <a:gd name="connsiteY0" fmla="*/ 0 h 363536"/>
              <a:gd name="connsiteX1" fmla="*/ 561975 w 1390650"/>
              <a:gd name="connsiteY1" fmla="*/ 361950 h 363536"/>
              <a:gd name="connsiteX2" fmla="*/ 1390650 w 1390650"/>
              <a:gd name="connsiteY2" fmla="*/ 104775 h 363536"/>
              <a:gd name="connsiteX0" fmla="*/ 0 w 1390650"/>
              <a:gd name="connsiteY0" fmla="*/ 0 h 365825"/>
              <a:gd name="connsiteX1" fmla="*/ 561975 w 1390650"/>
              <a:gd name="connsiteY1" fmla="*/ 361950 h 365825"/>
              <a:gd name="connsiteX2" fmla="*/ 1390650 w 1390650"/>
              <a:gd name="connsiteY2" fmla="*/ 104775 h 365825"/>
              <a:gd name="connsiteX0" fmla="*/ 0 w 1238250"/>
              <a:gd name="connsiteY0" fmla="*/ 0 h 401216"/>
              <a:gd name="connsiteX1" fmla="*/ 561975 w 1238250"/>
              <a:gd name="connsiteY1" fmla="*/ 361950 h 401216"/>
              <a:gd name="connsiteX2" fmla="*/ 1238250 w 1238250"/>
              <a:gd name="connsiteY2" fmla="*/ 228600 h 401216"/>
              <a:gd name="connsiteX0" fmla="*/ 0 w 1257300"/>
              <a:gd name="connsiteY0" fmla="*/ 0 h 426711"/>
              <a:gd name="connsiteX1" fmla="*/ 561975 w 1257300"/>
              <a:gd name="connsiteY1" fmla="*/ 361950 h 426711"/>
              <a:gd name="connsiteX2" fmla="*/ 1257300 w 1257300"/>
              <a:gd name="connsiteY2" fmla="*/ 276225 h 426711"/>
              <a:gd name="connsiteX0" fmla="*/ 0 w 1257300"/>
              <a:gd name="connsiteY0" fmla="*/ 0 h 426711"/>
              <a:gd name="connsiteX1" fmla="*/ 561975 w 1257300"/>
              <a:gd name="connsiteY1" fmla="*/ 361950 h 426711"/>
              <a:gd name="connsiteX2" fmla="*/ 1257300 w 1257300"/>
              <a:gd name="connsiteY2" fmla="*/ 276225 h 426711"/>
              <a:gd name="connsiteX0" fmla="*/ 0 w 1257300"/>
              <a:gd name="connsiteY0" fmla="*/ 0 h 405599"/>
              <a:gd name="connsiteX1" fmla="*/ 561975 w 1257300"/>
              <a:gd name="connsiteY1" fmla="*/ 361950 h 405599"/>
              <a:gd name="connsiteX2" fmla="*/ 1257300 w 1257300"/>
              <a:gd name="connsiteY2" fmla="*/ 276225 h 405599"/>
              <a:gd name="connsiteX0" fmla="*/ 0 w 1257300"/>
              <a:gd name="connsiteY0" fmla="*/ 0 h 429465"/>
              <a:gd name="connsiteX1" fmla="*/ 561975 w 1257300"/>
              <a:gd name="connsiteY1" fmla="*/ 400050 h 429465"/>
              <a:gd name="connsiteX2" fmla="*/ 1257300 w 1257300"/>
              <a:gd name="connsiteY2" fmla="*/ 276225 h 429465"/>
              <a:gd name="connsiteX0" fmla="*/ 0 w 1247775"/>
              <a:gd name="connsiteY0" fmla="*/ 0 h 460142"/>
              <a:gd name="connsiteX1" fmla="*/ 552450 w 1247775"/>
              <a:gd name="connsiteY1" fmla="*/ 428625 h 460142"/>
              <a:gd name="connsiteX2" fmla="*/ 1247775 w 1247775"/>
              <a:gd name="connsiteY2" fmla="*/ 304800 h 460142"/>
              <a:gd name="connsiteX0" fmla="*/ 0 w 1247775"/>
              <a:gd name="connsiteY0" fmla="*/ 0 h 460142"/>
              <a:gd name="connsiteX1" fmla="*/ 552450 w 1247775"/>
              <a:gd name="connsiteY1" fmla="*/ 428625 h 460142"/>
              <a:gd name="connsiteX2" fmla="*/ 1247775 w 1247775"/>
              <a:gd name="connsiteY2" fmla="*/ 304800 h 460142"/>
              <a:gd name="connsiteX0" fmla="*/ 0 w 1247775"/>
              <a:gd name="connsiteY0" fmla="*/ 0 h 451745"/>
              <a:gd name="connsiteX1" fmla="*/ 552450 w 1247775"/>
              <a:gd name="connsiteY1" fmla="*/ 428625 h 451745"/>
              <a:gd name="connsiteX2" fmla="*/ 1247775 w 1247775"/>
              <a:gd name="connsiteY2" fmla="*/ 304800 h 451745"/>
              <a:gd name="connsiteX0" fmla="*/ 0 w 1247775"/>
              <a:gd name="connsiteY0" fmla="*/ 0 h 447560"/>
              <a:gd name="connsiteX1" fmla="*/ 552450 w 1247775"/>
              <a:gd name="connsiteY1" fmla="*/ 428625 h 447560"/>
              <a:gd name="connsiteX2" fmla="*/ 1247775 w 1247775"/>
              <a:gd name="connsiteY2" fmla="*/ 304800 h 447560"/>
              <a:gd name="connsiteX0" fmla="*/ 0 w 1114425"/>
              <a:gd name="connsiteY0" fmla="*/ 0 h 337445"/>
              <a:gd name="connsiteX1" fmla="*/ 419100 w 1114425"/>
              <a:gd name="connsiteY1" fmla="*/ 314325 h 337445"/>
              <a:gd name="connsiteX2" fmla="*/ 1114425 w 1114425"/>
              <a:gd name="connsiteY2" fmla="*/ 190500 h 337445"/>
              <a:gd name="connsiteX0" fmla="*/ 0 w 914400"/>
              <a:gd name="connsiteY0" fmla="*/ 0 h 359898"/>
              <a:gd name="connsiteX1" fmla="*/ 419100 w 914400"/>
              <a:gd name="connsiteY1" fmla="*/ 314325 h 359898"/>
              <a:gd name="connsiteX2" fmla="*/ 914400 w 914400"/>
              <a:gd name="connsiteY2" fmla="*/ 238125 h 359898"/>
              <a:gd name="connsiteX0" fmla="*/ 0 w 914400"/>
              <a:gd name="connsiteY0" fmla="*/ 0 h 343782"/>
              <a:gd name="connsiteX1" fmla="*/ 419100 w 914400"/>
              <a:gd name="connsiteY1" fmla="*/ 314325 h 343782"/>
              <a:gd name="connsiteX2" fmla="*/ 914400 w 914400"/>
              <a:gd name="connsiteY2" fmla="*/ 238125 h 343782"/>
              <a:gd name="connsiteX0" fmla="*/ 0 w 914400"/>
              <a:gd name="connsiteY0" fmla="*/ 0 h 338424"/>
              <a:gd name="connsiteX1" fmla="*/ 419100 w 914400"/>
              <a:gd name="connsiteY1" fmla="*/ 314325 h 338424"/>
              <a:gd name="connsiteX2" fmla="*/ 914400 w 914400"/>
              <a:gd name="connsiteY2" fmla="*/ 238125 h 338424"/>
              <a:gd name="connsiteX0" fmla="*/ 0 w 914400"/>
              <a:gd name="connsiteY0" fmla="*/ 0 h 338424"/>
              <a:gd name="connsiteX1" fmla="*/ 419100 w 914400"/>
              <a:gd name="connsiteY1" fmla="*/ 314325 h 338424"/>
              <a:gd name="connsiteX2" fmla="*/ 914400 w 914400"/>
              <a:gd name="connsiteY2" fmla="*/ 238125 h 338424"/>
              <a:gd name="connsiteX0" fmla="*/ 0 w 914400"/>
              <a:gd name="connsiteY0" fmla="*/ 0 h 401202"/>
              <a:gd name="connsiteX1" fmla="*/ 428625 w 914400"/>
              <a:gd name="connsiteY1" fmla="*/ 390525 h 401202"/>
              <a:gd name="connsiteX2" fmla="*/ 914400 w 914400"/>
              <a:gd name="connsiteY2" fmla="*/ 238125 h 401202"/>
              <a:gd name="connsiteX0" fmla="*/ 0 w 914400"/>
              <a:gd name="connsiteY0" fmla="*/ 0 h 394714"/>
              <a:gd name="connsiteX1" fmla="*/ 428625 w 914400"/>
              <a:gd name="connsiteY1" fmla="*/ 390525 h 394714"/>
              <a:gd name="connsiteX2" fmla="*/ 914400 w 914400"/>
              <a:gd name="connsiteY2" fmla="*/ 238125 h 394714"/>
              <a:gd name="connsiteX0" fmla="*/ 0 w 914400"/>
              <a:gd name="connsiteY0" fmla="*/ 0 h 401411"/>
              <a:gd name="connsiteX1" fmla="*/ 428625 w 914400"/>
              <a:gd name="connsiteY1" fmla="*/ 390525 h 401411"/>
              <a:gd name="connsiteX2" fmla="*/ 914400 w 914400"/>
              <a:gd name="connsiteY2" fmla="*/ 238125 h 401411"/>
              <a:gd name="connsiteX0" fmla="*/ 0 w 914400"/>
              <a:gd name="connsiteY0" fmla="*/ 0 h 401411"/>
              <a:gd name="connsiteX1" fmla="*/ 428625 w 914400"/>
              <a:gd name="connsiteY1" fmla="*/ 390525 h 401411"/>
              <a:gd name="connsiteX2" fmla="*/ 914400 w 914400"/>
              <a:gd name="connsiteY2" fmla="*/ 238125 h 401411"/>
              <a:gd name="connsiteX0" fmla="*/ 0 w 914400"/>
              <a:gd name="connsiteY0" fmla="*/ 0 h 401411"/>
              <a:gd name="connsiteX1" fmla="*/ 428625 w 914400"/>
              <a:gd name="connsiteY1" fmla="*/ 390525 h 401411"/>
              <a:gd name="connsiteX2" fmla="*/ 914400 w 914400"/>
              <a:gd name="connsiteY2" fmla="*/ 238125 h 4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401411">
                <a:moveTo>
                  <a:pt x="0" y="0"/>
                </a:moveTo>
                <a:cubicBezTo>
                  <a:pt x="122237" y="250031"/>
                  <a:pt x="304800" y="369887"/>
                  <a:pt x="428625" y="390525"/>
                </a:cubicBezTo>
                <a:cubicBezTo>
                  <a:pt x="552450" y="411163"/>
                  <a:pt x="706437" y="421481"/>
                  <a:pt x="914400" y="238125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3362300" y="4509385"/>
            <a:ext cx="305580" cy="28804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3819500" y="4862464"/>
            <a:ext cx="421137" cy="30155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3171252" y="4512762"/>
            <a:ext cx="276285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pPr eaLnBrk="0" hangingPunct="0"/>
            <a:r>
              <a:rPr lang="el-GR" altLang="fr-FR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β</a:t>
            </a:r>
            <a:r>
              <a:rPr lang="fr-FR" altLang="fr-FR" b="1" baseline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+</a:t>
            </a:r>
            <a:endParaRPr lang="en-US" altLang="fr-FR" b="1" baseline="30000" dirty="0" smtClean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4102494" y="4835937"/>
            <a:ext cx="276285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pPr eaLnBrk="0" hangingPunct="0"/>
            <a:r>
              <a:rPr lang="el-GR" altLang="fr-FR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β</a:t>
            </a:r>
            <a:r>
              <a:rPr lang="fr-FR" altLang="fr-FR" b="1" baseline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−</a:t>
            </a:r>
            <a:endParaRPr lang="en-US" altLang="fr-FR" b="1" baseline="30000" dirty="0" smtClean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 rot="967788">
            <a:off x="2582276" y="5291449"/>
            <a:ext cx="1454235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/>
          <a:p>
            <a:pPr eaLnBrk="0" hangingPunct="0"/>
            <a:r>
              <a:rPr lang="fr-FR" altLang="fr-FR" b="1" dirty="0" smtClean="0">
                <a:solidFill>
                  <a:srgbClr val="00FF00"/>
                </a:solidFill>
                <a:sym typeface="Wingdings" panose="05000000000000000000" pitchFamily="2" charset="2"/>
              </a:rPr>
              <a:t>mass parabola</a:t>
            </a:r>
          </a:p>
        </p:txBody>
      </p:sp>
      <p:sp>
        <p:nvSpPr>
          <p:cNvPr id="31" name="Ellipse 30"/>
          <p:cNvSpPr/>
          <p:nvPr/>
        </p:nvSpPr>
        <p:spPr>
          <a:xfrm>
            <a:off x="1687549" y="2348850"/>
            <a:ext cx="874774" cy="576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3" y="3869967"/>
            <a:ext cx="3995936" cy="272738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8799003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E823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  <a:r>
              <a:rPr lang="en-US" altLang="fr-FR" sz="2400" b="1" dirty="0" smtClean="0"/>
              <a:t> – </a:t>
            </a:r>
            <a:r>
              <a:rPr lang="en-US" altLang="fr-FR" sz="2400" b="1" dirty="0" err="1" smtClean="0"/>
              <a:t>CoulEx</a:t>
            </a:r>
            <a:r>
              <a:rPr lang="en-US" altLang="fr-FR" sz="2400" b="1" dirty="0" smtClean="0"/>
              <a:t> + </a:t>
            </a:r>
            <a:r>
              <a:rPr lang="en-US" altLang="fr-FR" sz="2400" b="1" dirty="0" err="1" smtClean="0"/>
              <a:t>inel</a:t>
            </a:r>
            <a:r>
              <a:rPr lang="en-US" altLang="fr-FR" sz="2400" b="1" dirty="0" smtClean="0"/>
              <a:t>. scat. (“brochette” mode): </a:t>
            </a:r>
            <a:r>
              <a:rPr lang="en-US" sz="2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Ar, </a:t>
            </a:r>
            <a:r>
              <a:rPr lang="en-US" sz="2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32,34,36,38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56" y="4046200"/>
            <a:ext cx="3600000" cy="1994202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335177" y="712074"/>
            <a:ext cx="2020416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signal in ACTAR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TPC</a:t>
            </a:r>
          </a:p>
          <a:p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tricky analysis !!!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 rot="19630060">
            <a:off x="3055978" y="4355385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38100" dir="2700000" algn="tl" rotWithShape="0">
                    <a:srgbClr val="C00000">
                      <a:alpha val="30000"/>
                    </a:srgbClr>
                  </a:outerShdw>
                </a:effectLst>
              </a:rPr>
              <a:t>preliminary</a:t>
            </a:r>
            <a:endParaRPr lang="fr-FR" sz="5400" b="1" cap="none" spc="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st="38100" dir="2700000" algn="tl" rotWithShape="0">
                  <a:srgbClr val="C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6997049" y="6087424"/>
            <a:ext cx="1365415" cy="463846"/>
          </a:xfrm>
          <a:custGeom>
            <a:avLst/>
            <a:gdLst>
              <a:gd name="G0" fmla="+- 8751 0 0"/>
              <a:gd name="G1" fmla="+- 1 0 0"/>
              <a:gd name="G2" fmla="+- 2 0 0"/>
              <a:gd name="G3" fmla="*/ 1 20251 45568"/>
              <a:gd name="T0" fmla="*/ 3149600 w 3149600"/>
              <a:gd name="T1" fmla="*/ 153194 h 306387"/>
              <a:gd name="T2" fmla="*/ 1574800 w 3149600"/>
              <a:gd name="T3" fmla="*/ 306387 h 306387"/>
              <a:gd name="T4" fmla="*/ 0 w 3149600"/>
              <a:gd name="T5" fmla="*/ 153194 h 306387"/>
              <a:gd name="T6" fmla="*/ 1574800 w 3149600"/>
              <a:gd name="T7" fmla="*/ 0 h 306387"/>
              <a:gd name="T8" fmla="*/ 0 w 3149600"/>
              <a:gd name="T9" fmla="*/ 0 h 306387"/>
              <a:gd name="T10" fmla="*/ 3149600 w 3149600"/>
              <a:gd name="T11" fmla="*/ 306387 h 306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3149600" h="306387">
                <a:moveTo>
                  <a:pt x="0" y="0"/>
                </a:moveTo>
                <a:lnTo>
                  <a:pt x="8751" y="0"/>
                </a:lnTo>
                <a:lnTo>
                  <a:pt x="8751" y="852"/>
                </a:lnTo>
                <a:lnTo>
                  <a:pt x="0" y="85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15900" indent="-204788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PhD thesis of</a:t>
            </a:r>
          </a:p>
          <a:p>
            <a:pPr>
              <a:buClrTx/>
              <a:buFontTx/>
              <a:buNone/>
            </a:pP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A. </a:t>
            </a:r>
            <a:r>
              <a:rPr lang="en-US" altLang="fr-FR" sz="1200" dirty="0" err="1" smtClean="0">
                <a:latin typeface="+mn-lt"/>
                <a:cs typeface="Arial" panose="020B0604020202020204" pitchFamily="34" charset="0"/>
              </a:rPr>
              <a:t>Cassisa</a:t>
            </a:r>
            <a:r>
              <a:rPr lang="en-US" altLang="fr-FR" sz="1200" dirty="0" smtClean="0">
                <a:latin typeface="+mn-lt"/>
                <a:cs typeface="Arial" panose="020B0604020202020204" pitchFamily="34" charset="0"/>
              </a:rPr>
              <a:t> (Prague)</a:t>
            </a:r>
            <a:endParaRPr lang="en-US" altLang="fr-FR" sz="12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5" name="Groupe 24"/>
          <p:cNvGrpSpPr>
            <a:grpSpLocks noChangeAspect="1"/>
          </p:cNvGrpSpPr>
          <p:nvPr/>
        </p:nvGrpSpPr>
        <p:grpSpPr>
          <a:xfrm>
            <a:off x="1949806" y="696567"/>
            <a:ext cx="4237556" cy="2983225"/>
            <a:chOff x="1949806" y="696567"/>
            <a:chExt cx="4237556" cy="2983225"/>
          </a:xfrm>
        </p:grpSpPr>
        <p:grpSp>
          <p:nvGrpSpPr>
            <p:cNvPr id="20" name="Groupe 19"/>
            <p:cNvGrpSpPr>
              <a:grpSpLocks noChangeAspect="1"/>
            </p:cNvGrpSpPr>
            <p:nvPr/>
          </p:nvGrpSpPr>
          <p:grpSpPr>
            <a:xfrm>
              <a:off x="1949806" y="696567"/>
              <a:ext cx="4237556" cy="2983225"/>
              <a:chOff x="691984" y="776619"/>
              <a:chExt cx="5243477" cy="369139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828" y="776619"/>
                <a:ext cx="2540036" cy="1800000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5856" y="2668009"/>
                <a:ext cx="2659605" cy="180000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984" y="2668009"/>
                <a:ext cx="2439856" cy="1800000"/>
              </a:xfrm>
              <a:prstGeom prst="rect">
                <a:avLst/>
              </a:prstGeom>
            </p:spPr>
          </p:pic>
        </p:grpSp>
        <p:sp>
          <p:nvSpPr>
            <p:cNvPr id="24" name="Ellipse 23"/>
            <p:cNvSpPr/>
            <p:nvPr/>
          </p:nvSpPr>
          <p:spPr>
            <a:xfrm rot="20939918">
              <a:off x="3408419" y="1352661"/>
              <a:ext cx="205155" cy="8361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 rot="1891707" flipH="1">
              <a:off x="3429550" y="2615239"/>
              <a:ext cx="162892" cy="50481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 rot="544231" flipH="1">
              <a:off x="4129096" y="2793788"/>
              <a:ext cx="1000358" cy="13788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4844265" y="1384716"/>
            <a:ext cx="1490912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scattered proton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eur droit avec flèche 35"/>
          <p:cNvCxnSpPr>
            <a:stCxn id="34" idx="1"/>
            <a:endCxn id="24" idx="6"/>
          </p:cNvCxnSpPr>
          <p:nvPr/>
        </p:nvCxnSpPr>
        <p:spPr>
          <a:xfrm flipH="1">
            <a:off x="3611689" y="1544178"/>
            <a:ext cx="1232576" cy="20696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34" idx="1"/>
            <a:endCxn id="31" idx="0"/>
          </p:cNvCxnSpPr>
          <p:nvPr/>
        </p:nvCxnSpPr>
        <p:spPr>
          <a:xfrm flipH="1">
            <a:off x="3642985" y="1544178"/>
            <a:ext cx="1201280" cy="110832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34" idx="1"/>
            <a:endCxn id="32" idx="0"/>
          </p:cNvCxnSpPr>
          <p:nvPr/>
        </p:nvCxnSpPr>
        <p:spPr>
          <a:xfrm flipH="1">
            <a:off x="4640144" y="1544178"/>
            <a:ext cx="204121" cy="125047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844733" y="2794650"/>
            <a:ext cx="66902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ions</a:t>
            </a:r>
          </a:p>
          <a:p>
            <a:pPr algn="r"/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pile-up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Connecteur droit avec flèche 46"/>
          <p:cNvCxnSpPr>
            <a:stCxn id="46" idx="3"/>
          </p:cNvCxnSpPr>
          <p:nvPr/>
        </p:nvCxnSpPr>
        <p:spPr>
          <a:xfrm flipV="1">
            <a:off x="1513753" y="3009666"/>
            <a:ext cx="609975" cy="67557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>
            <a:stCxn id="46" idx="3"/>
          </p:cNvCxnSpPr>
          <p:nvPr/>
        </p:nvCxnSpPr>
        <p:spPr>
          <a:xfrm>
            <a:off x="1513753" y="3077223"/>
            <a:ext cx="609975" cy="241911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6400323" y="2475634"/>
            <a:ext cx="858880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electrons</a:t>
            </a:r>
            <a:endParaRPr lang="en-US" sz="1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Connecteur droit avec flèche 56"/>
          <p:cNvCxnSpPr>
            <a:stCxn id="54" idx="1"/>
          </p:cNvCxnSpPr>
          <p:nvPr/>
        </p:nvCxnSpPr>
        <p:spPr>
          <a:xfrm flipH="1">
            <a:off x="5733676" y="2758207"/>
            <a:ext cx="666647" cy="274191"/>
          </a:xfrm>
          <a:prstGeom prst="straightConnector1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375009" y="5938867"/>
            <a:ext cx="1106641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sz="20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0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2083294" y="908720"/>
            <a:ext cx="4977443" cy="93447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2-proton radioactivity of </a:t>
            </a:r>
            <a:r>
              <a:rPr lang="en-US" sz="3200" b="1" baseline="30000" dirty="0" smtClean="0">
                <a:solidFill>
                  <a:srgbClr val="C00000"/>
                </a:solidFill>
              </a:rPr>
              <a:t>48</a:t>
            </a:r>
            <a:r>
              <a:rPr lang="en-US" sz="3200" b="1" dirty="0" smtClean="0">
                <a:solidFill>
                  <a:srgbClr val="C00000"/>
                </a:solidFill>
              </a:rPr>
              <a:t>Ni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and several </a:t>
            </a:r>
            <a:r>
              <a:rPr lang="el-GR" sz="2400" b="1" dirty="0" smtClean="0">
                <a:solidFill>
                  <a:srgbClr val="C00000"/>
                </a:solidFill>
              </a:rPr>
              <a:t>β</a:t>
            </a:r>
            <a:r>
              <a:rPr lang="en-US" sz="2400" b="1" dirty="0" smtClean="0">
                <a:solidFill>
                  <a:srgbClr val="C00000"/>
                </a:solidFill>
              </a:rPr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x</a:t>
            </a:r>
            <a:r>
              <a:rPr lang="en-US" sz="2400" b="1" i="1" dirty="0" err="1" smtClean="0">
                <a:solidFill>
                  <a:srgbClr val="C00000"/>
                </a:solidFill>
              </a:rPr>
              <a:t>p</a:t>
            </a:r>
            <a:r>
              <a:rPr lang="en-US" sz="2400" b="1" dirty="0" smtClean="0">
                <a:solidFill>
                  <a:srgbClr val="C00000"/>
                </a:solidFill>
              </a:rPr>
              <a:t> decays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778404" y="2493913"/>
            <a:ext cx="3099494" cy="148847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2P radioactivity</a:t>
            </a:r>
            <a:endParaRPr lang="en-US" sz="2400" b="1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GANIL 2021 experiment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preliminary results</a:t>
            </a:r>
            <a:endParaRPr lang="en-US" sz="2400" b="1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5116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19" y="4308203"/>
            <a:ext cx="3696515" cy="247060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5154488" y="980728"/>
            <a:ext cx="3810000" cy="3310564"/>
            <a:chOff x="5076056" y="332656"/>
            <a:chExt cx="3810000" cy="3310564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76056" y="332656"/>
              <a:ext cx="3810000" cy="2590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5172894" y="561256"/>
              <a:ext cx="3332162" cy="2133600"/>
              <a:chOff x="3181" y="576"/>
              <a:chExt cx="2099" cy="1344"/>
            </a:xfrm>
          </p:grpSpPr>
          <p:sp>
            <p:nvSpPr>
              <p:cNvPr id="13" name="Freeform 22"/>
              <p:cNvSpPr>
                <a:spLocks/>
              </p:cNvSpPr>
              <p:nvPr/>
            </p:nvSpPr>
            <p:spPr bwMode="auto">
              <a:xfrm>
                <a:off x="3408" y="998"/>
                <a:ext cx="1488" cy="730"/>
              </a:xfrm>
              <a:custGeom>
                <a:avLst/>
                <a:gdLst>
                  <a:gd name="T0" fmla="*/ 0 w 1488"/>
                  <a:gd name="T1" fmla="*/ 730 h 730"/>
                  <a:gd name="T2" fmla="*/ 326 w 1488"/>
                  <a:gd name="T3" fmla="*/ 674 h 730"/>
                  <a:gd name="T4" fmla="*/ 505 w 1488"/>
                  <a:gd name="T5" fmla="*/ 411 h 730"/>
                  <a:gd name="T6" fmla="*/ 639 w 1488"/>
                  <a:gd name="T7" fmla="*/ 70 h 730"/>
                  <a:gd name="T8" fmla="*/ 1056 w 1488"/>
                  <a:gd name="T9" fmla="*/ 10 h 730"/>
                  <a:gd name="T10" fmla="*/ 1488 w 1488"/>
                  <a:gd name="T11" fmla="*/ 1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8" h="730">
                    <a:moveTo>
                      <a:pt x="0" y="730"/>
                    </a:moveTo>
                    <a:cubicBezTo>
                      <a:pt x="54" y="721"/>
                      <a:pt x="242" y="727"/>
                      <a:pt x="326" y="674"/>
                    </a:cubicBezTo>
                    <a:cubicBezTo>
                      <a:pt x="410" y="621"/>
                      <a:pt x="453" y="512"/>
                      <a:pt x="505" y="411"/>
                    </a:cubicBezTo>
                    <a:cubicBezTo>
                      <a:pt x="557" y="310"/>
                      <a:pt x="547" y="137"/>
                      <a:pt x="639" y="70"/>
                    </a:cubicBezTo>
                    <a:cubicBezTo>
                      <a:pt x="731" y="3"/>
                      <a:pt x="915" y="20"/>
                      <a:pt x="1056" y="10"/>
                    </a:cubicBezTo>
                    <a:cubicBezTo>
                      <a:pt x="1197" y="0"/>
                      <a:pt x="1340" y="6"/>
                      <a:pt x="1488" y="10"/>
                    </a:cubicBezTo>
                  </a:path>
                </a:pathLst>
              </a:custGeom>
              <a:noFill/>
              <a:ln w="38100" cmpd="sng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23"/>
              <p:cNvSpPr>
                <a:spLocks/>
              </p:cNvSpPr>
              <p:nvPr/>
            </p:nvSpPr>
            <p:spPr bwMode="auto">
              <a:xfrm>
                <a:off x="3408" y="778"/>
                <a:ext cx="1584" cy="902"/>
              </a:xfrm>
              <a:custGeom>
                <a:avLst/>
                <a:gdLst>
                  <a:gd name="T0" fmla="*/ 0 w 1584"/>
                  <a:gd name="T1" fmla="*/ 902 h 902"/>
                  <a:gd name="T2" fmla="*/ 337 w 1584"/>
                  <a:gd name="T3" fmla="*/ 827 h 902"/>
                  <a:gd name="T4" fmla="*/ 499 w 1584"/>
                  <a:gd name="T5" fmla="*/ 542 h 902"/>
                  <a:gd name="T6" fmla="*/ 577 w 1584"/>
                  <a:gd name="T7" fmla="*/ 173 h 902"/>
                  <a:gd name="T8" fmla="*/ 600 w 1584"/>
                  <a:gd name="T9" fmla="*/ 50 h 902"/>
                  <a:gd name="T10" fmla="*/ 661 w 1584"/>
                  <a:gd name="T11" fmla="*/ 11 h 902"/>
                  <a:gd name="T12" fmla="*/ 762 w 1584"/>
                  <a:gd name="T13" fmla="*/ 117 h 902"/>
                  <a:gd name="T14" fmla="*/ 997 w 1584"/>
                  <a:gd name="T15" fmla="*/ 206 h 902"/>
                  <a:gd name="T16" fmla="*/ 1584 w 1584"/>
                  <a:gd name="T17" fmla="*/ 23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4" h="902">
                    <a:moveTo>
                      <a:pt x="0" y="902"/>
                    </a:moveTo>
                    <a:cubicBezTo>
                      <a:pt x="56" y="890"/>
                      <a:pt x="254" y="887"/>
                      <a:pt x="337" y="827"/>
                    </a:cubicBezTo>
                    <a:cubicBezTo>
                      <a:pt x="420" y="767"/>
                      <a:pt x="459" y="651"/>
                      <a:pt x="499" y="542"/>
                    </a:cubicBezTo>
                    <a:cubicBezTo>
                      <a:pt x="539" y="433"/>
                      <a:pt x="560" y="255"/>
                      <a:pt x="577" y="173"/>
                    </a:cubicBezTo>
                    <a:cubicBezTo>
                      <a:pt x="594" y="91"/>
                      <a:pt x="586" y="77"/>
                      <a:pt x="600" y="50"/>
                    </a:cubicBezTo>
                    <a:cubicBezTo>
                      <a:pt x="614" y="23"/>
                      <a:pt x="634" y="0"/>
                      <a:pt x="661" y="11"/>
                    </a:cubicBezTo>
                    <a:cubicBezTo>
                      <a:pt x="688" y="22"/>
                      <a:pt x="706" y="84"/>
                      <a:pt x="762" y="117"/>
                    </a:cubicBezTo>
                    <a:cubicBezTo>
                      <a:pt x="818" y="150"/>
                      <a:pt x="860" y="187"/>
                      <a:pt x="997" y="206"/>
                    </a:cubicBezTo>
                    <a:cubicBezTo>
                      <a:pt x="1134" y="225"/>
                      <a:pt x="1462" y="225"/>
                      <a:pt x="1584" y="230"/>
                    </a:cubicBezTo>
                  </a:path>
                </a:pathLst>
              </a:custGeom>
              <a:noFill/>
              <a:ln w="38100" cmpd="sng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Line 24"/>
              <p:cNvSpPr>
                <a:spLocks noChangeShapeType="1"/>
              </p:cNvSpPr>
              <p:nvPr/>
            </p:nvSpPr>
            <p:spPr bwMode="auto">
              <a:xfrm flipV="1">
                <a:off x="3408" y="576"/>
                <a:ext cx="0" cy="13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3216" y="1008"/>
                <a:ext cx="20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>
                <a:off x="3408" y="912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>
                <a:off x="4176" y="912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Line 28"/>
              <p:cNvSpPr>
                <a:spLocks noChangeShapeType="1"/>
              </p:cNvSpPr>
              <p:nvPr/>
            </p:nvSpPr>
            <p:spPr bwMode="auto">
              <a:xfrm>
                <a:off x="3984" y="912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Line 29"/>
              <p:cNvSpPr>
                <a:spLocks noChangeShapeType="1"/>
              </p:cNvSpPr>
              <p:nvPr/>
            </p:nvSpPr>
            <p:spPr bwMode="auto">
              <a:xfrm>
                <a:off x="3408" y="1056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30"/>
              <p:cNvSpPr>
                <a:spLocks noChangeShapeType="1"/>
              </p:cNvSpPr>
              <p:nvPr/>
            </p:nvSpPr>
            <p:spPr bwMode="auto">
              <a:xfrm>
                <a:off x="3408" y="1248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31"/>
              <p:cNvSpPr>
                <a:spLocks noChangeShapeType="1"/>
              </p:cNvSpPr>
              <p:nvPr/>
            </p:nvSpPr>
            <p:spPr bwMode="auto">
              <a:xfrm>
                <a:off x="3408" y="1440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32"/>
              <p:cNvSpPr>
                <a:spLocks noChangeShapeType="1"/>
              </p:cNvSpPr>
              <p:nvPr/>
            </p:nvSpPr>
            <p:spPr bwMode="auto">
              <a:xfrm>
                <a:off x="3408" y="1152"/>
                <a:ext cx="52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Text Box 33"/>
              <p:cNvSpPr txBox="1">
                <a:spLocks noChangeArrowheads="1"/>
              </p:cNvSpPr>
              <p:nvPr/>
            </p:nvSpPr>
            <p:spPr bwMode="auto">
              <a:xfrm>
                <a:off x="4704" y="1008"/>
                <a:ext cx="380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>
                <a:spAutoFit/>
              </a:bodyPr>
              <a:lstStyle>
                <a:lvl1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GB" sz="1400" b="1" dirty="0">
                    <a:latin typeface="+mn-lt"/>
                  </a:rPr>
                  <a:t>radius</a:t>
                </a:r>
                <a:endParaRPr lang="en-GB" sz="1400" b="1" i="1" dirty="0">
                  <a:latin typeface="+mn-lt"/>
                </a:endParaRPr>
              </a:p>
            </p:txBody>
          </p:sp>
          <p:sp>
            <p:nvSpPr>
              <p:cNvPr id="25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3089" y="1152"/>
                <a:ext cx="411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>
                <a:spAutoFit/>
              </a:bodyPr>
              <a:lstStyle>
                <a:lvl1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GB" sz="1400" b="1">
                    <a:latin typeface="+mn-lt"/>
                  </a:rPr>
                  <a:t>energy</a:t>
                </a:r>
                <a:endParaRPr lang="en-GB" sz="1400" b="1" i="1">
                  <a:latin typeface="+mn-lt"/>
                </a:endParaRPr>
              </a:p>
            </p:txBody>
          </p:sp>
          <p:sp>
            <p:nvSpPr>
              <p:cNvPr id="26" name="Oval 35"/>
              <p:cNvSpPr>
                <a:spLocks noChangeAspect="1" noChangeArrowheads="1"/>
              </p:cNvSpPr>
              <p:nvPr/>
            </p:nvSpPr>
            <p:spPr bwMode="auto">
              <a:xfrm>
                <a:off x="3576" y="864"/>
                <a:ext cx="240" cy="96"/>
              </a:xfrm>
              <a:prstGeom prst="ellipse">
                <a:avLst/>
              </a:prstGeom>
              <a:solidFill>
                <a:srgbClr val="FF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36"/>
              <p:cNvSpPr>
                <a:spLocks noChangeAspect="1" noChangeArrowheads="1"/>
              </p:cNvSpPr>
              <p:nvPr/>
            </p:nvSpPr>
            <p:spPr bwMode="auto">
              <a:xfrm>
                <a:off x="3707" y="875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37"/>
              <p:cNvSpPr>
                <a:spLocks noChangeAspect="1" noChangeArrowheads="1"/>
              </p:cNvSpPr>
              <p:nvPr/>
            </p:nvSpPr>
            <p:spPr bwMode="auto">
              <a:xfrm>
                <a:off x="3611" y="875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38"/>
              <p:cNvSpPr>
                <a:spLocks noChangeShapeType="1"/>
              </p:cNvSpPr>
              <p:nvPr/>
            </p:nvSpPr>
            <p:spPr bwMode="auto">
              <a:xfrm flipV="1">
                <a:off x="3792" y="912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39"/>
              <p:cNvSpPr>
                <a:spLocks/>
              </p:cNvSpPr>
              <p:nvPr/>
            </p:nvSpPr>
            <p:spPr bwMode="auto">
              <a:xfrm>
                <a:off x="4176" y="861"/>
                <a:ext cx="602" cy="51"/>
              </a:xfrm>
              <a:custGeom>
                <a:avLst/>
                <a:gdLst>
                  <a:gd name="T0" fmla="*/ 0 w 602"/>
                  <a:gd name="T1" fmla="*/ 51 h 51"/>
                  <a:gd name="T2" fmla="*/ 262 w 602"/>
                  <a:gd name="T3" fmla="*/ 38 h 51"/>
                  <a:gd name="T4" fmla="*/ 602 w 602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2" h="51">
                    <a:moveTo>
                      <a:pt x="0" y="51"/>
                    </a:moveTo>
                    <a:cubicBezTo>
                      <a:pt x="44" y="49"/>
                      <a:pt x="162" y="47"/>
                      <a:pt x="262" y="38"/>
                    </a:cubicBezTo>
                    <a:cubicBezTo>
                      <a:pt x="362" y="29"/>
                      <a:pt x="531" y="8"/>
                      <a:pt x="602" y="0"/>
                    </a:cubicBezTo>
                  </a:path>
                </a:pathLst>
              </a:custGeom>
              <a:noFill/>
              <a:ln w="28575" cmpd="sng">
                <a:solidFill>
                  <a:srgbClr val="FF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40"/>
              <p:cNvSpPr>
                <a:spLocks/>
              </p:cNvSpPr>
              <p:nvPr/>
            </p:nvSpPr>
            <p:spPr bwMode="auto">
              <a:xfrm>
                <a:off x="4179" y="909"/>
                <a:ext cx="519" cy="38"/>
              </a:xfrm>
              <a:custGeom>
                <a:avLst/>
                <a:gdLst>
                  <a:gd name="T0" fmla="*/ 0 w 519"/>
                  <a:gd name="T1" fmla="*/ 0 h 38"/>
                  <a:gd name="T2" fmla="*/ 362 w 519"/>
                  <a:gd name="T3" fmla="*/ 16 h 38"/>
                  <a:gd name="T4" fmla="*/ 519 w 519"/>
                  <a:gd name="T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9" h="38">
                    <a:moveTo>
                      <a:pt x="0" y="0"/>
                    </a:moveTo>
                    <a:cubicBezTo>
                      <a:pt x="60" y="3"/>
                      <a:pt x="276" y="10"/>
                      <a:pt x="362" y="16"/>
                    </a:cubicBezTo>
                    <a:cubicBezTo>
                      <a:pt x="448" y="22"/>
                      <a:pt x="486" y="33"/>
                      <a:pt x="519" y="38"/>
                    </a:cubicBezTo>
                  </a:path>
                </a:pathLst>
              </a:custGeom>
              <a:noFill/>
              <a:ln w="28575" cmpd="sng">
                <a:solidFill>
                  <a:srgbClr val="FF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Oval 41"/>
              <p:cNvSpPr>
                <a:spLocks noChangeAspect="1" noChangeArrowheads="1"/>
              </p:cNvSpPr>
              <p:nvPr/>
            </p:nvSpPr>
            <p:spPr bwMode="auto">
              <a:xfrm>
                <a:off x="4665" y="904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42"/>
              <p:cNvSpPr>
                <a:spLocks noChangeAspect="1" noChangeArrowheads="1"/>
              </p:cNvSpPr>
              <p:nvPr/>
            </p:nvSpPr>
            <p:spPr bwMode="auto">
              <a:xfrm>
                <a:off x="4778" y="818"/>
                <a:ext cx="73" cy="73"/>
              </a:xfrm>
              <a:prstGeom prst="ellipse">
                <a:avLst/>
              </a:prstGeom>
              <a:solidFill>
                <a:srgbClr val="CC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4" name="Text Box 66"/>
            <p:cNvSpPr txBox="1">
              <a:spLocks noChangeArrowheads="1"/>
            </p:cNvSpPr>
            <p:nvPr/>
          </p:nvSpPr>
          <p:spPr bwMode="auto">
            <a:xfrm rot="18900000">
              <a:off x="5719688" y="2097379"/>
              <a:ext cx="1632737" cy="422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pPr algn="ctr"/>
              <a:r>
                <a:rPr lang="en-GB" b="1" dirty="0">
                  <a:solidFill>
                    <a:srgbClr val="CC0099"/>
                  </a:solidFill>
                </a:rPr>
                <a:t>2P </a:t>
              </a:r>
              <a:r>
                <a:rPr lang="en-GB" b="1" dirty="0" smtClean="0">
                  <a:solidFill>
                    <a:srgbClr val="CC0099"/>
                  </a:solidFill>
                </a:rPr>
                <a:t>radioactivity</a:t>
              </a:r>
              <a:endParaRPr lang="en-GB" b="1" dirty="0">
                <a:solidFill>
                  <a:srgbClr val="CC0099"/>
                </a:solidFill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659" y="1683982"/>
              <a:ext cx="1479436" cy="1109577"/>
            </a:xfrm>
            <a:prstGeom prst="rect">
              <a:avLst/>
            </a:prstGeom>
          </p:spPr>
        </p:pic>
        <p:sp>
          <p:nvSpPr>
            <p:cNvPr id="37" name="Text Box 75"/>
            <p:cNvSpPr txBox="1">
              <a:spLocks noChangeArrowheads="1"/>
            </p:cNvSpPr>
            <p:nvPr/>
          </p:nvSpPr>
          <p:spPr bwMode="auto">
            <a:xfrm>
              <a:off x="5092427" y="2943816"/>
              <a:ext cx="2857174" cy="699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/>
            <a:p>
              <a:r>
                <a:rPr lang="en-GB" b="1" dirty="0">
                  <a:solidFill>
                    <a:srgbClr val="CC0099"/>
                  </a:solidFill>
                </a:rPr>
                <a:t>even-Z isotope</a:t>
              </a:r>
            </a:p>
            <a:p>
              <a:r>
                <a:rPr lang="en-GB" dirty="0" smtClean="0"/>
                <a:t>1 proton emission forbidden</a:t>
              </a:r>
            </a:p>
          </p:txBody>
        </p: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6295112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C00CC"/>
                </a:solidFill>
              </a:rPr>
              <a:t>2-proton radioactivity: discovered 20 years ago…</a:t>
            </a:r>
            <a:endParaRPr lang="en-US" altLang="fr-FR" sz="2400" b="1" dirty="0">
              <a:solidFill>
                <a:srgbClr val="CC00CC"/>
              </a:solidFill>
            </a:endParaRP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243314" y="997221"/>
            <a:ext cx="480920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b="1" dirty="0" smtClean="0"/>
              <a:t>predicted in the 60’s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dirty="0"/>
              <a:t>	</a:t>
            </a:r>
            <a:r>
              <a:rPr lang="en-US" altLang="fr-FR" sz="1600" dirty="0" smtClean="0"/>
              <a:t>•	</a:t>
            </a:r>
            <a:r>
              <a:rPr lang="en-US" altLang="fr-FR" sz="1600" dirty="0" err="1" smtClean="0"/>
              <a:t>Ya.B</a:t>
            </a:r>
            <a:r>
              <a:rPr lang="en-US" altLang="fr-FR" sz="1600" dirty="0"/>
              <a:t>. </a:t>
            </a:r>
            <a:r>
              <a:rPr lang="en-US" altLang="fr-FR" sz="1600" dirty="0" err="1" smtClean="0"/>
              <a:t>Zel’Dovich</a:t>
            </a:r>
            <a:r>
              <a:rPr lang="en-US" altLang="fr-FR" sz="1600" dirty="0"/>
              <a:t>, V.I. </a:t>
            </a:r>
            <a:r>
              <a:rPr lang="en-US" altLang="fr-FR" sz="1600" dirty="0" err="1"/>
              <a:t>Goldanskii</a:t>
            </a:r>
            <a:r>
              <a:rPr lang="en-US" altLang="fr-FR" sz="1600" dirty="0"/>
              <a:t>, V.M. </a:t>
            </a:r>
            <a:r>
              <a:rPr lang="en-US" altLang="fr-FR" sz="1600" dirty="0" err="1"/>
              <a:t>Galitskii</a:t>
            </a:r>
            <a:endParaRPr lang="en-US" altLang="fr-FR" sz="1600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dirty="0"/>
              <a:t>	•	</a:t>
            </a:r>
            <a:r>
              <a:rPr lang="en-US" altLang="fr-FR" sz="1600" dirty="0" smtClean="0"/>
              <a:t>simple theoretical description</a:t>
            </a:r>
            <a:endParaRPr lang="en-US" altLang="fr-FR" sz="1600" dirty="0"/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sz="1600" dirty="0" smtClean="0"/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sz="1600" dirty="0" smtClean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b="1" dirty="0" smtClean="0"/>
              <a:t>experimental evidence 2002 </a:t>
            </a:r>
            <a:r>
              <a:rPr lang="en-US" altLang="fr-FR" sz="1600" dirty="0" smtClean="0"/>
              <a:t>(decay of </a:t>
            </a:r>
            <a:r>
              <a:rPr lang="en-US" altLang="fr-FR" sz="1600" b="1" baseline="30000" dirty="0" smtClean="0">
                <a:solidFill>
                  <a:srgbClr val="CC00CC"/>
                </a:solidFill>
              </a:rPr>
              <a:t>45</a:t>
            </a:r>
            <a:r>
              <a:rPr lang="en-US" altLang="fr-FR" sz="1600" b="1" dirty="0" smtClean="0">
                <a:solidFill>
                  <a:srgbClr val="CC00CC"/>
                </a:solidFill>
              </a:rPr>
              <a:t>Fe</a:t>
            </a:r>
            <a:r>
              <a:rPr lang="en-US" altLang="fr-FR" sz="1600" dirty="0" smtClean="0"/>
              <a:t>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dirty="0"/>
              <a:t>	•	</a:t>
            </a:r>
            <a:r>
              <a:rPr lang="en-GB" sz="1600" dirty="0" smtClean="0"/>
              <a:t>J.G</a:t>
            </a:r>
            <a:r>
              <a:rPr lang="en-GB" sz="1600" dirty="0"/>
              <a:t>. </a:t>
            </a:r>
            <a:r>
              <a:rPr lang="en-GB" sz="1600" i="1" dirty="0"/>
              <a:t>et al.</a:t>
            </a:r>
            <a:r>
              <a:rPr lang="en-GB" sz="1600" dirty="0"/>
              <a:t> </a:t>
            </a:r>
            <a:r>
              <a:rPr lang="en-GB" sz="1600" dirty="0" smtClean="0"/>
              <a:t>(GANIL 2002), M. </a:t>
            </a:r>
            <a:r>
              <a:rPr lang="en-GB" sz="1600" dirty="0" err="1" smtClean="0"/>
              <a:t>Pfützner</a:t>
            </a:r>
            <a:r>
              <a:rPr lang="en-GB" sz="1600" dirty="0" smtClean="0"/>
              <a:t> </a:t>
            </a:r>
            <a:r>
              <a:rPr lang="en-GB" sz="1600" i="1" dirty="0" smtClean="0"/>
              <a:t>et al</a:t>
            </a:r>
            <a:r>
              <a:rPr lang="en-GB" sz="1600" dirty="0" smtClean="0"/>
              <a:t>. (GSI 2002)</a:t>
            </a:r>
            <a:endParaRPr lang="en-US" altLang="fr-FR" sz="1600" dirty="0" smtClean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dirty="0"/>
              <a:t>	•	implantation in Si detectors:</a:t>
            </a:r>
          </a:p>
          <a:p>
            <a:pPr eaLnBrk="0" hangingPunct="0">
              <a:tabLst>
                <a:tab pos="180975" algn="l"/>
                <a:tab pos="442913" algn="l"/>
                <a:tab pos="714375" algn="l"/>
              </a:tabLst>
            </a:pPr>
            <a:r>
              <a:rPr lang="en-US" altLang="fr-FR" sz="1600" dirty="0"/>
              <a:t>	</a:t>
            </a:r>
            <a:r>
              <a:rPr lang="en-US" altLang="fr-FR" sz="1600" dirty="0" smtClean="0"/>
              <a:t>	</a:t>
            </a:r>
            <a:r>
              <a:rPr lang="en-US" altLang="fr-FR" sz="1600" dirty="0" smtClean="0">
                <a:sym typeface="Wingdings" panose="05000000000000000000" pitchFamily="2" charset="2"/>
              </a:rPr>
              <a:t>	</a:t>
            </a:r>
            <a:r>
              <a:rPr lang="en-US" altLang="fr-FR" sz="1600" dirty="0" smtClean="0"/>
              <a:t>indirect observation from </a:t>
            </a:r>
            <a:r>
              <a:rPr lang="en-US" altLang="fr-FR" sz="1600" b="1" dirty="0" smtClean="0"/>
              <a:t>global quantities</a:t>
            </a:r>
            <a:r>
              <a:rPr lang="en-US" altLang="fr-FR" sz="1600" dirty="0" smtClean="0"/>
              <a:t>:</a:t>
            </a:r>
          </a:p>
          <a:p>
            <a:pPr eaLnBrk="0" hangingPunct="0">
              <a:tabLst>
                <a:tab pos="180975" algn="l"/>
                <a:tab pos="442913" algn="l"/>
                <a:tab pos="714375" algn="l"/>
              </a:tabLst>
            </a:pPr>
            <a:r>
              <a:rPr lang="en-US" altLang="fr-FR" sz="1600" dirty="0"/>
              <a:t>	</a:t>
            </a:r>
            <a:r>
              <a:rPr lang="en-US" altLang="fr-FR" sz="1600" dirty="0" smtClean="0"/>
              <a:t>		Q value, half-life, daughter decay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sz="1600" dirty="0"/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sz="1600" dirty="0"/>
              <a:t>	•	</a:t>
            </a:r>
            <a:r>
              <a:rPr lang="en-US" altLang="fr-FR" sz="1600" dirty="0" smtClean="0"/>
              <a:t>other known emitters</a:t>
            </a:r>
          </a:p>
          <a:p>
            <a:pPr eaLnBrk="0" hangingPunct="0">
              <a:tabLst>
                <a:tab pos="180975" algn="l"/>
                <a:tab pos="442913" algn="l"/>
                <a:tab pos="628650" algn="l"/>
              </a:tabLst>
            </a:pPr>
            <a:r>
              <a:rPr lang="en-US" altLang="fr-FR" sz="1600" dirty="0"/>
              <a:t>	</a:t>
            </a:r>
            <a:r>
              <a:rPr lang="en-US" altLang="fr-FR" sz="1600" dirty="0" smtClean="0"/>
              <a:t>	-	</a:t>
            </a:r>
            <a:r>
              <a:rPr lang="en-US" altLang="fr-FR" sz="1600" b="1" baseline="30000" dirty="0" smtClean="0">
                <a:solidFill>
                  <a:srgbClr val="CC00CC"/>
                </a:solidFill>
              </a:rPr>
              <a:t>54</a:t>
            </a:r>
            <a:r>
              <a:rPr lang="en-US" altLang="fr-FR" sz="1600" b="1" dirty="0" smtClean="0">
                <a:solidFill>
                  <a:srgbClr val="CC00CC"/>
                </a:solidFill>
              </a:rPr>
              <a:t>Zn</a:t>
            </a:r>
            <a:r>
              <a:rPr lang="en-US" altLang="fr-FR" sz="1600" dirty="0" smtClean="0"/>
              <a:t> (GANIL, B. Blank </a:t>
            </a:r>
            <a:r>
              <a:rPr lang="en-US" altLang="fr-FR" sz="1600" i="1" dirty="0" smtClean="0"/>
              <a:t>et al</a:t>
            </a:r>
            <a:r>
              <a:rPr lang="en-US" altLang="fr-FR" sz="1600" dirty="0" smtClean="0"/>
              <a:t>. </a:t>
            </a:r>
            <a:r>
              <a:rPr lang="en-US" altLang="fr-FR" sz="1600" b="1" dirty="0" smtClean="0"/>
              <a:t>2005</a:t>
            </a:r>
            <a:r>
              <a:rPr lang="en-US" altLang="fr-FR" sz="1600" dirty="0" smtClean="0"/>
              <a:t>)</a:t>
            </a:r>
          </a:p>
          <a:p>
            <a:pPr eaLnBrk="0" hangingPunct="0">
              <a:tabLst>
                <a:tab pos="180975" algn="l"/>
                <a:tab pos="442913" algn="l"/>
                <a:tab pos="628650" algn="l"/>
              </a:tabLst>
            </a:pPr>
            <a:r>
              <a:rPr lang="en-US" altLang="fr-FR" sz="1600" dirty="0"/>
              <a:t>	</a:t>
            </a:r>
            <a:r>
              <a:rPr lang="en-US" altLang="fr-FR" sz="1600" dirty="0" smtClean="0"/>
              <a:t>	-	</a:t>
            </a:r>
            <a:r>
              <a:rPr lang="en-US" altLang="fr-FR" sz="1600" b="1" baseline="30000" dirty="0" smtClean="0">
                <a:solidFill>
                  <a:srgbClr val="CC00CC"/>
                </a:solidFill>
              </a:rPr>
              <a:t>48</a:t>
            </a:r>
            <a:r>
              <a:rPr lang="en-US" altLang="fr-FR" sz="1600" b="1" dirty="0" smtClean="0">
                <a:solidFill>
                  <a:srgbClr val="CC00CC"/>
                </a:solidFill>
              </a:rPr>
              <a:t>Ni</a:t>
            </a:r>
            <a:r>
              <a:rPr lang="en-US" altLang="fr-FR" sz="1600" dirty="0" smtClean="0"/>
              <a:t> (GANIL 2005 ? </a:t>
            </a:r>
            <a:r>
              <a:rPr lang="en-US" altLang="fr-FR" sz="1600" b="1" dirty="0" smtClean="0"/>
              <a:t>NSCL</a:t>
            </a:r>
            <a:r>
              <a:rPr lang="en-US" altLang="fr-FR" sz="1600" dirty="0" smtClean="0"/>
              <a:t>, L. </a:t>
            </a:r>
            <a:r>
              <a:rPr lang="en-US" altLang="fr-FR" sz="1600" dirty="0" err="1" smtClean="0"/>
              <a:t>Miernik</a:t>
            </a:r>
            <a:r>
              <a:rPr lang="en-US" altLang="fr-FR" sz="1600" dirty="0" smtClean="0"/>
              <a:t> </a:t>
            </a:r>
            <a:r>
              <a:rPr lang="en-US" altLang="fr-FR" sz="1600" i="1" dirty="0" smtClean="0"/>
              <a:t>et al</a:t>
            </a:r>
            <a:r>
              <a:rPr lang="en-US" altLang="fr-FR" sz="1600" dirty="0" smtClean="0"/>
              <a:t>. </a:t>
            </a:r>
            <a:r>
              <a:rPr lang="en-US" altLang="fr-FR" sz="1600" b="1" dirty="0" smtClean="0"/>
              <a:t>2007</a:t>
            </a:r>
            <a:r>
              <a:rPr lang="en-US" altLang="fr-FR" sz="1600" dirty="0" smtClean="0"/>
              <a:t>)</a:t>
            </a:r>
          </a:p>
          <a:p>
            <a:pPr eaLnBrk="0" hangingPunct="0">
              <a:tabLst>
                <a:tab pos="180975" algn="l"/>
                <a:tab pos="442913" algn="l"/>
                <a:tab pos="628650" algn="l"/>
              </a:tabLst>
            </a:pPr>
            <a:endParaRPr lang="en-US" altLang="fr-FR" sz="1600" dirty="0" smtClean="0"/>
          </a:p>
          <a:p>
            <a:pPr eaLnBrk="0" hangingPunct="0">
              <a:tabLst>
                <a:tab pos="180975" algn="l"/>
                <a:tab pos="442913" algn="l"/>
                <a:tab pos="628650" algn="l"/>
              </a:tabLst>
            </a:pPr>
            <a:r>
              <a:rPr lang="en-US" altLang="fr-FR" sz="1600" dirty="0"/>
              <a:t>	</a:t>
            </a:r>
            <a:r>
              <a:rPr lang="en-US" altLang="fr-FR" sz="1600" dirty="0" smtClean="0"/>
              <a:t>• 	last observed…</a:t>
            </a:r>
            <a:endParaRPr lang="en-US" altLang="fr-FR" sz="1600" dirty="0"/>
          </a:p>
          <a:p>
            <a:pPr eaLnBrk="0" hangingPunct="0">
              <a:tabLst>
                <a:tab pos="180975" algn="l"/>
                <a:tab pos="442913" algn="l"/>
                <a:tab pos="628650" algn="l"/>
              </a:tabLst>
            </a:pPr>
            <a:r>
              <a:rPr lang="en-US" altLang="fr-FR" sz="1600" dirty="0"/>
              <a:t>		-	</a:t>
            </a:r>
            <a:r>
              <a:rPr lang="en-US" altLang="fr-FR" sz="1600" b="1" baseline="30000" dirty="0" smtClean="0">
                <a:solidFill>
                  <a:srgbClr val="CC00CC"/>
                </a:solidFill>
              </a:rPr>
              <a:t>67</a:t>
            </a:r>
            <a:r>
              <a:rPr lang="en-US" altLang="fr-FR" sz="1600" b="1" dirty="0" smtClean="0">
                <a:solidFill>
                  <a:srgbClr val="CC00CC"/>
                </a:solidFill>
              </a:rPr>
              <a:t>Kr</a:t>
            </a:r>
            <a:r>
              <a:rPr lang="en-US" altLang="fr-FR" sz="1600" dirty="0" smtClean="0"/>
              <a:t> (RIKEN, J. G. </a:t>
            </a:r>
            <a:r>
              <a:rPr lang="en-US" altLang="fr-FR" sz="1600" i="1" dirty="0" smtClean="0"/>
              <a:t>et </a:t>
            </a:r>
            <a:r>
              <a:rPr lang="en-US" altLang="fr-FR" sz="1600" i="1" dirty="0"/>
              <a:t>al</a:t>
            </a:r>
            <a:r>
              <a:rPr lang="en-US" altLang="fr-FR" sz="1600" dirty="0"/>
              <a:t>. </a:t>
            </a:r>
            <a:r>
              <a:rPr lang="en-US" altLang="fr-FR" sz="1600" b="1" dirty="0" smtClean="0"/>
              <a:t>2015</a:t>
            </a:r>
            <a:r>
              <a:rPr lang="en-US" altLang="fr-FR" sz="1600" dirty="0"/>
              <a:t>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26313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32476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a limited comparison with theory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148064" y="1916790"/>
            <a:ext cx="3733800" cy="3294063"/>
            <a:chOff x="5148064" y="1916790"/>
            <a:chExt cx="3733800" cy="3294063"/>
          </a:xfrm>
        </p:grpSpPr>
        <p:pic>
          <p:nvPicPr>
            <p:cNvPr id="13" name="Picture 5" descr="fe45_nodi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916790"/>
              <a:ext cx="3733800" cy="32940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128000" y="2051999"/>
              <a:ext cx="324000" cy="2700000"/>
            </a:xfrm>
            <a:prstGeom prst="rect">
              <a:avLst/>
            </a:prstGeom>
            <a:solidFill>
              <a:srgbClr val="FF99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467544" y="1239569"/>
            <a:ext cx="4432798" cy="506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dirty="0" smtClean="0">
                <a:solidFill>
                  <a:srgbClr val="009900"/>
                </a:solidFill>
                <a:latin typeface="+mn-lt"/>
                <a:sym typeface="Wingdings 3" panose="05040102010807070707" pitchFamily="18" charset="2"/>
              </a:rPr>
              <a:t>models based on nuclear structure</a:t>
            </a:r>
            <a:endParaRPr lang="en-GB" sz="1600" dirty="0" smtClean="0">
              <a:solidFill>
                <a:srgbClr val="009900"/>
              </a:solidFill>
              <a:latin typeface="+mn-lt"/>
              <a:sym typeface="Wingdings 3" panose="05040102010807070707" pitchFamily="18" charset="2"/>
            </a:endParaRPr>
          </a:p>
          <a:p>
            <a:pPr>
              <a:tabLst/>
            </a:pPr>
            <a:endParaRPr lang="en-GB" sz="16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/>
            </a:pP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R-matrix formalism</a:t>
            </a:r>
          </a:p>
          <a:p>
            <a:pPr>
              <a:tabLst>
                <a:tab pos="180975" algn="l"/>
              </a:tabLst>
            </a:pP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	- Barker &amp; Brown approach</a:t>
            </a:r>
          </a:p>
          <a:p>
            <a:pPr>
              <a:tabLst>
                <a:tab pos="180975" algn="l"/>
              </a:tabLst>
            </a:pPr>
            <a:r>
              <a:rPr lang="en-GB" sz="16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- include </a:t>
            </a:r>
            <a:r>
              <a:rPr lang="en-GB" sz="1600" b="1" i="1" dirty="0" smtClean="0">
                <a:latin typeface="+mn-lt"/>
                <a:sym typeface="Wingdings 3" panose="05040102010807070707" pitchFamily="18" charset="2"/>
              </a:rPr>
              <a:t>p-p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 resonance</a:t>
            </a:r>
          </a:p>
          <a:p>
            <a:pPr>
              <a:tabLst>
                <a:tab pos="180975" algn="l"/>
              </a:tabLst>
            </a:pPr>
            <a:r>
              <a:rPr lang="en-GB" sz="16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- shell model wave functions</a:t>
            </a:r>
          </a:p>
          <a:p>
            <a:pPr>
              <a:tabLst>
                <a:tab pos="180975" algn="l"/>
              </a:tabLst>
            </a:pPr>
            <a:endParaRPr lang="en-GB" sz="16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</a:tabLst>
            </a:pP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shell model embedded in the continuum (SMEC)</a:t>
            </a:r>
          </a:p>
          <a:p>
            <a:pPr>
              <a:tabLst>
                <a:tab pos="180975" algn="l"/>
              </a:tabLst>
            </a:pPr>
            <a:r>
              <a:rPr lang="en-GB" sz="16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- tentative approach from </a:t>
            </a:r>
            <a:r>
              <a:rPr lang="en-GB" sz="1600" dirty="0" err="1" smtClean="0">
                <a:latin typeface="+mn-lt"/>
                <a:sym typeface="Wingdings 3" panose="05040102010807070707" pitchFamily="18" charset="2"/>
              </a:rPr>
              <a:t>Ploszajczak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 &amp; </a:t>
            </a:r>
            <a:r>
              <a:rPr lang="en-GB" sz="1600" dirty="0" err="1" smtClean="0">
                <a:latin typeface="+mn-lt"/>
                <a:sym typeface="Wingdings 3" panose="05040102010807070707" pitchFamily="18" charset="2"/>
              </a:rPr>
              <a:t>Rotureau</a:t>
            </a:r>
            <a:endParaRPr lang="en-GB" sz="1600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</a:tabLst>
            </a:pPr>
            <a:endParaRPr lang="en-GB" sz="16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	no dynamics</a:t>
            </a:r>
          </a:p>
          <a:p>
            <a:pPr>
              <a:tabLst>
                <a:tab pos="361950" algn="l"/>
              </a:tabLst>
            </a:pP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	limited comparison: </a:t>
            </a:r>
            <a:r>
              <a:rPr lang="en-GB" sz="2000" b="1" i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T</a:t>
            </a:r>
            <a:r>
              <a:rPr lang="en-GB" sz="2000" b="1" baseline="-25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1/2</a:t>
            </a:r>
            <a:r>
              <a:rPr lang="en-GB" sz="2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(</a:t>
            </a:r>
            <a:r>
              <a:rPr lang="en-GB" sz="2000" b="1" i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Q</a:t>
            </a:r>
            <a:r>
              <a:rPr lang="en-GB" sz="2000" b="1" baseline="-25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2P</a:t>
            </a:r>
            <a:r>
              <a:rPr lang="en-GB" sz="2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)</a:t>
            </a:r>
          </a:p>
          <a:p>
            <a:pPr>
              <a:tabLst>
                <a:tab pos="361950" algn="l"/>
              </a:tabLst>
            </a:pP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	(with </a:t>
            </a:r>
            <a:r>
              <a:rPr lang="en-GB" sz="1600" b="1" i="1" dirty="0">
                <a:latin typeface="+mn-lt"/>
                <a:sym typeface="Wingdings 3" panose="05040102010807070707" pitchFamily="18" charset="2"/>
              </a:rPr>
              <a:t>Q</a:t>
            </a:r>
            <a:r>
              <a:rPr lang="en-GB" sz="1600" b="1" baseline="-25000" dirty="0">
                <a:latin typeface="+mn-lt"/>
                <a:sym typeface="Wingdings 3" panose="05040102010807070707" pitchFamily="18" charset="2"/>
              </a:rPr>
              <a:t>2P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 taken from experiments !)</a:t>
            </a:r>
          </a:p>
          <a:p>
            <a:pPr>
              <a:tabLst>
                <a:tab pos="361950" algn="l"/>
              </a:tabLst>
            </a:pPr>
            <a:endParaRPr lang="en-GB" sz="1600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</a:tabLst>
            </a:pPr>
            <a:endParaRPr lang="en-GB" sz="1600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</a:tabLst>
            </a:pPr>
            <a:r>
              <a:rPr lang="en-GB" sz="2000" b="1" dirty="0" smtClean="0">
                <a:solidFill>
                  <a:srgbClr val="009900"/>
                </a:solidFill>
                <a:latin typeface="+mn-lt"/>
                <a:sym typeface="Wingdings 3" panose="05040102010807070707" pitchFamily="18" charset="2"/>
              </a:rPr>
              <a:t>3-body model</a:t>
            </a:r>
            <a:endParaRPr lang="en-GB" sz="1600" dirty="0" smtClean="0">
              <a:solidFill>
                <a:srgbClr val="009900"/>
              </a:solidFill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</a:tabLst>
            </a:pP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	- </a:t>
            </a:r>
            <a:r>
              <a:rPr lang="en-GB" sz="1600" b="1" dirty="0" err="1" smtClean="0">
                <a:latin typeface="+mn-lt"/>
                <a:sym typeface="Wingdings 3" panose="05040102010807070707" pitchFamily="18" charset="2"/>
              </a:rPr>
              <a:t>core+p+p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 system (</a:t>
            </a:r>
            <a:r>
              <a:rPr lang="en-GB" sz="1600" dirty="0" err="1" smtClean="0">
                <a:latin typeface="+mn-lt"/>
                <a:sym typeface="Wingdings 3" panose="05040102010807070707" pitchFamily="18" charset="2"/>
              </a:rPr>
              <a:t>hyperspherical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 harmonics)</a:t>
            </a:r>
          </a:p>
          <a:p>
            <a:pPr>
              <a:tabLst>
                <a:tab pos="180975" algn="l"/>
              </a:tabLst>
            </a:pPr>
            <a:r>
              <a:rPr lang="en-GB" sz="16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- good dynamical descriptio</a:t>
            </a:r>
            <a:r>
              <a:rPr lang="en-GB" sz="1600" dirty="0">
                <a:latin typeface="+mn-lt"/>
                <a:sym typeface="Wingdings 3" panose="05040102010807070707" pitchFamily="18" charset="2"/>
              </a:rPr>
              <a:t>n</a:t>
            </a:r>
            <a:endParaRPr lang="en-GB" sz="1600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</a:tabLst>
            </a:pPr>
            <a:r>
              <a:rPr lang="en-GB" sz="16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- no intrinsic structure prediction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339752" y="689883"/>
            <a:ext cx="5835179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 smtClean="0"/>
              <a:t>experiment: half-life (</a:t>
            </a:r>
            <a:r>
              <a:rPr lang="en-US" altLang="fr-FR" sz="2000" b="1" i="1" dirty="0" smtClean="0"/>
              <a:t>T</a:t>
            </a:r>
            <a:r>
              <a:rPr lang="en-US" altLang="fr-FR" sz="2000" b="1" baseline="-25000" dirty="0" smtClean="0"/>
              <a:t>1/2</a:t>
            </a:r>
            <a:r>
              <a:rPr lang="en-US" altLang="fr-FR" sz="2000" b="1" dirty="0" smtClean="0"/>
              <a:t>) and transition energy (</a:t>
            </a:r>
            <a:r>
              <a:rPr lang="en-US" altLang="fr-FR" sz="2000" b="1" i="1" dirty="0" smtClean="0"/>
              <a:t>Q</a:t>
            </a:r>
            <a:r>
              <a:rPr lang="en-US" altLang="fr-FR" sz="2000" b="1" baseline="-25000" dirty="0" smtClean="0"/>
              <a:t>2</a:t>
            </a:r>
            <a:r>
              <a:rPr lang="en-US" altLang="fr-FR" sz="2000" b="1" i="1" baseline="-25000" dirty="0" smtClean="0"/>
              <a:t>P</a:t>
            </a:r>
            <a:r>
              <a:rPr lang="en-US" altLang="fr-FR" sz="2000" b="1" dirty="0" smtClean="0"/>
              <a:t>)</a:t>
            </a:r>
            <a:endParaRPr lang="en-US" altLang="fr-FR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5963385" y="5278153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 smtClean="0">
                <a:sym typeface="Wingdings 3" panose="05040102010807070707" pitchFamily="18" charset="2"/>
              </a:rPr>
              <a:t>T</a:t>
            </a:r>
            <a:r>
              <a:rPr lang="en-GB" sz="3200" b="1" baseline="-25000" dirty="0" smtClean="0">
                <a:sym typeface="Wingdings 3" panose="05040102010807070707" pitchFamily="18" charset="2"/>
              </a:rPr>
              <a:t>1/2</a:t>
            </a:r>
            <a:r>
              <a:rPr lang="en-GB" sz="3200" dirty="0" smtClean="0">
                <a:sym typeface="Wingdings 3" panose="05040102010807070707" pitchFamily="18" charset="2"/>
              </a:rPr>
              <a:t> = </a:t>
            </a:r>
            <a:r>
              <a:rPr lang="en-GB" sz="3200" i="1" dirty="0" smtClean="0">
                <a:sym typeface="Wingdings 3" panose="05040102010807070707" pitchFamily="18" charset="2"/>
              </a:rPr>
              <a:t>f</a:t>
            </a:r>
            <a:r>
              <a:rPr lang="en-GB" sz="3200" dirty="0" smtClean="0">
                <a:sym typeface="Wingdings 3" panose="05040102010807070707" pitchFamily="18" charset="2"/>
              </a:rPr>
              <a:t>(</a:t>
            </a:r>
            <a:r>
              <a:rPr lang="en-GB" sz="3200" b="1" i="1" dirty="0" smtClean="0">
                <a:sym typeface="Wingdings 3" panose="05040102010807070707" pitchFamily="18" charset="2"/>
              </a:rPr>
              <a:t>Q</a:t>
            </a:r>
            <a:r>
              <a:rPr lang="en-GB" sz="3200" b="1" baseline="-25000" dirty="0" smtClean="0">
                <a:sym typeface="Wingdings 3" panose="05040102010807070707" pitchFamily="18" charset="2"/>
              </a:rPr>
              <a:t>2P</a:t>
            </a:r>
            <a:r>
              <a:rPr lang="en-GB" sz="3200" dirty="0">
                <a:sym typeface="Wingdings 3" panose="05040102010807070707" pitchFamily="18" charset="2"/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9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395536" y="1021576"/>
            <a:ext cx="5703940" cy="3584000"/>
            <a:chOff x="1344613" y="1063616"/>
            <a:chExt cx="6692721" cy="4205288"/>
          </a:xfrm>
        </p:grpSpPr>
        <p:sp>
          <p:nvSpPr>
            <p:cNvPr id="12" name="Rectangle 12"/>
            <p:cNvSpPr>
              <a:spLocks noChangeAspect="1" noChangeArrowheads="1"/>
            </p:cNvSpPr>
            <p:nvPr/>
          </p:nvSpPr>
          <p:spPr bwMode="auto">
            <a:xfrm>
              <a:off x="1344613" y="1063616"/>
              <a:ext cx="6432550" cy="42052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3" name="Picture 5" descr="2p_45Fe_grigorenk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013" y="1724016"/>
              <a:ext cx="4884737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68"/>
            <p:cNvSpPr>
              <a:spLocks noChangeShapeType="1"/>
            </p:cNvSpPr>
            <p:nvPr/>
          </p:nvSpPr>
          <p:spPr bwMode="auto">
            <a:xfrm flipV="1">
              <a:off x="5262563" y="3949691"/>
              <a:ext cx="865187" cy="5159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69"/>
            <p:cNvSpPr>
              <a:spLocks noChangeShapeType="1"/>
            </p:cNvSpPr>
            <p:nvPr/>
          </p:nvSpPr>
          <p:spPr bwMode="auto">
            <a:xfrm flipV="1">
              <a:off x="3406775" y="3503604"/>
              <a:ext cx="493713" cy="10493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70"/>
            <p:cNvSpPr>
              <a:spLocks noChangeShapeType="1"/>
            </p:cNvSpPr>
            <p:nvPr/>
          </p:nvSpPr>
          <p:spPr bwMode="auto">
            <a:xfrm flipH="1" flipV="1">
              <a:off x="3241675" y="3949691"/>
              <a:ext cx="165100" cy="61595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2005013" y="1979604"/>
              <a:ext cx="104775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3900488" y="1724016"/>
              <a:ext cx="104775" cy="7889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73"/>
            <p:cNvSpPr>
              <a:spLocks noChangeShapeType="1"/>
            </p:cNvSpPr>
            <p:nvPr/>
          </p:nvSpPr>
          <p:spPr bwMode="auto">
            <a:xfrm flipH="1">
              <a:off x="6253163" y="1724016"/>
              <a:ext cx="228600" cy="3317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74"/>
            <p:cNvSpPr>
              <a:spLocks noChangeShapeType="1"/>
            </p:cNvSpPr>
            <p:nvPr/>
          </p:nvSpPr>
          <p:spPr bwMode="auto">
            <a:xfrm flipH="1" flipV="1">
              <a:off x="5588000" y="2513004"/>
              <a:ext cx="15240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79"/>
            <p:cNvSpPr txBox="1">
              <a:spLocks noChangeArrowheads="1"/>
            </p:cNvSpPr>
            <p:nvPr/>
          </p:nvSpPr>
          <p:spPr bwMode="auto">
            <a:xfrm rot="16200000">
              <a:off x="7298082" y="3348773"/>
              <a:ext cx="1176520" cy="301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777777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200" dirty="0" smtClean="0">
                  <a:latin typeface="+mn-lt"/>
                </a:rPr>
                <a:t>L.V. </a:t>
              </a:r>
              <a:r>
                <a:rPr lang="fr-FR" sz="1200" dirty="0" err="1" smtClean="0">
                  <a:latin typeface="+mn-lt"/>
                </a:rPr>
                <a:t>Grigorenko</a:t>
              </a:r>
              <a:endParaRPr lang="fr-FR" sz="1200" dirty="0">
                <a:latin typeface="+mn-lt"/>
              </a:endParaRPr>
            </a:p>
          </p:txBody>
        </p:sp>
        <p:pic>
          <p:nvPicPr>
            <p:cNvPr id="22" name="Picture 6" descr="t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738" y="1335079"/>
              <a:ext cx="549275" cy="12874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t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1217604"/>
              <a:ext cx="1327150" cy="5064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925" y="4559291"/>
              <a:ext cx="1176338" cy="43815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y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763" y="2651116"/>
              <a:ext cx="438150" cy="9413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y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0" y="1285866"/>
              <a:ext cx="1244600" cy="4381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1" descr="y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450" y="4405304"/>
              <a:ext cx="971550" cy="712787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279313" y="4779536"/>
            <a:ext cx="4868751" cy="15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p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rediction of distributions for</a:t>
            </a:r>
          </a:p>
          <a:p>
            <a:pPr>
              <a:tabLst>
                <a:tab pos="266700" algn="l"/>
              </a:tabLst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- </a:t>
            </a:r>
            <a:r>
              <a:rPr lang="en-GB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energy sharing 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between protons</a:t>
            </a:r>
          </a:p>
          <a:p>
            <a:pPr>
              <a:tabLst>
                <a:tab pos="266700" algn="l"/>
              </a:tabLst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- proton-proton </a:t>
            </a:r>
            <a:r>
              <a:rPr lang="en-GB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angular correlations</a:t>
            </a:r>
          </a:p>
          <a:p>
            <a:pPr>
              <a:tabLst>
                <a:tab pos="266700" algn="l"/>
              </a:tabLst>
            </a:pPr>
            <a:endParaRPr lang="en-GB" sz="18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266700" algn="l"/>
              </a:tabLst>
            </a:pP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sensitive </a:t>
            </a: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to involved </a:t>
            </a: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orbitals / structure ?</a:t>
            </a:r>
            <a:endParaRPr lang="en-GB" sz="2000" b="1" dirty="0">
              <a:solidFill>
                <a:srgbClr val="0070C0"/>
              </a:solidFill>
              <a:latin typeface="+mn-lt"/>
              <a:sym typeface="Wingdings 3" panose="05040102010807070707" pitchFamily="18" charset="2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173342" y="3604598"/>
            <a:ext cx="3719258" cy="2808312"/>
            <a:chOff x="4957198" y="3861048"/>
            <a:chExt cx="3719258" cy="2808312"/>
          </a:xfrm>
        </p:grpSpPr>
        <p:sp>
          <p:nvSpPr>
            <p:cNvPr id="30" name="Rectangle 29"/>
            <p:cNvSpPr/>
            <p:nvPr/>
          </p:nvSpPr>
          <p:spPr>
            <a:xfrm>
              <a:off x="4957198" y="3861048"/>
              <a:ext cx="3719258" cy="28083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4125" y="3956797"/>
              <a:ext cx="3552220" cy="2577465"/>
            </a:xfrm>
            <a:prstGeom prst="rect">
              <a:avLst/>
            </a:prstGeom>
          </p:spPr>
        </p:pic>
      </p:grp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420881" y="692620"/>
            <a:ext cx="3918683" cy="3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600" b="1" dirty="0">
                <a:latin typeface="+mn-lt"/>
                <a:sym typeface="Wingdings 3" panose="05040102010807070707" pitchFamily="18" charset="2"/>
              </a:rPr>
              <a:t>d</a:t>
            </a: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eveloped by M.V. Zhukov &amp; L.V. </a:t>
            </a:r>
            <a:r>
              <a:rPr lang="en-GB" sz="1600" b="1" dirty="0" err="1" smtClean="0">
                <a:latin typeface="+mn-lt"/>
                <a:sym typeface="Wingdings 3" panose="05040102010807070707" pitchFamily="18" charset="2"/>
              </a:rPr>
              <a:t>Grigorenko</a:t>
            </a:r>
            <a:endParaRPr lang="en-GB" sz="1600" b="1" i="1" dirty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228230" y="1106117"/>
            <a:ext cx="2618647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3-body Schrödinger equation</a:t>
            </a:r>
          </a:p>
          <a:p>
            <a:pPr>
              <a:tabLst/>
            </a:pPr>
            <a:endParaRPr lang="en-GB" sz="16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/>
            </a:pP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solved in </a:t>
            </a:r>
            <a:r>
              <a:rPr lang="en-GB" sz="1600" b="1" i="1" dirty="0" smtClean="0">
                <a:latin typeface="+mn-lt"/>
                <a:sym typeface="Wingdings 3" panose="05040102010807070707" pitchFamily="18" charset="2"/>
              </a:rPr>
              <a:t>hyper-spherical</a:t>
            </a:r>
          </a:p>
          <a:p>
            <a:pPr>
              <a:tabLst/>
            </a:pPr>
            <a:r>
              <a:rPr lang="en-GB" sz="1600" b="1" i="1" dirty="0" smtClean="0">
                <a:latin typeface="+mn-lt"/>
                <a:sym typeface="Wingdings 3" panose="05040102010807070707" pitchFamily="18" charset="2"/>
              </a:rPr>
              <a:t>harmonics </a:t>
            </a: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basis</a:t>
            </a:r>
          </a:p>
          <a:p>
            <a:pPr>
              <a:tabLst/>
            </a:pPr>
            <a:endParaRPr lang="en-GB" sz="1600" b="1" dirty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754866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3-body model: angular &amp; energy correlations predictions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20067162">
            <a:off x="3990721" y="4219287"/>
            <a:ext cx="37740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discussion during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W.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Nazarewicz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 talk</a:t>
            </a:r>
            <a:endParaRPr lang="en-US" sz="3600" b="1" cap="none" spc="0" dirty="0">
              <a:ln w="12700">
                <a:solidFill>
                  <a:schemeClr val="tx1"/>
                </a:solidFill>
                <a:prstDash val="solid"/>
              </a:ln>
              <a:noFill/>
              <a:effectLst>
                <a:outerShdw blurRad="63500" dist="25400" dir="2700000" algn="tl" rotWithShape="0">
                  <a:srgbClr val="C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8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395536" y="1021576"/>
            <a:ext cx="5703940" cy="3584000"/>
            <a:chOff x="1344613" y="1063616"/>
            <a:chExt cx="6692721" cy="4205288"/>
          </a:xfrm>
        </p:grpSpPr>
        <p:sp>
          <p:nvSpPr>
            <p:cNvPr id="12" name="Rectangle 12"/>
            <p:cNvSpPr>
              <a:spLocks noChangeAspect="1" noChangeArrowheads="1"/>
            </p:cNvSpPr>
            <p:nvPr/>
          </p:nvSpPr>
          <p:spPr bwMode="auto">
            <a:xfrm>
              <a:off x="1344613" y="1063616"/>
              <a:ext cx="6432550" cy="42052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3" name="Picture 5" descr="2p_45Fe_grigorenk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013" y="1724016"/>
              <a:ext cx="4884737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68"/>
            <p:cNvSpPr>
              <a:spLocks noChangeShapeType="1"/>
            </p:cNvSpPr>
            <p:nvPr/>
          </p:nvSpPr>
          <p:spPr bwMode="auto">
            <a:xfrm flipV="1">
              <a:off x="5262563" y="3949691"/>
              <a:ext cx="865187" cy="5159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69"/>
            <p:cNvSpPr>
              <a:spLocks noChangeShapeType="1"/>
            </p:cNvSpPr>
            <p:nvPr/>
          </p:nvSpPr>
          <p:spPr bwMode="auto">
            <a:xfrm flipV="1">
              <a:off x="3406775" y="3503604"/>
              <a:ext cx="493713" cy="10493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70"/>
            <p:cNvSpPr>
              <a:spLocks noChangeShapeType="1"/>
            </p:cNvSpPr>
            <p:nvPr/>
          </p:nvSpPr>
          <p:spPr bwMode="auto">
            <a:xfrm flipH="1" flipV="1">
              <a:off x="3241675" y="3949691"/>
              <a:ext cx="165100" cy="61595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2005013" y="1979604"/>
              <a:ext cx="104775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3900488" y="1724016"/>
              <a:ext cx="104775" cy="7889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73"/>
            <p:cNvSpPr>
              <a:spLocks noChangeShapeType="1"/>
            </p:cNvSpPr>
            <p:nvPr/>
          </p:nvSpPr>
          <p:spPr bwMode="auto">
            <a:xfrm flipH="1">
              <a:off x="6253163" y="1724016"/>
              <a:ext cx="228600" cy="3317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74"/>
            <p:cNvSpPr>
              <a:spLocks noChangeShapeType="1"/>
            </p:cNvSpPr>
            <p:nvPr/>
          </p:nvSpPr>
          <p:spPr bwMode="auto">
            <a:xfrm flipH="1" flipV="1">
              <a:off x="5588000" y="2513004"/>
              <a:ext cx="15240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79"/>
            <p:cNvSpPr txBox="1">
              <a:spLocks noChangeArrowheads="1"/>
            </p:cNvSpPr>
            <p:nvPr/>
          </p:nvSpPr>
          <p:spPr bwMode="auto">
            <a:xfrm rot="16200000">
              <a:off x="7298082" y="3348773"/>
              <a:ext cx="1176520" cy="301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777777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0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200" dirty="0" smtClean="0">
                  <a:latin typeface="+mn-lt"/>
                </a:rPr>
                <a:t>L.V. </a:t>
              </a:r>
              <a:r>
                <a:rPr lang="fr-FR" sz="1200" dirty="0" err="1" smtClean="0">
                  <a:latin typeface="+mn-lt"/>
                </a:rPr>
                <a:t>Grigorenko</a:t>
              </a:r>
              <a:endParaRPr lang="fr-FR" sz="1200" dirty="0">
                <a:latin typeface="+mn-lt"/>
              </a:endParaRPr>
            </a:p>
          </p:txBody>
        </p:sp>
        <p:pic>
          <p:nvPicPr>
            <p:cNvPr id="22" name="Picture 6" descr="t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738" y="1335079"/>
              <a:ext cx="549275" cy="12874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t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1217604"/>
              <a:ext cx="1327150" cy="5064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925" y="4559291"/>
              <a:ext cx="1176338" cy="43815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y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763" y="2651116"/>
              <a:ext cx="438150" cy="9413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y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0" y="1285866"/>
              <a:ext cx="1244600" cy="4381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1" descr="y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450" y="4405304"/>
              <a:ext cx="971550" cy="712787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279313" y="4779536"/>
            <a:ext cx="4868751" cy="15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p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rediction of distributions for</a:t>
            </a:r>
          </a:p>
          <a:p>
            <a:pPr>
              <a:tabLst>
                <a:tab pos="266700" algn="l"/>
              </a:tabLst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- </a:t>
            </a:r>
            <a:r>
              <a:rPr lang="en-GB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energy sharing 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between protons</a:t>
            </a:r>
          </a:p>
          <a:p>
            <a:pPr>
              <a:tabLst>
                <a:tab pos="266700" algn="l"/>
              </a:tabLst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- proton-proton </a:t>
            </a:r>
            <a:r>
              <a:rPr lang="en-GB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angular correlations</a:t>
            </a:r>
          </a:p>
          <a:p>
            <a:pPr>
              <a:tabLst>
                <a:tab pos="266700" algn="l"/>
              </a:tabLst>
            </a:pPr>
            <a:endParaRPr lang="en-GB" sz="18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266700" algn="l"/>
              </a:tabLst>
            </a:pP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sensitive </a:t>
            </a: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to involved </a:t>
            </a:r>
            <a:r>
              <a:rPr lang="en-GB" sz="20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orbitals / structure ?</a:t>
            </a:r>
            <a:endParaRPr lang="en-GB" sz="2000" b="1" dirty="0">
              <a:solidFill>
                <a:srgbClr val="0070C0"/>
              </a:solidFill>
              <a:latin typeface="+mn-lt"/>
              <a:sym typeface="Wingdings 3" panose="05040102010807070707" pitchFamily="18" charset="2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173342" y="3604598"/>
            <a:ext cx="3719258" cy="2808312"/>
            <a:chOff x="4957198" y="3861048"/>
            <a:chExt cx="3719258" cy="2808312"/>
          </a:xfrm>
        </p:grpSpPr>
        <p:sp>
          <p:nvSpPr>
            <p:cNvPr id="30" name="Rectangle 29"/>
            <p:cNvSpPr/>
            <p:nvPr/>
          </p:nvSpPr>
          <p:spPr>
            <a:xfrm>
              <a:off x="4957198" y="3861048"/>
              <a:ext cx="3719258" cy="28083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4125" y="3956797"/>
              <a:ext cx="3552220" cy="2577465"/>
            </a:xfrm>
            <a:prstGeom prst="rect">
              <a:avLst/>
            </a:prstGeom>
          </p:spPr>
        </p:pic>
      </p:grp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420881" y="692620"/>
            <a:ext cx="3918683" cy="3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600" b="1" dirty="0">
                <a:latin typeface="+mn-lt"/>
                <a:sym typeface="Wingdings 3" panose="05040102010807070707" pitchFamily="18" charset="2"/>
              </a:rPr>
              <a:t>d</a:t>
            </a: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eveloped by M.V. Zhukov &amp; L.V. </a:t>
            </a:r>
            <a:r>
              <a:rPr lang="en-GB" sz="1600" b="1" dirty="0" err="1" smtClean="0">
                <a:latin typeface="+mn-lt"/>
                <a:sym typeface="Wingdings 3" panose="05040102010807070707" pitchFamily="18" charset="2"/>
              </a:rPr>
              <a:t>Grigorenko</a:t>
            </a:r>
            <a:endParaRPr lang="en-GB" sz="1600" b="1" i="1" dirty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228230" y="1106117"/>
            <a:ext cx="2618647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3-body Schrödinger equation</a:t>
            </a:r>
          </a:p>
          <a:p>
            <a:pPr>
              <a:tabLst/>
            </a:pPr>
            <a:endParaRPr lang="en-GB" sz="16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/>
            </a:pP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solved in </a:t>
            </a:r>
            <a:r>
              <a:rPr lang="en-GB" sz="1600" b="1" i="1" dirty="0" smtClean="0">
                <a:latin typeface="+mn-lt"/>
                <a:sym typeface="Wingdings 3" panose="05040102010807070707" pitchFamily="18" charset="2"/>
              </a:rPr>
              <a:t>hyper-spherical</a:t>
            </a:r>
          </a:p>
          <a:p>
            <a:pPr>
              <a:tabLst/>
            </a:pPr>
            <a:r>
              <a:rPr lang="en-GB" sz="1600" b="1" i="1" dirty="0" smtClean="0">
                <a:latin typeface="+mn-lt"/>
                <a:sym typeface="Wingdings 3" panose="05040102010807070707" pitchFamily="18" charset="2"/>
              </a:rPr>
              <a:t>harmonics </a:t>
            </a: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basis</a:t>
            </a:r>
          </a:p>
          <a:p>
            <a:pPr>
              <a:tabLst/>
            </a:pPr>
            <a:endParaRPr lang="en-GB" sz="1600" b="1" dirty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754866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3-body model: angular &amp; energy correlations predictions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3803" y="676276"/>
            <a:ext cx="8862817" cy="586835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20067162">
            <a:off x="1881402" y="1278474"/>
            <a:ext cx="510505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to </a:t>
            </a:r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measure</a:t>
            </a:r>
          </a:p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angular and energy</a:t>
            </a:r>
          </a:p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correlations</a:t>
            </a:r>
          </a:p>
          <a:p>
            <a:pPr algn="ctr"/>
            <a:endParaRPr lang="en-US" sz="4800" b="1" dirty="0">
              <a:ln w="19050">
                <a:solidFill>
                  <a:schemeClr val="tx1"/>
                </a:solidFill>
                <a:prstDash val="solid"/>
              </a:ln>
              <a:noFill/>
              <a:effectLst>
                <a:outerShdw blurRad="63500" dist="25400" dir="2700000" algn="tl" rotWithShape="0">
                  <a:srgbClr val="C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need for tracking</a:t>
            </a:r>
          </a:p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experiments…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noFill/>
              <a:effectLst>
                <a:outerShdw blurRad="63500" dist="25400" dir="2700000" algn="tl" rotWithShape="0">
                  <a:srgbClr val="C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2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6478688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TPCs for direct observation of the emitted protons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pic>
        <p:nvPicPr>
          <p:cNvPr id="12" name="Picture 5" descr="D:\giovinazzo\presentations\figures\POV\instruments\tpc\2007\1600x1200\tpc_20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3" y="1052513"/>
            <a:ext cx="1133805" cy="8503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467544" y="4077072"/>
            <a:ext cx="1099219" cy="2064989"/>
            <a:chOff x="457201" y="3375877"/>
            <a:chExt cx="1537302" cy="2887969"/>
          </a:xfrm>
        </p:grpSpPr>
        <p:pic>
          <p:nvPicPr>
            <p:cNvPr id="14" name="Picture 4" descr="otpc_2preshig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336" b="677"/>
            <a:stretch>
              <a:fillRect/>
            </a:stretch>
          </p:blipFill>
          <p:spPr bwMode="auto">
            <a:xfrm>
              <a:off x="457201" y="3569936"/>
              <a:ext cx="1171429" cy="22688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 rot="16200000">
              <a:off x="378343" y="4647687"/>
              <a:ext cx="2887969" cy="34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sz="1000" dirty="0">
                  <a:latin typeface="+mn-lt"/>
                </a:rPr>
                <a:t>M. </a:t>
              </a:r>
              <a:r>
                <a:rPr lang="en-GB" sz="1000" dirty="0" err="1">
                  <a:latin typeface="+mn-lt"/>
                </a:rPr>
                <a:t>Pfützner</a:t>
              </a:r>
              <a:r>
                <a:rPr lang="en-GB" sz="1000" dirty="0">
                  <a:latin typeface="+mn-lt"/>
                </a:rPr>
                <a:t>, K. </a:t>
              </a:r>
              <a:r>
                <a:rPr lang="en-GB" sz="1000" dirty="0" err="1" smtClean="0">
                  <a:latin typeface="+mn-lt"/>
                </a:rPr>
                <a:t>Miermik</a:t>
              </a:r>
              <a:r>
                <a:rPr lang="en-GB" sz="1000" dirty="0">
                  <a:latin typeface="+mn-lt"/>
                </a:rPr>
                <a:t>, et al., 2007</a:t>
              </a:r>
            </a:p>
          </p:txBody>
        </p:sp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99431" y="1966054"/>
            <a:ext cx="1520856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 smtClean="0"/>
              <a:t>X-Y strips TPC</a:t>
            </a:r>
          </a:p>
          <a:p>
            <a:r>
              <a:rPr lang="en-US" altLang="fr-FR" sz="2000" dirty="0" smtClean="0"/>
              <a:t>(Bordeaux)</a:t>
            </a:r>
            <a:endParaRPr lang="en-US" altLang="fr-FR" sz="2000" dirty="0" smtClean="0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90253" y="3508453"/>
            <a:ext cx="1250013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 smtClean="0"/>
              <a:t>optical TPC</a:t>
            </a:r>
          </a:p>
          <a:p>
            <a:r>
              <a:rPr lang="en-US" altLang="fr-FR" sz="2000" dirty="0" smtClean="0"/>
              <a:t>(Warsaw)</a:t>
            </a:r>
          </a:p>
        </p:txBody>
      </p:sp>
      <p:grpSp>
        <p:nvGrpSpPr>
          <p:cNvPr id="22" name="Group 13"/>
          <p:cNvGrpSpPr>
            <a:grpSpLocks noChangeAspect="1"/>
          </p:cNvGrpSpPr>
          <p:nvPr/>
        </p:nvGrpSpPr>
        <p:grpSpPr bwMode="auto">
          <a:xfrm>
            <a:off x="2987824" y="594294"/>
            <a:ext cx="2678234" cy="2546674"/>
            <a:chOff x="2192" y="544"/>
            <a:chExt cx="3074" cy="2923"/>
          </a:xfrm>
        </p:grpSpPr>
        <p:pic>
          <p:nvPicPr>
            <p:cNvPr id="23" name="Picture 3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44"/>
              <a:ext cx="1906" cy="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632"/>
              <a:ext cx="1319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6"/>
            <a:stretch>
              <a:fillRect/>
            </a:stretch>
          </p:blipFill>
          <p:spPr bwMode="auto">
            <a:xfrm>
              <a:off x="3360" y="1757"/>
              <a:ext cx="1906" cy="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2308601" y="606447"/>
            <a:ext cx="1741421" cy="10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b="1" baseline="30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45</a:t>
            </a:r>
            <a:r>
              <a:rPr lang="en-GB" b="1" i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Fe</a:t>
            </a:r>
          </a:p>
          <a:p>
            <a:pPr>
              <a:tabLst/>
            </a:pP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first 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direct obs.</a:t>
            </a:r>
            <a:endParaRPr lang="en-GB" sz="20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/>
            </a:pP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(GANIL)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35" y="1340854"/>
            <a:ext cx="1703914" cy="166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7"/>
          <p:cNvSpPr txBox="1">
            <a:spLocks noChangeArrowheads="1"/>
          </p:cNvSpPr>
          <p:nvPr/>
        </p:nvSpPr>
        <p:spPr bwMode="auto">
          <a:xfrm rot="16200000">
            <a:off x="7865664" y="2075990"/>
            <a:ext cx="1743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 smtClean="0">
                <a:latin typeface="+mn-lt"/>
              </a:rPr>
              <a:t>P. </a:t>
            </a:r>
            <a:r>
              <a:rPr lang="en-GB" sz="1200" dirty="0" err="1" smtClean="0">
                <a:latin typeface="+mn-lt"/>
              </a:rPr>
              <a:t>Ascher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i="1" dirty="0" smtClean="0">
                <a:latin typeface="+mn-lt"/>
              </a:rPr>
              <a:t>et </a:t>
            </a:r>
            <a:r>
              <a:rPr lang="en-GB" sz="1200" i="1" dirty="0">
                <a:latin typeface="+mn-lt"/>
              </a:rPr>
              <a:t>al</a:t>
            </a:r>
            <a:r>
              <a:rPr lang="en-GB" sz="1200" dirty="0" smtClean="0">
                <a:latin typeface="+mn-lt"/>
              </a:rPr>
              <a:t>., PRL 2011</a:t>
            </a:r>
            <a:endParaRPr lang="en-GB" sz="1200" dirty="0">
              <a:latin typeface="+mn-lt"/>
            </a:endParaRP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6191161" y="579895"/>
            <a:ext cx="789813" cy="7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b="1" baseline="30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54</a:t>
            </a:r>
            <a:r>
              <a:rPr lang="en-GB" b="1" i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Zn</a:t>
            </a:r>
          </a:p>
          <a:p>
            <a:pPr>
              <a:tabLst/>
            </a:pPr>
            <a:r>
              <a:rPr lang="en-GB" sz="1600" dirty="0" smtClean="0">
                <a:latin typeface="+mn-lt"/>
                <a:sym typeface="Wingdings 3" panose="05040102010807070707" pitchFamily="18" charset="2"/>
              </a:rPr>
              <a:t>(GANIL)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990474" y="841310"/>
            <a:ext cx="1779893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800" b="1" dirty="0" smtClean="0">
                <a:latin typeface="+mn-lt"/>
                <a:sym typeface="Wingdings" panose="05000000000000000000" pitchFamily="2" charset="2"/>
              </a:rPr>
              <a:t>7 p-p events only</a:t>
            </a:r>
            <a:endParaRPr lang="en-GB" sz="1800" b="1" dirty="0" smtClean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 rot="16200000">
            <a:off x="5122573" y="2033931"/>
            <a:ext cx="14026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 smtClean="0">
                <a:latin typeface="+mn-lt"/>
              </a:rPr>
              <a:t>J.G. </a:t>
            </a:r>
            <a:r>
              <a:rPr lang="en-GB" sz="1200" i="1" dirty="0" smtClean="0">
                <a:latin typeface="+mn-lt"/>
              </a:rPr>
              <a:t>et </a:t>
            </a:r>
            <a:r>
              <a:rPr lang="en-GB" sz="1200" i="1" dirty="0">
                <a:latin typeface="+mn-lt"/>
              </a:rPr>
              <a:t>al</a:t>
            </a:r>
            <a:r>
              <a:rPr lang="en-GB" sz="1200" dirty="0" smtClean="0">
                <a:latin typeface="+mn-lt"/>
              </a:rPr>
              <a:t>., PRL </a:t>
            </a:r>
            <a:r>
              <a:rPr lang="en-GB" sz="1200" dirty="0" smtClean="0">
                <a:latin typeface="+mn-lt"/>
              </a:rPr>
              <a:t>2006</a:t>
            </a:r>
            <a:endParaRPr lang="en-GB" sz="1200" dirty="0">
              <a:latin typeface="+mn-lt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368849" y="3450244"/>
            <a:ext cx="2254958" cy="10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experiment @ NSCL</a:t>
            </a:r>
          </a:p>
          <a:p>
            <a:pPr>
              <a:tabLst>
                <a:tab pos="361950" algn="l"/>
              </a:tabLst>
            </a:pPr>
            <a:r>
              <a:rPr lang="en-GB" sz="2000" b="1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75 counts </a:t>
            </a:r>
            <a:r>
              <a:rPr lang="en-GB" sz="2000" b="1" dirty="0" smtClean="0">
                <a:latin typeface="+mn-lt"/>
                <a:sym typeface="Wingdings" panose="05000000000000000000" pitchFamily="2" charset="2"/>
              </a:rPr>
              <a:t>of p-p</a:t>
            </a:r>
          </a:p>
          <a:p>
            <a:pPr>
              <a:tabLst>
                <a:tab pos="361950" algn="l"/>
              </a:tabLst>
            </a:pPr>
            <a:r>
              <a:rPr lang="en-GB" sz="2000" b="1" dirty="0" smtClean="0">
                <a:latin typeface="+mn-lt"/>
                <a:sym typeface="Wingdings" panose="05000000000000000000" pitchFamily="2" charset="2"/>
              </a:rPr>
              <a:t>	correlations</a:t>
            </a:r>
            <a:endParaRPr lang="en-GB" sz="2000" b="1" dirty="0" smtClean="0">
              <a:latin typeface="+mn-lt"/>
              <a:sym typeface="Wingdings 3" panose="05040102010807070707" pitchFamily="18" charset="2"/>
            </a:endParaRPr>
          </a:p>
        </p:txBody>
      </p:sp>
      <p:grpSp>
        <p:nvGrpSpPr>
          <p:cNvPr id="33" name="Groupe 32"/>
          <p:cNvGrpSpPr>
            <a:grpSpLocks noChangeAspect="1"/>
          </p:cNvGrpSpPr>
          <p:nvPr/>
        </p:nvGrpSpPr>
        <p:grpSpPr>
          <a:xfrm>
            <a:off x="6693947" y="4580547"/>
            <a:ext cx="1651598" cy="1699523"/>
            <a:chOff x="6572521" y="4184884"/>
            <a:chExt cx="2004716" cy="2062888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521" y="4184884"/>
              <a:ext cx="2004716" cy="2062888"/>
            </a:xfrm>
            <a:prstGeom prst="rect">
              <a:avLst/>
            </a:prstGeom>
          </p:spPr>
        </p:pic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572521" y="4184884"/>
              <a:ext cx="5405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baseline="300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48</a:t>
              </a:r>
              <a:r>
                <a:rPr 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Ni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6293600" y="3698450"/>
            <a:ext cx="2439432" cy="79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b="1" baseline="30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48</a:t>
            </a:r>
            <a:r>
              <a:rPr lang="en-GB" b="1" i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Ni</a:t>
            </a:r>
          </a:p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confirmed as 2P emitter</a:t>
            </a:r>
          </a:p>
        </p:txBody>
      </p:sp>
      <p:grpSp>
        <p:nvGrpSpPr>
          <p:cNvPr id="37" name="Groupe 36"/>
          <p:cNvGrpSpPr>
            <a:grpSpLocks noChangeAspect="1"/>
          </p:cNvGrpSpPr>
          <p:nvPr/>
        </p:nvGrpSpPr>
        <p:grpSpPr>
          <a:xfrm>
            <a:off x="2910351" y="4504417"/>
            <a:ext cx="2219685" cy="1818896"/>
            <a:chOff x="3125428" y="4724231"/>
            <a:chExt cx="2219685" cy="1818896"/>
          </a:xfrm>
        </p:grpSpPr>
        <p:grpSp>
          <p:nvGrpSpPr>
            <p:cNvPr id="38" name="Groupe 37"/>
            <p:cNvGrpSpPr/>
            <p:nvPr/>
          </p:nvGrpSpPr>
          <p:grpSpPr>
            <a:xfrm>
              <a:off x="3125428" y="4800361"/>
              <a:ext cx="1992086" cy="1652827"/>
              <a:chOff x="3027572" y="4673293"/>
              <a:chExt cx="1992086" cy="1652827"/>
            </a:xfrm>
          </p:grpSpPr>
          <p:pic>
            <p:nvPicPr>
              <p:cNvPr id="40" name="Picture 14" descr="fe45_2p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1" r="10606"/>
              <a:stretch>
                <a:fillRect/>
              </a:stretch>
            </p:blipFill>
            <p:spPr bwMode="auto">
              <a:xfrm>
                <a:off x="3027572" y="4673293"/>
                <a:ext cx="1992086" cy="1652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15"/>
              <p:cNvSpPr txBox="1">
                <a:spLocks noChangeArrowheads="1"/>
              </p:cNvSpPr>
              <p:nvPr/>
            </p:nvSpPr>
            <p:spPr bwMode="auto">
              <a:xfrm>
                <a:off x="3116672" y="4707007"/>
                <a:ext cx="574196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b="1" baseline="300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45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Fe</a:t>
                </a:r>
                <a:endParaRPr lang="en-US" sz="16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Text Box 16"/>
              <p:cNvSpPr txBox="1">
                <a:spLocks noChangeArrowheads="1"/>
              </p:cNvSpPr>
              <p:nvPr/>
            </p:nvSpPr>
            <p:spPr bwMode="auto">
              <a:xfrm>
                <a:off x="4554372" y="4712478"/>
                <a:ext cx="420688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2p</a:t>
                </a:r>
              </a:p>
            </p:txBody>
          </p:sp>
        </p:grp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 rot="16200000">
              <a:off x="4297166" y="5495179"/>
              <a:ext cx="181889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857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sz="1200" dirty="0" smtClean="0">
                  <a:latin typeface="+mn-lt"/>
                </a:rPr>
                <a:t>K. </a:t>
              </a:r>
              <a:r>
                <a:rPr lang="en-GB" sz="1200" dirty="0" err="1" smtClean="0">
                  <a:latin typeface="+mn-lt"/>
                </a:rPr>
                <a:t>Miernik</a:t>
              </a:r>
              <a:r>
                <a:rPr lang="en-GB" sz="1200" dirty="0" smtClean="0">
                  <a:latin typeface="+mn-lt"/>
                </a:rPr>
                <a:t> </a:t>
              </a:r>
              <a:r>
                <a:rPr lang="en-GB" sz="1200" i="1" dirty="0" smtClean="0">
                  <a:latin typeface="+mn-lt"/>
                </a:rPr>
                <a:t>et </a:t>
              </a:r>
              <a:r>
                <a:rPr lang="en-GB" sz="1200" i="1" dirty="0">
                  <a:latin typeface="+mn-lt"/>
                </a:rPr>
                <a:t>al</a:t>
              </a:r>
              <a:r>
                <a:rPr lang="en-GB" sz="1200" dirty="0" smtClean="0">
                  <a:latin typeface="+mn-lt"/>
                </a:rPr>
                <a:t>., PRL 2007</a:t>
              </a:r>
              <a:endParaRPr lang="en-GB" sz="1200" dirty="0">
                <a:latin typeface="+mn-lt"/>
              </a:endParaRPr>
            </a:p>
          </p:txBody>
        </p:sp>
      </p:grpSp>
      <p:sp>
        <p:nvSpPr>
          <p:cNvPr id="43" name="Text Box 17"/>
          <p:cNvSpPr txBox="1">
            <a:spLocks noChangeArrowheads="1"/>
          </p:cNvSpPr>
          <p:nvPr/>
        </p:nvSpPr>
        <p:spPr bwMode="auto">
          <a:xfrm rot="16200000">
            <a:off x="7664168" y="5300243"/>
            <a:ext cx="19686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 smtClean="0">
                <a:latin typeface="+mn-lt"/>
              </a:rPr>
              <a:t>M. </a:t>
            </a:r>
            <a:r>
              <a:rPr lang="en-GB" sz="1200" dirty="0" err="1" smtClean="0">
                <a:latin typeface="+mn-lt"/>
              </a:rPr>
              <a:t>Pomorski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i="1" dirty="0" smtClean="0">
                <a:latin typeface="+mn-lt"/>
              </a:rPr>
              <a:t>et </a:t>
            </a:r>
            <a:r>
              <a:rPr lang="en-GB" sz="1200" i="1" dirty="0">
                <a:latin typeface="+mn-lt"/>
              </a:rPr>
              <a:t>al</a:t>
            </a:r>
            <a:r>
              <a:rPr lang="en-GB" sz="1200" dirty="0" smtClean="0">
                <a:latin typeface="+mn-lt"/>
              </a:rPr>
              <a:t>., PRL 2011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22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4716016" y="3104186"/>
            <a:ext cx="4048306" cy="2197204"/>
            <a:chOff x="6300240" y="4329320"/>
            <a:chExt cx="2669979" cy="1404000"/>
          </a:xfrm>
        </p:grpSpPr>
        <p:pic>
          <p:nvPicPr>
            <p:cNvPr id="12" name="Picture 2" descr="D:\giovinazzo\presentations\conferences\2013\2P_TPC_54Zn\zn54_angular-correlation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5" t="53107" r="339" b="10664"/>
            <a:stretch/>
          </p:blipFill>
          <p:spPr bwMode="auto">
            <a:xfrm>
              <a:off x="6732000" y="4356000"/>
              <a:ext cx="2232000" cy="112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giovinazzo\presentations\conferences\2013\2P_TPC_54Zn\zn54_angular-correlation.gif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2" b="51190"/>
            <a:stretch/>
          </p:blipFill>
          <p:spPr bwMode="auto">
            <a:xfrm>
              <a:off x="6300240" y="4329320"/>
              <a:ext cx="2669979" cy="14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6200000">
            <a:off x="7808681" y="3987158"/>
            <a:ext cx="187093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fr-FR" sz="1200" dirty="0" smtClean="0"/>
              <a:t>P. </a:t>
            </a:r>
            <a:r>
              <a:rPr lang="en-US" altLang="fr-FR" sz="1200" dirty="0" err="1" smtClean="0"/>
              <a:t>Ascher</a:t>
            </a:r>
            <a:r>
              <a:rPr lang="en-US" altLang="fr-FR" sz="1200" dirty="0" smtClean="0"/>
              <a:t> </a:t>
            </a:r>
            <a:r>
              <a:rPr lang="en-US" altLang="fr-FR" sz="1200" i="1" dirty="0"/>
              <a:t>et al</a:t>
            </a:r>
            <a:r>
              <a:rPr lang="en-US" altLang="fr-FR" sz="1200" i="1" dirty="0" smtClean="0"/>
              <a:t>.</a:t>
            </a:r>
            <a:r>
              <a:rPr lang="en-US" altLang="fr-FR" sz="1200" dirty="0" smtClean="0"/>
              <a:t>, PRL (2011)</a:t>
            </a:r>
            <a:endParaRPr lang="en-US" altLang="fr-FR" sz="1200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95420" y="2708900"/>
            <a:ext cx="1813372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baseline="30000" dirty="0"/>
              <a:t>54</a:t>
            </a:r>
            <a:r>
              <a:rPr lang="fr-FR" altLang="fr-FR" sz="2000" b="1" i="1" dirty="0"/>
              <a:t>Zn</a:t>
            </a:r>
            <a:r>
              <a:rPr lang="fr-FR" altLang="fr-FR" sz="2000" dirty="0"/>
              <a:t> : 30 protons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4" t="23380" r="14077" b="8318"/>
          <a:stretch/>
        </p:blipFill>
        <p:spPr bwMode="auto">
          <a:xfrm>
            <a:off x="4916308" y="609510"/>
            <a:ext cx="3836701" cy="202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280846" y="3387951"/>
            <a:ext cx="502308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baseline="30000" dirty="0" smtClean="0">
                <a:solidFill>
                  <a:srgbClr val="C00000"/>
                </a:solidFill>
              </a:rPr>
              <a:t>54</a:t>
            </a:r>
            <a:r>
              <a:rPr lang="fr-FR" altLang="fr-FR" sz="2000" b="1" i="1" dirty="0" smtClean="0">
                <a:solidFill>
                  <a:srgbClr val="C00000"/>
                </a:solidFill>
              </a:rPr>
              <a:t>Zn</a:t>
            </a:r>
            <a:endParaRPr lang="fr-FR" altLang="fr-FR" sz="2000" dirty="0">
              <a:solidFill>
                <a:srgbClr val="C00000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413424" y="696496"/>
            <a:ext cx="485573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baseline="30000" dirty="0" smtClean="0">
                <a:solidFill>
                  <a:srgbClr val="C00000"/>
                </a:solidFill>
              </a:rPr>
              <a:t>45</a:t>
            </a:r>
            <a:r>
              <a:rPr lang="fr-FR" altLang="fr-FR" sz="2000" b="1" i="1" dirty="0" smtClean="0">
                <a:solidFill>
                  <a:srgbClr val="C00000"/>
                </a:solidFill>
              </a:rPr>
              <a:t>Fe</a:t>
            </a:r>
            <a:endParaRPr lang="fr-FR" altLang="fr-FR" sz="2000" dirty="0">
              <a:solidFill>
                <a:srgbClr val="C00000"/>
              </a:solidFill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860040" y="5589300"/>
            <a:ext cx="3608030" cy="65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fr-FR" altLang="fr-FR" sz="2000" b="1" baseline="30000" dirty="0" smtClean="0">
                <a:solidFill>
                  <a:srgbClr val="C00000"/>
                </a:solidFill>
              </a:rPr>
              <a:t>48</a:t>
            </a:r>
            <a:r>
              <a:rPr lang="fr-FR" altLang="fr-FR" sz="2000" b="1" i="1" dirty="0" smtClean="0">
                <a:solidFill>
                  <a:srgbClr val="C00000"/>
                </a:solidFill>
              </a:rPr>
              <a:t>Ni ??</a:t>
            </a:r>
          </a:p>
          <a:p>
            <a:r>
              <a:rPr lang="fr-FR" altLang="fr-FR" b="1" dirty="0" err="1" smtClean="0">
                <a:sym typeface="Wingdings" panose="05000000000000000000" pitchFamily="2" charset="2"/>
              </a:rPr>
              <a:t>doubly</a:t>
            </a:r>
            <a:r>
              <a:rPr lang="fr-FR" altLang="fr-FR" b="1" dirty="0" smtClean="0">
                <a:sym typeface="Wingdings" panose="05000000000000000000" pitchFamily="2" charset="2"/>
              </a:rPr>
              <a:t> </a:t>
            </a:r>
            <a:r>
              <a:rPr lang="fr-FR" altLang="fr-FR" b="1" dirty="0" err="1" smtClean="0">
                <a:sym typeface="Wingdings" panose="05000000000000000000" pitchFamily="2" charset="2"/>
              </a:rPr>
              <a:t>magic</a:t>
            </a:r>
            <a:r>
              <a:rPr lang="fr-FR" altLang="fr-FR" b="1" dirty="0" smtClean="0">
                <a:sym typeface="Wingdings" panose="05000000000000000000" pitchFamily="2" charset="2"/>
              </a:rPr>
              <a:t>  pure configuration ?</a:t>
            </a:r>
            <a:endParaRPr lang="fr-FR" altLang="fr-FR" b="1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34022" y="1556740"/>
            <a:ext cx="527956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2p</a:t>
            </a:r>
            <a:r>
              <a:rPr lang="fr-FR" altLang="fr-FR" baseline="-25000" dirty="0"/>
              <a:t>3/2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988643" y="2060810"/>
            <a:ext cx="47666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1f</a:t>
            </a:r>
            <a:r>
              <a:rPr lang="fr-FR" altLang="fr-FR" baseline="-25000" dirty="0"/>
              <a:t>7/2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985318" y="1268700"/>
            <a:ext cx="47666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1f</a:t>
            </a:r>
            <a:r>
              <a:rPr lang="fr-FR" altLang="fr-FR" baseline="-25000" dirty="0"/>
              <a:t>5/2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1549533" y="2235661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1549533" y="1717598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1549533" y="1484730"/>
            <a:ext cx="1709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1549533" y="1195552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924198" y="1020701"/>
            <a:ext cx="527956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2p</a:t>
            </a:r>
            <a:r>
              <a:rPr lang="fr-FR" altLang="fr-FR" baseline="-25000" dirty="0"/>
              <a:t>1/2</a:t>
            </a:r>
          </a:p>
        </p:txBody>
      </p:sp>
      <p:grpSp>
        <p:nvGrpSpPr>
          <p:cNvPr id="28" name="Group 17"/>
          <p:cNvGrpSpPr>
            <a:grpSpLocks/>
          </p:cNvGrpSpPr>
          <p:nvPr/>
        </p:nvGrpSpPr>
        <p:grpSpPr bwMode="auto">
          <a:xfrm>
            <a:off x="1819408" y="2163339"/>
            <a:ext cx="1169987" cy="134937"/>
            <a:chOff x="5008" y="1908"/>
            <a:chExt cx="476" cy="56"/>
          </a:xfrm>
          <a:solidFill>
            <a:srgbClr val="C00000"/>
          </a:solidFill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5008" y="1908"/>
              <a:ext cx="116" cy="56"/>
              <a:chOff x="2472" y="3604"/>
              <a:chExt cx="116" cy="56"/>
            </a:xfrm>
            <a:grpFill/>
          </p:grpSpPr>
          <p:sp>
            <p:nvSpPr>
              <p:cNvPr id="40" name="Oval 19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20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0" name="Group 21"/>
            <p:cNvGrpSpPr>
              <a:grpSpLocks/>
            </p:cNvGrpSpPr>
            <p:nvPr/>
          </p:nvGrpSpPr>
          <p:grpSpPr bwMode="auto">
            <a:xfrm>
              <a:off x="5128" y="1908"/>
              <a:ext cx="116" cy="56"/>
              <a:chOff x="2472" y="3604"/>
              <a:chExt cx="116" cy="56"/>
            </a:xfrm>
            <a:grpFill/>
          </p:grpSpPr>
          <p:sp>
            <p:nvSpPr>
              <p:cNvPr id="38" name="Oval 22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1" name="Group 24"/>
            <p:cNvGrpSpPr>
              <a:grpSpLocks/>
            </p:cNvGrpSpPr>
            <p:nvPr/>
          </p:nvGrpSpPr>
          <p:grpSpPr bwMode="auto">
            <a:xfrm>
              <a:off x="5248" y="1908"/>
              <a:ext cx="236" cy="56"/>
              <a:chOff x="5248" y="1908"/>
              <a:chExt cx="236" cy="56"/>
            </a:xfrm>
            <a:grpFill/>
          </p:grpSpPr>
          <p:grpSp>
            <p:nvGrpSpPr>
              <p:cNvPr id="32" name="Group 25"/>
              <p:cNvGrpSpPr>
                <a:grpSpLocks/>
              </p:cNvGrpSpPr>
              <p:nvPr/>
            </p:nvGrpSpPr>
            <p:grpSpPr bwMode="auto">
              <a:xfrm>
                <a:off x="5248" y="1908"/>
                <a:ext cx="116" cy="56"/>
                <a:chOff x="2472" y="3604"/>
                <a:chExt cx="116" cy="56"/>
              </a:xfrm>
              <a:grpFill/>
            </p:grpSpPr>
            <p:sp>
              <p:nvSpPr>
                <p:cNvPr id="36" name="Oval 26"/>
                <p:cNvSpPr>
                  <a:spLocks noChangeArrowheads="1"/>
                </p:cNvSpPr>
                <p:nvPr/>
              </p:nvSpPr>
              <p:spPr bwMode="auto">
                <a:xfrm>
                  <a:off x="2472" y="3604"/>
                  <a:ext cx="56" cy="5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7" name="Oval 27"/>
                <p:cNvSpPr>
                  <a:spLocks noChangeArrowheads="1"/>
                </p:cNvSpPr>
                <p:nvPr/>
              </p:nvSpPr>
              <p:spPr bwMode="auto">
                <a:xfrm>
                  <a:off x="2532" y="3604"/>
                  <a:ext cx="56" cy="5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33" name="Group 28"/>
              <p:cNvGrpSpPr>
                <a:grpSpLocks/>
              </p:cNvGrpSpPr>
              <p:nvPr/>
            </p:nvGrpSpPr>
            <p:grpSpPr bwMode="auto">
              <a:xfrm>
                <a:off x="5368" y="1908"/>
                <a:ext cx="116" cy="56"/>
                <a:chOff x="2472" y="3604"/>
                <a:chExt cx="116" cy="56"/>
              </a:xfrm>
              <a:grpFill/>
            </p:grpSpPr>
            <p:sp>
              <p:nvSpPr>
                <p:cNvPr id="34" name="Oval 29"/>
                <p:cNvSpPr>
                  <a:spLocks noChangeArrowheads="1"/>
                </p:cNvSpPr>
                <p:nvPr/>
              </p:nvSpPr>
              <p:spPr bwMode="auto">
                <a:xfrm>
                  <a:off x="2472" y="3604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5" name="Oval 30"/>
                <p:cNvSpPr>
                  <a:spLocks noChangeArrowheads="1"/>
                </p:cNvSpPr>
                <p:nvPr/>
              </p:nvSpPr>
              <p:spPr bwMode="auto">
                <a:xfrm>
                  <a:off x="2532" y="3604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42" name="Group 17"/>
          <p:cNvGrpSpPr>
            <a:grpSpLocks/>
          </p:cNvGrpSpPr>
          <p:nvPr/>
        </p:nvGrpSpPr>
        <p:grpSpPr bwMode="auto">
          <a:xfrm>
            <a:off x="2104531" y="1638770"/>
            <a:ext cx="580078" cy="134937"/>
            <a:chOff x="5128" y="1908"/>
            <a:chExt cx="236" cy="56"/>
          </a:xfrm>
          <a:solidFill>
            <a:srgbClr val="C00000"/>
          </a:solidFill>
        </p:grpSpPr>
        <p:grpSp>
          <p:nvGrpSpPr>
            <p:cNvPr id="43" name="Group 21"/>
            <p:cNvGrpSpPr>
              <a:grpSpLocks/>
            </p:cNvGrpSpPr>
            <p:nvPr/>
          </p:nvGrpSpPr>
          <p:grpSpPr bwMode="auto">
            <a:xfrm>
              <a:off x="5128" y="1908"/>
              <a:ext cx="116" cy="56"/>
              <a:chOff x="2472" y="3604"/>
              <a:chExt cx="116" cy="56"/>
            </a:xfrm>
            <a:grpFill/>
          </p:grpSpPr>
          <p:sp>
            <p:nvSpPr>
              <p:cNvPr id="47" name="Oval 22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23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4" name="Group 25"/>
            <p:cNvGrpSpPr>
              <a:grpSpLocks/>
            </p:cNvGrpSpPr>
            <p:nvPr/>
          </p:nvGrpSpPr>
          <p:grpSpPr bwMode="auto">
            <a:xfrm>
              <a:off x="5248" y="1908"/>
              <a:ext cx="116" cy="56"/>
              <a:chOff x="2472" y="3604"/>
              <a:chExt cx="116" cy="56"/>
            </a:xfrm>
            <a:grpFill/>
          </p:grpSpPr>
          <p:sp>
            <p:nvSpPr>
              <p:cNvPr id="45" name="Oval 26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27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395420" y="691717"/>
            <a:ext cx="1796637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baseline="30000" dirty="0" smtClean="0"/>
              <a:t>45</a:t>
            </a:r>
            <a:r>
              <a:rPr lang="fr-FR" altLang="fr-FR" sz="2000" b="1" i="1" dirty="0" smtClean="0"/>
              <a:t>Fe</a:t>
            </a:r>
            <a:r>
              <a:rPr lang="fr-FR" altLang="fr-FR" sz="2000" dirty="0" smtClean="0"/>
              <a:t> </a:t>
            </a:r>
            <a:r>
              <a:rPr lang="fr-FR" altLang="fr-FR" sz="2000" dirty="0"/>
              <a:t>: </a:t>
            </a:r>
            <a:r>
              <a:rPr lang="fr-FR" altLang="fr-FR" sz="2000" dirty="0" smtClean="0"/>
              <a:t>26 </a:t>
            </a:r>
            <a:r>
              <a:rPr lang="fr-FR" altLang="fr-FR" sz="2000" dirty="0"/>
              <a:t>protons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944609" y="3574288"/>
            <a:ext cx="527956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2p</a:t>
            </a:r>
            <a:r>
              <a:rPr lang="fr-FR" altLang="fr-FR" baseline="-25000" dirty="0"/>
              <a:t>3/2</a:t>
            </a: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999230" y="4078358"/>
            <a:ext cx="47666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1f</a:t>
            </a:r>
            <a:r>
              <a:rPr lang="fr-FR" altLang="fr-FR" baseline="-25000" dirty="0"/>
              <a:t>7/2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995905" y="3286248"/>
            <a:ext cx="47666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1f</a:t>
            </a:r>
            <a:r>
              <a:rPr lang="fr-FR" altLang="fr-FR" baseline="-25000" dirty="0"/>
              <a:t>5/2</a:t>
            </a: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1560120" y="4253209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" name="Line 8"/>
          <p:cNvSpPr>
            <a:spLocks noChangeShapeType="1"/>
          </p:cNvSpPr>
          <p:nvPr/>
        </p:nvSpPr>
        <p:spPr bwMode="auto">
          <a:xfrm flipV="1">
            <a:off x="1560120" y="3735146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" name="Line 9"/>
          <p:cNvSpPr>
            <a:spLocks noChangeShapeType="1"/>
          </p:cNvSpPr>
          <p:nvPr/>
        </p:nvSpPr>
        <p:spPr bwMode="auto">
          <a:xfrm>
            <a:off x="1560120" y="3502278"/>
            <a:ext cx="1709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" name="Line 10"/>
          <p:cNvSpPr>
            <a:spLocks noChangeShapeType="1"/>
          </p:cNvSpPr>
          <p:nvPr/>
        </p:nvSpPr>
        <p:spPr bwMode="auto">
          <a:xfrm>
            <a:off x="1560120" y="3213100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Rectangle 12"/>
          <p:cNvSpPr>
            <a:spLocks noChangeArrowheads="1"/>
          </p:cNvSpPr>
          <p:nvPr/>
        </p:nvSpPr>
        <p:spPr bwMode="auto">
          <a:xfrm>
            <a:off x="934785" y="3038249"/>
            <a:ext cx="527956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2p</a:t>
            </a:r>
            <a:r>
              <a:rPr lang="fr-FR" altLang="fr-FR" baseline="-25000" dirty="0"/>
              <a:t>1/2</a:t>
            </a:r>
          </a:p>
        </p:txBody>
      </p:sp>
      <p:grpSp>
        <p:nvGrpSpPr>
          <p:cNvPr id="58" name="Group 17"/>
          <p:cNvGrpSpPr>
            <a:grpSpLocks/>
          </p:cNvGrpSpPr>
          <p:nvPr/>
        </p:nvGrpSpPr>
        <p:grpSpPr bwMode="auto">
          <a:xfrm>
            <a:off x="1829995" y="4180887"/>
            <a:ext cx="1169987" cy="134937"/>
            <a:chOff x="5008" y="1908"/>
            <a:chExt cx="476" cy="56"/>
          </a:xfrm>
          <a:solidFill>
            <a:srgbClr val="C00000"/>
          </a:solidFill>
        </p:grpSpPr>
        <p:grpSp>
          <p:nvGrpSpPr>
            <p:cNvPr id="59" name="Group 18"/>
            <p:cNvGrpSpPr>
              <a:grpSpLocks/>
            </p:cNvGrpSpPr>
            <p:nvPr/>
          </p:nvGrpSpPr>
          <p:grpSpPr bwMode="auto">
            <a:xfrm>
              <a:off x="5008" y="1908"/>
              <a:ext cx="116" cy="56"/>
              <a:chOff x="2472" y="3604"/>
              <a:chExt cx="116" cy="56"/>
            </a:xfrm>
            <a:grpFill/>
          </p:grpSpPr>
          <p:sp>
            <p:nvSpPr>
              <p:cNvPr id="70" name="Oval 19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20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0" name="Group 21"/>
            <p:cNvGrpSpPr>
              <a:grpSpLocks/>
            </p:cNvGrpSpPr>
            <p:nvPr/>
          </p:nvGrpSpPr>
          <p:grpSpPr bwMode="auto">
            <a:xfrm>
              <a:off x="5128" y="1908"/>
              <a:ext cx="116" cy="56"/>
              <a:chOff x="2472" y="3604"/>
              <a:chExt cx="116" cy="56"/>
            </a:xfrm>
            <a:grpFill/>
          </p:grpSpPr>
          <p:sp>
            <p:nvSpPr>
              <p:cNvPr id="68" name="Oval 22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23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1" name="Group 24"/>
            <p:cNvGrpSpPr>
              <a:grpSpLocks/>
            </p:cNvGrpSpPr>
            <p:nvPr/>
          </p:nvGrpSpPr>
          <p:grpSpPr bwMode="auto">
            <a:xfrm>
              <a:off x="5248" y="1908"/>
              <a:ext cx="236" cy="56"/>
              <a:chOff x="5248" y="1908"/>
              <a:chExt cx="236" cy="56"/>
            </a:xfrm>
            <a:grpFill/>
          </p:grpSpPr>
          <p:grpSp>
            <p:nvGrpSpPr>
              <p:cNvPr id="62" name="Group 25"/>
              <p:cNvGrpSpPr>
                <a:grpSpLocks/>
              </p:cNvGrpSpPr>
              <p:nvPr/>
            </p:nvGrpSpPr>
            <p:grpSpPr bwMode="auto">
              <a:xfrm>
                <a:off x="5248" y="1908"/>
                <a:ext cx="116" cy="56"/>
                <a:chOff x="2472" y="3604"/>
                <a:chExt cx="116" cy="56"/>
              </a:xfrm>
              <a:grpFill/>
            </p:grpSpPr>
            <p:sp>
              <p:nvSpPr>
                <p:cNvPr id="66" name="Oval 26"/>
                <p:cNvSpPr>
                  <a:spLocks noChangeArrowheads="1"/>
                </p:cNvSpPr>
                <p:nvPr/>
              </p:nvSpPr>
              <p:spPr bwMode="auto">
                <a:xfrm>
                  <a:off x="2472" y="3604"/>
                  <a:ext cx="56" cy="5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7" name="Oval 27"/>
                <p:cNvSpPr>
                  <a:spLocks noChangeArrowheads="1"/>
                </p:cNvSpPr>
                <p:nvPr/>
              </p:nvSpPr>
              <p:spPr bwMode="auto">
                <a:xfrm>
                  <a:off x="2532" y="3604"/>
                  <a:ext cx="56" cy="5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63" name="Group 28"/>
              <p:cNvGrpSpPr>
                <a:grpSpLocks/>
              </p:cNvGrpSpPr>
              <p:nvPr/>
            </p:nvGrpSpPr>
            <p:grpSpPr bwMode="auto">
              <a:xfrm>
                <a:off x="5368" y="1908"/>
                <a:ext cx="116" cy="56"/>
                <a:chOff x="2472" y="3604"/>
                <a:chExt cx="116" cy="56"/>
              </a:xfrm>
              <a:grpFill/>
            </p:grpSpPr>
            <p:sp>
              <p:nvSpPr>
                <p:cNvPr id="64" name="Oval 29"/>
                <p:cNvSpPr>
                  <a:spLocks noChangeArrowheads="1"/>
                </p:cNvSpPr>
                <p:nvPr/>
              </p:nvSpPr>
              <p:spPr bwMode="auto">
                <a:xfrm>
                  <a:off x="2472" y="3604"/>
                  <a:ext cx="56" cy="56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5" name="Oval 30"/>
                <p:cNvSpPr>
                  <a:spLocks noChangeArrowheads="1"/>
                </p:cNvSpPr>
                <p:nvPr/>
              </p:nvSpPr>
              <p:spPr bwMode="auto">
                <a:xfrm>
                  <a:off x="2532" y="3604"/>
                  <a:ext cx="56" cy="56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72" name="Group 17"/>
          <p:cNvGrpSpPr>
            <a:grpSpLocks/>
          </p:cNvGrpSpPr>
          <p:nvPr/>
        </p:nvGrpSpPr>
        <p:grpSpPr bwMode="auto">
          <a:xfrm>
            <a:off x="2115118" y="3656318"/>
            <a:ext cx="580078" cy="134937"/>
            <a:chOff x="5128" y="1908"/>
            <a:chExt cx="236" cy="56"/>
          </a:xfrm>
          <a:solidFill>
            <a:srgbClr val="C00000"/>
          </a:solidFill>
        </p:grpSpPr>
        <p:grpSp>
          <p:nvGrpSpPr>
            <p:cNvPr id="73" name="Group 21"/>
            <p:cNvGrpSpPr>
              <a:grpSpLocks/>
            </p:cNvGrpSpPr>
            <p:nvPr/>
          </p:nvGrpSpPr>
          <p:grpSpPr bwMode="auto">
            <a:xfrm>
              <a:off x="5128" y="1908"/>
              <a:ext cx="116" cy="56"/>
              <a:chOff x="2472" y="3604"/>
              <a:chExt cx="116" cy="56"/>
            </a:xfrm>
            <a:grpFill/>
          </p:grpSpPr>
          <p:sp>
            <p:nvSpPr>
              <p:cNvPr id="77" name="Oval 22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23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4" name="Group 25"/>
            <p:cNvGrpSpPr>
              <a:grpSpLocks/>
            </p:cNvGrpSpPr>
            <p:nvPr/>
          </p:nvGrpSpPr>
          <p:grpSpPr bwMode="auto">
            <a:xfrm>
              <a:off x="5248" y="1908"/>
              <a:ext cx="116" cy="56"/>
              <a:chOff x="2472" y="3604"/>
              <a:chExt cx="116" cy="56"/>
            </a:xfrm>
            <a:grpFill/>
          </p:grpSpPr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27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9" name="Text Box 13"/>
          <p:cNvSpPr txBox="1">
            <a:spLocks noChangeArrowheads="1"/>
          </p:cNvSpPr>
          <p:nvPr/>
        </p:nvSpPr>
        <p:spPr bwMode="auto">
          <a:xfrm>
            <a:off x="395420" y="4797190"/>
            <a:ext cx="1787724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000" b="1" baseline="30000" dirty="0" smtClean="0"/>
              <a:t>48</a:t>
            </a:r>
            <a:r>
              <a:rPr lang="fr-FR" altLang="fr-FR" sz="2000" b="1" i="1" dirty="0" smtClean="0"/>
              <a:t>Ni</a:t>
            </a:r>
            <a:r>
              <a:rPr lang="fr-FR" altLang="fr-FR" sz="2000" dirty="0" smtClean="0"/>
              <a:t> </a:t>
            </a:r>
            <a:r>
              <a:rPr lang="fr-FR" altLang="fr-FR" sz="2000" dirty="0"/>
              <a:t>: </a:t>
            </a:r>
            <a:r>
              <a:rPr lang="fr-FR" altLang="fr-FR" sz="2000" dirty="0" smtClean="0"/>
              <a:t>28 </a:t>
            </a:r>
            <a:r>
              <a:rPr lang="fr-FR" altLang="fr-FR" sz="2000" dirty="0"/>
              <a:t>protons</a:t>
            </a: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944609" y="5662578"/>
            <a:ext cx="527956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2p</a:t>
            </a:r>
            <a:r>
              <a:rPr lang="fr-FR" altLang="fr-FR" baseline="-25000" dirty="0"/>
              <a:t>3/2</a:t>
            </a: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999230" y="6166648"/>
            <a:ext cx="47666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1f</a:t>
            </a:r>
            <a:r>
              <a:rPr lang="fr-FR" altLang="fr-FR" baseline="-25000" dirty="0"/>
              <a:t>7/2</a:t>
            </a:r>
          </a:p>
        </p:txBody>
      </p:sp>
      <p:sp>
        <p:nvSpPr>
          <p:cNvPr id="82" name="Text Box 6"/>
          <p:cNvSpPr txBox="1">
            <a:spLocks noChangeArrowheads="1"/>
          </p:cNvSpPr>
          <p:nvPr/>
        </p:nvSpPr>
        <p:spPr bwMode="auto">
          <a:xfrm>
            <a:off x="995905" y="5374538"/>
            <a:ext cx="476660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1f</a:t>
            </a:r>
            <a:r>
              <a:rPr lang="fr-FR" altLang="fr-FR" baseline="-25000" dirty="0"/>
              <a:t>5/2</a:t>
            </a:r>
          </a:p>
        </p:txBody>
      </p:sp>
      <p:sp>
        <p:nvSpPr>
          <p:cNvPr id="83" name="Line 7"/>
          <p:cNvSpPr>
            <a:spLocks noChangeShapeType="1"/>
          </p:cNvSpPr>
          <p:nvPr/>
        </p:nvSpPr>
        <p:spPr bwMode="auto">
          <a:xfrm>
            <a:off x="1560120" y="6341499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flipV="1">
            <a:off x="1560120" y="5823436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5" name="Line 9"/>
          <p:cNvSpPr>
            <a:spLocks noChangeShapeType="1"/>
          </p:cNvSpPr>
          <p:nvPr/>
        </p:nvSpPr>
        <p:spPr bwMode="auto">
          <a:xfrm>
            <a:off x="1560120" y="5590568"/>
            <a:ext cx="1709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" name="Line 10"/>
          <p:cNvSpPr>
            <a:spLocks noChangeShapeType="1"/>
          </p:cNvSpPr>
          <p:nvPr/>
        </p:nvSpPr>
        <p:spPr bwMode="auto">
          <a:xfrm>
            <a:off x="1560120" y="5301390"/>
            <a:ext cx="171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" name="Rectangle 12"/>
          <p:cNvSpPr>
            <a:spLocks noChangeArrowheads="1"/>
          </p:cNvSpPr>
          <p:nvPr/>
        </p:nvSpPr>
        <p:spPr bwMode="auto">
          <a:xfrm>
            <a:off x="934785" y="5126539"/>
            <a:ext cx="527956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dirty="0"/>
              <a:t>2p</a:t>
            </a:r>
            <a:r>
              <a:rPr lang="fr-FR" altLang="fr-FR" baseline="-25000" dirty="0"/>
              <a:t>1/2</a:t>
            </a:r>
          </a:p>
        </p:txBody>
      </p:sp>
      <p:grpSp>
        <p:nvGrpSpPr>
          <p:cNvPr id="88" name="Group 17"/>
          <p:cNvGrpSpPr>
            <a:grpSpLocks/>
          </p:cNvGrpSpPr>
          <p:nvPr/>
        </p:nvGrpSpPr>
        <p:grpSpPr bwMode="auto">
          <a:xfrm>
            <a:off x="1829995" y="6269177"/>
            <a:ext cx="1169987" cy="134937"/>
            <a:chOff x="5008" y="1908"/>
            <a:chExt cx="476" cy="56"/>
          </a:xfrm>
          <a:solidFill>
            <a:srgbClr val="C00000"/>
          </a:solidFill>
        </p:grpSpPr>
        <p:grpSp>
          <p:nvGrpSpPr>
            <p:cNvPr id="89" name="Group 18"/>
            <p:cNvGrpSpPr>
              <a:grpSpLocks/>
            </p:cNvGrpSpPr>
            <p:nvPr/>
          </p:nvGrpSpPr>
          <p:grpSpPr bwMode="auto">
            <a:xfrm>
              <a:off x="5008" y="1908"/>
              <a:ext cx="116" cy="56"/>
              <a:chOff x="2472" y="3604"/>
              <a:chExt cx="116" cy="56"/>
            </a:xfrm>
            <a:grpFill/>
          </p:grpSpPr>
          <p:sp>
            <p:nvSpPr>
              <p:cNvPr id="100" name="Oval 19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1" name="Oval 20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0" name="Group 21"/>
            <p:cNvGrpSpPr>
              <a:grpSpLocks/>
            </p:cNvGrpSpPr>
            <p:nvPr/>
          </p:nvGrpSpPr>
          <p:grpSpPr bwMode="auto">
            <a:xfrm>
              <a:off x="5128" y="1908"/>
              <a:ext cx="116" cy="56"/>
              <a:chOff x="2472" y="3604"/>
              <a:chExt cx="116" cy="56"/>
            </a:xfrm>
            <a:grpFill/>
          </p:grpSpPr>
          <p:sp>
            <p:nvSpPr>
              <p:cNvPr id="98" name="Oval 22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Oval 23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1" name="Group 24"/>
            <p:cNvGrpSpPr>
              <a:grpSpLocks/>
            </p:cNvGrpSpPr>
            <p:nvPr/>
          </p:nvGrpSpPr>
          <p:grpSpPr bwMode="auto">
            <a:xfrm>
              <a:off x="5248" y="1908"/>
              <a:ext cx="236" cy="56"/>
              <a:chOff x="5248" y="1908"/>
              <a:chExt cx="236" cy="56"/>
            </a:xfrm>
            <a:grpFill/>
          </p:grpSpPr>
          <p:grpSp>
            <p:nvGrpSpPr>
              <p:cNvPr id="92" name="Group 25"/>
              <p:cNvGrpSpPr>
                <a:grpSpLocks/>
              </p:cNvGrpSpPr>
              <p:nvPr/>
            </p:nvGrpSpPr>
            <p:grpSpPr bwMode="auto">
              <a:xfrm>
                <a:off x="5248" y="1908"/>
                <a:ext cx="116" cy="56"/>
                <a:chOff x="2472" y="3604"/>
                <a:chExt cx="116" cy="56"/>
              </a:xfrm>
              <a:grpFill/>
            </p:grpSpPr>
            <p:sp>
              <p:nvSpPr>
                <p:cNvPr id="96" name="Oval 26"/>
                <p:cNvSpPr>
                  <a:spLocks noChangeArrowheads="1"/>
                </p:cNvSpPr>
                <p:nvPr/>
              </p:nvSpPr>
              <p:spPr bwMode="auto">
                <a:xfrm>
                  <a:off x="2472" y="3604"/>
                  <a:ext cx="56" cy="5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7" name="Oval 27"/>
                <p:cNvSpPr>
                  <a:spLocks noChangeArrowheads="1"/>
                </p:cNvSpPr>
                <p:nvPr/>
              </p:nvSpPr>
              <p:spPr bwMode="auto">
                <a:xfrm>
                  <a:off x="2532" y="3604"/>
                  <a:ext cx="56" cy="5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93" name="Group 28"/>
              <p:cNvGrpSpPr>
                <a:grpSpLocks/>
              </p:cNvGrpSpPr>
              <p:nvPr/>
            </p:nvGrpSpPr>
            <p:grpSpPr bwMode="auto">
              <a:xfrm>
                <a:off x="5368" y="1908"/>
                <a:ext cx="116" cy="56"/>
                <a:chOff x="2472" y="3604"/>
                <a:chExt cx="116" cy="56"/>
              </a:xfrm>
              <a:grpFill/>
            </p:grpSpPr>
            <p:sp>
              <p:nvSpPr>
                <p:cNvPr id="94" name="Oval 29"/>
                <p:cNvSpPr>
                  <a:spLocks noChangeArrowheads="1"/>
                </p:cNvSpPr>
                <p:nvPr/>
              </p:nvSpPr>
              <p:spPr bwMode="auto">
                <a:xfrm>
                  <a:off x="2472" y="3604"/>
                  <a:ext cx="56" cy="56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5" name="Oval 30"/>
                <p:cNvSpPr>
                  <a:spLocks noChangeArrowheads="1"/>
                </p:cNvSpPr>
                <p:nvPr/>
              </p:nvSpPr>
              <p:spPr bwMode="auto">
                <a:xfrm>
                  <a:off x="2532" y="3604"/>
                  <a:ext cx="56" cy="56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02" name="Group 17"/>
          <p:cNvGrpSpPr>
            <a:grpSpLocks/>
          </p:cNvGrpSpPr>
          <p:nvPr/>
        </p:nvGrpSpPr>
        <p:grpSpPr bwMode="auto">
          <a:xfrm>
            <a:off x="2115118" y="5744608"/>
            <a:ext cx="580078" cy="134937"/>
            <a:chOff x="5128" y="1908"/>
            <a:chExt cx="236" cy="56"/>
          </a:xfrm>
          <a:solidFill>
            <a:srgbClr val="C00000"/>
          </a:solidFill>
        </p:grpSpPr>
        <p:grpSp>
          <p:nvGrpSpPr>
            <p:cNvPr id="103" name="Group 21"/>
            <p:cNvGrpSpPr>
              <a:grpSpLocks/>
            </p:cNvGrpSpPr>
            <p:nvPr/>
          </p:nvGrpSpPr>
          <p:grpSpPr bwMode="auto">
            <a:xfrm>
              <a:off x="5128" y="1908"/>
              <a:ext cx="116" cy="56"/>
              <a:chOff x="2472" y="3604"/>
              <a:chExt cx="116" cy="56"/>
            </a:xfrm>
            <a:grpFill/>
          </p:grpSpPr>
          <p:sp>
            <p:nvSpPr>
              <p:cNvPr id="107" name="Oval 22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8" name="Oval 23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04" name="Group 25"/>
            <p:cNvGrpSpPr>
              <a:grpSpLocks/>
            </p:cNvGrpSpPr>
            <p:nvPr/>
          </p:nvGrpSpPr>
          <p:grpSpPr bwMode="auto">
            <a:xfrm>
              <a:off x="5248" y="1908"/>
              <a:ext cx="116" cy="56"/>
              <a:chOff x="2472" y="3604"/>
              <a:chExt cx="116" cy="56"/>
            </a:xfrm>
            <a:grpFill/>
          </p:grpSpPr>
          <p:sp>
            <p:nvSpPr>
              <p:cNvPr id="105" name="Oval 26"/>
              <p:cNvSpPr>
                <a:spLocks noChangeArrowheads="1"/>
              </p:cNvSpPr>
              <p:nvPr/>
            </p:nvSpPr>
            <p:spPr bwMode="auto">
              <a:xfrm>
                <a:off x="2472" y="360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6" name="Oval 27"/>
              <p:cNvSpPr>
                <a:spLocks noChangeArrowheads="1"/>
              </p:cNvSpPr>
              <p:nvPr/>
            </p:nvSpPr>
            <p:spPr bwMode="auto">
              <a:xfrm>
                <a:off x="2532" y="360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09" name="Text Box 68"/>
          <p:cNvSpPr txBox="1">
            <a:spLocks noChangeArrowheads="1"/>
          </p:cNvSpPr>
          <p:nvPr/>
        </p:nvSpPr>
        <p:spPr bwMode="auto">
          <a:xfrm>
            <a:off x="3373070" y="2678665"/>
            <a:ext cx="5660579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GB" altLang="fr-FR" sz="1800" dirty="0" smtClean="0">
                <a:solidFill>
                  <a:srgbClr val="00B050"/>
                </a:solidFill>
                <a:latin typeface="+mn-lt"/>
              </a:rPr>
              <a:t>proton-proton angular distribution </a:t>
            </a:r>
            <a:r>
              <a:rPr lang="en-GB" altLang="fr-FR" sz="18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 orbitals configuration</a:t>
            </a:r>
          </a:p>
        </p:txBody>
      </p:sp>
      <p:sp>
        <p:nvSpPr>
          <p:cNvPr id="110" name="Text Box 7"/>
          <p:cNvSpPr txBox="1">
            <a:spLocks noChangeArrowheads="1"/>
          </p:cNvSpPr>
          <p:nvPr/>
        </p:nvSpPr>
        <p:spPr bwMode="auto">
          <a:xfrm rot="16200000">
            <a:off x="7737187" y="1332863"/>
            <a:ext cx="201392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fr-FR" sz="1200" dirty="0"/>
              <a:t>K. </a:t>
            </a:r>
            <a:r>
              <a:rPr lang="en-US" altLang="fr-FR" sz="1200" dirty="0" err="1"/>
              <a:t>Miernik</a:t>
            </a:r>
            <a:r>
              <a:rPr lang="en-US" altLang="fr-FR" sz="1200" dirty="0"/>
              <a:t> </a:t>
            </a:r>
            <a:r>
              <a:rPr lang="en-US" altLang="fr-FR" sz="1200" i="1" dirty="0"/>
              <a:t>et al</a:t>
            </a:r>
            <a:r>
              <a:rPr lang="en-US" altLang="fr-FR" sz="1200" i="1" dirty="0" smtClean="0"/>
              <a:t>.</a:t>
            </a:r>
            <a:r>
              <a:rPr lang="en-US" altLang="fr-FR" sz="1200" dirty="0" smtClean="0"/>
              <a:t>, EPJA (2009)</a:t>
            </a:r>
            <a:endParaRPr lang="en-US" altLang="fr-FR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ZoneTexte 110"/>
              <p:cNvSpPr txBox="1"/>
              <p:nvPr/>
            </p:nvSpPr>
            <p:spPr>
              <a:xfrm>
                <a:off x="3259270" y="3501011"/>
                <a:ext cx="184024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  <m:sup>
                          <m: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sup>
                      </m:sSubSup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1600" b="1" dirty="0" smtClean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11" name="ZoneTexte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270" y="3501011"/>
                <a:ext cx="1840247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ZoneTexte 111"/>
              <p:cNvSpPr txBox="1"/>
              <p:nvPr/>
            </p:nvSpPr>
            <p:spPr>
              <a:xfrm>
                <a:off x="3356290" y="1574653"/>
                <a:ext cx="1539973" cy="370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fr-FR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1600" b="1" dirty="0" smtClean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12" name="ZoneTexte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290" y="1574653"/>
                <a:ext cx="1539973" cy="370294"/>
              </a:xfrm>
              <a:prstGeom prst="rect">
                <a:avLst/>
              </a:prstGeom>
              <a:blipFill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3692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probing structure beyond the drip line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92522" y="969481"/>
            <a:ext cx="3024106" cy="830997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8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fr-FR" sz="1600" b="1" dirty="0" smtClean="0">
                <a:solidFill>
                  <a:srgbClr val="0070C0"/>
                </a:solidFill>
              </a:rPr>
              <a:t>B.A. Brown</a:t>
            </a:r>
            <a:r>
              <a:rPr lang="en-GB" altLang="fr-FR" sz="1600" b="1" dirty="0">
                <a:solidFill>
                  <a:srgbClr val="0070C0"/>
                </a:solidFill>
              </a:rPr>
              <a:t>: good </a:t>
            </a:r>
            <a:r>
              <a:rPr lang="en-GB" altLang="fr-FR" sz="1600" b="1" dirty="0" smtClean="0">
                <a:solidFill>
                  <a:srgbClr val="0070C0"/>
                </a:solidFill>
              </a:rPr>
              <a:t>structure</a:t>
            </a:r>
            <a:endParaRPr lang="en-GB" altLang="fr-FR" sz="16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GB" altLang="fr-FR" sz="1600" dirty="0" smtClean="0">
                <a:solidFill>
                  <a:srgbClr val="0070C0"/>
                </a:solidFill>
              </a:rPr>
              <a:t>2-proton amplitudes</a:t>
            </a:r>
            <a:r>
              <a:rPr lang="en-GB" altLang="fr-FR" sz="1600" dirty="0">
                <a:solidFill>
                  <a:srgbClr val="0070C0"/>
                </a:solidFill>
              </a:rPr>
              <a:t>:</a:t>
            </a:r>
          </a:p>
          <a:p>
            <a:pPr>
              <a:buFont typeface="Wingdings" pitchFamily="2" charset="2"/>
              <a:buNone/>
              <a:tabLst>
                <a:tab pos="361950" algn="l"/>
              </a:tabLst>
            </a:pPr>
            <a:r>
              <a:rPr lang="en-GB" altLang="fr-FR" sz="1600" dirty="0">
                <a:solidFill>
                  <a:srgbClr val="0070C0"/>
                </a:solidFill>
              </a:rPr>
              <a:t>	</a:t>
            </a:r>
            <a:r>
              <a:rPr lang="en-GB" altLang="fr-FR" sz="1600" dirty="0" smtClean="0">
                <a:solidFill>
                  <a:srgbClr val="0070C0"/>
                </a:solidFill>
              </a:rPr>
              <a:t>for </a:t>
            </a:r>
            <a:r>
              <a:rPr lang="en-GB" altLang="fr-FR" sz="1600" dirty="0">
                <a:solidFill>
                  <a:srgbClr val="0070C0"/>
                </a:solidFill>
              </a:rPr>
              <a:t>pure </a:t>
            </a:r>
            <a:r>
              <a:rPr lang="en-US" altLang="fr-FR" sz="1600" dirty="0">
                <a:solidFill>
                  <a:srgbClr val="0070C0"/>
                </a:solidFill>
              </a:rPr>
              <a:t>(</a:t>
            </a:r>
            <a:r>
              <a:rPr lang="en-US" altLang="fr-FR" sz="1600" b="1" i="1" dirty="0" smtClean="0">
                <a:solidFill>
                  <a:srgbClr val="0070C0"/>
                </a:solidFill>
              </a:rPr>
              <a:t>s</a:t>
            </a:r>
            <a:r>
              <a:rPr lang="en-US" altLang="fr-FR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US" altLang="fr-FR" sz="1600" dirty="0" smtClean="0">
                <a:solidFill>
                  <a:srgbClr val="0070C0"/>
                </a:solidFill>
              </a:rPr>
              <a:t>,) </a:t>
            </a:r>
            <a:r>
              <a:rPr lang="en-GB" altLang="fr-FR" sz="1600" b="1" i="1" dirty="0" smtClean="0">
                <a:solidFill>
                  <a:srgbClr val="0070C0"/>
                </a:solidFill>
              </a:rPr>
              <a:t>p</a:t>
            </a:r>
            <a:r>
              <a:rPr lang="en-GB" altLang="fr-FR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GB" altLang="fr-FR" sz="1600" dirty="0" smtClean="0">
                <a:solidFill>
                  <a:srgbClr val="0070C0"/>
                </a:solidFill>
              </a:rPr>
              <a:t> and </a:t>
            </a:r>
            <a:r>
              <a:rPr lang="en-GB" altLang="fr-FR" sz="1600" b="1" i="1" dirty="0" smtClean="0">
                <a:solidFill>
                  <a:srgbClr val="0070C0"/>
                </a:solidFill>
              </a:rPr>
              <a:t>f</a:t>
            </a:r>
            <a:r>
              <a:rPr lang="en-GB" altLang="fr-FR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GB" altLang="fr-FR" sz="1600" b="1" dirty="0" smtClean="0">
                <a:solidFill>
                  <a:srgbClr val="0070C0"/>
                </a:solidFill>
              </a:rPr>
              <a:t> </a:t>
            </a:r>
            <a:r>
              <a:rPr lang="en-US" altLang="fr-FR" sz="1600" dirty="0" err="1">
                <a:solidFill>
                  <a:srgbClr val="0070C0"/>
                </a:solidFill>
              </a:rPr>
              <a:t>config</a:t>
            </a:r>
            <a:endParaRPr lang="en-GB" altLang="fr-FR" sz="1600" b="1" baseline="30000" dirty="0">
              <a:solidFill>
                <a:srgbClr val="0070C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600515" y="2401899"/>
            <a:ext cx="3942970" cy="66172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>
                    <a:alpha val="8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fr-FR" sz="1600" b="1" dirty="0">
                <a:solidFill>
                  <a:srgbClr val="009900"/>
                </a:solidFill>
              </a:rPr>
              <a:t>“Shell model corrected half-lives”</a:t>
            </a:r>
          </a:p>
          <a:p>
            <a:pPr algn="ctr">
              <a:spcBef>
                <a:spcPts val="600"/>
              </a:spcBef>
              <a:buFont typeface="Wingdings" pitchFamily="2" charset="2"/>
              <a:buNone/>
            </a:pPr>
            <a:r>
              <a:rPr lang="en-GB" altLang="fr-FR" sz="1600" b="1" i="1" dirty="0" smtClean="0">
                <a:solidFill>
                  <a:srgbClr val="009900"/>
                </a:solidFill>
              </a:rPr>
              <a:t>A</a:t>
            </a:r>
            <a:r>
              <a:rPr lang="en-GB" altLang="fr-FR" sz="1600" dirty="0" smtClean="0">
                <a:solidFill>
                  <a:srgbClr val="009900"/>
                </a:solidFill>
              </a:rPr>
              <a:t> </a:t>
            </a:r>
            <a:r>
              <a:rPr lang="en-GB" altLang="fr-FR" sz="1600" dirty="0">
                <a:solidFill>
                  <a:srgbClr val="009900"/>
                </a:solidFill>
              </a:rPr>
              <a:t>= </a:t>
            </a: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(f</a:t>
            </a:r>
            <a:r>
              <a:rPr lang="en-GB" altLang="fr-FR" sz="1600" baseline="30000" dirty="0">
                <a:solidFill>
                  <a:srgbClr val="009900"/>
                </a:solidFill>
              </a:rPr>
              <a:t>2</a:t>
            </a:r>
            <a:r>
              <a:rPr lang="en-GB" altLang="fr-FR" sz="1600" dirty="0">
                <a:solidFill>
                  <a:srgbClr val="009900"/>
                </a:solidFill>
              </a:rPr>
              <a:t>) + </a:t>
            </a:r>
            <a:r>
              <a:rPr lang="en-GB" altLang="fr-FR" sz="1600" b="1" i="1" dirty="0" smtClean="0">
                <a:solidFill>
                  <a:srgbClr val="009900"/>
                </a:solidFill>
              </a:rPr>
              <a:t>A</a:t>
            </a:r>
            <a:r>
              <a:rPr lang="en-GB" altLang="fr-FR" sz="1600" dirty="0" smtClean="0">
                <a:solidFill>
                  <a:srgbClr val="009900"/>
                </a:solidFill>
              </a:rPr>
              <a:t>(p</a:t>
            </a:r>
            <a:r>
              <a:rPr lang="en-GB" altLang="fr-FR" sz="1600" baseline="30000" dirty="0" smtClean="0">
                <a:solidFill>
                  <a:srgbClr val="009900"/>
                </a:solidFill>
              </a:rPr>
              <a:t>2</a:t>
            </a:r>
            <a:r>
              <a:rPr lang="en-GB" altLang="fr-FR" sz="1600" dirty="0" smtClean="0">
                <a:solidFill>
                  <a:srgbClr val="009900"/>
                </a:solidFill>
              </a:rPr>
              <a:t>)</a:t>
            </a:r>
            <a:r>
              <a:rPr lang="en-GB" altLang="fr-FR" sz="1600" dirty="0">
                <a:solidFill>
                  <a:srgbClr val="009900"/>
                </a:solidFill>
              </a:rPr>
              <a:t>	              </a:t>
            </a:r>
            <a:r>
              <a:rPr lang="en-GB" altLang="fr-FR" sz="1600" b="1" i="1" dirty="0" smtClean="0">
                <a:solidFill>
                  <a:srgbClr val="009900"/>
                </a:solidFill>
              </a:rPr>
              <a:t>T</a:t>
            </a:r>
            <a:r>
              <a:rPr lang="en-GB" altLang="fr-FR" sz="1600" b="1" i="1" baseline="-25000" dirty="0" smtClean="0">
                <a:solidFill>
                  <a:srgbClr val="009900"/>
                </a:solidFill>
              </a:rPr>
              <a:t>1/2</a:t>
            </a:r>
            <a:r>
              <a:rPr lang="en-GB" altLang="fr-FR" sz="1600" dirty="0" smtClean="0">
                <a:solidFill>
                  <a:srgbClr val="009900"/>
                </a:solidFill>
              </a:rPr>
              <a:t>(</a:t>
            </a:r>
            <a:r>
              <a:rPr lang="en-GB" altLang="fr-FR" sz="1600" b="1" dirty="0" smtClean="0">
                <a:solidFill>
                  <a:srgbClr val="009900"/>
                </a:solidFill>
              </a:rPr>
              <a:t>2P</a:t>
            </a:r>
            <a:r>
              <a:rPr lang="en-GB" altLang="fr-FR" sz="1600" dirty="0" smtClean="0">
                <a:solidFill>
                  <a:srgbClr val="009900"/>
                </a:solidFill>
              </a:rPr>
              <a:t>)</a:t>
            </a:r>
            <a:endParaRPr lang="en-GB" altLang="fr-FR" sz="1600" dirty="0">
              <a:solidFill>
                <a:srgbClr val="0099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3568" y="969481"/>
            <a:ext cx="3240360" cy="83099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77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sz="1600" b="1" dirty="0" smtClean="0">
                <a:solidFill>
                  <a:srgbClr val="C00000"/>
                </a:solidFill>
              </a:rPr>
              <a:t>L.V. </a:t>
            </a:r>
            <a:r>
              <a:rPr lang="en-US" altLang="fr-FR" sz="1600" b="1" dirty="0" err="1" smtClean="0">
                <a:solidFill>
                  <a:srgbClr val="C00000"/>
                </a:solidFill>
              </a:rPr>
              <a:t>Grigorenko</a:t>
            </a:r>
            <a:r>
              <a:rPr lang="en-US" altLang="fr-FR" sz="1600" b="1" dirty="0" smtClean="0">
                <a:solidFill>
                  <a:srgbClr val="C00000"/>
                </a:solidFill>
              </a:rPr>
              <a:t>: good dynamics</a:t>
            </a:r>
            <a:endParaRPr lang="en-US" altLang="fr-FR" sz="1600" dirty="0" smtClean="0">
              <a:solidFill>
                <a:srgbClr val="C00000"/>
              </a:solidFill>
            </a:endParaRPr>
          </a:p>
          <a:p>
            <a:r>
              <a:rPr lang="en-US" altLang="fr-FR" sz="1600" dirty="0" smtClean="0">
                <a:solidFill>
                  <a:srgbClr val="C00000"/>
                </a:solidFill>
              </a:rPr>
              <a:t>half-lives:</a:t>
            </a:r>
          </a:p>
          <a:p>
            <a:pPr>
              <a:tabLst>
                <a:tab pos="266700" algn="l"/>
              </a:tabLst>
            </a:pPr>
            <a:r>
              <a:rPr lang="en-US" altLang="fr-FR" sz="1600" dirty="0" smtClean="0">
                <a:solidFill>
                  <a:srgbClr val="C00000"/>
                </a:solidFill>
              </a:rPr>
              <a:t>	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T</a:t>
            </a:r>
            <a:r>
              <a:rPr lang="en-US" altLang="fr-FR" sz="1600" b="1" baseline="-25000" dirty="0" smtClean="0">
                <a:solidFill>
                  <a:srgbClr val="C00000"/>
                </a:solidFill>
              </a:rPr>
              <a:t>1/2</a:t>
            </a:r>
            <a:r>
              <a:rPr lang="en-US" altLang="fr-FR" sz="1600" dirty="0" smtClean="0">
                <a:solidFill>
                  <a:srgbClr val="C00000"/>
                </a:solidFill>
              </a:rPr>
              <a:t> </a:t>
            </a:r>
            <a:r>
              <a:rPr lang="en-US" altLang="fr-FR" sz="1600" dirty="0">
                <a:solidFill>
                  <a:srgbClr val="C00000"/>
                </a:solidFill>
              </a:rPr>
              <a:t>for </a:t>
            </a:r>
            <a:r>
              <a:rPr lang="en-US" altLang="fr-FR" sz="1600" dirty="0" smtClean="0">
                <a:solidFill>
                  <a:srgbClr val="C00000"/>
                </a:solidFill>
              </a:rPr>
              <a:t>pure (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s</a:t>
            </a:r>
            <a:r>
              <a:rPr lang="en-US" altLang="fr-FR" sz="16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fr-FR" sz="1600" dirty="0" smtClean="0">
                <a:solidFill>
                  <a:srgbClr val="C00000"/>
                </a:solidFill>
              </a:rPr>
              <a:t>,) 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p</a:t>
            </a:r>
            <a:r>
              <a:rPr lang="en-US" altLang="fr-FR" sz="16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fr-FR" sz="1600" dirty="0" smtClean="0">
                <a:solidFill>
                  <a:srgbClr val="C00000"/>
                </a:solidFill>
              </a:rPr>
              <a:t> and 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f</a:t>
            </a:r>
            <a:r>
              <a:rPr lang="en-US" altLang="fr-FR" sz="16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fr-FR" sz="1600" dirty="0" smtClean="0">
                <a:solidFill>
                  <a:srgbClr val="C00000"/>
                </a:solidFill>
              </a:rPr>
              <a:t> </a:t>
            </a:r>
            <a:r>
              <a:rPr lang="en-US" altLang="fr-FR" sz="1600" dirty="0" err="1" smtClean="0">
                <a:solidFill>
                  <a:srgbClr val="C00000"/>
                </a:solidFill>
              </a:rPr>
              <a:t>config</a:t>
            </a:r>
            <a:r>
              <a:rPr lang="en-US" altLang="fr-FR" sz="1600" dirty="0" smtClean="0">
                <a:solidFill>
                  <a:srgbClr val="C00000"/>
                </a:solidFill>
              </a:rPr>
              <a:t>.</a:t>
            </a:r>
            <a:endParaRPr lang="en-US" altLang="fr-FR" sz="1600" dirty="0">
              <a:solidFill>
                <a:srgbClr val="C00000"/>
              </a:solidFill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2555776" y="1817278"/>
            <a:ext cx="792110" cy="567821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5658456" y="1817278"/>
            <a:ext cx="709720" cy="56782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644008" y="2824048"/>
            <a:ext cx="674688" cy="157783"/>
          </a:xfrm>
          <a:prstGeom prst="rightArrow">
            <a:avLst>
              <a:gd name="adj1" fmla="val 50000"/>
              <a:gd name="adj2" fmla="val 74824"/>
            </a:avLst>
          </a:prstGeom>
          <a:solidFill>
            <a:srgbClr val="FFFFFF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1691600" y="3403980"/>
                <a:ext cx="5689625" cy="20270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000" dirty="0" smtClean="0"/>
                  <a:t>	</a:t>
                </a:r>
                <a:r>
                  <a:rPr lang="fr-FR" altLang="fr-FR" sz="2000" dirty="0" err="1" smtClean="0"/>
                  <a:t>calculation</a:t>
                </a:r>
                <a:r>
                  <a:rPr lang="fr-FR" altLang="fr-FR" sz="2000" dirty="0" smtClean="0"/>
                  <a:t>	</a:t>
                </a:r>
                <a:r>
                  <a:rPr lang="fr-FR" altLang="fr-FR" sz="2000" dirty="0" err="1" smtClean="0"/>
                  <a:t>experiment</a:t>
                </a:r>
                <a:r>
                  <a:rPr lang="fr-FR" altLang="fr-FR" sz="2000" dirty="0" smtClean="0"/>
                  <a:t>(s)</a:t>
                </a:r>
              </a:p>
              <a:p>
                <a:pPr>
                  <a:spcBef>
                    <a:spcPts val="6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 smtClean="0"/>
                  <a:t>45</a:t>
                </a:r>
                <a:r>
                  <a:rPr lang="fr-FR" altLang="fr-FR" sz="2400" b="1" i="1" dirty="0" smtClean="0"/>
                  <a:t>Fe</a:t>
                </a:r>
                <a:r>
                  <a:rPr lang="fr-FR" altLang="fr-FR" sz="2000" dirty="0" smtClean="0"/>
                  <a:t>	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fr-FR" altLang="fr-FR" sz="2000" dirty="0" smtClean="0"/>
                  <a:t> -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fr-FR" altLang="fr-FR" sz="2000" dirty="0" smtClean="0"/>
                  <a:t> </a:t>
                </a:r>
                <a:r>
                  <a:rPr lang="fr-FR" altLang="fr-FR" sz="2000" i="1" dirty="0" smtClean="0"/>
                  <a:t>ms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sz="2000" dirty="0"/>
                  <a:t> </a:t>
                </a:r>
                <a:r>
                  <a:rPr lang="fr-FR" altLang="fr-FR" sz="2000" i="1" dirty="0" smtClean="0"/>
                  <a:t>ms</a:t>
                </a:r>
                <a:r>
                  <a:rPr lang="fr-FR" altLang="fr-FR" sz="2000" b="1" dirty="0" smtClean="0"/>
                  <a:t>	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</a:rPr>
                  <a:t>OK</a:t>
                </a:r>
                <a:endParaRPr lang="fr-FR" altLang="fr-FR" sz="2000" dirty="0"/>
              </a:p>
              <a:p>
                <a:pPr>
                  <a:spcBef>
                    <a:spcPts val="6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 smtClean="0"/>
                  <a:t>48</a:t>
                </a:r>
                <a:r>
                  <a:rPr lang="fr-FR" altLang="fr-FR" sz="2400" b="1" i="1" dirty="0" smtClean="0"/>
                  <a:t>Ni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sz="2000" dirty="0"/>
                  <a:t> - </a:t>
                </a:r>
                <a14:m>
                  <m:oMath xmlns:m="http://schemas.openxmlformats.org/officeDocument/2006/math">
                    <m:r>
                      <a:rPr lang="fr-FR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altLang="fr-FR" sz="2000" i="1" dirty="0"/>
                  <a:t> ms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altLang="fr-FR" sz="2000" i="1" dirty="0" smtClean="0"/>
                  <a:t>ms</a:t>
                </a:r>
                <a:r>
                  <a:rPr lang="fr-FR" altLang="fr-FR" sz="2000" b="1" dirty="0"/>
                  <a:t>	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</a:rPr>
                  <a:t>OK</a:t>
                </a:r>
                <a:endParaRPr lang="fr-FR" altLang="fr-FR" sz="2000" dirty="0"/>
              </a:p>
              <a:p>
                <a:pPr>
                  <a:spcBef>
                    <a:spcPts val="6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/>
                  <a:t>54</a:t>
                </a:r>
                <a:r>
                  <a:rPr lang="fr-FR" altLang="fr-FR" sz="2400" b="1" i="1" dirty="0"/>
                  <a:t>Zn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fr-FR" altLang="fr-FR" sz="2000" dirty="0" smtClean="0"/>
                  <a:t> </a:t>
                </a:r>
                <a:r>
                  <a:rPr lang="fr-FR" altLang="fr-FR" sz="2000" dirty="0"/>
                  <a:t>-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fr-FR" altLang="fr-FR" sz="2000" i="1" dirty="0" smtClean="0"/>
                  <a:t> </a:t>
                </a:r>
                <a:r>
                  <a:rPr lang="fr-FR" altLang="fr-FR" sz="2000" i="1" dirty="0"/>
                  <a:t>ms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𝟗𝟖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𝟒𝟏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𝟕𝟑</m:t>
                        </m:r>
                      </m:sup>
                    </m:sSubSup>
                  </m:oMath>
                </a14:m>
                <a:r>
                  <a:rPr lang="fr-FR" altLang="fr-FR" sz="2000" dirty="0"/>
                  <a:t> </a:t>
                </a:r>
                <a:r>
                  <a:rPr lang="fr-FR" altLang="fr-FR" sz="2000" i="1" dirty="0" smtClean="0"/>
                  <a:t>ms</a:t>
                </a:r>
                <a:r>
                  <a:rPr lang="fr-FR" altLang="fr-FR" sz="2000" b="1" dirty="0" smtClean="0"/>
                  <a:t>	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</a:rPr>
                  <a:t>OK</a:t>
                </a:r>
                <a:endParaRPr lang="fr-FR" altLang="fr-FR" sz="2000" i="1" dirty="0" smtClean="0"/>
              </a:p>
              <a:p>
                <a:pPr>
                  <a:tabLst>
                    <a:tab pos="1250950" algn="l"/>
                    <a:tab pos="3143250" algn="l"/>
                    <a:tab pos="5111750" algn="l"/>
                  </a:tabLst>
                </a:pPr>
                <a:endParaRPr lang="fr-FR" altLang="fr-FR" sz="2000" i="1" dirty="0"/>
              </a:p>
            </p:txBody>
          </p:sp>
        </mc:Choice>
        <mc:Fallback>
          <p:sp>
            <p:nvSpPr>
              <p:cNvPr id="1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00" y="3403980"/>
                <a:ext cx="5689625" cy="2027084"/>
              </a:xfrm>
              <a:prstGeom prst="rect">
                <a:avLst/>
              </a:prstGeom>
              <a:blipFill>
                <a:blip r:embed="rId3"/>
                <a:stretch>
                  <a:fillRect l="-1499" t="-2102" r="-12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622325" y="1964595"/>
            <a:ext cx="1715973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 smtClean="0"/>
              <a:t>“hybrid” model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 rot="16200000">
            <a:off x="6173889" y="2484374"/>
            <a:ext cx="1261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 smtClean="0">
                <a:latin typeface="+mn-lt"/>
              </a:rPr>
              <a:t>B.A. Brown </a:t>
            </a:r>
            <a:r>
              <a:rPr lang="en-GB" sz="1200" dirty="0">
                <a:latin typeface="+mn-lt"/>
              </a:rPr>
              <a:t>et al</a:t>
            </a:r>
            <a:r>
              <a:rPr lang="en-GB" sz="1200" dirty="0" smtClean="0">
                <a:latin typeface="+mn-lt"/>
              </a:rPr>
              <a:t>.,</a:t>
            </a:r>
          </a:p>
          <a:p>
            <a:r>
              <a:rPr lang="en-GB" sz="1200" dirty="0" smtClean="0">
                <a:latin typeface="+mn-lt"/>
              </a:rPr>
              <a:t>PRC 2019</a:t>
            </a:r>
            <a:endParaRPr lang="en-GB" sz="1200" dirty="0">
              <a:latin typeface="+mn-lt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195114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mixing structure and dynamics ?</a:t>
            </a:r>
            <a:endParaRPr lang="en-US" alt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335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47581" y="5142485"/>
            <a:ext cx="5904820" cy="72093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92522" y="969481"/>
            <a:ext cx="3024106" cy="830997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8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fr-FR" sz="1600" b="1" dirty="0" smtClean="0">
                <a:solidFill>
                  <a:srgbClr val="0070C0"/>
                </a:solidFill>
              </a:rPr>
              <a:t>B.A. Brown</a:t>
            </a:r>
            <a:r>
              <a:rPr lang="en-GB" altLang="fr-FR" sz="1600" b="1" dirty="0">
                <a:solidFill>
                  <a:srgbClr val="0070C0"/>
                </a:solidFill>
              </a:rPr>
              <a:t>: good </a:t>
            </a:r>
            <a:r>
              <a:rPr lang="en-GB" altLang="fr-FR" sz="1600" b="1" dirty="0" smtClean="0">
                <a:solidFill>
                  <a:srgbClr val="0070C0"/>
                </a:solidFill>
              </a:rPr>
              <a:t>structure</a:t>
            </a:r>
            <a:endParaRPr lang="en-GB" altLang="fr-FR" sz="16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GB" altLang="fr-FR" sz="1600" dirty="0" smtClean="0">
                <a:solidFill>
                  <a:srgbClr val="0070C0"/>
                </a:solidFill>
              </a:rPr>
              <a:t>2-proton amplitudes</a:t>
            </a:r>
            <a:r>
              <a:rPr lang="en-GB" altLang="fr-FR" sz="1600" dirty="0">
                <a:solidFill>
                  <a:srgbClr val="0070C0"/>
                </a:solidFill>
              </a:rPr>
              <a:t>:</a:t>
            </a:r>
          </a:p>
          <a:p>
            <a:pPr>
              <a:buFont typeface="Wingdings" pitchFamily="2" charset="2"/>
              <a:buNone/>
              <a:tabLst>
                <a:tab pos="361950" algn="l"/>
              </a:tabLst>
            </a:pPr>
            <a:r>
              <a:rPr lang="en-GB" altLang="fr-FR" sz="1600" dirty="0">
                <a:solidFill>
                  <a:srgbClr val="0070C0"/>
                </a:solidFill>
              </a:rPr>
              <a:t>	</a:t>
            </a:r>
            <a:r>
              <a:rPr lang="en-GB" altLang="fr-FR" sz="1600" dirty="0" smtClean="0">
                <a:solidFill>
                  <a:srgbClr val="0070C0"/>
                </a:solidFill>
              </a:rPr>
              <a:t>for </a:t>
            </a:r>
            <a:r>
              <a:rPr lang="en-GB" altLang="fr-FR" sz="1600" dirty="0">
                <a:solidFill>
                  <a:srgbClr val="0070C0"/>
                </a:solidFill>
              </a:rPr>
              <a:t>pure </a:t>
            </a:r>
            <a:r>
              <a:rPr lang="en-US" altLang="fr-FR" sz="1600" dirty="0">
                <a:solidFill>
                  <a:srgbClr val="0070C0"/>
                </a:solidFill>
              </a:rPr>
              <a:t>(</a:t>
            </a:r>
            <a:r>
              <a:rPr lang="en-US" altLang="fr-FR" sz="1600" b="1" i="1" dirty="0" smtClean="0">
                <a:solidFill>
                  <a:srgbClr val="0070C0"/>
                </a:solidFill>
              </a:rPr>
              <a:t>s</a:t>
            </a:r>
            <a:r>
              <a:rPr lang="en-US" altLang="fr-FR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US" altLang="fr-FR" sz="1600" dirty="0" smtClean="0">
                <a:solidFill>
                  <a:srgbClr val="0070C0"/>
                </a:solidFill>
              </a:rPr>
              <a:t>,) </a:t>
            </a:r>
            <a:r>
              <a:rPr lang="en-GB" altLang="fr-FR" sz="1600" b="1" i="1" dirty="0" smtClean="0">
                <a:solidFill>
                  <a:srgbClr val="0070C0"/>
                </a:solidFill>
              </a:rPr>
              <a:t>p</a:t>
            </a:r>
            <a:r>
              <a:rPr lang="en-GB" altLang="fr-FR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GB" altLang="fr-FR" sz="1600" dirty="0" smtClean="0">
                <a:solidFill>
                  <a:srgbClr val="0070C0"/>
                </a:solidFill>
              </a:rPr>
              <a:t> and </a:t>
            </a:r>
            <a:r>
              <a:rPr lang="en-GB" altLang="fr-FR" sz="1600" b="1" i="1" dirty="0" smtClean="0">
                <a:solidFill>
                  <a:srgbClr val="0070C0"/>
                </a:solidFill>
              </a:rPr>
              <a:t>f</a:t>
            </a:r>
            <a:r>
              <a:rPr lang="en-GB" altLang="fr-FR" sz="1600" b="1" baseline="30000" dirty="0" smtClean="0">
                <a:solidFill>
                  <a:srgbClr val="0070C0"/>
                </a:solidFill>
              </a:rPr>
              <a:t>2</a:t>
            </a:r>
            <a:r>
              <a:rPr lang="en-GB" altLang="fr-FR" sz="1600" b="1" dirty="0" smtClean="0">
                <a:solidFill>
                  <a:srgbClr val="0070C0"/>
                </a:solidFill>
              </a:rPr>
              <a:t> </a:t>
            </a:r>
            <a:r>
              <a:rPr lang="en-US" altLang="fr-FR" sz="1600" dirty="0" err="1">
                <a:solidFill>
                  <a:srgbClr val="0070C0"/>
                </a:solidFill>
              </a:rPr>
              <a:t>config</a:t>
            </a:r>
            <a:endParaRPr lang="en-GB" altLang="fr-FR" sz="1600" b="1" baseline="30000" dirty="0">
              <a:solidFill>
                <a:srgbClr val="0070C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600515" y="2401899"/>
            <a:ext cx="3942970" cy="66172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>
                    <a:alpha val="89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fr-FR" sz="1600" b="1" dirty="0">
                <a:solidFill>
                  <a:srgbClr val="009900"/>
                </a:solidFill>
              </a:rPr>
              <a:t>“Shell model corrected half-lives”</a:t>
            </a:r>
          </a:p>
          <a:p>
            <a:pPr algn="ctr">
              <a:spcBef>
                <a:spcPts val="600"/>
              </a:spcBef>
              <a:buFont typeface="Wingdings" pitchFamily="2" charset="2"/>
              <a:buNone/>
            </a:pPr>
            <a:r>
              <a:rPr lang="en-GB" altLang="fr-FR" sz="1600" b="1" i="1" dirty="0" smtClean="0">
                <a:solidFill>
                  <a:srgbClr val="009900"/>
                </a:solidFill>
              </a:rPr>
              <a:t>A</a:t>
            </a:r>
            <a:r>
              <a:rPr lang="en-GB" altLang="fr-FR" sz="1600" dirty="0" smtClean="0">
                <a:solidFill>
                  <a:srgbClr val="009900"/>
                </a:solidFill>
              </a:rPr>
              <a:t> </a:t>
            </a:r>
            <a:r>
              <a:rPr lang="en-GB" altLang="fr-FR" sz="1600" dirty="0">
                <a:solidFill>
                  <a:srgbClr val="009900"/>
                </a:solidFill>
              </a:rPr>
              <a:t>= </a:t>
            </a:r>
            <a:r>
              <a:rPr lang="en-GB" altLang="fr-FR" sz="1600" b="1" i="1" dirty="0">
                <a:solidFill>
                  <a:srgbClr val="009900"/>
                </a:solidFill>
              </a:rPr>
              <a:t>A</a:t>
            </a:r>
            <a:r>
              <a:rPr lang="en-GB" altLang="fr-FR" sz="1600" dirty="0">
                <a:solidFill>
                  <a:srgbClr val="009900"/>
                </a:solidFill>
              </a:rPr>
              <a:t>(f</a:t>
            </a:r>
            <a:r>
              <a:rPr lang="en-GB" altLang="fr-FR" sz="1600" baseline="30000" dirty="0">
                <a:solidFill>
                  <a:srgbClr val="009900"/>
                </a:solidFill>
              </a:rPr>
              <a:t>2</a:t>
            </a:r>
            <a:r>
              <a:rPr lang="en-GB" altLang="fr-FR" sz="1600" dirty="0">
                <a:solidFill>
                  <a:srgbClr val="009900"/>
                </a:solidFill>
              </a:rPr>
              <a:t>) + </a:t>
            </a:r>
            <a:r>
              <a:rPr lang="en-GB" altLang="fr-FR" sz="1600" b="1" i="1" dirty="0" smtClean="0">
                <a:solidFill>
                  <a:srgbClr val="009900"/>
                </a:solidFill>
              </a:rPr>
              <a:t>A</a:t>
            </a:r>
            <a:r>
              <a:rPr lang="en-GB" altLang="fr-FR" sz="1600" dirty="0" smtClean="0">
                <a:solidFill>
                  <a:srgbClr val="009900"/>
                </a:solidFill>
              </a:rPr>
              <a:t>(p</a:t>
            </a:r>
            <a:r>
              <a:rPr lang="en-GB" altLang="fr-FR" sz="1600" baseline="30000" dirty="0" smtClean="0">
                <a:solidFill>
                  <a:srgbClr val="009900"/>
                </a:solidFill>
              </a:rPr>
              <a:t>2</a:t>
            </a:r>
            <a:r>
              <a:rPr lang="en-GB" altLang="fr-FR" sz="1600" dirty="0" smtClean="0">
                <a:solidFill>
                  <a:srgbClr val="009900"/>
                </a:solidFill>
              </a:rPr>
              <a:t>)</a:t>
            </a:r>
            <a:r>
              <a:rPr lang="en-GB" altLang="fr-FR" sz="1600" dirty="0">
                <a:solidFill>
                  <a:srgbClr val="009900"/>
                </a:solidFill>
              </a:rPr>
              <a:t>	              </a:t>
            </a:r>
            <a:r>
              <a:rPr lang="en-GB" altLang="fr-FR" sz="1600" b="1" i="1" dirty="0" smtClean="0">
                <a:solidFill>
                  <a:srgbClr val="009900"/>
                </a:solidFill>
              </a:rPr>
              <a:t>T</a:t>
            </a:r>
            <a:r>
              <a:rPr lang="en-GB" altLang="fr-FR" sz="1600" b="1" i="1" baseline="-25000" dirty="0" smtClean="0">
                <a:solidFill>
                  <a:srgbClr val="009900"/>
                </a:solidFill>
              </a:rPr>
              <a:t>1/2</a:t>
            </a:r>
            <a:r>
              <a:rPr lang="en-GB" altLang="fr-FR" sz="1600" dirty="0" smtClean="0">
                <a:solidFill>
                  <a:srgbClr val="009900"/>
                </a:solidFill>
              </a:rPr>
              <a:t>(</a:t>
            </a:r>
            <a:r>
              <a:rPr lang="en-GB" altLang="fr-FR" sz="1600" b="1" dirty="0" smtClean="0">
                <a:solidFill>
                  <a:srgbClr val="009900"/>
                </a:solidFill>
              </a:rPr>
              <a:t>2P</a:t>
            </a:r>
            <a:r>
              <a:rPr lang="en-GB" altLang="fr-FR" sz="1600" dirty="0" smtClean="0">
                <a:solidFill>
                  <a:srgbClr val="009900"/>
                </a:solidFill>
              </a:rPr>
              <a:t>)</a:t>
            </a:r>
            <a:endParaRPr lang="en-GB" altLang="fr-FR" sz="1600" dirty="0">
              <a:solidFill>
                <a:srgbClr val="0099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3568" y="969481"/>
            <a:ext cx="3240360" cy="83099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77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sz="1600" b="1" dirty="0" smtClean="0">
                <a:solidFill>
                  <a:srgbClr val="C00000"/>
                </a:solidFill>
              </a:rPr>
              <a:t>L.V. </a:t>
            </a:r>
            <a:r>
              <a:rPr lang="en-US" altLang="fr-FR" sz="1600" b="1" dirty="0" err="1" smtClean="0">
                <a:solidFill>
                  <a:srgbClr val="C00000"/>
                </a:solidFill>
              </a:rPr>
              <a:t>Grigorenko</a:t>
            </a:r>
            <a:r>
              <a:rPr lang="en-US" altLang="fr-FR" sz="1600" b="1" dirty="0" smtClean="0">
                <a:solidFill>
                  <a:srgbClr val="C00000"/>
                </a:solidFill>
              </a:rPr>
              <a:t>: good dynamics</a:t>
            </a:r>
            <a:endParaRPr lang="en-US" altLang="fr-FR" sz="1600" dirty="0" smtClean="0">
              <a:solidFill>
                <a:srgbClr val="C00000"/>
              </a:solidFill>
            </a:endParaRPr>
          </a:p>
          <a:p>
            <a:r>
              <a:rPr lang="en-US" altLang="fr-FR" sz="1600" dirty="0" smtClean="0">
                <a:solidFill>
                  <a:srgbClr val="C00000"/>
                </a:solidFill>
              </a:rPr>
              <a:t>half-lives:</a:t>
            </a:r>
          </a:p>
          <a:p>
            <a:pPr>
              <a:tabLst>
                <a:tab pos="266700" algn="l"/>
              </a:tabLst>
            </a:pPr>
            <a:r>
              <a:rPr lang="en-US" altLang="fr-FR" sz="1600" dirty="0" smtClean="0">
                <a:solidFill>
                  <a:srgbClr val="C00000"/>
                </a:solidFill>
              </a:rPr>
              <a:t>	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T</a:t>
            </a:r>
            <a:r>
              <a:rPr lang="en-US" altLang="fr-FR" sz="1600" b="1" baseline="-25000" dirty="0" smtClean="0">
                <a:solidFill>
                  <a:srgbClr val="C00000"/>
                </a:solidFill>
              </a:rPr>
              <a:t>1/2</a:t>
            </a:r>
            <a:r>
              <a:rPr lang="en-US" altLang="fr-FR" sz="1600" dirty="0" smtClean="0">
                <a:solidFill>
                  <a:srgbClr val="C00000"/>
                </a:solidFill>
              </a:rPr>
              <a:t> </a:t>
            </a:r>
            <a:r>
              <a:rPr lang="en-US" altLang="fr-FR" sz="1600" dirty="0">
                <a:solidFill>
                  <a:srgbClr val="C00000"/>
                </a:solidFill>
              </a:rPr>
              <a:t>for </a:t>
            </a:r>
            <a:r>
              <a:rPr lang="en-US" altLang="fr-FR" sz="1600" dirty="0" smtClean="0">
                <a:solidFill>
                  <a:srgbClr val="C00000"/>
                </a:solidFill>
              </a:rPr>
              <a:t>pure (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s</a:t>
            </a:r>
            <a:r>
              <a:rPr lang="en-US" altLang="fr-FR" sz="16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fr-FR" sz="1600" dirty="0" smtClean="0">
                <a:solidFill>
                  <a:srgbClr val="C00000"/>
                </a:solidFill>
              </a:rPr>
              <a:t>,) 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p</a:t>
            </a:r>
            <a:r>
              <a:rPr lang="en-US" altLang="fr-FR" sz="16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fr-FR" sz="1600" dirty="0" smtClean="0">
                <a:solidFill>
                  <a:srgbClr val="C00000"/>
                </a:solidFill>
              </a:rPr>
              <a:t> and </a:t>
            </a:r>
            <a:r>
              <a:rPr lang="en-US" altLang="fr-FR" sz="1600" b="1" i="1" dirty="0" smtClean="0">
                <a:solidFill>
                  <a:srgbClr val="C00000"/>
                </a:solidFill>
              </a:rPr>
              <a:t>f</a:t>
            </a:r>
            <a:r>
              <a:rPr lang="en-US" altLang="fr-FR" sz="16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fr-FR" sz="1600" dirty="0" smtClean="0">
                <a:solidFill>
                  <a:srgbClr val="C00000"/>
                </a:solidFill>
              </a:rPr>
              <a:t> </a:t>
            </a:r>
            <a:r>
              <a:rPr lang="en-US" altLang="fr-FR" sz="1600" dirty="0" err="1" smtClean="0">
                <a:solidFill>
                  <a:srgbClr val="C00000"/>
                </a:solidFill>
              </a:rPr>
              <a:t>config</a:t>
            </a:r>
            <a:r>
              <a:rPr lang="en-US" altLang="fr-FR" sz="1600" dirty="0" smtClean="0">
                <a:solidFill>
                  <a:srgbClr val="C00000"/>
                </a:solidFill>
              </a:rPr>
              <a:t>.</a:t>
            </a:r>
            <a:endParaRPr lang="en-US" altLang="fr-FR" sz="1600" dirty="0">
              <a:solidFill>
                <a:srgbClr val="C00000"/>
              </a:solidFill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2555776" y="1817278"/>
            <a:ext cx="792110" cy="567821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5658456" y="1817278"/>
            <a:ext cx="709720" cy="56782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644008" y="2824048"/>
            <a:ext cx="674688" cy="157783"/>
          </a:xfrm>
          <a:prstGeom prst="rightArrow">
            <a:avLst>
              <a:gd name="adj1" fmla="val 50000"/>
              <a:gd name="adj2" fmla="val 74824"/>
            </a:avLst>
          </a:prstGeom>
          <a:solidFill>
            <a:srgbClr val="FFFFFF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1691600" y="3403980"/>
                <a:ext cx="5689625" cy="2550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000" dirty="0" smtClean="0"/>
                  <a:t>	</a:t>
                </a:r>
                <a:r>
                  <a:rPr lang="fr-FR" altLang="fr-FR" sz="2000" dirty="0" err="1" smtClean="0"/>
                  <a:t>calculation</a:t>
                </a:r>
                <a:r>
                  <a:rPr lang="fr-FR" altLang="fr-FR" sz="2000" dirty="0" smtClean="0"/>
                  <a:t>	</a:t>
                </a:r>
                <a:r>
                  <a:rPr lang="fr-FR" altLang="fr-FR" sz="2000" dirty="0" err="1" smtClean="0"/>
                  <a:t>experiment</a:t>
                </a:r>
                <a:r>
                  <a:rPr lang="fr-FR" altLang="fr-FR" sz="2000" dirty="0" smtClean="0"/>
                  <a:t>(s)</a:t>
                </a:r>
              </a:p>
              <a:p>
                <a:pPr>
                  <a:spcBef>
                    <a:spcPts val="6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 smtClean="0"/>
                  <a:t>45</a:t>
                </a:r>
                <a:r>
                  <a:rPr lang="fr-FR" altLang="fr-FR" sz="2400" b="1" i="1" dirty="0" smtClean="0"/>
                  <a:t>Fe</a:t>
                </a:r>
                <a:r>
                  <a:rPr lang="fr-FR" altLang="fr-FR" sz="2000" dirty="0" smtClean="0"/>
                  <a:t>	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fr-FR" altLang="fr-FR" sz="2000" dirty="0" smtClean="0"/>
                  <a:t> -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fr-FR" altLang="fr-FR" sz="2000" dirty="0" smtClean="0"/>
                  <a:t> </a:t>
                </a:r>
                <a:r>
                  <a:rPr lang="fr-FR" altLang="fr-FR" sz="2000" i="1" dirty="0" smtClean="0"/>
                  <a:t>ms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sz="2000" dirty="0"/>
                  <a:t> </a:t>
                </a:r>
                <a:r>
                  <a:rPr lang="fr-FR" altLang="fr-FR" sz="2000" i="1" dirty="0" smtClean="0"/>
                  <a:t>ms</a:t>
                </a:r>
                <a:r>
                  <a:rPr lang="fr-FR" altLang="fr-FR" sz="2000" b="1" dirty="0" smtClean="0"/>
                  <a:t>	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</a:rPr>
                  <a:t>OK</a:t>
                </a:r>
                <a:endParaRPr lang="fr-FR" altLang="fr-FR" sz="2000" dirty="0"/>
              </a:p>
              <a:p>
                <a:pPr>
                  <a:spcBef>
                    <a:spcPts val="6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 smtClean="0"/>
                  <a:t>48</a:t>
                </a:r>
                <a:r>
                  <a:rPr lang="fr-FR" altLang="fr-FR" sz="2400" b="1" i="1" dirty="0" smtClean="0"/>
                  <a:t>Ni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fr-FR" altLang="fr-FR" sz="2000" dirty="0"/>
                  <a:t> - </a:t>
                </a:r>
                <a14:m>
                  <m:oMath xmlns:m="http://schemas.openxmlformats.org/officeDocument/2006/math">
                    <m:r>
                      <a:rPr lang="fr-FR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altLang="fr-FR" sz="2000" i="1" dirty="0"/>
                  <a:t> ms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altLang="fr-FR" sz="2000" i="1" dirty="0" smtClean="0"/>
                  <a:t>ms</a:t>
                </a:r>
                <a:r>
                  <a:rPr lang="fr-FR" altLang="fr-FR" sz="2000" b="1" dirty="0"/>
                  <a:t>	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</a:rPr>
                  <a:t>OK</a:t>
                </a:r>
                <a:endParaRPr lang="fr-FR" altLang="fr-FR" sz="2000" dirty="0"/>
              </a:p>
              <a:p>
                <a:pPr>
                  <a:spcBef>
                    <a:spcPts val="6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/>
                  <a:t>54</a:t>
                </a:r>
                <a:r>
                  <a:rPr lang="fr-FR" altLang="fr-FR" sz="2400" b="1" i="1" dirty="0"/>
                  <a:t>Zn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fr-FR" altLang="fr-FR" sz="2000" dirty="0" smtClean="0"/>
                  <a:t> </a:t>
                </a:r>
                <a:r>
                  <a:rPr lang="fr-FR" altLang="fr-FR" sz="2000" dirty="0"/>
                  <a:t>-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fr-FR" altLang="fr-FR" sz="2000" i="1" dirty="0" smtClean="0"/>
                  <a:t> </a:t>
                </a:r>
                <a:r>
                  <a:rPr lang="fr-FR" altLang="fr-FR" sz="2000" i="1" dirty="0"/>
                  <a:t>ms</a:t>
                </a:r>
                <a:r>
                  <a:rPr lang="fr-FR" altLang="fr-FR" sz="200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𝟗𝟖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𝟒𝟏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𝟕𝟑</m:t>
                        </m:r>
                      </m:sup>
                    </m:sSubSup>
                  </m:oMath>
                </a14:m>
                <a:r>
                  <a:rPr lang="fr-FR" altLang="fr-FR" sz="2000" dirty="0"/>
                  <a:t> </a:t>
                </a:r>
                <a:r>
                  <a:rPr lang="fr-FR" altLang="fr-FR" sz="2000" i="1" dirty="0" smtClean="0"/>
                  <a:t>ms</a:t>
                </a:r>
                <a:r>
                  <a:rPr lang="fr-FR" altLang="fr-FR" sz="2000" b="1" dirty="0" smtClean="0"/>
                  <a:t>	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  <a:sym typeface="Symbol" panose="05050102010706020507" pitchFamily="18" charset="2"/>
                  </a:rPr>
                  <a:t></a:t>
                </a:r>
                <a:r>
                  <a:rPr lang="fr-FR" altLang="fr-FR" sz="2000" b="1" dirty="0" smtClean="0">
                    <a:solidFill>
                      <a:srgbClr val="00B050"/>
                    </a:solidFill>
                  </a:rPr>
                  <a:t>OK</a:t>
                </a:r>
                <a:endParaRPr lang="fr-FR" altLang="fr-FR" sz="2000" i="1" dirty="0" smtClean="0"/>
              </a:p>
              <a:p>
                <a:pPr>
                  <a:spcBef>
                    <a:spcPts val="1200"/>
                  </a:spcBef>
                  <a:tabLst>
                    <a:tab pos="1250950" algn="l"/>
                    <a:tab pos="3143250" algn="l"/>
                    <a:tab pos="5111750" algn="l"/>
                  </a:tabLst>
                </a:pPr>
                <a:r>
                  <a:rPr lang="fr-FR" altLang="fr-FR" sz="2400" b="1" baseline="30000" dirty="0" smtClean="0">
                    <a:solidFill>
                      <a:srgbClr val="C00000"/>
                    </a:solidFill>
                  </a:rPr>
                  <a:t>67</a:t>
                </a:r>
                <a:r>
                  <a:rPr lang="fr-FR" altLang="fr-FR" sz="2400" b="1" i="1" dirty="0" smtClean="0">
                    <a:solidFill>
                      <a:srgbClr val="C00000"/>
                    </a:solidFill>
                  </a:rPr>
                  <a:t>Kr</a:t>
                </a:r>
                <a:r>
                  <a:rPr lang="fr-FR" altLang="fr-FR" sz="20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𝟑𝟎𝟎</m:t>
                    </m:r>
                  </m:oMath>
                </a14:m>
                <a:r>
                  <a:rPr lang="fr-FR" altLang="fr-FR" sz="2000" dirty="0" smtClean="0">
                    <a:solidFill>
                      <a:srgbClr val="C00000"/>
                    </a:solidFill>
                  </a:rPr>
                  <a:t> -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fr-FR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</m:oMath>
                </a14:m>
                <a:r>
                  <a:rPr lang="fr-FR" altLang="fr-FR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fr-FR" altLang="fr-FR" sz="2000" i="1" dirty="0" smtClean="0">
                    <a:solidFill>
                      <a:srgbClr val="C00000"/>
                    </a:solidFill>
                  </a:rPr>
                  <a:t>ms</a:t>
                </a:r>
                <a:r>
                  <a:rPr lang="fr-FR" altLang="fr-FR" sz="20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fr-FR" altLang="fr-FR" sz="2000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fr-FR" altLang="fr-FR" sz="2000" i="1" dirty="0">
                    <a:solidFill>
                      <a:srgbClr val="C00000"/>
                    </a:solidFill>
                  </a:rPr>
                  <a:t>ms</a:t>
                </a:r>
              </a:p>
              <a:p>
                <a:pPr>
                  <a:tabLst>
                    <a:tab pos="1250950" algn="l"/>
                    <a:tab pos="3143250" algn="l"/>
                    <a:tab pos="5111750" algn="l"/>
                  </a:tabLst>
                </a:pPr>
                <a:endParaRPr lang="fr-FR" altLang="fr-FR" sz="2000" i="1" dirty="0"/>
              </a:p>
            </p:txBody>
          </p:sp>
        </mc:Choice>
        <mc:Fallback>
          <p:sp>
            <p:nvSpPr>
              <p:cNvPr id="1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00" y="3403980"/>
                <a:ext cx="5689625" cy="2550304"/>
              </a:xfrm>
              <a:prstGeom prst="rect">
                <a:avLst/>
              </a:prstGeom>
              <a:blipFill>
                <a:blip r:embed="rId3"/>
                <a:stretch>
                  <a:fillRect l="-1499" t="-1671" r="-12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804310" y="5055518"/>
            <a:ext cx="518338" cy="7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4400" b="1" dirty="0" smtClean="0">
                <a:solidFill>
                  <a:srgbClr val="C00000"/>
                </a:solidFill>
              </a:rPr>
              <a:t>!?</a:t>
            </a:r>
            <a:endParaRPr lang="fr-FR" altLang="fr-FR" sz="4400" dirty="0">
              <a:solidFill>
                <a:srgbClr val="C00000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 rot="19645988">
            <a:off x="539784" y="5049208"/>
            <a:ext cx="803672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800" b="1" dirty="0" smtClean="0"/>
              <a:t>2016</a:t>
            </a:r>
            <a:endParaRPr lang="fr-FR" altLang="fr-FR" sz="2800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 rot="19645988">
            <a:off x="7076371" y="5049423"/>
            <a:ext cx="1903525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fr-FR" altLang="fr-FR" sz="2400" b="1" dirty="0" smtClean="0"/>
              <a:t>factor</a:t>
            </a:r>
          </a:p>
          <a:p>
            <a:pPr algn="ctr"/>
            <a:r>
              <a:rPr lang="fr-FR" altLang="fr-FR" sz="2400" b="1" dirty="0" smtClean="0"/>
              <a:t>20 to 40 off !!!</a:t>
            </a:r>
            <a:endParaRPr lang="fr-FR" altLang="fr-FR" sz="2400" dirty="0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622325" y="1964595"/>
            <a:ext cx="1715973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 smtClean="0"/>
              <a:t>“hybrid” model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 rot="16200000">
            <a:off x="6173889" y="2484374"/>
            <a:ext cx="1261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200" dirty="0" smtClean="0">
                <a:latin typeface="+mn-lt"/>
              </a:rPr>
              <a:t>B.A. Brown </a:t>
            </a:r>
            <a:r>
              <a:rPr lang="en-GB" sz="1200" dirty="0">
                <a:latin typeface="+mn-lt"/>
              </a:rPr>
              <a:t>et al</a:t>
            </a:r>
            <a:r>
              <a:rPr lang="en-GB" sz="1200" dirty="0" smtClean="0">
                <a:latin typeface="+mn-lt"/>
              </a:rPr>
              <a:t>.,</a:t>
            </a:r>
          </a:p>
          <a:p>
            <a:r>
              <a:rPr lang="en-GB" sz="1200" dirty="0" smtClean="0">
                <a:latin typeface="+mn-lt"/>
              </a:rPr>
              <a:t>PRC 2019</a:t>
            </a:r>
            <a:endParaRPr lang="en-GB" sz="1200" dirty="0">
              <a:latin typeface="+mn-lt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161323" y="5943358"/>
            <a:ext cx="4821375" cy="65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400" b="1" dirty="0" smtClean="0"/>
              <a:t>“</a:t>
            </a:r>
            <a:r>
              <a:rPr lang="en-US" altLang="fr-FR" sz="2400" b="1" i="1" dirty="0" smtClean="0"/>
              <a:t>puzzling two-proton decay of </a:t>
            </a:r>
            <a:r>
              <a:rPr lang="en-US" altLang="fr-FR" sz="2400" b="1" baseline="30000" dirty="0" smtClean="0"/>
              <a:t>67</a:t>
            </a:r>
            <a:r>
              <a:rPr lang="en-US" altLang="fr-FR" sz="2400" b="1" dirty="0" smtClean="0"/>
              <a:t>Kr” ?</a:t>
            </a:r>
          </a:p>
          <a:p>
            <a:pPr algn="r"/>
            <a:r>
              <a:rPr lang="en-US" altLang="fr-FR" sz="1400" dirty="0" smtClean="0"/>
              <a:t>(title from Wang &amp; </a:t>
            </a:r>
            <a:r>
              <a:rPr lang="en-US" altLang="fr-FR" sz="1400" dirty="0" err="1" smtClean="0"/>
              <a:t>Nazarewics</a:t>
            </a:r>
            <a:r>
              <a:rPr lang="en-US" altLang="fr-FR" sz="1400" dirty="0" smtClean="0"/>
              <a:t>, PRL 2019)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99990" y="5517290"/>
            <a:ext cx="2054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fr-FR" sz="1400" dirty="0" smtClean="0"/>
              <a:t>(</a:t>
            </a:r>
            <a:r>
              <a:rPr lang="en-US" altLang="fr-FR" sz="1400" dirty="0" err="1" smtClean="0"/>
              <a:t>Goigoux</a:t>
            </a:r>
            <a:r>
              <a:rPr lang="en-US" altLang="fr-FR" sz="1400" dirty="0" smtClean="0"/>
              <a:t> et al., </a:t>
            </a:r>
            <a:r>
              <a:rPr lang="en-US" altLang="fr-FR" sz="1400" dirty="0"/>
              <a:t>PRL </a:t>
            </a:r>
            <a:r>
              <a:rPr lang="en-US" altLang="fr-FR" sz="1400" dirty="0" smtClean="0"/>
              <a:t>2016)</a:t>
            </a:r>
            <a:endParaRPr lang="en-US" altLang="fr-FR" sz="1400" dirty="0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195114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mixing structure and dynamics ?</a:t>
            </a:r>
            <a:endParaRPr lang="en-US" alt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4504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55480" cy="68564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e 19"/>
          <p:cNvGrpSpPr>
            <a:grpSpLocks noChangeAspect="1"/>
          </p:cNvGrpSpPr>
          <p:nvPr/>
        </p:nvGrpSpPr>
        <p:grpSpPr>
          <a:xfrm>
            <a:off x="3445449" y="2132820"/>
            <a:ext cx="5497664" cy="4100667"/>
            <a:chOff x="3153005" y="1913488"/>
            <a:chExt cx="5791719" cy="432000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005" y="1913488"/>
              <a:ext cx="5760000" cy="4320000"/>
            </a:xfrm>
            <a:prstGeom prst="rect">
              <a:avLst/>
            </a:prstGeom>
            <a:effectLst>
              <a:outerShdw blurRad="127000" dist="50800" dir="2700000" algn="tl" rotWithShape="0">
                <a:prstClr val="black">
                  <a:alpha val="80000"/>
                </a:prstClr>
              </a:outerShdw>
            </a:effectLst>
          </p:spPr>
        </p:pic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 rot="20539131">
              <a:off x="6292901" y="2086699"/>
              <a:ext cx="1646255" cy="29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b="1" dirty="0" smtClean="0">
                  <a:solidFill>
                    <a:srgbClr val="FF0000"/>
                  </a:solidFill>
                </a:rPr>
                <a:t>proton </a:t>
              </a:r>
              <a:r>
                <a:rPr lang="fr-FR" altLang="fr-FR" b="1" dirty="0" err="1" smtClean="0">
                  <a:solidFill>
                    <a:srgbClr val="FF0000"/>
                  </a:solidFill>
                </a:rPr>
                <a:t>drip</a:t>
              </a:r>
              <a:r>
                <a:rPr lang="fr-FR" altLang="fr-FR" b="1" dirty="0" smtClean="0">
                  <a:solidFill>
                    <a:srgbClr val="FF0000"/>
                  </a:solidFill>
                </a:rPr>
                <a:t>-line</a:t>
              </a:r>
              <a:endParaRPr lang="en-US" altLang="fr-FR" b="1" i="1" dirty="0">
                <a:solidFill>
                  <a:srgbClr val="FF00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 rot="20204024">
              <a:off x="7174516" y="5456119"/>
              <a:ext cx="1770208" cy="29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b="1" dirty="0" smtClean="0">
                  <a:solidFill>
                    <a:srgbClr val="0000FF"/>
                  </a:solidFill>
                </a:rPr>
                <a:t>neutron </a:t>
              </a:r>
              <a:r>
                <a:rPr lang="fr-FR" altLang="fr-FR" b="1" dirty="0" err="1" smtClean="0">
                  <a:solidFill>
                    <a:srgbClr val="0000FF"/>
                  </a:solidFill>
                </a:rPr>
                <a:t>drip</a:t>
              </a:r>
              <a:r>
                <a:rPr lang="fr-FR" altLang="fr-FR" b="1" dirty="0" smtClean="0">
                  <a:solidFill>
                    <a:srgbClr val="0000FF"/>
                  </a:solidFill>
                </a:rPr>
                <a:t>-line</a:t>
              </a:r>
              <a:endParaRPr lang="en-US" altLang="fr-FR" b="1" i="1" dirty="0">
                <a:solidFill>
                  <a:srgbClr val="0000FF"/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276686" y="4704676"/>
            <a:ext cx="2710989" cy="9037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  <a:extLst/>
        </p:spPr>
        <p:txBody>
          <a:bodyPr wrap="none" lIns="36000" tIns="36000" rIns="36000" bIns="36000">
            <a:spAutoFit/>
          </a:bodyPr>
          <a:lstStyle/>
          <a:p>
            <a:pPr eaLnBrk="0" hangingPunct="0"/>
            <a:r>
              <a:rPr lang="en-US" altLang="fr-FR" b="1" dirty="0" smtClean="0">
                <a:sym typeface="Wingdings" panose="05000000000000000000" pitchFamily="2" charset="2"/>
              </a:rPr>
              <a:t>drip-lines</a:t>
            </a:r>
          </a:p>
          <a:p>
            <a:pPr eaLnBrk="0" hangingPunct="0">
              <a:tabLst>
                <a:tab pos="355600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	</a:t>
            </a:r>
            <a:r>
              <a:rPr lang="en-US" altLang="fr-FR" i="1" dirty="0" smtClean="0">
                <a:sym typeface="Wingdings" panose="05000000000000000000" pitchFamily="2" charset="2"/>
              </a:rPr>
              <a:t>B</a:t>
            </a:r>
            <a:r>
              <a:rPr lang="en-US" altLang="fr-FR" dirty="0" smtClean="0">
                <a:sym typeface="Wingdings" panose="05000000000000000000" pitchFamily="2" charset="2"/>
              </a:rPr>
              <a:t>(</a:t>
            </a:r>
            <a:r>
              <a:rPr lang="en-US" altLang="fr-FR" i="1" dirty="0" smtClean="0">
                <a:sym typeface="Wingdings" panose="05000000000000000000" pitchFamily="2" charset="2"/>
              </a:rPr>
              <a:t>A</a:t>
            </a:r>
            <a:r>
              <a:rPr lang="en-US" altLang="fr-FR" dirty="0" smtClean="0">
                <a:sym typeface="Wingdings" panose="05000000000000000000" pitchFamily="2" charset="2"/>
              </a:rPr>
              <a:t>,</a:t>
            </a:r>
            <a:r>
              <a:rPr lang="en-US" altLang="fr-FR" i="1" dirty="0" smtClean="0">
                <a:sym typeface="Wingdings" panose="05000000000000000000" pitchFamily="2" charset="2"/>
              </a:rPr>
              <a:t>Z</a:t>
            </a:r>
            <a:r>
              <a:rPr lang="en-US" altLang="fr-FR" dirty="0" smtClean="0">
                <a:sym typeface="Wingdings" panose="05000000000000000000" pitchFamily="2" charset="2"/>
              </a:rPr>
              <a:t>) &lt; 0</a:t>
            </a:r>
          </a:p>
          <a:p>
            <a:pPr eaLnBrk="0" hangingPunct="0">
              <a:tabLst>
                <a:tab pos="355600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unbound / nuclear force</a:t>
            </a:r>
            <a:endParaRPr lang="en-US" altLang="fr-FR" dirty="0" smtClean="0">
              <a:sym typeface="Symbol" panose="05050102010706020507" pitchFamily="18" charset="2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1400" y="127474"/>
            <a:ext cx="7980124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/>
              <a:t>drip-lines: the frontiers of the table of isotopes</a:t>
            </a:r>
            <a:endParaRPr lang="en-US" altLang="fr-FR" sz="3200" b="1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/>
              <p:cNvSpPr txBox="1"/>
              <p:nvPr/>
            </p:nvSpPr>
            <p:spPr>
              <a:xfrm flipH="1">
                <a:off x="107380" y="836196"/>
                <a:ext cx="3412048" cy="302486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spcAft>
                    <a:spcPts val="1200"/>
                  </a:spcAft>
                  <a:tabLst>
                    <a:tab pos="895350" algn="l"/>
                    <a:tab pos="2419350" algn="l"/>
                  </a:tabLst>
                </a:pPr>
                <a:r>
                  <a:rPr lang="en-US" b="1" dirty="0" smtClean="0">
                    <a:ea typeface="Cambria Math" panose="02040503050406030204" pitchFamily="18" charset="0"/>
                  </a:rPr>
                  <a:t>binding energy: Bethe-</a:t>
                </a:r>
                <a:r>
                  <a:rPr lang="en-US" b="1" dirty="0" err="1" smtClean="0">
                    <a:ea typeface="Cambria Math" panose="02040503050406030204" pitchFamily="18" charset="0"/>
                  </a:rPr>
                  <a:t>Weizsäcker</a:t>
                </a:r>
                <a:endParaRPr lang="en-US" b="1" dirty="0" smtClean="0">
                  <a:latin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dirty="0" smtClean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volume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surface</a:t>
                </a: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b="1" i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fr-FR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Coulomb</a:t>
                </a: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b="1" i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</m:d>
                          </m:e>
                          <m:sup>
                            <m: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b="1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fr-FR" b="1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US" b="1" i="1" dirty="0" smtClean="0">
                    <a:solidFill>
                      <a:srgbClr val="009900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b="1" dirty="0" smtClean="0">
                    <a:solidFill>
                      <a:srgbClr val="009900"/>
                    </a:solidFill>
                    <a:ea typeface="Cambria Math" panose="02040503050406030204" pitchFamily="18" charset="0"/>
                  </a:rPr>
                  <a:t>symmetry</a:t>
                </a:r>
                <a:endParaRPr lang="en-US" b="1" dirty="0" smtClean="0">
                  <a:ea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b="1" i="1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b="1" i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dirty="0" smtClean="0">
                    <a:ea typeface="Cambria Math" panose="02040503050406030204" pitchFamily="18" charset="0"/>
                  </a:rPr>
                  <a:t>pairing</a:t>
                </a: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endParaRPr lang="en-US" b="1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182563" algn="l"/>
                    <a:tab pos="1076325" algn="l"/>
                    <a:tab pos="2419350" algn="l"/>
                  </a:tabLst>
                </a:pPr>
                <a:r>
                  <a:rPr lang="en-US" dirty="0" smtClean="0">
                    <a:ea typeface="Cambria Math" panose="02040503050406030204" pitchFamily="18" charset="0"/>
                  </a:rPr>
                  <a:t>	+ shell effects (magic numbers)…</a:t>
                </a:r>
              </a:p>
            </p:txBody>
          </p:sp>
        </mc:Choice>
        <mc:Fallback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7380" y="836196"/>
                <a:ext cx="3412048" cy="3024864"/>
              </a:xfrm>
              <a:prstGeom prst="rect">
                <a:avLst/>
              </a:prstGeom>
              <a:blipFill>
                <a:blip r:embed="rId4"/>
                <a:stretch>
                  <a:fillRect l="-4293" t="-2621" r="-3399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Ellipse 26"/>
          <p:cNvSpPr/>
          <p:nvPr/>
        </p:nvSpPr>
        <p:spPr>
          <a:xfrm>
            <a:off x="1115520" y="2492870"/>
            <a:ext cx="288040" cy="28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9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8469938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C00000"/>
                </a:solidFill>
              </a:rPr>
              <a:t>first hypothesis: transition from 2P to sequential decay ?</a:t>
            </a:r>
            <a:endParaRPr lang="en-US" altLang="fr-FR" sz="2800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-5400000">
            <a:off x="-480829" y="4183335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L. </a:t>
            </a:r>
            <a:r>
              <a:rPr lang="en-US" sz="1400" dirty="0" err="1" smtClean="0">
                <a:cs typeface="Times New Roman" pitchFamily="18" charset="0"/>
              </a:rPr>
              <a:t>Grigorenko</a:t>
            </a:r>
            <a:r>
              <a:rPr lang="en-US" sz="1400" dirty="0" smtClean="0">
                <a:cs typeface="Times New Roman" pitchFamily="18" charset="0"/>
              </a:rPr>
              <a:t> et al.</a:t>
            </a:r>
          </a:p>
          <a:p>
            <a:r>
              <a:rPr lang="en-US" sz="1400" dirty="0" smtClean="0">
                <a:cs typeface="Times New Roman" pitchFamily="18" charset="0"/>
              </a:rPr>
              <a:t>PRC 95 (2017) 021601(R)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0505" y="823676"/>
            <a:ext cx="40274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cs typeface="Times New Roman" pitchFamily="18" charset="0"/>
            </a:endParaRPr>
          </a:p>
          <a:p>
            <a:endParaRPr lang="en-US" dirty="0" smtClean="0">
              <a:cs typeface="Times New Roman" pitchFamily="18" charset="0"/>
            </a:endParaRPr>
          </a:p>
          <a:p>
            <a:pPr>
              <a:tabLst>
                <a:tab pos="87313" algn="l"/>
                <a:tab pos="355600" algn="l"/>
              </a:tabLst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Times New Roman" pitchFamily="18" charset="0"/>
              </a:rPr>
              <a:t>•	</a:t>
            </a:r>
            <a:r>
              <a:rPr lang="en-US" b="1" dirty="0" smtClean="0">
                <a:cs typeface="Times New Roman" pitchFamily="18" charset="0"/>
              </a:rPr>
              <a:t>possible transition region depending</a:t>
            </a:r>
          </a:p>
          <a:p>
            <a:pPr>
              <a:tabLst>
                <a:tab pos="87313" algn="l"/>
                <a:tab pos="355600" algn="l"/>
              </a:tabLst>
            </a:pPr>
            <a:r>
              <a:rPr lang="en-US" b="1" dirty="0">
                <a:cs typeface="Times New Roman" pitchFamily="18" charset="0"/>
              </a:rPr>
              <a:t>	</a:t>
            </a:r>
            <a:r>
              <a:rPr lang="en-US" b="1" dirty="0" smtClean="0">
                <a:cs typeface="Times New Roman" pitchFamily="18" charset="0"/>
              </a:rPr>
              <a:t>	on intermediate state position</a:t>
            </a:r>
          </a:p>
          <a:p>
            <a:pPr>
              <a:tabLst>
                <a:tab pos="87313" algn="l"/>
                <a:tab pos="355600" algn="l"/>
              </a:tabLst>
            </a:pPr>
            <a:endParaRPr lang="en-US" dirty="0" smtClean="0">
              <a:cs typeface="Times New Roman" pitchFamily="18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6011863" y="692620"/>
            <a:ext cx="2672771" cy="3036065"/>
            <a:chOff x="6011863" y="2276840"/>
            <a:chExt cx="2672771" cy="3036065"/>
          </a:xfrm>
        </p:grpSpPr>
        <p:grpSp>
          <p:nvGrpSpPr>
            <p:cNvPr id="13" name="Groupe 12"/>
            <p:cNvGrpSpPr/>
            <p:nvPr/>
          </p:nvGrpSpPr>
          <p:grpSpPr>
            <a:xfrm>
              <a:off x="6011863" y="2276840"/>
              <a:ext cx="2448272" cy="3036065"/>
              <a:chOff x="6660232" y="1401075"/>
              <a:chExt cx="2448272" cy="303606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710292" y="2153291"/>
                <a:ext cx="720080" cy="437089"/>
              </a:xfrm>
              <a:prstGeom prst="rect">
                <a:avLst/>
              </a:prstGeom>
              <a:solidFill>
                <a:srgbClr val="0099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" name="Connecteur droit 18"/>
              <p:cNvCxnSpPr/>
              <p:nvPr/>
            </p:nvCxnSpPr>
            <p:spPr bwMode="auto">
              <a:xfrm>
                <a:off x="6660232" y="1844824"/>
                <a:ext cx="72008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ZoneTexte 19"/>
              <p:cNvSpPr txBox="1"/>
              <p:nvPr/>
            </p:nvSpPr>
            <p:spPr>
              <a:xfrm>
                <a:off x="6757921" y="1401075"/>
                <a:ext cx="475506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baseline="30000" dirty="0" smtClean="0"/>
                  <a:t>67</a:t>
                </a:r>
                <a:r>
                  <a:rPr lang="en-US" sz="2000" b="1" dirty="0" smtClean="0"/>
                  <a:t>Kr</a:t>
                </a:r>
                <a:endParaRPr lang="en-US" sz="2000" b="1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7806340" y="1678170"/>
                <a:ext cx="481469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baseline="30000" dirty="0" smtClean="0"/>
                  <a:t>66</a:t>
                </a:r>
                <a:r>
                  <a:rPr lang="en-US" sz="2000" b="1" dirty="0" smtClean="0"/>
                  <a:t>Br</a:t>
                </a:r>
                <a:endParaRPr lang="en-US" sz="2000" b="1" dirty="0"/>
              </a:p>
            </p:txBody>
          </p:sp>
          <p:cxnSp>
            <p:nvCxnSpPr>
              <p:cNvPr id="22" name="Connecteur droit 21"/>
              <p:cNvCxnSpPr/>
              <p:nvPr/>
            </p:nvCxnSpPr>
            <p:spPr bwMode="auto">
              <a:xfrm>
                <a:off x="8388424" y="4437140"/>
                <a:ext cx="72008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ZoneTexte 22"/>
              <p:cNvSpPr txBox="1"/>
              <p:nvPr/>
            </p:nvSpPr>
            <p:spPr>
              <a:xfrm>
                <a:off x="8467111" y="4056660"/>
                <a:ext cx="497499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baseline="30000" dirty="0" smtClean="0"/>
                  <a:t>65</a:t>
                </a:r>
                <a:r>
                  <a:rPr lang="en-US" sz="2000" b="1" dirty="0" smtClean="0"/>
                  <a:t>Se</a:t>
                </a:r>
                <a:endParaRPr lang="en-US" sz="2000" b="1" dirty="0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 bwMode="auto">
              <a:xfrm>
                <a:off x="7164288" y="1916832"/>
                <a:ext cx="495003" cy="48859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onnecteur droit avec flèche 31"/>
              <p:cNvCxnSpPr>
                <a:endCxn id="23" idx="0"/>
              </p:cNvCxnSpPr>
              <p:nvPr/>
            </p:nvCxnSpPr>
            <p:spPr bwMode="auto">
              <a:xfrm>
                <a:off x="8036297" y="2714162"/>
                <a:ext cx="679564" cy="134249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ZoneTexte 32"/>
              <p:cNvSpPr txBox="1"/>
              <p:nvPr/>
            </p:nvSpPr>
            <p:spPr>
              <a:xfrm>
                <a:off x="7374292" y="1772816"/>
                <a:ext cx="340405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9900"/>
                    </a:solidFill>
                    <a:latin typeface="+mj-lt"/>
                  </a:rPr>
                  <a:t>1p</a:t>
                </a:r>
                <a:endParaRPr lang="en-US" sz="2000" b="1" dirty="0">
                  <a:solidFill>
                    <a:srgbClr val="009900"/>
                  </a:solidFill>
                  <a:latin typeface="+mj-lt"/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8316416" y="2895327"/>
                <a:ext cx="340405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9900"/>
                    </a:solidFill>
                    <a:latin typeface="+mj-lt"/>
                  </a:rPr>
                  <a:t>1p</a:t>
                </a:r>
                <a:endParaRPr lang="en-US" sz="2000" b="1" dirty="0">
                  <a:solidFill>
                    <a:srgbClr val="009900"/>
                  </a:solidFill>
                  <a:latin typeface="+mj-lt"/>
                </a:endParaRPr>
              </a:p>
            </p:txBody>
          </p:sp>
          <p:cxnSp>
            <p:nvCxnSpPr>
              <p:cNvPr id="35" name="Connecteur droit avec flèche 34"/>
              <p:cNvCxnSpPr/>
              <p:nvPr/>
            </p:nvCxnSpPr>
            <p:spPr bwMode="auto">
              <a:xfrm>
                <a:off x="7020272" y="1916832"/>
                <a:ext cx="1512168" cy="20882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ZoneTexte 35"/>
              <p:cNvSpPr txBox="1"/>
              <p:nvPr/>
            </p:nvSpPr>
            <p:spPr>
              <a:xfrm>
                <a:off x="7452320" y="2895327"/>
                <a:ext cx="340405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+mj-lt"/>
                  </a:rPr>
                  <a:t>2p</a:t>
                </a:r>
                <a:endParaRPr lang="en-US" sz="2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8234197" y="3146560"/>
              <a:ext cx="450437" cy="2166345"/>
              <a:chOff x="6304868" y="2128935"/>
              <a:chExt cx="450437" cy="2166345"/>
            </a:xfrm>
          </p:grpSpPr>
          <p:cxnSp>
            <p:nvCxnSpPr>
              <p:cNvPr id="16" name="Connecteur droit avec flèche 15"/>
              <p:cNvCxnSpPr/>
              <p:nvPr/>
            </p:nvCxnSpPr>
            <p:spPr>
              <a:xfrm flipH="1">
                <a:off x="6746905" y="2128935"/>
                <a:ext cx="8400" cy="21663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/>
              <p:cNvSpPr txBox="1"/>
              <p:nvPr/>
            </p:nvSpPr>
            <p:spPr>
              <a:xfrm rot="16200000">
                <a:off x="6273065" y="2953481"/>
                <a:ext cx="505642" cy="44203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400" b="1" i="1" dirty="0" err="1" smtClean="0">
                    <a:latin typeface="+mj-lt"/>
                  </a:rPr>
                  <a:t>E</a:t>
                </a:r>
                <a:r>
                  <a:rPr lang="en-US" sz="2400" b="1" i="1" baseline="-25000" dirty="0" err="1" smtClean="0">
                    <a:latin typeface="+mj-lt"/>
                  </a:rPr>
                  <a:t>r</a:t>
                </a:r>
                <a:r>
                  <a:rPr lang="en-US" sz="2400" b="1" dirty="0" smtClean="0">
                    <a:latin typeface="+mj-lt"/>
                  </a:rPr>
                  <a:t> ?</a:t>
                </a:r>
                <a:endParaRPr lang="en-US" sz="2400" b="1" baseline="-25000" dirty="0">
                  <a:latin typeface="+mj-lt"/>
                </a:endParaRP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7303667" y="2996940"/>
              <a:ext cx="239415" cy="50359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9900"/>
                  </a:solidFill>
                  <a:latin typeface="+mj-lt"/>
                </a:rPr>
                <a:t>?</a:t>
              </a:r>
              <a:endParaRPr lang="en-US" sz="2800" b="1" dirty="0">
                <a:solidFill>
                  <a:srgbClr val="009900"/>
                </a:solidFill>
                <a:latin typeface="+mj-lt"/>
              </a:endParaRPr>
            </a:p>
          </p:txBody>
        </p:sp>
      </p:grp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8" b="23692"/>
          <a:stretch/>
        </p:blipFill>
        <p:spPr>
          <a:xfrm>
            <a:off x="858579" y="2931108"/>
            <a:ext cx="5191458" cy="2612769"/>
          </a:xfrm>
          <a:prstGeom prst="rect">
            <a:avLst/>
          </a:prstGeom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 rot="3075294">
            <a:off x="5383738" y="2162805"/>
            <a:ext cx="1906026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 smtClean="0">
                <a:solidFill>
                  <a:srgbClr val="0070C0"/>
                </a:solidFill>
              </a:rPr>
              <a:t>unknown masses</a:t>
            </a:r>
          </a:p>
          <a:p>
            <a:pPr algn="ctr"/>
            <a:r>
              <a:rPr lang="en-US" altLang="fr-FR" sz="2000" b="1" dirty="0" smtClean="0">
                <a:solidFill>
                  <a:srgbClr val="0070C0"/>
                </a:solidFill>
              </a:rPr>
              <a:t>Q</a:t>
            </a:r>
            <a:r>
              <a:rPr lang="en-US" altLang="fr-FR" sz="2000" b="1" baseline="-25000" dirty="0" smtClean="0">
                <a:solidFill>
                  <a:srgbClr val="0070C0"/>
                </a:solidFill>
              </a:rPr>
              <a:t>1P</a:t>
            </a:r>
            <a:r>
              <a:rPr lang="en-US" altLang="fr-FR" sz="2000" b="1" dirty="0" smtClean="0">
                <a:solidFill>
                  <a:srgbClr val="0070C0"/>
                </a:solidFill>
              </a:rPr>
              <a:t> ?</a:t>
            </a:r>
            <a:endParaRPr lang="en-US" altLang="fr-FR" sz="2000" b="1" dirty="0">
              <a:solidFill>
                <a:srgbClr val="0070C0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 rot="5400000">
            <a:off x="1527598" y="4646829"/>
            <a:ext cx="812837" cy="39346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1814308" y="4577247"/>
            <a:ext cx="239415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?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8111876" y="2122648"/>
            <a:ext cx="841873" cy="88940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43" name="Groupe 42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6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 rot="-5400000">
            <a:off x="-480829" y="4183335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itchFamily="18" charset="0"/>
              </a:rPr>
              <a:t>L. </a:t>
            </a:r>
            <a:r>
              <a:rPr lang="en-US" sz="1400" dirty="0" err="1" smtClean="0">
                <a:cs typeface="Times New Roman" pitchFamily="18" charset="0"/>
              </a:rPr>
              <a:t>Grigorenko</a:t>
            </a:r>
            <a:r>
              <a:rPr lang="en-US" sz="1400" dirty="0" smtClean="0">
                <a:cs typeface="Times New Roman" pitchFamily="18" charset="0"/>
              </a:rPr>
              <a:t> et al.</a:t>
            </a:r>
          </a:p>
          <a:p>
            <a:r>
              <a:rPr lang="en-US" sz="1400" dirty="0" smtClean="0">
                <a:cs typeface="Times New Roman" pitchFamily="18" charset="0"/>
              </a:rPr>
              <a:t>PRC 95 (2017) 021601(R)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90505" y="823676"/>
            <a:ext cx="46271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(semi-analytical R-matrix calculation)</a:t>
            </a:r>
          </a:p>
          <a:p>
            <a:endParaRPr lang="en-US" dirty="0" smtClean="0">
              <a:cs typeface="Times New Roman" pitchFamily="18" charset="0"/>
            </a:endParaRPr>
          </a:p>
          <a:p>
            <a:pPr>
              <a:tabLst>
                <a:tab pos="87313" algn="l"/>
                <a:tab pos="355600" algn="l"/>
              </a:tabLst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Times New Roman" pitchFamily="18" charset="0"/>
              </a:rPr>
              <a:t>•	</a:t>
            </a:r>
            <a:r>
              <a:rPr lang="en-US" dirty="0" smtClean="0">
                <a:cs typeface="Times New Roman" pitchFamily="18" charset="0"/>
              </a:rPr>
              <a:t>indication of a 1p channel opening ?</a:t>
            </a:r>
          </a:p>
          <a:p>
            <a:pPr>
              <a:tabLst>
                <a:tab pos="87313" algn="l"/>
                <a:tab pos="355600" algn="l"/>
              </a:tabLst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Times New Roman" pitchFamily="18" charset="0"/>
              </a:rPr>
              <a:t>•	possible transition from 2P to seq. emission</a:t>
            </a:r>
          </a:p>
          <a:p>
            <a:pPr>
              <a:tabLst>
                <a:tab pos="87313" algn="l"/>
                <a:tab pos="355600" algn="l"/>
              </a:tabLst>
            </a:pPr>
            <a:r>
              <a:rPr lang="en-US" dirty="0">
                <a:latin typeface="Calibri" panose="020F0502020204030204" pitchFamily="34" charset="0"/>
                <a:cs typeface="Times New Roman" pitchFamily="18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Times New Roman" pitchFamily="18" charset="0"/>
              </a:rPr>
              <a:t>	</a:t>
            </a:r>
            <a:r>
              <a:rPr lang="en-US" b="1" dirty="0">
                <a:cs typeface="Times New Roman" pitchFamily="18" charset="0"/>
              </a:rPr>
              <a:t>transition region: </a:t>
            </a:r>
            <a:r>
              <a:rPr lang="en-US" b="1" i="1" dirty="0" err="1">
                <a:solidFill>
                  <a:srgbClr val="009900"/>
                </a:solidFill>
                <a:cs typeface="Times New Roman" pitchFamily="18" charset="0"/>
              </a:rPr>
              <a:t>S</a:t>
            </a:r>
            <a:r>
              <a:rPr lang="en-US" b="1" i="1" baseline="-25000" dirty="0" err="1">
                <a:solidFill>
                  <a:srgbClr val="009900"/>
                </a:solidFill>
                <a:cs typeface="Times New Roman" pitchFamily="18" charset="0"/>
              </a:rPr>
              <a:t>p</a:t>
            </a:r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 = </a:t>
            </a:r>
            <a:r>
              <a:rPr lang="en-US" dirty="0">
                <a:solidFill>
                  <a:srgbClr val="009900"/>
                </a:solidFill>
                <a:cs typeface="Times New Roman" pitchFamily="18" charset="0"/>
              </a:rPr>
              <a:t>[</a:t>
            </a:r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−340</a:t>
            </a:r>
            <a:r>
              <a:rPr lang="en-US" dirty="0">
                <a:solidFill>
                  <a:srgbClr val="009900"/>
                </a:solidFill>
                <a:cs typeface="Times New Roman" pitchFamily="18" charset="0"/>
              </a:rPr>
              <a:t> ; </a:t>
            </a:r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−270</a:t>
            </a:r>
            <a:r>
              <a:rPr lang="en-US" dirty="0">
                <a:solidFill>
                  <a:srgbClr val="009900"/>
                </a:solidFill>
                <a:cs typeface="Times New Roman" pitchFamily="18" charset="0"/>
              </a:rPr>
              <a:t>]</a:t>
            </a:r>
            <a:r>
              <a:rPr lang="en-US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9900"/>
                </a:solidFill>
                <a:cs typeface="Times New Roman" pitchFamily="18" charset="0"/>
              </a:rPr>
              <a:t>keV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  <a:p>
            <a:pPr>
              <a:tabLst>
                <a:tab pos="87313" algn="l"/>
                <a:tab pos="355600" algn="l"/>
              </a:tabLst>
            </a:pPr>
            <a:endParaRPr lang="en-US" dirty="0" smtClean="0">
              <a:cs typeface="Times New Roman" pitchFamily="18" charset="0"/>
            </a:endParaRPr>
          </a:p>
        </p:txBody>
      </p:sp>
      <p:pic>
        <p:nvPicPr>
          <p:cNvPr id="16" name="Image 15" descr="image0054.jpg"/>
          <p:cNvPicPr>
            <a:picLocks noChangeAspect="1"/>
          </p:cNvPicPr>
          <p:nvPr/>
        </p:nvPicPr>
        <p:blipFill>
          <a:blip r:embed="rId2" cstate="print"/>
          <a:srcRect l="5971" r="3732"/>
          <a:stretch>
            <a:fillRect/>
          </a:stretch>
        </p:blipFill>
        <p:spPr>
          <a:xfrm>
            <a:off x="828453" y="2658542"/>
            <a:ext cx="4274459" cy="3268116"/>
          </a:xfrm>
          <a:prstGeom prst="rect">
            <a:avLst/>
          </a:prstGeom>
        </p:spPr>
      </p:pic>
      <p:grpSp>
        <p:nvGrpSpPr>
          <p:cNvPr id="42" name="Groupe 41"/>
          <p:cNvGrpSpPr/>
          <p:nvPr/>
        </p:nvGrpSpPr>
        <p:grpSpPr>
          <a:xfrm>
            <a:off x="5200428" y="4302124"/>
            <a:ext cx="3908202" cy="2256915"/>
            <a:chOff x="5192409" y="4606021"/>
            <a:chExt cx="3908202" cy="2256915"/>
          </a:xfrm>
        </p:grpSpPr>
        <p:sp>
          <p:nvSpPr>
            <p:cNvPr id="43" name="Text Box 16"/>
            <p:cNvSpPr txBox="1">
              <a:spLocks noChangeArrowheads="1"/>
            </p:cNvSpPr>
            <p:nvPr/>
          </p:nvSpPr>
          <p:spPr bwMode="auto">
            <a:xfrm>
              <a:off x="8264310" y="6440531"/>
              <a:ext cx="836301" cy="42240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>
              <a:spAutoFit/>
            </a:bodyPr>
            <a:lstStyle/>
            <a:p>
              <a:r>
                <a:rPr lang="en-US" altLang="fr-FR" b="1" i="1" dirty="0" smtClean="0"/>
                <a:t>E</a:t>
              </a:r>
              <a:r>
                <a:rPr lang="en-US" altLang="fr-FR" b="1" baseline="-25000" dirty="0" smtClean="0"/>
                <a:t>P1</a:t>
              </a:r>
              <a:r>
                <a:rPr lang="en-US" altLang="fr-FR" b="1" dirty="0" smtClean="0"/>
                <a:t>/</a:t>
              </a:r>
              <a:r>
                <a:rPr lang="en-US" altLang="fr-FR" b="1" i="1" dirty="0" smtClean="0"/>
                <a:t>Q</a:t>
              </a:r>
              <a:r>
                <a:rPr lang="en-US" altLang="fr-FR" b="1" baseline="-25000" dirty="0" smtClean="0"/>
                <a:t>2P</a:t>
              </a:r>
              <a:endParaRPr lang="en-US" altLang="fr-FR" b="1" i="1" baseline="-25000" dirty="0"/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5192409" y="4606021"/>
              <a:ext cx="3365251" cy="2251979"/>
              <a:chOff x="4447199" y="3140960"/>
              <a:chExt cx="3365251" cy="2251979"/>
            </a:xfrm>
          </p:grpSpPr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 flipH="1" flipV="1">
                <a:off x="4572000" y="3140960"/>
                <a:ext cx="0" cy="18840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26"/>
              <p:cNvSpPr>
                <a:spLocks noChangeShapeType="1"/>
              </p:cNvSpPr>
              <p:nvPr/>
            </p:nvSpPr>
            <p:spPr bwMode="auto">
              <a:xfrm flipV="1">
                <a:off x="4571999" y="5013324"/>
                <a:ext cx="3240451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4572000" y="3436533"/>
                <a:ext cx="2893925" cy="1588484"/>
              </a:xfrm>
              <a:custGeom>
                <a:avLst/>
                <a:gdLst>
                  <a:gd name="connsiteX0" fmla="*/ 0 w 2893925"/>
                  <a:gd name="connsiteY0" fmla="*/ 1567546 h 1588484"/>
                  <a:gd name="connsiteX1" fmla="*/ 371789 w 2893925"/>
                  <a:gd name="connsiteY1" fmla="*/ 1436918 h 1588484"/>
                  <a:gd name="connsiteX2" fmla="*/ 723481 w 2893925"/>
                  <a:gd name="connsiteY2" fmla="*/ 592856 h 1588484"/>
                  <a:gd name="connsiteX3" fmla="*/ 1004835 w 2893925"/>
                  <a:gd name="connsiteY3" fmla="*/ 723485 h 1588484"/>
                  <a:gd name="connsiteX4" fmla="*/ 1436914 w 2893925"/>
                  <a:gd name="connsiteY4" fmla="*/ 3 h 1588484"/>
                  <a:gd name="connsiteX5" fmla="*/ 1868993 w 2893925"/>
                  <a:gd name="connsiteY5" fmla="*/ 713436 h 1588484"/>
                  <a:gd name="connsiteX6" fmla="*/ 2150347 w 2893925"/>
                  <a:gd name="connsiteY6" fmla="*/ 582808 h 1588484"/>
                  <a:gd name="connsiteX7" fmla="*/ 2522136 w 2893925"/>
                  <a:gd name="connsiteY7" fmla="*/ 1446966 h 1588484"/>
                  <a:gd name="connsiteX8" fmla="*/ 2893925 w 2893925"/>
                  <a:gd name="connsiteY8" fmla="*/ 1577594 h 158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3925" h="1588484">
                    <a:moveTo>
                      <a:pt x="0" y="1567546"/>
                    </a:moveTo>
                    <a:cubicBezTo>
                      <a:pt x="125604" y="1583456"/>
                      <a:pt x="251209" y="1599366"/>
                      <a:pt x="371789" y="1436918"/>
                    </a:cubicBezTo>
                    <a:cubicBezTo>
                      <a:pt x="492369" y="1274470"/>
                      <a:pt x="617973" y="711761"/>
                      <a:pt x="723481" y="592856"/>
                    </a:cubicBezTo>
                    <a:cubicBezTo>
                      <a:pt x="828989" y="473950"/>
                      <a:pt x="885929" y="822294"/>
                      <a:pt x="1004835" y="723485"/>
                    </a:cubicBezTo>
                    <a:cubicBezTo>
                      <a:pt x="1123741" y="624676"/>
                      <a:pt x="1292888" y="1678"/>
                      <a:pt x="1436914" y="3"/>
                    </a:cubicBezTo>
                    <a:cubicBezTo>
                      <a:pt x="1580940" y="-1672"/>
                      <a:pt x="1750088" y="616302"/>
                      <a:pt x="1868993" y="713436"/>
                    </a:cubicBezTo>
                    <a:cubicBezTo>
                      <a:pt x="1987898" y="810570"/>
                      <a:pt x="2041490" y="460553"/>
                      <a:pt x="2150347" y="582808"/>
                    </a:cubicBezTo>
                    <a:cubicBezTo>
                      <a:pt x="2259204" y="705063"/>
                      <a:pt x="2398206" y="1281168"/>
                      <a:pt x="2522136" y="1446966"/>
                    </a:cubicBezTo>
                    <a:cubicBezTo>
                      <a:pt x="2646066" y="1612764"/>
                      <a:pt x="2769995" y="1595179"/>
                      <a:pt x="2893925" y="157759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4572000" y="3225512"/>
                <a:ext cx="2873829" cy="1799720"/>
              </a:xfrm>
              <a:custGeom>
                <a:avLst/>
                <a:gdLst>
                  <a:gd name="connsiteX0" fmla="*/ 0 w 2873829"/>
                  <a:gd name="connsiteY0" fmla="*/ 1788607 h 1814666"/>
                  <a:gd name="connsiteX1" fmla="*/ 723481 w 2873829"/>
                  <a:gd name="connsiteY1" fmla="*/ 1567544 h 1814666"/>
                  <a:gd name="connsiteX2" fmla="*/ 1436914 w 2873829"/>
                  <a:gd name="connsiteY2" fmla="*/ 1 h 1814666"/>
                  <a:gd name="connsiteX3" fmla="*/ 2160396 w 2873829"/>
                  <a:gd name="connsiteY3" fmla="*/ 1577592 h 1814666"/>
                  <a:gd name="connsiteX4" fmla="*/ 2873829 w 2873829"/>
                  <a:gd name="connsiteY4" fmla="*/ 1778559 h 1814666"/>
                  <a:gd name="connsiteX0" fmla="*/ 0 w 2873829"/>
                  <a:gd name="connsiteY0" fmla="*/ 1788780 h 1814281"/>
                  <a:gd name="connsiteX1" fmla="*/ 743577 w 2873829"/>
                  <a:gd name="connsiteY1" fmla="*/ 1477282 h 1814281"/>
                  <a:gd name="connsiteX2" fmla="*/ 1436914 w 2873829"/>
                  <a:gd name="connsiteY2" fmla="*/ 174 h 1814281"/>
                  <a:gd name="connsiteX3" fmla="*/ 2160396 w 2873829"/>
                  <a:gd name="connsiteY3" fmla="*/ 1577765 h 1814281"/>
                  <a:gd name="connsiteX4" fmla="*/ 2873829 w 2873829"/>
                  <a:gd name="connsiteY4" fmla="*/ 1778732 h 1814281"/>
                  <a:gd name="connsiteX0" fmla="*/ 0 w 2873829"/>
                  <a:gd name="connsiteY0" fmla="*/ 1788614 h 1799720"/>
                  <a:gd name="connsiteX1" fmla="*/ 743577 w 2873829"/>
                  <a:gd name="connsiteY1" fmla="*/ 1477116 h 1799720"/>
                  <a:gd name="connsiteX2" fmla="*/ 1436914 w 2873829"/>
                  <a:gd name="connsiteY2" fmla="*/ 8 h 1799720"/>
                  <a:gd name="connsiteX3" fmla="*/ 2130251 w 2873829"/>
                  <a:gd name="connsiteY3" fmla="*/ 1497212 h 1799720"/>
                  <a:gd name="connsiteX4" fmla="*/ 2873829 w 2873829"/>
                  <a:gd name="connsiteY4" fmla="*/ 1778566 h 179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3829" h="1799720">
                    <a:moveTo>
                      <a:pt x="0" y="1788614"/>
                    </a:moveTo>
                    <a:cubicBezTo>
                      <a:pt x="241997" y="1827133"/>
                      <a:pt x="504091" y="1775217"/>
                      <a:pt x="743577" y="1477116"/>
                    </a:cubicBezTo>
                    <a:cubicBezTo>
                      <a:pt x="983063" y="1179015"/>
                      <a:pt x="1205802" y="-3341"/>
                      <a:pt x="1436914" y="8"/>
                    </a:cubicBezTo>
                    <a:cubicBezTo>
                      <a:pt x="1668026" y="3357"/>
                      <a:pt x="1890765" y="1200786"/>
                      <a:pt x="2130251" y="1497212"/>
                    </a:cubicBezTo>
                    <a:cubicBezTo>
                      <a:pt x="2369737" y="1793638"/>
                      <a:pt x="2636855" y="1826295"/>
                      <a:pt x="2873829" y="1778566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Line 25"/>
              <p:cNvSpPr>
                <a:spLocks noChangeShapeType="1"/>
              </p:cNvSpPr>
              <p:nvPr/>
            </p:nvSpPr>
            <p:spPr bwMode="auto">
              <a:xfrm flipH="1" flipV="1">
                <a:off x="7465925" y="3225511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25"/>
              <p:cNvSpPr>
                <a:spLocks noChangeShapeType="1"/>
              </p:cNvSpPr>
              <p:nvPr/>
            </p:nvSpPr>
            <p:spPr bwMode="auto">
              <a:xfrm flipH="1" flipV="1">
                <a:off x="6010188" y="3201806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Text Box 16"/>
              <p:cNvSpPr txBox="1">
                <a:spLocks noChangeArrowheads="1"/>
              </p:cNvSpPr>
              <p:nvPr/>
            </p:nvSpPr>
            <p:spPr bwMode="auto">
              <a:xfrm>
                <a:off x="5804764" y="4981642"/>
                <a:ext cx="408299" cy="39162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0.5</a:t>
                </a:r>
                <a:endParaRPr lang="en-US" altLang="fr-FR" sz="1600" b="1" dirty="0"/>
              </a:p>
            </p:txBody>
          </p:sp>
          <p:sp>
            <p:nvSpPr>
              <p:cNvPr id="52" name="Text Box 16"/>
              <p:cNvSpPr txBox="1">
                <a:spLocks noChangeArrowheads="1"/>
              </p:cNvSpPr>
              <p:nvPr/>
            </p:nvSpPr>
            <p:spPr bwMode="auto">
              <a:xfrm>
                <a:off x="4447199" y="4985816"/>
                <a:ext cx="249602" cy="39162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0</a:t>
                </a:r>
                <a:endParaRPr lang="en-US" altLang="fr-FR" sz="1600" b="1" dirty="0"/>
              </a:p>
            </p:txBody>
          </p:sp>
          <p:sp>
            <p:nvSpPr>
              <p:cNvPr id="53" name="Text Box 16"/>
              <p:cNvSpPr txBox="1">
                <a:spLocks noChangeArrowheads="1"/>
              </p:cNvSpPr>
              <p:nvPr/>
            </p:nvSpPr>
            <p:spPr bwMode="auto">
              <a:xfrm>
                <a:off x="7351172" y="5001311"/>
                <a:ext cx="249602" cy="39162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1</a:t>
                </a:r>
                <a:endParaRPr lang="en-US" altLang="fr-FR" sz="1600" b="1" dirty="0"/>
              </a:p>
            </p:txBody>
          </p:sp>
        </p:grpSp>
      </p:grpSp>
      <p:sp>
        <p:nvSpPr>
          <p:cNvPr id="54" name="ZoneTexte 53"/>
          <p:cNvSpPr txBox="1"/>
          <p:nvPr/>
        </p:nvSpPr>
        <p:spPr>
          <a:xfrm>
            <a:off x="5404336" y="3704626"/>
            <a:ext cx="2351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energy sharing pattern</a:t>
            </a:r>
            <a:r>
              <a:rPr lang="en-US" b="1" dirty="0" smtClean="0">
                <a:cs typeface="Times New Roman" pitchFamily="18" charset="0"/>
              </a:rPr>
              <a:t/>
            </a:r>
            <a:br>
              <a:rPr lang="en-US" b="1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(correlations)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280444">
            <a:off x="255288" y="5766391"/>
            <a:ext cx="10438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50" dirty="0" smtClean="0">
                <a:ln w="1905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2017</a:t>
            </a:r>
          </a:p>
        </p:txBody>
      </p:sp>
      <p:grpSp>
        <p:nvGrpSpPr>
          <p:cNvPr id="56" name="Groupe 55"/>
          <p:cNvGrpSpPr/>
          <p:nvPr/>
        </p:nvGrpSpPr>
        <p:grpSpPr>
          <a:xfrm>
            <a:off x="6011863" y="692620"/>
            <a:ext cx="2672771" cy="3036065"/>
            <a:chOff x="6011863" y="2276840"/>
            <a:chExt cx="2672771" cy="3036065"/>
          </a:xfrm>
        </p:grpSpPr>
        <p:grpSp>
          <p:nvGrpSpPr>
            <p:cNvPr id="57" name="Groupe 56"/>
            <p:cNvGrpSpPr/>
            <p:nvPr/>
          </p:nvGrpSpPr>
          <p:grpSpPr>
            <a:xfrm>
              <a:off x="6011863" y="2276840"/>
              <a:ext cx="2448272" cy="3036065"/>
              <a:chOff x="6660232" y="1401075"/>
              <a:chExt cx="2448272" cy="3036065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7710292" y="2153291"/>
                <a:ext cx="720080" cy="437089"/>
              </a:xfrm>
              <a:prstGeom prst="rect">
                <a:avLst/>
              </a:prstGeom>
              <a:solidFill>
                <a:srgbClr val="0099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Connecteur droit 62"/>
              <p:cNvCxnSpPr/>
              <p:nvPr/>
            </p:nvCxnSpPr>
            <p:spPr bwMode="auto">
              <a:xfrm>
                <a:off x="6660232" y="1844824"/>
                <a:ext cx="72008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ZoneTexte 63"/>
              <p:cNvSpPr txBox="1"/>
              <p:nvPr/>
            </p:nvSpPr>
            <p:spPr>
              <a:xfrm>
                <a:off x="6757921" y="1401075"/>
                <a:ext cx="475506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baseline="30000" dirty="0" smtClean="0"/>
                  <a:t>67</a:t>
                </a:r>
                <a:r>
                  <a:rPr lang="en-US" sz="2000" b="1" dirty="0" smtClean="0"/>
                  <a:t>Kr</a:t>
                </a:r>
                <a:endParaRPr lang="en-US" sz="2000" b="1" dirty="0"/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806340" y="1678170"/>
                <a:ext cx="481469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baseline="30000" dirty="0" smtClean="0"/>
                  <a:t>66</a:t>
                </a:r>
                <a:r>
                  <a:rPr lang="en-US" sz="2000" b="1" dirty="0" smtClean="0"/>
                  <a:t>Br</a:t>
                </a:r>
                <a:endParaRPr lang="en-US" sz="2000" b="1" dirty="0"/>
              </a:p>
            </p:txBody>
          </p:sp>
          <p:cxnSp>
            <p:nvCxnSpPr>
              <p:cNvPr id="66" name="Connecteur droit 65"/>
              <p:cNvCxnSpPr/>
              <p:nvPr/>
            </p:nvCxnSpPr>
            <p:spPr bwMode="auto">
              <a:xfrm>
                <a:off x="8388424" y="4437140"/>
                <a:ext cx="72008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ZoneTexte 66"/>
              <p:cNvSpPr txBox="1"/>
              <p:nvPr/>
            </p:nvSpPr>
            <p:spPr>
              <a:xfrm>
                <a:off x="8467111" y="4056660"/>
                <a:ext cx="497499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sz="2000" b="1" baseline="30000" dirty="0" smtClean="0"/>
                  <a:t>65</a:t>
                </a:r>
                <a:r>
                  <a:rPr lang="en-US" sz="2000" b="1" dirty="0" smtClean="0"/>
                  <a:t>Se</a:t>
                </a:r>
                <a:endParaRPr lang="en-US" sz="2000" b="1" dirty="0"/>
              </a:p>
            </p:txBody>
          </p:sp>
          <p:cxnSp>
            <p:nvCxnSpPr>
              <p:cNvPr id="68" name="Connecteur droit avec flèche 67"/>
              <p:cNvCxnSpPr/>
              <p:nvPr/>
            </p:nvCxnSpPr>
            <p:spPr bwMode="auto">
              <a:xfrm>
                <a:off x="7164288" y="1916832"/>
                <a:ext cx="495003" cy="48859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9" name="Connecteur droit avec flèche 68"/>
              <p:cNvCxnSpPr>
                <a:endCxn id="67" idx="0"/>
              </p:cNvCxnSpPr>
              <p:nvPr/>
            </p:nvCxnSpPr>
            <p:spPr bwMode="auto">
              <a:xfrm>
                <a:off x="8036297" y="2714162"/>
                <a:ext cx="679564" cy="134249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0" name="ZoneTexte 69"/>
              <p:cNvSpPr txBox="1"/>
              <p:nvPr/>
            </p:nvSpPr>
            <p:spPr>
              <a:xfrm>
                <a:off x="7374292" y="1772816"/>
                <a:ext cx="340405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9900"/>
                    </a:solidFill>
                    <a:latin typeface="+mj-lt"/>
                  </a:rPr>
                  <a:t>1p</a:t>
                </a:r>
                <a:endParaRPr lang="en-US" sz="2000" b="1" dirty="0">
                  <a:solidFill>
                    <a:srgbClr val="009900"/>
                  </a:solidFill>
                  <a:latin typeface="+mj-lt"/>
                </a:endParaRPr>
              </a:p>
            </p:txBody>
          </p:sp>
          <p:sp>
            <p:nvSpPr>
              <p:cNvPr id="71" name="ZoneTexte 70"/>
              <p:cNvSpPr txBox="1"/>
              <p:nvPr/>
            </p:nvSpPr>
            <p:spPr>
              <a:xfrm>
                <a:off x="8316416" y="2895327"/>
                <a:ext cx="340405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9900"/>
                    </a:solidFill>
                    <a:latin typeface="+mj-lt"/>
                  </a:rPr>
                  <a:t>1p</a:t>
                </a:r>
                <a:endParaRPr lang="en-US" sz="2000" b="1" dirty="0">
                  <a:solidFill>
                    <a:srgbClr val="009900"/>
                  </a:solidFill>
                  <a:latin typeface="+mj-lt"/>
                </a:endParaRPr>
              </a:p>
            </p:txBody>
          </p:sp>
          <p:cxnSp>
            <p:nvCxnSpPr>
              <p:cNvPr id="72" name="Connecteur droit avec flèche 71"/>
              <p:cNvCxnSpPr/>
              <p:nvPr/>
            </p:nvCxnSpPr>
            <p:spPr bwMode="auto">
              <a:xfrm>
                <a:off x="7020272" y="1916832"/>
                <a:ext cx="1512168" cy="20882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3" name="ZoneTexte 72"/>
              <p:cNvSpPr txBox="1"/>
              <p:nvPr/>
            </p:nvSpPr>
            <p:spPr>
              <a:xfrm>
                <a:off x="7452320" y="2895327"/>
                <a:ext cx="340405" cy="3804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+mj-lt"/>
                  </a:rPr>
                  <a:t>2p</a:t>
                </a:r>
                <a:endParaRPr lang="en-US" sz="2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grpSp>
          <p:nvGrpSpPr>
            <p:cNvPr id="58" name="Groupe 57"/>
            <p:cNvGrpSpPr/>
            <p:nvPr/>
          </p:nvGrpSpPr>
          <p:grpSpPr>
            <a:xfrm>
              <a:off x="8234197" y="3146560"/>
              <a:ext cx="450437" cy="2166345"/>
              <a:chOff x="6304868" y="2128935"/>
              <a:chExt cx="450437" cy="2166345"/>
            </a:xfrm>
          </p:grpSpPr>
          <p:cxnSp>
            <p:nvCxnSpPr>
              <p:cNvPr id="60" name="Connecteur droit avec flèche 59"/>
              <p:cNvCxnSpPr/>
              <p:nvPr/>
            </p:nvCxnSpPr>
            <p:spPr>
              <a:xfrm flipH="1">
                <a:off x="6746905" y="2128935"/>
                <a:ext cx="8400" cy="21663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ZoneTexte 60"/>
              <p:cNvSpPr txBox="1"/>
              <p:nvPr/>
            </p:nvSpPr>
            <p:spPr>
              <a:xfrm rot="16200000">
                <a:off x="6273065" y="2953481"/>
                <a:ext cx="505642" cy="44203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2400" b="1" i="1" dirty="0" err="1" smtClean="0">
                    <a:latin typeface="+mj-lt"/>
                  </a:rPr>
                  <a:t>E</a:t>
                </a:r>
                <a:r>
                  <a:rPr lang="en-US" sz="2400" b="1" i="1" baseline="-25000" dirty="0" err="1" smtClean="0">
                    <a:latin typeface="+mj-lt"/>
                  </a:rPr>
                  <a:t>r</a:t>
                </a:r>
                <a:r>
                  <a:rPr lang="en-US" sz="2400" b="1" dirty="0" smtClean="0">
                    <a:latin typeface="+mj-lt"/>
                  </a:rPr>
                  <a:t> ?</a:t>
                </a:r>
                <a:endParaRPr lang="en-US" sz="2400" b="1" baseline="-25000" dirty="0">
                  <a:latin typeface="+mj-lt"/>
                </a:endParaRPr>
              </a:p>
            </p:txBody>
          </p:sp>
        </p:grpSp>
        <p:sp>
          <p:nvSpPr>
            <p:cNvPr id="59" name="ZoneTexte 58"/>
            <p:cNvSpPr txBox="1"/>
            <p:nvPr/>
          </p:nvSpPr>
          <p:spPr>
            <a:xfrm>
              <a:off x="7303667" y="2996940"/>
              <a:ext cx="239415" cy="50359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9900"/>
                  </a:solidFill>
                  <a:latin typeface="+mj-lt"/>
                </a:rPr>
                <a:t>?</a:t>
              </a:r>
              <a:endParaRPr lang="en-US" sz="2800" b="1" dirty="0">
                <a:solidFill>
                  <a:srgbClr val="009900"/>
                </a:solidFill>
                <a:latin typeface="+mj-lt"/>
              </a:endParaRPr>
            </a:p>
          </p:txBody>
        </p:sp>
      </p:grp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8469938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C00000"/>
                </a:solidFill>
              </a:rPr>
              <a:t>first hypothesis: transition from 2P to sequential decay ?</a:t>
            </a:r>
            <a:endParaRPr lang="en-US" altLang="fr-FR" sz="2800" b="1" dirty="0">
              <a:solidFill>
                <a:srgbClr val="C00000"/>
              </a:solidFill>
            </a:endParaRPr>
          </a:p>
        </p:txBody>
      </p:sp>
      <p:grpSp>
        <p:nvGrpSpPr>
          <p:cNvPr id="75" name="Groupe 74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76" name="Groupe 75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78" name="Groupe 77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79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5030796" y="600128"/>
            <a:ext cx="4113204" cy="5859906"/>
            <a:chOff x="5030796" y="600128"/>
            <a:chExt cx="4113204" cy="5859906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57445" y="1473479"/>
              <a:ext cx="5859906" cy="4113204"/>
            </a:xfrm>
            <a:prstGeom prst="rect">
              <a:avLst/>
            </a:prstGeom>
          </p:spPr>
        </p:pic>
        <p:sp>
          <p:nvSpPr>
            <p:cNvPr id="20" name="Text Box 68"/>
            <p:cNvSpPr txBox="1">
              <a:spLocks noChangeArrowheads="1"/>
            </p:cNvSpPr>
            <p:nvPr/>
          </p:nvSpPr>
          <p:spPr bwMode="auto">
            <a:xfrm rot="16200000">
              <a:off x="7583518" y="2390955"/>
              <a:ext cx="2323832" cy="25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tabLst/>
              </a:pPr>
              <a:r>
                <a:rPr lang="en-US" altLang="fr-FR" sz="1200" dirty="0" smtClean="0">
                  <a:latin typeface="+mn-lt"/>
                  <a:sym typeface="Wingdings" panose="05000000000000000000" pitchFamily="2" charset="2"/>
                </a:rPr>
                <a:t>Wang </a:t>
              </a:r>
              <a:r>
                <a:rPr lang="en-US" altLang="fr-FR" sz="1200" dirty="0">
                  <a:latin typeface="+mn-lt"/>
                  <a:sym typeface="Wingdings" panose="05000000000000000000" pitchFamily="2" charset="2"/>
                </a:rPr>
                <a:t>&amp; </a:t>
              </a:r>
              <a:r>
                <a:rPr lang="en-US" altLang="fr-FR" sz="1200" dirty="0" err="1">
                  <a:latin typeface="+mn-lt"/>
                  <a:sym typeface="Wingdings" panose="05000000000000000000" pitchFamily="2" charset="2"/>
                </a:rPr>
                <a:t>Nazarewicz</a:t>
              </a:r>
              <a:r>
                <a:rPr lang="en-US" altLang="fr-FR" sz="1200" dirty="0">
                  <a:latin typeface="+mn-lt"/>
                  <a:sym typeface="Wingdings" panose="05000000000000000000" pitchFamily="2" charset="2"/>
                </a:rPr>
                <a:t>, PRL 120 (2018</a:t>
              </a:r>
              <a:r>
                <a:rPr lang="en-US" altLang="fr-FR" sz="1200" dirty="0" smtClean="0">
                  <a:latin typeface="+mn-lt"/>
                  <a:sym typeface="Wingdings" panose="05000000000000000000" pitchFamily="2" charset="2"/>
                </a:rPr>
                <a:t>)</a:t>
              </a:r>
              <a:endParaRPr lang="en-US" altLang="fr-FR" sz="1200" dirty="0">
                <a:latin typeface="+mn-lt"/>
                <a:sym typeface="Wingdings" panose="05000000000000000000" pitchFamily="2" charset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68"/>
              <p:cNvSpPr txBox="1">
                <a:spLocks noChangeArrowheads="1"/>
              </p:cNvSpPr>
              <p:nvPr/>
            </p:nvSpPr>
            <p:spPr bwMode="auto">
              <a:xfrm>
                <a:off x="179388" y="3573463"/>
                <a:ext cx="4903769" cy="2403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tabLst/>
                </a:pP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recent </a:t>
                </a:r>
                <a:r>
                  <a:rPr lang="en-US" altLang="fr-FR" sz="1800" dirty="0">
                    <a:latin typeface="+mn-lt"/>
                    <a:sym typeface="Wingdings" panose="05000000000000000000" pitchFamily="2" charset="2"/>
                  </a:rPr>
                  <a:t>work by Wang &amp; </a:t>
                </a:r>
                <a:r>
                  <a:rPr lang="en-US" altLang="fr-FR" sz="1800" dirty="0" err="1">
                    <a:latin typeface="+mn-lt"/>
                    <a:sym typeface="Wingdings" panose="05000000000000000000" pitchFamily="2" charset="2"/>
                  </a:rPr>
                  <a:t>Nazarewicz</a:t>
                </a:r>
                <a:r>
                  <a:rPr lang="en-US" altLang="fr-FR" sz="1800" dirty="0">
                    <a:latin typeface="+mn-lt"/>
                    <a:sym typeface="Wingdings" panose="05000000000000000000" pitchFamily="2" charset="2"/>
                  </a:rPr>
                  <a:t>, PRL 120 (2018)</a:t>
                </a:r>
              </a:p>
              <a:p>
                <a:pPr>
                  <a:tabLst/>
                </a:pP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(</a:t>
                </a:r>
                <a:r>
                  <a:rPr lang="en-US" altLang="fr-FR" sz="1800" b="1" dirty="0" smtClean="0">
                    <a:latin typeface="+mn-lt"/>
                    <a:sym typeface="Wingdings" panose="05000000000000000000" pitchFamily="2" charset="2"/>
                  </a:rPr>
                  <a:t>Gamow Coupled Channels + coupling to core exc.</a:t>
                </a: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/>
                </a:pPr>
                <a:endParaRPr lang="en-US" altLang="fr-FR" sz="1800" dirty="0">
                  <a:latin typeface="+mn-lt"/>
                  <a:sym typeface="Wingdings" panose="05000000000000000000" pitchFamily="2" charset="2"/>
                </a:endParaRP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	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fr-FR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	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sup>
                    </m:sSubSup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𝟐𝟐𝟎</m:t>
                    </m:r>
                  </m:oMath>
                </a14:m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800" i="1" dirty="0" smtClean="0">
                    <a:latin typeface="+mn-lt"/>
                    <a:sym typeface="Wingdings" panose="05000000000000000000" pitchFamily="2" charset="2"/>
                  </a:rPr>
                  <a:t>ms</a:t>
                </a: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/>
                </a:r>
                <a:b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</a:br>
                <a:r>
                  <a:rPr lang="en-US" altLang="fr-FR" sz="1800" dirty="0">
                    <a:latin typeface="+mn-lt"/>
                    <a:sym typeface="Wingdings" panose="05000000000000000000" pitchFamily="2" charset="2"/>
                  </a:rPr>
                  <a:t>	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altLang="fr-FR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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sup>
                    </m:sSubSup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bSup>
                  </m:oMath>
                </a14:m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800" i="1" dirty="0" smtClean="0">
                    <a:latin typeface="+mn-lt"/>
                    <a:sym typeface="Wingdings" panose="05000000000000000000" pitchFamily="2" charset="2"/>
                  </a:rPr>
                  <a:t>ms</a:t>
                </a: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r>
                  <a:rPr lang="fr-FR" altLang="fr-FR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		agreement </a:t>
                </a:r>
                <a:r>
                  <a:rPr lang="fr-FR" altLang="fr-FR" sz="1800" dirty="0" err="1" smtClean="0">
                    <a:latin typeface="+mn-lt"/>
                    <a:sym typeface="Wingdings" panose="05000000000000000000" pitchFamily="2" charset="2"/>
                  </a:rPr>
                  <a:t>with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800" dirty="0" err="1" smtClean="0">
                    <a:latin typeface="+mn-lt"/>
                    <a:sym typeface="Wingdings" panose="05000000000000000000" pitchFamily="2" charset="2"/>
                  </a:rPr>
                  <a:t>exp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. !</a:t>
                </a: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endParaRPr lang="fr-FR" altLang="fr-FR" sz="1800" i="1" dirty="0">
                  <a:latin typeface="+mn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1" name="Text 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3573463"/>
                <a:ext cx="4903769" cy="2403341"/>
              </a:xfrm>
              <a:prstGeom prst="rect">
                <a:avLst/>
              </a:prstGeom>
              <a:blipFill>
                <a:blip r:embed="rId4"/>
                <a:stretch>
                  <a:fillRect l="-2112" t="-1777" r="-13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196690"/>
            <a:ext cx="3806373" cy="2137914"/>
          </a:xfrm>
          <a:prstGeom prst="rect">
            <a:avLst/>
          </a:prstGeom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eur droit 22"/>
          <p:cNvCxnSpPr/>
          <p:nvPr/>
        </p:nvCxnSpPr>
        <p:spPr>
          <a:xfrm flipV="1">
            <a:off x="1475181" y="1484730"/>
            <a:ext cx="190783" cy="1034910"/>
          </a:xfrm>
          <a:prstGeom prst="line">
            <a:avLst/>
          </a:prstGeom>
          <a:ln w="15875"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513304" y="1218786"/>
            <a:ext cx="437034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b="1" baseline="30000" dirty="0" smtClean="0"/>
              <a:t>67</a:t>
            </a:r>
            <a:r>
              <a:rPr lang="fr-FR" altLang="fr-FR" b="1" i="1" dirty="0" smtClean="0"/>
              <a:t>Kr</a:t>
            </a:r>
            <a:endParaRPr lang="fr-FR" altLang="fr-FR" dirty="0"/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2171630" y="2780910"/>
            <a:ext cx="226825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1100" dirty="0" smtClean="0"/>
              <a:t>R. </a:t>
            </a:r>
            <a:r>
              <a:rPr lang="fr-FR" sz="1100" dirty="0" err="1" smtClean="0"/>
              <a:t>Bengtsson</a:t>
            </a:r>
            <a:r>
              <a:rPr lang="fr-FR" sz="1100" dirty="0" smtClean="0"/>
              <a:t> </a:t>
            </a:r>
            <a:r>
              <a:rPr lang="fr-FR" sz="1100" dirty="0"/>
              <a:t>&amp; </a:t>
            </a:r>
            <a:r>
              <a:rPr lang="fr-FR" sz="1100" dirty="0" smtClean="0"/>
              <a:t>P. </a:t>
            </a:r>
            <a:r>
              <a:rPr lang="fr-FR" sz="1100" dirty="0" err="1" smtClean="0"/>
              <a:t>Möller</a:t>
            </a:r>
            <a:r>
              <a:rPr lang="fr-FR" sz="1100" dirty="0" smtClean="0"/>
              <a:t> (nature, 2007)</a:t>
            </a:r>
            <a:endParaRPr lang="en-US" altLang="fr-FR" sz="1100" i="1" dirty="0">
              <a:sym typeface="Wingdings" panose="05000000000000000000" pitchFamily="2" charset="2"/>
            </a:endParaRPr>
          </a:p>
        </p:txBody>
      </p:sp>
      <p:pic>
        <p:nvPicPr>
          <p:cNvPr id="33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8675" r="64962" b="24880"/>
          <a:stretch/>
        </p:blipFill>
        <p:spPr bwMode="auto">
          <a:xfrm>
            <a:off x="3227396" y="727852"/>
            <a:ext cx="1780886" cy="1513755"/>
          </a:xfrm>
          <a:prstGeom prst="rect">
            <a:avLst/>
          </a:prstGeom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 droit 33"/>
          <p:cNvCxnSpPr/>
          <p:nvPr/>
        </p:nvCxnSpPr>
        <p:spPr>
          <a:xfrm flipH="1">
            <a:off x="1988462" y="1393637"/>
            <a:ext cx="1601779" cy="38618"/>
          </a:xfrm>
          <a:prstGeom prst="line">
            <a:avLst/>
          </a:prstGeom>
          <a:ln w="15875"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"/>
          <p:cNvSpPr txBox="1">
            <a:spLocks noChangeArrowheads="1"/>
          </p:cNvSpPr>
          <p:nvPr/>
        </p:nvSpPr>
        <p:spPr bwMode="auto">
          <a:xfrm rot="19519312">
            <a:off x="6363425" y="2158134"/>
            <a:ext cx="1240780" cy="6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b="1" dirty="0" smtClean="0">
                <a:solidFill>
                  <a:srgbClr val="C00000"/>
                </a:solidFill>
              </a:rPr>
              <a:t>g</a:t>
            </a:r>
            <a:r>
              <a:rPr lang="en-US" altLang="fr-FR" b="1" baseline="-25000" dirty="0" smtClean="0">
                <a:solidFill>
                  <a:srgbClr val="C00000"/>
                </a:solidFill>
              </a:rPr>
              <a:t>9/2</a:t>
            </a:r>
            <a:r>
              <a:rPr lang="en-US" altLang="fr-FR" b="1" dirty="0" smtClean="0">
                <a:solidFill>
                  <a:srgbClr val="C00000"/>
                </a:solidFill>
              </a:rPr>
              <a:t> intruder</a:t>
            </a:r>
          </a:p>
          <a:p>
            <a:pPr algn="ctr"/>
            <a:r>
              <a:rPr lang="en-US" altLang="fr-FR" b="1" dirty="0" smtClean="0">
                <a:solidFill>
                  <a:srgbClr val="C00000"/>
                </a:solidFill>
              </a:rPr>
              <a:t>state</a:t>
            </a:r>
          </a:p>
        </p:txBody>
      </p:sp>
      <p:sp>
        <p:nvSpPr>
          <p:cNvPr id="36" name="Rectangle 35"/>
          <p:cNvSpPr/>
          <p:nvPr/>
        </p:nvSpPr>
        <p:spPr>
          <a:xfrm rot="2280444">
            <a:off x="255288" y="5766391"/>
            <a:ext cx="10438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50" dirty="0" smtClean="0">
                <a:ln w="1905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2018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6958499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C00000"/>
                </a:solidFill>
              </a:rPr>
              <a:t>second hypothesis: influence of deformation ?</a:t>
            </a:r>
            <a:endParaRPr lang="en-US" altLang="fr-FR" sz="2800" b="1" dirty="0">
              <a:solidFill>
                <a:srgbClr val="C00000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39" name="Groupe 38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2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7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6958499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C00000"/>
                </a:solidFill>
              </a:rPr>
              <a:t>second hypothesis: influence of deformation ?</a:t>
            </a:r>
            <a:endParaRPr lang="en-US" altLang="fr-FR" sz="2800" b="1" dirty="0">
              <a:solidFill>
                <a:srgbClr val="C00000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159563" y="892424"/>
            <a:ext cx="3786447" cy="5125095"/>
            <a:chOff x="5292725" y="1688375"/>
            <a:chExt cx="3786447" cy="512509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725" y="1688375"/>
              <a:ext cx="3707201" cy="5125095"/>
            </a:xfrm>
            <a:prstGeom prst="rect">
              <a:avLst/>
            </a:prstGeom>
          </p:spPr>
        </p:pic>
        <p:sp>
          <p:nvSpPr>
            <p:cNvPr id="12" name="Text Box 68"/>
            <p:cNvSpPr txBox="1">
              <a:spLocks noChangeArrowheads="1"/>
            </p:cNvSpPr>
            <p:nvPr/>
          </p:nvSpPr>
          <p:spPr bwMode="auto">
            <a:xfrm rot="16200000">
              <a:off x="7788572" y="4833379"/>
              <a:ext cx="2323832" cy="25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tabLst/>
              </a:pPr>
              <a:r>
                <a:rPr lang="en-US" altLang="fr-FR" sz="1200" dirty="0" smtClean="0">
                  <a:latin typeface="+mn-lt"/>
                  <a:sym typeface="Wingdings" panose="05000000000000000000" pitchFamily="2" charset="2"/>
                </a:rPr>
                <a:t>Wang </a:t>
              </a:r>
              <a:r>
                <a:rPr lang="en-US" altLang="fr-FR" sz="1200" dirty="0">
                  <a:latin typeface="+mn-lt"/>
                  <a:sym typeface="Wingdings" panose="05000000000000000000" pitchFamily="2" charset="2"/>
                </a:rPr>
                <a:t>&amp; </a:t>
              </a:r>
              <a:r>
                <a:rPr lang="en-US" altLang="fr-FR" sz="1200" dirty="0" err="1">
                  <a:latin typeface="+mn-lt"/>
                  <a:sym typeface="Wingdings" panose="05000000000000000000" pitchFamily="2" charset="2"/>
                </a:rPr>
                <a:t>Nazarewicz</a:t>
              </a:r>
              <a:r>
                <a:rPr lang="en-US" altLang="fr-FR" sz="1200" dirty="0">
                  <a:latin typeface="+mn-lt"/>
                  <a:sym typeface="Wingdings" panose="05000000000000000000" pitchFamily="2" charset="2"/>
                </a:rPr>
                <a:t>, PRL 120 (2018</a:t>
              </a:r>
              <a:r>
                <a:rPr lang="en-US" altLang="fr-FR" sz="1200" dirty="0" smtClean="0">
                  <a:latin typeface="+mn-lt"/>
                  <a:sym typeface="Wingdings" panose="05000000000000000000" pitchFamily="2" charset="2"/>
                </a:rPr>
                <a:t>)</a:t>
              </a:r>
              <a:endParaRPr lang="en-US" altLang="fr-FR" sz="1200" dirty="0">
                <a:latin typeface="+mn-lt"/>
                <a:sym typeface="Wingdings" panose="05000000000000000000" pitchFamily="2" charset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68"/>
              <p:cNvSpPr txBox="1">
                <a:spLocks noChangeArrowheads="1"/>
              </p:cNvSpPr>
              <p:nvPr/>
            </p:nvSpPr>
            <p:spPr bwMode="auto">
              <a:xfrm>
                <a:off x="179388" y="3573463"/>
                <a:ext cx="4903769" cy="2403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7620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tabLst/>
                </a:pP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recent </a:t>
                </a:r>
                <a:r>
                  <a:rPr lang="en-US" altLang="fr-FR" sz="1800" dirty="0">
                    <a:latin typeface="+mn-lt"/>
                    <a:sym typeface="Wingdings" panose="05000000000000000000" pitchFamily="2" charset="2"/>
                  </a:rPr>
                  <a:t>work by Wang &amp; </a:t>
                </a:r>
                <a:r>
                  <a:rPr lang="en-US" altLang="fr-FR" sz="1800" dirty="0" err="1">
                    <a:latin typeface="+mn-lt"/>
                    <a:sym typeface="Wingdings" panose="05000000000000000000" pitchFamily="2" charset="2"/>
                  </a:rPr>
                  <a:t>Nazarewicz</a:t>
                </a:r>
                <a:r>
                  <a:rPr lang="en-US" altLang="fr-FR" sz="1800" dirty="0">
                    <a:latin typeface="+mn-lt"/>
                    <a:sym typeface="Wingdings" panose="05000000000000000000" pitchFamily="2" charset="2"/>
                  </a:rPr>
                  <a:t>, PRL 120 (2018)</a:t>
                </a:r>
              </a:p>
              <a:p>
                <a:pPr>
                  <a:tabLst/>
                </a:pP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(</a:t>
                </a:r>
                <a:r>
                  <a:rPr lang="en-US" altLang="fr-FR" sz="1800" b="1" dirty="0" smtClean="0">
                    <a:latin typeface="+mn-lt"/>
                    <a:sym typeface="Wingdings" panose="05000000000000000000" pitchFamily="2" charset="2"/>
                  </a:rPr>
                  <a:t>Gamow Coupled Channels + coupling to core exc.</a:t>
                </a: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/>
                </a:pPr>
                <a:endParaRPr lang="en-US" altLang="fr-FR" sz="1800" dirty="0">
                  <a:latin typeface="+mn-lt"/>
                  <a:sym typeface="Wingdings" panose="05000000000000000000" pitchFamily="2" charset="2"/>
                </a:endParaRP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r>
                  <a:rPr lang="en-US" altLang="fr-FR" sz="1800" dirty="0" smtClean="0">
                    <a:latin typeface="+mn-lt"/>
                    <a:sym typeface="Wingdings" panose="05000000000000000000" pitchFamily="2" charset="2"/>
                  </a:rPr>
                  <a:t>	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fr-FR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	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sup>
                    </m:sSubSup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𝟐𝟐𝟎</m:t>
                    </m:r>
                  </m:oMath>
                </a14:m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800" i="1" dirty="0" smtClean="0">
                    <a:latin typeface="+mn-lt"/>
                    <a:sym typeface="Wingdings" panose="05000000000000000000" pitchFamily="2" charset="2"/>
                  </a:rPr>
                  <a:t>ms</a:t>
                </a: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/>
                </a:r>
                <a:b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</a:br>
                <a:r>
                  <a:rPr lang="en-US" altLang="fr-FR" sz="1800" dirty="0">
                    <a:latin typeface="+mn-lt"/>
                    <a:sym typeface="Wingdings" panose="05000000000000000000" pitchFamily="2" charset="2"/>
                  </a:rPr>
                  <a:t>	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altLang="fr-FR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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sup>
                    </m:sSubSup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e>
                      <m:sub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bSup>
                  </m:oMath>
                </a14:m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800" i="1" dirty="0" smtClean="0">
                    <a:latin typeface="+mn-lt"/>
                    <a:sym typeface="Wingdings" panose="05000000000000000000" pitchFamily="2" charset="2"/>
                  </a:rPr>
                  <a:t>ms</a:t>
                </a: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r>
                  <a:rPr lang="fr-FR" altLang="fr-FR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		agreement </a:t>
                </a:r>
                <a:r>
                  <a:rPr lang="fr-FR" altLang="fr-FR" sz="1800" dirty="0" err="1" smtClean="0">
                    <a:latin typeface="+mn-lt"/>
                    <a:sym typeface="Wingdings" panose="05000000000000000000" pitchFamily="2" charset="2"/>
                  </a:rPr>
                  <a:t>with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fr-FR" altLang="fr-FR" sz="1800" dirty="0" err="1" smtClean="0">
                    <a:latin typeface="+mn-lt"/>
                    <a:sym typeface="Wingdings" panose="05000000000000000000" pitchFamily="2" charset="2"/>
                  </a:rPr>
                  <a:t>exp</a:t>
                </a:r>
                <a:r>
                  <a:rPr lang="fr-FR" altLang="fr-FR" sz="1800" dirty="0" smtClean="0">
                    <a:latin typeface="+mn-lt"/>
                    <a:sym typeface="Wingdings" panose="05000000000000000000" pitchFamily="2" charset="2"/>
                  </a:rPr>
                  <a:t>. !</a:t>
                </a:r>
              </a:p>
              <a:p>
                <a:pPr>
                  <a:tabLst>
                    <a:tab pos="180975" algn="l"/>
                    <a:tab pos="2060575" algn="l"/>
                    <a:tab pos="2420938" algn="l"/>
                  </a:tabLst>
                </a:pPr>
                <a:endParaRPr lang="fr-FR" altLang="fr-FR" sz="1800" i="1" dirty="0">
                  <a:latin typeface="+mn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3" name="Text 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3573463"/>
                <a:ext cx="4903769" cy="2403341"/>
              </a:xfrm>
              <a:prstGeom prst="rect">
                <a:avLst/>
              </a:prstGeom>
              <a:blipFill>
                <a:blip r:embed="rId4"/>
                <a:stretch>
                  <a:fillRect l="-2112" t="-1777" r="-13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39690" y="1817052"/>
            <a:ext cx="2101977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r"/>
            <a:r>
              <a:rPr lang="en-US" altLang="fr-FR" sz="2000" b="1" dirty="0" smtClean="0"/>
              <a:t>angular correlation</a:t>
            </a:r>
          </a:p>
          <a:p>
            <a:pPr algn="r"/>
            <a:r>
              <a:rPr lang="en-US" altLang="fr-FR" sz="2000" b="1" dirty="0" smtClean="0"/>
              <a:t>prediction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228230" y="1196690"/>
            <a:ext cx="1411467" cy="626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36000" tIns="36000" rIns="36000" bIns="36000">
            <a:spAutoFit/>
          </a:bodyPr>
          <a:lstStyle/>
          <a:p>
            <a:pPr algn="r"/>
            <a:r>
              <a:rPr lang="en-US" altLang="fr-FR" b="1" baseline="30000" dirty="0" smtClean="0"/>
              <a:t>48</a:t>
            </a:r>
            <a:r>
              <a:rPr lang="en-US" altLang="fr-FR" b="1" dirty="0" smtClean="0"/>
              <a:t>Ni: spherical</a:t>
            </a:r>
          </a:p>
          <a:p>
            <a:pPr algn="r"/>
            <a:r>
              <a:rPr lang="en-US" altLang="fr-FR" dirty="0" smtClean="0"/>
              <a:t>(benchmark)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178040" y="3454971"/>
            <a:ext cx="1706420" cy="626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36000" tIns="36000" rIns="36000" bIns="36000">
            <a:spAutoFit/>
          </a:bodyPr>
          <a:lstStyle/>
          <a:p>
            <a:pPr algn="r"/>
            <a:r>
              <a:rPr lang="en-US" altLang="fr-FR" b="1" baseline="30000" dirty="0" smtClean="0"/>
              <a:t>67</a:t>
            </a:r>
            <a:r>
              <a:rPr lang="en-US" altLang="fr-FR" b="1" dirty="0" smtClean="0"/>
              <a:t>Kr: deformed ?</a:t>
            </a:r>
          </a:p>
          <a:p>
            <a:pPr algn="r"/>
            <a:r>
              <a:rPr lang="en-US" altLang="fr-FR" dirty="0" smtClean="0"/>
              <a:t>(role of g</a:t>
            </a:r>
            <a:r>
              <a:rPr lang="en-US" altLang="fr-FR" baseline="-25000" dirty="0" smtClean="0"/>
              <a:t>9/2</a:t>
            </a:r>
            <a:r>
              <a:rPr lang="en-US" altLang="fr-FR" dirty="0" smtClean="0"/>
              <a:t>)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8" name="Groupe 17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7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425737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C00000"/>
                </a:solidFill>
              </a:rPr>
              <a:t>time for new measurements</a:t>
            </a:r>
            <a:endParaRPr lang="en-US" altLang="fr-FR" sz="2800" b="1" dirty="0">
              <a:solidFill>
                <a:srgbClr val="C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257364" y="626651"/>
            <a:ext cx="2982017" cy="9764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3-body model</a:t>
            </a:r>
            <a:endParaRPr lang="en-GB" altLang="fr-FR" sz="1800" dirty="0" smtClean="0">
              <a:latin typeface="+mn-lt"/>
              <a:sym typeface="Wingdings" pitchFamily="2" charset="2"/>
            </a:endParaRPr>
          </a:p>
          <a:p>
            <a:r>
              <a:rPr lang="en-GB" altLang="fr-FR" sz="1800" dirty="0" smtClean="0">
                <a:latin typeface="+mn-lt"/>
                <a:sym typeface="Wingdings" pitchFamily="2" charset="2"/>
              </a:rPr>
              <a:t>not available for </a:t>
            </a:r>
            <a:r>
              <a:rPr lang="en-GB" altLang="fr-FR" sz="1800" baseline="30000" dirty="0" smtClean="0">
                <a:latin typeface="+mn-lt"/>
                <a:sym typeface="Wingdings" pitchFamily="2" charset="2"/>
              </a:rPr>
              <a:t>48</a:t>
            </a:r>
            <a:r>
              <a:rPr lang="en-GB" altLang="fr-FR" sz="1800" dirty="0" smtClean="0">
                <a:latin typeface="+mn-lt"/>
                <a:sym typeface="Wingdings" pitchFamily="2" charset="2"/>
              </a:rPr>
              <a:t>Ni</a:t>
            </a:r>
          </a:p>
          <a:p>
            <a:r>
              <a:rPr lang="en-GB" altLang="fr-FR" sz="18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extrapolation from </a:t>
            </a:r>
            <a:r>
              <a:rPr lang="en-GB" altLang="fr-FR" sz="1800" baseline="300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45</a:t>
            </a:r>
            <a:r>
              <a:rPr lang="en-GB" altLang="fr-FR" sz="18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Fe &amp; </a:t>
            </a:r>
            <a:r>
              <a:rPr lang="en-GB" altLang="fr-FR" sz="1800" baseline="300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54</a:t>
            </a:r>
            <a:r>
              <a:rPr lang="en-GB" altLang="fr-FR" sz="18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Zn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5071921" y="1484730"/>
            <a:ext cx="3239470" cy="1926240"/>
            <a:chOff x="4499990" y="2039502"/>
            <a:chExt cx="4470898" cy="2658466"/>
          </a:xfrm>
        </p:grpSpPr>
        <p:grpSp>
          <p:nvGrpSpPr>
            <p:cNvPr id="18" name="Groupe 17"/>
            <p:cNvGrpSpPr>
              <a:grpSpLocks noChangeAspect="1"/>
            </p:cNvGrpSpPr>
            <p:nvPr/>
          </p:nvGrpSpPr>
          <p:grpSpPr>
            <a:xfrm>
              <a:off x="4499990" y="2039502"/>
              <a:ext cx="4470898" cy="2658466"/>
              <a:chOff x="4572540" y="692620"/>
              <a:chExt cx="3888000" cy="2124000"/>
            </a:xfrm>
          </p:grpSpPr>
          <p:pic>
            <p:nvPicPr>
              <p:cNvPr id="22" name="Picture 2" descr="D:\giovinazzo\presentations\conferences\2013\2P_TPC_54Zn\zn54_angular-correlation.gi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9" t="53110" r="1874" b="3114"/>
              <a:stretch/>
            </p:blipFill>
            <p:spPr bwMode="auto">
              <a:xfrm>
                <a:off x="4572540" y="692620"/>
                <a:ext cx="3888000" cy="21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7109358" y="964438"/>
                <a:ext cx="1080150" cy="7198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Croix 19"/>
            <p:cNvSpPr/>
            <p:nvPr/>
          </p:nvSpPr>
          <p:spPr>
            <a:xfrm rot="18957443">
              <a:off x="7127978" y="3299697"/>
              <a:ext cx="1368190" cy="1368190"/>
            </a:xfrm>
            <a:prstGeom prst="plus">
              <a:avLst>
                <a:gd name="adj" fmla="val 46067"/>
              </a:avLst>
            </a:prstGeom>
            <a:solidFill>
              <a:srgbClr val="C0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6243957" y="2317066"/>
              <a:ext cx="2032600" cy="96527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fr-FR" sz="1800" b="1" dirty="0" smtClean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pure f</a:t>
              </a:r>
              <a:r>
                <a:rPr lang="en-GB" altLang="fr-FR" sz="1800" b="1" baseline="30000" dirty="0" smtClean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2</a:t>
              </a:r>
              <a:endParaRPr lang="en-GB" altLang="fr-FR" sz="1800" b="1" dirty="0">
                <a:solidFill>
                  <a:srgbClr val="009900"/>
                </a:solidFill>
                <a:latin typeface="+mn-lt"/>
                <a:sym typeface="Wingdings" pitchFamily="2" charset="2"/>
              </a:endParaRPr>
            </a:p>
            <a:p>
              <a:pPr algn="ctr"/>
              <a:r>
                <a:rPr lang="en-GB" altLang="fr-FR" sz="1800" b="1" dirty="0" smtClean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configuration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462189" y="630265"/>
            <a:ext cx="3024000" cy="2884603"/>
            <a:chOff x="5710338" y="945517"/>
            <a:chExt cx="3024000" cy="2884603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338" y="1474773"/>
              <a:ext cx="3024000" cy="2355347"/>
            </a:xfrm>
            <a:prstGeom prst="rect">
              <a:avLst/>
            </a:prstGeom>
          </p:spPr>
        </p:pic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5976820" y="945517"/>
              <a:ext cx="700045" cy="4224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fr-FR" sz="1800" b="1" dirty="0" smtClean="0">
                  <a:solidFill>
                    <a:schemeClr val="tx1"/>
                  </a:solidFill>
                  <a:latin typeface="+mn-lt"/>
                  <a:sym typeface="Wingdings" pitchFamily="2" charset="2"/>
                </a:rPr>
                <a:t>GCC…</a:t>
              </a:r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917313" y="3501010"/>
            <a:ext cx="2582677" cy="6994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consistent structure</a:t>
            </a:r>
          </a:p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and dynamics description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435600" y="3501010"/>
            <a:ext cx="2006557" cy="6994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good agreement</a:t>
            </a:r>
          </a:p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in the case of </a:t>
            </a:r>
            <a:r>
              <a:rPr lang="en-GB" altLang="fr-FR" sz="1800" b="1" baseline="30000" dirty="0" smtClean="0">
                <a:latin typeface="+mn-lt"/>
                <a:sym typeface="Wingdings" pitchFamily="2" charset="2"/>
              </a:rPr>
              <a:t>45</a:t>
            </a:r>
            <a:r>
              <a:rPr lang="en-GB" altLang="fr-FR" sz="1800" b="1" dirty="0" smtClean="0">
                <a:latin typeface="+mn-lt"/>
                <a:sym typeface="Wingdings" pitchFamily="2" charset="2"/>
              </a:rPr>
              <a:t>Fe…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475990" y="4437140"/>
            <a:ext cx="3024000" cy="2220094"/>
            <a:chOff x="1043489" y="4470763"/>
            <a:chExt cx="3024000" cy="2220094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95"/>
            <a:stretch/>
          </p:blipFill>
          <p:spPr>
            <a:xfrm>
              <a:off x="1043489" y="4470763"/>
              <a:ext cx="3024000" cy="222009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187530" y="4470763"/>
              <a:ext cx="216030" cy="182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/>
          <p:cNvGrpSpPr>
            <a:grpSpLocks noChangeAspect="1"/>
          </p:cNvGrpSpPr>
          <p:nvPr/>
        </p:nvGrpSpPr>
        <p:grpSpPr>
          <a:xfrm>
            <a:off x="5358981" y="4603116"/>
            <a:ext cx="3533619" cy="2066336"/>
            <a:chOff x="5192409" y="4606021"/>
            <a:chExt cx="4132202" cy="2416365"/>
          </a:xfrm>
        </p:grpSpPr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8348518" y="6528427"/>
              <a:ext cx="976093" cy="49395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>
              <a:spAutoFit/>
            </a:bodyPr>
            <a:lstStyle/>
            <a:p>
              <a:r>
                <a:rPr lang="en-US" altLang="fr-FR" b="1" i="1" dirty="0" smtClean="0"/>
                <a:t>E</a:t>
              </a:r>
              <a:r>
                <a:rPr lang="en-US" altLang="fr-FR" b="1" baseline="-25000" dirty="0" smtClean="0"/>
                <a:t>P1</a:t>
              </a:r>
              <a:r>
                <a:rPr lang="en-US" altLang="fr-FR" b="1" dirty="0" smtClean="0"/>
                <a:t>/</a:t>
              </a:r>
              <a:r>
                <a:rPr lang="en-US" altLang="fr-FR" b="1" i="1" dirty="0" smtClean="0"/>
                <a:t>Q</a:t>
              </a:r>
              <a:r>
                <a:rPr lang="en-US" altLang="fr-FR" b="1" baseline="-25000" dirty="0" smtClean="0"/>
                <a:t>2P</a:t>
              </a:r>
              <a:endParaRPr lang="en-US" altLang="fr-FR" b="1" i="1" baseline="-25000" dirty="0"/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5192409" y="4606021"/>
              <a:ext cx="3365251" cy="2318319"/>
              <a:chOff x="4447199" y="3140960"/>
              <a:chExt cx="3365251" cy="2318319"/>
            </a:xfrm>
          </p:grpSpPr>
          <p:sp>
            <p:nvSpPr>
              <p:cNvPr id="41" name="Line 25"/>
              <p:cNvSpPr>
                <a:spLocks noChangeShapeType="1"/>
              </p:cNvSpPr>
              <p:nvPr/>
            </p:nvSpPr>
            <p:spPr bwMode="auto">
              <a:xfrm flipH="1" flipV="1">
                <a:off x="4572000" y="3140960"/>
                <a:ext cx="0" cy="18840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26"/>
              <p:cNvSpPr>
                <a:spLocks noChangeShapeType="1"/>
              </p:cNvSpPr>
              <p:nvPr/>
            </p:nvSpPr>
            <p:spPr bwMode="auto">
              <a:xfrm flipV="1">
                <a:off x="4571999" y="5013324"/>
                <a:ext cx="3240451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orme libre 42"/>
              <p:cNvSpPr/>
              <p:nvPr/>
            </p:nvSpPr>
            <p:spPr>
              <a:xfrm>
                <a:off x="4572000" y="3436533"/>
                <a:ext cx="2893925" cy="1588484"/>
              </a:xfrm>
              <a:custGeom>
                <a:avLst/>
                <a:gdLst>
                  <a:gd name="connsiteX0" fmla="*/ 0 w 2893925"/>
                  <a:gd name="connsiteY0" fmla="*/ 1567546 h 1588484"/>
                  <a:gd name="connsiteX1" fmla="*/ 371789 w 2893925"/>
                  <a:gd name="connsiteY1" fmla="*/ 1436918 h 1588484"/>
                  <a:gd name="connsiteX2" fmla="*/ 723481 w 2893925"/>
                  <a:gd name="connsiteY2" fmla="*/ 592856 h 1588484"/>
                  <a:gd name="connsiteX3" fmla="*/ 1004835 w 2893925"/>
                  <a:gd name="connsiteY3" fmla="*/ 723485 h 1588484"/>
                  <a:gd name="connsiteX4" fmla="*/ 1436914 w 2893925"/>
                  <a:gd name="connsiteY4" fmla="*/ 3 h 1588484"/>
                  <a:gd name="connsiteX5" fmla="*/ 1868993 w 2893925"/>
                  <a:gd name="connsiteY5" fmla="*/ 713436 h 1588484"/>
                  <a:gd name="connsiteX6" fmla="*/ 2150347 w 2893925"/>
                  <a:gd name="connsiteY6" fmla="*/ 582808 h 1588484"/>
                  <a:gd name="connsiteX7" fmla="*/ 2522136 w 2893925"/>
                  <a:gd name="connsiteY7" fmla="*/ 1446966 h 1588484"/>
                  <a:gd name="connsiteX8" fmla="*/ 2893925 w 2893925"/>
                  <a:gd name="connsiteY8" fmla="*/ 1577594 h 158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3925" h="1588484">
                    <a:moveTo>
                      <a:pt x="0" y="1567546"/>
                    </a:moveTo>
                    <a:cubicBezTo>
                      <a:pt x="125604" y="1583456"/>
                      <a:pt x="251209" y="1599366"/>
                      <a:pt x="371789" y="1436918"/>
                    </a:cubicBezTo>
                    <a:cubicBezTo>
                      <a:pt x="492369" y="1274470"/>
                      <a:pt x="617973" y="711761"/>
                      <a:pt x="723481" y="592856"/>
                    </a:cubicBezTo>
                    <a:cubicBezTo>
                      <a:pt x="828989" y="473950"/>
                      <a:pt x="885929" y="822294"/>
                      <a:pt x="1004835" y="723485"/>
                    </a:cubicBezTo>
                    <a:cubicBezTo>
                      <a:pt x="1123741" y="624676"/>
                      <a:pt x="1292888" y="1678"/>
                      <a:pt x="1436914" y="3"/>
                    </a:cubicBezTo>
                    <a:cubicBezTo>
                      <a:pt x="1580940" y="-1672"/>
                      <a:pt x="1750088" y="616302"/>
                      <a:pt x="1868993" y="713436"/>
                    </a:cubicBezTo>
                    <a:cubicBezTo>
                      <a:pt x="1987898" y="810570"/>
                      <a:pt x="2041490" y="460553"/>
                      <a:pt x="2150347" y="582808"/>
                    </a:cubicBezTo>
                    <a:cubicBezTo>
                      <a:pt x="2259204" y="705063"/>
                      <a:pt x="2398206" y="1281168"/>
                      <a:pt x="2522136" y="1446966"/>
                    </a:cubicBezTo>
                    <a:cubicBezTo>
                      <a:pt x="2646066" y="1612764"/>
                      <a:pt x="2769995" y="1595179"/>
                      <a:pt x="2893925" y="157759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4572000" y="3225512"/>
                <a:ext cx="2873829" cy="1799720"/>
              </a:xfrm>
              <a:custGeom>
                <a:avLst/>
                <a:gdLst>
                  <a:gd name="connsiteX0" fmla="*/ 0 w 2873829"/>
                  <a:gd name="connsiteY0" fmla="*/ 1788607 h 1814666"/>
                  <a:gd name="connsiteX1" fmla="*/ 723481 w 2873829"/>
                  <a:gd name="connsiteY1" fmla="*/ 1567544 h 1814666"/>
                  <a:gd name="connsiteX2" fmla="*/ 1436914 w 2873829"/>
                  <a:gd name="connsiteY2" fmla="*/ 1 h 1814666"/>
                  <a:gd name="connsiteX3" fmla="*/ 2160396 w 2873829"/>
                  <a:gd name="connsiteY3" fmla="*/ 1577592 h 1814666"/>
                  <a:gd name="connsiteX4" fmla="*/ 2873829 w 2873829"/>
                  <a:gd name="connsiteY4" fmla="*/ 1778559 h 1814666"/>
                  <a:gd name="connsiteX0" fmla="*/ 0 w 2873829"/>
                  <a:gd name="connsiteY0" fmla="*/ 1788780 h 1814281"/>
                  <a:gd name="connsiteX1" fmla="*/ 743577 w 2873829"/>
                  <a:gd name="connsiteY1" fmla="*/ 1477282 h 1814281"/>
                  <a:gd name="connsiteX2" fmla="*/ 1436914 w 2873829"/>
                  <a:gd name="connsiteY2" fmla="*/ 174 h 1814281"/>
                  <a:gd name="connsiteX3" fmla="*/ 2160396 w 2873829"/>
                  <a:gd name="connsiteY3" fmla="*/ 1577765 h 1814281"/>
                  <a:gd name="connsiteX4" fmla="*/ 2873829 w 2873829"/>
                  <a:gd name="connsiteY4" fmla="*/ 1778732 h 1814281"/>
                  <a:gd name="connsiteX0" fmla="*/ 0 w 2873829"/>
                  <a:gd name="connsiteY0" fmla="*/ 1788614 h 1799720"/>
                  <a:gd name="connsiteX1" fmla="*/ 743577 w 2873829"/>
                  <a:gd name="connsiteY1" fmla="*/ 1477116 h 1799720"/>
                  <a:gd name="connsiteX2" fmla="*/ 1436914 w 2873829"/>
                  <a:gd name="connsiteY2" fmla="*/ 8 h 1799720"/>
                  <a:gd name="connsiteX3" fmla="*/ 2130251 w 2873829"/>
                  <a:gd name="connsiteY3" fmla="*/ 1497212 h 1799720"/>
                  <a:gd name="connsiteX4" fmla="*/ 2873829 w 2873829"/>
                  <a:gd name="connsiteY4" fmla="*/ 1778566 h 179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3829" h="1799720">
                    <a:moveTo>
                      <a:pt x="0" y="1788614"/>
                    </a:moveTo>
                    <a:cubicBezTo>
                      <a:pt x="241997" y="1827133"/>
                      <a:pt x="504091" y="1775217"/>
                      <a:pt x="743577" y="1477116"/>
                    </a:cubicBezTo>
                    <a:cubicBezTo>
                      <a:pt x="983063" y="1179015"/>
                      <a:pt x="1205802" y="-3341"/>
                      <a:pt x="1436914" y="8"/>
                    </a:cubicBezTo>
                    <a:cubicBezTo>
                      <a:pt x="1668026" y="3357"/>
                      <a:pt x="1890765" y="1200786"/>
                      <a:pt x="2130251" y="1497212"/>
                    </a:cubicBezTo>
                    <a:cubicBezTo>
                      <a:pt x="2369737" y="1793638"/>
                      <a:pt x="2636855" y="1826295"/>
                      <a:pt x="2873829" y="1778566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 flipH="1" flipV="1">
                <a:off x="7465925" y="3225511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25"/>
              <p:cNvSpPr>
                <a:spLocks noChangeShapeType="1"/>
              </p:cNvSpPr>
              <p:nvPr/>
            </p:nvSpPr>
            <p:spPr bwMode="auto">
              <a:xfrm flipH="1" flipV="1">
                <a:off x="6010188" y="3201806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Text Box 16"/>
              <p:cNvSpPr txBox="1">
                <a:spLocks noChangeArrowheads="1"/>
              </p:cNvSpPr>
              <p:nvPr/>
            </p:nvSpPr>
            <p:spPr bwMode="auto">
              <a:xfrm>
                <a:off x="5804764" y="4981642"/>
                <a:ext cx="477463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0.5</a:t>
                </a:r>
                <a:endParaRPr lang="en-US" altLang="fr-FR" sz="1600" b="1" dirty="0"/>
              </a:p>
            </p:txBody>
          </p:sp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4447199" y="4985817"/>
                <a:ext cx="291884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0</a:t>
                </a:r>
                <a:endParaRPr lang="en-US" altLang="fr-FR" sz="1600" b="1" dirty="0"/>
              </a:p>
            </p:txBody>
          </p:sp>
          <p:sp>
            <p:nvSpPr>
              <p:cNvPr id="49" name="Text Box 16"/>
              <p:cNvSpPr txBox="1">
                <a:spLocks noChangeArrowheads="1"/>
              </p:cNvSpPr>
              <p:nvPr/>
            </p:nvSpPr>
            <p:spPr bwMode="auto">
              <a:xfrm>
                <a:off x="7351172" y="5001311"/>
                <a:ext cx="291884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1</a:t>
                </a:r>
                <a:endParaRPr lang="en-US" altLang="fr-FR" sz="1600" b="1" dirty="0"/>
              </a:p>
            </p:txBody>
          </p:sp>
        </p:grpSp>
      </p:grpSp>
      <p:sp>
        <p:nvSpPr>
          <p:cNvPr id="50" name="ZoneTexte 49"/>
          <p:cNvSpPr txBox="1"/>
          <p:nvPr/>
        </p:nvSpPr>
        <p:spPr>
          <a:xfrm>
            <a:off x="5547844" y="4437140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energy</a:t>
            </a:r>
          </a:p>
          <a:p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sharing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0789" y="1863075"/>
            <a:ext cx="833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48</a:t>
            </a:r>
            <a:r>
              <a:rPr lang="en-GB" sz="3200" b="1" i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Ni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6261" y="4974711"/>
            <a:ext cx="830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67</a:t>
            </a:r>
            <a:r>
              <a:rPr lang="en-GB" sz="3200" b="1" i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Kr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985823" y="4711533"/>
            <a:ext cx="132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angular</a:t>
            </a:r>
          </a:p>
          <a:p>
            <a:pPr algn="r"/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correlations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 rot="20580802">
            <a:off x="1641591" y="1278811"/>
            <a:ext cx="104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cs typeface="Times New Roman" pitchFamily="18" charset="0"/>
              </a:rPr>
              <a:t>spherical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 rot="20580802">
            <a:off x="1617299" y="4433032"/>
            <a:ext cx="112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cs typeface="Times New Roman" pitchFamily="18" charset="0"/>
              </a:rPr>
              <a:t>deformed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 rot="20580802">
            <a:off x="6889853" y="4353443"/>
            <a:ext cx="191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cs typeface="Times New Roman" pitchFamily="18" charset="0"/>
              </a:rPr>
              <a:t>2P / seq. emission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58" name="Groupe 57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60" name="Groupe 59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7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425737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C00000"/>
                </a:solidFill>
              </a:rPr>
              <a:t>time for new measurements</a:t>
            </a:r>
            <a:endParaRPr lang="en-US" altLang="fr-FR" sz="2800" b="1" dirty="0">
              <a:solidFill>
                <a:srgbClr val="C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257364" y="626651"/>
            <a:ext cx="2982017" cy="9764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3-body model</a:t>
            </a:r>
            <a:endParaRPr lang="en-GB" altLang="fr-FR" sz="1800" dirty="0" smtClean="0">
              <a:latin typeface="+mn-lt"/>
              <a:sym typeface="Wingdings" pitchFamily="2" charset="2"/>
            </a:endParaRPr>
          </a:p>
          <a:p>
            <a:r>
              <a:rPr lang="en-GB" altLang="fr-FR" sz="1800" dirty="0" smtClean="0">
                <a:latin typeface="+mn-lt"/>
                <a:sym typeface="Wingdings" pitchFamily="2" charset="2"/>
              </a:rPr>
              <a:t>not available for </a:t>
            </a:r>
            <a:r>
              <a:rPr lang="en-GB" altLang="fr-FR" sz="1800" baseline="30000" dirty="0" smtClean="0">
                <a:latin typeface="+mn-lt"/>
                <a:sym typeface="Wingdings" pitchFamily="2" charset="2"/>
              </a:rPr>
              <a:t>48</a:t>
            </a:r>
            <a:r>
              <a:rPr lang="en-GB" altLang="fr-FR" sz="1800" dirty="0" smtClean="0">
                <a:latin typeface="+mn-lt"/>
                <a:sym typeface="Wingdings" pitchFamily="2" charset="2"/>
              </a:rPr>
              <a:t>Ni</a:t>
            </a:r>
          </a:p>
          <a:p>
            <a:r>
              <a:rPr lang="en-GB" altLang="fr-FR" sz="18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extrapolation from </a:t>
            </a:r>
            <a:r>
              <a:rPr lang="en-GB" altLang="fr-FR" sz="1800" baseline="300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45</a:t>
            </a:r>
            <a:r>
              <a:rPr lang="en-GB" altLang="fr-FR" sz="18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Fe &amp; </a:t>
            </a:r>
            <a:r>
              <a:rPr lang="en-GB" altLang="fr-FR" sz="1800" baseline="300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54</a:t>
            </a:r>
            <a:r>
              <a:rPr lang="en-GB" altLang="fr-FR" sz="1800" dirty="0" smtClean="0">
                <a:solidFill>
                  <a:schemeClr val="tx1"/>
                </a:solidFill>
                <a:latin typeface="+mn-lt"/>
                <a:sym typeface="Wingdings" pitchFamily="2" charset="2"/>
              </a:rPr>
              <a:t>Zn</a:t>
            </a: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5071921" y="1484730"/>
            <a:ext cx="3239470" cy="1926240"/>
            <a:chOff x="4499990" y="2039502"/>
            <a:chExt cx="4470898" cy="2658466"/>
          </a:xfrm>
        </p:grpSpPr>
        <p:grpSp>
          <p:nvGrpSpPr>
            <p:cNvPr id="18" name="Groupe 17"/>
            <p:cNvGrpSpPr>
              <a:grpSpLocks noChangeAspect="1"/>
            </p:cNvGrpSpPr>
            <p:nvPr/>
          </p:nvGrpSpPr>
          <p:grpSpPr>
            <a:xfrm>
              <a:off x="4499990" y="2039502"/>
              <a:ext cx="4470898" cy="2658466"/>
              <a:chOff x="4572540" y="692620"/>
              <a:chExt cx="3888000" cy="2124000"/>
            </a:xfrm>
          </p:grpSpPr>
          <p:pic>
            <p:nvPicPr>
              <p:cNvPr id="22" name="Picture 2" descr="D:\giovinazzo\presentations\conferences\2013\2P_TPC_54Zn\zn54_angular-correlation.gi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9" t="53110" r="1874" b="3114"/>
              <a:stretch/>
            </p:blipFill>
            <p:spPr bwMode="auto">
              <a:xfrm>
                <a:off x="4572540" y="692620"/>
                <a:ext cx="3888000" cy="21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7109358" y="964438"/>
                <a:ext cx="1080150" cy="7198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Croix 19"/>
            <p:cNvSpPr/>
            <p:nvPr/>
          </p:nvSpPr>
          <p:spPr>
            <a:xfrm rot="18957443">
              <a:off x="7127978" y="3299697"/>
              <a:ext cx="1368190" cy="1368190"/>
            </a:xfrm>
            <a:prstGeom prst="plus">
              <a:avLst>
                <a:gd name="adj" fmla="val 46067"/>
              </a:avLst>
            </a:prstGeom>
            <a:solidFill>
              <a:srgbClr val="C00000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6243957" y="2317066"/>
              <a:ext cx="2032600" cy="96527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fr-FR" sz="1800" b="1" dirty="0" smtClean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pure f</a:t>
              </a:r>
              <a:r>
                <a:rPr lang="en-GB" altLang="fr-FR" sz="1800" b="1" baseline="30000" dirty="0" smtClean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2</a:t>
              </a:r>
              <a:endParaRPr lang="en-GB" altLang="fr-FR" sz="1800" b="1" dirty="0">
                <a:solidFill>
                  <a:srgbClr val="009900"/>
                </a:solidFill>
                <a:latin typeface="+mn-lt"/>
                <a:sym typeface="Wingdings" pitchFamily="2" charset="2"/>
              </a:endParaRPr>
            </a:p>
            <a:p>
              <a:pPr algn="ctr"/>
              <a:r>
                <a:rPr lang="en-GB" altLang="fr-FR" sz="1800" b="1" dirty="0" smtClean="0">
                  <a:solidFill>
                    <a:srgbClr val="009900"/>
                  </a:solidFill>
                  <a:latin typeface="+mn-lt"/>
                  <a:sym typeface="Wingdings" pitchFamily="2" charset="2"/>
                </a:rPr>
                <a:t>configuration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462189" y="630265"/>
            <a:ext cx="3024000" cy="2884603"/>
            <a:chOff x="5710338" y="945517"/>
            <a:chExt cx="3024000" cy="2884603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338" y="1474773"/>
              <a:ext cx="3024000" cy="2355347"/>
            </a:xfrm>
            <a:prstGeom prst="rect">
              <a:avLst/>
            </a:prstGeom>
          </p:spPr>
        </p:pic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5976820" y="945517"/>
              <a:ext cx="700045" cy="42240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none" lIns="72000" tIns="72000" rIns="72000" bIns="72000">
              <a:spAutoFit/>
            </a:bodyPr>
            <a:lstStyle>
              <a:lvl1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569913" algn="l"/>
                  <a:tab pos="954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fr-FR" sz="1800" b="1" dirty="0" smtClean="0">
                  <a:solidFill>
                    <a:schemeClr val="tx1"/>
                  </a:solidFill>
                  <a:latin typeface="+mn-lt"/>
                  <a:sym typeface="Wingdings" pitchFamily="2" charset="2"/>
                </a:rPr>
                <a:t>GCC…</a:t>
              </a:r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917313" y="3501010"/>
            <a:ext cx="2582677" cy="6994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consistent structure</a:t>
            </a:r>
          </a:p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and dynamics description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435600" y="3501010"/>
            <a:ext cx="2006557" cy="6994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569913" algn="l"/>
                <a:tab pos="954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good agreement</a:t>
            </a:r>
          </a:p>
          <a:p>
            <a:r>
              <a:rPr lang="en-GB" altLang="fr-FR" sz="1800" b="1" dirty="0" smtClean="0">
                <a:latin typeface="+mn-lt"/>
                <a:sym typeface="Wingdings" pitchFamily="2" charset="2"/>
              </a:rPr>
              <a:t>in the case of </a:t>
            </a:r>
            <a:r>
              <a:rPr lang="en-GB" altLang="fr-FR" sz="1800" b="1" baseline="30000" dirty="0" smtClean="0">
                <a:latin typeface="+mn-lt"/>
                <a:sym typeface="Wingdings" pitchFamily="2" charset="2"/>
              </a:rPr>
              <a:t>45</a:t>
            </a:r>
            <a:r>
              <a:rPr lang="en-GB" altLang="fr-FR" sz="1800" b="1" dirty="0" smtClean="0">
                <a:latin typeface="+mn-lt"/>
                <a:sym typeface="Wingdings" pitchFamily="2" charset="2"/>
              </a:rPr>
              <a:t>Fe…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475990" y="4437140"/>
            <a:ext cx="3024000" cy="2220094"/>
            <a:chOff x="1043489" y="4470763"/>
            <a:chExt cx="3024000" cy="2220094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95"/>
            <a:stretch/>
          </p:blipFill>
          <p:spPr>
            <a:xfrm>
              <a:off x="1043489" y="4470763"/>
              <a:ext cx="3024000" cy="222009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187530" y="4470763"/>
              <a:ext cx="216030" cy="182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/>
          <p:cNvGrpSpPr>
            <a:grpSpLocks noChangeAspect="1"/>
          </p:cNvGrpSpPr>
          <p:nvPr/>
        </p:nvGrpSpPr>
        <p:grpSpPr>
          <a:xfrm>
            <a:off x="5358981" y="4603116"/>
            <a:ext cx="3533619" cy="2066336"/>
            <a:chOff x="5192409" y="4606021"/>
            <a:chExt cx="4132202" cy="2416365"/>
          </a:xfrm>
        </p:grpSpPr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8348518" y="6528427"/>
              <a:ext cx="976093" cy="49395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72000" tIns="72000" rIns="72000" bIns="72000">
              <a:spAutoFit/>
            </a:bodyPr>
            <a:lstStyle/>
            <a:p>
              <a:r>
                <a:rPr lang="en-US" altLang="fr-FR" b="1" i="1" dirty="0" smtClean="0"/>
                <a:t>E</a:t>
              </a:r>
              <a:r>
                <a:rPr lang="en-US" altLang="fr-FR" b="1" baseline="-25000" dirty="0" smtClean="0"/>
                <a:t>P1</a:t>
              </a:r>
              <a:r>
                <a:rPr lang="en-US" altLang="fr-FR" b="1" dirty="0" smtClean="0"/>
                <a:t>/</a:t>
              </a:r>
              <a:r>
                <a:rPr lang="en-US" altLang="fr-FR" b="1" i="1" dirty="0" smtClean="0"/>
                <a:t>Q</a:t>
              </a:r>
              <a:r>
                <a:rPr lang="en-US" altLang="fr-FR" b="1" baseline="-25000" dirty="0" smtClean="0"/>
                <a:t>2P</a:t>
              </a:r>
              <a:endParaRPr lang="en-US" altLang="fr-FR" b="1" i="1" baseline="-25000" dirty="0"/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5192409" y="4606021"/>
              <a:ext cx="3365251" cy="2318319"/>
              <a:chOff x="4447199" y="3140960"/>
              <a:chExt cx="3365251" cy="2318319"/>
            </a:xfrm>
          </p:grpSpPr>
          <p:sp>
            <p:nvSpPr>
              <p:cNvPr id="41" name="Line 25"/>
              <p:cNvSpPr>
                <a:spLocks noChangeShapeType="1"/>
              </p:cNvSpPr>
              <p:nvPr/>
            </p:nvSpPr>
            <p:spPr bwMode="auto">
              <a:xfrm flipH="1" flipV="1">
                <a:off x="4572000" y="3140960"/>
                <a:ext cx="0" cy="18840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26"/>
              <p:cNvSpPr>
                <a:spLocks noChangeShapeType="1"/>
              </p:cNvSpPr>
              <p:nvPr/>
            </p:nvSpPr>
            <p:spPr bwMode="auto">
              <a:xfrm flipV="1">
                <a:off x="4571999" y="5013324"/>
                <a:ext cx="3240451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orme libre 42"/>
              <p:cNvSpPr/>
              <p:nvPr/>
            </p:nvSpPr>
            <p:spPr>
              <a:xfrm>
                <a:off x="4572000" y="3436533"/>
                <a:ext cx="2893925" cy="1588484"/>
              </a:xfrm>
              <a:custGeom>
                <a:avLst/>
                <a:gdLst>
                  <a:gd name="connsiteX0" fmla="*/ 0 w 2893925"/>
                  <a:gd name="connsiteY0" fmla="*/ 1567546 h 1588484"/>
                  <a:gd name="connsiteX1" fmla="*/ 371789 w 2893925"/>
                  <a:gd name="connsiteY1" fmla="*/ 1436918 h 1588484"/>
                  <a:gd name="connsiteX2" fmla="*/ 723481 w 2893925"/>
                  <a:gd name="connsiteY2" fmla="*/ 592856 h 1588484"/>
                  <a:gd name="connsiteX3" fmla="*/ 1004835 w 2893925"/>
                  <a:gd name="connsiteY3" fmla="*/ 723485 h 1588484"/>
                  <a:gd name="connsiteX4" fmla="*/ 1436914 w 2893925"/>
                  <a:gd name="connsiteY4" fmla="*/ 3 h 1588484"/>
                  <a:gd name="connsiteX5" fmla="*/ 1868993 w 2893925"/>
                  <a:gd name="connsiteY5" fmla="*/ 713436 h 1588484"/>
                  <a:gd name="connsiteX6" fmla="*/ 2150347 w 2893925"/>
                  <a:gd name="connsiteY6" fmla="*/ 582808 h 1588484"/>
                  <a:gd name="connsiteX7" fmla="*/ 2522136 w 2893925"/>
                  <a:gd name="connsiteY7" fmla="*/ 1446966 h 1588484"/>
                  <a:gd name="connsiteX8" fmla="*/ 2893925 w 2893925"/>
                  <a:gd name="connsiteY8" fmla="*/ 1577594 h 158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93925" h="1588484">
                    <a:moveTo>
                      <a:pt x="0" y="1567546"/>
                    </a:moveTo>
                    <a:cubicBezTo>
                      <a:pt x="125604" y="1583456"/>
                      <a:pt x="251209" y="1599366"/>
                      <a:pt x="371789" y="1436918"/>
                    </a:cubicBezTo>
                    <a:cubicBezTo>
                      <a:pt x="492369" y="1274470"/>
                      <a:pt x="617973" y="711761"/>
                      <a:pt x="723481" y="592856"/>
                    </a:cubicBezTo>
                    <a:cubicBezTo>
                      <a:pt x="828989" y="473950"/>
                      <a:pt x="885929" y="822294"/>
                      <a:pt x="1004835" y="723485"/>
                    </a:cubicBezTo>
                    <a:cubicBezTo>
                      <a:pt x="1123741" y="624676"/>
                      <a:pt x="1292888" y="1678"/>
                      <a:pt x="1436914" y="3"/>
                    </a:cubicBezTo>
                    <a:cubicBezTo>
                      <a:pt x="1580940" y="-1672"/>
                      <a:pt x="1750088" y="616302"/>
                      <a:pt x="1868993" y="713436"/>
                    </a:cubicBezTo>
                    <a:cubicBezTo>
                      <a:pt x="1987898" y="810570"/>
                      <a:pt x="2041490" y="460553"/>
                      <a:pt x="2150347" y="582808"/>
                    </a:cubicBezTo>
                    <a:cubicBezTo>
                      <a:pt x="2259204" y="705063"/>
                      <a:pt x="2398206" y="1281168"/>
                      <a:pt x="2522136" y="1446966"/>
                    </a:cubicBezTo>
                    <a:cubicBezTo>
                      <a:pt x="2646066" y="1612764"/>
                      <a:pt x="2769995" y="1595179"/>
                      <a:pt x="2893925" y="157759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4572000" y="3225512"/>
                <a:ext cx="2873829" cy="1799720"/>
              </a:xfrm>
              <a:custGeom>
                <a:avLst/>
                <a:gdLst>
                  <a:gd name="connsiteX0" fmla="*/ 0 w 2873829"/>
                  <a:gd name="connsiteY0" fmla="*/ 1788607 h 1814666"/>
                  <a:gd name="connsiteX1" fmla="*/ 723481 w 2873829"/>
                  <a:gd name="connsiteY1" fmla="*/ 1567544 h 1814666"/>
                  <a:gd name="connsiteX2" fmla="*/ 1436914 w 2873829"/>
                  <a:gd name="connsiteY2" fmla="*/ 1 h 1814666"/>
                  <a:gd name="connsiteX3" fmla="*/ 2160396 w 2873829"/>
                  <a:gd name="connsiteY3" fmla="*/ 1577592 h 1814666"/>
                  <a:gd name="connsiteX4" fmla="*/ 2873829 w 2873829"/>
                  <a:gd name="connsiteY4" fmla="*/ 1778559 h 1814666"/>
                  <a:gd name="connsiteX0" fmla="*/ 0 w 2873829"/>
                  <a:gd name="connsiteY0" fmla="*/ 1788780 h 1814281"/>
                  <a:gd name="connsiteX1" fmla="*/ 743577 w 2873829"/>
                  <a:gd name="connsiteY1" fmla="*/ 1477282 h 1814281"/>
                  <a:gd name="connsiteX2" fmla="*/ 1436914 w 2873829"/>
                  <a:gd name="connsiteY2" fmla="*/ 174 h 1814281"/>
                  <a:gd name="connsiteX3" fmla="*/ 2160396 w 2873829"/>
                  <a:gd name="connsiteY3" fmla="*/ 1577765 h 1814281"/>
                  <a:gd name="connsiteX4" fmla="*/ 2873829 w 2873829"/>
                  <a:gd name="connsiteY4" fmla="*/ 1778732 h 1814281"/>
                  <a:gd name="connsiteX0" fmla="*/ 0 w 2873829"/>
                  <a:gd name="connsiteY0" fmla="*/ 1788614 h 1799720"/>
                  <a:gd name="connsiteX1" fmla="*/ 743577 w 2873829"/>
                  <a:gd name="connsiteY1" fmla="*/ 1477116 h 1799720"/>
                  <a:gd name="connsiteX2" fmla="*/ 1436914 w 2873829"/>
                  <a:gd name="connsiteY2" fmla="*/ 8 h 1799720"/>
                  <a:gd name="connsiteX3" fmla="*/ 2130251 w 2873829"/>
                  <a:gd name="connsiteY3" fmla="*/ 1497212 h 1799720"/>
                  <a:gd name="connsiteX4" fmla="*/ 2873829 w 2873829"/>
                  <a:gd name="connsiteY4" fmla="*/ 1778566 h 179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3829" h="1799720">
                    <a:moveTo>
                      <a:pt x="0" y="1788614"/>
                    </a:moveTo>
                    <a:cubicBezTo>
                      <a:pt x="241997" y="1827133"/>
                      <a:pt x="504091" y="1775217"/>
                      <a:pt x="743577" y="1477116"/>
                    </a:cubicBezTo>
                    <a:cubicBezTo>
                      <a:pt x="983063" y="1179015"/>
                      <a:pt x="1205802" y="-3341"/>
                      <a:pt x="1436914" y="8"/>
                    </a:cubicBezTo>
                    <a:cubicBezTo>
                      <a:pt x="1668026" y="3357"/>
                      <a:pt x="1890765" y="1200786"/>
                      <a:pt x="2130251" y="1497212"/>
                    </a:cubicBezTo>
                    <a:cubicBezTo>
                      <a:pt x="2369737" y="1793638"/>
                      <a:pt x="2636855" y="1826295"/>
                      <a:pt x="2873829" y="1778566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 flipH="1" flipV="1">
                <a:off x="7465925" y="3225511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25"/>
              <p:cNvSpPr>
                <a:spLocks noChangeShapeType="1"/>
              </p:cNvSpPr>
              <p:nvPr/>
            </p:nvSpPr>
            <p:spPr bwMode="auto">
              <a:xfrm flipH="1" flipV="1">
                <a:off x="6010188" y="3201806"/>
                <a:ext cx="1675" cy="17995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Text Box 16"/>
              <p:cNvSpPr txBox="1">
                <a:spLocks noChangeArrowheads="1"/>
              </p:cNvSpPr>
              <p:nvPr/>
            </p:nvSpPr>
            <p:spPr bwMode="auto">
              <a:xfrm>
                <a:off x="5804764" y="4981642"/>
                <a:ext cx="477463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0.5</a:t>
                </a:r>
                <a:endParaRPr lang="en-US" altLang="fr-FR" sz="1600" b="1" dirty="0"/>
              </a:p>
            </p:txBody>
          </p:sp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4447199" y="4985817"/>
                <a:ext cx="291884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0</a:t>
                </a:r>
                <a:endParaRPr lang="en-US" altLang="fr-FR" sz="1600" b="1" dirty="0"/>
              </a:p>
            </p:txBody>
          </p:sp>
          <p:sp>
            <p:nvSpPr>
              <p:cNvPr id="49" name="Text Box 16"/>
              <p:cNvSpPr txBox="1">
                <a:spLocks noChangeArrowheads="1"/>
              </p:cNvSpPr>
              <p:nvPr/>
            </p:nvSpPr>
            <p:spPr bwMode="auto">
              <a:xfrm>
                <a:off x="7351172" y="5001311"/>
                <a:ext cx="291884" cy="4579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72000" tIns="72000" rIns="72000" bIns="72000">
                <a:spAutoFit/>
              </a:bodyPr>
              <a:lstStyle/>
              <a:p>
                <a:r>
                  <a:rPr lang="en-US" altLang="fr-FR" sz="1600" b="1" dirty="0" smtClean="0"/>
                  <a:t>1</a:t>
                </a:r>
                <a:endParaRPr lang="en-US" altLang="fr-FR" sz="1600" b="1" dirty="0"/>
              </a:p>
            </p:txBody>
          </p:sp>
        </p:grpSp>
      </p:grpSp>
      <p:sp>
        <p:nvSpPr>
          <p:cNvPr id="50" name="ZoneTexte 49"/>
          <p:cNvSpPr txBox="1"/>
          <p:nvPr/>
        </p:nvSpPr>
        <p:spPr>
          <a:xfrm>
            <a:off x="5547844" y="4437140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energy</a:t>
            </a:r>
          </a:p>
          <a:p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sharing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0789" y="1863075"/>
            <a:ext cx="833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48</a:t>
            </a:r>
            <a:r>
              <a:rPr lang="en-GB" sz="3200" b="1" i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Ni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6261" y="4974711"/>
            <a:ext cx="830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67</a:t>
            </a:r>
            <a:r>
              <a:rPr lang="en-GB" sz="3200" b="1" i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Kr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985823" y="4711533"/>
            <a:ext cx="132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angular</a:t>
            </a:r>
          </a:p>
          <a:p>
            <a:pPr algn="r"/>
            <a:r>
              <a:rPr lang="en-US" b="1" dirty="0" smtClean="0">
                <a:solidFill>
                  <a:srgbClr val="009900"/>
                </a:solidFill>
                <a:cs typeface="Times New Roman" pitchFamily="18" charset="0"/>
              </a:rPr>
              <a:t>correlations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 rot="20580802">
            <a:off x="1641591" y="1278811"/>
            <a:ext cx="104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cs typeface="Times New Roman" pitchFamily="18" charset="0"/>
              </a:rPr>
              <a:t>spherical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 rot="20580802">
            <a:off x="1617299" y="4433032"/>
            <a:ext cx="112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cs typeface="Times New Roman" pitchFamily="18" charset="0"/>
              </a:rPr>
              <a:t>deformed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 rot="20580802">
            <a:off x="6889853" y="4353443"/>
            <a:ext cx="191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cs typeface="Times New Roman" pitchFamily="18" charset="0"/>
              </a:rPr>
              <a:t>2P / seq. emission</a:t>
            </a:r>
            <a:endParaRPr lang="en-US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58" name="Groupe 57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60" name="Groupe 59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65" name="Rectangle 64"/>
          <p:cNvSpPr/>
          <p:nvPr/>
        </p:nvSpPr>
        <p:spPr>
          <a:xfrm>
            <a:off x="1304238" y="626651"/>
            <a:ext cx="7732382" cy="602207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20067162">
            <a:off x="1665069" y="2433177"/>
            <a:ext cx="6230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tracking experiments</a:t>
            </a:r>
          </a:p>
          <a:p>
            <a:pPr algn="ctr"/>
            <a: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  <a:sym typeface="Wingdings" panose="05000000000000000000" pitchFamily="2" charset="2"/>
              </a:rPr>
              <a:t> ACTAR TPC</a:t>
            </a:r>
            <a:endParaRPr lang="en-US" sz="5400" b="1" cap="none" spc="0" dirty="0">
              <a:ln w="19050">
                <a:solidFill>
                  <a:schemeClr val="tx1"/>
                </a:solidFill>
                <a:prstDash val="solid"/>
              </a:ln>
              <a:noFill/>
              <a:effectLst>
                <a:outerShdw blurRad="63500" dist="25400" dir="2700000" algn="tl" rotWithShape="0">
                  <a:srgbClr val="C00000">
                    <a:alpha val="70000"/>
                  </a:srgb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434627" y="1008337"/>
            <a:ext cx="2712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at GANIL</a:t>
            </a:r>
            <a:endParaRPr lang="en-US" sz="5400" b="1" cap="none" spc="0" dirty="0">
              <a:ln w="19050">
                <a:solidFill>
                  <a:schemeClr val="tx1"/>
                </a:solidFill>
                <a:prstDash val="solid"/>
              </a:ln>
              <a:noFill/>
              <a:effectLst>
                <a:outerShdw blurRad="63500" dist="25400" dir="2700000" algn="tl" rotWithShape="0">
                  <a:srgbClr val="C00000">
                    <a:alpha val="70000"/>
                  </a:srgb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40189" y="5026020"/>
            <a:ext cx="2664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63500" dist="25400" dir="2700000" algn="tl" rotWithShape="0">
                    <a:srgbClr val="C00000">
                      <a:alpha val="70000"/>
                    </a:srgbClr>
                  </a:outerShdw>
                </a:effectLst>
              </a:rPr>
              <a:t>at RIKEN</a:t>
            </a:r>
            <a:endParaRPr lang="en-US" sz="5400" b="1" cap="none" spc="0" dirty="0">
              <a:ln w="19050">
                <a:solidFill>
                  <a:schemeClr val="tx1"/>
                </a:solidFill>
                <a:prstDash val="solid"/>
              </a:ln>
              <a:noFill/>
              <a:effectLst>
                <a:outerShdw blurRad="63500" dist="25400" dir="2700000" algn="tl" rotWithShape="0">
                  <a:srgbClr val="C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4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821044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GANIL exp. 2021: aiming at </a:t>
            </a:r>
            <a:r>
              <a:rPr lang="en-US" altLang="fr-FR" sz="2800" b="1" baseline="30000" dirty="0" smtClean="0">
                <a:solidFill>
                  <a:srgbClr val="0070C0"/>
                </a:solidFill>
              </a:rPr>
              <a:t>48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Ni 2-proton radioactivity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238399" y="835880"/>
            <a:ext cx="4998145" cy="125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fragmentation of a 5 µA </a:t>
            </a:r>
            <a:r>
              <a:rPr lang="en-GB" sz="1800" b="1" baseline="30000" dirty="0" smtClean="0">
                <a:latin typeface="+mn-lt"/>
                <a:sym typeface="Wingdings 3" panose="05040102010807070707" pitchFamily="18" charset="2"/>
              </a:rPr>
              <a:t>58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Ni beam on a </a:t>
            </a:r>
            <a:r>
              <a:rPr lang="en-GB" sz="1800" b="1" baseline="30000" dirty="0" err="1" smtClean="0">
                <a:latin typeface="+mn-lt"/>
                <a:sym typeface="Wingdings 3" panose="05040102010807070707" pitchFamily="18" charset="2"/>
              </a:rPr>
              <a:t>nat</a:t>
            </a:r>
            <a:r>
              <a:rPr lang="en-GB" sz="1800" b="1" dirty="0" err="1" smtClean="0">
                <a:latin typeface="+mn-lt"/>
                <a:sym typeface="Wingdings 3" panose="05040102010807070707" pitchFamily="18" charset="2"/>
              </a:rPr>
              <a:t>Ni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 target</a:t>
            </a:r>
          </a:p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fragments selection with LISE3 spectrometer</a:t>
            </a:r>
          </a:p>
          <a:p>
            <a:pPr>
              <a:tabLst/>
            </a:pPr>
            <a:endParaRPr lang="en-GB" sz="1800" b="1" dirty="0">
              <a:latin typeface="+mn-lt"/>
              <a:sym typeface="Wingdings 3" panose="05040102010807070707" pitchFamily="18" charset="2"/>
            </a:endParaRPr>
          </a:p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implantation in ACTAR TPC</a:t>
            </a:r>
            <a:endParaRPr lang="en-GB" sz="1800" b="1" dirty="0" smtClean="0">
              <a:latin typeface="+mn-lt"/>
              <a:sym typeface="Wingdings 3" panose="05040102010807070707" pitchFamily="18" charset="2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851920" y="1621415"/>
            <a:ext cx="4964075" cy="3473147"/>
            <a:chOff x="3851920" y="1621415"/>
            <a:chExt cx="4964075" cy="347314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1214" r="31311"/>
            <a:stretch/>
          </p:blipFill>
          <p:spPr>
            <a:xfrm>
              <a:off x="3851920" y="1621415"/>
              <a:ext cx="4964075" cy="3473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 Box 68"/>
            <p:cNvSpPr txBox="1">
              <a:spLocks noChangeArrowheads="1"/>
            </p:cNvSpPr>
            <p:nvPr/>
          </p:nvSpPr>
          <p:spPr bwMode="auto">
            <a:xfrm rot="16200000">
              <a:off x="7223577" y="3624782"/>
              <a:ext cx="1801061" cy="25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tabLst/>
              </a:pPr>
              <a:r>
                <a:rPr lang="en-US" altLang="fr-FR" sz="1200" dirty="0" smtClean="0">
                  <a:latin typeface="+mn-lt"/>
                  <a:sym typeface="Wingdings" panose="05000000000000000000" pitchFamily="2" charset="2"/>
                </a:rPr>
                <a:t>courtesy of A. Ortega Moral</a:t>
              </a:r>
              <a:endParaRPr lang="en-US" altLang="fr-FR" sz="1200" dirty="0">
                <a:latin typeface="+mn-lt"/>
                <a:sym typeface="Wingdings" panose="05000000000000000000" pitchFamily="2" charset="2"/>
              </a:endParaRPr>
            </a:p>
          </p:txBody>
        </p:sp>
      </p:grp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91293" y="2490920"/>
            <a:ext cx="2684563" cy="374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production rates did not</a:t>
            </a:r>
          </a:p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fulfil our expectations…</a:t>
            </a:r>
          </a:p>
          <a:p>
            <a:pPr>
              <a:tabLst/>
            </a:pPr>
            <a:endParaRPr lang="en-GB" sz="1800" b="1" dirty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		identified	stopped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		in ACTAR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aseline="30000" dirty="0" smtClean="0">
                <a:latin typeface="+mn-lt"/>
                <a:sym typeface="Wingdings 3" panose="05040102010807070707" pitchFamily="18" charset="2"/>
              </a:rPr>
              <a:t>40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Ti	6100	362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aseline="30000" dirty="0" smtClean="0">
                <a:latin typeface="+mn-lt"/>
                <a:sym typeface="Wingdings 3" panose="05040102010807070707" pitchFamily="18" charset="2"/>
              </a:rPr>
              <a:t>43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Cr	21000	4300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aseline="30000" dirty="0" smtClean="0">
                <a:latin typeface="+mn-lt"/>
                <a:sym typeface="Wingdings 3" panose="05040102010807070707" pitchFamily="18" charset="2"/>
              </a:rPr>
              <a:t>46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Mn	41000	4700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aseline="30000" dirty="0" smtClean="0">
                <a:latin typeface="+mn-lt"/>
                <a:sym typeface="Wingdings 3" panose="05040102010807070707" pitchFamily="18" charset="2"/>
              </a:rPr>
              <a:t>47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Fe	12100	2200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aseline="30000" dirty="0" smtClean="0">
                <a:latin typeface="+mn-lt"/>
                <a:sym typeface="Wingdings 3" panose="05040102010807070707" pitchFamily="18" charset="2"/>
              </a:rPr>
              <a:t>46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Fe	960	550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="1" baseline="30000" dirty="0" smtClean="0">
                <a:latin typeface="+mn-lt"/>
                <a:sym typeface="Wingdings 3" panose="05040102010807070707" pitchFamily="18" charset="2"/>
              </a:rPr>
              <a:t>45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Fe	80	13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aseline="30000" dirty="0" smtClean="0">
                <a:latin typeface="+mn-lt"/>
                <a:sym typeface="Wingdings 3" panose="05040102010807070707" pitchFamily="18" charset="2"/>
              </a:rPr>
              <a:t>49</a:t>
            </a:r>
            <a:r>
              <a:rPr lang="en-GB" sz="1800" dirty="0" smtClean="0">
                <a:latin typeface="+mn-lt"/>
                <a:sym typeface="Wingdings 3" panose="05040102010807070707" pitchFamily="18" charset="2"/>
              </a:rPr>
              <a:t>Ni	170	60</a:t>
            </a:r>
          </a:p>
          <a:p>
            <a:pPr>
              <a:tabLst>
                <a:tab pos="180975" algn="l"/>
                <a:tab pos="1438275" algn="r"/>
                <a:tab pos="2514600" algn="r"/>
              </a:tabLst>
            </a:pPr>
            <a:r>
              <a:rPr lang="en-GB" sz="1800" b="1" dirty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	</a:t>
            </a:r>
            <a:r>
              <a:rPr lang="en-GB" sz="1800" b="1" baseline="30000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48</a:t>
            </a:r>
            <a:r>
              <a:rPr lang="en-GB" sz="18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Ni	11	7</a:t>
            </a:r>
            <a:endParaRPr lang="en-GB" sz="1800" b="1" dirty="0" smtClean="0">
              <a:solidFill>
                <a:srgbClr val="C00000"/>
              </a:solidFill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 rot="16200000">
            <a:off x="8016958" y="3638058"/>
            <a:ext cx="1775733" cy="2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US" altLang="fr-FR" sz="1200" dirty="0" smtClean="0">
                <a:latin typeface="+mn-lt"/>
                <a:sym typeface="Wingdings" panose="05000000000000000000" pitchFamily="2" charset="2"/>
              </a:rPr>
              <a:t>analysis by A. Ortega Moral</a:t>
            </a:r>
            <a:endParaRPr lang="en-US" altLang="fr-FR" sz="1200" dirty="0"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17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8210444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GANIL exp. 2021: aiming at </a:t>
            </a:r>
            <a:r>
              <a:rPr lang="en-US" altLang="fr-FR" sz="2800" b="1" baseline="30000" dirty="0" smtClean="0">
                <a:solidFill>
                  <a:srgbClr val="0070C0"/>
                </a:solidFill>
              </a:rPr>
              <a:t>48</a:t>
            </a:r>
            <a:r>
              <a:rPr lang="en-US" altLang="fr-FR" sz="2800" b="1" dirty="0" smtClean="0">
                <a:solidFill>
                  <a:srgbClr val="0070C0"/>
                </a:solidFill>
              </a:rPr>
              <a:t>Ni 2-proton radioactivity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238399" y="835880"/>
            <a:ext cx="6092996" cy="26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few observed events of </a:t>
            </a:r>
            <a:r>
              <a:rPr lang="en-GB" sz="1800" b="1" baseline="30000" dirty="0" smtClean="0">
                <a:latin typeface="+mn-lt"/>
                <a:sym typeface="Wingdings 3" panose="05040102010807070707" pitchFamily="18" charset="2"/>
              </a:rPr>
              <a:t>48</a:t>
            </a: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Ni 2-proton radioactivity</a:t>
            </a:r>
          </a:p>
          <a:p>
            <a:pPr>
              <a:tabLst/>
            </a:pPr>
            <a:r>
              <a:rPr lang="en-GB" sz="1800" b="1" dirty="0" smtClean="0">
                <a:latin typeface="+mn-lt"/>
                <a:sym typeface="Wingdings 3" panose="05040102010807070707" pitchFamily="18" charset="2"/>
              </a:rPr>
              <a:t>(BR(2P) 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 25%)</a:t>
            </a:r>
          </a:p>
          <a:p>
            <a:pPr>
              <a:tabLst/>
            </a:pPr>
            <a:endParaRPr lang="en-GB" sz="1800" b="1" dirty="0">
              <a:latin typeface="+mn-lt"/>
              <a:sym typeface="Symbol" panose="05050102010706020507" pitchFamily="18" charset="2"/>
            </a:endParaRPr>
          </a:p>
          <a:p>
            <a:pPr>
              <a:tabLst>
                <a:tab pos="361950" algn="l"/>
                <a:tab pos="2514600" algn="r"/>
              </a:tabLst>
            </a:pPr>
            <a:r>
              <a:rPr lang="en-GB" sz="1800" b="1" dirty="0">
                <a:latin typeface="+mn-lt"/>
                <a:sym typeface="Symbol" panose="05050102010706020507" pitchFamily="18" charset="2"/>
              </a:rPr>
              <a:t>	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stopped in ACTAR	7</a:t>
            </a:r>
          </a:p>
          <a:p>
            <a:pPr>
              <a:tabLst>
                <a:tab pos="361950" algn="l"/>
                <a:tab pos="2514600" algn="r"/>
                <a:tab pos="2695575" algn="l"/>
              </a:tabLst>
            </a:pPr>
            <a:r>
              <a:rPr lang="en-GB" sz="1800" b="1" dirty="0">
                <a:latin typeface="+mn-lt"/>
                <a:sym typeface="Symbol" panose="05050102010706020507" pitchFamily="18" charset="2"/>
              </a:rPr>
              <a:t>	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decay registered	5	</a:t>
            </a:r>
            <a:r>
              <a:rPr lang="en-GB" sz="1800" dirty="0" smtClean="0">
                <a:latin typeface="+mn-lt"/>
                <a:sym typeface="Symbol" panose="05050102010706020507" pitchFamily="18" charset="2"/>
              </a:rPr>
              <a:t>(dead-time, side of the detector…)</a:t>
            </a:r>
            <a:endParaRPr lang="en-GB" sz="1800" b="1" dirty="0" smtClean="0">
              <a:latin typeface="+mn-lt"/>
              <a:sym typeface="Symbol" panose="05050102010706020507" pitchFamily="18" charset="2"/>
            </a:endParaRPr>
          </a:p>
          <a:p>
            <a:pPr>
              <a:tabLst>
                <a:tab pos="361950" algn="l"/>
                <a:tab pos="2514600" algn="r"/>
              </a:tabLst>
            </a:pP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	</a:t>
            </a:r>
            <a:r>
              <a:rPr lang="el-GR" sz="1800" b="1" dirty="0" smtClean="0">
                <a:latin typeface="+mn-lt"/>
                <a:sym typeface="Symbol" panose="05050102010706020507" pitchFamily="18" charset="2"/>
              </a:rPr>
              <a:t>β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-p decay	2</a:t>
            </a:r>
          </a:p>
          <a:p>
            <a:pPr>
              <a:tabLst>
                <a:tab pos="361950" algn="l"/>
                <a:tab pos="2514600" algn="r"/>
              </a:tabLst>
            </a:pPr>
            <a:r>
              <a:rPr lang="en-GB" sz="1800" b="1" dirty="0">
                <a:latin typeface="+mn-lt"/>
                <a:sym typeface="Symbol" panose="05050102010706020507" pitchFamily="18" charset="2"/>
              </a:rPr>
              <a:t>	</a:t>
            </a:r>
            <a:r>
              <a:rPr lang="el-GR" sz="1800" b="1" dirty="0">
                <a:latin typeface="+mn-lt"/>
                <a:sym typeface="Symbol" panose="05050102010706020507" pitchFamily="18" charset="2"/>
              </a:rPr>
              <a:t>β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-</a:t>
            </a:r>
            <a:r>
              <a:rPr lang="en-GB" sz="1800" b="1" dirty="0" smtClean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3p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en-GB" sz="1800" b="1" dirty="0">
                <a:latin typeface="+mn-lt"/>
                <a:sym typeface="Symbol" panose="05050102010706020507" pitchFamily="18" charset="2"/>
              </a:rPr>
              <a:t>decay	</a:t>
            </a:r>
            <a:r>
              <a:rPr lang="en-GB" sz="1800" b="1" dirty="0" smtClean="0">
                <a:latin typeface="+mn-lt"/>
                <a:sym typeface="Symbol" panose="05050102010706020507" pitchFamily="18" charset="2"/>
              </a:rPr>
              <a:t>1</a:t>
            </a:r>
          </a:p>
          <a:p>
            <a:pPr>
              <a:tabLst>
                <a:tab pos="361950" algn="l"/>
                <a:tab pos="2514600" algn="r"/>
              </a:tabLst>
            </a:pPr>
            <a:r>
              <a:rPr lang="en-GB" sz="1800" b="1" dirty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	</a:t>
            </a:r>
            <a:r>
              <a:rPr lang="en-GB" sz="1800" b="1" dirty="0" smtClean="0">
                <a:solidFill>
                  <a:srgbClr val="C00000"/>
                </a:solidFill>
                <a:latin typeface="+mn-lt"/>
                <a:sym typeface="Symbol" panose="05050102010706020507" pitchFamily="18" charset="2"/>
              </a:rPr>
              <a:t>2-p decay	2</a:t>
            </a:r>
            <a:endParaRPr lang="en-GB" sz="1800" b="1" dirty="0">
              <a:solidFill>
                <a:srgbClr val="C00000"/>
              </a:solidFill>
              <a:latin typeface="+mn-lt"/>
              <a:sym typeface="Symbol" panose="05050102010706020507" pitchFamily="18" charset="2"/>
            </a:endParaRPr>
          </a:p>
          <a:p>
            <a:pPr>
              <a:tabLst>
                <a:tab pos="361950" algn="l"/>
                <a:tab pos="2514600" algn="r"/>
              </a:tabLst>
            </a:pPr>
            <a:endParaRPr lang="en-GB" sz="1800" b="1" dirty="0" smtClean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15" name="Rectangle 14"/>
          <p:cNvSpPr/>
          <p:nvPr/>
        </p:nvSpPr>
        <p:spPr>
          <a:xfrm rot="19630060">
            <a:off x="2818121" y="1583618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noFill/>
                <a:effectLst>
                  <a:outerShdw blurRad="63500" dist="38100" dir="2700000" algn="tl" rotWithShape="0">
                    <a:srgbClr val="C00000">
                      <a:alpha val="30000"/>
                    </a:srgbClr>
                  </a:outerShdw>
                </a:effectLst>
              </a:rPr>
              <a:t>preliminary</a:t>
            </a:r>
            <a:endParaRPr lang="fr-FR" sz="5400" b="1" cap="none" spc="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noFill/>
              <a:effectLst>
                <a:outerShdw blurRad="63500" dist="38100" dir="2700000" algn="tl" rotWithShape="0">
                  <a:srgbClr val="C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67544" y="3645024"/>
            <a:ext cx="8561598" cy="2736304"/>
            <a:chOff x="578160" y="3645024"/>
            <a:chExt cx="8561598" cy="273630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39128" b="17276"/>
            <a:stretch/>
          </p:blipFill>
          <p:spPr>
            <a:xfrm>
              <a:off x="578160" y="3645024"/>
              <a:ext cx="8474040" cy="2736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 Box 68"/>
            <p:cNvSpPr txBox="1">
              <a:spLocks noChangeArrowheads="1"/>
            </p:cNvSpPr>
            <p:nvPr/>
          </p:nvSpPr>
          <p:spPr bwMode="auto">
            <a:xfrm rot="16200000">
              <a:off x="8110543" y="5003703"/>
              <a:ext cx="1801061" cy="25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762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tabLst/>
              </a:pPr>
              <a:r>
                <a:rPr lang="en-US" altLang="fr-FR" sz="1200" dirty="0" smtClean="0">
                  <a:latin typeface="+mn-lt"/>
                  <a:sym typeface="Wingdings" panose="05000000000000000000" pitchFamily="2" charset="2"/>
                </a:rPr>
                <a:t>courtesy of A. Ortega Moral</a:t>
              </a:r>
              <a:endParaRPr lang="en-US" altLang="fr-FR" sz="1200" dirty="0">
                <a:latin typeface="+mn-lt"/>
                <a:sym typeface="Wingdings" panose="05000000000000000000" pitchFamily="2" charset="2"/>
              </a:endParaRPr>
            </a:p>
          </p:txBody>
        </p:sp>
      </p:grp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2032998" y="4408265"/>
            <a:ext cx="631117" cy="5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b="1" baseline="30000" dirty="0" smtClean="0">
                <a:latin typeface="+mn-lt"/>
                <a:sym typeface="Wingdings 3" panose="05040102010807070707" pitchFamily="18" charset="2"/>
              </a:rPr>
              <a:t>48</a:t>
            </a:r>
            <a:r>
              <a:rPr lang="en-GB" b="1" dirty="0" smtClean="0">
                <a:latin typeface="+mn-lt"/>
                <a:sym typeface="Wingdings 3" panose="05040102010807070707" pitchFamily="18" charset="2"/>
              </a:rPr>
              <a:t>Ni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3649993" y="4166823"/>
            <a:ext cx="1844013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baseline="30000" dirty="0" smtClean="0">
                <a:latin typeface="+mn-lt"/>
                <a:sym typeface="Wingdings 3" panose="05040102010807070707" pitchFamily="18" charset="2"/>
              </a:rPr>
              <a:t>48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Ni </a:t>
            </a:r>
            <a:r>
              <a:rPr lang="en-GB" sz="2000" b="1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GB" sz="2000" b="1" baseline="30000" dirty="0" smtClean="0">
                <a:latin typeface="+mn-lt"/>
                <a:sym typeface="Wingdings" panose="05000000000000000000" pitchFamily="2" charset="2"/>
              </a:rPr>
              <a:t>46</a:t>
            </a:r>
            <a:r>
              <a:rPr lang="en-GB" sz="2000" b="1" dirty="0" smtClean="0">
                <a:latin typeface="+mn-lt"/>
                <a:sym typeface="Wingdings" panose="05000000000000000000" pitchFamily="2" charset="2"/>
              </a:rPr>
              <a:t>Fe + 2p</a:t>
            </a:r>
            <a:endParaRPr lang="en-GB" sz="2000" b="1" dirty="0" smtClean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328688" y="5132387"/>
            <a:ext cx="1867224" cy="3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600" b="1" baseline="30000" dirty="0" smtClean="0">
                <a:latin typeface="+mn-lt"/>
                <a:sym typeface="Wingdings 3" panose="05040102010807070707" pitchFamily="18" charset="2"/>
              </a:rPr>
              <a:t>46</a:t>
            </a:r>
            <a:r>
              <a:rPr lang="en-GB" sz="1600" b="1" dirty="0" smtClean="0">
                <a:latin typeface="+mn-lt"/>
                <a:sym typeface="Wingdings 3" panose="05040102010807070707" pitchFamily="18" charset="2"/>
              </a:rPr>
              <a:t>Fe </a:t>
            </a:r>
            <a:r>
              <a:rPr lang="en-GB" sz="1600" b="1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GB" sz="1600" b="1" baseline="30000" dirty="0" smtClean="0">
                <a:latin typeface="+mn-lt"/>
                <a:sym typeface="Wingdings" panose="05000000000000000000" pitchFamily="2" charset="2"/>
              </a:rPr>
              <a:t>45</a:t>
            </a:r>
            <a:r>
              <a:rPr lang="en-GB" sz="1600" b="1" dirty="0" smtClean="0">
                <a:latin typeface="+mn-lt"/>
                <a:sym typeface="Wingdings" panose="05000000000000000000" pitchFamily="2" charset="2"/>
              </a:rPr>
              <a:t>Cr + e</a:t>
            </a:r>
            <a:r>
              <a:rPr lang="en-GB" sz="1600" b="1" baseline="30000" dirty="0" smtClean="0">
                <a:latin typeface="+mn-lt"/>
                <a:sym typeface="Wingdings" panose="05000000000000000000" pitchFamily="2" charset="2"/>
              </a:rPr>
              <a:t>+</a:t>
            </a:r>
            <a:r>
              <a:rPr lang="en-GB" sz="1600" b="1" dirty="0" smtClean="0">
                <a:latin typeface="+mn-lt"/>
                <a:sym typeface="Wingdings" panose="05000000000000000000" pitchFamily="2" charset="2"/>
              </a:rPr>
              <a:t> + 2p</a:t>
            </a:r>
            <a:endParaRPr lang="en-GB" sz="1600" b="1" dirty="0" smtClean="0">
              <a:latin typeface="+mn-lt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81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386970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experiment side products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BC2D7153-9A9C-4643-B51C-0946DA9CB10B}" type="slidenum">
              <a:rPr lang="en-US" smtClean="0"/>
              <a:t>48</a:t>
            </a:fld>
            <a:endParaRPr 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016" t="34793" r="75078" b="39763"/>
          <a:stretch>
            <a:fillRect/>
          </a:stretch>
        </p:blipFill>
        <p:spPr>
          <a:xfrm>
            <a:off x="2317057" y="1332421"/>
            <a:ext cx="996480" cy="90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5756" t="9941" r="75078" b="14911"/>
          <a:stretch>
            <a:fillRect/>
          </a:stretch>
        </p:blipFill>
        <p:spPr>
          <a:xfrm>
            <a:off x="1051471" y="428347"/>
            <a:ext cx="1325520" cy="183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9984" t="35000" r="80932" b="50000"/>
          <a:stretch>
            <a:fillRect/>
          </a:stretch>
        </p:blipFill>
        <p:spPr>
          <a:xfrm>
            <a:off x="2771207" y="4842451"/>
            <a:ext cx="905039" cy="4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9923" t="4997" r="59773" b="62994"/>
          <a:stretch>
            <a:fillRect/>
          </a:stretch>
        </p:blipFill>
        <p:spPr>
          <a:xfrm>
            <a:off x="3529281" y="4217851"/>
            <a:ext cx="1572479" cy="24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98450" y="741436"/>
            <a:ext cx="998280" cy="12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9389" t="20000" r="72824" b="35000"/>
          <a:stretch>
            <a:fillRect/>
          </a:stretch>
        </p:blipFill>
        <p:spPr>
          <a:xfrm>
            <a:off x="365400" y="4599231"/>
            <a:ext cx="1773719" cy="144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l="14931" t="9286" r="74885" b="15000"/>
          <a:stretch>
            <a:fillRect/>
          </a:stretch>
        </p:blipFill>
        <p:spPr>
          <a:xfrm>
            <a:off x="7878124" y="2559845"/>
            <a:ext cx="1014479" cy="24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6046" t="30000" r="84870" b="45000"/>
          <a:stretch>
            <a:fillRect/>
          </a:stretch>
        </p:blipFill>
        <p:spPr>
          <a:xfrm>
            <a:off x="7797590" y="952587"/>
            <a:ext cx="102887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ZoneTexte 20"/>
          <p:cNvSpPr txBox="1"/>
          <p:nvPr/>
        </p:nvSpPr>
        <p:spPr>
          <a:xfrm>
            <a:off x="4852959" y="4758505"/>
            <a:ext cx="1423701" cy="842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ea typeface="Bahnschrift SemiLight" pitchFamily="2"/>
                <a:cs typeface="Bahnschrift SemiLight" pitchFamily="2"/>
              </a:rPr>
              <a:t>β-p</a:t>
            </a:r>
            <a:r>
              <a:rPr lang="en-US" sz="1600" b="0" i="0" u="none" strike="noStrike" kern="1200" dirty="0">
                <a:ln>
                  <a:noFill/>
                </a:ln>
                <a:ea typeface="Bahnschrift SemiLight" pitchFamily="2"/>
                <a:cs typeface="Bahnschrift SemiLight" pitchFamily="2"/>
              </a:rPr>
              <a:t>, β-2p, 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β-3p</a:t>
            </a:r>
            <a:endParaRPr lang="en-US" sz="1600" dirty="0" smtClean="0">
              <a:solidFill>
                <a:srgbClr val="990099"/>
              </a:solidFill>
              <a:ea typeface="Bahnschrift SemiLight" pitchFamily="2"/>
              <a:cs typeface="Bahnschrift SemiLight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BR</a:t>
            </a:r>
            <a:endParaRPr lang="en-US" sz="1600" b="0" i="0" u="none" strike="noStrike" kern="1200" dirty="0">
              <a:ln>
                <a:noFill/>
              </a:ln>
              <a:solidFill>
                <a:srgbClr val="990099"/>
              </a:solidFill>
              <a:ea typeface="Bahnschrift SemiLight" pitchFamily="2"/>
              <a:cs typeface="Bahnschrift SemiLight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ea typeface="Bahnschrift SemiLight" pitchFamily="2"/>
              <a:cs typeface="Bahnschrift SemiLight" pitchFamily="2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507857" y="4738003"/>
            <a:ext cx="1594580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ea typeface="Bahnschrift SemiLight" pitchFamily="2"/>
                <a:cs typeface="Bahnschrift SemiLight" pitchFamily="2"/>
              </a:rPr>
              <a:t> β-p,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 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β-2p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(low E</a:t>
            </a:r>
            <a:r>
              <a:rPr lang="en-US" sz="1600" b="0" i="0" u="none" strike="noStrike" kern="1200" baseline="-250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P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 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 </a:t>
            </a:r>
            <a:r>
              <a:rPr lang="en-US" sz="1600" b="0" i="0" u="none" strike="noStrike" kern="1200" dirty="0" err="1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astro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)</a:t>
            </a:r>
            <a:endParaRPr lang="en-US" sz="1600" b="0" i="0" u="none" strike="noStrike" kern="1200" dirty="0">
              <a:ln>
                <a:noFill/>
              </a:ln>
              <a:solidFill>
                <a:srgbClr val="990099"/>
              </a:solidFill>
              <a:ea typeface="Bahnschrift SemiLight" pitchFamily="2"/>
              <a:cs typeface="Bahnschrift SemiLight" pitchFamily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566542" y="2790989"/>
            <a:ext cx="1913578" cy="109269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ea typeface="Microsoft YaHei" pitchFamily="2"/>
                <a:cs typeface="Lucida Sans" pitchFamily="2"/>
              </a:rPr>
              <a:t> β-p, β-2p, β-3p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ea typeface="Microsoft YaHei" pitchFamily="2"/>
                <a:cs typeface="Lucida Sans" pitchFamily="2"/>
              </a:rPr>
              <a:t>BR </a:t>
            </a:r>
            <a:r>
              <a:rPr lang="en-US" sz="1600" b="0" i="0" u="none" strike="noStrike" kern="1200" dirty="0" smtClean="0">
                <a:ln>
                  <a:noFill/>
                </a:ln>
                <a:ea typeface="Microsoft YaHei" pitchFamily="2"/>
                <a:cs typeface="Lucida Sans" pitchFamily="2"/>
              </a:rPr>
              <a:t>comparison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ea typeface="Microsoft YaHei" pitchFamily="2"/>
                <a:cs typeface="Lucida Sans" pitchFamily="2"/>
              </a:rPr>
              <a:t>with </a:t>
            </a:r>
            <a:r>
              <a:rPr lang="en-US" sz="1600" b="0" i="0" u="none" strike="noStrike" kern="1200" dirty="0">
                <a:ln>
                  <a:noFill/>
                </a:ln>
                <a:ea typeface="Microsoft YaHei" pitchFamily="2"/>
                <a:cs typeface="Lucida Sans" pitchFamily="2"/>
              </a:rPr>
              <a:t>previous results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Microsoft YaHei" pitchFamily="2"/>
                <a:cs typeface="Lucida Sans" pitchFamily="2"/>
              </a:rPr>
              <a:t>Protons 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Microsoft YaHei" pitchFamily="2"/>
                <a:cs typeface="Lucida Sans" pitchFamily="2"/>
              </a:rPr>
              <a:t>Energy</a:t>
            </a:r>
            <a:endParaRPr lang="en-US" sz="1600" b="0" i="0" u="none" strike="noStrike" kern="1200" dirty="0">
              <a:ln>
                <a:noFill/>
              </a:ln>
              <a:solidFill>
                <a:srgbClr val="990099"/>
              </a:solidFill>
              <a:ea typeface="Microsoft YaHei" pitchFamily="2"/>
              <a:cs typeface="Lucida Sans" pitchFamily="2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326011" y="1275860"/>
            <a:ext cx="1913579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ea typeface="Arial" pitchFamily="2"/>
                <a:cs typeface="Arial" pitchFamily="2"/>
              </a:rPr>
              <a:t>θ(2p) comparison</a:t>
            </a:r>
            <a:endParaRPr lang="en-US" sz="1600" b="0" i="0" u="none" strike="noStrike" kern="1200" dirty="0">
              <a:ln>
                <a:noFill/>
              </a:ln>
              <a:ea typeface="Arial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ea typeface="Arial" pitchFamily="2"/>
                <a:cs typeface="Arial" pitchFamily="2"/>
              </a:rPr>
              <a:t>with </a:t>
            </a:r>
            <a:r>
              <a:rPr lang="en-US" sz="1600" b="0" i="0" u="none" strike="noStrike" kern="1200" dirty="0">
                <a:ln>
                  <a:noFill/>
                </a:ln>
                <a:ea typeface="Arial" pitchFamily="2"/>
                <a:cs typeface="Arial" pitchFamily="2"/>
              </a:rPr>
              <a:t>previous results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074561" y="4345857"/>
            <a:ext cx="988902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ea typeface="Bahnschrift SemiLight" pitchFamily="2"/>
                <a:cs typeface="Bahnschrift SemiLight" pitchFamily="2"/>
              </a:rPr>
              <a:t>β-p,  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β-2p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BR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 l="5130" t="10000" r="84870" b="55000"/>
          <a:stretch>
            <a:fillRect/>
          </a:stretch>
        </p:blipFill>
        <p:spPr>
          <a:xfrm>
            <a:off x="6389690" y="2103380"/>
            <a:ext cx="1097280" cy="123803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4992345" y="2694290"/>
            <a:ext cx="1441846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ea typeface="Bahnschrift SemiLight" pitchFamily="2"/>
                <a:cs typeface="Bahnschrift SemiLight" pitchFamily="2"/>
              </a:rPr>
              <a:t>β-p,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 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000000"/>
                </a:solidFill>
                <a:ea typeface="Bahnschrift SemiLight" pitchFamily="2"/>
                <a:cs typeface="Bahnschrift SemiLight" pitchFamily="2"/>
              </a:rPr>
              <a:t>β-2p, BR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Protons Energy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892964" y="597056"/>
            <a:ext cx="984798" cy="34133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ea typeface="Microsoft YaHei" pitchFamily="2"/>
                <a:cs typeface="Lucida Sans" pitchFamily="2"/>
              </a:rPr>
              <a:t>11 events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204352" y="1212481"/>
            <a:ext cx="1405362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β-2p, β-p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low 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energy, BR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84030" y="5092962"/>
            <a:ext cx="1451336" cy="842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>
              <a:tabLst>
                <a:tab pos="1257300" algn="r"/>
              </a:tabLst>
            </a:pPr>
            <a:r>
              <a:rPr lang="en-US" sz="1600" dirty="0" smtClean="0"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β-p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	66.67 %</a:t>
            </a:r>
          </a:p>
          <a:p>
            <a:pPr lvl="0" hangingPunct="0">
              <a:tabLst>
                <a:tab pos="1257300" algn="r"/>
              </a:tabLst>
            </a:pPr>
            <a:r>
              <a:rPr lang="en-US" sz="1600" dirty="0" smtClean="0"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β-2p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	31.58 %</a:t>
            </a:r>
          </a:p>
          <a:p>
            <a:pPr lvl="0" hangingPunct="0">
              <a:tabLst>
                <a:tab pos="1257300" algn="r"/>
              </a:tabLst>
            </a:pPr>
            <a:r>
              <a:rPr lang="en-US" sz="1600" dirty="0"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β-3p 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Bahnschrift SemiLight" pitchFamily="2"/>
                <a:cs typeface="Bahnschrift SemiLight" pitchFamily="2"/>
              </a:rPr>
              <a:t>	1.75 %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440347" y="6012340"/>
            <a:ext cx="2074135" cy="529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990099"/>
                </a:solidFill>
                <a:ea typeface="Microsoft YaHei" pitchFamily="2"/>
                <a:cs typeface="Lucida Sans" pitchFamily="2"/>
              </a:rPr>
              <a:t>(new results)</a:t>
            </a:r>
            <a:endParaRPr lang="en-US" sz="2800" b="0" i="0" u="none" strike="noStrike" kern="1200" dirty="0">
              <a:ln>
                <a:noFill/>
              </a:ln>
              <a:solidFill>
                <a:srgbClr val="990099"/>
              </a:solidFill>
              <a:ea typeface="Microsoft YaHei" pitchFamily="2"/>
              <a:cs typeface="Lucida Sans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086" y="2638523"/>
            <a:ext cx="1516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b="1" baseline="30000" dirty="0">
                <a:ea typeface="Microsoft YaHei" pitchFamily="2"/>
                <a:cs typeface="Lucida Sans" pitchFamily="2"/>
              </a:rPr>
              <a:t>43</a:t>
            </a:r>
            <a:r>
              <a:rPr lang="en-US" sz="2000" b="1" dirty="0">
                <a:ea typeface="Microsoft YaHei" pitchFamily="2"/>
                <a:cs typeface="Lucida Sans" pitchFamily="2"/>
              </a:rPr>
              <a:t>Cr</a:t>
            </a:r>
            <a:r>
              <a:rPr lang="en-US" sz="2000" dirty="0">
                <a:ea typeface="Microsoft YaHei" pitchFamily="2"/>
                <a:cs typeface="Lucida Sans" pitchFamily="2"/>
              </a:rPr>
              <a:t> (</a:t>
            </a:r>
            <a:r>
              <a:rPr lang="en-US" sz="2000" dirty="0">
                <a:ea typeface="Microsoft YaHei" pitchFamily="2"/>
                <a:cs typeface="Lucida Sans" pitchFamily="2"/>
                <a:sym typeface="Symbol" panose="05050102010706020507" pitchFamily="18" charset="2"/>
              </a:rPr>
              <a:t></a:t>
            </a:r>
            <a:r>
              <a:rPr lang="en-US" sz="2000" dirty="0">
                <a:ea typeface="Microsoft YaHei" pitchFamily="2"/>
                <a:cs typeface="Lucida Sans" pitchFamily="2"/>
              </a:rPr>
              <a:t>4330)</a:t>
            </a:r>
            <a:endParaRPr lang="en-US" sz="2000" dirty="0">
              <a:ea typeface="Microsoft YaHei" pitchFamily="2"/>
              <a:cs typeface="Lucida Sans" pitchFamily="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07881" y="1142103"/>
            <a:ext cx="1287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sz="2000" b="1" baseline="30000" dirty="0">
                <a:ea typeface="Microsoft YaHei" pitchFamily="2"/>
                <a:cs typeface="Lucida Sans" pitchFamily="2"/>
              </a:rPr>
              <a:t>40</a:t>
            </a:r>
            <a:r>
              <a:rPr lang="en-US" sz="2000" b="1" dirty="0">
                <a:ea typeface="Microsoft YaHei" pitchFamily="2"/>
                <a:cs typeface="Lucida Sans" pitchFamily="2"/>
              </a:rPr>
              <a:t>Ti</a:t>
            </a:r>
            <a:r>
              <a:rPr lang="en-US" sz="2000" dirty="0">
                <a:ea typeface="Microsoft YaHei" pitchFamily="2"/>
                <a:cs typeface="Lucida Sans" pitchFamily="2"/>
              </a:rPr>
              <a:t> (</a:t>
            </a:r>
            <a:r>
              <a:rPr lang="en-US" sz="2000" dirty="0">
                <a:ea typeface="Microsoft YaHei" pitchFamily="2"/>
                <a:cs typeface="Lucida Sans" pitchFamily="2"/>
                <a:sym typeface="Symbol" panose="05050102010706020507" pitchFamily="18" charset="2"/>
              </a:rPr>
              <a:t></a:t>
            </a:r>
            <a:r>
              <a:rPr lang="en-US" sz="2000" dirty="0">
                <a:ea typeface="Microsoft YaHei" pitchFamily="2"/>
                <a:cs typeface="Lucida Sans" pitchFamily="2"/>
              </a:rPr>
              <a:t>360)</a:t>
            </a:r>
            <a:endParaRPr lang="en-US" sz="2000" dirty="0">
              <a:ea typeface="Microsoft YaHei" pitchFamily="2"/>
              <a:cs typeface="Lucida Sans" pitchFamily="2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4292" y="4363910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dirty="0">
                <a:ea typeface="Microsoft YaHei" pitchFamily="2"/>
                <a:cs typeface="Lucida Sans" pitchFamily="2"/>
              </a:rPr>
              <a:t> </a:t>
            </a:r>
            <a:r>
              <a:rPr lang="en-US" b="1" baseline="30000" dirty="0">
                <a:ea typeface="Microsoft YaHei" pitchFamily="2"/>
                <a:cs typeface="Lucida Sans" pitchFamily="2"/>
              </a:rPr>
              <a:t>46</a:t>
            </a:r>
            <a:r>
              <a:rPr lang="en-US" b="1" dirty="0">
                <a:ea typeface="Microsoft YaHei" pitchFamily="2"/>
                <a:cs typeface="Lucida Sans" pitchFamily="2"/>
              </a:rPr>
              <a:t>Mn</a:t>
            </a:r>
            <a:r>
              <a:rPr lang="en-US" dirty="0">
                <a:ea typeface="Microsoft YaHei" pitchFamily="2"/>
                <a:cs typeface="Lucida Sans" pitchFamily="2"/>
              </a:rPr>
              <a:t> (</a:t>
            </a:r>
            <a:r>
              <a:rPr lang="en-US" dirty="0">
                <a:ea typeface="Microsoft YaHei" pitchFamily="2"/>
                <a:cs typeface="Lucida Sans" pitchFamily="2"/>
                <a:sym typeface="Symbol" panose="05050102010706020507" pitchFamily="18" charset="2"/>
              </a:rPr>
              <a:t></a:t>
            </a:r>
            <a:r>
              <a:rPr lang="en-US" dirty="0">
                <a:ea typeface="Microsoft YaHei" pitchFamily="2"/>
                <a:cs typeface="Lucida Sans" pitchFamily="2"/>
              </a:rPr>
              <a:t>4770)</a:t>
            </a:r>
            <a:endParaRPr lang="en-US" dirty="0">
              <a:ea typeface="Microsoft YaHei" pitchFamily="2"/>
              <a:cs typeface="Lucida Sans" pitchFamily="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06513" y="830370"/>
            <a:ext cx="1391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b="1" baseline="30000" dirty="0">
                <a:ea typeface="Microsoft YaHei" pitchFamily="2"/>
                <a:cs typeface="Lucida Sans" pitchFamily="2"/>
              </a:rPr>
              <a:t>45</a:t>
            </a:r>
            <a:r>
              <a:rPr lang="en-US" sz="2000" b="1" dirty="0">
                <a:ea typeface="Microsoft YaHei" pitchFamily="2"/>
                <a:cs typeface="Lucida Sans" pitchFamily="2"/>
              </a:rPr>
              <a:t>Fe</a:t>
            </a:r>
            <a:r>
              <a:rPr lang="en-US" sz="2000" dirty="0">
                <a:ea typeface="Microsoft YaHei" pitchFamily="2"/>
                <a:cs typeface="Lucida Sans" pitchFamily="2"/>
              </a:rPr>
              <a:t> (13)+7</a:t>
            </a:r>
            <a:endParaRPr lang="en-US" sz="2000" dirty="0">
              <a:ea typeface="Microsoft YaHei" pitchFamily="2"/>
              <a:cs typeface="Lucida Sans" pitchFamily="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353744" y="2388705"/>
            <a:ext cx="1461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b="1" baseline="30000" dirty="0">
                <a:ea typeface="Microsoft YaHei" pitchFamily="2"/>
                <a:cs typeface="Lucida Sans" pitchFamily="2"/>
              </a:rPr>
              <a:t>46</a:t>
            </a:r>
            <a:r>
              <a:rPr lang="en-US" sz="2000" b="1" dirty="0">
                <a:ea typeface="Microsoft YaHei" pitchFamily="2"/>
                <a:cs typeface="Lucida Sans" pitchFamily="2"/>
              </a:rPr>
              <a:t>Fe</a:t>
            </a:r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dirty="0" smtClean="0">
                <a:ea typeface="Microsoft YaHei" pitchFamily="2"/>
                <a:cs typeface="Lucida Sans" pitchFamily="2"/>
              </a:rPr>
              <a:t>(</a:t>
            </a:r>
            <a:r>
              <a:rPr lang="en-US" sz="2000" dirty="0">
                <a:ea typeface="Microsoft YaHei" pitchFamily="2"/>
                <a:cs typeface="Lucida Sans" pitchFamily="2"/>
                <a:sym typeface="Symbol" panose="05050102010706020507" pitchFamily="18" charset="2"/>
              </a:rPr>
              <a:t> </a:t>
            </a:r>
            <a:r>
              <a:rPr lang="en-US" sz="2000" dirty="0" smtClean="0">
                <a:ea typeface="Microsoft YaHei" pitchFamily="2"/>
                <a:cs typeface="Lucida Sans" pitchFamily="2"/>
              </a:rPr>
              <a:t>550)</a:t>
            </a:r>
            <a:endParaRPr lang="en-US" sz="2000" dirty="0">
              <a:ea typeface="Microsoft YaHei" pitchFamily="2"/>
              <a:cs typeface="Lucida Sans" pitchFamily="2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95855" y="3982367"/>
            <a:ext cx="1591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b="1" baseline="30000" dirty="0">
                <a:ea typeface="Microsoft YaHei" pitchFamily="2"/>
                <a:cs typeface="Lucida Sans" pitchFamily="2"/>
              </a:rPr>
              <a:t>47</a:t>
            </a:r>
            <a:r>
              <a:rPr lang="en-US" sz="2000" b="1" dirty="0">
                <a:ea typeface="Microsoft YaHei" pitchFamily="2"/>
                <a:cs typeface="Lucida Sans" pitchFamily="2"/>
              </a:rPr>
              <a:t>Fe</a:t>
            </a:r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dirty="0" smtClean="0">
                <a:ea typeface="Microsoft YaHei" pitchFamily="2"/>
                <a:cs typeface="Lucida Sans" pitchFamily="2"/>
              </a:rPr>
              <a:t>(</a:t>
            </a:r>
            <a:r>
              <a:rPr lang="en-US" sz="2000" dirty="0">
                <a:ea typeface="Microsoft YaHei" pitchFamily="2"/>
                <a:cs typeface="Lucida Sans" pitchFamily="2"/>
                <a:sym typeface="Symbol" panose="05050102010706020507" pitchFamily="18" charset="2"/>
              </a:rPr>
              <a:t> </a:t>
            </a:r>
            <a:r>
              <a:rPr lang="en-US" sz="2000" dirty="0" smtClean="0">
                <a:ea typeface="Microsoft YaHei" pitchFamily="2"/>
                <a:cs typeface="Lucida Sans" pitchFamily="2"/>
              </a:rPr>
              <a:t>2260)</a:t>
            </a:r>
            <a:endParaRPr lang="en-US" sz="2000" dirty="0">
              <a:ea typeface="Microsoft YaHei" pitchFamily="2"/>
              <a:cs typeface="Lucida Sans" pitchFamily="2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65403" y="4285797"/>
            <a:ext cx="1114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US" sz="2000" dirty="0">
                <a:ea typeface="Microsoft YaHei" pitchFamily="2"/>
                <a:cs typeface="Lucida Sans" pitchFamily="2"/>
              </a:rPr>
              <a:t> </a:t>
            </a:r>
            <a:r>
              <a:rPr lang="en-US" sz="2000" b="1" baseline="30000" dirty="0">
                <a:ea typeface="Microsoft YaHei" pitchFamily="2"/>
                <a:cs typeface="Lucida Sans" pitchFamily="2"/>
              </a:rPr>
              <a:t>49</a:t>
            </a:r>
            <a:r>
              <a:rPr lang="en-US" sz="2000" b="1" dirty="0">
                <a:ea typeface="Microsoft YaHei" pitchFamily="2"/>
                <a:cs typeface="Lucida Sans" pitchFamily="2"/>
              </a:rPr>
              <a:t>Ni</a:t>
            </a:r>
            <a:r>
              <a:rPr lang="en-US" sz="2000" dirty="0">
                <a:ea typeface="Microsoft YaHei" pitchFamily="2"/>
                <a:cs typeface="Lucida Sans" pitchFamily="2"/>
              </a:rPr>
              <a:t> (68)</a:t>
            </a:r>
            <a:endParaRPr lang="en-US" sz="2000" dirty="0">
              <a:ea typeface="Microsoft YaHei" pitchFamily="2"/>
              <a:cs typeface="Lucida Sans" pitchFamily="2"/>
            </a:endParaRPr>
          </a:p>
        </p:txBody>
      </p:sp>
      <p:sp>
        <p:nvSpPr>
          <p:cNvPr id="44" name="Text Box 68"/>
          <p:cNvSpPr txBox="1">
            <a:spLocks noChangeArrowheads="1"/>
          </p:cNvSpPr>
          <p:nvPr/>
        </p:nvSpPr>
        <p:spPr bwMode="auto">
          <a:xfrm rot="16200000">
            <a:off x="8018433" y="5445613"/>
            <a:ext cx="1801061" cy="2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US" altLang="fr-FR" sz="1200" dirty="0" smtClean="0">
                <a:latin typeface="+mn-lt"/>
                <a:sym typeface="Wingdings" panose="05000000000000000000" pitchFamily="2" charset="2"/>
              </a:rPr>
              <a:t>courtesy of A. Ortega Moral</a:t>
            </a:r>
            <a:endParaRPr lang="en-US" altLang="fr-FR" sz="1200" dirty="0"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426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516935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ACTAR TPC for low energy protons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179512" y="739296"/>
            <a:ext cx="4257879" cy="291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protons </a:t>
            </a: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just above the separation threshold</a:t>
            </a:r>
          </a:p>
          <a:p>
            <a:pPr>
              <a:tabLst/>
            </a:pP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needed nuclear for astrophysics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study of (p,</a:t>
            </a:r>
            <a:r>
              <a:rPr lang="el-GR" sz="1800" b="1" dirty="0" smtClean="0">
                <a:latin typeface="+mn-lt"/>
                <a:sym typeface="Wingdings 3" panose="05040102010807070707" pitchFamily="18" charset="2"/>
              </a:rPr>
              <a:t>γ</a:t>
            </a: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) resonances</a:t>
            </a:r>
            <a:endParaRPr lang="en-US" sz="1800" dirty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endParaRPr lang="en-US" sz="1800" b="1" dirty="0" smtClean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problem in decay experiments: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+mn-lt"/>
                <a:sym typeface="Wingdings" panose="05000000000000000000" pitchFamily="2" charset="2"/>
              </a:rPr>
              <a:t>	huge beta background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 smtClean="0">
                <a:latin typeface="+mn-lt"/>
                <a:sym typeface="Wingdings" panose="05000000000000000000" pitchFamily="2" charset="2"/>
              </a:rPr>
              <a:t>		at low energy</a:t>
            </a:r>
          </a:p>
          <a:p>
            <a:pPr>
              <a:tabLst/>
            </a:pPr>
            <a:endParaRPr lang="en-US" sz="1800" b="1" dirty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r>
              <a:rPr lang="en-US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a TPC can be transparent to </a:t>
            </a:r>
            <a:r>
              <a:rPr lang="el-GR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β</a:t>
            </a:r>
            <a:r>
              <a:rPr lang="en-US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s !</a:t>
            </a:r>
            <a:endParaRPr lang="en-US" sz="1800" b="1" dirty="0">
              <a:solidFill>
                <a:srgbClr val="00B050"/>
              </a:solidFill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  <a:tab pos="714375" algn="l"/>
              </a:tabLst>
            </a:pPr>
            <a:endParaRPr lang="en-US" sz="1800" b="1" dirty="0" smtClean="0">
              <a:latin typeface="+mn-lt"/>
              <a:sym typeface="Wingdings 3" panose="05040102010807070707" pitchFamily="18" charset="2"/>
            </a:endParaRPr>
          </a:p>
        </p:txBody>
      </p:sp>
      <p:pic>
        <p:nvPicPr>
          <p:cNvPr id="14" name="Picture 3" descr="D:\giovinazzo\physique\ACTAR-TPC\Projet\Presentations\2015\2015-11_collab_meeting\figures\23Al-beta-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13" y="767527"/>
            <a:ext cx="3960563" cy="52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 rot="16200000">
            <a:off x="7087072" y="3980478"/>
            <a:ext cx="3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A</a:t>
            </a:r>
            <a:r>
              <a:rPr lang="fi-FI" sz="1200" dirty="0" smtClean="0"/>
              <a:t>. Saastamoinen </a:t>
            </a:r>
            <a:r>
              <a:rPr lang="fi-FI" sz="1200" i="1" dirty="0"/>
              <a:t>et al. </a:t>
            </a:r>
            <a:r>
              <a:rPr lang="fi-FI" sz="1200" dirty="0" smtClean="0"/>
              <a:t>PRC </a:t>
            </a:r>
            <a:r>
              <a:rPr lang="fi-FI" sz="1200" dirty="0"/>
              <a:t>83, 045808 (2011)</a:t>
            </a:r>
          </a:p>
          <a:p>
            <a:r>
              <a:rPr lang="fr-FR" sz="1200" dirty="0"/>
              <a:t>E.C</a:t>
            </a:r>
            <a:r>
              <a:rPr lang="fr-FR" sz="1200" dirty="0" smtClean="0"/>
              <a:t>. </a:t>
            </a:r>
            <a:r>
              <a:rPr lang="fr-FR" sz="1200" dirty="0" err="1" smtClean="0"/>
              <a:t>Pollacco</a:t>
            </a:r>
            <a:r>
              <a:rPr lang="fr-FR" sz="1200" dirty="0" smtClean="0"/>
              <a:t> </a:t>
            </a:r>
            <a:r>
              <a:rPr lang="fr-FR" sz="1200" i="1" dirty="0"/>
              <a:t>et al. </a:t>
            </a:r>
            <a:r>
              <a:rPr lang="fr-FR" sz="1200" dirty="0" smtClean="0"/>
              <a:t>NIM A </a:t>
            </a:r>
            <a:r>
              <a:rPr lang="fr-FR" sz="1200" dirty="0"/>
              <a:t>723, 102 (2013)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9571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2987675" y="1987969"/>
            <a:ext cx="864329" cy="648922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8" name="Groupe 77"/>
          <p:cNvGrpSpPr/>
          <p:nvPr/>
        </p:nvGrpSpPr>
        <p:grpSpPr>
          <a:xfrm>
            <a:off x="3852005" y="2636890"/>
            <a:ext cx="719995" cy="144176"/>
            <a:chOff x="2267679" y="1268700"/>
            <a:chExt cx="719995" cy="144176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0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1717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>
                <a:solidFill>
                  <a:srgbClr val="C00000"/>
                </a:solidFill>
              </a:rPr>
              <a:t>towards the proton drip-line</a:t>
            </a:r>
            <a:endParaRPr lang="en-US" altLang="fr-FR" sz="3200" b="1" i="1" dirty="0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267679" y="1988255"/>
            <a:ext cx="719995" cy="144176"/>
            <a:chOff x="2267679" y="1268700"/>
            <a:chExt cx="719995" cy="14417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/>
              <p:cNvSpPr txBox="1"/>
              <p:nvPr/>
            </p:nvSpPr>
            <p:spPr>
              <a:xfrm flipH="1">
                <a:off x="2336756" y="2132275"/>
                <a:ext cx="547649" cy="32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𝑿𝒂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36756" y="2132275"/>
                <a:ext cx="547649" cy="324704"/>
              </a:xfrm>
              <a:prstGeom prst="rect">
                <a:avLst/>
              </a:prstGeom>
              <a:blipFill rotWithShape="0">
                <a:blip r:embed="rId2"/>
                <a:stretch>
                  <a:fillRect l="-8889" t="-1887" r="-5556" b="-18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 flipH="1">
                <a:off x="3814326" y="2776782"/>
                <a:ext cx="792909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𝑿𝒃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4326" y="2776782"/>
                <a:ext cx="792909" cy="329193"/>
              </a:xfrm>
              <a:prstGeom prst="rect">
                <a:avLst/>
              </a:prstGeom>
              <a:blipFill>
                <a:blip r:embed="rId3"/>
                <a:stretch>
                  <a:fillRect l="-6923" r="-4615" b="-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/>
          <p:cNvGrpSpPr/>
          <p:nvPr/>
        </p:nvGrpSpPr>
        <p:grpSpPr>
          <a:xfrm>
            <a:off x="1502132" y="1987968"/>
            <a:ext cx="2205748" cy="649440"/>
            <a:chOff x="1502132" y="1268413"/>
            <a:chExt cx="2205748" cy="649440"/>
          </a:xfrm>
        </p:grpSpPr>
        <p:cxnSp>
          <p:nvCxnSpPr>
            <p:cNvPr id="4" name="Connecteur droit 3"/>
            <p:cNvCxnSpPr/>
            <p:nvPr/>
          </p:nvCxnSpPr>
          <p:spPr>
            <a:xfrm flipH="1">
              <a:off x="1691601" y="1917335"/>
              <a:ext cx="2016279" cy="5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flipH="1">
              <a:off x="1691601" y="1268413"/>
              <a:ext cx="504069" cy="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H="1">
              <a:off x="1835150" y="1268699"/>
              <a:ext cx="470" cy="64863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 Box 58"/>
            <p:cNvSpPr txBox="1">
              <a:spLocks noChangeArrowheads="1"/>
            </p:cNvSpPr>
            <p:nvPr/>
          </p:nvSpPr>
          <p:spPr bwMode="auto">
            <a:xfrm rot="16200000" flipH="1">
              <a:off x="1449713" y="1433555"/>
              <a:ext cx="42376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Arial" charset="0"/>
                </a:rPr>
                <a:t>Q</a:t>
              </a:r>
              <a:r>
                <a:rPr lang="en-US" altLang="fr-FR" sz="1600" b="1" i="1" baseline="-25000" dirty="0" smtClean="0">
                  <a:latin typeface="Arial" charset="0"/>
                </a:rPr>
                <a:t>EC</a:t>
              </a:r>
              <a:endParaRPr lang="en-US" altLang="fr-FR" sz="1600" b="1" i="1" baseline="-25000" dirty="0">
                <a:latin typeface="Arial" charset="0"/>
              </a:endParaRPr>
            </a:p>
          </p:txBody>
        </p:sp>
      </p:grpSp>
      <p:sp>
        <p:nvSpPr>
          <p:cNvPr id="94" name="Text Box 58"/>
          <p:cNvSpPr txBox="1">
            <a:spLocks noChangeArrowheads="1"/>
          </p:cNvSpPr>
          <p:nvPr/>
        </p:nvSpPr>
        <p:spPr bwMode="auto">
          <a:xfrm flipH="1">
            <a:off x="3269258" y="1910709"/>
            <a:ext cx="640359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600" b="1" dirty="0" smtClean="0">
                <a:solidFill>
                  <a:srgbClr val="92D050"/>
                </a:solidFill>
                <a:latin typeface="+mn-lt"/>
              </a:rPr>
              <a:t>β</a:t>
            </a:r>
            <a:r>
              <a:rPr lang="en-US" altLang="fr-FR" sz="1600" b="1" baseline="30000" dirty="0" smtClean="0">
                <a:solidFill>
                  <a:srgbClr val="92D050"/>
                </a:solidFill>
                <a:latin typeface="+mn-lt"/>
              </a:rPr>
              <a:t>+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fr-FR" sz="1600" b="1" i="1" dirty="0" smtClean="0">
                <a:solidFill>
                  <a:srgbClr val="92D050"/>
                </a:solidFill>
                <a:latin typeface="+mn-lt"/>
              </a:rPr>
              <a:t>/ 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EC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20" y="152920"/>
            <a:ext cx="3600000" cy="2700000"/>
          </a:xfrm>
          <a:prstGeom prst="rect">
            <a:avLst/>
          </a:prstGeom>
        </p:spPr>
      </p:pic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5796170" y="3717040"/>
            <a:ext cx="2415771" cy="7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177800" algn="l"/>
                <a:tab pos="444500" algn="l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-	spectroscopy and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	nuclear structure</a:t>
            </a: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395420" y="764630"/>
            <a:ext cx="1841127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l-GR" sz="2000" b="1" dirty="0" smtClean="0">
                <a:latin typeface="+mn-lt"/>
                <a:sym typeface="Wingdings 3" panose="05040102010807070707" pitchFamily="18" charset="2"/>
              </a:rPr>
              <a:t>β</a:t>
            </a:r>
            <a:r>
              <a:rPr lang="fr-FR" sz="2000" b="1" dirty="0" smtClean="0">
                <a:latin typeface="+mn-lt"/>
                <a:sym typeface="Wingdings 3" panose="05040102010807070707" pitchFamily="18" charset="2"/>
              </a:rPr>
              <a:t> 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decay</a:t>
            </a:r>
            <a:r>
              <a:rPr lang="fr-FR" sz="2000" b="1" dirty="0">
                <a:latin typeface="+mn-lt"/>
                <a:sym typeface="Wingdings 3" panose="05040102010807070707" pitchFamily="18" charset="2"/>
              </a:rPr>
              <a:t> (</a:t>
            </a:r>
            <a:r>
              <a:rPr lang="el-GR" sz="2000" b="1" dirty="0">
                <a:latin typeface="+mn-lt"/>
                <a:sym typeface="Wingdings 3" panose="05040102010807070707" pitchFamily="18" charset="2"/>
              </a:rPr>
              <a:t>β</a:t>
            </a:r>
            <a:r>
              <a:rPr lang="fr-FR" sz="2000" b="1" baseline="30000" dirty="0">
                <a:latin typeface="+mn-lt"/>
                <a:sym typeface="Wingdings 3" panose="05040102010807070707" pitchFamily="18" charset="2"/>
              </a:rPr>
              <a:t>+</a:t>
            </a:r>
            <a:r>
              <a:rPr lang="fr-FR" sz="2000" b="1" dirty="0">
                <a:latin typeface="+mn-lt"/>
                <a:sym typeface="Wingdings 3" panose="05040102010807070707" pitchFamily="18" charset="2"/>
              </a:rPr>
              <a:t>/EC)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:</a:t>
            </a:r>
          </a:p>
        </p:txBody>
      </p:sp>
      <p:grpSp>
        <p:nvGrpSpPr>
          <p:cNvPr id="50" name="Groupe 49"/>
          <p:cNvGrpSpPr/>
          <p:nvPr/>
        </p:nvGrpSpPr>
        <p:grpSpPr>
          <a:xfrm>
            <a:off x="250825" y="4213019"/>
            <a:ext cx="3600450" cy="2024269"/>
            <a:chOff x="2771775" y="4213020"/>
            <a:chExt cx="3600450" cy="2024269"/>
          </a:xfrm>
        </p:grpSpPr>
        <p:sp>
          <p:nvSpPr>
            <p:cNvPr id="25" name="Forme libre 24"/>
            <p:cNvSpPr/>
            <p:nvPr/>
          </p:nvSpPr>
          <p:spPr>
            <a:xfrm>
              <a:off x="3775189" y="5157240"/>
              <a:ext cx="792049" cy="791123"/>
            </a:xfrm>
            <a:custGeom>
              <a:avLst/>
              <a:gdLst>
                <a:gd name="connsiteX0" fmla="*/ 747713 w 757238"/>
                <a:gd name="connsiteY0" fmla="*/ 642938 h 642938"/>
                <a:gd name="connsiteX1" fmla="*/ 252413 w 757238"/>
                <a:gd name="connsiteY1" fmla="*/ 442913 h 642938"/>
                <a:gd name="connsiteX2" fmla="*/ 0 w 757238"/>
                <a:gd name="connsiteY2" fmla="*/ 23813 h 642938"/>
                <a:gd name="connsiteX3" fmla="*/ 757238 w 757238"/>
                <a:gd name="connsiteY3" fmla="*/ 0 h 642938"/>
                <a:gd name="connsiteX0" fmla="*/ 762001 w 771526"/>
                <a:gd name="connsiteY0" fmla="*/ 642938 h 642938"/>
                <a:gd name="connsiteX1" fmla="*/ 266701 w 771526"/>
                <a:gd name="connsiteY1" fmla="*/ 442913 h 642938"/>
                <a:gd name="connsiteX2" fmla="*/ 0 w 771526"/>
                <a:gd name="connsiteY2" fmla="*/ 1 h 642938"/>
                <a:gd name="connsiteX3" fmla="*/ 771526 w 771526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52476 w 752476"/>
                <a:gd name="connsiteY0" fmla="*/ 642938 h 642938"/>
                <a:gd name="connsiteX1" fmla="*/ 257176 w 752476"/>
                <a:gd name="connsiteY1" fmla="*/ 442913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  <a:gd name="connsiteX0" fmla="*/ 752476 w 752476"/>
                <a:gd name="connsiteY0" fmla="*/ 642938 h 642938"/>
                <a:gd name="connsiteX1" fmla="*/ 254160 w 752476"/>
                <a:gd name="connsiteY1" fmla="*/ 471296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6" h="642938">
                  <a:moveTo>
                    <a:pt x="752476" y="642938"/>
                  </a:moveTo>
                  <a:cubicBezTo>
                    <a:pt x="524272" y="623094"/>
                    <a:pt x="379573" y="578452"/>
                    <a:pt x="254160" y="471296"/>
                  </a:cubicBezTo>
                  <a:cubicBezTo>
                    <a:pt x="128747" y="364140"/>
                    <a:pt x="63897" y="157957"/>
                    <a:pt x="0" y="1"/>
                  </a:cubicBezTo>
                  <a:lnTo>
                    <a:pt x="752476" y="0"/>
                  </a:lnTo>
                </a:path>
              </a:pathLst>
            </a:cu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4572000" y="4797425"/>
              <a:ext cx="18002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>
              <a:off x="2771775" y="4797425"/>
              <a:ext cx="18002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orme libre 14"/>
            <p:cNvSpPr/>
            <p:nvPr/>
          </p:nvSpPr>
          <p:spPr>
            <a:xfrm>
              <a:off x="2945958" y="4805365"/>
              <a:ext cx="1609725" cy="1285876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725" h="1281113">
                  <a:moveTo>
                    <a:pt x="1609725" y="1281113"/>
                  </a:moveTo>
                  <a:cubicBezTo>
                    <a:pt x="885825" y="1273573"/>
                    <a:pt x="887413" y="446882"/>
                    <a:pt x="781050" y="238125"/>
                  </a:cubicBezTo>
                  <a:cubicBezTo>
                    <a:pt x="674687" y="29368"/>
                    <a:pt x="538955" y="6350"/>
                    <a:pt x="0" y="0"/>
                  </a:cubicBezTo>
                </a:path>
              </a:pathLst>
            </a:custGeom>
            <a:noFill/>
            <a:ln w="952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orme libre 45"/>
            <p:cNvSpPr/>
            <p:nvPr/>
          </p:nvSpPr>
          <p:spPr>
            <a:xfrm flipH="1">
              <a:off x="4572000" y="4810128"/>
              <a:ext cx="1609725" cy="1281113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725" h="1281113">
                  <a:moveTo>
                    <a:pt x="1609725" y="1281113"/>
                  </a:moveTo>
                  <a:cubicBezTo>
                    <a:pt x="885825" y="1273573"/>
                    <a:pt x="887413" y="446882"/>
                    <a:pt x="781050" y="238125"/>
                  </a:cubicBezTo>
                  <a:cubicBezTo>
                    <a:pt x="674687" y="29368"/>
                    <a:pt x="538955" y="6350"/>
                    <a:pt x="0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orme libre 46"/>
            <p:cNvSpPr/>
            <p:nvPr/>
          </p:nvSpPr>
          <p:spPr>
            <a:xfrm>
              <a:off x="2936537" y="4470937"/>
              <a:ext cx="1619250" cy="1478413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  <a:gd name="connsiteX0" fmla="*/ 1609725 w 1609725"/>
                <a:gd name="connsiteY0" fmla="*/ 1448661 h 1448661"/>
                <a:gd name="connsiteX1" fmla="*/ 676275 w 1609725"/>
                <a:gd name="connsiteY1" fmla="*/ 72298 h 1448661"/>
                <a:gd name="connsiteX2" fmla="*/ 0 w 1609725"/>
                <a:gd name="connsiteY2" fmla="*/ 167548 h 1448661"/>
                <a:gd name="connsiteX0" fmla="*/ 1609725 w 1609725"/>
                <a:gd name="connsiteY0" fmla="*/ 1595938 h 1595938"/>
                <a:gd name="connsiteX1" fmla="*/ 657225 w 1609725"/>
                <a:gd name="connsiteY1" fmla="*/ 52887 h 1595938"/>
                <a:gd name="connsiteX2" fmla="*/ 0 w 1609725"/>
                <a:gd name="connsiteY2" fmla="*/ 314825 h 1595938"/>
                <a:gd name="connsiteX0" fmla="*/ 1609725 w 1609725"/>
                <a:gd name="connsiteY0" fmla="*/ 1595938 h 1595938"/>
                <a:gd name="connsiteX1" fmla="*/ 657225 w 1609725"/>
                <a:gd name="connsiteY1" fmla="*/ 52887 h 1595938"/>
                <a:gd name="connsiteX2" fmla="*/ 0 w 1609725"/>
                <a:gd name="connsiteY2" fmla="*/ 314825 h 1595938"/>
                <a:gd name="connsiteX0" fmla="*/ 1609725 w 1609725"/>
                <a:gd name="connsiteY0" fmla="*/ 1595938 h 1595938"/>
                <a:gd name="connsiteX1" fmla="*/ 695325 w 1609725"/>
                <a:gd name="connsiteY1" fmla="*/ 52887 h 1595938"/>
                <a:gd name="connsiteX2" fmla="*/ 0 w 1609725"/>
                <a:gd name="connsiteY2" fmla="*/ 314825 h 1595938"/>
                <a:gd name="connsiteX0" fmla="*/ 1619250 w 1619250"/>
                <a:gd name="connsiteY0" fmla="*/ 1600561 h 1600561"/>
                <a:gd name="connsiteX1" fmla="*/ 704850 w 1619250"/>
                <a:gd name="connsiteY1" fmla="*/ 57510 h 1600561"/>
                <a:gd name="connsiteX2" fmla="*/ 0 w 1619250"/>
                <a:gd name="connsiteY2" fmla="*/ 300398 h 1600561"/>
                <a:gd name="connsiteX0" fmla="*/ 1619250 w 1619250"/>
                <a:gd name="connsiteY0" fmla="*/ 1639410 h 1639410"/>
                <a:gd name="connsiteX1" fmla="*/ 704850 w 1619250"/>
                <a:gd name="connsiteY1" fmla="*/ 96359 h 1639410"/>
                <a:gd name="connsiteX2" fmla="*/ 0 w 1619250"/>
                <a:gd name="connsiteY2" fmla="*/ 339247 h 1639410"/>
                <a:gd name="connsiteX0" fmla="*/ 1619250 w 1619250"/>
                <a:gd name="connsiteY0" fmla="*/ 1622432 h 1622432"/>
                <a:gd name="connsiteX1" fmla="*/ 704850 w 1619250"/>
                <a:gd name="connsiteY1" fmla="*/ 79381 h 1622432"/>
                <a:gd name="connsiteX2" fmla="*/ 0 w 1619250"/>
                <a:gd name="connsiteY2" fmla="*/ 322269 h 162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0" h="1622432">
                  <a:moveTo>
                    <a:pt x="1619250" y="1622432"/>
                  </a:moveTo>
                  <a:cubicBezTo>
                    <a:pt x="781050" y="1605367"/>
                    <a:pt x="817563" y="353226"/>
                    <a:pt x="704850" y="79381"/>
                  </a:cubicBezTo>
                  <a:cubicBezTo>
                    <a:pt x="592137" y="-194464"/>
                    <a:pt x="538955" y="328619"/>
                    <a:pt x="0" y="322269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3744000" y="5013220"/>
              <a:ext cx="828000" cy="720100"/>
              <a:chOff x="3744000" y="5013220"/>
              <a:chExt cx="828000" cy="720100"/>
            </a:xfrm>
          </p:grpSpPr>
          <p:cxnSp>
            <p:nvCxnSpPr>
              <p:cNvPr id="48" name="Connecteur droit avec flèche 47"/>
              <p:cNvCxnSpPr/>
              <p:nvPr/>
            </p:nvCxnSpPr>
            <p:spPr>
              <a:xfrm flipH="1">
                <a:off x="4067931" y="5733320"/>
                <a:ext cx="499307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avec flèche 51"/>
              <p:cNvCxnSpPr/>
              <p:nvPr/>
            </p:nvCxnSpPr>
            <p:spPr>
              <a:xfrm flipH="1">
                <a:off x="3909618" y="5517290"/>
                <a:ext cx="662382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/>
              <p:cNvCxnSpPr/>
              <p:nvPr/>
            </p:nvCxnSpPr>
            <p:spPr>
              <a:xfrm flipH="1">
                <a:off x="3779890" y="5157240"/>
                <a:ext cx="792110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/>
              <p:cNvCxnSpPr/>
              <p:nvPr/>
            </p:nvCxnSpPr>
            <p:spPr>
              <a:xfrm flipH="1" flipV="1">
                <a:off x="3814327" y="5301260"/>
                <a:ext cx="752911" cy="4165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avec flèche 59"/>
              <p:cNvCxnSpPr/>
              <p:nvPr/>
            </p:nvCxnSpPr>
            <p:spPr>
              <a:xfrm flipH="1">
                <a:off x="3744000" y="5013220"/>
                <a:ext cx="823238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e 69"/>
            <p:cNvGrpSpPr/>
            <p:nvPr/>
          </p:nvGrpSpPr>
          <p:grpSpPr>
            <a:xfrm flipH="1">
              <a:off x="4572000" y="5046128"/>
              <a:ext cx="817615" cy="831212"/>
              <a:chOff x="3744000" y="5013220"/>
              <a:chExt cx="828000" cy="720100"/>
            </a:xfrm>
          </p:grpSpPr>
          <p:cxnSp>
            <p:nvCxnSpPr>
              <p:cNvPr id="71" name="Connecteur droit avec flèche 70"/>
              <p:cNvCxnSpPr/>
              <p:nvPr/>
            </p:nvCxnSpPr>
            <p:spPr>
              <a:xfrm flipH="1">
                <a:off x="4067931" y="5733320"/>
                <a:ext cx="499307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avec flèche 71"/>
              <p:cNvCxnSpPr/>
              <p:nvPr/>
            </p:nvCxnSpPr>
            <p:spPr>
              <a:xfrm flipH="1">
                <a:off x="3909618" y="5517290"/>
                <a:ext cx="662382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avec flèche 72"/>
              <p:cNvCxnSpPr/>
              <p:nvPr/>
            </p:nvCxnSpPr>
            <p:spPr>
              <a:xfrm flipH="1">
                <a:off x="3779890" y="5157240"/>
                <a:ext cx="792110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 flipH="1" flipV="1">
                <a:off x="3814327" y="5301260"/>
                <a:ext cx="752911" cy="416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/>
              <p:cNvCxnSpPr/>
              <p:nvPr/>
            </p:nvCxnSpPr>
            <p:spPr>
              <a:xfrm flipH="1">
                <a:off x="3744000" y="5013220"/>
                <a:ext cx="823238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Forme libre 75"/>
            <p:cNvSpPr/>
            <p:nvPr/>
          </p:nvSpPr>
          <p:spPr>
            <a:xfrm flipH="1">
              <a:off x="4586847" y="5381287"/>
              <a:ext cx="733322" cy="711537"/>
            </a:xfrm>
            <a:custGeom>
              <a:avLst/>
              <a:gdLst>
                <a:gd name="connsiteX0" fmla="*/ 747713 w 757238"/>
                <a:gd name="connsiteY0" fmla="*/ 642938 h 642938"/>
                <a:gd name="connsiteX1" fmla="*/ 252413 w 757238"/>
                <a:gd name="connsiteY1" fmla="*/ 442913 h 642938"/>
                <a:gd name="connsiteX2" fmla="*/ 0 w 757238"/>
                <a:gd name="connsiteY2" fmla="*/ 23813 h 642938"/>
                <a:gd name="connsiteX3" fmla="*/ 757238 w 757238"/>
                <a:gd name="connsiteY3" fmla="*/ 0 h 642938"/>
                <a:gd name="connsiteX0" fmla="*/ 762001 w 771526"/>
                <a:gd name="connsiteY0" fmla="*/ 642938 h 642938"/>
                <a:gd name="connsiteX1" fmla="*/ 266701 w 771526"/>
                <a:gd name="connsiteY1" fmla="*/ 442913 h 642938"/>
                <a:gd name="connsiteX2" fmla="*/ 0 w 771526"/>
                <a:gd name="connsiteY2" fmla="*/ 1 h 642938"/>
                <a:gd name="connsiteX3" fmla="*/ 771526 w 771526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52476 w 752476"/>
                <a:gd name="connsiteY0" fmla="*/ 642938 h 642938"/>
                <a:gd name="connsiteX1" fmla="*/ 257176 w 752476"/>
                <a:gd name="connsiteY1" fmla="*/ 442913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6" h="642938">
                  <a:moveTo>
                    <a:pt x="752476" y="642938"/>
                  </a:moveTo>
                  <a:cubicBezTo>
                    <a:pt x="524272" y="623094"/>
                    <a:pt x="382589" y="550069"/>
                    <a:pt x="257176" y="442913"/>
                  </a:cubicBezTo>
                  <a:cubicBezTo>
                    <a:pt x="131763" y="335757"/>
                    <a:pt x="63897" y="157957"/>
                    <a:pt x="0" y="1"/>
                  </a:cubicBezTo>
                  <a:lnTo>
                    <a:pt x="752476" y="0"/>
                  </a:lnTo>
                </a:path>
              </a:pathLst>
            </a:cu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V="1">
              <a:off x="4572000" y="4221163"/>
              <a:ext cx="0" cy="201612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>
              <a:off x="4772238" y="5313240"/>
              <a:ext cx="144125" cy="127607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80"/>
            <p:cNvSpPr/>
            <p:nvPr/>
          </p:nvSpPr>
          <p:spPr>
            <a:xfrm>
              <a:off x="4194514" y="5088706"/>
              <a:ext cx="144125" cy="127607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4312691" y="4939849"/>
              <a:ext cx="504826" cy="361921"/>
            </a:xfrm>
            <a:custGeom>
              <a:avLst/>
              <a:gdLst>
                <a:gd name="connsiteX0" fmla="*/ 0 w 492919"/>
                <a:gd name="connsiteY0" fmla="*/ 146421 h 322634"/>
                <a:gd name="connsiteX1" fmla="*/ 247650 w 492919"/>
                <a:gd name="connsiteY1" fmla="*/ 5928 h 322634"/>
                <a:gd name="connsiteX2" fmla="*/ 492919 w 492919"/>
                <a:gd name="connsiteY2" fmla="*/ 322634 h 322634"/>
                <a:gd name="connsiteX0" fmla="*/ 0 w 492919"/>
                <a:gd name="connsiteY0" fmla="*/ 143097 h 319310"/>
                <a:gd name="connsiteX1" fmla="*/ 247650 w 492919"/>
                <a:gd name="connsiteY1" fmla="*/ 2604 h 319310"/>
                <a:gd name="connsiteX2" fmla="*/ 492919 w 492919"/>
                <a:gd name="connsiteY2" fmla="*/ 319310 h 319310"/>
                <a:gd name="connsiteX0" fmla="*/ 0 w 516732"/>
                <a:gd name="connsiteY0" fmla="*/ 148186 h 357736"/>
                <a:gd name="connsiteX1" fmla="*/ 247650 w 516732"/>
                <a:gd name="connsiteY1" fmla="*/ 7693 h 357736"/>
                <a:gd name="connsiteX2" fmla="*/ 516732 w 516732"/>
                <a:gd name="connsiteY2" fmla="*/ 357736 h 357736"/>
                <a:gd name="connsiteX0" fmla="*/ 0 w 516732"/>
                <a:gd name="connsiteY0" fmla="*/ 148186 h 357736"/>
                <a:gd name="connsiteX1" fmla="*/ 247650 w 516732"/>
                <a:gd name="connsiteY1" fmla="*/ 7693 h 357736"/>
                <a:gd name="connsiteX2" fmla="*/ 516732 w 516732"/>
                <a:gd name="connsiteY2" fmla="*/ 357736 h 357736"/>
                <a:gd name="connsiteX0" fmla="*/ 0 w 504826"/>
                <a:gd name="connsiteY0" fmla="*/ 167460 h 355578"/>
                <a:gd name="connsiteX1" fmla="*/ 235744 w 504826"/>
                <a:gd name="connsiteY1" fmla="*/ 5535 h 355578"/>
                <a:gd name="connsiteX2" fmla="*/ 504826 w 504826"/>
                <a:gd name="connsiteY2" fmla="*/ 355578 h 355578"/>
                <a:gd name="connsiteX0" fmla="*/ 0 w 504826"/>
                <a:gd name="connsiteY0" fmla="*/ 147041 h 335159"/>
                <a:gd name="connsiteX1" fmla="*/ 271463 w 504826"/>
                <a:gd name="connsiteY1" fmla="*/ 6547 h 335159"/>
                <a:gd name="connsiteX2" fmla="*/ 504826 w 504826"/>
                <a:gd name="connsiteY2" fmla="*/ 335159 h 335159"/>
                <a:gd name="connsiteX0" fmla="*/ 0 w 504826"/>
                <a:gd name="connsiteY0" fmla="*/ 148403 h 361921"/>
                <a:gd name="connsiteX1" fmla="*/ 271463 w 504826"/>
                <a:gd name="connsiteY1" fmla="*/ 7909 h 361921"/>
                <a:gd name="connsiteX2" fmla="*/ 504826 w 504826"/>
                <a:gd name="connsiteY2" fmla="*/ 361921 h 361921"/>
                <a:gd name="connsiteX0" fmla="*/ 0 w 504826"/>
                <a:gd name="connsiteY0" fmla="*/ 148403 h 361921"/>
                <a:gd name="connsiteX1" fmla="*/ 271463 w 504826"/>
                <a:gd name="connsiteY1" fmla="*/ 7909 h 361921"/>
                <a:gd name="connsiteX2" fmla="*/ 504826 w 504826"/>
                <a:gd name="connsiteY2" fmla="*/ 361921 h 36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6" h="361921">
                  <a:moveTo>
                    <a:pt x="0" y="148403"/>
                  </a:moveTo>
                  <a:cubicBezTo>
                    <a:pt x="82748" y="63472"/>
                    <a:pt x="187325" y="-27677"/>
                    <a:pt x="271463" y="7909"/>
                  </a:cubicBezTo>
                  <a:cubicBezTo>
                    <a:pt x="355601" y="43495"/>
                    <a:pt x="426443" y="201583"/>
                    <a:pt x="504826" y="361921"/>
                  </a:cubicBezTo>
                </a:path>
              </a:pathLst>
            </a:custGeom>
            <a:noFill/>
            <a:ln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 rot="16200000">
              <a:off x="4132620" y="4363215"/>
              <a:ext cx="50763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latin typeface="+mn-lt"/>
                  <a:sym typeface="Wingdings 3" panose="05040102010807070707" pitchFamily="18" charset="2"/>
                </a:rPr>
                <a:t>energy</a:t>
              </a:r>
            </a:p>
          </p:txBody>
        </p:sp>
        <p:sp>
          <p:nvSpPr>
            <p:cNvPr id="83" name="Text Box 32"/>
            <p:cNvSpPr txBox="1">
              <a:spLocks noChangeArrowheads="1"/>
            </p:cNvSpPr>
            <p:nvPr/>
          </p:nvSpPr>
          <p:spPr bwMode="auto">
            <a:xfrm>
              <a:off x="2879658" y="4878290"/>
              <a:ext cx="45768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latin typeface="+mn-lt"/>
                  <a:sym typeface="Wingdings 3" panose="05040102010807070707" pitchFamily="18" charset="2"/>
                </a:rPr>
                <a:t>radius</a:t>
              </a:r>
            </a:p>
          </p:txBody>
        </p:sp>
        <p:sp>
          <p:nvSpPr>
            <p:cNvPr id="84" name="Text Box 32"/>
            <p:cNvSpPr txBox="1">
              <a:spLocks noChangeArrowheads="1"/>
            </p:cNvSpPr>
            <p:nvPr/>
          </p:nvSpPr>
          <p:spPr bwMode="auto">
            <a:xfrm>
              <a:off x="5783018" y="4878290"/>
              <a:ext cx="45768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latin typeface="+mn-lt"/>
                  <a:sym typeface="Wingdings 3" panose="05040102010807070707" pitchFamily="18" charset="2"/>
                </a:rPr>
                <a:t>radius</a:t>
              </a:r>
            </a:p>
          </p:txBody>
        </p:sp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4916363" y="4217117"/>
              <a:ext cx="67108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solidFill>
                    <a:srgbClr val="0070C0"/>
                  </a:solidFill>
                  <a:latin typeface="+mn-lt"/>
                  <a:sym typeface="Wingdings 3" panose="05040102010807070707" pitchFamily="18" charset="2"/>
                </a:rPr>
                <a:t>neutrons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3461029" y="4213020"/>
              <a:ext cx="57958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solidFill>
                    <a:srgbClr val="C00000"/>
                  </a:solidFill>
                  <a:latin typeface="+mn-lt"/>
                  <a:sym typeface="Wingdings 3" panose="05040102010807070707" pitchFamily="18" charset="2"/>
                </a:rPr>
                <a:t>protons</a:t>
              </a:r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59" name="Groupe 58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62" name="Groupe 61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63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4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5169355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ACTAR TPC for low energy protons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5607"/>
          <a:stretch>
            <a:fillRect/>
          </a:stretch>
        </p:blipFill>
        <p:spPr>
          <a:xfrm>
            <a:off x="4139952" y="1141211"/>
            <a:ext cx="4717800" cy="46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179512" y="739296"/>
            <a:ext cx="4257879" cy="50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protons </a:t>
            </a: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just above the separation threshold</a:t>
            </a:r>
          </a:p>
          <a:p>
            <a:pPr>
              <a:tabLst/>
            </a:pP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needed nuclear for astrophysics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+mn-lt"/>
                <a:sym typeface="Wingdings" panose="05000000000000000000" pitchFamily="2" charset="2"/>
              </a:rPr>
              <a:t>	</a:t>
            </a: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study of (p,</a:t>
            </a:r>
            <a:r>
              <a:rPr lang="el-GR" sz="1800" b="1" dirty="0" smtClean="0">
                <a:latin typeface="+mn-lt"/>
                <a:sym typeface="Wingdings 3" panose="05040102010807070707" pitchFamily="18" charset="2"/>
              </a:rPr>
              <a:t>γ</a:t>
            </a: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) resonances</a:t>
            </a:r>
            <a:endParaRPr lang="en-US" sz="1800" dirty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endParaRPr lang="en-US" sz="1800" b="1" dirty="0" smtClean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r>
              <a:rPr lang="en-US" sz="1800" dirty="0" smtClean="0">
                <a:latin typeface="+mn-lt"/>
                <a:sym typeface="Wingdings 3" panose="05040102010807070707" pitchFamily="18" charset="2"/>
              </a:rPr>
              <a:t>problem in decay experiments: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+mn-lt"/>
                <a:sym typeface="Wingdings" panose="05000000000000000000" pitchFamily="2" charset="2"/>
              </a:rPr>
              <a:t>	huge beta background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 smtClean="0">
                <a:latin typeface="+mn-lt"/>
                <a:sym typeface="Wingdings" panose="05000000000000000000" pitchFamily="2" charset="2"/>
              </a:rPr>
              <a:t>		at low energy</a:t>
            </a:r>
          </a:p>
          <a:p>
            <a:pPr>
              <a:tabLst/>
            </a:pPr>
            <a:endParaRPr lang="en-US" sz="1800" b="1" dirty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r>
              <a:rPr lang="en-US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a TPC can be transparent to </a:t>
            </a:r>
            <a:r>
              <a:rPr lang="el-GR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β</a:t>
            </a:r>
            <a:r>
              <a:rPr lang="en-US" sz="1800" b="1" dirty="0" smtClean="0">
                <a:solidFill>
                  <a:srgbClr val="00B050"/>
                </a:solidFill>
                <a:latin typeface="+mn-lt"/>
                <a:sym typeface="Wingdings 3" panose="05040102010807070707" pitchFamily="18" charset="2"/>
              </a:rPr>
              <a:t>s !</a:t>
            </a:r>
            <a:endParaRPr lang="en-US" sz="1800" b="1" dirty="0">
              <a:solidFill>
                <a:srgbClr val="00B050"/>
              </a:solidFill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  <a:tab pos="714375" algn="l"/>
              </a:tabLst>
            </a:pPr>
            <a:endParaRPr lang="en-US" sz="18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baseline="30000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46</a:t>
            </a:r>
            <a:r>
              <a:rPr lang="en-US" sz="1800" b="1" dirty="0" smtClean="0">
                <a:solidFill>
                  <a:srgbClr val="0070C0"/>
                </a:solidFill>
                <a:latin typeface="+mn-lt"/>
                <a:sym typeface="Wingdings 3" panose="05040102010807070707" pitchFamily="18" charset="2"/>
              </a:rPr>
              <a:t>Mn decay </a:t>
            </a: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(in 2021 exp. data)</a:t>
            </a:r>
          </a:p>
          <a:p>
            <a:pPr>
              <a:spcBef>
                <a:spcPts val="600"/>
              </a:spcBef>
              <a:tabLst>
                <a:tab pos="361950" algn="l"/>
                <a:tab pos="714375" algn="l"/>
              </a:tabLst>
            </a:pP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•</a:t>
            </a:r>
            <a:r>
              <a:rPr lang="en-US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+mn-lt"/>
                <a:sym typeface="Wingdings 3" panose="05040102010807070707" pitchFamily="18" charset="2"/>
              </a:rPr>
              <a:t>obs. of protons below 1 MeV</a:t>
            </a:r>
          </a:p>
          <a:p>
            <a:pPr>
              <a:spcBef>
                <a:spcPts val="600"/>
              </a:spcBef>
              <a:tabLst>
                <a:tab pos="361950" algn="l"/>
                <a:tab pos="714375" algn="l"/>
              </a:tabLst>
            </a:pPr>
            <a:r>
              <a:rPr lang="en-US" sz="1800" b="1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•	study of </a:t>
            </a:r>
            <a:r>
              <a:rPr lang="en-US" sz="1800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46</a:t>
            </a:r>
            <a:r>
              <a:rPr lang="en-US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Cr </a:t>
            </a:r>
            <a:r>
              <a:rPr lang="en-US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800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45</a:t>
            </a:r>
            <a:r>
              <a:rPr lang="en-US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 + p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inverse reaction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missing ingredient for</a:t>
            </a:r>
          </a:p>
          <a:p>
            <a:pPr>
              <a:tabLst>
                <a:tab pos="361950" algn="l"/>
                <a:tab pos="714375" algn="l"/>
              </a:tabLs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type II supernovae models</a:t>
            </a:r>
            <a:endParaRPr lang="en-US" sz="1800" b="1" dirty="0" smtClean="0">
              <a:latin typeface="+mn-lt"/>
              <a:sym typeface="Wingdings 3" panose="05040102010807070707" pitchFamily="18" charset="2"/>
            </a:endParaRPr>
          </a:p>
          <a:p>
            <a:pPr>
              <a:tabLst>
                <a:tab pos="361950" algn="l"/>
                <a:tab pos="714375" algn="l"/>
              </a:tabLst>
            </a:pPr>
            <a:endParaRPr lang="en-US" sz="1800" b="1" dirty="0" smtClean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 rot="16200000">
            <a:off x="7957221" y="2399785"/>
            <a:ext cx="1801061" cy="2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US" altLang="fr-FR" sz="1200" dirty="0" smtClean="0">
                <a:latin typeface="+mn-lt"/>
                <a:sym typeface="Wingdings" panose="05000000000000000000" pitchFamily="2" charset="2"/>
              </a:rPr>
              <a:t>courtesy of A. Ortega Moral</a:t>
            </a:r>
            <a:endParaRPr lang="en-US" altLang="fr-FR" sz="12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 rot="19630060">
            <a:off x="5137059" y="2204758"/>
            <a:ext cx="350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noFill/>
                <a:effectLst>
                  <a:outerShdw blurRad="63500" dist="38100" dir="2700000" algn="tl" rotWithShape="0">
                    <a:srgbClr val="C00000">
                      <a:alpha val="30000"/>
                    </a:srgbClr>
                  </a:outerShdw>
                </a:effectLst>
              </a:rPr>
              <a:t>preliminary</a:t>
            </a:r>
            <a:endParaRPr lang="fr-FR" sz="5400" b="1" cap="none" spc="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noFill/>
              <a:effectLst>
                <a:outerShdw blurRad="63500" dist="38100" dir="2700000" algn="tl" rotWithShape="0">
                  <a:srgbClr val="C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1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49447"/>
            <a:ext cx="3095898" cy="252782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3088529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an on-going analysis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BC2D7153-9A9C-4643-B51C-0946DA9CB10B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 Box 32"/>
              <p:cNvSpPr txBox="1">
                <a:spLocks noChangeArrowheads="1"/>
              </p:cNvSpPr>
              <p:nvPr/>
            </p:nvSpPr>
            <p:spPr bwMode="auto">
              <a:xfrm>
                <a:off x="179512" y="739296"/>
                <a:ext cx="6793060" cy="5669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>
                <a:spAutoFit/>
              </a:bodyPr>
              <a:lstStyle>
                <a:lvl1pPr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192088" algn="l"/>
                    <a:tab pos="1524000" algn="l"/>
                    <a:tab pos="181292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tabLst/>
                </a:pPr>
                <a:r>
                  <a:rPr lang="en-US" sz="1800" b="1" dirty="0" smtClean="0">
                    <a:latin typeface="+mn-lt"/>
                    <a:sym typeface="Wingdings 3" panose="05040102010807070707" pitchFamily="18" charset="2"/>
                  </a:rPr>
                  <a:t>very preliminary results</a:t>
                </a:r>
              </a:p>
              <a:p>
                <a:pPr>
                  <a:spcBef>
                    <a:spcPts val="600"/>
                  </a:spcBef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Symbol" panose="05050102010706020507" pitchFamily="18" charset="2"/>
                  </a:rPr>
                  <a:t>	</a:t>
                </a:r>
                <a:r>
                  <a:rPr lang="en-US" sz="1800" dirty="0" smtClean="0">
                    <a:latin typeface="+mn-lt"/>
                    <a:cs typeface="Calibri" panose="020F0502020204030204" pitchFamily="34" charset="0"/>
                    <a:sym typeface="Wingdings" panose="05000000000000000000" pitchFamily="2" charset="2"/>
                  </a:rPr>
                  <a:t>•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difficult precise identification</a:t>
                </a:r>
              </a:p>
              <a:p>
                <a:pPr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	 for correct implantation-decay correlations</a:t>
                </a:r>
              </a:p>
              <a:p>
                <a:pPr>
                  <a:tabLst>
                    <a:tab pos="361950" algn="l"/>
                    <a:tab pos="714375" algn="l"/>
                  </a:tabLst>
                </a:pPr>
                <a:endParaRPr lang="en-US" sz="1800" b="1" dirty="0" smtClean="0">
                  <a:solidFill>
                    <a:srgbClr val="C00000"/>
                  </a:solidFill>
                  <a:latin typeface="+mn-lt"/>
                  <a:sym typeface="Wingdings 3" panose="05040102010807070707" pitchFamily="18" charset="2"/>
                </a:endParaRPr>
              </a:p>
              <a:p>
                <a:pPr>
                  <a:tabLst>
                    <a:tab pos="361950" algn="l"/>
                    <a:tab pos="714375" algn="l"/>
                  </a:tabLst>
                </a:pPr>
                <a:r>
                  <a:rPr lang="en-US" sz="1800" b="1" dirty="0" smtClean="0">
                    <a:solidFill>
                      <a:srgbClr val="C00000"/>
                    </a:solidFill>
                    <a:latin typeface="+mn-lt"/>
                    <a:sym typeface="Wingdings 3" panose="05040102010807070707" pitchFamily="18" charset="2"/>
                  </a:rPr>
                  <a:t>2-proton radioactivity</a:t>
                </a:r>
              </a:p>
              <a:p>
                <a:pPr>
                  <a:spcBef>
                    <a:spcPts val="600"/>
                  </a:spcBef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Symbol" panose="05050102010706020507" pitchFamily="18" charset="2"/>
                  </a:rPr>
                  <a:t>	</a:t>
                </a:r>
                <a:r>
                  <a:rPr lang="en-US" sz="1800" dirty="0" smtClean="0">
                    <a:latin typeface="+mn-lt"/>
                    <a:cs typeface="Calibri" panose="020F0502020204030204" pitchFamily="34" charset="0"/>
                    <a:sym typeface="Wingdings" panose="05000000000000000000" pitchFamily="2" charset="2"/>
                  </a:rPr>
                  <a:t>•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search for event in the data? little hope…</a:t>
                </a:r>
              </a:p>
              <a:p>
                <a:pPr>
                  <a:spcBef>
                    <a:spcPts val="600"/>
                  </a:spcBef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dirty="0" smtClean="0">
                    <a:latin typeface="+mn-lt"/>
                    <a:cs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b="1" dirty="0" smtClean="0">
                    <a:latin typeface="+mn-lt"/>
                    <a:sym typeface="Wingdings" panose="05000000000000000000" pitchFamily="2" charset="2"/>
                  </a:rPr>
                  <a:t>statistics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 will in any case be </a:t>
                </a:r>
                <a:r>
                  <a:rPr lang="en-US" sz="1800" b="1" dirty="0" smtClean="0">
                    <a:latin typeface="+mn-lt"/>
                    <a:sym typeface="Wingdings" panose="05000000000000000000" pitchFamily="2" charset="2"/>
                  </a:rPr>
                  <a:t>too low for an angular distribution</a:t>
                </a:r>
              </a:p>
              <a:p>
                <a:pPr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	 possibility to combine with previous NSCL data ?</a:t>
                </a:r>
              </a:p>
              <a:p>
                <a:pPr>
                  <a:spcBef>
                    <a:spcPts val="600"/>
                  </a:spcBef>
                  <a:tabLst>
                    <a:tab pos="361950" algn="l"/>
                    <a:tab pos="714375" algn="l"/>
                  </a:tabLst>
                </a:pPr>
                <a:r>
                  <a:rPr lang="en-US" sz="1800" dirty="0">
                    <a:latin typeface="+mn-lt"/>
                    <a:sym typeface="Symbol" panose="05050102010706020507" pitchFamily="18" charset="2"/>
                  </a:rPr>
                  <a:t>	</a:t>
                </a:r>
                <a:r>
                  <a:rPr lang="en-US" sz="1800" dirty="0">
                    <a:latin typeface="+mn-lt"/>
                    <a:cs typeface="Calibri" panose="020F0502020204030204" pitchFamily="34" charset="0"/>
                    <a:sym typeface="Wingdings" panose="05000000000000000000" pitchFamily="2" charset="2"/>
                  </a:rPr>
                  <a:t>•</a:t>
                </a:r>
                <a:r>
                  <a:rPr lang="en-US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analyze </a:t>
                </a:r>
                <a:r>
                  <a:rPr lang="en-US" sz="1800" b="1" baseline="30000" dirty="0" smtClean="0">
                    <a:latin typeface="+mn-lt"/>
                    <a:sym typeface="Wingdings" panose="05000000000000000000" pitchFamily="2" charset="2"/>
                  </a:rPr>
                  <a:t>45</a:t>
                </a:r>
                <a:r>
                  <a:rPr lang="en-US" sz="1800" b="1" dirty="0" smtClean="0">
                    <a:latin typeface="+mn-lt"/>
                    <a:sym typeface="Wingdings" panose="05000000000000000000" pitchFamily="2" charset="2"/>
                  </a:rPr>
                  <a:t>Fe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 2-proton events</a:t>
                </a:r>
                <a:endParaRPr lang="en-US" sz="1800" b="1" dirty="0" smtClean="0">
                  <a:latin typeface="+mn-lt"/>
                  <a:sym typeface="Wingdings" panose="05000000000000000000" pitchFamily="2" charset="2"/>
                </a:endParaRPr>
              </a:p>
              <a:p>
                <a:pPr>
                  <a:tabLst>
                    <a:tab pos="361950" algn="l"/>
                    <a:tab pos="714375" algn="l"/>
                  </a:tabLst>
                </a:pPr>
                <a:endParaRPr lang="en-US" sz="1800" b="1" dirty="0" smtClean="0">
                  <a:latin typeface="+mn-lt"/>
                  <a:sym typeface="Wingdings" panose="05000000000000000000" pitchFamily="2" charset="2"/>
                </a:endParaRPr>
              </a:p>
              <a:p>
                <a:pPr>
                  <a:tabLst>
                    <a:tab pos="361950" algn="l"/>
                    <a:tab pos="714375" algn="l"/>
                  </a:tabLst>
                </a:pPr>
                <a:r>
                  <a:rPr lang="en-US" sz="1800" b="1" dirty="0" smtClean="0">
                    <a:solidFill>
                      <a:srgbClr val="C00000"/>
                    </a:solidFill>
                    <a:latin typeface="+mn-lt"/>
                    <a:sym typeface="Symbol" panose="05050102010706020507" pitchFamily="18" charset="2"/>
                  </a:rPr>
                  <a:t>other exotic decays</a:t>
                </a:r>
              </a:p>
              <a:p>
                <a:pPr>
                  <a:spcBef>
                    <a:spcPts val="600"/>
                  </a:spcBef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Symbol" panose="05050102010706020507" pitchFamily="18" charset="2"/>
                  </a:rPr>
                  <a:t>	</a:t>
                </a:r>
                <a:r>
                  <a:rPr lang="en-US" sz="1800" dirty="0" smtClean="0">
                    <a:latin typeface="+mn-lt"/>
                    <a:cs typeface="Calibri" panose="020F0502020204030204" pitchFamily="34" charset="0"/>
                    <a:sym typeface="Wingdings" panose="05000000000000000000" pitchFamily="2" charset="2"/>
                  </a:rPr>
                  <a:t>•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identify </a:t>
                </a:r>
                <a:r>
                  <a:rPr lang="en-US" sz="1800" b="1" dirty="0" smtClean="0">
                    <a:latin typeface="+mn-lt"/>
                    <a:sym typeface="Wingdings" panose="05000000000000000000" pitchFamily="2" charset="2"/>
                  </a:rPr>
                  <a:t>individual proton transitions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 in β-p, β-2p, β-3p</a:t>
                </a:r>
              </a:p>
              <a:p>
                <a:pPr>
                  <a:tabLst>
                    <a:tab pos="361950" algn="l"/>
                    <a:tab pos="714375" algn="l"/>
                  </a:tabLst>
                </a:pP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	for decay schemes</a:t>
                </a:r>
              </a:p>
              <a:p>
                <a:pPr>
                  <a:spcBef>
                    <a:spcPts val="600"/>
                  </a:spcBef>
                  <a:tabLst>
                    <a:tab pos="361950" algn="l"/>
                    <a:tab pos="714375" algn="l"/>
                  </a:tabLst>
                </a:pPr>
                <a:r>
                  <a:rPr lang="en-US" sz="1800" dirty="0">
                    <a:latin typeface="+mn-lt"/>
                    <a:sym typeface="Symbol" panose="05050102010706020507" pitchFamily="18" charset="2"/>
                  </a:rPr>
                  <a:t>	</a:t>
                </a:r>
                <a:r>
                  <a:rPr lang="en-US" sz="1800" dirty="0">
                    <a:latin typeface="+mn-lt"/>
                    <a:cs typeface="Calibri" panose="020F0502020204030204" pitchFamily="34" charset="0"/>
                    <a:sym typeface="Wingdings" panose="05000000000000000000" pitchFamily="2" charset="2"/>
                  </a:rPr>
                  <a:t>•</a:t>
                </a:r>
                <a:r>
                  <a:rPr lang="en-US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required algorithms under development</a:t>
                </a:r>
                <a:endParaRPr lang="en-US" sz="1800" dirty="0">
                  <a:latin typeface="+mn-lt"/>
                  <a:sym typeface="Wingdings" panose="05000000000000000000" pitchFamily="2" charset="2"/>
                </a:endParaRPr>
              </a:p>
              <a:p>
                <a:pPr>
                  <a:tabLst>
                    <a:tab pos="361950" algn="l"/>
                    <a:tab pos="714375" algn="l"/>
                    <a:tab pos="1076325" algn="l"/>
                  </a:tabLst>
                </a:pPr>
                <a:r>
                  <a:rPr lang="en-US" sz="1800" dirty="0" smtClean="0">
                    <a:latin typeface="+mn-lt"/>
                    <a:sym typeface="Symbol" panose="05050102010706020507" pitchFamily="18" charset="2"/>
                  </a:rPr>
                  <a:t>		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	identification improvement</a:t>
                </a:r>
              </a:p>
              <a:p>
                <a:pPr>
                  <a:tabLst>
                    <a:tab pos="361950" algn="l"/>
                    <a:tab pos="714375" algn="l"/>
                    <a:tab pos="1076325" algn="l"/>
                  </a:tabLst>
                </a:pPr>
                <a:r>
                  <a:rPr lang="en-US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	decay modes discrimination</a:t>
                </a:r>
              </a:p>
              <a:p>
                <a:pPr>
                  <a:tabLst>
                    <a:tab pos="361950" algn="l"/>
                    <a:tab pos="714375" algn="l"/>
                    <a:tab pos="1076325" algn="l"/>
                  </a:tabLst>
                </a:pPr>
                <a:r>
                  <a:rPr lang="en-US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	(image analysis methods, 3D “Hough” transform…)</a:t>
                </a:r>
              </a:p>
              <a:p>
                <a:pPr>
                  <a:tabLst>
                    <a:tab pos="361950" algn="l"/>
                    <a:tab pos="714375" algn="l"/>
                    <a:tab pos="1076325" algn="l"/>
                  </a:tabLst>
                </a:pPr>
                <a:r>
                  <a:rPr lang="en-US" sz="1800" dirty="0">
                    <a:latin typeface="+mn-lt"/>
                    <a:sym typeface="Wingdings" panose="05000000000000000000" pitchFamily="2" charset="2"/>
                  </a:rPr>
                  <a:t>	</a:t>
                </a:r>
                <a:r>
                  <a:rPr lang="en-US" sz="1800" dirty="0" smtClean="0">
                    <a:latin typeface="+mn-lt"/>
                    <a:sym typeface="Wingdings" panose="05000000000000000000" pitchFamily="2" charset="2"/>
                  </a:rPr>
                  <a:t>		3D charge fitting for tracks reconstruction: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sz="2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𝒕𝒓𝒌</m:t>
                        </m:r>
                      </m:sub>
                      <m:sup/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𝑸</m:t>
                        </m:r>
                        <m:d>
                          <m:d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𝒚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𝒛</m:t>
                            </m:r>
                          </m:e>
                        </m:d>
                      </m:e>
                    </m:nary>
                  </m:oMath>
                </a14:m>
                <a:endParaRPr lang="en-US" sz="2000" b="1" dirty="0" smtClean="0">
                  <a:latin typeface="+mn-lt"/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52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739296"/>
                <a:ext cx="6793060" cy="5669226"/>
              </a:xfrm>
              <a:prstGeom prst="rect">
                <a:avLst/>
              </a:prstGeom>
              <a:blipFill>
                <a:blip r:embed="rId4"/>
                <a:stretch>
                  <a:fillRect l="-987" t="-108" b="-116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68"/>
          <p:cNvSpPr txBox="1">
            <a:spLocks noChangeArrowheads="1"/>
          </p:cNvSpPr>
          <p:nvPr/>
        </p:nvSpPr>
        <p:spPr bwMode="auto">
          <a:xfrm>
            <a:off x="7031087" y="55105"/>
            <a:ext cx="2004963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tabLst/>
            </a:pP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PhD of A. Ortega Moral</a:t>
            </a:r>
            <a:endParaRPr lang="en-US" altLang="fr-FR" sz="16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5" name="Text Box 68"/>
          <p:cNvSpPr txBox="1">
            <a:spLocks noChangeArrowheads="1"/>
          </p:cNvSpPr>
          <p:nvPr/>
        </p:nvSpPr>
        <p:spPr bwMode="auto">
          <a:xfrm>
            <a:off x="7488037" y="2996952"/>
            <a:ext cx="1513161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tabLst/>
            </a:pP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Bragg peak signal</a:t>
            </a:r>
          </a:p>
          <a:p>
            <a:pPr algn="r">
              <a:tabLst/>
            </a:pP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for a 2P event</a:t>
            </a:r>
          </a:p>
          <a:p>
            <a:pPr algn="r">
              <a:tabLst/>
            </a:pPr>
            <a:r>
              <a:rPr lang="en-US" altLang="fr-FR" sz="1600" dirty="0" smtClean="0">
                <a:latin typeface="+mn-lt"/>
                <a:sym typeface="Wingdings" panose="05000000000000000000" pitchFamily="2" charset="2"/>
              </a:rPr>
              <a:t>(2D fit)</a:t>
            </a:r>
            <a:endParaRPr lang="en-US" altLang="fr-FR" sz="1600" dirty="0"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69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7380" y="44530"/>
            <a:ext cx="2830189" cy="50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800" b="1" dirty="0" smtClean="0">
                <a:solidFill>
                  <a:srgbClr val="0070C0"/>
                </a:solidFill>
              </a:rPr>
              <a:t>some perspectives</a:t>
            </a:r>
            <a:endParaRPr lang="en-US" altLang="fr-FR" sz="2800" b="1" dirty="0">
              <a:solidFill>
                <a:srgbClr val="0070C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346551" y="1619421"/>
            <a:ext cx="5580920" cy="4329929"/>
            <a:chOff x="2264969" y="1052670"/>
            <a:chExt cx="5580920" cy="432992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844" y="1107270"/>
              <a:ext cx="5208314" cy="4275329"/>
            </a:xfrm>
            <a:prstGeom prst="rect">
              <a:avLst/>
            </a:prstGeom>
          </p:spPr>
        </p:pic>
        <p:sp>
          <p:nvSpPr>
            <p:cNvPr id="14" name="Triangle isocèle 13"/>
            <p:cNvSpPr/>
            <p:nvPr/>
          </p:nvSpPr>
          <p:spPr>
            <a:xfrm flipV="1">
              <a:off x="2264969" y="1052670"/>
              <a:ext cx="4340176" cy="3898413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ext Box 64"/>
            <p:cNvSpPr txBox="1">
              <a:spLocks noChangeArrowheads="1"/>
            </p:cNvSpPr>
            <p:nvPr/>
          </p:nvSpPr>
          <p:spPr bwMode="auto">
            <a:xfrm>
              <a:off x="6738020" y="4853481"/>
              <a:ext cx="832527" cy="50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r"/>
              <a:r>
                <a:rPr lang="en-US" sz="1400" dirty="0" smtClean="0">
                  <a:latin typeface="Calibri" panose="020F0502020204030204" pitchFamily="34" charset="0"/>
                  <a:sym typeface="Wingdings 3" panose="05040102010807070707" pitchFamily="18" charset="2"/>
                </a:rPr>
                <a:t>AME 2016</a:t>
              </a:r>
            </a:p>
            <a:p>
              <a:pPr algn="r"/>
              <a:r>
                <a:rPr lang="en-US" sz="1400" dirty="0" smtClean="0">
                  <a:latin typeface="Calibri" panose="020F0502020204030204" pitchFamily="34" charset="0"/>
                  <a:sym typeface="Wingdings 3" panose="05040102010807070707" pitchFamily="18" charset="2"/>
                </a:rPr>
                <a:t>isotopes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3131840" y="3517120"/>
              <a:ext cx="2586452" cy="1783667"/>
              <a:chOff x="1814468" y="2265305"/>
              <a:chExt cx="2586452" cy="1783667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1814468" y="3597391"/>
                <a:ext cx="778860" cy="451581"/>
                <a:chOff x="1360434" y="4479249"/>
                <a:chExt cx="778860" cy="451581"/>
              </a:xfrm>
            </p:grpSpPr>
            <p:sp>
              <p:nvSpPr>
                <p:cNvPr id="31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618977" y="4581128"/>
                  <a:ext cx="520317" cy="34970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72000" tIns="36000" rIns="72000" bIns="36000">
                  <a:spAutoFit/>
                </a:bodyPr>
                <a:lstStyle/>
                <a:p>
                  <a:pPr algn="r"/>
                  <a:r>
                    <a:rPr lang="en-US" sz="1800" b="1" baseline="30000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45</a:t>
                  </a:r>
                  <a:r>
                    <a:rPr lang="en-US" sz="1800" b="1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Fe</a:t>
                  </a:r>
                </a:p>
              </p:txBody>
            </p:sp>
            <p:cxnSp>
              <p:nvCxnSpPr>
                <p:cNvPr id="32" name="Connecteur droit avec flèche 31"/>
                <p:cNvCxnSpPr>
                  <a:stCxn id="31" idx="1"/>
                </p:cNvCxnSpPr>
                <p:nvPr/>
              </p:nvCxnSpPr>
              <p:spPr>
                <a:xfrm flipH="1" flipV="1">
                  <a:off x="1360434" y="4479249"/>
                  <a:ext cx="258543" cy="27673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e 21"/>
              <p:cNvGrpSpPr/>
              <p:nvPr/>
            </p:nvGrpSpPr>
            <p:grpSpPr>
              <a:xfrm>
                <a:off x="1940135" y="3247689"/>
                <a:ext cx="913351" cy="349702"/>
                <a:chOff x="1486101" y="4129547"/>
                <a:chExt cx="913351" cy="349702"/>
              </a:xfrm>
            </p:grpSpPr>
            <p:sp>
              <p:nvSpPr>
                <p:cNvPr id="2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888560" y="4129547"/>
                  <a:ext cx="510892" cy="34970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72000" tIns="36000" rIns="72000" bIns="36000">
                  <a:spAutoFit/>
                </a:bodyPr>
                <a:lstStyle/>
                <a:p>
                  <a:pPr algn="r"/>
                  <a:r>
                    <a:rPr lang="en-US" sz="1800" b="1" baseline="30000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48</a:t>
                  </a:r>
                  <a:r>
                    <a:rPr lang="en-US" sz="1800" b="1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Ni</a:t>
                  </a:r>
                </a:p>
              </p:txBody>
            </p:sp>
            <p:cxnSp>
              <p:nvCxnSpPr>
                <p:cNvPr id="30" name="Connecteur droit avec flèche 29"/>
                <p:cNvCxnSpPr>
                  <a:stCxn id="29" idx="1"/>
                </p:cNvCxnSpPr>
                <p:nvPr/>
              </p:nvCxnSpPr>
              <p:spPr>
                <a:xfrm flipH="1" flipV="1">
                  <a:off x="1486101" y="4206437"/>
                  <a:ext cx="402459" cy="97961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e 22"/>
              <p:cNvGrpSpPr/>
              <p:nvPr/>
            </p:nvGrpSpPr>
            <p:grpSpPr>
              <a:xfrm>
                <a:off x="2462540" y="2786354"/>
                <a:ext cx="915896" cy="349702"/>
                <a:chOff x="2008506" y="3668212"/>
                <a:chExt cx="915896" cy="349702"/>
              </a:xfrm>
            </p:grpSpPr>
            <p:sp>
              <p:nvSpPr>
                <p:cNvPr id="27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387862" y="3668212"/>
                  <a:ext cx="536540" cy="34970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72000" tIns="36000" rIns="72000" bIns="36000">
                  <a:spAutoFit/>
                </a:bodyPr>
                <a:lstStyle/>
                <a:p>
                  <a:pPr algn="r"/>
                  <a:r>
                    <a:rPr lang="en-US" sz="1800" b="1" baseline="30000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54</a:t>
                  </a:r>
                  <a:r>
                    <a:rPr lang="en-US" sz="1800" b="1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Zn</a:t>
                  </a:r>
                </a:p>
              </p:txBody>
            </p:sp>
            <p:cxnSp>
              <p:nvCxnSpPr>
                <p:cNvPr id="28" name="Connecteur droit avec flèche 27"/>
                <p:cNvCxnSpPr>
                  <a:stCxn id="27" idx="1"/>
                </p:cNvCxnSpPr>
                <p:nvPr/>
              </p:nvCxnSpPr>
              <p:spPr>
                <a:xfrm flipH="1">
                  <a:off x="2008506" y="3843063"/>
                  <a:ext cx="379356" cy="29268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e 23"/>
              <p:cNvGrpSpPr/>
              <p:nvPr/>
            </p:nvGrpSpPr>
            <p:grpSpPr>
              <a:xfrm>
                <a:off x="3486843" y="2265305"/>
                <a:ext cx="914077" cy="366070"/>
                <a:chOff x="3032809" y="3147163"/>
                <a:chExt cx="914077" cy="366070"/>
              </a:xfrm>
            </p:grpSpPr>
            <p:sp>
              <p:nvSpPr>
                <p:cNvPr id="25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438495" y="3163531"/>
                  <a:ext cx="508391" cy="34970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72000" tIns="36000" rIns="72000" bIns="36000">
                  <a:spAutoFit/>
                </a:bodyPr>
                <a:lstStyle/>
                <a:p>
                  <a:pPr algn="r"/>
                  <a:r>
                    <a:rPr lang="en-US" sz="1800" b="1" baseline="30000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67</a:t>
                  </a:r>
                  <a:r>
                    <a:rPr lang="en-US" sz="1800" b="1" dirty="0" smtClean="0">
                      <a:solidFill>
                        <a:srgbClr val="C00000"/>
                      </a:solidFill>
                      <a:latin typeface="Calibri" panose="020F0502020204030204" pitchFamily="34" charset="0"/>
                      <a:sym typeface="Wingdings 3" panose="05040102010807070707" pitchFamily="18" charset="2"/>
                    </a:rPr>
                    <a:t>Kr</a:t>
                  </a:r>
                </a:p>
              </p:txBody>
            </p:sp>
            <p:cxnSp>
              <p:nvCxnSpPr>
                <p:cNvPr id="26" name="Connecteur droit avec flèche 25"/>
                <p:cNvCxnSpPr>
                  <a:stCxn id="25" idx="1"/>
                </p:cNvCxnSpPr>
                <p:nvPr/>
              </p:nvCxnSpPr>
              <p:spPr>
                <a:xfrm flipH="1" flipV="1">
                  <a:off x="3032809" y="3147163"/>
                  <a:ext cx="405686" cy="191219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e 16"/>
            <p:cNvGrpSpPr/>
            <p:nvPr/>
          </p:nvGrpSpPr>
          <p:grpSpPr>
            <a:xfrm>
              <a:off x="4529078" y="1298839"/>
              <a:ext cx="3316811" cy="1337736"/>
              <a:chOff x="4096335" y="1484784"/>
              <a:chExt cx="3316811" cy="1337736"/>
            </a:xfrm>
          </p:grpSpPr>
          <p:sp>
            <p:nvSpPr>
              <p:cNvPr id="18" name="Ellipse 17"/>
              <p:cNvSpPr/>
              <p:nvPr/>
            </p:nvSpPr>
            <p:spPr>
              <a:xfrm rot="19350224">
                <a:off x="4096335" y="2047824"/>
                <a:ext cx="3316811" cy="774696"/>
              </a:xfrm>
              <a:prstGeom prst="ellipse">
                <a:avLst/>
              </a:prstGeom>
              <a:noFill/>
              <a:ln w="38100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Text Box 64"/>
              <p:cNvSpPr txBox="1">
                <a:spLocks noChangeArrowheads="1"/>
              </p:cNvSpPr>
              <p:nvPr/>
            </p:nvSpPr>
            <p:spPr bwMode="auto">
              <a:xfrm>
                <a:off x="4371472" y="1484784"/>
                <a:ext cx="566997" cy="62670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9933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72000" tIns="36000" rIns="72000" bIns="36000">
                <a:spAutoFit/>
              </a:bodyPr>
              <a:lstStyle/>
              <a:p>
                <a:pPr algn="r"/>
                <a:r>
                  <a:rPr lang="en-US" sz="3600" b="1" dirty="0" smtClean="0">
                    <a:solidFill>
                      <a:srgbClr val="FF9933"/>
                    </a:solidFill>
                    <a:latin typeface="Calibri" panose="020F0502020204030204" pitchFamily="34" charset="0"/>
                    <a:sym typeface="Wingdings 3" panose="05040102010807070707" pitchFamily="18" charset="2"/>
                  </a:rPr>
                  <a:t> ? </a:t>
                </a:r>
              </a:p>
            </p:txBody>
          </p:sp>
          <p:cxnSp>
            <p:nvCxnSpPr>
              <p:cNvPr id="20" name="Connecteur droit avec flèche 19"/>
              <p:cNvCxnSpPr>
                <a:stCxn id="19" idx="3"/>
                <a:endCxn id="18" idx="0"/>
              </p:cNvCxnSpPr>
              <p:nvPr/>
            </p:nvCxnSpPr>
            <p:spPr>
              <a:xfrm>
                <a:off x="4938469" y="1798135"/>
                <a:ext cx="580489" cy="329718"/>
              </a:xfrm>
              <a:prstGeom prst="straightConnector1">
                <a:avLst/>
              </a:prstGeom>
              <a:ln w="19050">
                <a:solidFill>
                  <a:srgbClr val="FF9933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 Box 64"/>
          <p:cNvSpPr txBox="1">
            <a:spLocks noChangeArrowheads="1"/>
          </p:cNvSpPr>
          <p:nvPr/>
        </p:nvSpPr>
        <p:spPr bwMode="auto">
          <a:xfrm>
            <a:off x="8006232" y="1979193"/>
            <a:ext cx="1030264" cy="318924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36000" rIns="72000" bIns="3600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Z = 50 (Sn)</a:t>
            </a:r>
          </a:p>
        </p:txBody>
      </p:sp>
      <p:sp>
        <p:nvSpPr>
          <p:cNvPr id="39" name="Text Box 64"/>
          <p:cNvSpPr txBox="1">
            <a:spLocks noChangeArrowheads="1"/>
          </p:cNvSpPr>
          <p:nvPr/>
        </p:nvSpPr>
        <p:spPr bwMode="auto">
          <a:xfrm>
            <a:off x="8006232" y="3845801"/>
            <a:ext cx="1005642" cy="318924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36000" rIns="72000" bIns="3600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Z = 36 (Kr)</a:t>
            </a:r>
          </a:p>
        </p:txBody>
      </p:sp>
      <p:sp>
        <p:nvSpPr>
          <p:cNvPr id="37" name="Text Box 64"/>
          <p:cNvSpPr txBox="1">
            <a:spLocks noChangeArrowheads="1"/>
          </p:cNvSpPr>
          <p:nvPr/>
        </p:nvSpPr>
        <p:spPr bwMode="auto">
          <a:xfrm>
            <a:off x="8006232" y="4900264"/>
            <a:ext cx="1006219" cy="318924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none" lIns="72000" tIns="36000" rIns="72000" bIns="3600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Z = 28 (Ni)</a:t>
            </a:r>
          </a:p>
        </p:txBody>
      </p:sp>
      <p:grpSp>
        <p:nvGrpSpPr>
          <p:cNvPr id="51" name="Groupe 50"/>
          <p:cNvGrpSpPr/>
          <p:nvPr/>
        </p:nvGrpSpPr>
        <p:grpSpPr>
          <a:xfrm>
            <a:off x="7760822" y="2133601"/>
            <a:ext cx="256305" cy="2932654"/>
            <a:chOff x="7613154" y="2133601"/>
            <a:chExt cx="399150" cy="2932654"/>
          </a:xfrm>
        </p:grpSpPr>
        <p:cxnSp>
          <p:nvCxnSpPr>
            <p:cNvPr id="42" name="Connecteur droit avec flèche 41"/>
            <p:cNvCxnSpPr>
              <a:stCxn id="41" idx="1"/>
            </p:cNvCxnSpPr>
            <p:nvPr/>
          </p:nvCxnSpPr>
          <p:spPr>
            <a:xfrm flipH="1" flipV="1">
              <a:off x="7623124" y="2133601"/>
              <a:ext cx="389180" cy="50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39" idx="1"/>
            </p:cNvCxnSpPr>
            <p:nvPr/>
          </p:nvCxnSpPr>
          <p:spPr>
            <a:xfrm flipH="1">
              <a:off x="7623124" y="4005263"/>
              <a:ext cx="3891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>
              <a:stCxn id="37" idx="1"/>
            </p:cNvCxnSpPr>
            <p:nvPr/>
          </p:nvCxnSpPr>
          <p:spPr>
            <a:xfrm flipH="1">
              <a:off x="7613154" y="5059726"/>
              <a:ext cx="399150" cy="652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120786" y="1460254"/>
            <a:ext cx="4797523" cy="395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>
              <a:tabLst>
                <a:tab pos="180975" algn="l"/>
                <a:tab pos="542925" algn="l"/>
              </a:tabLst>
            </a:pPr>
            <a:r>
              <a:rPr lang="en-US" b="1" dirty="0">
                <a:latin typeface="Calibri" panose="020F0502020204030204" pitchFamily="34" charset="0"/>
              </a:rPr>
              <a:t>	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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	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current facilities </a:t>
            </a:r>
            <a:r>
              <a:rPr lang="en-US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– limited possibilities</a:t>
            </a:r>
            <a:endParaRPr lang="en-US" dirty="0">
              <a:latin typeface="Calibri" panose="020F0502020204030204" pitchFamily="34" charset="0"/>
              <a:sym typeface="Wingdings 3" panose="05040102010807070707" pitchFamily="18" charset="2"/>
            </a:endParaRPr>
          </a:p>
          <a:p>
            <a:pPr>
              <a:tabLst>
                <a:tab pos="180975" algn="l"/>
                <a:tab pos="542925" algn="l"/>
              </a:tabLst>
            </a:pPr>
            <a:r>
              <a:rPr lang="en-US" b="1" dirty="0">
                <a:latin typeface="Calibri" panose="020F0502020204030204" pitchFamily="34" charset="0"/>
                <a:sym typeface="Wingdings 3" panose="05040102010807070707" pitchFamily="18" charset="2"/>
              </a:rPr>
              <a:t>		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	GANIL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(95 MeV/A)</a:t>
            </a:r>
            <a:endParaRPr lang="en-US" dirty="0">
              <a:latin typeface="Calibri" panose="020F0502020204030204" pitchFamily="34" charset="0"/>
            </a:endParaRPr>
          </a:p>
          <a:p>
            <a:pPr>
              <a:tabLst>
                <a:tab pos="180975" algn="l"/>
                <a:tab pos="542925" algn="l"/>
              </a:tabLst>
            </a:pPr>
            <a:r>
              <a:rPr lang="en-US" b="1" dirty="0">
                <a:latin typeface="Calibri" panose="020F0502020204030204" pitchFamily="34" charset="0"/>
                <a:sym typeface="Wingdings 3" panose="05040102010807070707" pitchFamily="18" charset="2"/>
              </a:rPr>
              <a:t>		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	NSCL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(160 MeV/A)</a:t>
            </a:r>
            <a:endParaRPr lang="en-US" dirty="0">
              <a:latin typeface="Calibri" panose="020F0502020204030204" pitchFamily="34" charset="0"/>
            </a:endParaRPr>
          </a:p>
          <a:p>
            <a:pPr>
              <a:tabLst>
                <a:tab pos="180975" algn="l"/>
                <a:tab pos="542925" algn="l"/>
              </a:tabLst>
            </a:pPr>
            <a:r>
              <a:rPr lang="en-US" b="1" dirty="0">
                <a:latin typeface="Calibri" panose="020F0502020204030204" pitchFamily="34" charset="0"/>
                <a:sym typeface="Wingdings 3" panose="05040102010807070707" pitchFamily="18" charset="2"/>
              </a:rPr>
              <a:t>		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	RIKEN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(350 MeV/A)</a:t>
            </a:r>
            <a:endParaRPr lang="en-US" dirty="0">
              <a:latin typeface="Calibri" panose="020F0502020204030204" pitchFamily="34" charset="0"/>
            </a:endParaRPr>
          </a:p>
          <a:p>
            <a:pPr>
              <a:tabLst>
                <a:tab pos="180975" algn="l"/>
                <a:tab pos="542925" algn="l"/>
              </a:tabLst>
            </a:pPr>
            <a:r>
              <a:rPr lang="en-US" b="1" dirty="0">
                <a:latin typeface="Calibri" panose="020F0502020204030204" pitchFamily="34" charset="0"/>
                <a:sym typeface="Wingdings 3" panose="05040102010807070707" pitchFamily="18" charset="2"/>
              </a:rPr>
              <a:t>		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FRIB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(exp. from Warsaw team on </a:t>
            </a:r>
            <a:r>
              <a:rPr lang="en-US" baseline="30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48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Ni ?)</a:t>
            </a:r>
            <a:endParaRPr lang="en-US" dirty="0">
              <a:latin typeface="Calibri" panose="020F0502020204030204" pitchFamily="34" charset="0"/>
            </a:endParaRPr>
          </a:p>
          <a:p>
            <a:pPr>
              <a:tabLst>
                <a:tab pos="180975" algn="l"/>
                <a:tab pos="542925" algn="l"/>
              </a:tabLst>
            </a:pPr>
            <a:endParaRPr lang="en-US" b="1" dirty="0">
              <a:latin typeface="Calibri" panose="020F0502020204030204" pitchFamily="34" charset="0"/>
            </a:endParaRPr>
          </a:p>
          <a:p>
            <a:pPr>
              <a:tabLst>
                <a:tab pos="180975" algn="l"/>
                <a:tab pos="542925" algn="l"/>
              </a:tabLst>
            </a:pPr>
            <a:r>
              <a:rPr 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	</a:t>
            </a:r>
            <a:r>
              <a:rPr lang="en-US" b="1" dirty="0">
                <a:solidFill>
                  <a:srgbClr val="0099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</a:t>
            </a:r>
            <a:r>
              <a:rPr lang="en-US" dirty="0">
                <a:solidFill>
                  <a:srgbClr val="0099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	</a:t>
            </a:r>
            <a:r>
              <a:rPr lang="en-US" dirty="0" smtClean="0">
                <a:solidFill>
                  <a:srgbClr val="0099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opportunities </a:t>
            </a:r>
            <a:r>
              <a:rPr lang="en-US" b="1" dirty="0" smtClean="0">
                <a:solidFill>
                  <a:srgbClr val="009900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FRS / Super-FRS @ GSI / FAIR</a:t>
            </a:r>
          </a:p>
          <a:p>
            <a:pPr>
              <a:tabLst>
                <a:tab pos="180975" algn="l"/>
                <a:tab pos="542925" algn="l"/>
                <a:tab pos="895350" algn="l"/>
              </a:tabLst>
            </a:pPr>
            <a:r>
              <a:rPr lang="en-US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		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	search for isotopes</a:t>
            </a:r>
          </a:p>
          <a:p>
            <a:pPr>
              <a:tabLst>
                <a:tab pos="180975" algn="l"/>
                <a:tab pos="542925" algn="l"/>
                <a:tab pos="895350" algn="l"/>
              </a:tabLst>
            </a:pP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	 	decay identification (DSSD)</a:t>
            </a:r>
          </a:p>
          <a:p>
            <a:pPr>
              <a:tabLst>
                <a:tab pos="180975" algn="l"/>
                <a:tab pos="542925" algn="l"/>
                <a:tab pos="895350" algn="l"/>
              </a:tabLst>
            </a:pP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 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	tracking (ACTAR TPC)</a:t>
            </a:r>
          </a:p>
          <a:p>
            <a:pPr>
              <a:tabLst>
                <a:tab pos="180975" algn="l"/>
                <a:tab pos="542925" algn="l"/>
                <a:tab pos="895350" algn="l"/>
              </a:tabLst>
            </a:pPr>
            <a:endParaRPr lang="en-US" b="1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80975" algn="l"/>
                <a:tab pos="542925" algn="l"/>
                <a:tab pos="895350" algn="l"/>
              </a:tabLst>
            </a:pP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depends on beams…</a:t>
            </a:r>
          </a:p>
          <a:p>
            <a:pPr>
              <a:tabLst>
                <a:tab pos="180975" algn="l"/>
                <a:tab pos="542925" algn="l"/>
                <a:tab pos="712788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	availability ?</a:t>
            </a:r>
          </a:p>
          <a:p>
            <a:pPr>
              <a:tabLst>
                <a:tab pos="180975" algn="l"/>
                <a:tab pos="542925" algn="l"/>
                <a:tab pos="712788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	intensities ?</a:t>
            </a:r>
            <a:endParaRPr lang="en-US" dirty="0" smtClean="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331913" y="788498"/>
            <a:ext cx="555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larger set of nuclei with different structure configurations</a:t>
            </a:r>
            <a:endParaRPr lang="en-US" i="1" dirty="0">
              <a:solidFill>
                <a:srgbClr val="0099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1173884" y="908720"/>
            <a:ext cx="6796275" cy="934478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short-lived proton radioactivity of </a:t>
            </a:r>
            <a:r>
              <a:rPr lang="en-US" sz="3200" b="1" baseline="30000" dirty="0" smtClean="0">
                <a:solidFill>
                  <a:srgbClr val="C00000"/>
                </a:solidFill>
              </a:rPr>
              <a:t>54m</a:t>
            </a:r>
            <a:r>
              <a:rPr lang="en-US" sz="3200" b="1" dirty="0" smtClean="0">
                <a:solidFill>
                  <a:srgbClr val="C00000"/>
                </a:solidFill>
              </a:rPr>
              <a:t>Ni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and proton radioactivity of 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53m</a:t>
            </a:r>
            <a:r>
              <a:rPr lang="en-US" sz="2400" b="1" dirty="0" smtClean="0">
                <a:solidFill>
                  <a:srgbClr val="C00000"/>
                </a:solidFill>
              </a:rPr>
              <a:t>Co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3608" y="2423152"/>
            <a:ext cx="7451839" cy="201169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the </a:t>
            </a:r>
            <a:r>
              <a:rPr lang="en-US" sz="2400" b="1" baseline="30000" dirty="0" smtClean="0">
                <a:sym typeface="Symbol"/>
              </a:rPr>
              <a:t>54</a:t>
            </a:r>
            <a:r>
              <a:rPr lang="en-US" sz="2400" b="1" dirty="0" smtClean="0">
                <a:sym typeface="Symbol"/>
              </a:rPr>
              <a:t>Fe – </a:t>
            </a:r>
            <a:r>
              <a:rPr lang="en-US" sz="2400" b="1" baseline="30000" dirty="0" smtClean="0">
                <a:sym typeface="Symbol"/>
              </a:rPr>
              <a:t>54</a:t>
            </a:r>
            <a:r>
              <a:rPr lang="en-US" sz="2400" b="1" dirty="0" smtClean="0">
                <a:sym typeface="Symbol"/>
              </a:rPr>
              <a:t>Ni isospin symmetry</a:t>
            </a:r>
            <a:endParaRPr lang="en-US" sz="2400" b="1" dirty="0" smtClean="0">
              <a:sym typeface="Symbol"/>
            </a:endParaRP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GANIL 2019 experiment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4D imaging of the proton radioactivity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ym typeface="Symbol"/>
              </a:rPr>
              <a:t>theoretical interpretations: half-life and isospin symmetry</a:t>
            </a:r>
            <a:endParaRPr lang="en-US" sz="2400" b="1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0770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251520" y="692696"/>
            <a:ext cx="398115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>
                <a:solidFill>
                  <a:srgbClr val="0070C0"/>
                </a:solidFill>
              </a:rPr>
              <a:t>mirror </a:t>
            </a:r>
            <a:r>
              <a:rPr lang="en-US" altLang="fr-FR" b="1" dirty="0">
                <a:solidFill>
                  <a:srgbClr val="0070C0"/>
                </a:solidFill>
              </a:rPr>
              <a:t>nuclei </a:t>
            </a:r>
            <a:r>
              <a:rPr lang="en-US" altLang="fr-FR" b="1" baseline="30000" dirty="0">
                <a:solidFill>
                  <a:srgbClr val="0070C0"/>
                </a:solidFill>
              </a:rPr>
              <a:t>54</a:t>
            </a:r>
            <a:r>
              <a:rPr lang="en-US" altLang="fr-FR" b="1" dirty="0">
                <a:solidFill>
                  <a:srgbClr val="0070C0"/>
                </a:solidFill>
              </a:rPr>
              <a:t>Fe and </a:t>
            </a:r>
            <a:r>
              <a:rPr lang="en-US" altLang="fr-FR" b="1" baseline="30000" dirty="0">
                <a:solidFill>
                  <a:srgbClr val="0070C0"/>
                </a:solidFill>
              </a:rPr>
              <a:t>54</a:t>
            </a:r>
            <a:r>
              <a:rPr lang="en-US" altLang="fr-FR" b="1" dirty="0">
                <a:solidFill>
                  <a:srgbClr val="0070C0"/>
                </a:solidFill>
              </a:rPr>
              <a:t>Ni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comparison of 10</a:t>
            </a:r>
            <a:r>
              <a:rPr lang="en-US" altLang="fr-FR" baseline="30000" dirty="0"/>
              <a:t>+</a:t>
            </a:r>
            <a:r>
              <a:rPr lang="en-US" altLang="fr-FR" dirty="0"/>
              <a:t> isomers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dirty="0"/>
              <a:t>near </a:t>
            </a:r>
            <a:r>
              <a:rPr lang="en-US" altLang="fr-FR" b="1" dirty="0"/>
              <a:t>N = Z = 28 </a:t>
            </a:r>
            <a:r>
              <a:rPr lang="en-US" altLang="fr-FR" dirty="0"/>
              <a:t>shell closures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	(key nuclei for shell model)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test isospin symmetry (breaking)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		very few cases for such comparison…</a:t>
            </a:r>
          </a:p>
          <a:p>
            <a:pPr eaLnBrk="0" hangingPunct="0"/>
            <a:endParaRPr lang="en-US" altLang="fr-FR" b="1" baseline="30000" dirty="0" smtClean="0">
              <a:solidFill>
                <a:srgbClr val="0070C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588224" y="673473"/>
            <a:ext cx="0" cy="3816424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3252144" y="908650"/>
            <a:ext cx="5784476" cy="3168440"/>
            <a:chOff x="3252144" y="908650"/>
            <a:chExt cx="5784476" cy="3168440"/>
          </a:xfrm>
        </p:grpSpPr>
        <p:grpSp>
          <p:nvGrpSpPr>
            <p:cNvPr id="12" name="Groupe 11"/>
            <p:cNvGrpSpPr/>
            <p:nvPr/>
          </p:nvGrpSpPr>
          <p:grpSpPr>
            <a:xfrm>
              <a:off x="3252144" y="908650"/>
              <a:ext cx="5784476" cy="3168440"/>
              <a:chOff x="3252144" y="908650"/>
              <a:chExt cx="5784476" cy="3168440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3252144" y="908650"/>
                <a:ext cx="5784476" cy="3168440"/>
                <a:chOff x="3252144" y="908650"/>
                <a:chExt cx="5784476" cy="3168440"/>
              </a:xfrm>
            </p:grpSpPr>
            <p:pic>
              <p:nvPicPr>
                <p:cNvPr id="16" name="Picture 2" descr="D:\giovinazzo\physique\ACTAR-TPC\Projet\Presentations\2015\2015-11_collab_meeting\figures\54Ni_bp_decay_scheme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001"/>
                <a:stretch/>
              </p:blipFill>
              <p:spPr bwMode="auto">
                <a:xfrm>
                  <a:off x="5508104" y="908650"/>
                  <a:ext cx="3528516" cy="3168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3252144" y="3068950"/>
                  <a:ext cx="2255986" cy="36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5436096" y="1350000"/>
                <a:ext cx="190454" cy="5040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4252811" y="950469"/>
              <a:ext cx="1277594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sz="1600" b="1" i="1" dirty="0" smtClean="0">
                  <a:solidFill>
                    <a:srgbClr val="C00000"/>
                  </a:solidFill>
                </a:rPr>
                <a:t>T</a:t>
              </a:r>
              <a:r>
                <a:rPr lang="fr-FR" altLang="fr-FR" sz="1600" b="1" baseline="-25000" dirty="0" smtClean="0">
                  <a:solidFill>
                    <a:srgbClr val="C00000"/>
                  </a:solidFill>
                </a:rPr>
                <a:t>1/2</a:t>
              </a:r>
              <a:r>
                <a:rPr lang="fr-FR" altLang="fr-FR" sz="1600" b="1" dirty="0" smtClean="0">
                  <a:solidFill>
                    <a:srgbClr val="C00000"/>
                  </a:solidFill>
                </a:rPr>
                <a:t> = 152(4) ns</a:t>
              </a:r>
              <a:endParaRPr lang="en-US" altLang="fr-FR" sz="1600" b="1" i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540034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isospin symmetry: </a:t>
            </a:r>
            <a:r>
              <a:rPr lang="en-US" altLang="fr-FR" sz="2400" b="1" dirty="0" smtClean="0"/>
              <a:t>the case of 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Fe &amp;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Ni</a:t>
            </a:r>
            <a:endParaRPr lang="en-US" altLang="fr-FR" sz="2400" b="1" dirty="0"/>
          </a:p>
        </p:txBody>
      </p:sp>
      <p:grpSp>
        <p:nvGrpSpPr>
          <p:cNvPr id="28" name="Groupe 27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30" name="Groupe 29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2" name="Ellipse 1"/>
          <p:cNvSpPr/>
          <p:nvPr/>
        </p:nvSpPr>
        <p:spPr>
          <a:xfrm>
            <a:off x="5359605" y="898892"/>
            <a:ext cx="2426760" cy="184259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251520" y="692696"/>
            <a:ext cx="5838201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 smtClean="0">
                <a:solidFill>
                  <a:srgbClr val="0070C0"/>
                </a:solidFill>
              </a:rPr>
              <a:t>mirror </a:t>
            </a:r>
            <a:r>
              <a:rPr lang="en-US" altLang="fr-FR" b="1" dirty="0">
                <a:solidFill>
                  <a:srgbClr val="0070C0"/>
                </a:solidFill>
              </a:rPr>
              <a:t>nuclei </a:t>
            </a:r>
            <a:r>
              <a:rPr lang="en-US" altLang="fr-FR" b="1" baseline="30000" dirty="0">
                <a:solidFill>
                  <a:srgbClr val="0070C0"/>
                </a:solidFill>
              </a:rPr>
              <a:t>54</a:t>
            </a:r>
            <a:r>
              <a:rPr lang="en-US" altLang="fr-FR" b="1" dirty="0">
                <a:solidFill>
                  <a:srgbClr val="0070C0"/>
                </a:solidFill>
              </a:rPr>
              <a:t>Fe and </a:t>
            </a:r>
            <a:r>
              <a:rPr lang="en-US" altLang="fr-FR" b="1" baseline="30000" dirty="0">
                <a:solidFill>
                  <a:srgbClr val="0070C0"/>
                </a:solidFill>
              </a:rPr>
              <a:t>54</a:t>
            </a:r>
            <a:r>
              <a:rPr lang="en-US" altLang="fr-FR" b="1" dirty="0">
                <a:solidFill>
                  <a:srgbClr val="0070C0"/>
                </a:solidFill>
              </a:rPr>
              <a:t>Ni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comparison of 10</a:t>
            </a:r>
            <a:r>
              <a:rPr lang="en-US" altLang="fr-FR" baseline="30000" dirty="0"/>
              <a:t>+</a:t>
            </a:r>
            <a:r>
              <a:rPr lang="en-US" altLang="fr-FR" dirty="0"/>
              <a:t> isomers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dirty="0"/>
              <a:t>near </a:t>
            </a:r>
            <a:r>
              <a:rPr lang="en-US" altLang="fr-FR" b="1" dirty="0"/>
              <a:t>N = Z = 28 </a:t>
            </a:r>
            <a:r>
              <a:rPr lang="en-US" altLang="fr-FR" dirty="0"/>
              <a:t>shell closures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	(key nuclei for shell model)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>
                <a:sym typeface="Wingdings" panose="05000000000000000000" pitchFamily="2" charset="2"/>
              </a:rPr>
              <a:t>	test isospin symmetry (breaking)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		very few cases for such comparison…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	test coupling to the continuum</a:t>
            </a:r>
            <a:endParaRPr lang="en-US" altLang="fr-FR" dirty="0"/>
          </a:p>
          <a:p>
            <a:pPr eaLnBrk="0" hangingPunct="0"/>
            <a:endParaRPr lang="en-US" altLang="fr-FR" b="1" baseline="30000" dirty="0" smtClean="0">
              <a:solidFill>
                <a:srgbClr val="0070C0"/>
              </a:solidFill>
            </a:endParaRPr>
          </a:p>
          <a:p>
            <a:pPr eaLnBrk="0" hangingPunct="0"/>
            <a:r>
              <a:rPr lang="en-US" altLang="fr-FR" b="1" baseline="30000" dirty="0" smtClean="0">
                <a:solidFill>
                  <a:srgbClr val="0070C0"/>
                </a:solidFill>
              </a:rPr>
              <a:t>54</a:t>
            </a:r>
            <a:r>
              <a:rPr lang="en-US" altLang="fr-FR" b="1" dirty="0" smtClean="0">
                <a:solidFill>
                  <a:srgbClr val="0070C0"/>
                </a:solidFill>
              </a:rPr>
              <a:t>Fe isotope: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	</a:t>
            </a:r>
            <a:r>
              <a:rPr lang="en-US" altLang="fr-FR" b="1" dirty="0" smtClean="0"/>
              <a:t>stable</a:t>
            </a:r>
            <a:r>
              <a:rPr lang="en-US" altLang="fr-FR" dirty="0" smtClean="0"/>
              <a:t>: easy to produce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decay of isomer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	</a:t>
            </a:r>
            <a:r>
              <a:rPr lang="en-US" altLang="fr-FR" b="1" dirty="0" smtClean="0"/>
              <a:t>known from gamma spectroscopy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 smtClean="0"/>
          </a:p>
          <a:p>
            <a:pPr eaLnBrk="0" hangingPunct="0"/>
            <a:r>
              <a:rPr lang="en-US" altLang="fr-FR" b="1" baseline="30000" dirty="0" smtClean="0">
                <a:solidFill>
                  <a:srgbClr val="0070C0"/>
                </a:solidFill>
              </a:rPr>
              <a:t>54</a:t>
            </a:r>
            <a:r>
              <a:rPr lang="en-US" altLang="fr-FR" b="1" dirty="0" smtClean="0">
                <a:solidFill>
                  <a:srgbClr val="0070C0"/>
                </a:solidFill>
              </a:rPr>
              <a:t>Ni </a:t>
            </a:r>
            <a:r>
              <a:rPr lang="en-US" altLang="fr-FR" b="1" dirty="0">
                <a:solidFill>
                  <a:srgbClr val="0070C0"/>
                </a:solidFill>
              </a:rPr>
              <a:t>isotope: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b="1" dirty="0" smtClean="0"/>
              <a:t>unstable (proton rich)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	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low proton separation energy</a:t>
            </a:r>
            <a:endParaRPr lang="en-US" altLang="fr-FR" b="1" dirty="0">
              <a:solidFill>
                <a:srgbClr val="C00000"/>
              </a:solidFill>
            </a:endParaRP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decay of isomer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b="1" dirty="0">
                <a:solidFill>
                  <a:srgbClr val="C00000"/>
                </a:solidFill>
              </a:rPr>
              <a:t>short half-life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		only accessible at fragmentation facilities (+ </a:t>
            </a:r>
            <a:r>
              <a:rPr lang="en-US" altLang="fr-FR" dirty="0" smtClean="0"/>
              <a:t>separator</a:t>
            </a:r>
            <a:r>
              <a:rPr lang="en-US" altLang="fr-FR" dirty="0"/>
              <a:t>)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	</a:t>
            </a:r>
            <a:r>
              <a:rPr lang="en-US" altLang="fr-FR" dirty="0">
                <a:sym typeface="Wingdings" panose="05000000000000000000" pitchFamily="2" charset="2"/>
              </a:rPr>
              <a:t>	</a:t>
            </a:r>
            <a:r>
              <a:rPr lang="en-US" altLang="fr-FR" dirty="0" smtClean="0"/>
              <a:t>partially known </a:t>
            </a:r>
            <a:r>
              <a:rPr lang="en-US" altLang="fr-FR" dirty="0"/>
              <a:t>from gamma </a:t>
            </a:r>
            <a:r>
              <a:rPr lang="en-US" altLang="fr-FR" dirty="0" smtClean="0"/>
              <a:t>spectroscopy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 </a:t>
            </a:r>
            <a:r>
              <a:rPr lang="en-US" altLang="fr-FR" b="1" dirty="0" smtClean="0">
                <a:sym typeface="Wingdings" panose="05000000000000000000" pitchFamily="2" charset="2"/>
              </a:rPr>
              <a:t>above proton emission threshold</a:t>
            </a:r>
            <a:endParaRPr lang="en-US" altLang="fr-FR" b="1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6588224" y="673473"/>
            <a:ext cx="0" cy="3816424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292080" y="2199530"/>
            <a:ext cx="1008112" cy="5508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3252144" y="908650"/>
            <a:ext cx="5784476" cy="3168440"/>
            <a:chOff x="3252144" y="908650"/>
            <a:chExt cx="5784476" cy="3168440"/>
          </a:xfrm>
        </p:grpSpPr>
        <p:grpSp>
          <p:nvGrpSpPr>
            <p:cNvPr id="12" name="Groupe 11"/>
            <p:cNvGrpSpPr/>
            <p:nvPr/>
          </p:nvGrpSpPr>
          <p:grpSpPr>
            <a:xfrm>
              <a:off x="3252144" y="908650"/>
              <a:ext cx="5784476" cy="3168440"/>
              <a:chOff x="3252144" y="908650"/>
              <a:chExt cx="5784476" cy="3168440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3252144" y="908650"/>
                <a:ext cx="5784476" cy="3168440"/>
                <a:chOff x="3252144" y="908650"/>
                <a:chExt cx="5784476" cy="3168440"/>
              </a:xfrm>
            </p:grpSpPr>
            <p:pic>
              <p:nvPicPr>
                <p:cNvPr id="16" name="Picture 2" descr="D:\giovinazzo\physique\ACTAR-TPC\Projet\Presentations\2015\2015-11_collab_meeting\figures\54Ni_bp_decay_scheme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001"/>
                <a:stretch/>
              </p:blipFill>
              <p:spPr bwMode="auto">
                <a:xfrm>
                  <a:off x="5508104" y="908650"/>
                  <a:ext cx="3528516" cy="3168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3252144" y="3068950"/>
                  <a:ext cx="2255986" cy="36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5436096" y="1350000"/>
                <a:ext cx="190454" cy="5040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4252811" y="950469"/>
              <a:ext cx="1277594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sz="1600" b="1" i="1" dirty="0" smtClean="0">
                  <a:solidFill>
                    <a:srgbClr val="C00000"/>
                  </a:solidFill>
                </a:rPr>
                <a:t>T</a:t>
              </a:r>
              <a:r>
                <a:rPr lang="fr-FR" altLang="fr-FR" sz="1600" b="1" baseline="-25000" dirty="0" smtClean="0">
                  <a:solidFill>
                    <a:srgbClr val="C00000"/>
                  </a:solidFill>
                </a:rPr>
                <a:t>1/2</a:t>
              </a:r>
              <a:r>
                <a:rPr lang="fr-FR" altLang="fr-FR" sz="1600" b="1" dirty="0" smtClean="0">
                  <a:solidFill>
                    <a:srgbClr val="C00000"/>
                  </a:solidFill>
                </a:rPr>
                <a:t> = 152(4) ns</a:t>
              </a:r>
              <a:endParaRPr lang="en-US" altLang="fr-FR" sz="1600" b="1" i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19" name="Text Box 28"/>
          <p:cNvSpPr txBox="1">
            <a:spLocks noChangeArrowheads="1"/>
          </p:cNvSpPr>
          <p:nvPr/>
        </p:nvSpPr>
        <p:spPr bwMode="auto">
          <a:xfrm rot="19815238">
            <a:off x="6835051" y="4323630"/>
            <a:ext cx="575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fr-FR" altLang="fr-FR" b="1" dirty="0" smtClean="0">
                <a:solidFill>
                  <a:srgbClr val="009900"/>
                </a:solidFill>
              </a:rPr>
              <a:t>stable</a:t>
            </a:r>
            <a:endParaRPr lang="en-US" altLang="fr-FR" b="1" i="1" dirty="0">
              <a:solidFill>
                <a:srgbClr val="009900"/>
              </a:solidFill>
              <a:sym typeface="Wingdings" panose="05000000000000000000" pitchFamily="2" charset="2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 rot="19815238">
            <a:off x="5589943" y="4351398"/>
            <a:ext cx="8223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fr-FR" altLang="fr-FR" b="1" dirty="0" err="1" smtClean="0">
                <a:solidFill>
                  <a:srgbClr val="C00000"/>
                </a:solidFill>
              </a:rPr>
              <a:t>unstable</a:t>
            </a:r>
            <a:endParaRPr lang="en-US" altLang="fr-FR" b="1" i="1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5071579" y="2061030"/>
            <a:ext cx="19236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altLang="fr-FR" b="1" dirty="0" err="1" smtClean="0">
                <a:solidFill>
                  <a:srgbClr val="C00000"/>
                </a:solidFill>
              </a:rPr>
              <a:t>S</a:t>
            </a:r>
            <a:r>
              <a:rPr lang="fr-FR" altLang="fr-FR" b="1" baseline="-25000" dirty="0" err="1" smtClean="0">
                <a:solidFill>
                  <a:srgbClr val="C00000"/>
                </a:solidFill>
              </a:rPr>
              <a:t>p</a:t>
            </a:r>
            <a:endParaRPr lang="en-US" altLang="fr-FR" b="1" baseline="-25000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6776333" y="404664"/>
            <a:ext cx="881024" cy="149"/>
          </a:xfrm>
          <a:prstGeom prst="line">
            <a:avLst/>
          </a:prstGeom>
          <a:ln w="28575">
            <a:solidFill>
              <a:srgbClr val="00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7740217" y="266313"/>
            <a:ext cx="19236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altLang="fr-FR" b="1" dirty="0" smtClean="0">
                <a:solidFill>
                  <a:srgbClr val="009900"/>
                </a:solidFill>
              </a:rPr>
              <a:t>S</a:t>
            </a:r>
            <a:r>
              <a:rPr lang="fr-FR" altLang="fr-FR" b="1" baseline="-25000" dirty="0" smtClean="0">
                <a:solidFill>
                  <a:srgbClr val="009900"/>
                </a:solidFill>
              </a:rPr>
              <a:t>n</a:t>
            </a:r>
            <a:endParaRPr lang="en-US" altLang="fr-FR" b="1" baseline="-25000" dirty="0">
              <a:solidFill>
                <a:srgbClr val="009900"/>
              </a:solidFill>
              <a:sym typeface="Wingdings" panose="05000000000000000000" pitchFamily="2" charset="2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540034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isospin symmetry: </a:t>
            </a:r>
            <a:r>
              <a:rPr lang="en-US" altLang="fr-FR" sz="2400" b="1" dirty="0" smtClean="0"/>
              <a:t>the case of 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Fe &amp;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Ni</a:t>
            </a:r>
            <a:endParaRPr lang="en-US" altLang="fr-FR" sz="2400" b="1" dirty="0"/>
          </a:p>
        </p:txBody>
      </p:sp>
      <p:grpSp>
        <p:nvGrpSpPr>
          <p:cNvPr id="28" name="Groupe 27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30" name="Groupe 29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3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3252144" y="908650"/>
            <a:ext cx="5784476" cy="3168440"/>
            <a:chOff x="3252144" y="908650"/>
            <a:chExt cx="5784476" cy="3168440"/>
          </a:xfrm>
        </p:grpSpPr>
        <p:grpSp>
          <p:nvGrpSpPr>
            <p:cNvPr id="12" name="Groupe 11"/>
            <p:cNvGrpSpPr/>
            <p:nvPr/>
          </p:nvGrpSpPr>
          <p:grpSpPr>
            <a:xfrm>
              <a:off x="3252144" y="908650"/>
              <a:ext cx="5784476" cy="3168440"/>
              <a:chOff x="3252144" y="908650"/>
              <a:chExt cx="5784476" cy="3168440"/>
            </a:xfrm>
          </p:grpSpPr>
          <p:pic>
            <p:nvPicPr>
              <p:cNvPr id="14" name="Picture 2" descr="D:\giovinazzo\physique\ACTAR-TPC\Projet\Presentations\2015\2015-11_collab_meeting\figures\54Ni_bp_decay_schem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2144" y="908650"/>
                <a:ext cx="5784476" cy="3168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252144" y="3068950"/>
                <a:ext cx="2255986" cy="36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4252811" y="950469"/>
              <a:ext cx="1277594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altLang="fr-FR" sz="1600" b="1" i="1" dirty="0" smtClean="0">
                  <a:solidFill>
                    <a:srgbClr val="C00000"/>
                  </a:solidFill>
                </a:rPr>
                <a:t>T</a:t>
              </a:r>
              <a:r>
                <a:rPr lang="fr-FR" altLang="fr-FR" sz="1600" b="1" baseline="-25000" dirty="0" smtClean="0">
                  <a:solidFill>
                    <a:srgbClr val="C00000"/>
                  </a:solidFill>
                </a:rPr>
                <a:t>1/2</a:t>
              </a:r>
              <a:r>
                <a:rPr lang="fr-FR" altLang="fr-FR" sz="1600" b="1" dirty="0" smtClean="0">
                  <a:solidFill>
                    <a:srgbClr val="C00000"/>
                  </a:solidFill>
                </a:rPr>
                <a:t> = 152(4) ns</a:t>
              </a:r>
              <a:endParaRPr lang="en-US" altLang="fr-FR" sz="1600" b="1" i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540034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isospin symmetry: </a:t>
            </a:r>
            <a:r>
              <a:rPr lang="en-US" altLang="fr-FR" sz="2400" b="1" dirty="0" smtClean="0"/>
              <a:t>the case of 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Fe &amp; </a:t>
            </a:r>
            <a:r>
              <a:rPr lang="en-US" altLang="fr-FR" sz="2400" b="1" baseline="30000" dirty="0" smtClean="0"/>
              <a:t>54</a:t>
            </a:r>
            <a:r>
              <a:rPr lang="en-US" altLang="fr-FR" sz="2400" b="1" dirty="0" smtClean="0"/>
              <a:t>Ni</a:t>
            </a:r>
            <a:endParaRPr lang="en-US" altLang="fr-FR" sz="2400" b="1" dirty="0"/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323850" y="1412776"/>
            <a:ext cx="3930563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 smtClean="0"/>
          </a:p>
          <a:p>
            <a:pPr eaLnBrk="0" hangingPunct="0"/>
            <a:r>
              <a:rPr lang="en-US" altLang="fr-FR" b="1" baseline="30000" dirty="0" smtClean="0">
                <a:solidFill>
                  <a:srgbClr val="0070C0"/>
                </a:solidFill>
              </a:rPr>
              <a:t>54</a:t>
            </a:r>
            <a:r>
              <a:rPr lang="en-US" altLang="fr-FR" b="1" dirty="0" smtClean="0">
                <a:solidFill>
                  <a:srgbClr val="0070C0"/>
                </a:solidFill>
              </a:rPr>
              <a:t>Ni isomer decay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endParaRPr lang="en-US" altLang="fr-FR" dirty="0" smtClean="0"/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 above proton emission threshold</a:t>
            </a:r>
          </a:p>
          <a:p>
            <a:pPr eaLnBrk="0" hangingPunct="0">
              <a:tabLst>
                <a:tab pos="180975" algn="l"/>
                <a:tab pos="442913" algn="l"/>
                <a:tab pos="719138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but very high angular momentum</a:t>
            </a:r>
          </a:p>
          <a:p>
            <a:pPr eaLnBrk="0" hangingPunct="0">
              <a:spcBef>
                <a:spcPts val="600"/>
              </a:spcBef>
              <a:tabLst>
                <a:tab pos="442913" algn="l"/>
                <a:tab pos="719138" algn="l"/>
                <a:tab pos="1079500" algn="l"/>
              </a:tabLst>
            </a:pPr>
            <a:r>
              <a:rPr lang="en-US" altLang="fr-FR" dirty="0"/>
              <a:t>		</a:t>
            </a:r>
            <a:r>
              <a:rPr lang="en-US" altLang="fr-FR" b="1" dirty="0" smtClean="0"/>
              <a:t>1.3 </a:t>
            </a:r>
            <a:r>
              <a:rPr lang="en-US" altLang="fr-FR" b="1" i="1" dirty="0"/>
              <a:t>MeV</a:t>
            </a:r>
            <a:r>
              <a:rPr lang="en-US" altLang="fr-FR" b="1" dirty="0"/>
              <a:t> proton </a:t>
            </a:r>
            <a:r>
              <a:rPr lang="en-US" altLang="fr-FR" dirty="0" smtClean="0"/>
              <a:t>(</a:t>
            </a:r>
            <a:r>
              <a:rPr lang="en-GB" b="1" i="1" dirty="0">
                <a:solidFill>
                  <a:srgbClr val="C00000"/>
                </a:solidFill>
              </a:rPr>
              <a:t>ℓ</a:t>
            </a:r>
            <a:r>
              <a:rPr lang="en-US" altLang="fr-FR" b="1" dirty="0">
                <a:solidFill>
                  <a:srgbClr val="C00000"/>
                </a:solidFill>
              </a:rPr>
              <a:t> = </a:t>
            </a:r>
            <a:r>
              <a:rPr lang="en-US" altLang="fr-FR" b="1" dirty="0" smtClean="0">
                <a:solidFill>
                  <a:srgbClr val="C00000"/>
                </a:solidFill>
              </a:rPr>
              <a:t>5</a:t>
            </a:r>
            <a:r>
              <a:rPr lang="en-US" altLang="fr-FR" dirty="0" smtClean="0"/>
              <a:t>)</a:t>
            </a:r>
            <a:r>
              <a:rPr lang="en-US" altLang="fr-FR" b="1" dirty="0" smtClean="0"/>
              <a:t> </a:t>
            </a:r>
            <a:r>
              <a:rPr lang="en-US" altLang="fr-FR" dirty="0" smtClean="0"/>
              <a:t>deduced</a:t>
            </a:r>
            <a:br>
              <a:rPr lang="en-US" altLang="fr-FR" dirty="0" smtClean="0"/>
            </a:br>
            <a:r>
              <a:rPr lang="en-US" altLang="fr-FR" dirty="0" smtClean="0"/>
              <a:t>	</a:t>
            </a:r>
            <a:r>
              <a:rPr lang="en-US" altLang="fr-FR" dirty="0"/>
              <a:t>	</a:t>
            </a:r>
            <a:r>
              <a:rPr lang="en-US" altLang="fr-FR" dirty="0" smtClean="0"/>
              <a:t>from gamma coincidence (RISING)</a:t>
            </a:r>
          </a:p>
          <a:p>
            <a:pPr eaLnBrk="0" hangingPunct="0">
              <a:spcBef>
                <a:spcPts val="600"/>
              </a:spcBef>
              <a:tabLst>
                <a:tab pos="442913" algn="l"/>
                <a:tab pos="719138" algn="l"/>
                <a:tab pos="1079500" algn="l"/>
              </a:tabLst>
            </a:pPr>
            <a:r>
              <a:rPr lang="en-US" altLang="fr-FR" dirty="0"/>
              <a:t>		</a:t>
            </a:r>
            <a:r>
              <a:rPr lang="en-US" altLang="fr-FR" b="1" dirty="0" smtClean="0"/>
              <a:t>2.6 </a:t>
            </a:r>
            <a:r>
              <a:rPr lang="en-US" altLang="fr-FR" b="1" i="1" dirty="0"/>
              <a:t>MeV</a:t>
            </a:r>
            <a:r>
              <a:rPr lang="en-US" altLang="fr-FR" b="1" dirty="0"/>
              <a:t> proton </a:t>
            </a:r>
            <a:r>
              <a:rPr lang="en-US" altLang="fr-FR" dirty="0"/>
              <a:t>(</a:t>
            </a:r>
            <a:r>
              <a:rPr lang="en-GB" b="1" i="1" dirty="0">
                <a:solidFill>
                  <a:srgbClr val="C00000"/>
                </a:solidFill>
              </a:rPr>
              <a:t>ℓ</a:t>
            </a:r>
            <a:r>
              <a:rPr lang="en-US" altLang="fr-FR" b="1" dirty="0">
                <a:solidFill>
                  <a:srgbClr val="C00000"/>
                </a:solidFill>
              </a:rPr>
              <a:t> = </a:t>
            </a:r>
            <a:r>
              <a:rPr lang="en-US" altLang="fr-FR" b="1" dirty="0" smtClean="0">
                <a:solidFill>
                  <a:srgbClr val="C00000"/>
                </a:solidFill>
              </a:rPr>
              <a:t>7</a:t>
            </a:r>
            <a:r>
              <a:rPr lang="en-US" altLang="fr-FR" dirty="0" smtClean="0"/>
              <a:t>) may exist</a:t>
            </a:r>
            <a:br>
              <a:rPr lang="en-US" altLang="fr-FR" dirty="0" smtClean="0"/>
            </a:br>
            <a:r>
              <a:rPr lang="en-US" altLang="fr-FR" dirty="0" smtClean="0"/>
              <a:t>		(not observed)</a:t>
            </a:r>
          </a:p>
          <a:p>
            <a:pPr eaLnBrk="0" hangingPunct="0">
              <a:spcBef>
                <a:spcPts val="600"/>
              </a:spcBef>
              <a:tabLst>
                <a:tab pos="442913" algn="l"/>
                <a:tab pos="719138" algn="l"/>
                <a:tab pos="1079500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possible 2P branch</a:t>
            </a:r>
            <a:br>
              <a:rPr lang="en-US" altLang="fr-FR" dirty="0" smtClean="0"/>
            </a:br>
            <a:r>
              <a:rPr lang="en-US" altLang="fr-FR" dirty="0" smtClean="0"/>
              <a:t>		(expected extremely small)</a:t>
            </a:r>
            <a:endParaRPr lang="en-US" altLang="fr-FR" dirty="0"/>
          </a:p>
          <a:p>
            <a:pPr eaLnBrk="0" hangingPunct="0">
              <a:tabLst>
                <a:tab pos="180975" algn="l"/>
                <a:tab pos="442913" algn="l"/>
              </a:tabLst>
            </a:pPr>
            <a:endParaRPr lang="en-US" altLang="fr-FR" dirty="0" smtClean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 rot="16200000">
            <a:off x="7503472" y="2613175"/>
            <a:ext cx="2837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et 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Phys. Rev. C 78 (2008)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 rot="20060744">
            <a:off x="4666511" y="4957591"/>
            <a:ext cx="22414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 err="1" smtClean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need</a:t>
            </a:r>
            <a:r>
              <a:rPr lang="fr-FR" sz="24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for the full</a:t>
            </a:r>
          </a:p>
          <a:p>
            <a:pPr algn="ctr"/>
            <a:r>
              <a:rPr lang="fr-FR" sz="2400" b="1" dirty="0" err="1" smtClean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decay</a:t>
            </a:r>
            <a:r>
              <a:rPr lang="fr-FR" sz="2400" b="1" dirty="0" smtClean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fr-FR" sz="2400" b="1" dirty="0" err="1" smtClean="0">
                <a:ln w="12700">
                  <a:solidFill>
                    <a:srgbClr val="0070C0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scheme</a:t>
            </a:r>
            <a:endParaRPr lang="fr-FR" sz="2400" b="1" cap="none" spc="0" dirty="0">
              <a:ln w="12700">
                <a:solidFill>
                  <a:srgbClr val="0070C0"/>
                </a:solidFill>
                <a:prstDash val="solid"/>
              </a:ln>
              <a:noFill/>
              <a:effectLst>
                <a:glow rad="63500">
                  <a:schemeClr val="bg1">
                    <a:alpha val="80000"/>
                  </a:schemeClr>
                </a:glow>
              </a:effectLst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2" name="Groupe 2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3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625253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decay of the 10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+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 isomer in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Ni: </a:t>
            </a:r>
            <a:r>
              <a:rPr lang="en-US" altLang="fr-FR" sz="2400" b="1" dirty="0" smtClean="0"/>
              <a:t>a real challenge !</a:t>
            </a:r>
            <a:endParaRPr lang="en-US" altLang="fr-FR" sz="2400" b="1" dirty="0"/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51520" y="764704"/>
            <a:ext cx="64874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>
                <a:solidFill>
                  <a:srgbClr val="0070C0"/>
                </a:solidFill>
              </a:rPr>
              <a:t>for theory…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	to be able to compute high angular momentum emission half-lives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involves extremely weak components of the wave functions (</a:t>
            </a:r>
            <a:r>
              <a:rPr lang="en-US" altLang="fr-FR" dirty="0" smtClean="0">
                <a:sym typeface="Symbol" panose="05050102010706020507" pitchFamily="18" charset="2"/>
              </a:rPr>
              <a:t></a:t>
            </a:r>
            <a:r>
              <a:rPr lang="en-US" altLang="fr-FR" dirty="0" smtClean="0"/>
              <a:t>10</a:t>
            </a:r>
            <a:r>
              <a:rPr lang="en-US" altLang="fr-FR" baseline="30000" dirty="0" smtClean="0"/>
              <a:t>−6</a:t>
            </a:r>
            <a:r>
              <a:rPr lang="en-US" altLang="fr-FR" dirty="0" smtClean="0"/>
              <a:t>)</a:t>
            </a:r>
            <a:br>
              <a:rPr lang="en-US" altLang="fr-FR" dirty="0" smtClean="0"/>
            </a:br>
            <a:endParaRPr lang="en-US" altLang="fr-FR" dirty="0"/>
          </a:p>
          <a:p>
            <a:pPr eaLnBrk="0" hangingPunct="0"/>
            <a:r>
              <a:rPr lang="en-US" altLang="fr-FR" b="1" dirty="0">
                <a:solidFill>
                  <a:srgbClr val="0070C0"/>
                </a:solidFill>
              </a:rPr>
              <a:t>for experiment…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	an attempt to produce the 10</a:t>
            </a:r>
            <a:r>
              <a:rPr lang="en-US" altLang="fr-FR" baseline="30000" dirty="0" smtClean="0"/>
              <a:t>+</a:t>
            </a:r>
            <a:r>
              <a:rPr lang="en-US" altLang="fr-FR" dirty="0" smtClean="0"/>
              <a:t> isomer by fusion-evaporation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(</a:t>
            </a:r>
            <a:r>
              <a:rPr lang="en-US" altLang="fr-FR" baseline="30000" dirty="0" smtClean="0"/>
              <a:t>32</a:t>
            </a:r>
            <a:r>
              <a:rPr lang="en-US" altLang="fr-FR" dirty="0" smtClean="0"/>
              <a:t>S + </a:t>
            </a:r>
            <a:r>
              <a:rPr lang="en-US" altLang="fr-FR" baseline="30000" dirty="0" smtClean="0"/>
              <a:t>24</a:t>
            </a:r>
            <a:r>
              <a:rPr lang="en-US" altLang="fr-FR" dirty="0" smtClean="0"/>
              <a:t>Mg) @ Cologne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	not successful </a:t>
            </a:r>
            <a:r>
              <a:rPr lang="en-US" altLang="fr-FR" sz="1400" dirty="0" smtClean="0">
                <a:sym typeface="Wingdings" panose="05000000000000000000" pitchFamily="2" charset="2"/>
              </a:rPr>
              <a:t>(Stahl et al., EPJA 2020)</a:t>
            </a:r>
            <a:endParaRPr lang="en-US" altLang="fr-FR" sz="1400" dirty="0" smtClean="0"/>
          </a:p>
        </p:txBody>
      </p:sp>
      <p:grpSp>
        <p:nvGrpSpPr>
          <p:cNvPr id="13" name="Groupe 12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3" name="Groupe 22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2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625253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decay of the 10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+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 isomer in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Ni: </a:t>
            </a:r>
            <a:r>
              <a:rPr lang="en-US" altLang="fr-FR" sz="2400" b="1" dirty="0" smtClean="0"/>
              <a:t>a real challenge !</a:t>
            </a:r>
            <a:endParaRPr lang="en-US" altLang="fr-FR" sz="24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4292572" y="1772816"/>
            <a:ext cx="4671916" cy="2304256"/>
            <a:chOff x="4292572" y="1556792"/>
            <a:chExt cx="4671916" cy="23042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1" b="15037"/>
            <a:stretch/>
          </p:blipFill>
          <p:spPr>
            <a:xfrm>
              <a:off x="4292572" y="1556792"/>
              <a:ext cx="4671916" cy="2304256"/>
            </a:xfrm>
            <a:prstGeom prst="rect">
              <a:avLst/>
            </a:prstGeom>
          </p:spPr>
        </p:pic>
        <p:sp>
          <p:nvSpPr>
            <p:cNvPr id="5" name="Text Box 28"/>
            <p:cNvSpPr txBox="1">
              <a:spLocks noChangeArrowheads="1"/>
            </p:cNvSpPr>
            <p:nvPr/>
          </p:nvSpPr>
          <p:spPr bwMode="auto">
            <a:xfrm>
              <a:off x="6677833" y="1594376"/>
              <a:ext cx="5712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/>
                <a:t>target</a:t>
              </a:r>
            </a:p>
          </p:txBody>
        </p:sp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7034188" y="2353568"/>
              <a:ext cx="9155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/>
                <a:t>separator</a:t>
              </a:r>
            </a:p>
          </p:txBody>
        </p:sp>
        <p:sp>
          <p:nvSpPr>
            <p:cNvPr id="8" name="Text Box 28"/>
            <p:cNvSpPr txBox="1">
              <a:spLocks noChangeArrowheads="1"/>
            </p:cNvSpPr>
            <p:nvPr/>
          </p:nvSpPr>
          <p:spPr bwMode="auto">
            <a:xfrm>
              <a:off x="4382740" y="1618169"/>
              <a:ext cx="134754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/>
                <a:t>primary beam</a:t>
              </a:r>
            </a:p>
            <a:p>
              <a:pPr algn="ctr" eaLnBrk="0" hangingPunct="0"/>
              <a:r>
                <a:rPr lang="en-US" altLang="fr-FR" b="1" dirty="0" smtClean="0"/>
                <a:t>acceleration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6251894" y="3731795"/>
            <a:ext cx="2480094" cy="1857445"/>
            <a:chOff x="4932040" y="3246422"/>
            <a:chExt cx="2480094" cy="185744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3246422"/>
              <a:ext cx="2480094" cy="1857445"/>
            </a:xfrm>
            <a:prstGeom prst="rect">
              <a:avLst/>
            </a:prstGeom>
          </p:spPr>
        </p:pic>
        <p:sp>
          <p:nvSpPr>
            <p:cNvPr id="9" name="Text Box 28"/>
            <p:cNvSpPr txBox="1">
              <a:spLocks noChangeArrowheads="1"/>
            </p:cNvSpPr>
            <p:nvPr/>
          </p:nvSpPr>
          <p:spPr bwMode="auto">
            <a:xfrm>
              <a:off x="5500370" y="3434448"/>
              <a:ext cx="365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baseline="30000" dirty="0" smtClean="0"/>
                <a:t>54</a:t>
              </a:r>
              <a:r>
                <a:rPr lang="en-US" altLang="fr-FR" b="1" dirty="0" smtClean="0"/>
                <a:t>Ni</a:t>
              </a: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5883026" y="3680669"/>
              <a:ext cx="285154" cy="17501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51520" y="764704"/>
            <a:ext cx="647786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>
                <a:solidFill>
                  <a:srgbClr val="0070C0"/>
                </a:solidFill>
              </a:rPr>
              <a:t>for theory…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	to be able to compute high angular momentum emission half-lives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involves extremely weak components of the wave functions (</a:t>
            </a:r>
            <a:r>
              <a:rPr lang="en-US" altLang="fr-FR" dirty="0" smtClean="0">
                <a:sym typeface="Symbol" panose="05050102010706020507" pitchFamily="18" charset="2"/>
              </a:rPr>
              <a:t></a:t>
            </a:r>
            <a:r>
              <a:rPr lang="en-US" altLang="fr-FR" dirty="0" smtClean="0"/>
              <a:t>10</a:t>
            </a:r>
            <a:r>
              <a:rPr lang="en-US" altLang="fr-FR" baseline="30000" dirty="0" smtClean="0"/>
              <a:t>−6</a:t>
            </a:r>
            <a:r>
              <a:rPr lang="en-US" altLang="fr-FR" dirty="0" smtClean="0"/>
              <a:t>)</a:t>
            </a:r>
            <a:br>
              <a:rPr lang="en-US" altLang="fr-FR" dirty="0" smtClean="0"/>
            </a:br>
            <a:endParaRPr lang="en-US" altLang="fr-FR" dirty="0" smtClean="0"/>
          </a:p>
          <a:p>
            <a:pPr eaLnBrk="0" hangingPunct="0"/>
            <a:r>
              <a:rPr lang="en-US" altLang="fr-FR" b="1" dirty="0" smtClean="0">
                <a:solidFill>
                  <a:srgbClr val="0070C0"/>
                </a:solidFill>
              </a:rPr>
              <a:t>for experiment…</a:t>
            </a:r>
            <a:endParaRPr lang="en-US" altLang="fr-FR" b="1" dirty="0">
              <a:solidFill>
                <a:srgbClr val="0070C0"/>
              </a:solidFill>
            </a:endParaRP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/>
              <a:t>	</a:t>
            </a:r>
            <a:r>
              <a:rPr lang="en-US" altLang="fr-FR" b="1" dirty="0" smtClean="0"/>
              <a:t>standard fragmentation production</a:t>
            </a:r>
            <a:endParaRPr lang="en-US" altLang="fr-FR" b="1" dirty="0"/>
          </a:p>
          <a:p>
            <a:pPr>
              <a:tabLst>
                <a:tab pos="361950" algn="l"/>
              </a:tabLst>
            </a:pPr>
            <a:r>
              <a:rPr lang="en-US" altLang="fr-FR" dirty="0"/>
              <a:t>	75 MeV/A </a:t>
            </a:r>
            <a:r>
              <a:rPr lang="en-US" altLang="fr-FR" baseline="30000" dirty="0"/>
              <a:t>58</a:t>
            </a:r>
            <a:r>
              <a:rPr lang="en-US" altLang="fr-FR" dirty="0"/>
              <a:t>Ni</a:t>
            </a:r>
            <a:r>
              <a:rPr lang="en-US" altLang="fr-FR" baseline="30000" dirty="0"/>
              <a:t>26+</a:t>
            </a:r>
            <a:r>
              <a:rPr lang="en-US" altLang="fr-FR" dirty="0"/>
              <a:t> </a:t>
            </a:r>
            <a:r>
              <a:rPr lang="en-US" altLang="fr-FR" dirty="0" smtClean="0"/>
              <a:t>stable beam</a:t>
            </a:r>
            <a:endParaRPr lang="en-US" altLang="fr-FR" dirty="0"/>
          </a:p>
          <a:p>
            <a:pPr>
              <a:tabLst>
                <a:tab pos="361950" algn="l"/>
              </a:tabLst>
            </a:pPr>
            <a:r>
              <a:rPr lang="en-US" altLang="fr-FR" dirty="0"/>
              <a:t>	200 </a:t>
            </a:r>
            <a:r>
              <a:rPr lang="en-US" altLang="fr-FR" i="1" dirty="0"/>
              <a:t>µm</a:t>
            </a:r>
            <a:r>
              <a:rPr lang="en-US" altLang="fr-FR" dirty="0"/>
              <a:t> nat. Ni target</a:t>
            </a:r>
          </a:p>
          <a:p>
            <a:endParaRPr lang="en-US" altLang="fr-FR" b="1" dirty="0"/>
          </a:p>
          <a:p>
            <a:pPr>
              <a:tabLst>
                <a:tab pos="174625" algn="l"/>
                <a:tab pos="36036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LISE3 </a:t>
            </a:r>
            <a:r>
              <a:rPr lang="en-US" altLang="fr-FR" dirty="0"/>
              <a:t>fragment separator</a:t>
            </a:r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(</a:t>
            </a:r>
            <a:r>
              <a:rPr lang="en-US" altLang="fr-FR" dirty="0"/>
              <a:t>A,Z) separation</a:t>
            </a:r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standard </a:t>
            </a:r>
            <a:r>
              <a:rPr lang="en-US" altLang="fr-FR" dirty="0" err="1"/>
              <a:t>ToF</a:t>
            </a:r>
            <a:r>
              <a:rPr lang="en-US" altLang="fr-FR" dirty="0"/>
              <a:t> – </a:t>
            </a:r>
            <a:r>
              <a:rPr lang="el-GR" altLang="fr-FR" dirty="0"/>
              <a:t>Δ</a:t>
            </a:r>
            <a:r>
              <a:rPr lang="en-US" altLang="fr-FR" dirty="0"/>
              <a:t>E </a:t>
            </a:r>
            <a:r>
              <a:rPr lang="en-US" altLang="fr-FR" dirty="0" smtClean="0"/>
              <a:t>(Si) ident.</a:t>
            </a:r>
          </a:p>
          <a:p>
            <a:pPr>
              <a:tabLst>
                <a:tab pos="361950" algn="l"/>
                <a:tab pos="534988" algn="l"/>
              </a:tabLst>
            </a:pPr>
            <a:endParaRPr lang="en-US" altLang="fr-FR" dirty="0"/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 smtClean="0"/>
              <a:t>	</a:t>
            </a:r>
            <a:r>
              <a:rPr lang="en-US" altLang="fr-FR" b="1" dirty="0" smtClean="0"/>
              <a:t>protons detection</a:t>
            </a:r>
            <a:endParaRPr lang="en-US" altLang="fr-FR" b="1" dirty="0"/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 smtClean="0"/>
              <a:t>		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 smtClean="0">
                <a:sym typeface="Wingdings" panose="05000000000000000000" pitchFamily="2" charset="2"/>
              </a:rPr>
              <a:t>	about </a:t>
            </a:r>
            <a:r>
              <a:rPr lang="en-US" altLang="fr-FR" b="1" dirty="0" smtClean="0">
                <a:sym typeface="Wingdings" panose="05000000000000000000" pitchFamily="2" charset="2"/>
              </a:rPr>
              <a:t>0.1% of ions </a:t>
            </a:r>
            <a:r>
              <a:rPr lang="en-US" altLang="fr-FR" dirty="0" smtClean="0">
                <a:sym typeface="Wingdings" panose="05000000000000000000" pitchFamily="2" charset="2"/>
              </a:rPr>
              <a:t>produced in isomeric state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few </a:t>
            </a:r>
            <a:r>
              <a:rPr lang="en-US" altLang="fr-FR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MeV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proton signal on top of 1 </a:t>
            </a:r>
            <a:r>
              <a:rPr lang="en-US" altLang="fr-FR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GeV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ion signal !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endParaRPr lang="en-US" altLang="fr-FR" dirty="0">
              <a:sym typeface="Wingdings" panose="05000000000000000000" pitchFamily="2" charset="2"/>
            </a:endParaRP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			no standard implantation/decay in a silicon detector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380" y="764704"/>
            <a:ext cx="8928670" cy="9361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e 22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4" name="Groupe 23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6" name="Groupe 25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7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7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625253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decay of the 10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+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 isomer in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Ni: </a:t>
            </a:r>
            <a:r>
              <a:rPr lang="en-US" altLang="fr-FR" sz="2400" b="1" dirty="0" smtClean="0"/>
              <a:t>a real challenge !</a:t>
            </a:r>
            <a:endParaRPr lang="en-US" altLang="fr-FR" sz="2400" b="1" dirty="0"/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251520" y="764704"/>
            <a:ext cx="6487482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fr-FR" b="1" dirty="0" smtClean="0">
                <a:solidFill>
                  <a:srgbClr val="0070C0"/>
                </a:solidFill>
              </a:rPr>
              <a:t>for theory…</a:t>
            </a: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dirty="0" smtClean="0"/>
              <a:t>	to be able to compute high angular momentum emission half-lives</a:t>
            </a:r>
            <a:br>
              <a:rPr lang="en-US" altLang="fr-FR" dirty="0" smtClean="0"/>
            </a:br>
            <a:r>
              <a:rPr lang="en-US" altLang="fr-FR" dirty="0"/>
              <a:t>	involves extremely weak components of the wave functions (</a:t>
            </a:r>
            <a:r>
              <a:rPr lang="en-US" altLang="fr-FR" dirty="0">
                <a:sym typeface="Symbol" panose="05050102010706020507" pitchFamily="18" charset="2"/>
              </a:rPr>
              <a:t></a:t>
            </a:r>
            <a:r>
              <a:rPr lang="en-US" altLang="fr-FR" dirty="0"/>
              <a:t>10</a:t>
            </a:r>
            <a:r>
              <a:rPr lang="en-US" altLang="fr-FR" baseline="30000" dirty="0"/>
              <a:t>−6</a:t>
            </a:r>
            <a:r>
              <a:rPr lang="en-US" altLang="fr-FR" dirty="0"/>
              <a:t>)</a:t>
            </a:r>
            <a:br>
              <a:rPr lang="en-US" altLang="fr-FR" dirty="0"/>
            </a:br>
            <a:endParaRPr lang="en-US" altLang="fr-FR" dirty="0" smtClean="0"/>
          </a:p>
          <a:p>
            <a:pPr eaLnBrk="0" hangingPunct="0"/>
            <a:r>
              <a:rPr lang="en-US" altLang="fr-FR" b="1" dirty="0" smtClean="0">
                <a:solidFill>
                  <a:srgbClr val="0070C0"/>
                </a:solidFill>
              </a:rPr>
              <a:t>for experiment…</a:t>
            </a:r>
            <a:endParaRPr lang="en-US" altLang="fr-FR" b="1" dirty="0">
              <a:solidFill>
                <a:srgbClr val="0070C0"/>
              </a:solidFill>
            </a:endParaRPr>
          </a:p>
          <a:p>
            <a:pPr eaLnBrk="0" hangingPunct="0">
              <a:tabLst>
                <a:tab pos="180975" algn="l"/>
                <a:tab pos="442913" algn="l"/>
              </a:tabLst>
            </a:pPr>
            <a:r>
              <a:rPr lang="en-US" altLang="fr-FR" b="1" dirty="0"/>
              <a:t>	</a:t>
            </a:r>
            <a:r>
              <a:rPr lang="en-US" altLang="fr-FR" b="1" dirty="0" smtClean="0"/>
              <a:t>standard fragmentation production</a:t>
            </a:r>
            <a:endParaRPr lang="en-US" altLang="fr-FR" b="1" dirty="0"/>
          </a:p>
          <a:p>
            <a:pPr>
              <a:tabLst>
                <a:tab pos="361950" algn="l"/>
              </a:tabLst>
            </a:pPr>
            <a:r>
              <a:rPr lang="en-US" altLang="fr-FR" dirty="0"/>
              <a:t>	75 MeV/A </a:t>
            </a:r>
            <a:r>
              <a:rPr lang="en-US" altLang="fr-FR" baseline="30000" dirty="0"/>
              <a:t>58</a:t>
            </a:r>
            <a:r>
              <a:rPr lang="en-US" altLang="fr-FR" dirty="0"/>
              <a:t>Ni</a:t>
            </a:r>
            <a:r>
              <a:rPr lang="en-US" altLang="fr-FR" baseline="30000" dirty="0"/>
              <a:t>26+</a:t>
            </a:r>
            <a:r>
              <a:rPr lang="en-US" altLang="fr-FR" dirty="0"/>
              <a:t> </a:t>
            </a:r>
            <a:r>
              <a:rPr lang="en-US" altLang="fr-FR" dirty="0" smtClean="0"/>
              <a:t>stable beam</a:t>
            </a:r>
            <a:endParaRPr lang="en-US" altLang="fr-FR" dirty="0"/>
          </a:p>
          <a:p>
            <a:pPr>
              <a:tabLst>
                <a:tab pos="361950" algn="l"/>
              </a:tabLst>
            </a:pPr>
            <a:r>
              <a:rPr lang="en-US" altLang="fr-FR" dirty="0"/>
              <a:t>	200 </a:t>
            </a:r>
            <a:r>
              <a:rPr lang="en-US" altLang="fr-FR" i="1" dirty="0"/>
              <a:t>µm</a:t>
            </a:r>
            <a:r>
              <a:rPr lang="en-US" altLang="fr-FR" dirty="0"/>
              <a:t> nat. Ni target</a:t>
            </a:r>
          </a:p>
          <a:p>
            <a:endParaRPr lang="en-US" altLang="fr-FR" b="1" dirty="0"/>
          </a:p>
          <a:p>
            <a:pPr>
              <a:tabLst>
                <a:tab pos="174625" algn="l"/>
                <a:tab pos="360363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LISE3 </a:t>
            </a:r>
            <a:r>
              <a:rPr lang="en-US" altLang="fr-FR" dirty="0"/>
              <a:t>fragment separator</a:t>
            </a:r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(</a:t>
            </a:r>
            <a:r>
              <a:rPr lang="en-US" altLang="fr-FR" dirty="0"/>
              <a:t>A,Z) separation</a:t>
            </a:r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/>
              <a:t>	</a:t>
            </a:r>
            <a:r>
              <a:rPr lang="en-US" altLang="fr-FR" dirty="0" smtClean="0"/>
              <a:t>	standard </a:t>
            </a:r>
            <a:r>
              <a:rPr lang="en-US" altLang="fr-FR" dirty="0" err="1"/>
              <a:t>ToF</a:t>
            </a:r>
            <a:r>
              <a:rPr lang="en-US" altLang="fr-FR" dirty="0"/>
              <a:t> – </a:t>
            </a:r>
            <a:r>
              <a:rPr lang="el-GR" altLang="fr-FR" dirty="0"/>
              <a:t>Δ</a:t>
            </a:r>
            <a:r>
              <a:rPr lang="en-US" altLang="fr-FR" dirty="0"/>
              <a:t>E </a:t>
            </a:r>
            <a:r>
              <a:rPr lang="en-US" altLang="fr-FR" dirty="0" smtClean="0"/>
              <a:t>(Si) ident.</a:t>
            </a:r>
          </a:p>
          <a:p>
            <a:pPr>
              <a:tabLst>
                <a:tab pos="361950" algn="l"/>
                <a:tab pos="534988" algn="l"/>
              </a:tabLst>
            </a:pPr>
            <a:endParaRPr lang="en-US" altLang="fr-FR" dirty="0"/>
          </a:p>
          <a:p>
            <a:pPr>
              <a:tabLst>
                <a:tab pos="361950" algn="l"/>
                <a:tab pos="534988" algn="l"/>
              </a:tabLst>
            </a:pPr>
            <a:r>
              <a:rPr lang="en-US" altLang="fr-FR" dirty="0" smtClean="0"/>
              <a:t>	</a:t>
            </a:r>
            <a:r>
              <a:rPr lang="en-US" altLang="fr-FR" b="1" dirty="0" smtClean="0"/>
              <a:t>protons detection</a:t>
            </a:r>
            <a:endParaRPr lang="en-US" altLang="fr-FR" b="1" dirty="0"/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 smtClean="0"/>
              <a:t>		</a:t>
            </a:r>
            <a:r>
              <a:rPr lang="en-US" alt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 smtClean="0">
                <a:sym typeface="Wingdings" panose="05000000000000000000" pitchFamily="2" charset="2"/>
              </a:rPr>
              <a:t>	about </a:t>
            </a:r>
            <a:r>
              <a:rPr lang="en-US" altLang="fr-FR" b="1" dirty="0" smtClean="0">
                <a:sym typeface="Wingdings" panose="05000000000000000000" pitchFamily="2" charset="2"/>
              </a:rPr>
              <a:t>0.1% of ions </a:t>
            </a:r>
            <a:r>
              <a:rPr lang="en-US" altLang="fr-FR" dirty="0" smtClean="0">
                <a:sym typeface="Wingdings" panose="05000000000000000000" pitchFamily="2" charset="2"/>
              </a:rPr>
              <a:t>produced in isomeric state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few </a:t>
            </a:r>
            <a:r>
              <a:rPr lang="en-US" altLang="fr-FR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MeV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proton signal on top of 1 </a:t>
            </a:r>
            <a:r>
              <a:rPr lang="en-US" altLang="fr-FR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GeV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ion signal !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endParaRPr lang="en-US" altLang="fr-FR" dirty="0">
              <a:sym typeface="Wingdings" panose="05000000000000000000" pitchFamily="2" charset="2"/>
            </a:endParaRP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			no standard implantation/decay in a silicon detector</a:t>
            </a:r>
          </a:p>
          <a:p>
            <a:pPr>
              <a:tabLst>
                <a:tab pos="361950" algn="l"/>
                <a:tab pos="534988" algn="l"/>
                <a:tab pos="801688" algn="l"/>
              </a:tabLst>
            </a:pPr>
            <a:r>
              <a:rPr lang="en-US" alt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		tracking in a gas detector (ACTAR TPC)</a:t>
            </a:r>
          </a:p>
          <a:p>
            <a:pPr>
              <a:tabLst>
                <a:tab pos="361950" algn="l"/>
                <a:tab pos="801688" algn="l"/>
                <a:tab pos="1438275" algn="l"/>
              </a:tabLst>
            </a:pPr>
            <a:r>
              <a:rPr lang="en-US" altLang="fr-FR" b="1" dirty="0">
                <a:solidFill>
                  <a:srgbClr val="00990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009900"/>
                </a:solidFill>
                <a:sym typeface="Wingdings" panose="05000000000000000000" pitchFamily="2" charset="2"/>
              </a:rPr>
              <a:t>		protons emitted out of the ion track</a:t>
            </a:r>
          </a:p>
          <a:p>
            <a:pPr>
              <a:tabLst>
                <a:tab pos="361950" algn="l"/>
                <a:tab pos="801688" algn="l"/>
                <a:tab pos="1438275" algn="l"/>
              </a:tabLst>
            </a:pPr>
            <a:r>
              <a:rPr lang="en-US" altLang="fr-FR" b="1" dirty="0">
                <a:solidFill>
                  <a:srgbClr val="00990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009900"/>
                </a:solidFill>
                <a:sym typeface="Wingdings" panose="05000000000000000000" pitchFamily="2" charset="2"/>
              </a:rPr>
              <a:t>		can be observed !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204803" y="4581128"/>
            <a:ext cx="2039605" cy="1728192"/>
            <a:chOff x="6660027" y="4887266"/>
            <a:chExt cx="2039605" cy="1728192"/>
          </a:xfrm>
        </p:grpSpPr>
        <p:sp>
          <p:nvSpPr>
            <p:cNvPr id="18" name="Rectangle 17"/>
            <p:cNvSpPr/>
            <p:nvPr/>
          </p:nvSpPr>
          <p:spPr>
            <a:xfrm>
              <a:off x="7667492" y="4887266"/>
              <a:ext cx="1032140" cy="172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6660027" y="5561468"/>
              <a:ext cx="1656905" cy="432060"/>
              <a:chOff x="6444260" y="5561468"/>
              <a:chExt cx="1656905" cy="432060"/>
            </a:xfrm>
          </p:grpSpPr>
          <p:sp>
            <p:nvSpPr>
              <p:cNvPr id="20" name="Flèche droite 19"/>
              <p:cNvSpPr/>
              <p:nvPr/>
            </p:nvSpPr>
            <p:spPr>
              <a:xfrm>
                <a:off x="7452400" y="5561468"/>
                <a:ext cx="648765" cy="432060"/>
              </a:xfrm>
              <a:prstGeom prst="rightArrow">
                <a:avLst>
                  <a:gd name="adj1" fmla="val 56613"/>
                  <a:gd name="adj2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e 20"/>
              <p:cNvGrpSpPr/>
              <p:nvPr/>
            </p:nvGrpSpPr>
            <p:grpSpPr>
              <a:xfrm>
                <a:off x="6444260" y="5669341"/>
                <a:ext cx="1007465" cy="216315"/>
                <a:chOff x="6444260" y="5661025"/>
                <a:chExt cx="1007465" cy="216315"/>
              </a:xfrm>
            </p:grpSpPr>
            <p:cxnSp>
              <p:nvCxnSpPr>
                <p:cNvPr id="22" name="Connecteur droit 21"/>
                <p:cNvCxnSpPr/>
                <p:nvPr/>
              </p:nvCxnSpPr>
              <p:spPr>
                <a:xfrm>
                  <a:off x="6444260" y="5661025"/>
                  <a:ext cx="100746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/>
                <p:cNvCxnSpPr/>
                <p:nvPr/>
              </p:nvCxnSpPr>
              <p:spPr>
                <a:xfrm>
                  <a:off x="6444261" y="5877340"/>
                  <a:ext cx="100746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4" name="Connecteur droit avec flèche 23"/>
            <p:cNvCxnSpPr/>
            <p:nvPr/>
          </p:nvCxnSpPr>
          <p:spPr>
            <a:xfrm flipV="1">
              <a:off x="8316932" y="5445280"/>
              <a:ext cx="71335" cy="33221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7747862" y="5870417"/>
              <a:ext cx="2709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 smtClean="0">
                  <a:solidFill>
                    <a:srgbClr val="0070C0"/>
                  </a:solidFill>
                </a:rPr>
                <a:t>ion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7847104" y="6297229"/>
              <a:ext cx="72186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 smtClean="0"/>
                <a:t>detector</a:t>
              </a:r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8061493" y="5206069"/>
              <a:ext cx="5822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fr-FR" sz="1600" b="1" dirty="0" smtClean="0">
                  <a:solidFill>
                    <a:srgbClr val="C00000"/>
                  </a:solidFill>
                </a:rPr>
                <a:t>proton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292572" y="1772816"/>
            <a:ext cx="4671916" cy="2304256"/>
            <a:chOff x="4292572" y="1556792"/>
            <a:chExt cx="4671916" cy="2304256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1" b="15037"/>
            <a:stretch/>
          </p:blipFill>
          <p:spPr>
            <a:xfrm>
              <a:off x="4292572" y="1556792"/>
              <a:ext cx="4671916" cy="2304256"/>
            </a:xfrm>
            <a:prstGeom prst="rect">
              <a:avLst/>
            </a:prstGeom>
          </p:spPr>
        </p:pic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6677833" y="1594376"/>
              <a:ext cx="5712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/>
                <a:t>target</a:t>
              </a: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7034188" y="2353568"/>
              <a:ext cx="9155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/>
                <a:t>separator</a:t>
              </a: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4382740" y="1618169"/>
              <a:ext cx="134754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fr-FR" b="1" dirty="0" smtClean="0"/>
                <a:t>primary beam</a:t>
              </a:r>
            </a:p>
            <a:p>
              <a:pPr algn="ctr" eaLnBrk="0" hangingPunct="0"/>
              <a:r>
                <a:rPr lang="en-US" altLang="fr-FR" b="1" dirty="0" smtClean="0"/>
                <a:t>acceleration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7380" y="764703"/>
            <a:ext cx="8928670" cy="352928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e 34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36" name="Groupe 35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8" name="Groupe 37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39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 rot="20796437">
            <a:off x="4874102" y="2651394"/>
            <a:ext cx="417870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first ACTAR TPC</a:t>
            </a:r>
          </a:p>
          <a:p>
            <a:pPr algn="ctr"/>
            <a:r>
              <a:rPr lang="fr-FR" sz="3200" b="1" dirty="0" err="1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experimental</a:t>
            </a:r>
            <a:r>
              <a:rPr lang="fr-FR" sz="3200" b="1" dirty="0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3200" b="1" dirty="0" err="1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campaign</a:t>
            </a:r>
            <a:endParaRPr lang="fr-FR" sz="3200" b="1" dirty="0" smtClean="0">
              <a:ln w="19050">
                <a:solidFill>
                  <a:srgbClr val="00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fr-FR" sz="3200" b="1" cap="none" spc="0" dirty="0">
              <a:ln w="19050">
                <a:solidFill>
                  <a:srgbClr val="00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fr-FR" sz="3200" b="1" dirty="0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GANIL / LISE 2019</a:t>
            </a:r>
            <a:endParaRPr lang="fr-FR" sz="3200" b="1" cap="none" spc="0" dirty="0">
              <a:ln w="19050">
                <a:solidFill>
                  <a:srgbClr val="00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69941"/>
            <a:ext cx="2577376" cy="34365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226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e 77"/>
          <p:cNvGrpSpPr/>
          <p:nvPr/>
        </p:nvGrpSpPr>
        <p:grpSpPr>
          <a:xfrm>
            <a:off x="3852005" y="3428455"/>
            <a:ext cx="719995" cy="144176"/>
            <a:chOff x="2267679" y="1268700"/>
            <a:chExt cx="719995" cy="144176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0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1717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>
                <a:solidFill>
                  <a:srgbClr val="C00000"/>
                </a:solidFill>
              </a:rPr>
              <a:t>towards the proton drip-line</a:t>
            </a:r>
            <a:endParaRPr lang="en-US" altLang="fr-FR" sz="3200" b="1" i="1" dirty="0">
              <a:solidFill>
                <a:srgbClr val="C00000"/>
              </a:solidFill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2953480" y="1988254"/>
            <a:ext cx="323120" cy="247363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267679" y="1988255"/>
            <a:ext cx="719995" cy="144176"/>
            <a:chOff x="2267679" y="1268700"/>
            <a:chExt cx="719995" cy="14417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3851274" y="2882225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>
            <a:off x="3276600" y="2363668"/>
            <a:ext cx="577032" cy="518555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3276600" y="2924385"/>
            <a:ext cx="577032" cy="503963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>
            <a:off x="4209920" y="2886096"/>
            <a:ext cx="2030" cy="542359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1" name="Line 62"/>
          <p:cNvSpPr>
            <a:spLocks noChangeShapeType="1"/>
          </p:cNvSpPr>
          <p:nvPr/>
        </p:nvSpPr>
        <p:spPr bwMode="auto">
          <a:xfrm>
            <a:off x="3276598" y="2235618"/>
            <a:ext cx="2" cy="68866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/>
              <p:cNvSpPr txBox="1"/>
              <p:nvPr/>
            </p:nvSpPr>
            <p:spPr>
              <a:xfrm flipH="1">
                <a:off x="2336756" y="2132275"/>
                <a:ext cx="547649" cy="32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𝑿𝒂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36756" y="2132275"/>
                <a:ext cx="547649" cy="324704"/>
              </a:xfrm>
              <a:prstGeom prst="rect">
                <a:avLst/>
              </a:prstGeom>
              <a:blipFill rotWithShape="0">
                <a:blip r:embed="rId2"/>
                <a:stretch>
                  <a:fillRect l="-8889" t="-1887" r="-5556" b="-18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 flipH="1">
                <a:off x="3814326" y="3568347"/>
                <a:ext cx="792909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𝑿𝒃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4326" y="3568347"/>
                <a:ext cx="792909" cy="329193"/>
              </a:xfrm>
              <a:prstGeom prst="rect">
                <a:avLst/>
              </a:prstGeom>
              <a:blipFill rotWithShape="0">
                <a:blip r:embed="rId3"/>
                <a:stretch>
                  <a:fillRect l="-6923" r="-4615" b="-2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/>
          <p:cNvGrpSpPr/>
          <p:nvPr/>
        </p:nvGrpSpPr>
        <p:grpSpPr>
          <a:xfrm>
            <a:off x="1504319" y="1987968"/>
            <a:ext cx="2203561" cy="1440380"/>
            <a:chOff x="1504319" y="1268413"/>
            <a:chExt cx="2203561" cy="1440380"/>
          </a:xfrm>
        </p:grpSpPr>
        <p:cxnSp>
          <p:nvCxnSpPr>
            <p:cNvPr id="4" name="Connecteur droit 3"/>
            <p:cNvCxnSpPr/>
            <p:nvPr/>
          </p:nvCxnSpPr>
          <p:spPr>
            <a:xfrm flipH="1">
              <a:off x="1691601" y="2708275"/>
              <a:ext cx="2016279" cy="5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flipH="1">
              <a:off x="1691601" y="1268413"/>
              <a:ext cx="504069" cy="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1835620" y="1268699"/>
              <a:ext cx="0" cy="14395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 Box 58"/>
            <p:cNvSpPr txBox="1">
              <a:spLocks noChangeArrowheads="1"/>
            </p:cNvSpPr>
            <p:nvPr/>
          </p:nvSpPr>
          <p:spPr bwMode="auto">
            <a:xfrm rot="16200000" flipH="1">
              <a:off x="1451900" y="1786593"/>
              <a:ext cx="423761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Arial" charset="0"/>
                </a:rPr>
                <a:t>Q</a:t>
              </a:r>
              <a:r>
                <a:rPr lang="en-US" altLang="fr-FR" sz="1600" b="1" i="1" baseline="-25000" dirty="0" smtClean="0">
                  <a:latin typeface="Arial" charset="0"/>
                </a:rPr>
                <a:t>EC</a:t>
              </a:r>
              <a:endParaRPr lang="en-US" altLang="fr-FR" sz="1600" b="1" i="1" baseline="-25000" dirty="0">
                <a:latin typeface="Arial" charset="0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4642760" y="1484730"/>
            <a:ext cx="653973" cy="1943618"/>
            <a:chOff x="4642760" y="765175"/>
            <a:chExt cx="653973" cy="1943618"/>
          </a:xfrm>
        </p:grpSpPr>
        <p:cxnSp>
          <p:nvCxnSpPr>
            <p:cNvPr id="88" name="Connecteur droit 87"/>
            <p:cNvCxnSpPr/>
            <p:nvPr/>
          </p:nvCxnSpPr>
          <p:spPr>
            <a:xfrm flipH="1">
              <a:off x="4642760" y="2708275"/>
              <a:ext cx="649965" cy="5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flipH="1">
              <a:off x="5004060" y="765175"/>
              <a:ext cx="2926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 flipH="1">
              <a:off x="5146828" y="765175"/>
              <a:ext cx="1435" cy="194281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 Box 58"/>
            <p:cNvSpPr txBox="1">
              <a:spLocks noChangeArrowheads="1"/>
            </p:cNvSpPr>
            <p:nvPr/>
          </p:nvSpPr>
          <p:spPr bwMode="auto">
            <a:xfrm rot="16200000" flipH="1">
              <a:off x="4623614" y="1495959"/>
              <a:ext cx="688256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Arial" charset="0"/>
                </a:rPr>
                <a:t>S</a:t>
              </a:r>
              <a:r>
                <a:rPr lang="en-US" altLang="fr-FR" sz="1600" b="1" i="1" baseline="-25000" dirty="0" smtClean="0">
                  <a:latin typeface="Arial" charset="0"/>
                </a:rPr>
                <a:t>P</a:t>
              </a:r>
              <a:r>
                <a:rPr lang="en-US" altLang="fr-FR" sz="1600" dirty="0">
                  <a:latin typeface="Arial" charset="0"/>
                </a:rPr>
                <a:t>(</a:t>
              </a:r>
              <a:r>
                <a:rPr lang="en-US" altLang="fr-FR" sz="1600" i="1" dirty="0" err="1">
                  <a:latin typeface="Arial" charset="0"/>
                </a:rPr>
                <a:t>Xb</a:t>
              </a:r>
              <a:r>
                <a:rPr lang="en-US" altLang="fr-FR" sz="1600" dirty="0">
                  <a:latin typeface="Arial" charset="0"/>
                </a:rPr>
                <a:t>)</a:t>
              </a:r>
              <a:endParaRPr lang="en-US" altLang="fr-FR" sz="1600" b="1" i="1" baseline="-25000" dirty="0">
                <a:latin typeface="Arial" charset="0"/>
              </a:endParaRPr>
            </a:p>
          </p:txBody>
        </p:sp>
      </p:grp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3490912" y="5604474"/>
            <a:ext cx="5459361" cy="103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2247900" algn="l"/>
              </a:tabLst>
            </a:pPr>
            <a:r>
              <a:rPr lang="el-GR" sz="2000" dirty="0" smtClean="0">
                <a:latin typeface="+mn-lt"/>
                <a:sym typeface="Wingdings 3" panose="05040102010807070707" pitchFamily="18" charset="2"/>
              </a:rPr>
              <a:t>β</a:t>
            </a:r>
            <a:r>
              <a:rPr lang="fr-FR" sz="2000" baseline="30000" dirty="0" smtClean="0">
                <a:latin typeface="+mn-lt"/>
                <a:sym typeface="Wingdings 3" panose="05040102010807070707" pitchFamily="18" charset="2"/>
              </a:rPr>
              <a:t>+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/EC decay energy: 	</a:t>
            </a:r>
            <a:r>
              <a:rPr lang="en-GB" sz="2000" b="1" i="1" dirty="0" smtClean="0">
                <a:latin typeface="+mn-lt"/>
                <a:sym typeface="Wingdings 3" panose="05040102010807070707" pitchFamily="18" charset="2"/>
              </a:rPr>
              <a:t>Q</a:t>
            </a:r>
            <a:r>
              <a:rPr lang="en-GB" sz="2000" b="1" i="1" baseline="-25000" dirty="0" smtClean="0">
                <a:latin typeface="+mn-lt"/>
                <a:sym typeface="Wingdings 3" panose="05040102010807070707" pitchFamily="18" charset="2"/>
              </a:rPr>
              <a:t>EC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 </a:t>
            </a:r>
            <a:r>
              <a:rPr lang="en-GB" sz="2000" b="1" dirty="0" smtClean="0">
                <a:latin typeface="+mn-lt"/>
                <a:sym typeface="Symbol" panose="05050102010706020507" pitchFamily="18" charset="2"/>
              </a:rPr>
              <a:t> 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few </a:t>
            </a:r>
            <a:r>
              <a:rPr lang="en-GB" sz="2000" i="1" dirty="0" smtClean="0">
                <a:latin typeface="+mn-lt"/>
                <a:sym typeface="Symbol" panose="05050102010706020507" pitchFamily="18" charset="2"/>
              </a:rPr>
              <a:t>MeV</a:t>
            </a:r>
          </a:p>
          <a:p>
            <a:pPr>
              <a:tabLst>
                <a:tab pos="2247900" algn="l"/>
                <a:tab pos="3857625" algn="l"/>
              </a:tabLst>
            </a:pPr>
            <a:r>
              <a:rPr lang="en-GB" sz="2000" dirty="0" smtClean="0">
                <a:latin typeface="+mn-lt"/>
                <a:sym typeface="Symbol" panose="05050102010706020507" pitchFamily="18" charset="2"/>
              </a:rPr>
              <a:t>proton separation:	</a:t>
            </a:r>
            <a:r>
              <a:rPr lang="en-GB" sz="2000" b="1" i="1" dirty="0" smtClean="0">
                <a:latin typeface="+mn-lt"/>
                <a:sym typeface="Symbol" panose="05050102010706020507" pitchFamily="18" charset="2"/>
              </a:rPr>
              <a:t>S</a:t>
            </a:r>
            <a:r>
              <a:rPr lang="en-GB" sz="2000" b="1" i="1" baseline="-25000" dirty="0" smtClean="0">
                <a:latin typeface="+mn-lt"/>
                <a:sym typeface="Symbol" panose="05050102010706020507" pitchFamily="18" charset="2"/>
              </a:rPr>
              <a:t>P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(</a:t>
            </a:r>
            <a:r>
              <a:rPr lang="en-GB" sz="2000" i="1" dirty="0" err="1" smtClean="0">
                <a:latin typeface="+mn-lt"/>
                <a:sym typeface="Symbol" panose="05050102010706020507" pitchFamily="18" charset="2"/>
              </a:rPr>
              <a:t>Xb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)</a:t>
            </a:r>
            <a:r>
              <a:rPr lang="en-GB" sz="2000" b="1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&gt;</a:t>
            </a:r>
            <a:r>
              <a:rPr lang="en-GB" sz="2000" b="1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en-GB" sz="2000" b="1" i="1" dirty="0" smtClean="0">
                <a:latin typeface="+mn-lt"/>
                <a:sym typeface="Symbol" panose="05050102010706020507" pitchFamily="18" charset="2"/>
              </a:rPr>
              <a:t>Q</a:t>
            </a:r>
            <a:r>
              <a:rPr lang="en-GB" sz="2000" b="1" i="1" baseline="-25000" dirty="0" smtClean="0">
                <a:latin typeface="+mn-lt"/>
                <a:sym typeface="Symbol" panose="05050102010706020507" pitchFamily="18" charset="2"/>
              </a:rPr>
              <a:t>EC</a:t>
            </a:r>
            <a:r>
              <a:rPr lang="en-GB" sz="2000" b="1" dirty="0" smtClean="0">
                <a:latin typeface="+mn-lt"/>
                <a:sym typeface="Symbol" panose="05050102010706020507" pitchFamily="18" charset="2"/>
              </a:rPr>
              <a:t> 	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(</a:t>
            </a:r>
            <a:r>
              <a:rPr lang="en-GB" sz="2000" i="1" dirty="0" smtClean="0">
                <a:latin typeface="+mn-lt"/>
                <a:sym typeface="Symbol" panose="05050102010706020507" pitchFamily="18" charset="2"/>
              </a:rPr>
              <a:t>B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/</a:t>
            </a:r>
            <a:r>
              <a:rPr lang="en-GB" sz="2000" i="1" dirty="0" smtClean="0">
                <a:latin typeface="+mn-lt"/>
                <a:sym typeface="Symbol" panose="05050102010706020507" pitchFamily="18" charset="2"/>
              </a:rPr>
              <a:t>A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 8 </a:t>
            </a:r>
            <a:r>
              <a:rPr lang="en-GB" sz="2000" i="1" dirty="0" smtClean="0">
                <a:latin typeface="+mn-lt"/>
                <a:sym typeface="Symbol" panose="05050102010706020507" pitchFamily="18" charset="2"/>
              </a:rPr>
              <a:t>MeV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)</a:t>
            </a:r>
          </a:p>
          <a:p>
            <a:pPr>
              <a:tabLst/>
            </a:pPr>
            <a:endParaRPr lang="en-GB" sz="1800" b="1" dirty="0" smtClean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93" name="Text Box 32"/>
          <p:cNvSpPr txBox="1">
            <a:spLocks noChangeArrowheads="1"/>
          </p:cNvSpPr>
          <p:nvPr/>
        </p:nvSpPr>
        <p:spPr bwMode="auto">
          <a:xfrm>
            <a:off x="395420" y="764630"/>
            <a:ext cx="1987577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l-GR" sz="2000" b="1" dirty="0" smtClean="0">
                <a:latin typeface="+mn-lt"/>
                <a:sym typeface="Wingdings 3" panose="05040102010807070707" pitchFamily="18" charset="2"/>
              </a:rPr>
              <a:t>β</a:t>
            </a:r>
            <a:r>
              <a:rPr lang="fr-FR" sz="2000" b="1" dirty="0" smtClean="0">
                <a:latin typeface="+mn-lt"/>
                <a:sym typeface="Wingdings 3" panose="05040102010807070707" pitchFamily="18" charset="2"/>
              </a:rPr>
              <a:t> and </a:t>
            </a:r>
            <a:r>
              <a:rPr lang="el-GR" sz="2000" b="1" dirty="0" smtClean="0">
                <a:latin typeface="+mn-lt"/>
                <a:sym typeface="Wingdings 3" panose="05040102010807070707" pitchFamily="18" charset="2"/>
              </a:rPr>
              <a:t>β</a:t>
            </a:r>
            <a:r>
              <a:rPr lang="fr-FR" sz="2000" b="1" dirty="0" smtClean="0">
                <a:latin typeface="+mn-lt"/>
                <a:sym typeface="Wingdings 3" panose="05040102010807070707" pitchFamily="18" charset="2"/>
              </a:rPr>
              <a:t>-</a:t>
            </a:r>
            <a:r>
              <a:rPr lang="el-GR" sz="2000" b="1" dirty="0" smtClean="0">
                <a:latin typeface="+mn-lt"/>
                <a:sym typeface="Wingdings 3" panose="05040102010807070707" pitchFamily="18" charset="2"/>
              </a:rPr>
              <a:t>γ</a:t>
            </a:r>
            <a:r>
              <a:rPr lang="fr-FR" sz="2000" b="1" dirty="0" smtClean="0">
                <a:latin typeface="+mn-lt"/>
                <a:sym typeface="Wingdings 3" panose="05040102010807070707" pitchFamily="18" charset="2"/>
              </a:rPr>
              <a:t> 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decays</a:t>
            </a:r>
          </a:p>
        </p:txBody>
      </p:sp>
      <p:sp>
        <p:nvSpPr>
          <p:cNvPr id="94" name="Text Box 58"/>
          <p:cNvSpPr txBox="1">
            <a:spLocks noChangeArrowheads="1"/>
          </p:cNvSpPr>
          <p:nvPr/>
        </p:nvSpPr>
        <p:spPr bwMode="auto">
          <a:xfrm flipH="1">
            <a:off x="3269258" y="1910709"/>
            <a:ext cx="640359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600" b="1" dirty="0" smtClean="0">
                <a:solidFill>
                  <a:srgbClr val="92D050"/>
                </a:solidFill>
                <a:latin typeface="+mn-lt"/>
              </a:rPr>
              <a:t>β</a:t>
            </a:r>
            <a:r>
              <a:rPr lang="en-US" altLang="fr-FR" sz="1600" b="1" baseline="30000" dirty="0" smtClean="0">
                <a:solidFill>
                  <a:srgbClr val="92D050"/>
                </a:solidFill>
                <a:latin typeface="+mn-lt"/>
              </a:rPr>
              <a:t>+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fr-FR" sz="1600" b="1" i="1" dirty="0" smtClean="0">
                <a:solidFill>
                  <a:srgbClr val="92D050"/>
                </a:solidFill>
                <a:latin typeface="+mn-lt"/>
              </a:rPr>
              <a:t>/ 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EC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96" name="Text Box 59"/>
          <p:cNvSpPr txBox="1">
            <a:spLocks noChangeArrowheads="1"/>
          </p:cNvSpPr>
          <p:nvPr/>
        </p:nvSpPr>
        <p:spPr bwMode="auto">
          <a:xfrm flipH="1">
            <a:off x="4239159" y="2937686"/>
            <a:ext cx="180105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800" b="1" dirty="0" smtClean="0">
                <a:solidFill>
                  <a:srgbClr val="00B0F0"/>
                </a:solidFill>
                <a:latin typeface="+mn-lt"/>
              </a:rPr>
              <a:t>γ</a:t>
            </a:r>
            <a:endParaRPr lang="en-US" altLang="fr-FR" sz="1800" baseline="-250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20" y="152920"/>
            <a:ext cx="3600000" cy="2700000"/>
          </a:xfrm>
          <a:prstGeom prst="rect">
            <a:avLst/>
          </a:prstGeom>
        </p:spPr>
      </p:pic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5796170" y="3717040"/>
            <a:ext cx="2974642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177800" algn="l"/>
                <a:tab pos="444500" algn="l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-	spectroscopy and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	nuclear structure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-	precision tests of weak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GB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GB" sz="2000" dirty="0" smtClean="0">
                <a:latin typeface="+mn-lt"/>
                <a:sym typeface="Wingdings 3" panose="05040102010807070707" pitchFamily="18" charset="2"/>
              </a:rPr>
              <a:t>	interaction</a:t>
            </a:r>
          </a:p>
        </p:txBody>
      </p:sp>
      <p:grpSp>
        <p:nvGrpSpPr>
          <p:cNvPr id="67" name="Groupe 66"/>
          <p:cNvGrpSpPr/>
          <p:nvPr/>
        </p:nvGrpSpPr>
        <p:grpSpPr>
          <a:xfrm>
            <a:off x="250825" y="4213019"/>
            <a:ext cx="3600450" cy="2024269"/>
            <a:chOff x="2771775" y="4213020"/>
            <a:chExt cx="3600450" cy="2024269"/>
          </a:xfrm>
        </p:grpSpPr>
        <p:sp>
          <p:nvSpPr>
            <p:cNvPr id="70" name="Forme libre 69"/>
            <p:cNvSpPr/>
            <p:nvPr/>
          </p:nvSpPr>
          <p:spPr>
            <a:xfrm>
              <a:off x="3775189" y="5157240"/>
              <a:ext cx="792049" cy="791123"/>
            </a:xfrm>
            <a:custGeom>
              <a:avLst/>
              <a:gdLst>
                <a:gd name="connsiteX0" fmla="*/ 747713 w 757238"/>
                <a:gd name="connsiteY0" fmla="*/ 642938 h 642938"/>
                <a:gd name="connsiteX1" fmla="*/ 252413 w 757238"/>
                <a:gd name="connsiteY1" fmla="*/ 442913 h 642938"/>
                <a:gd name="connsiteX2" fmla="*/ 0 w 757238"/>
                <a:gd name="connsiteY2" fmla="*/ 23813 h 642938"/>
                <a:gd name="connsiteX3" fmla="*/ 757238 w 757238"/>
                <a:gd name="connsiteY3" fmla="*/ 0 h 642938"/>
                <a:gd name="connsiteX0" fmla="*/ 762001 w 771526"/>
                <a:gd name="connsiteY0" fmla="*/ 642938 h 642938"/>
                <a:gd name="connsiteX1" fmla="*/ 266701 w 771526"/>
                <a:gd name="connsiteY1" fmla="*/ 442913 h 642938"/>
                <a:gd name="connsiteX2" fmla="*/ 0 w 771526"/>
                <a:gd name="connsiteY2" fmla="*/ 1 h 642938"/>
                <a:gd name="connsiteX3" fmla="*/ 771526 w 771526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52476 w 752476"/>
                <a:gd name="connsiteY0" fmla="*/ 642938 h 642938"/>
                <a:gd name="connsiteX1" fmla="*/ 257176 w 752476"/>
                <a:gd name="connsiteY1" fmla="*/ 442913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  <a:gd name="connsiteX0" fmla="*/ 752476 w 752476"/>
                <a:gd name="connsiteY0" fmla="*/ 642938 h 642938"/>
                <a:gd name="connsiteX1" fmla="*/ 254160 w 752476"/>
                <a:gd name="connsiteY1" fmla="*/ 471296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6" h="642938">
                  <a:moveTo>
                    <a:pt x="752476" y="642938"/>
                  </a:moveTo>
                  <a:cubicBezTo>
                    <a:pt x="524272" y="623094"/>
                    <a:pt x="379573" y="578452"/>
                    <a:pt x="254160" y="471296"/>
                  </a:cubicBezTo>
                  <a:cubicBezTo>
                    <a:pt x="128747" y="364140"/>
                    <a:pt x="63897" y="157957"/>
                    <a:pt x="0" y="1"/>
                  </a:cubicBezTo>
                  <a:lnTo>
                    <a:pt x="752476" y="0"/>
                  </a:lnTo>
                </a:path>
              </a:pathLst>
            </a:cu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71" name="Connecteur droit avec flèche 70"/>
            <p:cNvCxnSpPr/>
            <p:nvPr/>
          </p:nvCxnSpPr>
          <p:spPr>
            <a:xfrm>
              <a:off x="4572000" y="4797425"/>
              <a:ext cx="18002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H="1">
              <a:off x="2771775" y="4797425"/>
              <a:ext cx="18002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orme libre 72"/>
            <p:cNvSpPr/>
            <p:nvPr/>
          </p:nvSpPr>
          <p:spPr>
            <a:xfrm>
              <a:off x="2945958" y="4805365"/>
              <a:ext cx="1609725" cy="1285876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725" h="1281113">
                  <a:moveTo>
                    <a:pt x="1609725" y="1281113"/>
                  </a:moveTo>
                  <a:cubicBezTo>
                    <a:pt x="885825" y="1273573"/>
                    <a:pt x="887413" y="446882"/>
                    <a:pt x="781050" y="238125"/>
                  </a:cubicBezTo>
                  <a:cubicBezTo>
                    <a:pt x="674687" y="29368"/>
                    <a:pt x="538955" y="6350"/>
                    <a:pt x="0" y="0"/>
                  </a:cubicBezTo>
                </a:path>
              </a:pathLst>
            </a:custGeom>
            <a:noFill/>
            <a:ln w="952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orme libre 73"/>
            <p:cNvSpPr/>
            <p:nvPr/>
          </p:nvSpPr>
          <p:spPr>
            <a:xfrm flipH="1">
              <a:off x="4572000" y="4810128"/>
              <a:ext cx="1609725" cy="1281113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725" h="1281113">
                  <a:moveTo>
                    <a:pt x="1609725" y="1281113"/>
                  </a:moveTo>
                  <a:cubicBezTo>
                    <a:pt x="885825" y="1273573"/>
                    <a:pt x="887413" y="446882"/>
                    <a:pt x="781050" y="238125"/>
                  </a:cubicBezTo>
                  <a:cubicBezTo>
                    <a:pt x="674687" y="29368"/>
                    <a:pt x="538955" y="6350"/>
                    <a:pt x="0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orme libre 74"/>
            <p:cNvSpPr/>
            <p:nvPr/>
          </p:nvSpPr>
          <p:spPr>
            <a:xfrm>
              <a:off x="2936537" y="4470937"/>
              <a:ext cx="1619250" cy="1478413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  <a:gd name="connsiteX0" fmla="*/ 1609725 w 1609725"/>
                <a:gd name="connsiteY0" fmla="*/ 1448661 h 1448661"/>
                <a:gd name="connsiteX1" fmla="*/ 676275 w 1609725"/>
                <a:gd name="connsiteY1" fmla="*/ 72298 h 1448661"/>
                <a:gd name="connsiteX2" fmla="*/ 0 w 1609725"/>
                <a:gd name="connsiteY2" fmla="*/ 167548 h 1448661"/>
                <a:gd name="connsiteX0" fmla="*/ 1609725 w 1609725"/>
                <a:gd name="connsiteY0" fmla="*/ 1595938 h 1595938"/>
                <a:gd name="connsiteX1" fmla="*/ 657225 w 1609725"/>
                <a:gd name="connsiteY1" fmla="*/ 52887 h 1595938"/>
                <a:gd name="connsiteX2" fmla="*/ 0 w 1609725"/>
                <a:gd name="connsiteY2" fmla="*/ 314825 h 1595938"/>
                <a:gd name="connsiteX0" fmla="*/ 1609725 w 1609725"/>
                <a:gd name="connsiteY0" fmla="*/ 1595938 h 1595938"/>
                <a:gd name="connsiteX1" fmla="*/ 657225 w 1609725"/>
                <a:gd name="connsiteY1" fmla="*/ 52887 h 1595938"/>
                <a:gd name="connsiteX2" fmla="*/ 0 w 1609725"/>
                <a:gd name="connsiteY2" fmla="*/ 314825 h 1595938"/>
                <a:gd name="connsiteX0" fmla="*/ 1609725 w 1609725"/>
                <a:gd name="connsiteY0" fmla="*/ 1595938 h 1595938"/>
                <a:gd name="connsiteX1" fmla="*/ 695325 w 1609725"/>
                <a:gd name="connsiteY1" fmla="*/ 52887 h 1595938"/>
                <a:gd name="connsiteX2" fmla="*/ 0 w 1609725"/>
                <a:gd name="connsiteY2" fmla="*/ 314825 h 1595938"/>
                <a:gd name="connsiteX0" fmla="*/ 1619250 w 1619250"/>
                <a:gd name="connsiteY0" fmla="*/ 1600561 h 1600561"/>
                <a:gd name="connsiteX1" fmla="*/ 704850 w 1619250"/>
                <a:gd name="connsiteY1" fmla="*/ 57510 h 1600561"/>
                <a:gd name="connsiteX2" fmla="*/ 0 w 1619250"/>
                <a:gd name="connsiteY2" fmla="*/ 300398 h 1600561"/>
                <a:gd name="connsiteX0" fmla="*/ 1619250 w 1619250"/>
                <a:gd name="connsiteY0" fmla="*/ 1639410 h 1639410"/>
                <a:gd name="connsiteX1" fmla="*/ 704850 w 1619250"/>
                <a:gd name="connsiteY1" fmla="*/ 96359 h 1639410"/>
                <a:gd name="connsiteX2" fmla="*/ 0 w 1619250"/>
                <a:gd name="connsiteY2" fmla="*/ 339247 h 1639410"/>
                <a:gd name="connsiteX0" fmla="*/ 1619250 w 1619250"/>
                <a:gd name="connsiteY0" fmla="*/ 1622432 h 1622432"/>
                <a:gd name="connsiteX1" fmla="*/ 704850 w 1619250"/>
                <a:gd name="connsiteY1" fmla="*/ 79381 h 1622432"/>
                <a:gd name="connsiteX2" fmla="*/ 0 w 1619250"/>
                <a:gd name="connsiteY2" fmla="*/ 322269 h 162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0" h="1622432">
                  <a:moveTo>
                    <a:pt x="1619250" y="1622432"/>
                  </a:moveTo>
                  <a:cubicBezTo>
                    <a:pt x="781050" y="1605367"/>
                    <a:pt x="817563" y="353226"/>
                    <a:pt x="704850" y="79381"/>
                  </a:cubicBezTo>
                  <a:cubicBezTo>
                    <a:pt x="592137" y="-194464"/>
                    <a:pt x="538955" y="328619"/>
                    <a:pt x="0" y="322269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e 75"/>
            <p:cNvGrpSpPr/>
            <p:nvPr/>
          </p:nvGrpSpPr>
          <p:grpSpPr>
            <a:xfrm>
              <a:off x="3744000" y="5013220"/>
              <a:ext cx="828000" cy="720100"/>
              <a:chOff x="3744000" y="5013220"/>
              <a:chExt cx="828000" cy="720100"/>
            </a:xfrm>
          </p:grpSpPr>
          <p:cxnSp>
            <p:nvCxnSpPr>
              <p:cNvPr id="107" name="Connecteur droit avec flèche 106"/>
              <p:cNvCxnSpPr/>
              <p:nvPr/>
            </p:nvCxnSpPr>
            <p:spPr>
              <a:xfrm flipH="1">
                <a:off x="4067931" y="5733320"/>
                <a:ext cx="499307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/>
              <p:cNvCxnSpPr/>
              <p:nvPr/>
            </p:nvCxnSpPr>
            <p:spPr>
              <a:xfrm flipH="1">
                <a:off x="3909618" y="5517290"/>
                <a:ext cx="662382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avec flèche 108"/>
              <p:cNvCxnSpPr/>
              <p:nvPr/>
            </p:nvCxnSpPr>
            <p:spPr>
              <a:xfrm flipH="1">
                <a:off x="3779890" y="5157240"/>
                <a:ext cx="792110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avec flèche 109"/>
              <p:cNvCxnSpPr/>
              <p:nvPr/>
            </p:nvCxnSpPr>
            <p:spPr>
              <a:xfrm flipH="1" flipV="1">
                <a:off x="3814327" y="5301260"/>
                <a:ext cx="752911" cy="4165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avec flèche 110"/>
              <p:cNvCxnSpPr/>
              <p:nvPr/>
            </p:nvCxnSpPr>
            <p:spPr>
              <a:xfrm flipH="1">
                <a:off x="3744000" y="5013220"/>
                <a:ext cx="823238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e 80"/>
            <p:cNvGrpSpPr/>
            <p:nvPr/>
          </p:nvGrpSpPr>
          <p:grpSpPr>
            <a:xfrm flipH="1">
              <a:off x="4572000" y="5046128"/>
              <a:ext cx="817615" cy="831212"/>
              <a:chOff x="3744000" y="5013220"/>
              <a:chExt cx="828000" cy="720100"/>
            </a:xfrm>
          </p:grpSpPr>
          <p:cxnSp>
            <p:nvCxnSpPr>
              <p:cNvPr id="102" name="Connecteur droit avec flèche 101"/>
              <p:cNvCxnSpPr/>
              <p:nvPr/>
            </p:nvCxnSpPr>
            <p:spPr>
              <a:xfrm flipH="1">
                <a:off x="4067931" y="5733320"/>
                <a:ext cx="499307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/>
              <p:cNvCxnSpPr/>
              <p:nvPr/>
            </p:nvCxnSpPr>
            <p:spPr>
              <a:xfrm flipH="1">
                <a:off x="3909618" y="5517290"/>
                <a:ext cx="662382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/>
              <p:nvPr/>
            </p:nvCxnSpPr>
            <p:spPr>
              <a:xfrm flipH="1">
                <a:off x="3779890" y="5157240"/>
                <a:ext cx="792110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 flipH="1" flipV="1">
                <a:off x="3814327" y="5301260"/>
                <a:ext cx="752911" cy="416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/>
              <p:cNvCxnSpPr/>
              <p:nvPr/>
            </p:nvCxnSpPr>
            <p:spPr>
              <a:xfrm flipH="1">
                <a:off x="3744000" y="5013220"/>
                <a:ext cx="823238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Forme libre 81"/>
            <p:cNvSpPr/>
            <p:nvPr/>
          </p:nvSpPr>
          <p:spPr>
            <a:xfrm flipH="1">
              <a:off x="4586847" y="5624321"/>
              <a:ext cx="639227" cy="468503"/>
            </a:xfrm>
            <a:custGeom>
              <a:avLst/>
              <a:gdLst>
                <a:gd name="connsiteX0" fmla="*/ 747713 w 757238"/>
                <a:gd name="connsiteY0" fmla="*/ 642938 h 642938"/>
                <a:gd name="connsiteX1" fmla="*/ 252413 w 757238"/>
                <a:gd name="connsiteY1" fmla="*/ 442913 h 642938"/>
                <a:gd name="connsiteX2" fmla="*/ 0 w 757238"/>
                <a:gd name="connsiteY2" fmla="*/ 23813 h 642938"/>
                <a:gd name="connsiteX3" fmla="*/ 757238 w 757238"/>
                <a:gd name="connsiteY3" fmla="*/ 0 h 642938"/>
                <a:gd name="connsiteX0" fmla="*/ 762001 w 771526"/>
                <a:gd name="connsiteY0" fmla="*/ 642938 h 642938"/>
                <a:gd name="connsiteX1" fmla="*/ 266701 w 771526"/>
                <a:gd name="connsiteY1" fmla="*/ 442913 h 642938"/>
                <a:gd name="connsiteX2" fmla="*/ 0 w 771526"/>
                <a:gd name="connsiteY2" fmla="*/ 1 h 642938"/>
                <a:gd name="connsiteX3" fmla="*/ 771526 w 771526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52476 w 752476"/>
                <a:gd name="connsiteY0" fmla="*/ 642938 h 642938"/>
                <a:gd name="connsiteX1" fmla="*/ 257176 w 752476"/>
                <a:gd name="connsiteY1" fmla="*/ 442913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6" h="642938">
                  <a:moveTo>
                    <a:pt x="752476" y="642938"/>
                  </a:moveTo>
                  <a:cubicBezTo>
                    <a:pt x="524272" y="623094"/>
                    <a:pt x="382589" y="550069"/>
                    <a:pt x="257176" y="442913"/>
                  </a:cubicBezTo>
                  <a:cubicBezTo>
                    <a:pt x="131763" y="335757"/>
                    <a:pt x="63897" y="157957"/>
                    <a:pt x="0" y="1"/>
                  </a:cubicBezTo>
                  <a:lnTo>
                    <a:pt x="752476" y="0"/>
                  </a:lnTo>
                </a:path>
              </a:pathLst>
            </a:cu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83" name="Connecteur droit avec flèche 82"/>
            <p:cNvCxnSpPr/>
            <p:nvPr/>
          </p:nvCxnSpPr>
          <p:spPr>
            <a:xfrm flipV="1">
              <a:off x="4572000" y="4221163"/>
              <a:ext cx="0" cy="201612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Ellipse 83"/>
            <p:cNvSpPr/>
            <p:nvPr/>
          </p:nvSpPr>
          <p:spPr>
            <a:xfrm>
              <a:off x="4769019" y="5561248"/>
              <a:ext cx="144125" cy="127607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/>
            <p:cNvSpPr/>
            <p:nvPr/>
          </p:nvSpPr>
          <p:spPr>
            <a:xfrm>
              <a:off x="4194514" y="5088706"/>
              <a:ext cx="144125" cy="127607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orme libre 85"/>
            <p:cNvSpPr/>
            <p:nvPr/>
          </p:nvSpPr>
          <p:spPr>
            <a:xfrm>
              <a:off x="4312691" y="4925062"/>
              <a:ext cx="511176" cy="618008"/>
            </a:xfrm>
            <a:custGeom>
              <a:avLst/>
              <a:gdLst>
                <a:gd name="connsiteX0" fmla="*/ 0 w 492919"/>
                <a:gd name="connsiteY0" fmla="*/ 146421 h 322634"/>
                <a:gd name="connsiteX1" fmla="*/ 247650 w 492919"/>
                <a:gd name="connsiteY1" fmla="*/ 5928 h 322634"/>
                <a:gd name="connsiteX2" fmla="*/ 492919 w 492919"/>
                <a:gd name="connsiteY2" fmla="*/ 322634 h 322634"/>
                <a:gd name="connsiteX0" fmla="*/ 0 w 492919"/>
                <a:gd name="connsiteY0" fmla="*/ 143097 h 319310"/>
                <a:gd name="connsiteX1" fmla="*/ 247650 w 492919"/>
                <a:gd name="connsiteY1" fmla="*/ 2604 h 319310"/>
                <a:gd name="connsiteX2" fmla="*/ 492919 w 492919"/>
                <a:gd name="connsiteY2" fmla="*/ 319310 h 319310"/>
                <a:gd name="connsiteX0" fmla="*/ 0 w 516732"/>
                <a:gd name="connsiteY0" fmla="*/ 148186 h 357736"/>
                <a:gd name="connsiteX1" fmla="*/ 247650 w 516732"/>
                <a:gd name="connsiteY1" fmla="*/ 7693 h 357736"/>
                <a:gd name="connsiteX2" fmla="*/ 516732 w 516732"/>
                <a:gd name="connsiteY2" fmla="*/ 357736 h 357736"/>
                <a:gd name="connsiteX0" fmla="*/ 0 w 516732"/>
                <a:gd name="connsiteY0" fmla="*/ 148186 h 357736"/>
                <a:gd name="connsiteX1" fmla="*/ 247650 w 516732"/>
                <a:gd name="connsiteY1" fmla="*/ 7693 h 357736"/>
                <a:gd name="connsiteX2" fmla="*/ 516732 w 516732"/>
                <a:gd name="connsiteY2" fmla="*/ 357736 h 357736"/>
                <a:gd name="connsiteX0" fmla="*/ 0 w 504826"/>
                <a:gd name="connsiteY0" fmla="*/ 167460 h 355578"/>
                <a:gd name="connsiteX1" fmla="*/ 235744 w 504826"/>
                <a:gd name="connsiteY1" fmla="*/ 5535 h 355578"/>
                <a:gd name="connsiteX2" fmla="*/ 504826 w 504826"/>
                <a:gd name="connsiteY2" fmla="*/ 355578 h 355578"/>
                <a:gd name="connsiteX0" fmla="*/ 0 w 504826"/>
                <a:gd name="connsiteY0" fmla="*/ 147041 h 335159"/>
                <a:gd name="connsiteX1" fmla="*/ 271463 w 504826"/>
                <a:gd name="connsiteY1" fmla="*/ 6547 h 335159"/>
                <a:gd name="connsiteX2" fmla="*/ 504826 w 504826"/>
                <a:gd name="connsiteY2" fmla="*/ 335159 h 335159"/>
                <a:gd name="connsiteX0" fmla="*/ 0 w 504826"/>
                <a:gd name="connsiteY0" fmla="*/ 148403 h 361921"/>
                <a:gd name="connsiteX1" fmla="*/ 271463 w 504826"/>
                <a:gd name="connsiteY1" fmla="*/ 7909 h 361921"/>
                <a:gd name="connsiteX2" fmla="*/ 504826 w 504826"/>
                <a:gd name="connsiteY2" fmla="*/ 361921 h 361921"/>
                <a:gd name="connsiteX0" fmla="*/ 0 w 504826"/>
                <a:gd name="connsiteY0" fmla="*/ 148403 h 361921"/>
                <a:gd name="connsiteX1" fmla="*/ 271463 w 504826"/>
                <a:gd name="connsiteY1" fmla="*/ 7909 h 361921"/>
                <a:gd name="connsiteX2" fmla="*/ 504826 w 504826"/>
                <a:gd name="connsiteY2" fmla="*/ 361921 h 361921"/>
                <a:gd name="connsiteX0" fmla="*/ 0 w 511176"/>
                <a:gd name="connsiteY0" fmla="*/ 163190 h 618008"/>
                <a:gd name="connsiteX1" fmla="*/ 271463 w 511176"/>
                <a:gd name="connsiteY1" fmla="*/ 22696 h 618008"/>
                <a:gd name="connsiteX2" fmla="*/ 511176 w 511176"/>
                <a:gd name="connsiteY2" fmla="*/ 618008 h 618008"/>
                <a:gd name="connsiteX0" fmla="*/ 0 w 511176"/>
                <a:gd name="connsiteY0" fmla="*/ 163190 h 618008"/>
                <a:gd name="connsiteX1" fmla="*/ 271463 w 511176"/>
                <a:gd name="connsiteY1" fmla="*/ 22696 h 618008"/>
                <a:gd name="connsiteX2" fmla="*/ 511176 w 511176"/>
                <a:gd name="connsiteY2" fmla="*/ 618008 h 618008"/>
                <a:gd name="connsiteX0" fmla="*/ 0 w 511176"/>
                <a:gd name="connsiteY0" fmla="*/ 163190 h 618008"/>
                <a:gd name="connsiteX1" fmla="*/ 271463 w 511176"/>
                <a:gd name="connsiteY1" fmla="*/ 22696 h 618008"/>
                <a:gd name="connsiteX2" fmla="*/ 511176 w 511176"/>
                <a:gd name="connsiteY2" fmla="*/ 618008 h 61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176" h="618008">
                  <a:moveTo>
                    <a:pt x="0" y="163190"/>
                  </a:moveTo>
                  <a:cubicBezTo>
                    <a:pt x="82748" y="78259"/>
                    <a:pt x="186267" y="-53107"/>
                    <a:pt x="271463" y="22696"/>
                  </a:cubicBezTo>
                  <a:cubicBezTo>
                    <a:pt x="356659" y="98499"/>
                    <a:pt x="445493" y="305270"/>
                    <a:pt x="511176" y="618008"/>
                  </a:cubicBezTo>
                </a:path>
              </a:pathLst>
            </a:custGeom>
            <a:noFill/>
            <a:ln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 Box 32"/>
            <p:cNvSpPr txBox="1">
              <a:spLocks noChangeArrowheads="1"/>
            </p:cNvSpPr>
            <p:nvPr/>
          </p:nvSpPr>
          <p:spPr bwMode="auto">
            <a:xfrm rot="16200000">
              <a:off x="4132620" y="4363215"/>
              <a:ext cx="50763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latin typeface="+mn-lt"/>
                  <a:sym typeface="Wingdings 3" panose="05040102010807070707" pitchFamily="18" charset="2"/>
                </a:rPr>
                <a:t>energy</a:t>
              </a:r>
            </a:p>
          </p:txBody>
        </p:sp>
        <p:sp>
          <p:nvSpPr>
            <p:cNvPr id="97" name="Text Box 32"/>
            <p:cNvSpPr txBox="1">
              <a:spLocks noChangeArrowheads="1"/>
            </p:cNvSpPr>
            <p:nvPr/>
          </p:nvSpPr>
          <p:spPr bwMode="auto">
            <a:xfrm>
              <a:off x="2879658" y="4878290"/>
              <a:ext cx="45768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latin typeface="+mn-lt"/>
                  <a:sym typeface="Wingdings 3" panose="05040102010807070707" pitchFamily="18" charset="2"/>
                </a:rPr>
                <a:t>radius</a:t>
              </a:r>
            </a:p>
          </p:txBody>
        </p:sp>
        <p:sp>
          <p:nvSpPr>
            <p:cNvPr id="98" name="Text Box 32"/>
            <p:cNvSpPr txBox="1">
              <a:spLocks noChangeArrowheads="1"/>
            </p:cNvSpPr>
            <p:nvPr/>
          </p:nvSpPr>
          <p:spPr bwMode="auto">
            <a:xfrm>
              <a:off x="5783018" y="4878290"/>
              <a:ext cx="45768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latin typeface="+mn-lt"/>
                  <a:sym typeface="Wingdings 3" panose="05040102010807070707" pitchFamily="18" charset="2"/>
                </a:rPr>
                <a:t>radius</a:t>
              </a:r>
            </a:p>
          </p:txBody>
        </p:sp>
        <p:sp>
          <p:nvSpPr>
            <p:cNvPr id="99" name="Text Box 32"/>
            <p:cNvSpPr txBox="1">
              <a:spLocks noChangeArrowheads="1"/>
            </p:cNvSpPr>
            <p:nvPr/>
          </p:nvSpPr>
          <p:spPr bwMode="auto">
            <a:xfrm>
              <a:off x="4916363" y="4217117"/>
              <a:ext cx="67108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solidFill>
                    <a:srgbClr val="0070C0"/>
                  </a:solidFill>
                  <a:latin typeface="+mn-lt"/>
                  <a:sym typeface="Wingdings 3" panose="05040102010807070707" pitchFamily="18" charset="2"/>
                </a:rPr>
                <a:t>neutrons</a:t>
              </a: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auto">
            <a:xfrm>
              <a:off x="3461029" y="4213020"/>
              <a:ext cx="57958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solidFill>
                    <a:srgbClr val="C00000"/>
                  </a:solidFill>
                  <a:latin typeface="+mn-lt"/>
                  <a:sym typeface="Wingdings 3" panose="05040102010807070707" pitchFamily="18" charset="2"/>
                </a:rPr>
                <a:t>protons</a:t>
              </a:r>
            </a:p>
          </p:txBody>
        </p:sp>
      </p:grpSp>
      <p:grpSp>
        <p:nvGrpSpPr>
          <p:cNvPr id="100" name="Groupe 9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19" name="Groupe 118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121" name="Groupe 120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123" name="Rectangle 122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122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20" name="Image 1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0115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extracting experimental information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237007" y="442088"/>
            <a:ext cx="3095729" cy="2669863"/>
            <a:chOff x="5760985" y="390611"/>
            <a:chExt cx="3095729" cy="2669863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985" y="390611"/>
              <a:ext cx="3095729" cy="2669863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perspectiveLeft">
                <a:rot lat="20712792" lon="1819591" rev="21466553"/>
              </a:camera>
              <a:lightRig rig="threePt" dir="t"/>
            </a:scene3d>
          </p:spPr>
        </p:pic>
        <p:sp>
          <p:nvSpPr>
            <p:cNvPr id="24" name="Rectangle 23"/>
            <p:cNvSpPr/>
            <p:nvPr/>
          </p:nvSpPr>
          <p:spPr>
            <a:xfrm>
              <a:off x="5817305" y="1484784"/>
              <a:ext cx="2643127" cy="377149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  <a:scene3d>
              <a:camera prst="perspectiveLeft">
                <a:rot lat="20712000" lon="1818000" rev="21468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Zone de texte 2"/>
            <p:cNvSpPr txBox="1">
              <a:spLocks noChangeArrowheads="1"/>
            </p:cNvSpPr>
            <p:nvPr/>
          </p:nvSpPr>
          <p:spPr bwMode="auto">
            <a:xfrm>
              <a:off x="5976411" y="1556792"/>
              <a:ext cx="534552" cy="289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Left">
                <a:rot lat="20712000" lon="1818000" rev="21468000"/>
              </a:camera>
              <a:lightRig rig="threePt" dir="t"/>
            </a:scene3d>
          </p:spPr>
          <p:txBody>
            <a:bodyPr rot="0" vert="horz" wrap="square" lIns="36000" tIns="0" rIns="36000" bIns="0" anchor="t" anchorCtr="0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</a:t>
              </a:r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>
              <a:off x="6510963" y="1677084"/>
              <a:ext cx="133228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none" w="med" len="med"/>
              <a:tailEnd type="arrow" w="sm" len="sm"/>
            </a:ln>
            <a:scene3d>
              <a:camera prst="perspectiveLeft">
                <a:rot lat="20712000" lon="1818000" rev="21468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166500" y="3418909"/>
            <a:ext cx="8682342" cy="2160000"/>
            <a:chOff x="323528" y="641000"/>
            <a:chExt cx="8682342" cy="2160000"/>
          </a:xfrm>
        </p:grpSpPr>
        <p:grpSp>
          <p:nvGrpSpPr>
            <p:cNvPr id="28" name="Groupe 27"/>
            <p:cNvGrpSpPr/>
            <p:nvPr/>
          </p:nvGrpSpPr>
          <p:grpSpPr>
            <a:xfrm>
              <a:off x="6305870" y="641000"/>
              <a:ext cx="2700000" cy="2160000"/>
              <a:chOff x="6351058" y="559194"/>
              <a:chExt cx="2700000" cy="2160000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9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6463090" y="692696"/>
                <a:ext cx="2304231" cy="19806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</p:grp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699" y="641000"/>
              <a:ext cx="2559758" cy="2160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41000"/>
              <a:ext cx="2559758" cy="2160000"/>
            </a:xfrm>
            <a:prstGeom prst="rect">
              <a:avLst/>
            </a:prstGeom>
          </p:spPr>
        </p:pic>
        <p:sp>
          <p:nvSpPr>
            <p:cNvPr id="31" name="Flèche droite 30"/>
            <p:cNvSpPr/>
            <p:nvPr/>
          </p:nvSpPr>
          <p:spPr>
            <a:xfrm>
              <a:off x="5874139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lèche droite 31"/>
            <p:cNvSpPr/>
            <p:nvPr/>
          </p:nvSpPr>
          <p:spPr>
            <a:xfrm>
              <a:off x="2843808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364350" y="673457"/>
            <a:ext cx="4452107" cy="148847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selection of </a:t>
            </a:r>
            <a:r>
              <a:rPr lang="en-US" b="1" baseline="30000" dirty="0" smtClean="0">
                <a:sym typeface="Wingdings" panose="05000000000000000000" pitchFamily="2" charset="2"/>
              </a:rPr>
              <a:t>54</a:t>
            </a:r>
            <a:r>
              <a:rPr lang="en-US" b="1" dirty="0" smtClean="0">
                <a:sym typeface="Wingdings" panose="05000000000000000000" pitchFamily="2" charset="2"/>
              </a:rPr>
              <a:t>Ni and isomer decay events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ym typeface="Wingdings" panose="05000000000000000000" pitchFamily="2" charset="2"/>
              </a:rPr>
              <a:t>	identify and separate ion and proton signal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		(degraded pad plane)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37" name="Groupe 36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0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1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0115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extracting experimental information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4350" y="673457"/>
            <a:ext cx="5886602" cy="231947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selection of 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54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Ni and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isomer decay events</a:t>
            </a:r>
            <a:endParaRPr lang="en-US" b="1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identify and separate ion and proton signal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	(degraded pad plane)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drift velocity estimate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		TPC principle: </a:t>
            </a:r>
            <a:r>
              <a:rPr lang="en-US" dirty="0">
                <a:sym typeface="Wingdings" panose="05000000000000000000" pitchFamily="2" charset="2"/>
              </a:rPr>
              <a:t>( </a:t>
            </a:r>
            <a:r>
              <a:rPr lang="en-US" i="1" dirty="0">
                <a:sym typeface="Wingdings" panose="05000000000000000000" pitchFamily="2" charset="2"/>
              </a:rPr>
              <a:t>X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Y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b="1" i="1" dirty="0">
                <a:solidFill>
                  <a:srgbClr val="009900"/>
                </a:solidFill>
                <a:sym typeface="Wingdings" panose="05000000000000000000" pitchFamily="2" charset="2"/>
              </a:rPr>
              <a:t>T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)  ( </a:t>
            </a:r>
            <a:r>
              <a:rPr lang="en-US" i="1" dirty="0">
                <a:sym typeface="Wingdings" panose="05000000000000000000" pitchFamily="2" charset="2"/>
              </a:rPr>
              <a:t>X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Y 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Z = </a:t>
            </a:r>
            <a:r>
              <a:rPr lang="en-US" b="1" i="1" dirty="0" err="1">
                <a:solidFill>
                  <a:srgbClr val="C00000"/>
                </a:solidFill>
                <a:sym typeface="Wingdings" panose="05000000000000000000" pitchFamily="2" charset="2"/>
              </a:rPr>
              <a:t>v</a:t>
            </a:r>
            <a:r>
              <a:rPr lang="en-US" b="1" i="1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d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∙</a:t>
            </a:r>
            <a:r>
              <a:rPr lang="en-US" b="1" i="1" dirty="0" err="1">
                <a:solidFill>
                  <a:srgbClr val="009900"/>
                </a:solidFill>
                <a:sym typeface="Wingdings" panose="05000000000000000000" pitchFamily="2" charset="2"/>
              </a:rPr>
              <a:t>T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)  track length</a:t>
            </a: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</a:t>
            </a:r>
            <a:r>
              <a:rPr lang="en-US" dirty="0" smtClean="0">
                <a:sym typeface="Wingdings" panose="05000000000000000000" pitchFamily="2" charset="2"/>
              </a:rPr>
              <a:t>from protons signal</a:t>
            </a:r>
            <a:endParaRPr lang="en-US" dirty="0"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5292080" y="2556011"/>
            <a:ext cx="3024000" cy="2820493"/>
            <a:chOff x="3275856" y="1886875"/>
            <a:chExt cx="3024000" cy="2820493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1886875"/>
              <a:ext cx="3024000" cy="2498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649818" y="4365104"/>
                  <a:ext cx="2510806" cy="342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𝒗</m:t>
                          </m:r>
                        </m:e>
                        <m:sub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𝒅</m:t>
                          </m:r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𝒓𝒊𝒇𝒕</m:t>
                          </m:r>
                        </m:sub>
                      </m:sSub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𝟓𝟑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𝟎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±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𝟎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𝟒</m:t>
                      </m:r>
                    </m:oMath>
                  </a14:m>
                  <a:r>
                    <a:rPr lang="en-US" altLang="fr-FR" sz="1600" dirty="0">
                      <a:sym typeface="Wingdings" panose="05000000000000000000" pitchFamily="2" charset="2"/>
                    </a:rPr>
                    <a:t> </a:t>
                  </a:r>
                  <a:r>
                    <a:rPr lang="en-US" altLang="fr-FR" sz="1600" dirty="0" smtClean="0">
                      <a:sym typeface="Wingdings" panose="05000000000000000000" pitchFamily="2" charset="2"/>
                    </a:rPr>
                    <a:t>mm/µs</a:t>
                  </a:r>
                  <a:endParaRPr lang="en-US" altLang="fr-FR" sz="1600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38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49818" y="4365104"/>
                  <a:ext cx="2510806" cy="342264"/>
                </a:xfrm>
                <a:prstGeom prst="rect">
                  <a:avLst/>
                </a:prstGeom>
                <a:blipFill>
                  <a:blip r:embed="rId4"/>
                  <a:stretch>
                    <a:fillRect t="-7143" r="-2913" b="-1964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e 1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1" name="Groupe 20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12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0115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extracting experimental information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4350" y="673457"/>
            <a:ext cx="5886602" cy="358135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selection of 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54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Ni and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isomer decay events</a:t>
            </a:r>
            <a:endParaRPr lang="en-US" b="1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identify and separate ion and proton signal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	(degraded pad plane)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drift velocity estimate</a:t>
            </a:r>
            <a:endParaRPr lang="en-US" b="1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	TPC principle: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(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X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  (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X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Z = </a:t>
            </a:r>
            <a:r>
              <a:rPr lang="en-US" b="1" i="1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en-US" b="1" i="1" baseline="-25000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d</a:t>
            </a:r>
            <a:r>
              <a:rPr lang="en-US" b="1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∙</a:t>
            </a:r>
            <a:r>
              <a:rPr lang="en-US" b="1" i="1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  track length</a:t>
            </a:r>
            <a:endParaRPr lang="en-US" dirty="0" smtClean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from protons signal</a:t>
            </a:r>
            <a:endParaRPr lang="en-US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3D proton tracks fit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	</a:t>
            </a:r>
            <a:r>
              <a:rPr lang="en-US" dirty="0" smtClean="0">
                <a:sym typeface="Wingdings" panose="05000000000000000000" pitchFamily="2" charset="2"/>
              </a:rPr>
              <a:t>	trajectory points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+	Bragg peak model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+	signal dispersion</a:t>
            </a:r>
            <a:endParaRPr lang="en-US" dirty="0"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38" y="2345036"/>
            <a:ext cx="5588160" cy="4060138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395536" y="4652963"/>
            <a:ext cx="3513940" cy="1692035"/>
            <a:chOff x="454916" y="4320527"/>
            <a:chExt cx="3513940" cy="169203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16" y="4320527"/>
              <a:ext cx="3513940" cy="16920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2792358" y="4602924"/>
                  <a:ext cx="828304" cy="5318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4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4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fr-FR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sz="1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2358" y="4602924"/>
                  <a:ext cx="828304" cy="5318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onnecteur droit avec flèche 27"/>
            <p:cNvCxnSpPr/>
            <p:nvPr/>
          </p:nvCxnSpPr>
          <p:spPr>
            <a:xfrm>
              <a:off x="2627784" y="5166544"/>
              <a:ext cx="115745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1" name="Groupe 20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7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e 50"/>
          <p:cNvGrpSpPr/>
          <p:nvPr/>
        </p:nvGrpSpPr>
        <p:grpSpPr>
          <a:xfrm>
            <a:off x="3851920" y="2501445"/>
            <a:ext cx="5040560" cy="4184228"/>
            <a:chOff x="3203848" y="2501445"/>
            <a:chExt cx="5040560" cy="4184228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6" r="12537"/>
            <a:stretch/>
          </p:blipFill>
          <p:spPr>
            <a:xfrm>
              <a:off x="3203848" y="2501445"/>
              <a:ext cx="5040560" cy="4184228"/>
            </a:xfrm>
            <a:prstGeom prst="rect">
              <a:avLst/>
            </a:prstGeom>
          </p:spPr>
        </p:pic>
        <p:cxnSp>
          <p:nvCxnSpPr>
            <p:cNvPr id="6" name="Connecteur droit avec flèche 5"/>
            <p:cNvCxnSpPr/>
            <p:nvPr/>
          </p:nvCxnSpPr>
          <p:spPr>
            <a:xfrm>
              <a:off x="5301176" y="3555817"/>
              <a:ext cx="452717" cy="89207"/>
            </a:xfrm>
            <a:prstGeom prst="straightConnector1">
              <a:avLst/>
            </a:prstGeom>
            <a:ln w="28575">
              <a:solidFill>
                <a:srgbClr val="0099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5148064" y="3743361"/>
              <a:ext cx="936104" cy="192146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4243772" y="4033844"/>
              <a:ext cx="1808584" cy="709245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5868144" y="3884149"/>
              <a:ext cx="240" cy="299128"/>
            </a:xfrm>
            <a:prstGeom prst="straightConnector1">
              <a:avLst/>
            </a:prstGeom>
            <a:ln w="28575">
              <a:solidFill>
                <a:srgbClr val="0099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5753893" y="3573016"/>
              <a:ext cx="0" cy="792088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0115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extracting experimental information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4350" y="673457"/>
            <a:ext cx="5886602" cy="515101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selection of </a:t>
            </a:r>
            <a:r>
              <a:rPr lang="en-US" b="1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54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Ni and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isomer decay events</a:t>
            </a:r>
            <a:endParaRPr lang="en-US" b="1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identify and separate ion and proton signal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	(degraded pad plane)</a:t>
            </a: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drift velocity estimate</a:t>
            </a:r>
            <a:endParaRPr lang="en-US" b="1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	TPC principle: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X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)  (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X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Z = </a:t>
            </a:r>
            <a:r>
              <a:rPr lang="en-US" b="1" i="1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en-US" b="1" i="1" baseline="-25000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</a:t>
            </a:r>
            <a:r>
              <a:rPr lang="en-US" b="1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∙</a:t>
            </a:r>
            <a:r>
              <a:rPr lang="en-US" b="1" i="1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)  track length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from protons signal</a:t>
            </a:r>
            <a:endParaRPr lang="en-US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3D proton tracks fit</a:t>
            </a:r>
            <a:endParaRPr lang="en-US" b="1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trajectory points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+	Bragg peak model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	+	signal dispersion</a:t>
            </a:r>
            <a:endParaRPr lang="en-US" dirty="0">
              <a:solidFill>
                <a:schemeClr val="bg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endParaRPr lang="en-US" dirty="0" smtClean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87313" algn="l"/>
                <a:tab pos="447675" algn="l"/>
                <a:tab pos="622300" algn="l"/>
                <a:tab pos="161448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009900"/>
                </a:solidFill>
                <a:sym typeface="Wingdings" panose="05000000000000000000" pitchFamily="2" charset="2"/>
              </a:rPr>
              <a:t>track length </a:t>
            </a:r>
            <a:r>
              <a:rPr lang="en-US" b="1" dirty="0" smtClean="0">
                <a:sym typeface="Wingdings" panose="05000000000000000000" pitchFamily="2" charset="2"/>
              </a:rPr>
              <a:t> energy</a:t>
            </a:r>
          </a:p>
          <a:p>
            <a:pPr>
              <a:spcBef>
                <a:spcPts val="1200"/>
              </a:spcBef>
              <a:tabLst>
                <a:tab pos="87313" algn="l"/>
                <a:tab pos="447675" algn="l"/>
                <a:tab pos="622300" algn="l"/>
                <a:tab pos="161448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proton start / ion stop </a:t>
            </a:r>
            <a:r>
              <a:rPr lang="en-US" b="1" dirty="0" smtClean="0">
                <a:solidFill>
                  <a:srgbClr val="009900"/>
                </a:solidFill>
                <a:sym typeface="Wingdings" panose="05000000000000000000" pitchFamily="2" charset="2"/>
              </a:rPr>
              <a:t>time offset</a:t>
            </a:r>
          </a:p>
          <a:p>
            <a:pPr>
              <a:tabLst>
                <a:tab pos="87313" algn="l"/>
                <a:tab pos="447675" algn="l"/>
                <a:tab pos="622300" algn="l"/>
                <a:tab pos="161448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 decay time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1" name="Groupe 20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4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690_54Ni_Prot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6496" y="116632"/>
            <a:ext cx="6480000" cy="648000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771775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4D imaging of proton</a:t>
            </a:r>
          </a:p>
          <a:p>
            <a:r>
              <a:rPr lang="en-US" altLang="fr-FR" sz="2400" b="1" dirty="0" smtClean="0">
                <a:solidFill>
                  <a:srgbClr val="C00000"/>
                </a:solidFill>
              </a:rPr>
              <a:t>radioactivity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567686" y="3721218"/>
            <a:ext cx="6391936" cy="646331"/>
            <a:chOff x="2567686" y="3721218"/>
            <a:chExt cx="6391936" cy="646331"/>
          </a:xfrm>
        </p:grpSpPr>
        <p:sp>
          <p:nvSpPr>
            <p:cNvPr id="11" name="Rectangle 10"/>
            <p:cNvSpPr/>
            <p:nvPr/>
          </p:nvSpPr>
          <p:spPr>
            <a:xfrm>
              <a:off x="2567686" y="3995772"/>
              <a:ext cx="308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ym typeface="Wingdings" panose="05000000000000000000" pitchFamily="2" charset="2"/>
                </a:rPr>
                <a:t>track length </a:t>
              </a:r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↔ proton energy</a:t>
              </a:r>
              <a:endParaRPr lang="en-US" b="1" dirty="0" smtClean="0">
                <a:sym typeface="Wingdings" panose="05000000000000000000" pitchFamily="2" charset="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42769" y="3721218"/>
              <a:ext cx="23168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ym typeface="Wingdings" panose="05000000000000000000" pitchFamily="2" charset="2"/>
                </a:rPr>
                <a:t>E</a:t>
              </a:r>
              <a:r>
                <a:rPr lang="en-US" dirty="0" smtClean="0">
                  <a:sym typeface="Wingdings" panose="05000000000000000000" pitchFamily="2" charset="2"/>
                </a:rPr>
                <a:t>(</a:t>
              </a:r>
              <a:r>
                <a:rPr lang="en-US" b="1" i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T</a:t>
              </a:r>
              <a:r>
                <a:rPr lang="en-US" b="1" baseline="-25000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1/2</a:t>
              </a:r>
              <a:r>
                <a:rPr lang="en-US" dirty="0" smtClean="0">
                  <a:sym typeface="Wingdings" panose="05000000000000000000" pitchFamily="2" charset="2"/>
                </a:rPr>
                <a:t>) </a:t>
              </a:r>
              <a:r>
                <a:rPr lang="en-US" dirty="0" smtClean="0">
                  <a:sym typeface="Symbol" panose="05050102010706020507" pitchFamily="18" charset="2"/>
                </a:rPr>
                <a:t></a:t>
              </a:r>
              <a:r>
                <a:rPr lang="en-US" dirty="0" smtClean="0">
                  <a:sym typeface="Wingdings" panose="05000000000000000000" pitchFamily="2" charset="2"/>
                </a:rPr>
                <a:t> </a:t>
              </a:r>
              <a:r>
                <a:rPr lang="en-US" b="1" dirty="0" smtClean="0">
                  <a:sym typeface="Wingdings" panose="05000000000000000000" pitchFamily="2" charset="2"/>
                </a:rPr>
                <a:t>G</a:t>
              </a:r>
              <a:r>
                <a:rPr lang="en-US" dirty="0" smtClean="0">
                  <a:sym typeface="Wingdings" panose="05000000000000000000" pitchFamily="2" charset="2"/>
                </a:rPr>
                <a:t>(</a:t>
              </a:r>
              <a:r>
                <a:rPr lang="el-GR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σ</a:t>
              </a:r>
              <a:r>
                <a:rPr lang="fr-FR" b="1" i="1" baseline="-250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T</a:t>
              </a:r>
              <a:r>
                <a:rPr lang="en-US" dirty="0" smtClean="0">
                  <a:sym typeface="Wingdings" panose="05000000000000000000" pitchFamily="2" charset="2"/>
                </a:rPr>
                <a:t>)</a:t>
              </a:r>
            </a:p>
            <a:p>
              <a:pPr algn="ctr"/>
              <a:r>
                <a:rPr lang="en-US" dirty="0" smtClean="0">
                  <a:sym typeface="Wingdings" panose="05000000000000000000" pitchFamily="2" charset="2"/>
                </a:rPr>
                <a:t>rad. decay    exp. </a:t>
              </a:r>
              <a:r>
                <a:rPr lang="en-US" dirty="0" err="1" smtClean="0">
                  <a:sym typeface="Wingdings" panose="05000000000000000000" pitchFamily="2" charset="2"/>
                </a:rPr>
                <a:t>resol</a:t>
              </a:r>
              <a:r>
                <a:rPr lang="en-US" dirty="0" smtClean="0">
                  <a:sym typeface="Wingdings" panose="05000000000000000000" pitchFamily="2" charset="2"/>
                </a:rPr>
                <a:t>.</a:t>
              </a:r>
            </a:p>
          </p:txBody>
        </p:sp>
      </p:grpSp>
      <p:sp>
        <p:nvSpPr>
          <p:cNvPr id="20" name="Text Box 35"/>
          <p:cNvSpPr txBox="1">
            <a:spLocks noChangeArrowheads="1"/>
          </p:cNvSpPr>
          <p:nvPr/>
        </p:nvSpPr>
        <p:spPr bwMode="auto">
          <a:xfrm rot="16200000">
            <a:off x="1695982" y="2243800"/>
            <a:ext cx="21975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400" i="1" dirty="0" smtClean="0">
                <a:solidFill>
                  <a:srgbClr val="7030A0"/>
                </a:solidFill>
                <a:latin typeface="+mn-lt"/>
              </a:rPr>
              <a:t>et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Nature Comm. </a:t>
            </a:r>
            <a:r>
              <a:rPr lang="en-GB" sz="1400" smtClean="0">
                <a:solidFill>
                  <a:srgbClr val="7030A0"/>
                </a:solidFill>
                <a:latin typeface="+mn-lt"/>
              </a:rPr>
              <a:t>(2021)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7666" y="1832433"/>
            <a:ext cx="1508545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about 3000</a:t>
            </a:r>
          </a:p>
          <a:p>
            <a:pPr>
              <a:tabLst>
                <a:tab pos="87313" algn="l"/>
                <a:tab pos="273050" algn="l"/>
                <a:tab pos="622300" algn="l"/>
                <a:tab pos="161448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analyzed event</a:t>
            </a: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3" name="Groupe 22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9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96" y="116632"/>
            <a:ext cx="6480000" cy="41842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04" y="116632"/>
            <a:ext cx="6480000" cy="648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50" y="4300860"/>
            <a:ext cx="6480000" cy="2295772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2567686" y="3721218"/>
            <a:ext cx="6391936" cy="646331"/>
            <a:chOff x="2567686" y="3721218"/>
            <a:chExt cx="6391936" cy="646331"/>
          </a:xfrm>
        </p:grpSpPr>
        <p:sp>
          <p:nvSpPr>
            <p:cNvPr id="10" name="Rectangle 9"/>
            <p:cNvSpPr/>
            <p:nvPr/>
          </p:nvSpPr>
          <p:spPr>
            <a:xfrm>
              <a:off x="2567686" y="3995772"/>
              <a:ext cx="308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ym typeface="Wingdings" panose="05000000000000000000" pitchFamily="2" charset="2"/>
                </a:rPr>
                <a:t>track length </a:t>
              </a:r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↔ proton energy</a:t>
              </a:r>
              <a:endParaRPr lang="en-US" b="1" dirty="0" smtClean="0">
                <a:sym typeface="Wingdings" panose="05000000000000000000" pitchFamily="2" charset="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42769" y="3721218"/>
              <a:ext cx="23168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ym typeface="Wingdings" panose="05000000000000000000" pitchFamily="2" charset="2"/>
                </a:rPr>
                <a:t>E</a:t>
              </a:r>
              <a:r>
                <a:rPr lang="en-US" dirty="0" smtClean="0">
                  <a:sym typeface="Wingdings" panose="05000000000000000000" pitchFamily="2" charset="2"/>
                </a:rPr>
                <a:t>(</a:t>
              </a:r>
              <a:r>
                <a:rPr lang="en-US" b="1" i="1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T</a:t>
              </a:r>
              <a:r>
                <a:rPr lang="en-US" b="1" baseline="-25000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1/2</a:t>
              </a:r>
              <a:r>
                <a:rPr lang="en-US" dirty="0" smtClean="0">
                  <a:sym typeface="Wingdings" panose="05000000000000000000" pitchFamily="2" charset="2"/>
                </a:rPr>
                <a:t>) </a:t>
              </a:r>
              <a:r>
                <a:rPr lang="en-US" dirty="0" smtClean="0">
                  <a:sym typeface="Symbol" panose="05050102010706020507" pitchFamily="18" charset="2"/>
                </a:rPr>
                <a:t></a:t>
              </a:r>
              <a:r>
                <a:rPr lang="en-US" dirty="0" smtClean="0">
                  <a:sym typeface="Wingdings" panose="05000000000000000000" pitchFamily="2" charset="2"/>
                </a:rPr>
                <a:t> </a:t>
              </a:r>
              <a:r>
                <a:rPr lang="en-US" b="1" dirty="0" smtClean="0">
                  <a:sym typeface="Wingdings" panose="05000000000000000000" pitchFamily="2" charset="2"/>
                </a:rPr>
                <a:t>G</a:t>
              </a:r>
              <a:r>
                <a:rPr lang="en-US" dirty="0" smtClean="0">
                  <a:sym typeface="Wingdings" panose="05000000000000000000" pitchFamily="2" charset="2"/>
                </a:rPr>
                <a:t>(</a:t>
              </a:r>
              <a:r>
                <a:rPr lang="el-GR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σ</a:t>
              </a:r>
              <a:r>
                <a:rPr lang="fr-FR" b="1" i="1" baseline="-250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T</a:t>
              </a:r>
              <a:r>
                <a:rPr lang="en-US" dirty="0" smtClean="0">
                  <a:sym typeface="Wingdings" panose="05000000000000000000" pitchFamily="2" charset="2"/>
                </a:rPr>
                <a:t>)</a:t>
              </a:r>
            </a:p>
            <a:p>
              <a:pPr algn="ctr"/>
              <a:r>
                <a:rPr lang="en-US" dirty="0" smtClean="0">
                  <a:sym typeface="Wingdings" panose="05000000000000000000" pitchFamily="2" charset="2"/>
                </a:rPr>
                <a:t>rad. decay    exp. </a:t>
              </a:r>
              <a:r>
                <a:rPr lang="en-US" dirty="0" err="1" smtClean="0">
                  <a:sym typeface="Wingdings" panose="05000000000000000000" pitchFamily="2" charset="2"/>
                </a:rPr>
                <a:t>resol</a:t>
              </a:r>
              <a:r>
                <a:rPr lang="en-US" dirty="0" smtClean="0">
                  <a:sym typeface="Wingdings" panose="05000000000000000000" pitchFamily="2" charset="2"/>
                </a:rPr>
                <a:t>.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76346" y="4771018"/>
            <a:ext cx="1981633" cy="1754326"/>
            <a:chOff x="276346" y="4627002"/>
            <a:chExt cx="1981633" cy="1754326"/>
          </a:xfrm>
        </p:grpSpPr>
        <p:sp>
          <p:nvSpPr>
            <p:cNvPr id="22" name="Rectangle 21"/>
            <p:cNvSpPr/>
            <p:nvPr/>
          </p:nvSpPr>
          <p:spPr>
            <a:xfrm>
              <a:off x="276346" y="4627002"/>
              <a:ext cx="1981633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different detection</a:t>
              </a:r>
            </a:p>
            <a:p>
              <a:pPr algn="ctr"/>
              <a:r>
                <a:rPr lang="en-US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efficiency for</a:t>
              </a:r>
            </a:p>
            <a:p>
              <a:pPr algn="ctr"/>
              <a:r>
                <a:rPr lang="en-US" b="1" dirty="0" smtClean="0">
                  <a:solidFill>
                    <a:srgbClr val="009900"/>
                  </a:solidFill>
                  <a:sym typeface="Wingdings" panose="05000000000000000000" pitchFamily="2" charset="2"/>
                </a:rPr>
                <a:t>1.2 and 2.5 MeV</a:t>
              </a:r>
            </a:p>
            <a:p>
              <a:pPr algn="ctr"/>
              <a:endParaRPr lang="en-US" b="1" dirty="0" smtClean="0">
                <a:sym typeface="Wingdings" panose="05000000000000000000" pitchFamily="2" charset="2"/>
              </a:endParaRPr>
            </a:p>
            <a:p>
              <a:pPr algn="ctr"/>
              <a:endParaRPr lang="en-US" b="1" dirty="0">
                <a:sym typeface="Wingdings" panose="05000000000000000000" pitchFamily="2" charset="2"/>
              </a:endParaRPr>
            </a:p>
            <a:p>
              <a:pPr algn="ctr"/>
              <a:r>
                <a:rPr lang="en-US" b="1" dirty="0" smtClean="0">
                  <a:sym typeface="Wingdings" panose="05000000000000000000" pitchFamily="2" charset="2"/>
                </a:rPr>
                <a:t>simulation</a:t>
              </a:r>
            </a:p>
          </p:txBody>
        </p:sp>
        <p:sp>
          <p:nvSpPr>
            <p:cNvPr id="23" name="Flèche vers le bas 22"/>
            <p:cNvSpPr/>
            <p:nvPr/>
          </p:nvSpPr>
          <p:spPr>
            <a:xfrm>
              <a:off x="1097418" y="5584455"/>
              <a:ext cx="269834" cy="410699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0718"/>
            <a:ext cx="2354123" cy="3582418"/>
          </a:xfrm>
          <a:prstGeom prst="rect">
            <a:avLst/>
          </a:prstGeom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119609" y="2996952"/>
            <a:ext cx="14603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355600" algn="l"/>
                <a:tab pos="990600" algn="l"/>
              </a:tabLst>
            </a:pPr>
            <a:r>
              <a:rPr lang="en-GB" b="1" dirty="0" smtClean="0">
                <a:solidFill>
                  <a:srgbClr val="C00000"/>
                </a:solidFill>
              </a:rPr>
              <a:t>1.25</a:t>
            </a:r>
            <a:r>
              <a:rPr lang="en-GB" b="1" i="1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MeV</a:t>
            </a:r>
            <a:r>
              <a:rPr lang="en-GB" b="1" i="1" dirty="0" smtClean="0">
                <a:solidFill>
                  <a:srgbClr val="C00000"/>
                </a:solidFill>
              </a:rPr>
              <a:t>	ℓ</a:t>
            </a:r>
            <a:r>
              <a:rPr lang="en-US" altLang="fr-FR" b="1" dirty="0" smtClean="0">
                <a:solidFill>
                  <a:srgbClr val="C00000"/>
                </a:solidFill>
              </a:rPr>
              <a:t> = 5</a:t>
            </a:r>
            <a:endParaRPr lang="en-US" altLang="fr-FR" dirty="0">
              <a:solidFill>
                <a:srgbClr val="C00000"/>
              </a:solidFill>
            </a:endParaRPr>
          </a:p>
          <a:p>
            <a:pPr eaLnBrk="0" hangingPunct="0">
              <a:tabLst>
                <a:tab pos="355600" algn="l"/>
                <a:tab pos="990600" algn="l"/>
              </a:tabLst>
            </a:pPr>
            <a:r>
              <a:rPr lang="en-GB" b="1" dirty="0" smtClean="0">
                <a:solidFill>
                  <a:srgbClr val="C00000"/>
                </a:solidFill>
              </a:rPr>
              <a:t>2.55</a:t>
            </a:r>
            <a:r>
              <a:rPr lang="en-GB" b="1" i="1" dirty="0" smtClean="0">
                <a:solidFill>
                  <a:srgbClr val="C00000"/>
                </a:solidFill>
              </a:rPr>
              <a:t> </a:t>
            </a:r>
            <a:r>
              <a:rPr lang="en-GB" i="1" dirty="0" smtClean="0">
                <a:solidFill>
                  <a:srgbClr val="C00000"/>
                </a:solidFill>
              </a:rPr>
              <a:t>MeV</a:t>
            </a:r>
            <a:r>
              <a:rPr lang="en-GB" b="1" i="1" dirty="0" smtClean="0">
                <a:solidFill>
                  <a:srgbClr val="C00000"/>
                </a:solidFill>
              </a:rPr>
              <a:t>	ℓ</a:t>
            </a:r>
            <a:r>
              <a:rPr lang="en-US" altLang="fr-FR" b="1" dirty="0" smtClean="0">
                <a:solidFill>
                  <a:srgbClr val="C00000"/>
                </a:solidFill>
              </a:rPr>
              <a:t> = 7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 rot="16200000">
            <a:off x="1695982" y="2243800"/>
            <a:ext cx="21975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JG </a:t>
            </a:r>
            <a:r>
              <a:rPr lang="en-GB" sz="1400" i="1" dirty="0" smtClean="0">
                <a:solidFill>
                  <a:srgbClr val="7030A0"/>
                </a:solidFill>
                <a:latin typeface="+mn-lt"/>
              </a:rPr>
              <a:t>et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Nature Comm. (2021)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771775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4D imaging of proton</a:t>
            </a:r>
          </a:p>
          <a:p>
            <a:r>
              <a:rPr lang="en-US" altLang="fr-FR" sz="2400" b="1" dirty="0" smtClean="0">
                <a:solidFill>
                  <a:srgbClr val="C00000"/>
                </a:solidFill>
              </a:rPr>
              <a:t>radioactivity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46" name="Groupe 45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48" name="Groupe 47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9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7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692696"/>
            <a:ext cx="6929773" cy="201169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purpose:	detection efficiency estimate (</a:t>
            </a: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branching ratio</a:t>
            </a:r>
            <a:r>
              <a:rPr lang="en-US" b="1" dirty="0" smtClean="0">
                <a:sym typeface="Wingdings" panose="05000000000000000000" pitchFamily="2" charset="2"/>
              </a:rPr>
              <a:t>)</a:t>
            </a:r>
          </a:p>
          <a:p>
            <a:pPr>
              <a:tabLst>
                <a:tab pos="984250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hidden proton signal</a:t>
            </a:r>
            <a:r>
              <a:rPr lang="en-US" b="1" dirty="0" smtClean="0">
                <a:sym typeface="Wingdings" panose="05000000000000000000" pitchFamily="2" charset="2"/>
              </a:rPr>
              <a:t>: implantation track and masking of pads</a:t>
            </a:r>
          </a:p>
          <a:p>
            <a:pPr>
              <a:tabLst>
                <a:tab pos="984250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protons escaping </a:t>
            </a:r>
            <a:r>
              <a:rPr lang="en-US" b="1" dirty="0" smtClean="0">
                <a:sym typeface="Wingdings" panose="05000000000000000000" pitchFamily="2" charset="2"/>
              </a:rPr>
              <a:t>active volume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evaluation 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of “missed” events…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142435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simulation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7" name="Groupe 16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80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692696"/>
            <a:ext cx="6929773" cy="58896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purpose:	detection efficiency estimate (</a:t>
            </a:r>
            <a:r>
              <a:rPr lang="en-US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branching ratio</a:t>
            </a:r>
            <a:r>
              <a:rPr lang="en-US" b="1" dirty="0" smtClean="0">
                <a:sym typeface="Wingdings" panose="05000000000000000000" pitchFamily="2" charset="2"/>
              </a:rPr>
              <a:t>)</a:t>
            </a:r>
          </a:p>
          <a:p>
            <a:pPr>
              <a:tabLst>
                <a:tab pos="984250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hidden proton signal</a:t>
            </a:r>
            <a:r>
              <a:rPr lang="en-US" b="1" dirty="0" smtClean="0">
                <a:sym typeface="Wingdings" panose="05000000000000000000" pitchFamily="2" charset="2"/>
              </a:rPr>
              <a:t>: implantation track and masking of pads</a:t>
            </a:r>
          </a:p>
          <a:p>
            <a:pPr>
              <a:tabLst>
                <a:tab pos="984250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protons escaping </a:t>
            </a:r>
            <a:r>
              <a:rPr lang="en-US" b="1" dirty="0" smtClean="0">
                <a:sym typeface="Wingdings" panose="05000000000000000000" pitchFamily="2" charset="2"/>
              </a:rPr>
              <a:t>active volume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evaluation 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of “missed” events…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simulation processes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event generator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- simplified implantation track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- random proton emission from stop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point and decay time</a:t>
            </a:r>
            <a:endParaRPr lang="en-US" dirty="0" smtClean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tracking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 (Geant4)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- only for proton</a:t>
            </a: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signal drift and collection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	-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adjust to experimental / fit data (dispersion, gain)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signal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processing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(electronics)</a:t>
            </a: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	-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noise / fluctuations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- amplification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analysis selection procedures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142435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simulation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81" y="2132856"/>
            <a:ext cx="4355976" cy="159027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84" t="2588" r="12462" b="-2588"/>
          <a:stretch/>
        </p:blipFill>
        <p:spPr>
          <a:xfrm>
            <a:off x="6213381" y="4006052"/>
            <a:ext cx="2664644" cy="1871671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7" name="Groupe 16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2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80" y="620688"/>
            <a:ext cx="4181020" cy="402218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8120099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/>
              <a:t>final result:</a:t>
            </a:r>
            <a:r>
              <a:rPr lang="en-US" altLang="fr-FR" sz="2400" b="1" dirty="0">
                <a:solidFill>
                  <a:srgbClr val="0070C0"/>
                </a:solidFill>
              </a:rPr>
              <a:t> </a:t>
            </a:r>
            <a:r>
              <a:rPr lang="en-US" altLang="fr-FR" sz="2400" b="1" dirty="0">
                <a:solidFill>
                  <a:srgbClr val="C00000"/>
                </a:solidFill>
              </a:rPr>
              <a:t>protons from ACTAR 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TPC </a:t>
            </a:r>
            <a:r>
              <a:rPr lang="en-US" altLang="fr-FR" sz="2400" b="1" dirty="0" smtClean="0"/>
              <a:t>and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 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gammas from RISING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95536" y="1058485"/>
                <a:ext cx="4689352" cy="237294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ACTAR TPC exp.:	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num>
                          <m:den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fr-FR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𝟓𝟕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𝟑𝟑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𝟗𝟎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%	</a:t>
                </a:r>
              </a:p>
              <a:p>
                <a:pPr>
                  <a:tabLst>
                    <a:tab pos="1616075" algn="l"/>
                  </a:tabLst>
                </a:pPr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RISING campaign:	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</m:num>
                          <m:den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den>
                        </m:f>
                      </m:e>
                    </m:d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𝟔𝟒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 %</a:t>
                </a:r>
                <a:b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endParaRPr lang="en-US" sz="1600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Global: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𝟐𝟖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𝟒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solidFill>
                    <a:srgbClr val="C000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  <a:tab pos="4127500" algn="l"/>
                  </a:tabLst>
                </a:pPr>
                <a:r>
                  <a:rPr lang="en-US" sz="1600" dirty="0">
                    <a:solidFill>
                      <a:srgbClr val="C00000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𝜸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𝟓𝟎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solidFill>
                    <a:srgbClr val="0099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US" sz="1600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58485"/>
                <a:ext cx="4689352" cy="2372948"/>
              </a:xfrm>
              <a:prstGeom prst="rect">
                <a:avLst/>
              </a:prstGeom>
              <a:blipFill>
                <a:blip r:embed="rId4"/>
                <a:stretch>
                  <a:fillRect l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17759" y="908720"/>
            <a:ext cx="4642273" cy="238726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12360" y="836712"/>
            <a:ext cx="1259632" cy="3801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240079" y="3356992"/>
            <a:ext cx="3940621" cy="34970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 comparison with theory (shell model)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0" name="Groupe 19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5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80" y="620688"/>
            <a:ext cx="4181020" cy="402218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8120099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/>
              <a:t>final result:</a:t>
            </a:r>
            <a:r>
              <a:rPr lang="en-US" altLang="fr-FR" sz="2400" b="1" dirty="0">
                <a:solidFill>
                  <a:srgbClr val="0070C0"/>
                </a:solidFill>
              </a:rPr>
              <a:t> </a:t>
            </a:r>
            <a:r>
              <a:rPr lang="en-US" altLang="fr-FR" sz="2400" b="1" dirty="0">
                <a:solidFill>
                  <a:srgbClr val="C00000"/>
                </a:solidFill>
              </a:rPr>
              <a:t>protons from ACTAR 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TPC </a:t>
            </a:r>
            <a:r>
              <a:rPr lang="en-US" altLang="fr-FR" sz="2400" b="1" dirty="0" smtClean="0"/>
              <a:t>and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 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gammas from RISING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95536" y="1058485"/>
                <a:ext cx="4689352" cy="237294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ACTAR TPC exp.:	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num>
                          <m:den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fr-FR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𝟓𝟕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𝟑𝟑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𝟗𝟎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%	</a:t>
                </a:r>
              </a:p>
              <a:p>
                <a:pPr>
                  <a:tabLst>
                    <a:tab pos="1616075" algn="l"/>
                  </a:tabLst>
                </a:pPr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RISING campaign:	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</m:num>
                          <m:den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den>
                        </m:f>
                      </m:e>
                    </m:d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𝟔𝟒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 %</a:t>
                </a:r>
                <a:b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endParaRPr lang="en-US" sz="1600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Global: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𝟐𝟖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𝟒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solidFill>
                    <a:srgbClr val="C000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  <a:tab pos="4127500" algn="l"/>
                  </a:tabLst>
                </a:pPr>
                <a:r>
                  <a:rPr lang="en-US" sz="1600" dirty="0">
                    <a:solidFill>
                      <a:srgbClr val="C00000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𝜸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𝟓𝟎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solidFill>
                    <a:srgbClr val="0099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US" sz="1600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58485"/>
                <a:ext cx="4689352" cy="2372948"/>
              </a:xfrm>
              <a:prstGeom prst="rect">
                <a:avLst/>
              </a:prstGeom>
              <a:blipFill>
                <a:blip r:embed="rId4"/>
                <a:stretch>
                  <a:fillRect l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17759" y="908720"/>
            <a:ext cx="4642273" cy="238726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12360" y="836712"/>
            <a:ext cx="1259632" cy="3801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240079" y="3356992"/>
            <a:ext cx="3940621" cy="34970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 comparison with theory (shell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40079" y="3861048"/>
                <a:ext cx="7336808" cy="252087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360363" algn="l"/>
                    <a:tab pos="3141663" algn="l"/>
                  </a:tabLst>
                </a:pPr>
                <a:r>
                  <a:rPr lang="en-US" sz="2400" b="1" dirty="0" smtClean="0">
                    <a:sym typeface="Wingdings" panose="05000000000000000000" pitchFamily="2" charset="2"/>
                  </a:rPr>
                  <a:t>proton decay half-life: 	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𝜞</m:t>
                    </m:r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fr-FR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𝑪</m:t>
                            </m:r>
                          </m:e>
                          <m:sup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p>
                        </m:sSup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</m:d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sSub>
                      <m:sSubPr>
                        <m:ctrlP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𝜞</m:t>
                        </m:r>
                      </m:e>
                      <m:sub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𝑺𝑷</m:t>
                        </m:r>
                      </m:sub>
                    </m:sSub>
                  </m:oMath>
                </a14:m>
                <a:endParaRPr lang="en-US" sz="1400" b="1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60363" algn="l"/>
                    <a:tab pos="3141663" algn="l"/>
                  </a:tabLst>
                </a:pPr>
                <a:r>
                  <a:rPr lang="en-US" sz="1400" dirty="0" smtClean="0">
                    <a:sym typeface="Wingdings" panose="05000000000000000000" pitchFamily="2" charset="2"/>
                  </a:rPr>
                  <a:t>	(B.A. Brown, </a:t>
                </a:r>
                <a:r>
                  <a:rPr lang="en-US" sz="1400" dirty="0" err="1" smtClean="0">
                    <a:sym typeface="Wingdings" panose="05000000000000000000" pitchFamily="2" charset="2"/>
                  </a:rPr>
                  <a:t>NuShellX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, </a:t>
                </a:r>
                <a:r>
                  <a:rPr lang="en-US" sz="1400" dirty="0">
                    <a:sym typeface="Wingdings" panose="05000000000000000000" pitchFamily="2" charset="2"/>
                  </a:rPr>
                  <a:t>with GFPX1A and KB3G interactions)</a:t>
                </a:r>
                <a:endParaRPr lang="en-US" sz="14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60363" algn="l"/>
                  </a:tabLst>
                </a:pPr>
                <a:r>
                  <a:rPr lang="en-US" dirty="0" smtClean="0">
                    <a:sym typeface="Wingdings" panose="05000000000000000000" pitchFamily="2" charset="2"/>
                  </a:rPr>
                  <a:t>	calculations in the </a:t>
                </a:r>
                <a:r>
                  <a:rPr lang="en-US" i="1" dirty="0" err="1" smtClean="0">
                    <a:sym typeface="Wingdings" panose="05000000000000000000" pitchFamily="2" charset="2"/>
                  </a:rPr>
                  <a:t>fp</a:t>
                </a:r>
                <a:r>
                  <a:rPr lang="en-US" dirty="0" smtClean="0">
                    <a:sym typeface="Wingdings" panose="05000000000000000000" pitchFamily="2" charset="2"/>
                  </a:rPr>
                  <a:t> shell + </a:t>
                </a:r>
                <a:r>
                  <a:rPr lang="en-US" b="1" dirty="0" smtClean="0">
                    <a:sym typeface="Wingdings" panose="05000000000000000000" pitchFamily="2" charset="2"/>
                  </a:rPr>
                  <a:t>high ℓ orbitals:</a:t>
                </a:r>
              </a:p>
              <a:p>
                <a:pPr>
                  <a:tabLst>
                    <a:tab pos="360363" algn="l"/>
                    <a:tab pos="719138" algn="l"/>
                    <a:tab pos="1974850" algn="l"/>
                    <a:tab pos="34051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</a:t>
                </a:r>
                <a:r>
                  <a:rPr lang="en-US" dirty="0" smtClean="0">
                    <a:sym typeface="Wingdings" panose="05000000000000000000" pitchFamily="2" charset="2"/>
                  </a:rPr>
                  <a:t>	1 proton in 	</a:t>
                </a:r>
                <a:r>
                  <a:rPr lang="en-US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0</a:t>
                </a:r>
                <a:r>
                  <a:rPr lang="en-US" b="1" i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11/2</a:t>
                </a:r>
                <a:r>
                  <a:rPr lang="en-US" dirty="0" smtClean="0">
                    <a:sym typeface="Wingdings" panose="05000000000000000000" pitchFamily="2" charset="2"/>
                  </a:rPr>
                  <a:t> (</a:t>
                </a:r>
                <a:r>
                  <a:rPr lang="en-US" dirty="0">
                    <a:sym typeface="Wingdings" panose="05000000000000000000" pitchFamily="2" charset="2"/>
                  </a:rPr>
                  <a:t>ℓ </a:t>
                </a:r>
                <a:r>
                  <a:rPr lang="en-US" dirty="0" smtClean="0">
                    <a:sym typeface="Wingdings" panose="05000000000000000000" pitchFamily="2" charset="2"/>
                  </a:rPr>
                  <a:t>= 5) 	or </a:t>
                </a:r>
                <a:r>
                  <a:rPr lang="en-US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0</a:t>
                </a:r>
                <a:r>
                  <a:rPr lang="en-US" b="1" i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j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13/2</a:t>
                </a:r>
                <a:r>
                  <a:rPr lang="en-US" dirty="0" smtClean="0">
                    <a:sym typeface="Wingdings" panose="05000000000000000000" pitchFamily="2" charset="2"/>
                  </a:rPr>
                  <a:t> and </a:t>
                </a:r>
                <a:r>
                  <a:rPr lang="en-US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0</a:t>
                </a:r>
                <a:r>
                  <a:rPr lang="en-US" b="1" i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j</a:t>
                </a:r>
                <a:r>
                  <a:rPr lang="en-US" b="1" baseline="-250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15/2</a:t>
                </a:r>
                <a:r>
                  <a:rPr lang="en-US" dirty="0" smtClean="0">
                    <a:sym typeface="Wingdings" panose="05000000000000000000" pitchFamily="2" charset="2"/>
                  </a:rPr>
                  <a:t> (ℓ </a:t>
                </a:r>
                <a:r>
                  <a:rPr lang="en-US" dirty="0">
                    <a:sym typeface="Wingdings" panose="05000000000000000000" pitchFamily="2" charset="2"/>
                  </a:rPr>
                  <a:t>= </a:t>
                </a:r>
                <a:r>
                  <a:rPr lang="en-US" dirty="0" smtClean="0">
                    <a:sym typeface="Wingdings" panose="05000000000000000000" pitchFamily="2" charset="2"/>
                  </a:rPr>
                  <a:t>7)</a:t>
                </a:r>
              </a:p>
              <a:p>
                <a:pPr>
                  <a:spcBef>
                    <a:spcPts val="600"/>
                  </a:spcBef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</a:t>
                </a:r>
                <a:r>
                  <a:rPr lang="en-US" dirty="0" smtClean="0">
                    <a:sym typeface="Wingdings" panose="05000000000000000000" pitchFamily="2" charset="2"/>
                  </a:rPr>
                  <a:t>	</a:t>
                </a:r>
                <a:r>
                  <a:rPr lang="en-US" b="1" i="1" dirty="0" smtClean="0">
                    <a:sym typeface="Wingdings" panose="05000000000000000000" pitchFamily="2" charset="2"/>
                  </a:rPr>
                  <a:t>T</a:t>
                </a:r>
                <a:r>
                  <a:rPr lang="en-US" b="1" i="1" baseline="-25000" dirty="0" smtClean="0">
                    <a:sym typeface="Wingdings" panose="05000000000000000000" pitchFamily="2" charset="2"/>
                  </a:rPr>
                  <a:t>1/2</a:t>
                </a:r>
                <a:r>
                  <a:rPr lang="en-US" dirty="0" smtClean="0">
                    <a:sym typeface="Wingdings" panose="05000000000000000000" pitchFamily="2" charset="2"/>
                  </a:rPr>
                  <a:t> governed by very weak components of the wave functions (</a:t>
                </a:r>
                <a:r>
                  <a:rPr lang="en-US" dirty="0" smtClean="0">
                    <a:sym typeface="Symbol" panose="05050102010706020507" pitchFamily="18" charset="2"/>
                  </a:rPr>
                  <a:t>10</a:t>
                </a:r>
                <a:r>
                  <a:rPr lang="en-US" baseline="30000" dirty="0" smtClean="0">
                    <a:sym typeface="Symbol" panose="05050102010706020507" pitchFamily="18" charset="2"/>
                  </a:rPr>
                  <a:t>-6</a:t>
                </a:r>
                <a:r>
                  <a:rPr lang="en-US" dirty="0" smtClean="0">
                    <a:sym typeface="Symbol" panose="05050102010706020507" pitchFamily="18" charset="2"/>
                  </a:rPr>
                  <a:t>)</a:t>
                </a:r>
              </a:p>
              <a:p>
                <a:pPr>
                  <a:spcBef>
                    <a:spcPts val="600"/>
                  </a:spcBef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 smtClean="0">
                    <a:sym typeface="Wingdings" panose="05000000000000000000" pitchFamily="2" charset="2"/>
                  </a:rPr>
                  <a:t>		</a:t>
                </a:r>
                <a:r>
                  <a:rPr lang="en-US" b="1" dirty="0" smtClean="0">
                    <a:solidFill>
                      <a:srgbClr val="009900"/>
                    </a:solidFill>
                    <a:sym typeface="Wingdings" panose="05000000000000000000" pitchFamily="2" charset="2"/>
                  </a:rPr>
                  <a:t>fairly good agreement </a:t>
                </a:r>
                <a:r>
                  <a:rPr lang="en-US" b="1" dirty="0" smtClean="0">
                    <a:sym typeface="Wingdings" panose="05000000000000000000" pitchFamily="2" charset="2"/>
                  </a:rPr>
                  <a:t>for the 2.55 </a:t>
                </a:r>
                <a:r>
                  <a:rPr lang="en-US" b="1" i="1" dirty="0" smtClean="0">
                    <a:sym typeface="Wingdings" panose="05000000000000000000" pitchFamily="2" charset="2"/>
                  </a:rPr>
                  <a:t>MeV</a:t>
                </a:r>
                <a:r>
                  <a:rPr lang="en-US" b="1" dirty="0" smtClean="0">
                    <a:sym typeface="Wingdings" panose="05000000000000000000" pitchFamily="2" charset="2"/>
                  </a:rPr>
                  <a:t> transition to the 7/2</a:t>
                </a:r>
                <a:r>
                  <a:rPr lang="en-US" b="1" baseline="30000" dirty="0" smtClean="0">
                    <a:sym typeface="Wingdings" panose="05000000000000000000" pitchFamily="2" charset="2"/>
                  </a:rPr>
                  <a:t>−</a:t>
                </a:r>
                <a:r>
                  <a:rPr lang="en-US" b="1" dirty="0" smtClean="0">
                    <a:sym typeface="Wingdings" panose="05000000000000000000" pitchFamily="2" charset="2"/>
                  </a:rPr>
                  <a:t> state</a:t>
                </a:r>
              </a:p>
              <a:p>
                <a:pPr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 smtClean="0">
                    <a:sym typeface="Wingdings" panose="05000000000000000000" pitchFamily="2" charset="2"/>
                  </a:rPr>
                  <a:t>		</a:t>
                </a:r>
                <a:r>
                  <a:rPr lang="en-US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not satisfying </a:t>
                </a:r>
                <a:r>
                  <a:rPr lang="en-US" b="1" dirty="0" smtClean="0">
                    <a:sym typeface="Wingdings" panose="05000000000000000000" pitchFamily="2" charset="2"/>
                  </a:rPr>
                  <a:t>for the </a:t>
                </a:r>
                <a:r>
                  <a:rPr lang="en-US" b="1" dirty="0">
                    <a:sym typeface="Wingdings" panose="05000000000000000000" pitchFamily="2" charset="2"/>
                  </a:rPr>
                  <a:t>1.22 </a:t>
                </a:r>
                <a:r>
                  <a:rPr lang="en-US" b="1" i="1" dirty="0">
                    <a:sym typeface="Wingdings" panose="05000000000000000000" pitchFamily="2" charset="2"/>
                  </a:rPr>
                  <a:t>MeV</a:t>
                </a:r>
                <a:r>
                  <a:rPr lang="en-US" b="1" dirty="0">
                    <a:sym typeface="Wingdings" panose="05000000000000000000" pitchFamily="2" charset="2"/>
                  </a:rPr>
                  <a:t> transition to the </a:t>
                </a:r>
                <a:r>
                  <a:rPr lang="en-US" b="1" dirty="0" smtClean="0">
                    <a:sym typeface="Wingdings" panose="05000000000000000000" pitchFamily="2" charset="2"/>
                  </a:rPr>
                  <a:t>9/2</a:t>
                </a:r>
                <a:r>
                  <a:rPr lang="en-US" b="1" baseline="30000" dirty="0">
                    <a:sym typeface="Wingdings" panose="05000000000000000000" pitchFamily="2" charset="2"/>
                  </a:rPr>
                  <a:t>−</a:t>
                </a:r>
                <a:r>
                  <a:rPr lang="en-US" b="1" dirty="0">
                    <a:sym typeface="Wingdings" panose="05000000000000000000" pitchFamily="2" charset="2"/>
                  </a:rPr>
                  <a:t> </a:t>
                </a:r>
                <a:r>
                  <a:rPr lang="en-US" b="1" dirty="0" smtClean="0">
                    <a:sym typeface="Wingdings" panose="05000000000000000000" pitchFamily="2" charset="2"/>
                  </a:rPr>
                  <a:t>state</a:t>
                </a:r>
              </a:p>
              <a:p>
                <a:pPr>
                  <a:tabLst>
                    <a:tab pos="360363" algn="l"/>
                    <a:tab pos="719138" algn="l"/>
                    <a:tab pos="2236788" algn="l"/>
                  </a:tabLst>
                </a:pPr>
                <a:r>
                  <a:rPr lang="en-US" dirty="0">
                    <a:sym typeface="Wingdings" panose="05000000000000000000" pitchFamily="2" charset="2"/>
                  </a:rPr>
                  <a:t>	</a:t>
                </a:r>
                <a:r>
                  <a:rPr lang="en-US" dirty="0" smtClean="0">
                    <a:sym typeface="Wingdings" panose="05000000000000000000" pitchFamily="2" charset="2"/>
                  </a:rPr>
                  <a:t>		(mixing with a 2</a:t>
                </a:r>
                <a:r>
                  <a:rPr lang="en-US" baseline="30000" dirty="0" smtClean="0">
                    <a:sym typeface="Wingdings" panose="05000000000000000000" pitchFamily="2" charset="2"/>
                  </a:rPr>
                  <a:t>nd</a:t>
                </a:r>
                <a:r>
                  <a:rPr lang="en-US" dirty="0" smtClean="0">
                    <a:sym typeface="Wingdings" panose="05000000000000000000" pitchFamily="2" charset="2"/>
                  </a:rPr>
                  <a:t> 10+ state, less truncated space…)</a:t>
                </a: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79" y="3861048"/>
                <a:ext cx="7336808" cy="2520874"/>
              </a:xfrm>
              <a:prstGeom prst="rect">
                <a:avLst/>
              </a:prstGeom>
              <a:blipFill>
                <a:blip r:embed="rId5"/>
                <a:stretch>
                  <a:fillRect l="-1993" t="-966" r="-664"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1" name="Groupe 20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0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e 80"/>
          <p:cNvGrpSpPr/>
          <p:nvPr/>
        </p:nvGrpSpPr>
        <p:grpSpPr>
          <a:xfrm>
            <a:off x="5436330" y="3645317"/>
            <a:ext cx="719995" cy="144176"/>
            <a:chOff x="2267679" y="1268700"/>
            <a:chExt cx="719995" cy="144176"/>
          </a:xfrm>
        </p:grpSpPr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78" name="Groupe 77"/>
          <p:cNvGrpSpPr/>
          <p:nvPr/>
        </p:nvGrpSpPr>
        <p:grpSpPr>
          <a:xfrm>
            <a:off x="3852005" y="4653457"/>
            <a:ext cx="719995" cy="144176"/>
            <a:chOff x="2267679" y="1268700"/>
            <a:chExt cx="719995" cy="144176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0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1717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>
                <a:solidFill>
                  <a:srgbClr val="C00000"/>
                </a:solidFill>
              </a:rPr>
              <a:t>towards the proton drip-line</a:t>
            </a:r>
            <a:endParaRPr lang="en-US" altLang="fr-FR" sz="3200" b="1" i="1" dirty="0">
              <a:solidFill>
                <a:srgbClr val="C00000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flipH="1">
            <a:off x="3846810" y="2506949"/>
            <a:ext cx="314757" cy="2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400" b="1" dirty="0">
                <a:latin typeface="+mn-lt"/>
              </a:rPr>
              <a:t>IAS</a:t>
            </a:r>
            <a:endParaRPr lang="en-US" altLang="fr-FR" sz="1400" baseline="-25000" dirty="0"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3276600" y="2281150"/>
            <a:ext cx="574674" cy="49538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2953480" y="1989086"/>
            <a:ext cx="323120" cy="247363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3276600" y="2236448"/>
            <a:ext cx="0" cy="314883"/>
          </a:xfrm>
          <a:prstGeom prst="line">
            <a:avLst/>
          </a:prstGeom>
          <a:noFill/>
          <a:ln w="28575">
            <a:solidFill>
              <a:srgbClr val="92D05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267679" y="1989087"/>
            <a:ext cx="719995" cy="144176"/>
            <a:chOff x="2267679" y="1268700"/>
            <a:chExt cx="719995" cy="14417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21" name="Line 24"/>
          <p:cNvSpPr>
            <a:spLocks noChangeShapeType="1"/>
          </p:cNvSpPr>
          <p:nvPr/>
        </p:nvSpPr>
        <p:spPr bwMode="auto">
          <a:xfrm flipH="1">
            <a:off x="3851274" y="2776536"/>
            <a:ext cx="720725" cy="290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3853632" y="3510975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flipH="1">
            <a:off x="5436328" y="3141248"/>
            <a:ext cx="719996" cy="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>
            <a:off x="3850413" y="3933487"/>
            <a:ext cx="720725" cy="13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H="1">
            <a:off x="3851275" y="3213255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>
            <a:off x="3276600" y="2694702"/>
            <a:ext cx="577032" cy="518555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3276600" y="3429287"/>
            <a:ext cx="577032" cy="503963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0" name="Line 33"/>
          <p:cNvSpPr>
            <a:spLocks noChangeShapeType="1"/>
          </p:cNvSpPr>
          <p:nvPr/>
        </p:nvSpPr>
        <p:spPr bwMode="auto">
          <a:xfrm>
            <a:off x="3276600" y="4103625"/>
            <a:ext cx="577032" cy="549832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3" name="Line 42"/>
          <p:cNvSpPr>
            <a:spLocks noChangeShapeType="1"/>
          </p:cNvSpPr>
          <p:nvPr/>
        </p:nvSpPr>
        <p:spPr bwMode="auto">
          <a:xfrm>
            <a:off x="5651500" y="3141247"/>
            <a:ext cx="650" cy="503315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 flipH="1">
            <a:off x="4205954" y="3935645"/>
            <a:ext cx="5995" cy="718567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>
            <a:off x="3923909" y="3498910"/>
            <a:ext cx="4485" cy="1154347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8" name="Text Box 58"/>
          <p:cNvSpPr txBox="1">
            <a:spLocks noChangeArrowheads="1"/>
          </p:cNvSpPr>
          <p:nvPr/>
        </p:nvSpPr>
        <p:spPr bwMode="auto">
          <a:xfrm flipH="1">
            <a:off x="2384821" y="2883057"/>
            <a:ext cx="640359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600" b="1" dirty="0" smtClean="0">
                <a:solidFill>
                  <a:srgbClr val="92D050"/>
                </a:solidFill>
                <a:latin typeface="+mn-lt"/>
              </a:rPr>
              <a:t>β</a:t>
            </a:r>
            <a:r>
              <a:rPr lang="en-US" altLang="fr-FR" sz="1600" b="1" baseline="30000" dirty="0" smtClean="0">
                <a:solidFill>
                  <a:srgbClr val="92D050"/>
                </a:solidFill>
                <a:latin typeface="+mn-lt"/>
              </a:rPr>
              <a:t>+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fr-FR" sz="1600" b="1" i="1" dirty="0" smtClean="0">
                <a:solidFill>
                  <a:srgbClr val="92D050"/>
                </a:solidFill>
                <a:latin typeface="+mn-lt"/>
              </a:rPr>
              <a:t>/ 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EC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>
            <a:off x="4067174" y="3502433"/>
            <a:ext cx="1" cy="718964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>
            <a:off x="4300579" y="2789707"/>
            <a:ext cx="20933" cy="1431689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1" name="Line 62"/>
          <p:cNvSpPr>
            <a:spLocks noChangeShapeType="1"/>
          </p:cNvSpPr>
          <p:nvPr/>
        </p:nvSpPr>
        <p:spPr bwMode="auto">
          <a:xfrm flipH="1">
            <a:off x="3276599" y="2522993"/>
            <a:ext cx="2380" cy="1580631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3" name="Text Box 65"/>
          <p:cNvSpPr txBox="1">
            <a:spLocks noChangeArrowheads="1"/>
          </p:cNvSpPr>
          <p:nvPr/>
        </p:nvSpPr>
        <p:spPr bwMode="auto">
          <a:xfrm flipH="1">
            <a:off x="4906167" y="2584621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FF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6" name="Line 37"/>
          <p:cNvSpPr>
            <a:spLocks noChangeShapeType="1"/>
          </p:cNvSpPr>
          <p:nvPr/>
        </p:nvSpPr>
        <p:spPr bwMode="auto">
          <a:xfrm>
            <a:off x="4570606" y="2776537"/>
            <a:ext cx="860297" cy="368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7" name="Line 38"/>
          <p:cNvSpPr>
            <a:spLocks noChangeShapeType="1"/>
          </p:cNvSpPr>
          <p:nvPr/>
        </p:nvSpPr>
        <p:spPr bwMode="auto">
          <a:xfrm>
            <a:off x="4572000" y="2776536"/>
            <a:ext cx="858903" cy="86788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569448" y="3223524"/>
            <a:ext cx="868508" cy="42103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3" name="Text Box 59"/>
          <p:cNvSpPr txBox="1">
            <a:spLocks noChangeArrowheads="1"/>
          </p:cNvSpPr>
          <p:nvPr/>
        </p:nvSpPr>
        <p:spPr bwMode="auto">
          <a:xfrm flipH="1">
            <a:off x="4410427" y="3533174"/>
            <a:ext cx="180105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800" b="1" dirty="0" smtClean="0">
                <a:solidFill>
                  <a:srgbClr val="00B0F0"/>
                </a:solidFill>
                <a:latin typeface="+mn-lt"/>
              </a:rPr>
              <a:t>γ</a:t>
            </a:r>
            <a:endParaRPr lang="en-US" altLang="fr-FR" sz="1800" baseline="-25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66" name="Text Box 58"/>
          <p:cNvSpPr txBox="1">
            <a:spLocks noChangeArrowheads="1"/>
          </p:cNvSpPr>
          <p:nvPr/>
        </p:nvSpPr>
        <p:spPr bwMode="auto">
          <a:xfrm flipH="1">
            <a:off x="3471058" y="2209918"/>
            <a:ext cx="16728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F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7" name="Text Box 58"/>
          <p:cNvSpPr txBox="1">
            <a:spLocks noChangeArrowheads="1"/>
          </p:cNvSpPr>
          <p:nvPr/>
        </p:nvSpPr>
        <p:spPr bwMode="auto">
          <a:xfrm flipH="1">
            <a:off x="3329204" y="3699513"/>
            <a:ext cx="304113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GT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/>
              <p:cNvSpPr txBox="1"/>
              <p:nvPr/>
            </p:nvSpPr>
            <p:spPr>
              <a:xfrm flipH="1">
                <a:off x="2336756" y="2133107"/>
                <a:ext cx="547649" cy="32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𝑿𝒂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36756" y="2133107"/>
                <a:ext cx="547649" cy="324704"/>
              </a:xfrm>
              <a:prstGeom prst="rect">
                <a:avLst/>
              </a:prstGeom>
              <a:blipFill rotWithShape="0">
                <a:blip r:embed="rId2"/>
                <a:stretch>
                  <a:fillRect l="-8889" t="-1887" r="-5556" b="-18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 flipH="1">
                <a:off x="3814326" y="4793349"/>
                <a:ext cx="792909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𝑿𝒃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4326" y="4793349"/>
                <a:ext cx="792909" cy="329193"/>
              </a:xfrm>
              <a:prstGeom prst="rect">
                <a:avLst/>
              </a:prstGeom>
              <a:blipFill rotWithShape="0">
                <a:blip r:embed="rId3"/>
                <a:stretch>
                  <a:fillRect l="-6923" r="-4615" b="-2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/>
              <p:cNvSpPr txBox="1"/>
              <p:nvPr/>
            </p:nvSpPr>
            <p:spPr>
              <a:xfrm flipH="1">
                <a:off x="5202127" y="3789284"/>
                <a:ext cx="1217705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𝑿𝒄</m:t>
                        </m:r>
                      </m:e>
                    </m:sPre>
                  </m:oMath>
                </a14:m>
                <a:r>
                  <a:rPr lang="fr-FR" sz="2000" b="1" dirty="0"/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(+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b="1" i="1" dirty="0"/>
              </a:p>
            </p:txBody>
          </p:sp>
        </mc:Choice>
        <mc:Fallback xmlns="">
          <p:sp>
            <p:nvSpPr>
              <p:cNvPr id="70" name="ZoneTexte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202127" y="3789284"/>
                <a:ext cx="1217705" cy="329193"/>
              </a:xfrm>
              <a:prstGeom prst="rect">
                <a:avLst/>
              </a:prstGeom>
              <a:blipFill rotWithShape="0">
                <a:blip r:embed="rId4"/>
                <a:stretch>
                  <a:fillRect l="-4000" r="-7000" b="-2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Line 25"/>
          <p:cNvSpPr>
            <a:spLocks noChangeShapeType="1"/>
          </p:cNvSpPr>
          <p:nvPr/>
        </p:nvSpPr>
        <p:spPr bwMode="auto">
          <a:xfrm flipH="1">
            <a:off x="3850414" y="4221397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8" name="Line 43"/>
          <p:cNvSpPr>
            <a:spLocks noChangeShapeType="1"/>
          </p:cNvSpPr>
          <p:nvPr/>
        </p:nvSpPr>
        <p:spPr bwMode="auto">
          <a:xfrm flipH="1">
            <a:off x="4427979" y="4231665"/>
            <a:ext cx="1" cy="422548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9" name="Groupe 88"/>
          <p:cNvGrpSpPr/>
          <p:nvPr/>
        </p:nvGrpSpPr>
        <p:grpSpPr>
          <a:xfrm>
            <a:off x="1504319" y="1988800"/>
            <a:ext cx="2203561" cy="2665175"/>
            <a:chOff x="1504319" y="1268413"/>
            <a:chExt cx="2203561" cy="2665175"/>
          </a:xfrm>
        </p:grpSpPr>
        <p:cxnSp>
          <p:nvCxnSpPr>
            <p:cNvPr id="90" name="Connecteur droit 89"/>
            <p:cNvCxnSpPr/>
            <p:nvPr/>
          </p:nvCxnSpPr>
          <p:spPr>
            <a:xfrm flipH="1">
              <a:off x="1691601" y="3933070"/>
              <a:ext cx="2016279" cy="5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flipH="1">
              <a:off x="1691601" y="1268413"/>
              <a:ext cx="504069" cy="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H="1">
              <a:off x="1823243" y="1268699"/>
              <a:ext cx="12377" cy="266417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 Box 58"/>
            <p:cNvSpPr txBox="1">
              <a:spLocks noChangeArrowheads="1"/>
            </p:cNvSpPr>
            <p:nvPr/>
          </p:nvSpPr>
          <p:spPr bwMode="auto">
            <a:xfrm rot="16200000" flipH="1">
              <a:off x="1489923" y="2409567"/>
              <a:ext cx="347715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+mn-lt"/>
                </a:rPr>
                <a:t>Q</a:t>
              </a:r>
              <a:r>
                <a:rPr lang="en-US" altLang="fr-FR" sz="1600" b="1" i="1" baseline="-25000" dirty="0" smtClean="0">
                  <a:latin typeface="+mn-lt"/>
                </a:rPr>
                <a:t>EC</a:t>
              </a:r>
              <a:endParaRPr lang="en-US" altLang="fr-FR" sz="1600" b="1" i="1" baseline="-25000" dirty="0">
                <a:latin typeface="+mn-lt"/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4678176" y="3644562"/>
            <a:ext cx="2274236" cy="1007997"/>
            <a:chOff x="3022498" y="1700278"/>
            <a:chExt cx="2274236" cy="1007997"/>
          </a:xfrm>
        </p:grpSpPr>
        <p:cxnSp>
          <p:nvCxnSpPr>
            <p:cNvPr id="95" name="Connecteur droit 94"/>
            <p:cNvCxnSpPr/>
            <p:nvPr/>
          </p:nvCxnSpPr>
          <p:spPr>
            <a:xfrm flipH="1" flipV="1">
              <a:off x="3022498" y="2707731"/>
              <a:ext cx="2270228" cy="5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H="1">
              <a:off x="4572552" y="1701033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/>
            <p:cNvCxnSpPr/>
            <p:nvPr/>
          </p:nvCxnSpPr>
          <p:spPr>
            <a:xfrm flipH="1">
              <a:off x="5146829" y="1700278"/>
              <a:ext cx="1518" cy="100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 Box 58"/>
            <p:cNvSpPr txBox="1">
              <a:spLocks noChangeArrowheads="1"/>
            </p:cNvSpPr>
            <p:nvPr/>
          </p:nvSpPr>
          <p:spPr bwMode="auto">
            <a:xfrm rot="16200000" flipH="1">
              <a:off x="4678917" y="2035331"/>
              <a:ext cx="577650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+mn-lt"/>
                </a:rPr>
                <a:t>S</a:t>
              </a:r>
              <a:r>
                <a:rPr lang="en-US" altLang="fr-FR" sz="1600" b="1" i="1" baseline="-25000" dirty="0" smtClean="0">
                  <a:latin typeface="+mn-lt"/>
                </a:rPr>
                <a:t>P</a:t>
              </a:r>
              <a:r>
                <a:rPr lang="en-US" altLang="fr-FR" sz="1600" dirty="0" smtClean="0">
                  <a:latin typeface="+mn-lt"/>
                </a:rPr>
                <a:t>(</a:t>
              </a:r>
              <a:r>
                <a:rPr lang="en-US" altLang="fr-FR" sz="1600" i="1" dirty="0" err="1" smtClean="0">
                  <a:latin typeface="+mn-lt"/>
                </a:rPr>
                <a:t>Xb</a:t>
              </a:r>
              <a:r>
                <a:rPr lang="en-US" altLang="fr-FR" sz="1600" dirty="0" smtClean="0">
                  <a:latin typeface="+mn-lt"/>
                </a:rPr>
                <a:t>)</a:t>
              </a:r>
              <a:endParaRPr lang="en-US" altLang="fr-FR" sz="1600" dirty="0">
                <a:latin typeface="+mn-lt"/>
              </a:endParaRPr>
            </a:p>
          </p:txBody>
        </p:sp>
      </p:grpSp>
      <p:sp>
        <p:nvSpPr>
          <p:cNvPr id="99" name="Text Box 32"/>
          <p:cNvSpPr txBox="1">
            <a:spLocks noChangeArrowheads="1"/>
          </p:cNvSpPr>
          <p:nvPr/>
        </p:nvSpPr>
        <p:spPr bwMode="auto">
          <a:xfrm>
            <a:off x="591784" y="4889613"/>
            <a:ext cx="1937372" cy="13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i="1" dirty="0" smtClean="0">
                <a:latin typeface="+mn-lt"/>
                <a:sym typeface="Wingdings 3" panose="05040102010807070707" pitchFamily="18" charset="2"/>
              </a:rPr>
              <a:t>Q</a:t>
            </a:r>
            <a:r>
              <a:rPr lang="en-GB" sz="2000" b="1" i="1" baseline="-25000" dirty="0" smtClean="0">
                <a:latin typeface="+mn-lt"/>
                <a:sym typeface="Wingdings 3" panose="05040102010807070707" pitchFamily="18" charset="2"/>
              </a:rPr>
              <a:t>EC</a:t>
            </a:r>
            <a:r>
              <a:rPr lang="en-GB" sz="2000" b="1" dirty="0" smtClean="0">
                <a:latin typeface="+mn-lt"/>
                <a:sym typeface="Wingdings 3" panose="05040102010807070707" pitchFamily="18" charset="2"/>
              </a:rPr>
              <a:t> 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increases</a:t>
            </a:r>
            <a:endParaRPr lang="en-GB" sz="2000" i="1" dirty="0" smtClean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r>
              <a:rPr lang="en-GB" sz="2000" b="1" i="1" dirty="0" smtClean="0">
                <a:latin typeface="+mn-lt"/>
                <a:sym typeface="Symbol" panose="05050102010706020507" pitchFamily="18" charset="2"/>
              </a:rPr>
              <a:t>S</a:t>
            </a:r>
            <a:r>
              <a:rPr lang="en-GB" sz="2000" b="1" i="1" baseline="-25000" dirty="0" smtClean="0">
                <a:latin typeface="+mn-lt"/>
                <a:sym typeface="Symbol" panose="05050102010706020507" pitchFamily="18" charset="2"/>
              </a:rPr>
              <a:t>P</a:t>
            </a:r>
            <a:r>
              <a:rPr lang="en-US" altLang="fr-FR" sz="2000" dirty="0">
                <a:latin typeface="+mn-lt"/>
              </a:rPr>
              <a:t>(</a:t>
            </a:r>
            <a:r>
              <a:rPr lang="en-US" altLang="fr-FR" sz="2000" i="1" dirty="0" err="1">
                <a:latin typeface="+mn-lt"/>
              </a:rPr>
              <a:t>Xb</a:t>
            </a:r>
            <a:r>
              <a:rPr lang="en-US" altLang="fr-FR" sz="2000" dirty="0">
                <a:latin typeface="+mn-lt"/>
              </a:rPr>
              <a:t>)</a:t>
            </a:r>
            <a:r>
              <a:rPr lang="en-GB" sz="2000" b="1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decreases</a:t>
            </a:r>
          </a:p>
          <a:p>
            <a:pPr>
              <a:tabLst/>
            </a:pPr>
            <a:endParaRPr lang="en-GB" sz="2000" dirty="0" smtClean="0">
              <a:latin typeface="+mn-lt"/>
              <a:sym typeface="Symbol" panose="05050102010706020507" pitchFamily="18" charset="2"/>
            </a:endParaRPr>
          </a:p>
          <a:p>
            <a:pPr>
              <a:tabLst/>
            </a:pPr>
            <a:endParaRPr lang="en-GB" sz="2000" dirty="0">
              <a:latin typeface="+mn-lt"/>
              <a:sym typeface="Symbol" panose="05050102010706020507" pitchFamily="18" charset="2"/>
            </a:endParaRPr>
          </a:p>
        </p:txBody>
      </p:sp>
      <p:sp>
        <p:nvSpPr>
          <p:cNvPr id="100" name="Text Box 32"/>
          <p:cNvSpPr txBox="1">
            <a:spLocks noChangeArrowheads="1"/>
          </p:cNvSpPr>
          <p:nvPr/>
        </p:nvSpPr>
        <p:spPr bwMode="auto">
          <a:xfrm>
            <a:off x="4983011" y="4869200"/>
            <a:ext cx="3617126" cy="153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sz="2000" b="1" dirty="0" smtClean="0">
                <a:latin typeface="+mn-lt"/>
                <a:sym typeface="Wingdings 3" panose="05040102010807070707" pitchFamily="18" charset="2"/>
              </a:rPr>
              <a:t>β-delayed proton emission: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	-	nuclear astrophysics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	-	gamma / proton competition</a:t>
            </a:r>
          </a:p>
          <a:p>
            <a:pPr>
              <a:spcBef>
                <a:spcPts val="1200"/>
              </a:spcBef>
              <a:tabLst>
                <a:tab pos="177800" algn="l"/>
                <a:tab pos="444500" algn="l"/>
              </a:tabLst>
            </a:pPr>
            <a:r>
              <a:rPr lang="en-US" sz="2000" b="1" dirty="0" smtClean="0">
                <a:latin typeface="+mn-lt"/>
                <a:sym typeface="Wingdings 3" panose="05040102010807070707" pitchFamily="18" charset="2"/>
              </a:rPr>
              <a:t>proton transitions</a:t>
            </a: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: precise probe</a:t>
            </a:r>
            <a:endParaRPr lang="en-US" sz="2000" dirty="0">
              <a:latin typeface="+mn-lt"/>
              <a:sym typeface="Wingdings 3" panose="05040102010807070707" pitchFamily="18" charset="2"/>
            </a:endParaRPr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 flipH="1">
            <a:off x="3851276" y="2420860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0" y="152920"/>
            <a:ext cx="3600000" cy="2700000"/>
          </a:xfrm>
          <a:prstGeom prst="rect">
            <a:avLst/>
          </a:prstGeom>
        </p:spPr>
      </p:pic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395420" y="764630"/>
            <a:ext cx="3091919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sz="2000" b="1" dirty="0">
                <a:latin typeface="+mn-lt"/>
                <a:sym typeface="Wingdings 3" panose="05040102010807070707" pitchFamily="18" charset="2"/>
              </a:rPr>
              <a:t>β-delayed proton </a:t>
            </a:r>
            <a:r>
              <a:rPr lang="en-US" sz="2000" b="1" dirty="0" smtClean="0">
                <a:latin typeface="+mn-lt"/>
                <a:sym typeface="Wingdings 3" panose="05040102010807070707" pitchFamily="18" charset="2"/>
              </a:rPr>
              <a:t>emission</a:t>
            </a:r>
            <a:endParaRPr lang="en-US" sz="2000" b="1" dirty="0">
              <a:latin typeface="+mn-lt"/>
              <a:sym typeface="Wingdings 3" panose="05040102010807070707" pitchFamily="18" charset="2"/>
            </a:endParaRPr>
          </a:p>
        </p:txBody>
      </p:sp>
      <p:grpSp>
        <p:nvGrpSpPr>
          <p:cNvPr id="75" name="Groupe 74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76" name="Groupe 75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85" name="Groupe 84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0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86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84" name="Image 8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6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80" y="620688"/>
            <a:ext cx="4181020" cy="402218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5" y="3549034"/>
            <a:ext cx="6087325" cy="2676899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91260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Fe and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 mirror symmetry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3528" y="821469"/>
            <a:ext cx="3904971" cy="256569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complete decay scheme </a:t>
            </a:r>
            <a:r>
              <a:rPr lang="en-US" b="1" dirty="0" smtClean="0">
                <a:sym typeface="Wingdings" panose="05000000000000000000" pitchFamily="2" charset="2"/>
              </a:rPr>
              <a:t>allows </a:t>
            </a:r>
            <a:r>
              <a:rPr lang="en-US" b="1" dirty="0" smtClean="0">
                <a:sym typeface="Wingdings" panose="05000000000000000000" pitchFamily="2" charset="2"/>
              </a:rPr>
              <a:t>for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a detailed analysis</a:t>
            </a:r>
          </a:p>
          <a:p>
            <a:pPr>
              <a:tabLst>
                <a:tab pos="984250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	test of isospin non-conserving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	terms of the interaction</a:t>
            </a:r>
          </a:p>
          <a:p>
            <a:pPr>
              <a:tabLst>
                <a:tab pos="360363" algn="l"/>
                <a:tab pos="719138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	constraints on effective </a:t>
            </a:r>
            <a:r>
              <a:rPr lang="en-US" b="1" dirty="0" err="1" smtClean="0">
                <a:sym typeface="Wingdings" panose="05000000000000000000" pitchFamily="2" charset="2"/>
              </a:rPr>
              <a:t>isoscalar</a:t>
            </a: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71913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	and </a:t>
            </a:r>
            <a:r>
              <a:rPr lang="en-US" b="1" dirty="0" err="1" smtClean="0">
                <a:sym typeface="Wingdings" panose="05000000000000000000" pitchFamily="2" charset="2"/>
              </a:rPr>
              <a:t>isovector</a:t>
            </a:r>
            <a:r>
              <a:rPr lang="en-US" b="1" dirty="0" smtClean="0">
                <a:sym typeface="Wingdings" panose="05000000000000000000" pitchFamily="2" charset="2"/>
              </a:rPr>
              <a:t> effective charges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	from B(E4)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8" name="Groupe 17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52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652624" y="6648729"/>
                  <a:ext cx="2502856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SSNET’22 conference – </a:t>
                  </a:r>
                  <a:r>
                    <a:rPr lang="en-US" altLang="fr-FR" sz="900" b="1" dirty="0" err="1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Orsay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 – 30/05-03/06/2022</a:t>
                  </a: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217194" y="6648729"/>
                <a:ext cx="2709643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Imaging proton radioactivity of </a:t>
                </a:r>
                <a:r>
                  <a:rPr lang="en-US" altLang="fr-FR" sz="900" b="1" baseline="30000" dirty="0" smtClean="0">
                    <a:solidFill>
                      <a:schemeClr val="bg1">
                        <a:lumMod val="50000"/>
                      </a:schemeClr>
                    </a:solidFill>
                  </a:rPr>
                  <a:t>54m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Ni 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07" y="31965"/>
            <a:ext cx="2894033" cy="6669360"/>
          </a:xfrm>
          <a:prstGeom prst="rect">
            <a:avLst/>
          </a:prstGeom>
        </p:spPr>
      </p:pic>
      <p:sp>
        <p:nvSpPr>
          <p:cNvPr id="12" name="Accolade ouvrante 11"/>
          <p:cNvSpPr/>
          <p:nvPr/>
        </p:nvSpPr>
        <p:spPr>
          <a:xfrm>
            <a:off x="5135120" y="86134"/>
            <a:ext cx="431279" cy="4927042"/>
          </a:xfrm>
          <a:prstGeom prst="leftBrace">
            <a:avLst>
              <a:gd name="adj1" fmla="val 421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colade ouvrante 12"/>
          <p:cNvSpPr/>
          <p:nvPr/>
        </p:nvSpPr>
        <p:spPr>
          <a:xfrm>
            <a:off x="5135119" y="5045990"/>
            <a:ext cx="431279" cy="1263330"/>
          </a:xfrm>
          <a:prstGeom prst="leftBrace">
            <a:avLst>
              <a:gd name="adj1" fmla="val 421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91260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Fe and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 mirror symmetry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 rot="16200000">
            <a:off x="7461050" y="2917519"/>
            <a:ext cx="26488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400" i="1" dirty="0" smtClean="0">
                <a:solidFill>
                  <a:srgbClr val="7030A0"/>
                </a:solidFill>
                <a:latin typeface="+mn-lt"/>
              </a:rPr>
              <a:t>et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Phys. Lett. B (2022)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 rot="16200000">
            <a:off x="2106681" y="3358333"/>
            <a:ext cx="4113618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 smtClean="0"/>
              <a:t>study of isospin non-conserving terms</a:t>
            </a:r>
            <a:endParaRPr lang="en-US" altLang="fr-FR" sz="2000" b="1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 rot="16200000">
            <a:off x="3781580" y="2196773"/>
            <a:ext cx="2110056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 smtClean="0"/>
              <a:t>different INC terms</a:t>
            </a:r>
            <a:endParaRPr lang="en-US" altLang="fr-FR" sz="2000" b="1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 rot="16200000">
            <a:off x="4065929" y="5261254"/>
            <a:ext cx="1407877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 smtClean="0"/>
              <a:t>different SM</a:t>
            </a:r>
          </a:p>
          <a:p>
            <a:pPr algn="ctr"/>
            <a:r>
              <a:rPr lang="en-US" altLang="fr-FR" sz="2000" b="1" dirty="0" smtClean="0"/>
              <a:t>interactions</a:t>
            </a:r>
            <a:endParaRPr lang="en-US" altLang="fr-FR" sz="20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259837" y="951571"/>
            <a:ext cx="2827112" cy="167314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1400" dirty="0">
                <a:sym typeface="Wingdings" panose="05000000000000000000" pitchFamily="2" charset="2"/>
              </a:rPr>
              <a:t>(D. Rudolph, with code ANTOINE)</a:t>
            </a:r>
          </a:p>
          <a:p>
            <a:pPr>
              <a:tabLst>
                <a:tab pos="984250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very good agreement with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experiment can be achieved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for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mirror energy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differences</a:t>
            </a:r>
          </a:p>
          <a:p>
            <a:pPr>
              <a:tabLst>
                <a:tab pos="984250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56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07" y="31965"/>
            <a:ext cx="2894033" cy="6669360"/>
          </a:xfrm>
          <a:prstGeom prst="rect">
            <a:avLst/>
          </a:prstGeom>
        </p:spPr>
      </p:pic>
      <p:sp>
        <p:nvSpPr>
          <p:cNvPr id="12" name="Accolade ouvrante 11"/>
          <p:cNvSpPr/>
          <p:nvPr/>
        </p:nvSpPr>
        <p:spPr>
          <a:xfrm>
            <a:off x="5135120" y="86134"/>
            <a:ext cx="431279" cy="4927042"/>
          </a:xfrm>
          <a:prstGeom prst="leftBrace">
            <a:avLst>
              <a:gd name="adj1" fmla="val 421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colade ouvrante 12"/>
          <p:cNvSpPr/>
          <p:nvPr/>
        </p:nvSpPr>
        <p:spPr>
          <a:xfrm>
            <a:off x="5135119" y="5045990"/>
            <a:ext cx="431279" cy="1263330"/>
          </a:xfrm>
          <a:prstGeom prst="leftBrace">
            <a:avLst>
              <a:gd name="adj1" fmla="val 4216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91260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Fe and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 mirror symmetry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 rot="16200000">
            <a:off x="7461050" y="2917519"/>
            <a:ext cx="26488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400" i="1" dirty="0" smtClean="0">
                <a:solidFill>
                  <a:srgbClr val="7030A0"/>
                </a:solidFill>
                <a:latin typeface="+mn-lt"/>
              </a:rPr>
              <a:t>et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Phys. Lett. B (2022)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 rot="16200000">
            <a:off x="2106681" y="3358333"/>
            <a:ext cx="4113618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 smtClean="0"/>
              <a:t>study of isospin non-conserving terms</a:t>
            </a:r>
            <a:endParaRPr lang="en-US" altLang="fr-FR" sz="2000" b="1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 rot="16200000">
            <a:off x="3781580" y="2196773"/>
            <a:ext cx="2110056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000" b="1" dirty="0" smtClean="0"/>
              <a:t>different INC terms</a:t>
            </a:r>
            <a:endParaRPr lang="en-US" altLang="fr-FR" sz="2000" b="1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 rot="16200000">
            <a:off x="4065929" y="5261254"/>
            <a:ext cx="1407877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altLang="fr-FR" sz="2000" b="1" dirty="0" smtClean="0"/>
              <a:t>different SM</a:t>
            </a:r>
          </a:p>
          <a:p>
            <a:pPr algn="ctr"/>
            <a:r>
              <a:rPr lang="en-US" altLang="fr-FR" sz="2000" b="1" dirty="0" smtClean="0"/>
              <a:t>interactions</a:t>
            </a:r>
            <a:endParaRPr lang="en-US" altLang="fr-FR" sz="2000" b="1" dirty="0"/>
          </a:p>
        </p:txBody>
      </p:sp>
      <p:grpSp>
        <p:nvGrpSpPr>
          <p:cNvPr id="21" name="Groupe 20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2" name="Groupe 2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29" name="ZoneTexte 28"/>
          <p:cNvSpPr txBox="1"/>
          <p:nvPr/>
        </p:nvSpPr>
        <p:spPr>
          <a:xfrm>
            <a:off x="259837" y="951571"/>
            <a:ext cx="3487677" cy="38891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1400" dirty="0">
                <a:sym typeface="Wingdings" panose="05000000000000000000" pitchFamily="2" charset="2"/>
              </a:rPr>
              <a:t>(D. Rudolph, with code ANTOINE)</a:t>
            </a:r>
          </a:p>
          <a:p>
            <a:pPr>
              <a:tabLst>
                <a:tab pos="984250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very good agreement with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experiment can be achieved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for mirror energy differences</a:t>
            </a:r>
          </a:p>
          <a:p>
            <a:pPr>
              <a:tabLst>
                <a:tab pos="984250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but some inconsistencies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in the mass region</a:t>
            </a:r>
          </a:p>
          <a:p>
            <a:pPr>
              <a:tabLst>
                <a:tab pos="984250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	</a:t>
            </a:r>
            <a:r>
              <a:rPr lang="fr-FR" dirty="0" smtClean="0">
                <a:sym typeface="Wingdings" panose="05000000000000000000" pitchFamily="2" charset="2"/>
              </a:rPr>
              <a:t>not </a:t>
            </a:r>
            <a:r>
              <a:rPr lang="fr-FR" dirty="0" err="1" smtClean="0">
                <a:sym typeface="Wingdings" panose="05000000000000000000" pitchFamily="2" charset="2"/>
              </a:rPr>
              <a:t>satisfying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ym typeface="Wingdings" panose="05000000000000000000" pitchFamily="2" charset="2"/>
              </a:rPr>
              <a:t>V</a:t>
            </a:r>
            <a:r>
              <a:rPr lang="fr-FR" i="1" baseline="-25000" dirty="0" err="1" smtClean="0">
                <a:sym typeface="Wingdings" panose="05000000000000000000" pitchFamily="2" charset="2"/>
              </a:rPr>
              <a:t>Cp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parametrization</a:t>
            </a: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	p-orbital occupation </a:t>
            </a:r>
            <a:r>
              <a:rPr lang="en-US" dirty="0" smtClean="0">
                <a:sym typeface="Wingdings" panose="05000000000000000000" pitchFamily="2" charset="2"/>
              </a:rPr>
              <a:t>numbers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very different</a:t>
            </a: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for A = 54, A = 56 and A = 58</a:t>
            </a:r>
          </a:p>
          <a:p>
            <a:pPr>
              <a:tabLst>
                <a:tab pos="273050" algn="l"/>
                <a:tab pos="984250" algn="l"/>
              </a:tabLst>
            </a:pPr>
            <a:endParaRPr lang="en-US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531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62" y="1431209"/>
            <a:ext cx="5256710" cy="3869775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91260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Fe and </a:t>
            </a:r>
            <a:r>
              <a:rPr lang="en-US" altLang="fr-FR" sz="2400" b="1" baseline="30000" dirty="0" smtClean="0">
                <a:solidFill>
                  <a:srgbClr val="009900"/>
                </a:solidFill>
              </a:rPr>
              <a:t>54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Ni mirror symmetry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 rot="16200000">
            <a:off x="7532332" y="2917519"/>
            <a:ext cx="26488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D. Rudolph </a:t>
            </a:r>
            <a:r>
              <a:rPr lang="en-GB" sz="1400" i="1" dirty="0" smtClean="0">
                <a:solidFill>
                  <a:srgbClr val="7030A0"/>
                </a:solidFill>
                <a:latin typeface="+mn-lt"/>
              </a:rPr>
              <a:t>et </a:t>
            </a:r>
            <a:r>
              <a:rPr lang="en-GB" sz="1400" i="1" dirty="0">
                <a:solidFill>
                  <a:srgbClr val="7030A0"/>
                </a:solidFill>
                <a:latin typeface="+mn-lt"/>
              </a:rPr>
              <a:t>al.</a:t>
            </a:r>
            <a:r>
              <a:rPr lang="en-GB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7030A0"/>
                </a:solidFill>
                <a:latin typeface="+mn-lt"/>
              </a:rPr>
              <a:t>Phys. Lett. B (2022)</a:t>
            </a:r>
            <a:endParaRPr lang="en-GB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9837" y="951571"/>
            <a:ext cx="3487677" cy="527412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1400" dirty="0">
                <a:sym typeface="Wingdings" panose="05000000000000000000" pitchFamily="2" charset="2"/>
              </a:rPr>
              <a:t>(D. Rudolph, with code ANTOINE)</a:t>
            </a:r>
          </a:p>
          <a:p>
            <a:pPr>
              <a:tabLst>
                <a:tab pos="984250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very good agreement with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experiment can be achieved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for mirror energy differences</a:t>
            </a:r>
          </a:p>
          <a:p>
            <a:pPr>
              <a:tabLst>
                <a:tab pos="984250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but some inconsistencies</a:t>
            </a:r>
          </a:p>
          <a:p>
            <a:pPr>
              <a:tabLst>
                <a:tab pos="984250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in the mass region</a:t>
            </a:r>
          </a:p>
          <a:p>
            <a:pPr>
              <a:tabLst>
                <a:tab pos="984250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	</a:t>
            </a:r>
            <a:r>
              <a:rPr lang="fr-FR" dirty="0" smtClean="0">
                <a:sym typeface="Wingdings" panose="05000000000000000000" pitchFamily="2" charset="2"/>
              </a:rPr>
              <a:t>not </a:t>
            </a:r>
            <a:r>
              <a:rPr lang="fr-FR" dirty="0" err="1" smtClean="0">
                <a:sym typeface="Wingdings" panose="05000000000000000000" pitchFamily="2" charset="2"/>
              </a:rPr>
              <a:t>satisfying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i="1" dirty="0" err="1" smtClean="0">
                <a:sym typeface="Wingdings" panose="05000000000000000000" pitchFamily="2" charset="2"/>
              </a:rPr>
              <a:t>V</a:t>
            </a:r>
            <a:r>
              <a:rPr lang="fr-FR" i="1" baseline="-25000" dirty="0" err="1" smtClean="0">
                <a:sym typeface="Wingdings" panose="05000000000000000000" pitchFamily="2" charset="2"/>
              </a:rPr>
              <a:t>Cp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parametrization</a:t>
            </a: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	p-orbital occupation </a:t>
            </a:r>
            <a:r>
              <a:rPr lang="en-US" dirty="0" smtClean="0">
                <a:sym typeface="Wingdings" panose="05000000000000000000" pitchFamily="2" charset="2"/>
              </a:rPr>
              <a:t>numbers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very different</a:t>
            </a: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for A = 54, A = 56 and A = 58</a:t>
            </a:r>
          </a:p>
          <a:p>
            <a:pPr>
              <a:tabLst>
                <a:tab pos="273050" algn="l"/>
                <a:tab pos="984250" algn="l"/>
              </a:tabLst>
            </a:pPr>
            <a:endParaRPr lang="en-US" dirty="0">
              <a:sym typeface="Wingdings" panose="05000000000000000000" pitchFamily="2" charset="2"/>
            </a:endParaRP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	deduced effective charges lead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to large discrepancies in </a:t>
            </a:r>
            <a:r>
              <a:rPr lang="en-US" i="1" dirty="0">
                <a:sym typeface="Wingdings" panose="05000000000000000000" pitchFamily="2" charset="2"/>
              </a:rPr>
              <a:t>B</a:t>
            </a:r>
            <a:r>
              <a:rPr lang="en-US" dirty="0">
                <a:sym typeface="Wingdings" panose="05000000000000000000" pitchFamily="2" charset="2"/>
              </a:rPr>
              <a:t>(E4)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for neighbor nuclei</a:t>
            </a:r>
          </a:p>
          <a:p>
            <a:pPr>
              <a:tabLst>
                <a:tab pos="273050" algn="l"/>
                <a:tab pos="9842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baseline="30000" dirty="0">
                <a:sym typeface="Wingdings" panose="05000000000000000000" pitchFamily="2" charset="2"/>
              </a:rPr>
              <a:t>52</a:t>
            </a:r>
            <a:r>
              <a:rPr lang="en-US" dirty="0">
                <a:sym typeface="Wingdings" panose="05000000000000000000" pitchFamily="2" charset="2"/>
              </a:rPr>
              <a:t>Mn, </a:t>
            </a:r>
            <a:r>
              <a:rPr lang="en-US" baseline="30000" dirty="0">
                <a:sym typeface="Wingdings" panose="05000000000000000000" pitchFamily="2" charset="2"/>
              </a:rPr>
              <a:t>53</a:t>
            </a:r>
            <a:r>
              <a:rPr lang="en-US" dirty="0">
                <a:sym typeface="Wingdings" panose="05000000000000000000" pitchFamily="2" charset="2"/>
              </a:rPr>
              <a:t>Fe and </a:t>
            </a:r>
            <a:r>
              <a:rPr lang="en-US" baseline="30000" dirty="0">
                <a:sym typeface="Wingdings" panose="05000000000000000000" pitchFamily="2" charset="2"/>
              </a:rPr>
              <a:t>52</a:t>
            </a:r>
            <a:r>
              <a:rPr lang="en-US" dirty="0">
                <a:sym typeface="Wingdings" panose="05000000000000000000" pitchFamily="2" charset="2"/>
              </a:rPr>
              <a:t>Fe</a:t>
            </a:r>
          </a:p>
          <a:p>
            <a:pPr>
              <a:tabLst>
                <a:tab pos="273050" algn="l"/>
                <a:tab pos="984250" algn="l"/>
              </a:tabLst>
            </a:pPr>
            <a:endParaRPr lang="en-US" dirty="0" smtClean="0">
              <a:sym typeface="Wingdings" panose="05000000000000000000" pitchFamily="2" charset="2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7" name="Groupe 16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68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561098" y="959703"/>
            <a:ext cx="7856437" cy="188858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60363" algn="l"/>
                <a:tab pos="808038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new type of measurement </a:t>
            </a:r>
            <a:r>
              <a:rPr lang="en-US" dirty="0" smtClean="0">
                <a:sym typeface="Wingdings" panose="05000000000000000000" pitchFamily="2" charset="2"/>
              </a:rPr>
              <a:t>(short lived proton decay)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	3D tracking + decay time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	complete decay pattern of </a:t>
            </a:r>
            <a:r>
              <a:rPr lang="en-US" b="1" baseline="30000" dirty="0" smtClean="0">
                <a:sym typeface="Wingdings" panose="05000000000000000000" pitchFamily="2" charset="2"/>
              </a:rPr>
              <a:t>54m</a:t>
            </a:r>
            <a:r>
              <a:rPr lang="en-US" b="1" dirty="0" smtClean="0">
                <a:sym typeface="Wingdings" panose="05000000000000000000" pitchFamily="2" charset="2"/>
              </a:rPr>
              <a:t>Ni with </a:t>
            </a:r>
            <a:r>
              <a:rPr lang="en-US" b="1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= 5</a:t>
            </a:r>
            <a:r>
              <a:rPr lang="en-US" b="1" dirty="0" smtClean="0">
                <a:sym typeface="Wingdings" panose="05000000000000000000" pitchFamily="2" charset="2"/>
              </a:rPr>
              <a:t> and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7</a:t>
            </a:r>
            <a:r>
              <a:rPr lang="en-US" b="1" dirty="0" smtClean="0">
                <a:sym typeface="Wingdings" panose="05000000000000000000" pitchFamily="2" charset="2"/>
              </a:rPr>
              <a:t> proton branches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	</a:t>
            </a:r>
            <a:r>
              <a:rPr lang="en-US" b="1" dirty="0" smtClean="0">
                <a:sym typeface="Wingdings" panose="05000000000000000000" pitchFamily="2" charset="2"/>
              </a:rPr>
              <a:t>similar </a:t>
            </a:r>
            <a:r>
              <a:rPr lang="en-US" b="1" dirty="0" smtClean="0">
                <a:sym typeface="Wingdings" panose="05000000000000000000" pitchFamily="2" charset="2"/>
              </a:rPr>
              <a:t>measurement for </a:t>
            </a:r>
            <a:r>
              <a:rPr lang="en-US" b="1" baseline="30000" dirty="0" smtClean="0">
                <a:sym typeface="Wingdings" panose="05000000000000000000" pitchFamily="2" charset="2"/>
              </a:rPr>
              <a:t>53m</a:t>
            </a:r>
            <a:r>
              <a:rPr lang="en-US" b="1" dirty="0" smtClean="0">
                <a:sym typeface="Wingdings" panose="05000000000000000000" pitchFamily="2" charset="2"/>
              </a:rPr>
              <a:t>Co with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7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and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9</a:t>
            </a:r>
            <a:r>
              <a:rPr lang="en-US" b="1" dirty="0" smtClean="0">
                <a:sym typeface="Wingdings" panose="05000000000000000000" pitchFamily="2" charset="2"/>
              </a:rPr>
              <a:t>, to be published soon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first </a:t>
            </a:r>
            <a:r>
              <a:rPr lang="en-US" dirty="0" smtClean="0">
                <a:sym typeface="Wingdings" panose="05000000000000000000" pitchFamily="2" charset="2"/>
              </a:rPr>
              <a:t>observed proton radioactivity, </a:t>
            </a:r>
            <a:r>
              <a:rPr lang="en-US" dirty="0" smtClean="0">
                <a:sym typeface="Wingdings" panose="05000000000000000000" pitchFamily="2" charset="2"/>
              </a:rPr>
              <a:t>1970</a:t>
            </a: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80522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isomer proton radioactivity conclusion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2" name="Groupe 2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66414" y="2977492"/>
            <a:ext cx="7411085" cy="2971788"/>
          </a:xfrm>
          <a:prstGeom prst="rect">
            <a:avLst/>
          </a:prstGeom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 rot="16200000">
            <a:off x="7141378" y="3985001"/>
            <a:ext cx="348768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7325" algn="l"/>
                <a:tab pos="481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sz="1400" dirty="0" smtClean="0">
                <a:latin typeface="+mn-lt"/>
              </a:rPr>
              <a:t>L.G. Sarmiento, T. Roger, to be published </a:t>
            </a:r>
            <a:r>
              <a:rPr lang="en-GB" sz="1400" dirty="0" smtClean="0">
                <a:latin typeface="+mn-lt"/>
              </a:rPr>
              <a:t>(2022)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5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561098" y="959703"/>
            <a:ext cx="7827326" cy="453546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60363" algn="l"/>
                <a:tab pos="808038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new type of measurement </a:t>
            </a:r>
            <a:r>
              <a:rPr lang="en-US" dirty="0" smtClean="0">
                <a:sym typeface="Wingdings" panose="05000000000000000000" pitchFamily="2" charset="2"/>
              </a:rPr>
              <a:t>(short lived proton decay)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	3D tracking + decay time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	complete decay pattern of </a:t>
            </a:r>
            <a:r>
              <a:rPr lang="en-US" b="1" baseline="30000" dirty="0" smtClean="0">
                <a:sym typeface="Wingdings" panose="05000000000000000000" pitchFamily="2" charset="2"/>
              </a:rPr>
              <a:t>54m</a:t>
            </a:r>
            <a:r>
              <a:rPr lang="en-US" b="1" dirty="0" smtClean="0">
                <a:sym typeface="Wingdings" panose="05000000000000000000" pitchFamily="2" charset="2"/>
              </a:rPr>
              <a:t>Ni with </a:t>
            </a:r>
            <a:r>
              <a:rPr lang="en-US" b="1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= 5</a:t>
            </a:r>
            <a:r>
              <a:rPr lang="en-US" b="1" dirty="0" smtClean="0">
                <a:sym typeface="Wingdings" panose="05000000000000000000" pitchFamily="2" charset="2"/>
              </a:rPr>
              <a:t> and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7</a:t>
            </a:r>
            <a:r>
              <a:rPr lang="en-US" b="1" dirty="0" smtClean="0">
                <a:sym typeface="Wingdings" panose="05000000000000000000" pitchFamily="2" charset="2"/>
              </a:rPr>
              <a:t> proton branches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	</a:t>
            </a:r>
            <a:r>
              <a:rPr lang="en-US" b="1" dirty="0" smtClean="0">
                <a:sym typeface="Wingdings" panose="05000000000000000000" pitchFamily="2" charset="2"/>
              </a:rPr>
              <a:t>similar </a:t>
            </a:r>
            <a:r>
              <a:rPr lang="en-US" b="1" dirty="0" smtClean="0">
                <a:sym typeface="Wingdings" panose="05000000000000000000" pitchFamily="2" charset="2"/>
              </a:rPr>
              <a:t>measurement for </a:t>
            </a:r>
            <a:r>
              <a:rPr lang="en-US" b="1" baseline="30000" dirty="0" smtClean="0">
                <a:sym typeface="Wingdings" panose="05000000000000000000" pitchFamily="2" charset="2"/>
              </a:rPr>
              <a:t>53m</a:t>
            </a:r>
            <a:r>
              <a:rPr lang="en-US" b="1" dirty="0" smtClean="0">
                <a:sym typeface="Wingdings" panose="05000000000000000000" pitchFamily="2" charset="2"/>
              </a:rPr>
              <a:t>Co with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7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and </a:t>
            </a:r>
            <a:r>
              <a:rPr lang="en-US" b="1" i="1" dirty="0">
                <a:solidFill>
                  <a:srgbClr val="0070C0"/>
                </a:solidFill>
                <a:sym typeface="Wingdings" panose="05000000000000000000" pitchFamily="2" charset="2"/>
              </a:rPr>
              <a:t>ℓ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=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9</a:t>
            </a:r>
            <a:r>
              <a:rPr lang="en-US" b="1" dirty="0" smtClean="0">
                <a:sym typeface="Wingdings" panose="05000000000000000000" pitchFamily="2" charset="2"/>
              </a:rPr>
              <a:t>, to be published soon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first </a:t>
            </a:r>
            <a:r>
              <a:rPr lang="en-US" dirty="0" smtClean="0">
                <a:sym typeface="Wingdings" panose="05000000000000000000" pitchFamily="2" charset="2"/>
              </a:rPr>
              <a:t>observed proton radioactivity, </a:t>
            </a:r>
            <a:r>
              <a:rPr lang="en-US" dirty="0" smtClean="0">
                <a:sym typeface="Wingdings" panose="05000000000000000000" pitchFamily="2" charset="2"/>
              </a:rPr>
              <a:t>1970</a:t>
            </a: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detailed studies of mirror symmetry </a:t>
            </a:r>
            <a:r>
              <a:rPr lang="en-US" b="1" dirty="0" smtClean="0">
                <a:sym typeface="Wingdings" panose="05000000000000000000" pitchFamily="2" charset="2"/>
              </a:rPr>
              <a:t>in the </a:t>
            </a:r>
            <a:r>
              <a:rPr lang="en-US" b="1" i="1" dirty="0" err="1" smtClean="0">
                <a:sym typeface="Wingdings" panose="05000000000000000000" pitchFamily="2" charset="2"/>
              </a:rPr>
              <a:t>fp</a:t>
            </a:r>
            <a:r>
              <a:rPr lang="en-US" b="1" dirty="0" smtClean="0">
                <a:sym typeface="Wingdings" panose="05000000000000000000" pitchFamily="2" charset="2"/>
              </a:rPr>
              <a:t> shell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	tests of isospin non conserving terms and effective charges</a:t>
            </a:r>
          </a:p>
          <a:p>
            <a:pPr>
              <a:spcBef>
                <a:spcPts val="600"/>
              </a:spcBef>
              <a:tabLst>
                <a:tab pos="360363" algn="l"/>
                <a:tab pos="808038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	cannot successfully reproduce all experimental observables</a:t>
            </a:r>
          </a:p>
          <a:p>
            <a:pPr>
              <a:tabLst>
                <a:tab pos="360363" algn="l"/>
                <a:tab pos="808038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other measurements 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foreseen with ACTAR TPC</a:t>
            </a:r>
            <a:endParaRPr lang="en-US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	short lived proton radioactivity of</a:t>
            </a:r>
            <a:r>
              <a:rPr lang="en-US" b="1" dirty="0" smtClean="0"/>
              <a:t> </a:t>
            </a:r>
            <a:r>
              <a:rPr lang="en-US" b="1" baseline="30000" dirty="0"/>
              <a:t>68</a:t>
            </a:r>
            <a:r>
              <a:rPr lang="en-US" b="1" dirty="0"/>
              <a:t>Br, </a:t>
            </a:r>
            <a:r>
              <a:rPr lang="en-US" b="1" baseline="30000" dirty="0"/>
              <a:t>72</a:t>
            </a:r>
            <a:r>
              <a:rPr lang="en-US" b="1" dirty="0"/>
              <a:t>Rb, </a:t>
            </a:r>
            <a:r>
              <a:rPr lang="en-US" b="1" baseline="30000" dirty="0"/>
              <a:t>89</a:t>
            </a:r>
            <a:r>
              <a:rPr lang="en-US" b="1" dirty="0"/>
              <a:t>Rh, and </a:t>
            </a:r>
            <a:r>
              <a:rPr lang="en-US" b="1" baseline="30000" dirty="0" smtClean="0"/>
              <a:t>93</a:t>
            </a:r>
            <a:r>
              <a:rPr lang="en-US" b="1" dirty="0" smtClean="0"/>
              <a:t>Ag</a:t>
            </a:r>
            <a:endParaRPr lang="en-US" b="1" dirty="0" smtClean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80522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isomer proton radioactivity conclusion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2" name="Groupe 2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2911261" y="116632"/>
            <a:ext cx="3388931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concluding remarks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5975" y="692696"/>
            <a:ext cx="7617397" cy="468935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60363" algn="l"/>
                <a:tab pos="808038" algn="l"/>
              </a:tabLst>
            </a:pPr>
            <a:r>
              <a:rPr lang="en-US" sz="2000" b="1" dirty="0" smtClean="0">
                <a:sym typeface="Wingdings" panose="05000000000000000000" pitchFamily="2" charset="2"/>
              </a:rPr>
              <a:t>first campaigns of ACTAR TPC detector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	2019 &amp; 2021 (</a:t>
            </a:r>
            <a:r>
              <a:rPr lang="en-US" sz="2000" u="sng" dirty="0" smtClean="0">
                <a:sym typeface="Wingdings" panose="05000000000000000000" pitchFamily="2" charset="2"/>
              </a:rPr>
              <a:t>active target</a:t>
            </a:r>
            <a:r>
              <a:rPr lang="en-US" sz="2000" dirty="0" smtClean="0">
                <a:sym typeface="Wingdings" panose="05000000000000000000" pitchFamily="2" charset="2"/>
              </a:rPr>
              <a:t> and </a:t>
            </a:r>
            <a:r>
              <a:rPr lang="en-US" sz="2000" u="sng" dirty="0" smtClean="0">
                <a:sym typeface="Wingdings" panose="05000000000000000000" pitchFamily="2" charset="2"/>
              </a:rPr>
              <a:t>decay</a:t>
            </a:r>
            <a:r>
              <a:rPr lang="en-US" sz="2000" dirty="0" smtClean="0">
                <a:sym typeface="Wingdings" panose="05000000000000000000" pitchFamily="2" charset="2"/>
              </a:rPr>
              <a:t> experiments)</a:t>
            </a:r>
            <a:endParaRPr lang="en-US" sz="2000" b="1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very well suited for exotic decays involving charged particles !!</a:t>
            </a:r>
            <a:endParaRPr lang="en-US" sz="2000" b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tabLst>
                <a:tab pos="360363" algn="l"/>
                <a:tab pos="808038" algn="l"/>
              </a:tabLst>
            </a:pP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2-proton radioactivity </a:t>
            </a:r>
            <a:r>
              <a:rPr lang="en-US" sz="2000" dirty="0" smtClean="0">
                <a:sym typeface="Wingdings" panose="05000000000000000000" pitchFamily="2" charset="2"/>
              </a:rPr>
              <a:t>(</a:t>
            </a:r>
            <a:r>
              <a:rPr lang="en-US" sz="2000" baseline="30000" dirty="0" smtClean="0">
                <a:sym typeface="Wingdings" panose="05000000000000000000" pitchFamily="2" charset="2"/>
              </a:rPr>
              <a:t>48</a:t>
            </a:r>
            <a:r>
              <a:rPr lang="en-US" sz="2000" dirty="0" smtClean="0">
                <a:sym typeface="Wingdings" panose="05000000000000000000" pitchFamily="2" charset="2"/>
              </a:rPr>
              <a:t>Ni)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		</a:t>
            </a:r>
            <a:r>
              <a:rPr lang="en-US" sz="2000" dirty="0" smtClean="0">
                <a:sym typeface="Wingdings" panose="05000000000000000000" pitchFamily="2" charset="2"/>
              </a:rPr>
              <a:t>under analysis (limited statistics)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		experimental technique is well adapted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		results to be extracted for other exotic decays in the mass region</a:t>
            </a:r>
          </a:p>
          <a:p>
            <a:pPr>
              <a:spcBef>
                <a:spcPts val="1200"/>
              </a:spcBef>
              <a:tabLst>
                <a:tab pos="360363" algn="l"/>
                <a:tab pos="808038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(short-lived)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isomers proton radioactivity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	unique access to the full decay pattern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	first measurement of this kind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	</a:t>
            </a:r>
            <a:r>
              <a:rPr lang="en-US" sz="2000" baseline="30000" dirty="0" smtClean="0">
                <a:sym typeface="Wingdings" panose="05000000000000000000" pitchFamily="2" charset="2"/>
              </a:rPr>
              <a:t>54m</a:t>
            </a:r>
            <a:r>
              <a:rPr lang="en-US" sz="2000" dirty="0" smtClean="0">
                <a:sym typeface="Wingdings" panose="05000000000000000000" pitchFamily="2" charset="2"/>
              </a:rPr>
              <a:t>Ni / </a:t>
            </a:r>
            <a:r>
              <a:rPr lang="en-US" sz="2000" baseline="30000" dirty="0" smtClean="0">
                <a:sym typeface="Wingdings" panose="05000000000000000000" pitchFamily="2" charset="2"/>
              </a:rPr>
              <a:t>54m</a:t>
            </a:r>
            <a:r>
              <a:rPr lang="en-US" sz="2000" dirty="0" smtClean="0">
                <a:sym typeface="Wingdings" panose="05000000000000000000" pitchFamily="2" charset="2"/>
              </a:rPr>
              <a:t>Fe isospin symmetry: it makes the study possible</a:t>
            </a: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	(even if not satisfying today)</a:t>
            </a:r>
          </a:p>
          <a:p>
            <a:pPr>
              <a:tabLst>
                <a:tab pos="360363" algn="l"/>
                <a:tab pos="808038" algn="l"/>
              </a:tabLst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tabLst>
                <a:tab pos="360363" algn="l"/>
                <a:tab pos="808038" algn="l"/>
              </a:tabLst>
            </a:pPr>
            <a:r>
              <a:rPr lang="en-US" sz="2000" b="1" dirty="0" smtClean="0">
                <a:sym typeface="Wingdings" panose="05000000000000000000" pitchFamily="2" charset="2"/>
              </a:rPr>
              <a:t>plenty of room for more interesting measurements…</a:t>
            </a:r>
            <a:endParaRPr lang="en-US" sz="2000" b="1" dirty="0">
              <a:sym typeface="Wingdings" panose="05000000000000000000" pitchFamily="2" charset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1342" y="5559999"/>
            <a:ext cx="6515493" cy="71903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sz="1400" dirty="0" smtClean="0">
                <a:sym typeface="Wingdings" panose="05000000000000000000" pitchFamily="2" charset="2"/>
              </a:rPr>
              <a:t>thanks the </a:t>
            </a:r>
            <a:r>
              <a:rPr lang="en-US" sz="1400" dirty="0" err="1" smtClean="0">
                <a:sym typeface="Wingdings" panose="05000000000000000000" pitchFamily="2" charset="2"/>
              </a:rPr>
              <a:t>the</a:t>
            </a:r>
            <a:r>
              <a:rPr lang="en-US" sz="1400" dirty="0" smtClean="0">
                <a:sym typeface="Wingdings" panose="05000000000000000000" pitchFamily="2" charset="2"/>
              </a:rPr>
              <a:t> </a:t>
            </a:r>
            <a:r>
              <a:rPr lang="en-US" sz="1400" b="1" dirty="0" smtClean="0">
                <a:sym typeface="Wingdings" panose="05000000000000000000" pitchFamily="2" charset="2"/>
              </a:rPr>
              <a:t>E690</a:t>
            </a:r>
            <a:r>
              <a:rPr lang="en-US" sz="1400" dirty="0" smtClean="0">
                <a:sym typeface="Wingdings" panose="05000000000000000000" pitchFamily="2" charset="2"/>
              </a:rPr>
              <a:t> (</a:t>
            </a:r>
            <a:r>
              <a:rPr lang="en-US" sz="1400" baseline="30000" dirty="0" smtClean="0">
                <a:sym typeface="Wingdings" panose="05000000000000000000" pitchFamily="2" charset="2"/>
              </a:rPr>
              <a:t>54m</a:t>
            </a:r>
            <a:r>
              <a:rPr lang="en-US" sz="1400" dirty="0" smtClean="0">
                <a:sym typeface="Wingdings" panose="05000000000000000000" pitchFamily="2" charset="2"/>
              </a:rPr>
              <a:t>Ni) </a:t>
            </a:r>
            <a:r>
              <a:rPr lang="en-US" sz="1400" dirty="0" err="1" smtClean="0">
                <a:sym typeface="Wingdings" panose="05000000000000000000" pitchFamily="2" charset="2"/>
              </a:rPr>
              <a:t>collab</a:t>
            </a:r>
            <a:r>
              <a:rPr lang="en-US" sz="1400" dirty="0" smtClean="0">
                <a:sym typeface="Wingdings" panose="05000000000000000000" pitchFamily="2" charset="2"/>
              </a:rPr>
              <a:t>. (</a:t>
            </a:r>
            <a:r>
              <a:rPr lang="en-US" sz="1400" dirty="0" err="1" smtClean="0">
                <a:sym typeface="Wingdings" panose="05000000000000000000" pitchFamily="2" charset="2"/>
              </a:rPr>
              <a:t>D.Rudolph</a:t>
            </a:r>
            <a:r>
              <a:rPr lang="en-US" sz="1400" dirty="0" smtClean="0">
                <a:sym typeface="Wingdings" panose="05000000000000000000" pitchFamily="2" charset="2"/>
              </a:rPr>
              <a:t> et al.), the </a:t>
            </a:r>
            <a:r>
              <a:rPr lang="en-US" sz="1400" b="1" dirty="0" smtClean="0">
                <a:sym typeface="Wingdings" panose="05000000000000000000" pitchFamily="2" charset="2"/>
              </a:rPr>
              <a:t>E791</a:t>
            </a:r>
            <a:r>
              <a:rPr lang="en-US" sz="1400" dirty="0" smtClean="0">
                <a:sym typeface="Wingdings" panose="05000000000000000000" pitchFamily="2" charset="2"/>
              </a:rPr>
              <a:t> (</a:t>
            </a:r>
            <a:r>
              <a:rPr lang="en-US" sz="1400" baseline="30000" dirty="0" smtClean="0">
                <a:sym typeface="Wingdings" panose="05000000000000000000" pitchFamily="2" charset="2"/>
              </a:rPr>
              <a:t>48</a:t>
            </a:r>
            <a:r>
              <a:rPr lang="en-US" sz="1400" dirty="0" smtClean="0">
                <a:sym typeface="Wingdings" panose="05000000000000000000" pitchFamily="2" charset="2"/>
              </a:rPr>
              <a:t>Ni) </a:t>
            </a:r>
            <a:r>
              <a:rPr lang="en-US" sz="1400" dirty="0" err="1" smtClean="0">
                <a:sym typeface="Wingdings" panose="05000000000000000000" pitchFamily="2" charset="2"/>
              </a:rPr>
              <a:t>collab</a:t>
            </a:r>
            <a:r>
              <a:rPr lang="en-US" sz="1400" dirty="0" smtClean="0">
                <a:sym typeface="Wingdings" panose="05000000000000000000" pitchFamily="2" charset="2"/>
              </a:rPr>
              <a:t>. (J.G. et al.),</a:t>
            </a:r>
          </a:p>
          <a:p>
            <a:pPr>
              <a:tabLst>
                <a:tab pos="984250" algn="l"/>
              </a:tabLst>
            </a:pPr>
            <a:r>
              <a:rPr lang="en-US" sz="1400" dirty="0" smtClean="0">
                <a:sym typeface="Wingdings" panose="05000000000000000000" pitchFamily="2" charset="2"/>
              </a:rPr>
              <a:t>the ACTAR TPC </a:t>
            </a:r>
            <a:r>
              <a:rPr lang="en-US" sz="1400" dirty="0" err="1" smtClean="0">
                <a:sym typeface="Wingdings" panose="05000000000000000000" pitchFamily="2" charset="2"/>
              </a:rPr>
              <a:t>collab</a:t>
            </a:r>
            <a:r>
              <a:rPr lang="en-US" sz="1400" dirty="0" smtClean="0">
                <a:sym typeface="Wingdings" panose="05000000000000000000" pitchFamily="2" charset="2"/>
              </a:rPr>
              <a:t>. (T. Roger et al.), and the GANIL staff and LISE team</a:t>
            </a:r>
          </a:p>
          <a:p>
            <a:pPr>
              <a:tabLst>
                <a:tab pos="984250" algn="l"/>
              </a:tabLst>
            </a:pPr>
            <a:r>
              <a:rPr lang="en-US" sz="1400" dirty="0" smtClean="0">
                <a:sym typeface="Wingdings" panose="05000000000000000000" pitchFamily="2" charset="2"/>
              </a:rPr>
              <a:t>and the PhD students (</a:t>
            </a:r>
            <a:r>
              <a:rPr lang="en-US" sz="1400" b="1" dirty="0" smtClean="0">
                <a:sym typeface="Wingdings" panose="05000000000000000000" pitchFamily="2" charset="2"/>
              </a:rPr>
              <a:t>J. Lois Fuente</a:t>
            </a:r>
            <a:r>
              <a:rPr lang="en-US" sz="1400" dirty="0" smtClean="0">
                <a:sym typeface="Wingdings" panose="05000000000000000000" pitchFamily="2" charset="2"/>
              </a:rPr>
              <a:t>, </a:t>
            </a:r>
            <a:r>
              <a:rPr lang="en-US" sz="1400" b="1" dirty="0" smtClean="0">
                <a:sym typeface="Wingdings" panose="05000000000000000000" pitchFamily="2" charset="2"/>
              </a:rPr>
              <a:t>A. Ortega Moral</a:t>
            </a:r>
            <a:r>
              <a:rPr lang="en-US" sz="1400" dirty="0" smtClean="0">
                <a:sym typeface="Wingdings" panose="05000000000000000000" pitchFamily="2" charset="2"/>
              </a:rPr>
              <a:t>, A. </a:t>
            </a:r>
            <a:r>
              <a:rPr lang="en-US" sz="1400" dirty="0" err="1" smtClean="0">
                <a:sym typeface="Wingdings" panose="05000000000000000000" pitchFamily="2" charset="2"/>
              </a:rPr>
              <a:t>Cassisa</a:t>
            </a:r>
            <a:r>
              <a:rPr lang="en-US" sz="1400" dirty="0" smtClean="0">
                <a:sym typeface="Wingdings" panose="05000000000000000000" pitchFamily="2" charset="2"/>
              </a:rPr>
              <a:t>, Q. </a:t>
            </a:r>
            <a:r>
              <a:rPr lang="en-US" sz="1400" dirty="0" err="1" smtClean="0">
                <a:sym typeface="Wingdings" panose="05000000000000000000" pitchFamily="2" charset="2"/>
              </a:rPr>
              <a:t>Delignac</a:t>
            </a:r>
            <a:r>
              <a:rPr lang="en-US" sz="1400" dirty="0" smtClean="0">
                <a:sym typeface="Wingdings" panose="05000000000000000000" pitchFamily="2" charset="2"/>
              </a:rPr>
              <a:t>)</a:t>
            </a:r>
            <a:endParaRPr lang="en-US" sz="1400" dirty="0" smtClean="0">
              <a:sym typeface="Wingdings" panose="05000000000000000000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 rot="19298028">
            <a:off x="6874851" y="4904416"/>
            <a:ext cx="2022862" cy="830997"/>
          </a:xfrm>
          <a:prstGeom prst="rect">
            <a:avLst/>
          </a:prstGeom>
          <a:solidFill>
            <a:srgbClr val="CCFF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 err="1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thank</a:t>
            </a:r>
            <a:r>
              <a:rPr lang="fr-FR" sz="2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fr-FR" sz="2400" b="1" cap="none" spc="0" dirty="0" err="1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you</a:t>
            </a:r>
            <a:r>
              <a:rPr lang="fr-FR" sz="2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for</a:t>
            </a:r>
            <a:endParaRPr lang="fr-FR" sz="2400" b="1" cap="none" spc="0" dirty="0" smtClean="0">
              <a:ln w="19050">
                <a:solidFill>
                  <a:schemeClr val="tx1"/>
                </a:solidFill>
                <a:prstDash val="solid"/>
              </a:ln>
              <a:noFill/>
              <a:effectLst>
                <a:glow rad="63500">
                  <a:schemeClr val="bg1">
                    <a:alpha val="80000"/>
                  </a:schemeClr>
                </a:glow>
              </a:effectLst>
            </a:endParaRPr>
          </a:p>
          <a:p>
            <a:pPr algn="ctr"/>
            <a:r>
              <a:rPr lang="fr-FR" sz="2400" b="1" dirty="0" err="1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your</a:t>
            </a:r>
            <a:r>
              <a:rPr lang="fr-FR" sz="2400" b="1" dirty="0" smtClean="0">
                <a:ln w="19050">
                  <a:solidFill>
                    <a:schemeClr val="tx1"/>
                  </a:solidFill>
                  <a:prstDash val="solid"/>
                </a:ln>
                <a:noFill/>
                <a:effectLst>
                  <a:glow rad="63500">
                    <a:schemeClr val="bg1">
                      <a:alpha val="80000"/>
                    </a:schemeClr>
                  </a:glow>
                </a:effectLst>
              </a:rPr>
              <a:t> attention</a:t>
            </a:r>
            <a:endParaRPr lang="fr-FR" sz="2400" b="1" cap="none" spc="0" dirty="0">
              <a:ln w="19050">
                <a:solidFill>
                  <a:schemeClr val="tx1"/>
                </a:solidFill>
                <a:prstDash val="solid"/>
              </a:ln>
              <a:noFill/>
              <a:effectLst>
                <a:glow rad="635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8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6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0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0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1" y="149238"/>
            <a:ext cx="3600000" cy="27000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1717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>
                <a:solidFill>
                  <a:srgbClr val="C00000"/>
                </a:solidFill>
              </a:rPr>
              <a:t>towards the proton drip-line</a:t>
            </a:r>
            <a:endParaRPr lang="en-US" altLang="fr-FR" sz="3200" b="1" i="1" dirty="0">
              <a:solidFill>
                <a:srgbClr val="C00000"/>
              </a:solidFill>
            </a:endParaRPr>
          </a:p>
        </p:txBody>
      </p:sp>
      <p:sp>
        <p:nvSpPr>
          <p:cNvPr id="107" name="Text Box 32"/>
          <p:cNvSpPr txBox="1">
            <a:spLocks noChangeArrowheads="1"/>
          </p:cNvSpPr>
          <p:nvPr/>
        </p:nvSpPr>
        <p:spPr bwMode="auto">
          <a:xfrm>
            <a:off x="395420" y="764630"/>
            <a:ext cx="3753445" cy="10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sz="2000" b="1" dirty="0" smtClean="0">
                <a:latin typeface="+mn-lt"/>
                <a:sym typeface="Wingdings 3" panose="05040102010807070707" pitchFamily="18" charset="2"/>
              </a:rPr>
              <a:t>β-delayed multi- proton emission: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	-	</a:t>
            </a:r>
            <a:r>
              <a:rPr lang="en-US" sz="2000" i="1" dirty="0" err="1" smtClean="0">
                <a:latin typeface="+mn-lt"/>
                <a:sym typeface="Wingdings 3" panose="05040102010807070707" pitchFamily="18" charset="2"/>
              </a:rPr>
              <a:t>rp</a:t>
            </a: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-process waiting points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	-	search for direct 2P emission</a:t>
            </a:r>
          </a:p>
        </p:txBody>
      </p:sp>
      <p:sp>
        <p:nvSpPr>
          <p:cNvPr id="108" name="Text Box 32"/>
          <p:cNvSpPr txBox="1">
            <a:spLocks noChangeArrowheads="1"/>
          </p:cNvSpPr>
          <p:nvPr/>
        </p:nvSpPr>
        <p:spPr bwMode="auto">
          <a:xfrm>
            <a:off x="395288" y="5661310"/>
            <a:ext cx="7868546" cy="7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>
                <a:tab pos="177800" algn="l"/>
                <a:tab pos="444500" algn="l"/>
              </a:tabLst>
            </a:pPr>
            <a:r>
              <a:rPr lang="en-US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-	often the only access to very exotic isotopes</a:t>
            </a:r>
          </a:p>
          <a:p>
            <a:pPr>
              <a:tabLst>
                <a:tab pos="177800" algn="l"/>
                <a:tab pos="444500" algn="l"/>
              </a:tabLst>
            </a:pPr>
            <a:r>
              <a:rPr lang="en-US" sz="2000" dirty="0">
                <a:latin typeface="+mn-lt"/>
                <a:sym typeface="Wingdings 3" panose="05040102010807070707" pitchFamily="18" charset="2"/>
              </a:rPr>
              <a:t>	</a:t>
            </a:r>
            <a:r>
              <a:rPr lang="en-US" sz="2000" dirty="0" smtClean="0">
                <a:latin typeface="+mn-lt"/>
                <a:sym typeface="Wingdings 3" panose="05040102010807070707" pitchFamily="18" charset="2"/>
              </a:rPr>
              <a:t>-	complex proton emission patterns: level densities &amp; statistical aspects</a:t>
            </a:r>
          </a:p>
        </p:txBody>
      </p:sp>
      <p:sp>
        <p:nvSpPr>
          <p:cNvPr id="114" name="Line 28"/>
          <p:cNvSpPr>
            <a:spLocks noChangeShapeType="1"/>
          </p:cNvSpPr>
          <p:nvPr/>
        </p:nvSpPr>
        <p:spPr bwMode="auto">
          <a:xfrm flipH="1">
            <a:off x="3851900" y="4221397"/>
            <a:ext cx="720725" cy="13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115" name="Groupe 114"/>
          <p:cNvGrpSpPr/>
          <p:nvPr/>
        </p:nvGrpSpPr>
        <p:grpSpPr>
          <a:xfrm>
            <a:off x="7019925" y="3645317"/>
            <a:ext cx="719995" cy="144176"/>
            <a:chOff x="2267679" y="1267189"/>
            <a:chExt cx="719995" cy="144176"/>
          </a:xfrm>
        </p:grpSpPr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 flipH="1">
              <a:off x="2267680" y="1267189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17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118" name="Groupe 117"/>
          <p:cNvGrpSpPr/>
          <p:nvPr/>
        </p:nvGrpSpPr>
        <p:grpSpPr>
          <a:xfrm>
            <a:off x="5436330" y="4005367"/>
            <a:ext cx="719995" cy="144176"/>
            <a:chOff x="2267679" y="1268700"/>
            <a:chExt cx="719995" cy="144176"/>
          </a:xfrm>
        </p:grpSpPr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0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3852005" y="4941497"/>
            <a:ext cx="719995" cy="144176"/>
            <a:chOff x="2267679" y="1268700"/>
            <a:chExt cx="719995" cy="144176"/>
          </a:xfrm>
        </p:grpSpPr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3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124" name="Text Box 15"/>
          <p:cNvSpPr txBox="1">
            <a:spLocks noChangeArrowheads="1"/>
          </p:cNvSpPr>
          <p:nvPr/>
        </p:nvSpPr>
        <p:spPr bwMode="auto">
          <a:xfrm flipH="1">
            <a:off x="3846810" y="2587459"/>
            <a:ext cx="314757" cy="2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400" b="1" dirty="0">
                <a:latin typeface="+mn-lt"/>
              </a:rPr>
              <a:t>IAS</a:t>
            </a:r>
            <a:endParaRPr lang="en-US" altLang="fr-FR" sz="1400" baseline="-25000" dirty="0">
              <a:latin typeface="+mn-lt"/>
            </a:endParaRPr>
          </a:p>
        </p:txBody>
      </p:sp>
      <p:sp>
        <p:nvSpPr>
          <p:cNvPr id="125" name="Line 16"/>
          <p:cNvSpPr>
            <a:spLocks noChangeShapeType="1"/>
          </p:cNvSpPr>
          <p:nvPr/>
        </p:nvSpPr>
        <p:spPr bwMode="auto">
          <a:xfrm>
            <a:off x="3276599" y="2319912"/>
            <a:ext cx="574675" cy="53713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6" name="Line 17"/>
          <p:cNvSpPr>
            <a:spLocks noChangeShapeType="1"/>
          </p:cNvSpPr>
          <p:nvPr/>
        </p:nvSpPr>
        <p:spPr bwMode="auto">
          <a:xfrm>
            <a:off x="2953480" y="1989086"/>
            <a:ext cx="323120" cy="247363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7" name="Line 18"/>
          <p:cNvSpPr>
            <a:spLocks noChangeShapeType="1"/>
          </p:cNvSpPr>
          <p:nvPr/>
        </p:nvSpPr>
        <p:spPr bwMode="auto">
          <a:xfrm>
            <a:off x="3276600" y="2236448"/>
            <a:ext cx="0" cy="314883"/>
          </a:xfrm>
          <a:prstGeom prst="line">
            <a:avLst/>
          </a:prstGeom>
          <a:noFill/>
          <a:ln w="28575">
            <a:solidFill>
              <a:srgbClr val="92D05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128" name="Groupe 127"/>
          <p:cNvGrpSpPr/>
          <p:nvPr/>
        </p:nvGrpSpPr>
        <p:grpSpPr>
          <a:xfrm>
            <a:off x="2267679" y="1989087"/>
            <a:ext cx="719995" cy="144176"/>
            <a:chOff x="2267679" y="1268700"/>
            <a:chExt cx="719995" cy="144176"/>
          </a:xfrm>
        </p:grpSpPr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0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131" name="Line 24"/>
          <p:cNvSpPr>
            <a:spLocks noChangeShapeType="1"/>
          </p:cNvSpPr>
          <p:nvPr/>
        </p:nvSpPr>
        <p:spPr bwMode="auto">
          <a:xfrm flipH="1">
            <a:off x="3851274" y="2857046"/>
            <a:ext cx="720725" cy="290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2" name="Line 25"/>
          <p:cNvSpPr>
            <a:spLocks noChangeShapeType="1"/>
          </p:cNvSpPr>
          <p:nvPr/>
        </p:nvSpPr>
        <p:spPr bwMode="auto">
          <a:xfrm flipH="1">
            <a:off x="3851274" y="3285267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3" name="Line 26"/>
          <p:cNvSpPr>
            <a:spLocks noChangeShapeType="1"/>
          </p:cNvSpPr>
          <p:nvPr/>
        </p:nvSpPr>
        <p:spPr bwMode="auto">
          <a:xfrm flipH="1">
            <a:off x="5436328" y="3281805"/>
            <a:ext cx="719996" cy="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4" name="Line 27"/>
          <p:cNvSpPr>
            <a:spLocks noChangeShapeType="1"/>
          </p:cNvSpPr>
          <p:nvPr/>
        </p:nvSpPr>
        <p:spPr bwMode="auto">
          <a:xfrm flipH="1" flipV="1">
            <a:off x="5436329" y="3501297"/>
            <a:ext cx="719995" cy="4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5" name="Line 28"/>
          <p:cNvSpPr>
            <a:spLocks noChangeShapeType="1"/>
          </p:cNvSpPr>
          <p:nvPr/>
        </p:nvSpPr>
        <p:spPr bwMode="auto">
          <a:xfrm flipH="1">
            <a:off x="3851274" y="4436126"/>
            <a:ext cx="720725" cy="13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6" name="Line 29"/>
          <p:cNvSpPr>
            <a:spLocks noChangeShapeType="1"/>
          </p:cNvSpPr>
          <p:nvPr/>
        </p:nvSpPr>
        <p:spPr bwMode="auto">
          <a:xfrm flipH="1">
            <a:off x="3854513" y="3644080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7" name="Line 31"/>
          <p:cNvSpPr>
            <a:spLocks noChangeShapeType="1"/>
          </p:cNvSpPr>
          <p:nvPr/>
        </p:nvSpPr>
        <p:spPr bwMode="auto">
          <a:xfrm>
            <a:off x="3276600" y="2781197"/>
            <a:ext cx="577032" cy="518555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8" name="Line 32"/>
          <p:cNvSpPr>
            <a:spLocks noChangeShapeType="1"/>
          </p:cNvSpPr>
          <p:nvPr/>
        </p:nvSpPr>
        <p:spPr bwMode="auto">
          <a:xfrm>
            <a:off x="3276600" y="3357384"/>
            <a:ext cx="577032" cy="503963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9" name="Line 33"/>
          <p:cNvSpPr>
            <a:spLocks noChangeShapeType="1"/>
          </p:cNvSpPr>
          <p:nvPr/>
        </p:nvSpPr>
        <p:spPr bwMode="auto">
          <a:xfrm>
            <a:off x="3276600" y="4391665"/>
            <a:ext cx="577032" cy="549832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0" name="Line 41"/>
          <p:cNvSpPr>
            <a:spLocks noChangeShapeType="1"/>
          </p:cNvSpPr>
          <p:nvPr/>
        </p:nvSpPr>
        <p:spPr bwMode="auto">
          <a:xfrm>
            <a:off x="5735037" y="3295534"/>
            <a:ext cx="5404" cy="720101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1" name="Line 42"/>
          <p:cNvSpPr>
            <a:spLocks noChangeShapeType="1"/>
          </p:cNvSpPr>
          <p:nvPr/>
        </p:nvSpPr>
        <p:spPr bwMode="auto">
          <a:xfrm>
            <a:off x="5580140" y="3286919"/>
            <a:ext cx="5870" cy="209728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2" name="Line 43"/>
          <p:cNvSpPr>
            <a:spLocks noChangeShapeType="1"/>
          </p:cNvSpPr>
          <p:nvPr/>
        </p:nvSpPr>
        <p:spPr bwMode="auto">
          <a:xfrm>
            <a:off x="4283960" y="4221397"/>
            <a:ext cx="0" cy="72010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3" name="Line 44"/>
          <p:cNvSpPr>
            <a:spLocks noChangeShapeType="1"/>
          </p:cNvSpPr>
          <p:nvPr/>
        </p:nvSpPr>
        <p:spPr bwMode="auto">
          <a:xfrm flipH="1">
            <a:off x="4185074" y="3641580"/>
            <a:ext cx="7151" cy="579818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4" name="Line 45"/>
          <p:cNvSpPr>
            <a:spLocks noChangeShapeType="1"/>
          </p:cNvSpPr>
          <p:nvPr/>
        </p:nvSpPr>
        <p:spPr bwMode="auto">
          <a:xfrm flipH="1">
            <a:off x="3952832" y="3645317"/>
            <a:ext cx="7777" cy="1296233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5" name="Line 60"/>
          <p:cNvSpPr>
            <a:spLocks noChangeShapeType="1"/>
          </p:cNvSpPr>
          <p:nvPr/>
        </p:nvSpPr>
        <p:spPr bwMode="auto">
          <a:xfrm>
            <a:off x="4067175" y="3641579"/>
            <a:ext cx="5310" cy="77564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6" name="Line 61"/>
          <p:cNvSpPr>
            <a:spLocks noChangeShapeType="1"/>
          </p:cNvSpPr>
          <p:nvPr/>
        </p:nvSpPr>
        <p:spPr bwMode="auto">
          <a:xfrm>
            <a:off x="4432222" y="2846811"/>
            <a:ext cx="3170" cy="2094739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7" name="Line 62"/>
          <p:cNvSpPr>
            <a:spLocks noChangeShapeType="1"/>
          </p:cNvSpPr>
          <p:nvPr/>
        </p:nvSpPr>
        <p:spPr bwMode="auto">
          <a:xfrm>
            <a:off x="3278979" y="2522993"/>
            <a:ext cx="4425" cy="1886093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8" name="Line 66"/>
          <p:cNvSpPr>
            <a:spLocks noChangeShapeType="1"/>
          </p:cNvSpPr>
          <p:nvPr/>
        </p:nvSpPr>
        <p:spPr bwMode="auto">
          <a:xfrm>
            <a:off x="4575238" y="2853989"/>
            <a:ext cx="2301082" cy="790574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9" name="Text Box 67"/>
          <p:cNvSpPr txBox="1">
            <a:spLocks noChangeArrowheads="1"/>
          </p:cNvSpPr>
          <p:nvPr/>
        </p:nvSpPr>
        <p:spPr bwMode="auto">
          <a:xfrm flipH="1">
            <a:off x="5076070" y="2746416"/>
            <a:ext cx="382083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FF0000"/>
                </a:solidFill>
                <a:latin typeface="+mn-lt"/>
              </a:rPr>
              <a:t>2p?</a:t>
            </a:r>
            <a:endParaRPr lang="en-US" altLang="fr-FR" sz="16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0" name="Line 37"/>
          <p:cNvSpPr>
            <a:spLocks noChangeShapeType="1"/>
          </p:cNvSpPr>
          <p:nvPr/>
        </p:nvSpPr>
        <p:spPr bwMode="auto">
          <a:xfrm>
            <a:off x="4572000" y="2853207"/>
            <a:ext cx="859112" cy="43258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1" name="Line 38"/>
          <p:cNvSpPr>
            <a:spLocks noChangeShapeType="1"/>
          </p:cNvSpPr>
          <p:nvPr/>
        </p:nvSpPr>
        <p:spPr bwMode="auto">
          <a:xfrm>
            <a:off x="4568759" y="2846813"/>
            <a:ext cx="855729" cy="6501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2" name="Line 39"/>
          <p:cNvSpPr>
            <a:spLocks noChangeShapeType="1"/>
          </p:cNvSpPr>
          <p:nvPr/>
        </p:nvSpPr>
        <p:spPr bwMode="auto">
          <a:xfrm>
            <a:off x="4570606" y="2853206"/>
            <a:ext cx="860506" cy="11517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3" name="Line 40"/>
          <p:cNvSpPr>
            <a:spLocks noChangeShapeType="1"/>
          </p:cNvSpPr>
          <p:nvPr/>
        </p:nvSpPr>
        <p:spPr bwMode="auto">
          <a:xfrm>
            <a:off x="4571918" y="3290729"/>
            <a:ext cx="859193" cy="71388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4" name="Line 42"/>
          <p:cNvSpPr>
            <a:spLocks noChangeShapeType="1"/>
          </p:cNvSpPr>
          <p:nvPr/>
        </p:nvSpPr>
        <p:spPr bwMode="auto">
          <a:xfrm>
            <a:off x="6156325" y="3285787"/>
            <a:ext cx="863598" cy="3558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ZoneTexte 154"/>
              <p:cNvSpPr txBox="1"/>
              <p:nvPr/>
            </p:nvSpPr>
            <p:spPr>
              <a:xfrm flipH="1">
                <a:off x="2336756" y="2133107"/>
                <a:ext cx="547649" cy="32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𝑿𝒂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155" name="ZoneTexte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36756" y="2133107"/>
                <a:ext cx="547649" cy="324704"/>
              </a:xfrm>
              <a:prstGeom prst="rect">
                <a:avLst/>
              </a:prstGeom>
              <a:blipFill>
                <a:blip r:embed="rId4"/>
                <a:stretch>
                  <a:fillRect l="-8889" t="-1887" r="-5556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ZoneTexte 155"/>
              <p:cNvSpPr txBox="1"/>
              <p:nvPr/>
            </p:nvSpPr>
            <p:spPr>
              <a:xfrm flipH="1">
                <a:off x="3814326" y="5081389"/>
                <a:ext cx="792909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𝑿𝒃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156" name="ZoneTexte 1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4326" y="5081389"/>
                <a:ext cx="792909" cy="329193"/>
              </a:xfrm>
              <a:prstGeom prst="rect">
                <a:avLst/>
              </a:prstGeom>
              <a:blipFill>
                <a:blip r:embed="rId5"/>
                <a:stretch>
                  <a:fillRect l="-6923" r="-4615" b="-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ZoneTexte 156"/>
              <p:cNvSpPr txBox="1"/>
              <p:nvPr/>
            </p:nvSpPr>
            <p:spPr>
              <a:xfrm flipH="1">
                <a:off x="5190105" y="4149387"/>
                <a:ext cx="12417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𝑿𝒄</m:t>
                        </m:r>
                      </m:e>
                    </m:sPre>
                  </m:oMath>
                </a14:m>
                <a:r>
                  <a:rPr lang="fr-FR" sz="2800" b="1" dirty="0"/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(+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b="1" i="1" dirty="0"/>
              </a:p>
            </p:txBody>
          </p:sp>
        </mc:Choice>
        <mc:Fallback xmlns="">
          <p:sp>
            <p:nvSpPr>
              <p:cNvPr id="157" name="ZoneTexte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190105" y="4149387"/>
                <a:ext cx="124175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ZoneTexte 157"/>
              <p:cNvSpPr txBox="1"/>
              <p:nvPr/>
            </p:nvSpPr>
            <p:spPr>
              <a:xfrm flipH="1">
                <a:off x="6714488" y="3784229"/>
                <a:ext cx="140044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𝑿𝒅</m:t>
                        </m:r>
                      </m:e>
                    </m:sPre>
                  </m:oMath>
                </a14:m>
                <a:r>
                  <a:rPr lang="fr-FR" sz="2800" b="1" dirty="0"/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(+</m:t>
                    </m:r>
                    <m:r>
                      <a:rPr lang="fr-FR" sz="1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b="1" i="1" dirty="0"/>
              </a:p>
            </p:txBody>
          </p:sp>
        </mc:Choice>
        <mc:Fallback xmlns="">
          <p:sp>
            <p:nvSpPr>
              <p:cNvPr id="158" name="ZoneText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714488" y="3784229"/>
                <a:ext cx="140044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e 158"/>
          <p:cNvGrpSpPr/>
          <p:nvPr/>
        </p:nvGrpSpPr>
        <p:grpSpPr>
          <a:xfrm>
            <a:off x="1504319" y="1988800"/>
            <a:ext cx="2203561" cy="2953215"/>
            <a:chOff x="1504319" y="1268413"/>
            <a:chExt cx="2203561" cy="2953215"/>
          </a:xfrm>
        </p:grpSpPr>
        <p:cxnSp>
          <p:nvCxnSpPr>
            <p:cNvPr id="160" name="Connecteur droit 159"/>
            <p:cNvCxnSpPr/>
            <p:nvPr/>
          </p:nvCxnSpPr>
          <p:spPr>
            <a:xfrm flipH="1">
              <a:off x="1691601" y="4221110"/>
              <a:ext cx="2016279" cy="5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>
            <a:xfrm flipH="1">
              <a:off x="1691601" y="1268413"/>
              <a:ext cx="504069" cy="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avec flèche 161"/>
            <p:cNvCxnSpPr/>
            <p:nvPr/>
          </p:nvCxnSpPr>
          <p:spPr>
            <a:xfrm flipH="1">
              <a:off x="1830921" y="1268413"/>
              <a:ext cx="4229" cy="295269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 Box 58"/>
            <p:cNvSpPr txBox="1">
              <a:spLocks noChangeArrowheads="1"/>
            </p:cNvSpPr>
            <p:nvPr/>
          </p:nvSpPr>
          <p:spPr bwMode="auto">
            <a:xfrm rot="16200000" flipH="1">
              <a:off x="1489923" y="2545289"/>
              <a:ext cx="347715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+mn-lt"/>
                </a:rPr>
                <a:t>Q</a:t>
              </a:r>
              <a:r>
                <a:rPr lang="en-US" altLang="fr-FR" sz="1600" b="1" i="1" baseline="-25000" dirty="0" smtClean="0">
                  <a:latin typeface="+mn-lt"/>
                </a:rPr>
                <a:t>EC</a:t>
              </a:r>
              <a:endParaRPr lang="en-US" altLang="fr-FR" sz="1600" b="1" i="1" baseline="-25000" dirty="0">
                <a:latin typeface="+mn-lt"/>
              </a:endParaRPr>
            </a:p>
          </p:txBody>
        </p:sp>
      </p:grpSp>
      <p:sp>
        <p:nvSpPr>
          <p:cNvPr id="164" name="Line 32"/>
          <p:cNvSpPr>
            <a:spLocks noChangeShapeType="1"/>
          </p:cNvSpPr>
          <p:nvPr/>
        </p:nvSpPr>
        <p:spPr bwMode="auto">
          <a:xfrm>
            <a:off x="3274868" y="3933694"/>
            <a:ext cx="577032" cy="503963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65" name="Line 29"/>
          <p:cNvSpPr>
            <a:spLocks noChangeShapeType="1"/>
          </p:cNvSpPr>
          <p:nvPr/>
        </p:nvSpPr>
        <p:spPr bwMode="auto">
          <a:xfrm flipH="1">
            <a:off x="3851900" y="3861345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66" name="Text Box 58"/>
          <p:cNvSpPr txBox="1">
            <a:spLocks noChangeArrowheads="1"/>
          </p:cNvSpPr>
          <p:nvPr/>
        </p:nvSpPr>
        <p:spPr bwMode="auto">
          <a:xfrm flipH="1">
            <a:off x="2610580" y="2985596"/>
            <a:ext cx="640359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600" b="1" dirty="0" smtClean="0">
                <a:solidFill>
                  <a:srgbClr val="92D050"/>
                </a:solidFill>
                <a:latin typeface="+mn-lt"/>
              </a:rPr>
              <a:t>β</a:t>
            </a:r>
            <a:r>
              <a:rPr lang="en-US" altLang="fr-FR" sz="1600" b="1" baseline="30000" dirty="0" smtClean="0">
                <a:solidFill>
                  <a:srgbClr val="92D050"/>
                </a:solidFill>
                <a:latin typeface="+mn-lt"/>
              </a:rPr>
              <a:t>+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fr-FR" sz="1600" b="1" i="1" dirty="0" smtClean="0">
                <a:solidFill>
                  <a:srgbClr val="92D050"/>
                </a:solidFill>
                <a:latin typeface="+mn-lt"/>
              </a:rPr>
              <a:t>/ 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EC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67" name="Text Box 65"/>
          <p:cNvSpPr txBox="1">
            <a:spLocks noChangeArrowheads="1"/>
          </p:cNvSpPr>
          <p:nvPr/>
        </p:nvSpPr>
        <p:spPr bwMode="auto">
          <a:xfrm flipH="1">
            <a:off x="5097232" y="3299752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FF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8" name="Text Box 59"/>
          <p:cNvSpPr txBox="1">
            <a:spLocks noChangeArrowheads="1"/>
          </p:cNvSpPr>
          <p:nvPr/>
        </p:nvSpPr>
        <p:spPr bwMode="auto">
          <a:xfrm flipH="1">
            <a:off x="4464142" y="3843586"/>
            <a:ext cx="180105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800" b="1" dirty="0" smtClean="0">
                <a:solidFill>
                  <a:srgbClr val="00B0F0"/>
                </a:solidFill>
                <a:latin typeface="+mn-lt"/>
              </a:rPr>
              <a:t>γ</a:t>
            </a:r>
            <a:endParaRPr lang="en-US" altLang="fr-FR" sz="1800" baseline="-25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69" name="Text Box 58"/>
          <p:cNvSpPr txBox="1">
            <a:spLocks noChangeArrowheads="1"/>
          </p:cNvSpPr>
          <p:nvPr/>
        </p:nvSpPr>
        <p:spPr bwMode="auto">
          <a:xfrm flipH="1">
            <a:off x="3471058" y="2209918"/>
            <a:ext cx="16728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F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70" name="Text Box 58"/>
          <p:cNvSpPr txBox="1">
            <a:spLocks noChangeArrowheads="1"/>
          </p:cNvSpPr>
          <p:nvPr/>
        </p:nvSpPr>
        <p:spPr bwMode="auto">
          <a:xfrm flipH="1">
            <a:off x="3329204" y="3699513"/>
            <a:ext cx="304113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GT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71" name="Text Box 65"/>
          <p:cNvSpPr txBox="1">
            <a:spLocks noChangeArrowheads="1"/>
          </p:cNvSpPr>
          <p:nvPr/>
        </p:nvSpPr>
        <p:spPr bwMode="auto">
          <a:xfrm flipH="1">
            <a:off x="6546361" y="3109388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FF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2" name="Text Box 59"/>
          <p:cNvSpPr txBox="1">
            <a:spLocks noChangeArrowheads="1"/>
          </p:cNvSpPr>
          <p:nvPr/>
        </p:nvSpPr>
        <p:spPr bwMode="auto">
          <a:xfrm flipH="1">
            <a:off x="5792449" y="3539545"/>
            <a:ext cx="180105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800" b="1" dirty="0" smtClean="0">
                <a:solidFill>
                  <a:srgbClr val="00B0F0"/>
                </a:solidFill>
                <a:latin typeface="+mn-lt"/>
              </a:rPr>
              <a:t>γ</a:t>
            </a:r>
            <a:endParaRPr lang="en-US" altLang="fr-FR" sz="1800" baseline="-25000" dirty="0">
              <a:solidFill>
                <a:srgbClr val="00B0F0"/>
              </a:solidFill>
              <a:latin typeface="+mn-lt"/>
            </a:endParaRPr>
          </a:p>
        </p:txBody>
      </p:sp>
      <p:grpSp>
        <p:nvGrpSpPr>
          <p:cNvPr id="173" name="Groupe 172"/>
          <p:cNvGrpSpPr/>
          <p:nvPr/>
        </p:nvGrpSpPr>
        <p:grpSpPr>
          <a:xfrm>
            <a:off x="4678176" y="3644562"/>
            <a:ext cx="3998394" cy="1296988"/>
            <a:chOff x="3022498" y="1483350"/>
            <a:chExt cx="3998394" cy="1296988"/>
          </a:xfrm>
        </p:grpSpPr>
        <p:cxnSp>
          <p:nvCxnSpPr>
            <p:cNvPr id="174" name="Connecteur droit 173"/>
            <p:cNvCxnSpPr/>
            <p:nvPr/>
          </p:nvCxnSpPr>
          <p:spPr>
            <a:xfrm flipH="1" flipV="1">
              <a:off x="3022498" y="2779741"/>
              <a:ext cx="3998394" cy="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 flipH="1">
              <a:off x="6296710" y="1484105"/>
              <a:ext cx="724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avec flèche 175"/>
            <p:cNvCxnSpPr/>
            <p:nvPr/>
          </p:nvCxnSpPr>
          <p:spPr>
            <a:xfrm>
              <a:off x="6877135" y="1483350"/>
              <a:ext cx="0" cy="12969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 Box 58"/>
            <p:cNvSpPr txBox="1">
              <a:spLocks noChangeArrowheads="1"/>
            </p:cNvSpPr>
            <p:nvPr/>
          </p:nvSpPr>
          <p:spPr bwMode="auto">
            <a:xfrm rot="16200000" flipH="1">
              <a:off x="6372978" y="2035331"/>
              <a:ext cx="646578" cy="318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fr-FR" sz="1600" b="1" i="1" dirty="0" smtClean="0">
                  <a:latin typeface="+mn-lt"/>
                </a:rPr>
                <a:t>S</a:t>
              </a:r>
              <a:r>
                <a:rPr lang="en-US" altLang="fr-FR" sz="1600" b="1" i="1" baseline="-25000" dirty="0" smtClean="0">
                  <a:latin typeface="+mn-lt"/>
                </a:rPr>
                <a:t>2p</a:t>
              </a:r>
              <a:r>
                <a:rPr lang="en-US" altLang="fr-FR" sz="1600" dirty="0" smtClean="0">
                  <a:latin typeface="+mn-lt"/>
                </a:rPr>
                <a:t>(</a:t>
              </a:r>
              <a:r>
                <a:rPr lang="en-US" altLang="fr-FR" sz="1600" i="1" dirty="0" err="1" smtClean="0">
                  <a:latin typeface="+mn-lt"/>
                </a:rPr>
                <a:t>Xb</a:t>
              </a:r>
              <a:r>
                <a:rPr lang="en-US" altLang="fr-FR" sz="1600" dirty="0" smtClean="0">
                  <a:latin typeface="+mn-lt"/>
                </a:rPr>
                <a:t>)</a:t>
              </a:r>
              <a:endParaRPr lang="en-US" altLang="fr-FR" sz="1600" dirty="0">
                <a:latin typeface="+mn-lt"/>
              </a:endParaRPr>
            </a:p>
          </p:txBody>
        </p:sp>
      </p:grpSp>
      <p:sp>
        <p:nvSpPr>
          <p:cNvPr id="178" name="Line 29"/>
          <p:cNvSpPr>
            <a:spLocks noChangeShapeType="1"/>
          </p:cNvSpPr>
          <p:nvPr/>
        </p:nvSpPr>
        <p:spPr bwMode="auto">
          <a:xfrm flipH="1">
            <a:off x="3851276" y="2492868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8" name="Groupe 77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79" name="Groupe 78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81" name="Groupe 80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82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80" name="Image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3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6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789040"/>
            <a:ext cx="7920000" cy="271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68313" y="548779"/>
                <a:ext cx="3427596" cy="342746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358775" algn="l"/>
                  </a:tabLst>
                </a:pPr>
                <a:r>
                  <a:rPr lang="fr-FR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proton group 1 (at </a:t>
                </a:r>
                <a:r>
                  <a:rPr lang="fr-FR" sz="1600" b="1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1.28 MeV</a:t>
                </a:r>
                <a:r>
                  <a:rPr lang="fr-FR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>
                    <a:tab pos="358775" algn="l"/>
                  </a:tabLst>
                </a:pPr>
                <a:r>
                  <a:rPr lang="fr-FR" sz="1600" b="1" dirty="0" smtClean="0">
                    <a:solidFill>
                      <a:srgbClr val="C00000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𝜺</m:t>
                        </m:r>
                      </m:e>
                    </m:acc>
                    <m:d>
                      <m:d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fr-FR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𝟓𝟖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𝟕𝟗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𝟖𝟑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pPr>
                  <a:tabLst>
                    <a:tab pos="1249363" algn="l"/>
                  </a:tabLst>
                </a:pPr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1249363" algn="l"/>
                  </a:tabLst>
                </a:pPr>
                <a:r>
                  <a:rPr lang="en-US" sz="1600" dirty="0" smtClean="0">
                    <a:sym typeface="Wingdings" panose="05000000000000000000" pitchFamily="2" charset="2"/>
                  </a:rPr>
                  <a:t>error budget</a:t>
                </a: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 smtClean="0">
                    <a:sym typeface="Wingdings" panose="05000000000000000000" pitchFamily="2" charset="2"/>
                  </a:rPr>
                  <a:t>	statistical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𝟐𝟗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 smtClean="0">
                    <a:sym typeface="Wingdings" panose="05000000000000000000" pitchFamily="2" charset="2"/>
                  </a:rPr>
                  <a:t>	beam suppression size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𝟓𝟐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pressure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𝟏𝟗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analysis threshold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pads validation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𝟓𝟐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escape pads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𝟏𝟓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collection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𝟑𝟗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amplification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𝟐𝟐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output noise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𝟏𝟒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input noise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endParaRPr lang="en-US" sz="14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548779"/>
                <a:ext cx="3427596" cy="3427468"/>
              </a:xfrm>
              <a:prstGeom prst="rect">
                <a:avLst/>
              </a:prstGeom>
              <a:blipFill>
                <a:blip r:embed="rId3"/>
                <a:stretch>
                  <a:fillRect l="-2669" t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721232" y="548680"/>
                <a:ext cx="3427596" cy="342746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358775" algn="l"/>
                  </a:tabLst>
                </a:pPr>
                <a:r>
                  <a:rPr lang="fr-FR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proton group 2 (at </a:t>
                </a:r>
                <a:r>
                  <a:rPr lang="fr-FR" sz="1600" b="1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2.61 MeV</a:t>
                </a:r>
                <a:r>
                  <a:rPr lang="fr-FR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>
                    <a:tab pos="358775" algn="l"/>
                  </a:tabLst>
                </a:pPr>
                <a:r>
                  <a:rPr lang="fr-FR" sz="1600" b="1" dirty="0" smtClean="0">
                    <a:solidFill>
                      <a:srgbClr val="C00000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𝜺</m:t>
                        </m:r>
                      </m:e>
                    </m:acc>
                    <m:d>
                      <m:d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fr-FR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𝟖𝟏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𝟔𝟕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𝟏𝟓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pPr>
                  <a:tabLst>
                    <a:tab pos="1249363" algn="l"/>
                  </a:tabLst>
                </a:pPr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1249363" algn="l"/>
                  </a:tabLst>
                </a:pPr>
                <a:r>
                  <a:rPr lang="en-US" sz="1600" dirty="0" smtClean="0">
                    <a:sym typeface="Wingdings" panose="05000000000000000000" pitchFamily="2" charset="2"/>
                  </a:rPr>
                  <a:t>error budget</a:t>
                </a: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 smtClean="0">
                    <a:sym typeface="Wingdings" panose="05000000000000000000" pitchFamily="2" charset="2"/>
                  </a:rPr>
                  <a:t>	statistical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 smtClean="0">
                    <a:sym typeface="Wingdings" panose="05000000000000000000" pitchFamily="2" charset="2"/>
                  </a:rPr>
                  <a:t>	beam suppression size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𝟓𝟒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pressure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𝟓𝟒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analysis threshold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pads validation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𝟐𝟔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escape pads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𝟑𝟒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collection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amplification</a:t>
                </a:r>
                <a:r>
                  <a:rPr lang="en-US" sz="14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output noise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r>
                  <a:rPr lang="en-US" sz="1400" dirty="0">
                    <a:sym typeface="Wingdings" panose="05000000000000000000" pitchFamily="2" charset="2"/>
                  </a:rPr>
                  <a:t>	input noise	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𝟎𝟏</m:t>
                    </m:r>
                    <m:r>
                      <a:rPr lang="fr-FR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4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58775" algn="l"/>
                    <a:tab pos="2605088" algn="l"/>
                  </a:tabLst>
                </a:pPr>
                <a:endParaRPr lang="en-US" sz="14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232" y="548680"/>
                <a:ext cx="3427596" cy="3427468"/>
              </a:xfrm>
              <a:prstGeom prst="rect">
                <a:avLst/>
              </a:prstGeom>
              <a:blipFill>
                <a:blip r:embed="rId4"/>
                <a:stretch>
                  <a:fillRect l="-2487" t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22560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simulation result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8720000" y="86134"/>
            <a:ext cx="316050" cy="3160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11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690_54Ni_Princi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512" y="5785985"/>
            <a:ext cx="2080817" cy="8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chemeClr val="bg1"/>
                </a:solidFill>
              </a:rPr>
              <a:t>thank you for</a:t>
            </a:r>
          </a:p>
          <a:p>
            <a:r>
              <a:rPr lang="en-US" altLang="fr-FR" sz="2400" b="1" dirty="0" smtClean="0">
                <a:solidFill>
                  <a:schemeClr val="bg1"/>
                </a:solidFill>
              </a:rPr>
              <a:t>your</a:t>
            </a:r>
            <a:r>
              <a:rPr lang="en-US" altLang="fr-FR" sz="2400" b="1" dirty="0">
                <a:solidFill>
                  <a:schemeClr val="bg1"/>
                </a:solidFill>
              </a:rPr>
              <a:t> </a:t>
            </a:r>
            <a:r>
              <a:rPr lang="en-US" altLang="fr-FR" sz="2400" b="1" dirty="0" smtClean="0">
                <a:solidFill>
                  <a:schemeClr val="bg1"/>
                </a:solidFill>
              </a:rPr>
              <a:t>attention !</a:t>
            </a:r>
            <a:endParaRPr lang="en-US" alt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323992" y="1773152"/>
            <a:ext cx="4176000" cy="2923200"/>
            <a:chOff x="179388" y="1629088"/>
            <a:chExt cx="7200000" cy="504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1629088"/>
              <a:ext cx="7200000" cy="504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1844824"/>
              <a:ext cx="2808287" cy="2103242"/>
            </a:xfrm>
            <a:prstGeom prst="rect">
              <a:avLst/>
            </a:prstGeom>
          </p:spPr>
        </p:pic>
      </p:grp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4788488" y="1773152"/>
            <a:ext cx="4176000" cy="2923200"/>
            <a:chOff x="174722" y="1629088"/>
            <a:chExt cx="7200000" cy="504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22" y="1629088"/>
              <a:ext cx="7200000" cy="50400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1844824"/>
              <a:ext cx="2808287" cy="2103242"/>
            </a:xfrm>
            <a:prstGeom prst="rect">
              <a:avLst/>
            </a:prstGeom>
          </p:spPr>
        </p:pic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72463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illustration: </a:t>
            </a:r>
            <a:r>
              <a:rPr lang="en-US" altLang="fr-FR" sz="2400" b="1" dirty="0" smtClean="0">
                <a:solidFill>
                  <a:schemeClr val="bg1">
                    <a:lumMod val="50000"/>
                  </a:schemeClr>
                </a:solidFill>
              </a:rPr>
              <a:t>alpha source located 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on the side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936918" y="5457303"/>
            <a:ext cx="4319187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it works well… </a:t>
            </a:r>
            <a:r>
              <a:rPr lang="en-US" altLang="fr-FR" sz="2400" b="1" dirty="0" smtClean="0"/>
              <a:t>what benefit ?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altLang="fr-FR" b="1" dirty="0" smtClean="0"/>
              <a:t>	</a:t>
            </a:r>
            <a:r>
              <a:rPr lang="en-US" altLang="fr-FR" b="1" dirty="0" smtClean="0">
                <a:sym typeface="Wingdings" panose="05000000000000000000" pitchFamily="2" charset="2"/>
              </a:rPr>
              <a:t>	requires the empirical determination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altLang="fr-FR" b="1" dirty="0"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ym typeface="Wingdings" panose="05000000000000000000" pitchFamily="2" charset="2"/>
              </a:rPr>
              <a:t>	of all channels response function</a:t>
            </a:r>
            <a:endParaRPr lang="en-US" altLang="fr-FR" b="1" dirty="0"/>
          </a:p>
        </p:txBody>
      </p:sp>
      <p:sp>
        <p:nvSpPr>
          <p:cNvPr id="12" name="Rectangle 11"/>
          <p:cNvSpPr/>
          <p:nvPr/>
        </p:nvSpPr>
        <p:spPr>
          <a:xfrm rot="1717749">
            <a:off x="6747750" y="534462"/>
            <a:ext cx="23352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009900"/>
                  </a:solidFill>
                  <a:prstDash val="solid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test with ACTAR TPC</a:t>
            </a:r>
          </a:p>
          <a:p>
            <a:pPr algn="ctr"/>
            <a:r>
              <a:rPr lang="en-US" sz="2000" b="1" dirty="0" smtClean="0">
                <a:ln w="12700">
                  <a:solidFill>
                    <a:srgbClr val="009900"/>
                  </a:solidFill>
                  <a:prstDash val="solid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demonstrator</a:t>
            </a:r>
            <a:endParaRPr lang="en-US" sz="2000" b="1" cap="none" spc="0" dirty="0">
              <a:ln w="12700">
                <a:solidFill>
                  <a:srgbClr val="009900"/>
                </a:solidFill>
                <a:prstDash val="solid"/>
              </a:ln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07504" y="1878764"/>
            <a:ext cx="4289477" cy="3062404"/>
            <a:chOff x="66623" y="1878764"/>
            <a:chExt cx="4289477" cy="3062404"/>
          </a:xfrm>
        </p:grpSpPr>
        <p:sp>
          <p:nvSpPr>
            <p:cNvPr id="13" name="Zone de texte 2"/>
            <p:cNvSpPr txBox="1">
              <a:spLocks noChangeArrowheads="1"/>
            </p:cNvSpPr>
            <p:nvPr/>
          </p:nvSpPr>
          <p:spPr bwMode="auto">
            <a:xfrm>
              <a:off x="1043608" y="4681917"/>
              <a:ext cx="1247705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 dimension (mm)</a:t>
              </a:r>
            </a:p>
          </p:txBody>
        </p:sp>
        <p:sp>
          <p:nvSpPr>
            <p:cNvPr id="14" name="Zone de texte 2"/>
            <p:cNvSpPr txBox="1">
              <a:spLocks noChangeArrowheads="1"/>
            </p:cNvSpPr>
            <p:nvPr/>
          </p:nvSpPr>
          <p:spPr bwMode="auto">
            <a:xfrm>
              <a:off x="3113205" y="4683799"/>
              <a:ext cx="1242895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 dimension (mm)</a:t>
              </a:r>
            </a:p>
          </p:txBody>
        </p:sp>
        <p:sp>
          <p:nvSpPr>
            <p:cNvPr id="15" name="Zone de texte 2"/>
            <p:cNvSpPr txBox="1">
              <a:spLocks noChangeArrowheads="1"/>
            </p:cNvSpPr>
            <p:nvPr/>
          </p:nvSpPr>
          <p:spPr bwMode="auto">
            <a:xfrm rot="16200000">
              <a:off x="-428545" y="2373932"/>
              <a:ext cx="1247705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 dimension (mm)</a:t>
              </a:r>
            </a:p>
          </p:txBody>
        </p:sp>
        <p:sp>
          <p:nvSpPr>
            <p:cNvPr id="16" name="Zone de texte 2"/>
            <p:cNvSpPr txBox="1">
              <a:spLocks noChangeArrowheads="1"/>
            </p:cNvSpPr>
            <p:nvPr/>
          </p:nvSpPr>
          <p:spPr bwMode="auto">
            <a:xfrm rot="16200000">
              <a:off x="-283473" y="3788036"/>
              <a:ext cx="957561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time </a:t>
              </a: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(µs)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572000" y="1876882"/>
            <a:ext cx="4289477" cy="3064286"/>
            <a:chOff x="66623" y="1878764"/>
            <a:chExt cx="4289477" cy="3064286"/>
          </a:xfrm>
        </p:grpSpPr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>
              <a:off x="1043608" y="4683799"/>
              <a:ext cx="1247705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 dimension (mm)</a:t>
              </a:r>
            </a:p>
          </p:txBody>
        </p:sp>
        <p:sp>
          <p:nvSpPr>
            <p:cNvPr id="20" name="Zone de texte 2"/>
            <p:cNvSpPr txBox="1">
              <a:spLocks noChangeArrowheads="1"/>
            </p:cNvSpPr>
            <p:nvPr/>
          </p:nvSpPr>
          <p:spPr bwMode="auto">
            <a:xfrm>
              <a:off x="3113205" y="4685681"/>
              <a:ext cx="1242895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 dimension (mm)</a:t>
              </a:r>
            </a:p>
          </p:txBody>
        </p:sp>
        <p:sp>
          <p:nvSpPr>
            <p:cNvPr id="21" name="Zone de texte 2"/>
            <p:cNvSpPr txBox="1">
              <a:spLocks noChangeArrowheads="1"/>
            </p:cNvSpPr>
            <p:nvPr/>
          </p:nvSpPr>
          <p:spPr bwMode="auto">
            <a:xfrm rot="16200000">
              <a:off x="-428545" y="2373932"/>
              <a:ext cx="1247705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 dimension (mm)</a:t>
              </a:r>
            </a:p>
          </p:txBody>
        </p:sp>
        <p:sp>
          <p:nvSpPr>
            <p:cNvPr id="22" name="Zone de texte 2"/>
            <p:cNvSpPr txBox="1">
              <a:spLocks noChangeArrowheads="1"/>
            </p:cNvSpPr>
            <p:nvPr/>
          </p:nvSpPr>
          <p:spPr bwMode="auto">
            <a:xfrm rot="16200000">
              <a:off x="-283473" y="3788036"/>
              <a:ext cx="957561" cy="25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none" lIns="36000" tIns="36000" rIns="36000" bIns="3600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drift time </a:t>
              </a: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(µs)</a:t>
              </a:r>
            </a:p>
          </p:txBody>
        </p:sp>
      </p:grpSp>
      <p:sp>
        <p:nvSpPr>
          <p:cNvPr id="23" name="Zone de texte 2"/>
          <p:cNvSpPr txBox="1">
            <a:spLocks noChangeArrowheads="1"/>
          </p:cNvSpPr>
          <p:nvPr/>
        </p:nvSpPr>
        <p:spPr bwMode="auto">
          <a:xfrm>
            <a:off x="809603" y="764704"/>
            <a:ext cx="2778572" cy="10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amplitude + CFD timing</a:t>
            </a:r>
          </a:p>
          <a:p>
            <a:pPr>
              <a:tabLst>
                <a:tab pos="17462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2D (X,Y) A &amp; T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Zone de texte 2"/>
          <p:cNvSpPr txBox="1">
            <a:spLocks noChangeArrowheads="1"/>
          </p:cNvSpPr>
          <p:nvPr/>
        </p:nvSpPr>
        <p:spPr bwMode="auto">
          <a:xfrm>
            <a:off x="5076825" y="764704"/>
            <a:ext cx="2619234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deconvolution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(X,Y,T) signal distribution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142937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illustration: </a:t>
            </a:r>
            <a:r>
              <a:rPr lang="en-US" altLang="fr-FR" sz="2400" b="1" dirty="0" smtClean="0">
                <a:solidFill>
                  <a:schemeClr val="bg1">
                    <a:lumMod val="50000"/>
                  </a:schemeClr>
                </a:solidFill>
              </a:rPr>
              <a:t>alpha source located 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on top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809603" y="764704"/>
            <a:ext cx="2778572" cy="10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amplitude + CFD timing</a:t>
            </a:r>
          </a:p>
          <a:p>
            <a:pPr>
              <a:tabLst>
                <a:tab pos="17462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2D (X,Y) A &amp; T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5076825" y="764704"/>
            <a:ext cx="2619234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deconvolution analysis</a:t>
            </a:r>
          </a:p>
          <a:p>
            <a:pPr>
              <a:spcAft>
                <a:spcPts val="0"/>
              </a:spcAft>
              <a:tabLst>
                <a:tab pos="174625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(X,Y,T) signal distribution</a:t>
            </a:r>
            <a:endParaRPr lang="en-US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717749">
            <a:off x="6747750" y="534462"/>
            <a:ext cx="23352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009900"/>
                  </a:solidFill>
                  <a:prstDash val="solid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test with ACTAR TPC</a:t>
            </a:r>
          </a:p>
          <a:p>
            <a:pPr algn="ctr"/>
            <a:r>
              <a:rPr lang="en-US" sz="2000" b="1" dirty="0" smtClean="0">
                <a:ln w="12700">
                  <a:solidFill>
                    <a:srgbClr val="009900"/>
                  </a:solidFill>
                  <a:prstDash val="solid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demonstrator</a:t>
            </a:r>
            <a:endParaRPr lang="en-US" sz="2000" b="1" cap="none" spc="0" dirty="0">
              <a:ln w="12700">
                <a:solidFill>
                  <a:srgbClr val="009900"/>
                </a:solidFill>
                <a:prstDash val="solid"/>
              </a:ln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1" y="1556792"/>
            <a:ext cx="3960000" cy="382003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3423"/>
            <a:ext cx="3960000" cy="3820039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936918" y="5457303"/>
            <a:ext cx="4484360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9900"/>
                </a:solidFill>
              </a:rPr>
              <a:t>it works well… 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and it is necessary !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altLang="fr-FR" b="1" dirty="0" smtClean="0"/>
              <a:t>	</a:t>
            </a:r>
            <a:r>
              <a:rPr lang="en-US" altLang="fr-FR" b="1" dirty="0" smtClean="0">
                <a:sym typeface="Wingdings" panose="05000000000000000000" pitchFamily="2" charset="2"/>
              </a:rPr>
              <a:t>	requires the empirical determination</a:t>
            </a:r>
          </a:p>
          <a:p>
            <a:pPr>
              <a:tabLst>
                <a:tab pos="360363" algn="l"/>
                <a:tab pos="719138" algn="l"/>
              </a:tabLst>
            </a:pPr>
            <a:r>
              <a:rPr lang="en-US" altLang="fr-FR" b="1" dirty="0"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ym typeface="Wingdings" panose="05000000000000000000" pitchFamily="2" charset="2"/>
              </a:rPr>
              <a:t>	of all channels response function</a:t>
            </a:r>
            <a:endParaRPr lang="en-US" altLang="fr-FR" b="1" dirty="0"/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1907704" y="4293096"/>
            <a:ext cx="1164092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36000" tIns="36000" rIns="36000" bIns="3600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distorted track</a:t>
            </a:r>
          </a:p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wrong length</a:t>
            </a:r>
            <a:endParaRPr lang="en-US" sz="1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98882" y="620688"/>
            <a:ext cx="1815168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beam pads selection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23528" y="954652"/>
            <a:ext cx="8682342" cy="2160000"/>
            <a:chOff x="323528" y="641000"/>
            <a:chExt cx="8682342" cy="2160000"/>
          </a:xfrm>
        </p:grpSpPr>
        <p:grpSp>
          <p:nvGrpSpPr>
            <p:cNvPr id="4" name="Groupe 3"/>
            <p:cNvGrpSpPr/>
            <p:nvPr/>
          </p:nvGrpSpPr>
          <p:grpSpPr>
            <a:xfrm>
              <a:off x="6305870" y="641000"/>
              <a:ext cx="2700000" cy="2160000"/>
              <a:chOff x="6351058" y="559194"/>
              <a:chExt cx="2700000" cy="2160000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2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9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463090" y="692696"/>
                <a:ext cx="2304231" cy="19806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</p:grp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699" y="641000"/>
              <a:ext cx="2559758" cy="2160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41000"/>
              <a:ext cx="2559758" cy="2160000"/>
            </a:xfrm>
            <a:prstGeom prst="rect">
              <a:avLst/>
            </a:prstGeom>
          </p:spPr>
        </p:pic>
        <p:sp>
          <p:nvSpPr>
            <p:cNvPr id="7" name="Flèche droite 6"/>
            <p:cNvSpPr/>
            <p:nvPr/>
          </p:nvSpPr>
          <p:spPr>
            <a:xfrm>
              <a:off x="5874139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>
              <a:off x="2843808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89407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isomer decay events selection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277782" y="621098"/>
            <a:ext cx="221200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beam signal suppression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97403" y="3252172"/>
            <a:ext cx="4872671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signal topology analysis  rejection of unwanted events</a:t>
            </a:r>
          </a:p>
        </p:txBody>
      </p:sp>
    </p:spTree>
    <p:extLst>
      <p:ext uri="{BB962C8B-B14F-4D97-AF65-F5344CB8AC3E}">
        <p14:creationId xmlns:p14="http://schemas.microsoft.com/office/powerpoint/2010/main" val="17754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98882" y="620688"/>
            <a:ext cx="1815168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beam pads selection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23528" y="954652"/>
            <a:ext cx="8682342" cy="2160000"/>
            <a:chOff x="323528" y="641000"/>
            <a:chExt cx="8682342" cy="2160000"/>
          </a:xfrm>
        </p:grpSpPr>
        <p:grpSp>
          <p:nvGrpSpPr>
            <p:cNvPr id="4" name="Groupe 3"/>
            <p:cNvGrpSpPr/>
            <p:nvPr/>
          </p:nvGrpSpPr>
          <p:grpSpPr>
            <a:xfrm>
              <a:off x="6305870" y="641000"/>
              <a:ext cx="2700000" cy="2160000"/>
              <a:chOff x="6351058" y="559194"/>
              <a:chExt cx="2700000" cy="2160000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2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9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463090" y="692696"/>
                <a:ext cx="2304231" cy="19806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</p:grp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699" y="641000"/>
              <a:ext cx="2559758" cy="2160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41000"/>
              <a:ext cx="2559758" cy="2160000"/>
            </a:xfrm>
            <a:prstGeom prst="rect">
              <a:avLst/>
            </a:prstGeom>
          </p:spPr>
        </p:pic>
        <p:sp>
          <p:nvSpPr>
            <p:cNvPr id="7" name="Flèche droite 6"/>
            <p:cNvSpPr/>
            <p:nvPr/>
          </p:nvSpPr>
          <p:spPr>
            <a:xfrm>
              <a:off x="5874139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>
              <a:off x="2843808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78" y="4821620"/>
            <a:ext cx="2250000" cy="18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4825260"/>
            <a:ext cx="2250000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17" y="4016378"/>
            <a:ext cx="1569230" cy="14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20" y="4059402"/>
            <a:ext cx="1569230" cy="144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20444"/>
            <a:ext cx="2250000" cy="180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27" y="4076700"/>
            <a:ext cx="1569230" cy="144000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89407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isomer decay events selection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277782" y="621098"/>
            <a:ext cx="221200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beam signal suppression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97403" y="3252172"/>
            <a:ext cx="4872671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signal topology analysis  rejection of unwanted events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9388" y="4293110"/>
            <a:ext cx="687872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400" b="1" dirty="0" smtClean="0">
                <a:sym typeface="Wingdings" panose="05000000000000000000" pitchFamily="2" charset="2"/>
              </a:rPr>
              <a:t>reaction</a:t>
            </a:r>
          </a:p>
          <a:p>
            <a:pPr>
              <a:tabLst>
                <a:tab pos="357188" algn="l"/>
                <a:tab pos="625475" algn="l"/>
              </a:tabLst>
            </a:pPr>
            <a:r>
              <a:rPr lang="en-US" sz="1400" b="1" dirty="0" smtClean="0">
                <a:sym typeface="Wingdings" panose="05000000000000000000" pitchFamily="2" charset="2"/>
              </a:rPr>
              <a:t>in gas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347864" y="4221088"/>
            <a:ext cx="910240" cy="71903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400" b="1" dirty="0" smtClean="0">
                <a:sym typeface="Wingdings" panose="05000000000000000000" pitchFamily="2" charset="2"/>
              </a:rPr>
              <a:t>reaction</a:t>
            </a:r>
          </a:p>
          <a:p>
            <a:pPr>
              <a:tabLst>
                <a:tab pos="357188" algn="l"/>
                <a:tab pos="625475" algn="l"/>
              </a:tabLst>
            </a:pPr>
            <a:r>
              <a:rPr lang="en-US" sz="1400" b="1" dirty="0" smtClean="0">
                <a:sym typeface="Wingdings" panose="05000000000000000000" pitchFamily="2" charset="2"/>
              </a:rPr>
              <a:t>in entrance</a:t>
            </a:r>
          </a:p>
          <a:p>
            <a:pPr>
              <a:tabLst>
                <a:tab pos="357188" algn="l"/>
                <a:tab pos="625475" algn="l"/>
              </a:tabLst>
            </a:pPr>
            <a:r>
              <a:rPr lang="en-US" sz="1400" b="1" dirty="0" smtClean="0">
                <a:sym typeface="Wingdings" panose="05000000000000000000" pitchFamily="2" charset="2"/>
              </a:rPr>
              <a:t>window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430759" y="4400831"/>
            <a:ext cx="595282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400" b="1" dirty="0" smtClean="0">
                <a:sym typeface="Wingdings" panose="05000000000000000000" pitchFamily="2" charset="2"/>
              </a:rPr>
              <a:t>pile-up</a:t>
            </a:r>
          </a:p>
        </p:txBody>
      </p:sp>
    </p:spTree>
    <p:extLst>
      <p:ext uri="{BB962C8B-B14F-4D97-AF65-F5344CB8AC3E}">
        <p14:creationId xmlns:p14="http://schemas.microsoft.com/office/powerpoint/2010/main" val="1781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8" y="4389697"/>
            <a:ext cx="2880000" cy="230400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6169051" y="4389697"/>
            <a:ext cx="2880000" cy="2304000"/>
            <a:chOff x="3118558" y="981074"/>
            <a:chExt cx="5220580" cy="4176464"/>
          </a:xfrm>
        </p:grpSpPr>
        <p:grpSp>
          <p:nvGrpSpPr>
            <p:cNvPr id="6" name="Groupe 5"/>
            <p:cNvGrpSpPr/>
            <p:nvPr/>
          </p:nvGrpSpPr>
          <p:grpSpPr>
            <a:xfrm>
              <a:off x="3118558" y="981074"/>
              <a:ext cx="5220580" cy="4176464"/>
              <a:chOff x="632461" y="692399"/>
              <a:chExt cx="5220580" cy="4176464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461" y="692399"/>
                <a:ext cx="5220580" cy="4176464"/>
              </a:xfrm>
              <a:prstGeom prst="rect">
                <a:avLst/>
              </a:prstGeom>
            </p:spPr>
          </p:pic>
          <p:cxnSp>
            <p:nvCxnSpPr>
              <p:cNvPr id="11" name="Connecteur droit 10"/>
              <p:cNvCxnSpPr/>
              <p:nvPr/>
            </p:nvCxnSpPr>
            <p:spPr>
              <a:xfrm>
                <a:off x="2209800" y="1705156"/>
                <a:ext cx="2051050" cy="1723844"/>
              </a:xfrm>
              <a:prstGeom prst="line">
                <a:avLst/>
              </a:prstGeom>
              <a:ln w="28575">
                <a:solidFill>
                  <a:srgbClr val="FF66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flipV="1">
                <a:off x="3578225" y="2584181"/>
                <a:ext cx="222250" cy="270144"/>
              </a:xfrm>
              <a:prstGeom prst="line">
                <a:avLst/>
              </a:prstGeom>
              <a:ln w="28575">
                <a:solidFill>
                  <a:srgbClr val="FF66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>
                <a:off x="3578225" y="2190750"/>
                <a:ext cx="884238" cy="1590675"/>
              </a:xfrm>
              <a:prstGeom prst="line">
                <a:avLst/>
              </a:prstGeom>
              <a:ln w="19050">
                <a:solidFill>
                  <a:srgbClr val="FF6600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/>
            <p:nvPr/>
          </p:nvSpPr>
          <p:spPr>
            <a:xfrm>
              <a:off x="6362355" y="3841283"/>
              <a:ext cx="384592" cy="50211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sym typeface="Wingdings" panose="05000000000000000000" pitchFamily="2" charset="2"/>
                </a:rPr>
                <a:t>A</a:t>
              </a:r>
              <a:endParaRPr lang="en-US" b="1" dirty="0">
                <a:solidFill>
                  <a:srgbClr val="FF66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240816" y="1813316"/>
              <a:ext cx="367157" cy="50211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sym typeface="Wingdings" panose="05000000000000000000" pitchFamily="2" charset="2"/>
                </a:rPr>
                <a:t>B</a:t>
              </a:r>
              <a:endParaRPr lang="en-US" b="1" dirty="0">
                <a:solidFill>
                  <a:srgbClr val="FF6600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362355" y="2479426"/>
              <a:ext cx="352627" cy="502116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  <a:sym typeface="Wingdings" panose="05000000000000000000" pitchFamily="2" charset="2"/>
                </a:rPr>
                <a:t>C</a:t>
              </a:r>
              <a:endParaRPr lang="en-US" b="1" dirty="0">
                <a:solidFill>
                  <a:srgbClr val="FF6600"/>
                </a:solidFill>
                <a:sym typeface="Wingdings" panose="05000000000000000000" pitchFamily="2" charset="2"/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44" y="4389697"/>
            <a:ext cx="2880000" cy="2304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198882" y="620688"/>
            <a:ext cx="1815168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beam pads selection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323528" y="954652"/>
            <a:ext cx="8682342" cy="2160000"/>
            <a:chOff x="323528" y="641000"/>
            <a:chExt cx="8682342" cy="2160000"/>
          </a:xfrm>
        </p:grpSpPr>
        <p:grpSp>
          <p:nvGrpSpPr>
            <p:cNvPr id="17" name="Groupe 16"/>
            <p:cNvGrpSpPr/>
            <p:nvPr/>
          </p:nvGrpSpPr>
          <p:grpSpPr>
            <a:xfrm>
              <a:off x="6305870" y="641000"/>
              <a:ext cx="2700000" cy="2160000"/>
              <a:chOff x="6351058" y="559194"/>
              <a:chExt cx="2700000" cy="2160000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9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6463090" y="692696"/>
                <a:ext cx="2304231" cy="198064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058" y="559194"/>
                <a:ext cx="2700000" cy="2160000"/>
              </a:xfrm>
              <a:prstGeom prst="rect">
                <a:avLst/>
              </a:prstGeom>
            </p:spPr>
          </p:pic>
        </p:grp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699" y="641000"/>
              <a:ext cx="2559758" cy="21600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41000"/>
              <a:ext cx="2559758" cy="2160000"/>
            </a:xfrm>
            <a:prstGeom prst="rect">
              <a:avLst/>
            </a:prstGeom>
          </p:spPr>
        </p:pic>
        <p:sp>
          <p:nvSpPr>
            <p:cNvPr id="20" name="Flèche droite 19"/>
            <p:cNvSpPr/>
            <p:nvPr/>
          </p:nvSpPr>
          <p:spPr>
            <a:xfrm>
              <a:off x="5874139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 droite 20"/>
            <p:cNvSpPr/>
            <p:nvPr/>
          </p:nvSpPr>
          <p:spPr>
            <a:xfrm>
              <a:off x="2843808" y="1393013"/>
              <a:ext cx="432048" cy="3802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89407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isomer decay events selection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77782" y="621098"/>
            <a:ext cx="221200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beam signal suppression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97403" y="3252172"/>
            <a:ext cx="4872671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signal topology analysis  rejection of unwanted events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97403" y="3645024"/>
            <a:ext cx="2456304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decay protons identification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915816" y="3645024"/>
            <a:ext cx="2740934" cy="81136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180975" algn="l"/>
                <a:tab pos="447675" algn="l"/>
              </a:tabLst>
            </a:pPr>
            <a:r>
              <a:rPr lang="en-US" sz="1600" dirty="0" smtClean="0">
                <a:sym typeface="Wingdings" panose="05000000000000000000" pitchFamily="2" charset="2"/>
              </a:rPr>
              <a:t>		discontinuities</a:t>
            </a:r>
          </a:p>
          <a:p>
            <a:pPr>
              <a:tabLst>
                <a:tab pos="180975" algn="l"/>
                <a:tab pos="447675" algn="l"/>
              </a:tabLst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	(pad plane, attenuation…)</a:t>
            </a:r>
          </a:p>
          <a:p>
            <a:pPr>
              <a:tabLst>
                <a:tab pos="180975" algn="l"/>
                <a:tab pos="447675" algn="l"/>
              </a:tabLst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	scattering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305870" y="3625745"/>
            <a:ext cx="2540558" cy="81136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180975" algn="l"/>
                <a:tab pos="361950" algn="l"/>
              </a:tabLst>
            </a:pPr>
            <a:r>
              <a:rPr lang="en-US" sz="1600" dirty="0" smtClean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1600" dirty="0" smtClean="0">
                <a:sym typeface="Wingdings" panose="05000000000000000000" pitchFamily="2" charset="2"/>
              </a:rPr>
              <a:t>	clusters analysis</a:t>
            </a:r>
          </a:p>
          <a:p>
            <a:pPr>
              <a:tabLst>
                <a:tab pos="180975" algn="l"/>
                <a:tab pos="361950" algn="l"/>
              </a:tabLst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1600" dirty="0" smtClean="0">
                <a:sym typeface="Wingdings" panose="05000000000000000000" pitchFamily="2" charset="2"/>
              </a:rPr>
              <a:t>	continuity reconstruction</a:t>
            </a:r>
          </a:p>
          <a:p>
            <a:pPr>
              <a:tabLst>
                <a:tab pos="180975" algn="l"/>
                <a:tab pos="361950" algn="l"/>
              </a:tabLst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distance to ion stopping</a:t>
            </a:r>
          </a:p>
        </p:txBody>
      </p:sp>
      <p:sp>
        <p:nvSpPr>
          <p:cNvPr id="31" name="Flèche droite 30"/>
          <p:cNvSpPr/>
          <p:nvPr/>
        </p:nvSpPr>
        <p:spPr>
          <a:xfrm>
            <a:off x="5874139" y="3780531"/>
            <a:ext cx="366035" cy="34459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26497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ion track analysis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2" y="765038"/>
            <a:ext cx="3600000" cy="28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2160000" cy="172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2160000" cy="172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7031" y="664358"/>
            <a:ext cx="1635631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dirty="0" smtClean="0">
                <a:sym typeface="Wingdings" panose="05000000000000000000" pitchFamily="2" charset="2"/>
              </a:rPr>
              <a:t>fit of </a:t>
            </a:r>
            <a:r>
              <a:rPr lang="en-US" sz="1600" b="1" i="1" dirty="0" smtClean="0">
                <a:sym typeface="Wingdings" panose="05000000000000000000" pitchFamily="2" charset="2"/>
              </a:rPr>
              <a:t>Y</a:t>
            </a:r>
            <a:r>
              <a:rPr lang="en-US" sz="1600" dirty="0" smtClean="0">
                <a:sym typeface="Wingdings" panose="05000000000000000000" pitchFamily="2" charset="2"/>
              </a:rPr>
              <a:t>(</a:t>
            </a:r>
            <a:r>
              <a:rPr lang="en-US" sz="1600" b="1" i="1" dirty="0" smtClean="0">
                <a:sym typeface="Wingdings" panose="05000000000000000000" pitchFamily="2" charset="2"/>
              </a:rPr>
              <a:t>X</a:t>
            </a:r>
            <a:r>
              <a:rPr lang="en-US" sz="1600" dirty="0" smtClean="0">
                <a:sym typeface="Wingdings" panose="05000000000000000000" pitchFamily="2" charset="2"/>
              </a:rPr>
              <a:t>) and </a:t>
            </a:r>
            <a:r>
              <a:rPr lang="en-US" sz="1600" b="1" i="1" dirty="0" smtClean="0">
                <a:sym typeface="Wingdings" panose="05000000000000000000" pitchFamily="2" charset="2"/>
              </a:rPr>
              <a:t>T</a:t>
            </a:r>
            <a:r>
              <a:rPr lang="en-US" sz="1600" dirty="0" smtClean="0">
                <a:sym typeface="Wingdings" panose="05000000000000000000" pitchFamily="2" charset="2"/>
              </a:rPr>
              <a:t>(</a:t>
            </a:r>
            <a:r>
              <a:rPr lang="en-US" sz="1600" b="1" i="1" dirty="0" smtClean="0">
                <a:sym typeface="Wingdings" panose="05000000000000000000" pitchFamily="2" charset="2"/>
              </a:rPr>
              <a:t>X</a:t>
            </a:r>
            <a:r>
              <a:rPr lang="en-US" sz="1600" dirty="0" smtClean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54513" y="1052736"/>
            <a:ext cx="3094236" cy="81136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dirty="0" smtClean="0">
                <a:sym typeface="Wingdings" panose="05000000000000000000" pitchFamily="2" charset="2"/>
              </a:rPr>
              <a:t>problem of stopping point definition</a:t>
            </a:r>
          </a:p>
          <a:p>
            <a:pPr marL="285750" indent="-285750">
              <a:buFont typeface="Wingdings" panose="05000000000000000000" pitchFamily="2" charset="2"/>
              <a:buChar char="à"/>
              <a:tabLst>
                <a:tab pos="357188" algn="l"/>
                <a:tab pos="625475" algn="l"/>
              </a:tabLst>
            </a:pPr>
            <a:r>
              <a:rPr lang="en-US" sz="1600" dirty="0" smtClean="0">
                <a:sym typeface="Wingdings" panose="05000000000000000000" pitchFamily="2" charset="2"/>
              </a:rPr>
              <a:t>“blind” zones in the pad plane</a:t>
            </a:r>
          </a:p>
          <a:p>
            <a:pPr marL="285750" indent="-285750">
              <a:buFont typeface="Wingdings" panose="05000000000000000000" pitchFamily="2" charset="2"/>
              <a:buChar char="à"/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increased position uncertainty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8313" y="3943776"/>
            <a:ext cx="2182576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sz="1600" b="1" dirty="0" smtClean="0">
                <a:sym typeface="Wingdings" panose="05000000000000000000" pitchFamily="2" charset="2"/>
              </a:rPr>
              <a:t>stopping point definition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79158" y="4561439"/>
            <a:ext cx="5242580" cy="155003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b="1" dirty="0" smtClean="0">
                <a:sym typeface="Wingdings" panose="05000000000000000000" pitchFamily="2" charset="2"/>
              </a:rPr>
              <a:t>use intersection of proton track with beam axis in (X,Y) plane</a:t>
            </a:r>
          </a:p>
          <a:p>
            <a:r>
              <a:rPr lang="en-US" sz="1600" b="1" dirty="0" smtClean="0">
                <a:sym typeface="Wingdings" panose="05000000000000000000" pitchFamily="2" charset="2"/>
              </a:rPr>
              <a:t>to verify the estimation of beam stop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conditions:</a:t>
            </a:r>
          </a:p>
          <a:p>
            <a:pPr>
              <a:tabLst>
                <a:tab pos="361950" algn="l"/>
              </a:tabLst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- beam stop zone</a:t>
            </a:r>
          </a:p>
          <a:p>
            <a:pPr>
              <a:tabLst>
                <a:tab pos="361950" algn="l"/>
              </a:tabLst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- angle with beam axis in (X,Y) plane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0" y="4275251"/>
            <a:ext cx="2880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2051050" y="4217116"/>
            <a:ext cx="1800225" cy="1875707"/>
            <a:chOff x="2051050" y="4217116"/>
            <a:chExt cx="1800225" cy="1875707"/>
          </a:xfrm>
        </p:grpSpPr>
        <p:cxnSp>
          <p:nvCxnSpPr>
            <p:cNvPr id="159" name="Connecteur droit avec flèche 158"/>
            <p:cNvCxnSpPr/>
            <p:nvPr/>
          </p:nvCxnSpPr>
          <p:spPr>
            <a:xfrm>
              <a:off x="2051050" y="4797424"/>
              <a:ext cx="18002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Forme libre 159"/>
            <p:cNvSpPr/>
            <p:nvPr/>
          </p:nvSpPr>
          <p:spPr>
            <a:xfrm flipH="1">
              <a:off x="2051050" y="4810127"/>
              <a:ext cx="1609725" cy="1281113"/>
            </a:xfrm>
            <a:custGeom>
              <a:avLst/>
              <a:gdLst>
                <a:gd name="connsiteX0" fmla="*/ 1590675 w 1590675"/>
                <a:gd name="connsiteY0" fmla="*/ 1298389 h 1403791"/>
                <a:gd name="connsiteX1" fmla="*/ 1190625 w 1590675"/>
                <a:gd name="connsiteY1" fmla="*/ 1298389 h 1403791"/>
                <a:gd name="connsiteX2" fmla="*/ 695325 w 1590675"/>
                <a:gd name="connsiteY2" fmla="*/ 203014 h 1403791"/>
                <a:gd name="connsiteX3" fmla="*/ 0 w 1590675"/>
                <a:gd name="connsiteY3" fmla="*/ 2989 h 1403791"/>
                <a:gd name="connsiteX0" fmla="*/ 1590675 w 1590675"/>
                <a:gd name="connsiteY0" fmla="*/ 1296966 h 1341100"/>
                <a:gd name="connsiteX1" fmla="*/ 1057275 w 1590675"/>
                <a:gd name="connsiteY1" fmla="*/ 1154091 h 1341100"/>
                <a:gd name="connsiteX2" fmla="*/ 695325 w 1590675"/>
                <a:gd name="connsiteY2" fmla="*/ 201591 h 1341100"/>
                <a:gd name="connsiteX3" fmla="*/ 0 w 1590675"/>
                <a:gd name="connsiteY3" fmla="*/ 1566 h 1341100"/>
                <a:gd name="connsiteX0" fmla="*/ 1590675 w 1590675"/>
                <a:gd name="connsiteY0" fmla="*/ 1296966 h 1296966"/>
                <a:gd name="connsiteX1" fmla="*/ 1057275 w 1590675"/>
                <a:gd name="connsiteY1" fmla="*/ 1154091 h 1296966"/>
                <a:gd name="connsiteX2" fmla="*/ 695325 w 1590675"/>
                <a:gd name="connsiteY2" fmla="*/ 201591 h 1296966"/>
                <a:gd name="connsiteX3" fmla="*/ 0 w 1590675"/>
                <a:gd name="connsiteY3" fmla="*/ 1566 h 1296966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6350 h 1296350"/>
                <a:gd name="connsiteX1" fmla="*/ 971550 w 1590675"/>
                <a:gd name="connsiteY1" fmla="*/ 1010600 h 1296350"/>
                <a:gd name="connsiteX2" fmla="*/ 695325 w 1590675"/>
                <a:gd name="connsiteY2" fmla="*/ 200975 h 1296350"/>
                <a:gd name="connsiteX3" fmla="*/ 0 w 1590675"/>
                <a:gd name="connsiteY3" fmla="*/ 950 h 1296350"/>
                <a:gd name="connsiteX0" fmla="*/ 1590675 w 1590675"/>
                <a:gd name="connsiteY0" fmla="*/ 1295955 h 1295955"/>
                <a:gd name="connsiteX1" fmla="*/ 971550 w 1590675"/>
                <a:gd name="connsiteY1" fmla="*/ 1010205 h 1295955"/>
                <a:gd name="connsiteX2" fmla="*/ 695325 w 1590675"/>
                <a:gd name="connsiteY2" fmla="*/ 200580 h 1295955"/>
                <a:gd name="connsiteX3" fmla="*/ 0 w 1590675"/>
                <a:gd name="connsiteY3" fmla="*/ 555 h 1295955"/>
                <a:gd name="connsiteX0" fmla="*/ 1590675 w 1590675"/>
                <a:gd name="connsiteY0" fmla="*/ 1300877 h 1300877"/>
                <a:gd name="connsiteX1" fmla="*/ 971550 w 1590675"/>
                <a:gd name="connsiteY1" fmla="*/ 1015127 h 1300877"/>
                <a:gd name="connsiteX2" fmla="*/ 676275 w 1590675"/>
                <a:gd name="connsiteY2" fmla="*/ 110252 h 1300877"/>
                <a:gd name="connsiteX3" fmla="*/ 0 w 1590675"/>
                <a:gd name="connsiteY3" fmla="*/ 5477 h 1300877"/>
                <a:gd name="connsiteX0" fmla="*/ 1590675 w 1590675"/>
                <a:gd name="connsiteY0" fmla="*/ 1296369 h 1296369"/>
                <a:gd name="connsiteX1" fmla="*/ 971550 w 1590675"/>
                <a:gd name="connsiteY1" fmla="*/ 1010619 h 1296369"/>
                <a:gd name="connsiteX2" fmla="*/ 676275 w 1590675"/>
                <a:gd name="connsiteY2" fmla="*/ 162894 h 1296369"/>
                <a:gd name="connsiteX3" fmla="*/ 0 w 1590675"/>
                <a:gd name="connsiteY3" fmla="*/ 969 h 1296369"/>
                <a:gd name="connsiteX0" fmla="*/ 1590675 w 1590675"/>
                <a:gd name="connsiteY0" fmla="*/ 1295959 h 1295959"/>
                <a:gd name="connsiteX1" fmla="*/ 971550 w 1590675"/>
                <a:gd name="connsiteY1" fmla="*/ 1010209 h 1295959"/>
                <a:gd name="connsiteX2" fmla="*/ 676275 w 1590675"/>
                <a:gd name="connsiteY2" fmla="*/ 162484 h 1295959"/>
                <a:gd name="connsiteX3" fmla="*/ 0 w 1590675"/>
                <a:gd name="connsiteY3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590675 w 1590675"/>
                <a:gd name="connsiteY0" fmla="*/ 1295959 h 1295959"/>
                <a:gd name="connsiteX1" fmla="*/ 676275 w 1590675"/>
                <a:gd name="connsiteY1" fmla="*/ 162484 h 1295959"/>
                <a:gd name="connsiteX2" fmla="*/ 0 w 1590675"/>
                <a:gd name="connsiteY2" fmla="*/ 559 h 1295959"/>
                <a:gd name="connsiteX0" fmla="*/ 1609725 w 1609725"/>
                <a:gd name="connsiteY0" fmla="*/ 1294188 h 1294188"/>
                <a:gd name="connsiteX1" fmla="*/ 695325 w 1609725"/>
                <a:gd name="connsiteY1" fmla="*/ 160713 h 1294188"/>
                <a:gd name="connsiteX2" fmla="*/ 0 w 1609725"/>
                <a:gd name="connsiteY2" fmla="*/ 13075 h 1294188"/>
                <a:gd name="connsiteX0" fmla="*/ 1609725 w 1609725"/>
                <a:gd name="connsiteY0" fmla="*/ 1287931 h 1287931"/>
                <a:gd name="connsiteX1" fmla="*/ 695325 w 1609725"/>
                <a:gd name="connsiteY1" fmla="*/ 154456 h 1287931"/>
                <a:gd name="connsiteX2" fmla="*/ 0 w 1609725"/>
                <a:gd name="connsiteY2" fmla="*/ 6818 h 1287931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809625 w 1609725"/>
                <a:gd name="connsiteY1" fmla="*/ 342900 h 1281113"/>
                <a:gd name="connsiteX2" fmla="*/ 0 w 1609725"/>
                <a:gd name="connsiteY2" fmla="*/ 0 h 1281113"/>
                <a:gd name="connsiteX0" fmla="*/ 1609725 w 1609725"/>
                <a:gd name="connsiteY0" fmla="*/ 1281113 h 1281113"/>
                <a:gd name="connsiteX1" fmla="*/ 781050 w 1609725"/>
                <a:gd name="connsiteY1" fmla="*/ 238125 h 1281113"/>
                <a:gd name="connsiteX2" fmla="*/ 0 w 1609725"/>
                <a:gd name="connsiteY2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725" h="1281113">
                  <a:moveTo>
                    <a:pt x="1609725" y="1281113"/>
                  </a:moveTo>
                  <a:cubicBezTo>
                    <a:pt x="885825" y="1273573"/>
                    <a:pt x="887413" y="446882"/>
                    <a:pt x="781050" y="238125"/>
                  </a:cubicBezTo>
                  <a:cubicBezTo>
                    <a:pt x="674687" y="29368"/>
                    <a:pt x="538955" y="6350"/>
                    <a:pt x="0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e 160"/>
            <p:cNvGrpSpPr/>
            <p:nvPr/>
          </p:nvGrpSpPr>
          <p:grpSpPr>
            <a:xfrm flipH="1">
              <a:off x="2051050" y="5046127"/>
              <a:ext cx="817615" cy="831212"/>
              <a:chOff x="3744000" y="5013220"/>
              <a:chExt cx="828000" cy="720100"/>
            </a:xfrm>
          </p:grpSpPr>
          <p:cxnSp>
            <p:nvCxnSpPr>
              <p:cNvPr id="162" name="Connecteur droit avec flèche 161"/>
              <p:cNvCxnSpPr/>
              <p:nvPr/>
            </p:nvCxnSpPr>
            <p:spPr>
              <a:xfrm flipH="1">
                <a:off x="4067931" y="5733320"/>
                <a:ext cx="499307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avec flèche 162"/>
              <p:cNvCxnSpPr/>
              <p:nvPr/>
            </p:nvCxnSpPr>
            <p:spPr>
              <a:xfrm flipH="1">
                <a:off x="3909618" y="5517290"/>
                <a:ext cx="662382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avec flèche 163"/>
              <p:cNvCxnSpPr/>
              <p:nvPr/>
            </p:nvCxnSpPr>
            <p:spPr>
              <a:xfrm flipH="1">
                <a:off x="3779890" y="5157240"/>
                <a:ext cx="792110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avec flèche 164"/>
              <p:cNvCxnSpPr/>
              <p:nvPr/>
            </p:nvCxnSpPr>
            <p:spPr>
              <a:xfrm flipH="1" flipV="1">
                <a:off x="3814327" y="5301260"/>
                <a:ext cx="752911" cy="416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avec flèche 165"/>
              <p:cNvCxnSpPr/>
              <p:nvPr/>
            </p:nvCxnSpPr>
            <p:spPr>
              <a:xfrm flipH="1">
                <a:off x="3744000" y="5013220"/>
                <a:ext cx="823238" cy="0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7" name="Forme libre 166"/>
            <p:cNvSpPr/>
            <p:nvPr/>
          </p:nvSpPr>
          <p:spPr>
            <a:xfrm flipH="1">
              <a:off x="2065897" y="5624320"/>
              <a:ext cx="639227" cy="468503"/>
            </a:xfrm>
            <a:custGeom>
              <a:avLst/>
              <a:gdLst>
                <a:gd name="connsiteX0" fmla="*/ 747713 w 757238"/>
                <a:gd name="connsiteY0" fmla="*/ 642938 h 642938"/>
                <a:gd name="connsiteX1" fmla="*/ 252413 w 757238"/>
                <a:gd name="connsiteY1" fmla="*/ 442913 h 642938"/>
                <a:gd name="connsiteX2" fmla="*/ 0 w 757238"/>
                <a:gd name="connsiteY2" fmla="*/ 23813 h 642938"/>
                <a:gd name="connsiteX3" fmla="*/ 757238 w 757238"/>
                <a:gd name="connsiteY3" fmla="*/ 0 h 642938"/>
                <a:gd name="connsiteX0" fmla="*/ 762001 w 771526"/>
                <a:gd name="connsiteY0" fmla="*/ 642938 h 642938"/>
                <a:gd name="connsiteX1" fmla="*/ 266701 w 771526"/>
                <a:gd name="connsiteY1" fmla="*/ 442913 h 642938"/>
                <a:gd name="connsiteX2" fmla="*/ 0 w 771526"/>
                <a:gd name="connsiteY2" fmla="*/ 1 h 642938"/>
                <a:gd name="connsiteX3" fmla="*/ 771526 w 771526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62001 w 762001"/>
                <a:gd name="connsiteY0" fmla="*/ 642938 h 642938"/>
                <a:gd name="connsiteX1" fmla="*/ 266701 w 762001"/>
                <a:gd name="connsiteY1" fmla="*/ 442913 h 642938"/>
                <a:gd name="connsiteX2" fmla="*/ 0 w 762001"/>
                <a:gd name="connsiteY2" fmla="*/ 1 h 642938"/>
                <a:gd name="connsiteX3" fmla="*/ 762001 w 762001"/>
                <a:gd name="connsiteY3" fmla="*/ 0 h 642938"/>
                <a:gd name="connsiteX0" fmla="*/ 752476 w 752476"/>
                <a:gd name="connsiteY0" fmla="*/ 642938 h 642938"/>
                <a:gd name="connsiteX1" fmla="*/ 257176 w 752476"/>
                <a:gd name="connsiteY1" fmla="*/ 442913 h 642938"/>
                <a:gd name="connsiteX2" fmla="*/ 0 w 752476"/>
                <a:gd name="connsiteY2" fmla="*/ 1 h 642938"/>
                <a:gd name="connsiteX3" fmla="*/ 752476 w 752476"/>
                <a:gd name="connsiteY3" fmla="*/ 0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476" h="642938">
                  <a:moveTo>
                    <a:pt x="752476" y="642938"/>
                  </a:moveTo>
                  <a:cubicBezTo>
                    <a:pt x="524272" y="623094"/>
                    <a:pt x="382589" y="550069"/>
                    <a:pt x="257176" y="442913"/>
                  </a:cubicBezTo>
                  <a:cubicBezTo>
                    <a:pt x="131763" y="335757"/>
                    <a:pt x="63897" y="157957"/>
                    <a:pt x="0" y="1"/>
                  </a:cubicBezTo>
                  <a:lnTo>
                    <a:pt x="752476" y="0"/>
                  </a:lnTo>
                </a:path>
              </a:pathLst>
            </a:cu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68" name="Ellipse 167"/>
            <p:cNvSpPr/>
            <p:nvPr/>
          </p:nvSpPr>
          <p:spPr>
            <a:xfrm>
              <a:off x="2248069" y="5561247"/>
              <a:ext cx="144125" cy="127607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 Box 32"/>
            <p:cNvSpPr txBox="1">
              <a:spLocks noChangeArrowheads="1"/>
            </p:cNvSpPr>
            <p:nvPr/>
          </p:nvSpPr>
          <p:spPr bwMode="auto">
            <a:xfrm>
              <a:off x="2395413" y="4217116"/>
              <a:ext cx="67108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192088" algn="l"/>
                  <a:tab pos="1524000" algn="l"/>
                  <a:tab pos="1812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tabLst/>
              </a:pPr>
              <a:r>
                <a:rPr lang="en-GB" sz="1400" b="1" dirty="0" smtClean="0">
                  <a:solidFill>
                    <a:srgbClr val="0070C0"/>
                  </a:solidFill>
                  <a:latin typeface="+mn-lt"/>
                  <a:sym typeface="Wingdings 3" panose="05040102010807070707" pitchFamily="18" charset="2"/>
                </a:rPr>
                <a:t>neutrons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131800" y="4018437"/>
            <a:ext cx="832201" cy="1269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orme libre 89"/>
          <p:cNvSpPr/>
          <p:nvPr/>
        </p:nvSpPr>
        <p:spPr>
          <a:xfrm>
            <a:off x="1156591" y="4654550"/>
            <a:ext cx="889697" cy="1293813"/>
          </a:xfrm>
          <a:custGeom>
            <a:avLst/>
            <a:gdLst>
              <a:gd name="connsiteX0" fmla="*/ 747713 w 757238"/>
              <a:gd name="connsiteY0" fmla="*/ 642938 h 642938"/>
              <a:gd name="connsiteX1" fmla="*/ 252413 w 757238"/>
              <a:gd name="connsiteY1" fmla="*/ 442913 h 642938"/>
              <a:gd name="connsiteX2" fmla="*/ 0 w 757238"/>
              <a:gd name="connsiteY2" fmla="*/ 23813 h 642938"/>
              <a:gd name="connsiteX3" fmla="*/ 757238 w 757238"/>
              <a:gd name="connsiteY3" fmla="*/ 0 h 642938"/>
              <a:gd name="connsiteX0" fmla="*/ 762001 w 771526"/>
              <a:gd name="connsiteY0" fmla="*/ 642938 h 642938"/>
              <a:gd name="connsiteX1" fmla="*/ 266701 w 771526"/>
              <a:gd name="connsiteY1" fmla="*/ 442913 h 642938"/>
              <a:gd name="connsiteX2" fmla="*/ 0 w 771526"/>
              <a:gd name="connsiteY2" fmla="*/ 1 h 642938"/>
              <a:gd name="connsiteX3" fmla="*/ 771526 w 771526"/>
              <a:gd name="connsiteY3" fmla="*/ 0 h 642938"/>
              <a:gd name="connsiteX0" fmla="*/ 762001 w 762001"/>
              <a:gd name="connsiteY0" fmla="*/ 642938 h 642938"/>
              <a:gd name="connsiteX1" fmla="*/ 266701 w 762001"/>
              <a:gd name="connsiteY1" fmla="*/ 442913 h 642938"/>
              <a:gd name="connsiteX2" fmla="*/ 0 w 762001"/>
              <a:gd name="connsiteY2" fmla="*/ 1 h 642938"/>
              <a:gd name="connsiteX3" fmla="*/ 762001 w 762001"/>
              <a:gd name="connsiteY3" fmla="*/ 0 h 642938"/>
              <a:gd name="connsiteX0" fmla="*/ 762001 w 762001"/>
              <a:gd name="connsiteY0" fmla="*/ 642938 h 642938"/>
              <a:gd name="connsiteX1" fmla="*/ 266701 w 762001"/>
              <a:gd name="connsiteY1" fmla="*/ 442913 h 642938"/>
              <a:gd name="connsiteX2" fmla="*/ 0 w 762001"/>
              <a:gd name="connsiteY2" fmla="*/ 1 h 642938"/>
              <a:gd name="connsiteX3" fmla="*/ 762001 w 762001"/>
              <a:gd name="connsiteY3" fmla="*/ 0 h 642938"/>
              <a:gd name="connsiteX0" fmla="*/ 762001 w 762001"/>
              <a:gd name="connsiteY0" fmla="*/ 642938 h 642938"/>
              <a:gd name="connsiteX1" fmla="*/ 266701 w 762001"/>
              <a:gd name="connsiteY1" fmla="*/ 442913 h 642938"/>
              <a:gd name="connsiteX2" fmla="*/ 0 w 762001"/>
              <a:gd name="connsiteY2" fmla="*/ 1 h 642938"/>
              <a:gd name="connsiteX3" fmla="*/ 762001 w 762001"/>
              <a:gd name="connsiteY3" fmla="*/ 0 h 642938"/>
              <a:gd name="connsiteX0" fmla="*/ 752476 w 752476"/>
              <a:gd name="connsiteY0" fmla="*/ 642938 h 642938"/>
              <a:gd name="connsiteX1" fmla="*/ 257176 w 752476"/>
              <a:gd name="connsiteY1" fmla="*/ 442913 h 642938"/>
              <a:gd name="connsiteX2" fmla="*/ 0 w 752476"/>
              <a:gd name="connsiteY2" fmla="*/ 1 h 642938"/>
              <a:gd name="connsiteX3" fmla="*/ 752476 w 752476"/>
              <a:gd name="connsiteY3" fmla="*/ 0 h 642938"/>
              <a:gd name="connsiteX0" fmla="*/ 752476 w 752476"/>
              <a:gd name="connsiteY0" fmla="*/ 642938 h 642938"/>
              <a:gd name="connsiteX1" fmla="*/ 254160 w 752476"/>
              <a:gd name="connsiteY1" fmla="*/ 471296 h 642938"/>
              <a:gd name="connsiteX2" fmla="*/ 0 w 752476"/>
              <a:gd name="connsiteY2" fmla="*/ 1 h 642938"/>
              <a:gd name="connsiteX3" fmla="*/ 752476 w 752476"/>
              <a:gd name="connsiteY3" fmla="*/ 0 h 642938"/>
              <a:gd name="connsiteX0" fmla="*/ 752476 w 752476"/>
              <a:gd name="connsiteY0" fmla="*/ 642938 h 642938"/>
              <a:gd name="connsiteX1" fmla="*/ 246104 w 752476"/>
              <a:gd name="connsiteY1" fmla="*/ 480763 h 642938"/>
              <a:gd name="connsiteX2" fmla="*/ 0 w 752476"/>
              <a:gd name="connsiteY2" fmla="*/ 1 h 642938"/>
              <a:gd name="connsiteX3" fmla="*/ 752476 w 752476"/>
              <a:gd name="connsiteY3" fmla="*/ 0 h 642938"/>
              <a:gd name="connsiteX0" fmla="*/ 752476 w 752476"/>
              <a:gd name="connsiteY0" fmla="*/ 642938 h 642938"/>
              <a:gd name="connsiteX1" fmla="*/ 246104 w 752476"/>
              <a:gd name="connsiteY1" fmla="*/ 480763 h 642938"/>
              <a:gd name="connsiteX2" fmla="*/ 0 w 752476"/>
              <a:gd name="connsiteY2" fmla="*/ 1 h 642938"/>
              <a:gd name="connsiteX3" fmla="*/ 752476 w 752476"/>
              <a:gd name="connsiteY3" fmla="*/ 0 h 642938"/>
              <a:gd name="connsiteX0" fmla="*/ 752476 w 752476"/>
              <a:gd name="connsiteY0" fmla="*/ 642938 h 642938"/>
              <a:gd name="connsiteX1" fmla="*/ 246104 w 752476"/>
              <a:gd name="connsiteY1" fmla="*/ 480763 h 642938"/>
              <a:gd name="connsiteX2" fmla="*/ 0 w 752476"/>
              <a:gd name="connsiteY2" fmla="*/ 1 h 642938"/>
              <a:gd name="connsiteX3" fmla="*/ 752476 w 752476"/>
              <a:gd name="connsiteY3" fmla="*/ 0 h 642938"/>
              <a:gd name="connsiteX0" fmla="*/ 752476 w 752476"/>
              <a:gd name="connsiteY0" fmla="*/ 642938 h 642938"/>
              <a:gd name="connsiteX1" fmla="*/ 246104 w 752476"/>
              <a:gd name="connsiteY1" fmla="*/ 480763 h 642938"/>
              <a:gd name="connsiteX2" fmla="*/ 0 w 752476"/>
              <a:gd name="connsiteY2" fmla="*/ 1 h 642938"/>
              <a:gd name="connsiteX3" fmla="*/ 752476 w 752476"/>
              <a:gd name="connsiteY3" fmla="*/ 0 h 64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76" h="642938">
                <a:moveTo>
                  <a:pt x="752476" y="642938"/>
                </a:moveTo>
                <a:cubicBezTo>
                  <a:pt x="481307" y="638872"/>
                  <a:pt x="347349" y="561097"/>
                  <a:pt x="246104" y="480763"/>
                </a:cubicBezTo>
                <a:cubicBezTo>
                  <a:pt x="144859" y="400429"/>
                  <a:pt x="63897" y="230534"/>
                  <a:pt x="0" y="1"/>
                </a:cubicBezTo>
                <a:lnTo>
                  <a:pt x="752476" y="0"/>
                </a:lnTo>
              </a:path>
            </a:pathLst>
          </a:cu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68926" y="4662485"/>
            <a:ext cx="1790971" cy="1070834"/>
            <a:chOff x="268926" y="4662485"/>
            <a:chExt cx="1790971" cy="1070834"/>
          </a:xfrm>
        </p:grpSpPr>
        <p:cxnSp>
          <p:nvCxnSpPr>
            <p:cNvPr id="142" name="Connecteur droit avec flèche 141"/>
            <p:cNvCxnSpPr/>
            <p:nvPr/>
          </p:nvCxnSpPr>
          <p:spPr>
            <a:xfrm flipH="1">
              <a:off x="1546981" y="5733319"/>
              <a:ext cx="499307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avec flèche 142"/>
            <p:cNvCxnSpPr/>
            <p:nvPr/>
          </p:nvCxnSpPr>
          <p:spPr>
            <a:xfrm flipH="1">
              <a:off x="1388668" y="5517289"/>
              <a:ext cx="662382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 flipH="1">
              <a:off x="1258940" y="5157239"/>
              <a:ext cx="792110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/>
            <p:cNvCxnSpPr/>
            <p:nvPr/>
          </p:nvCxnSpPr>
          <p:spPr>
            <a:xfrm flipH="1" flipV="1">
              <a:off x="1293377" y="5301259"/>
              <a:ext cx="752911" cy="416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/>
            <p:cNvCxnSpPr/>
            <p:nvPr/>
          </p:nvCxnSpPr>
          <p:spPr>
            <a:xfrm flipH="1">
              <a:off x="1223050" y="5013219"/>
              <a:ext cx="823238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/>
            <p:cNvCxnSpPr/>
            <p:nvPr/>
          </p:nvCxnSpPr>
          <p:spPr>
            <a:xfrm flipH="1" flipV="1">
              <a:off x="1150937" y="4662486"/>
              <a:ext cx="904616" cy="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/>
            <p:cNvCxnSpPr/>
            <p:nvPr/>
          </p:nvCxnSpPr>
          <p:spPr>
            <a:xfrm flipH="1" flipV="1">
              <a:off x="1211495" y="4929788"/>
              <a:ext cx="839555" cy="1694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avec flèche 149"/>
            <p:cNvCxnSpPr/>
            <p:nvPr/>
          </p:nvCxnSpPr>
          <p:spPr>
            <a:xfrm flipH="1" flipV="1">
              <a:off x="268926" y="4662485"/>
              <a:ext cx="1790971" cy="2"/>
            </a:xfrm>
            <a:prstGeom prst="straightConnector1">
              <a:avLst/>
            </a:prstGeom>
            <a:ln w="9525">
              <a:solidFill>
                <a:srgbClr val="C0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Line 28"/>
          <p:cNvSpPr>
            <a:spLocks noChangeShapeType="1"/>
          </p:cNvSpPr>
          <p:nvPr/>
        </p:nvSpPr>
        <p:spPr bwMode="auto">
          <a:xfrm flipH="1">
            <a:off x="3851900" y="4221397"/>
            <a:ext cx="720725" cy="13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4" name="Groupe 83"/>
          <p:cNvGrpSpPr/>
          <p:nvPr/>
        </p:nvGrpSpPr>
        <p:grpSpPr>
          <a:xfrm>
            <a:off x="7019925" y="4941550"/>
            <a:ext cx="719995" cy="144176"/>
            <a:chOff x="2267679" y="1267189"/>
            <a:chExt cx="719995" cy="144176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 flipH="1">
              <a:off x="2267680" y="1267189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6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5436745" y="5445567"/>
            <a:ext cx="719995" cy="144176"/>
            <a:chOff x="2267679" y="1268700"/>
            <a:chExt cx="719995" cy="144176"/>
          </a:xfrm>
        </p:grpSpPr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78" name="Groupe 77"/>
          <p:cNvGrpSpPr/>
          <p:nvPr/>
        </p:nvGrpSpPr>
        <p:grpSpPr>
          <a:xfrm>
            <a:off x="3852005" y="5085517"/>
            <a:ext cx="719995" cy="144176"/>
            <a:chOff x="2267679" y="1268700"/>
            <a:chExt cx="719995" cy="144176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80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917171" cy="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3200" b="1" i="1" dirty="0" smtClean="0">
                <a:solidFill>
                  <a:srgbClr val="C00000"/>
                </a:solidFill>
              </a:rPr>
              <a:t>towards the proton drip-line</a:t>
            </a:r>
            <a:endParaRPr lang="en-US" altLang="fr-FR" sz="3200" b="1" i="1" dirty="0">
              <a:solidFill>
                <a:srgbClr val="C00000"/>
              </a:solidFill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flipH="1">
            <a:off x="3843569" y="3232100"/>
            <a:ext cx="314757" cy="2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400" b="1" dirty="0">
                <a:latin typeface="+mn-lt"/>
              </a:rPr>
              <a:t>IAS</a:t>
            </a:r>
            <a:endParaRPr lang="en-US" altLang="fr-FR" sz="1400" baseline="-25000" dirty="0"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3273358" y="2964553"/>
            <a:ext cx="574675" cy="53713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2953480" y="1989086"/>
            <a:ext cx="323120" cy="247363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3276600" y="2236448"/>
            <a:ext cx="0" cy="314883"/>
          </a:xfrm>
          <a:prstGeom prst="line">
            <a:avLst/>
          </a:prstGeom>
          <a:noFill/>
          <a:ln w="28575">
            <a:solidFill>
              <a:srgbClr val="92D05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267679" y="1989087"/>
            <a:ext cx="719995" cy="144176"/>
            <a:chOff x="2267679" y="1268700"/>
            <a:chExt cx="719995" cy="14417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>
              <a:off x="2267680" y="1268700"/>
              <a:ext cx="719994" cy="14417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267679" y="1268700"/>
              <a:ext cx="7199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7019924" y="4658231"/>
            <a:ext cx="719995" cy="13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H="1">
            <a:off x="3848033" y="3501687"/>
            <a:ext cx="720725" cy="290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3851274" y="3069237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 flipV="1">
            <a:off x="5436744" y="4941497"/>
            <a:ext cx="719995" cy="4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>
            <a:off x="3851274" y="4436126"/>
            <a:ext cx="720725" cy="13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H="1">
            <a:off x="3860109" y="4743347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>
            <a:off x="3276600" y="2550682"/>
            <a:ext cx="577032" cy="518555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3276600" y="3357384"/>
            <a:ext cx="577032" cy="503963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0" name="Line 33"/>
          <p:cNvSpPr>
            <a:spLocks noChangeShapeType="1"/>
          </p:cNvSpPr>
          <p:nvPr/>
        </p:nvSpPr>
        <p:spPr bwMode="auto">
          <a:xfrm>
            <a:off x="3276600" y="4535685"/>
            <a:ext cx="577032" cy="549832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 flipH="1">
            <a:off x="7371287" y="4678650"/>
            <a:ext cx="1793" cy="262145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 flipH="1">
            <a:off x="5740856" y="4941550"/>
            <a:ext cx="6830" cy="514285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3" name="Line 42"/>
          <p:cNvSpPr>
            <a:spLocks noChangeShapeType="1"/>
          </p:cNvSpPr>
          <p:nvPr/>
        </p:nvSpPr>
        <p:spPr bwMode="auto">
          <a:xfrm flipH="1">
            <a:off x="5572126" y="4285070"/>
            <a:ext cx="12084" cy="1159717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>
            <a:off x="4211950" y="4436126"/>
            <a:ext cx="0" cy="639124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 flipH="1">
            <a:off x="4171859" y="4217660"/>
            <a:ext cx="3799" cy="219066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 flipH="1">
            <a:off x="3955981" y="4217659"/>
            <a:ext cx="8020" cy="862724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>
            <a:off x="4065275" y="4217659"/>
            <a:ext cx="14" cy="515421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 flipH="1">
            <a:off x="4425185" y="3501687"/>
            <a:ext cx="5075" cy="1573563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1" name="Line 62"/>
          <p:cNvSpPr>
            <a:spLocks noChangeShapeType="1"/>
          </p:cNvSpPr>
          <p:nvPr/>
        </p:nvSpPr>
        <p:spPr bwMode="auto">
          <a:xfrm flipH="1">
            <a:off x="3274140" y="2522993"/>
            <a:ext cx="4839" cy="200492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6" name="Line 37"/>
          <p:cNvSpPr>
            <a:spLocks noChangeShapeType="1"/>
          </p:cNvSpPr>
          <p:nvPr/>
        </p:nvSpPr>
        <p:spPr bwMode="auto">
          <a:xfrm>
            <a:off x="4572000" y="4438207"/>
            <a:ext cx="863600" cy="100658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7" name="Line 38"/>
          <p:cNvSpPr>
            <a:spLocks noChangeShapeType="1"/>
          </p:cNvSpPr>
          <p:nvPr/>
        </p:nvSpPr>
        <p:spPr bwMode="auto">
          <a:xfrm>
            <a:off x="4577750" y="3862050"/>
            <a:ext cx="846159" cy="106943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568758" y="5095785"/>
            <a:ext cx="866842" cy="34900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9" name="Line 40"/>
          <p:cNvSpPr>
            <a:spLocks noChangeShapeType="1"/>
          </p:cNvSpPr>
          <p:nvPr/>
        </p:nvSpPr>
        <p:spPr bwMode="auto">
          <a:xfrm>
            <a:off x="4571918" y="3507514"/>
            <a:ext cx="859194" cy="79336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0" name="Line 41"/>
          <p:cNvSpPr>
            <a:spLocks noChangeShapeType="1"/>
          </p:cNvSpPr>
          <p:nvPr/>
        </p:nvSpPr>
        <p:spPr bwMode="auto">
          <a:xfrm>
            <a:off x="6156325" y="4291827"/>
            <a:ext cx="864016" cy="36272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1" name="Line 42"/>
          <p:cNvSpPr>
            <a:spLocks noChangeShapeType="1"/>
          </p:cNvSpPr>
          <p:nvPr/>
        </p:nvSpPr>
        <p:spPr bwMode="auto">
          <a:xfrm>
            <a:off x="6156325" y="4288364"/>
            <a:ext cx="863598" cy="64950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4" name="Line 41"/>
          <p:cNvSpPr>
            <a:spLocks noChangeShapeType="1"/>
          </p:cNvSpPr>
          <p:nvPr/>
        </p:nvSpPr>
        <p:spPr bwMode="auto">
          <a:xfrm>
            <a:off x="7739919" y="4658231"/>
            <a:ext cx="792894" cy="283657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/>
              <p:cNvSpPr txBox="1"/>
              <p:nvPr/>
            </p:nvSpPr>
            <p:spPr>
              <a:xfrm flipH="1">
                <a:off x="2336756" y="2133107"/>
                <a:ext cx="547649" cy="32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𝑿𝒂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36756" y="2133107"/>
                <a:ext cx="547649" cy="324704"/>
              </a:xfrm>
              <a:prstGeom prst="rect">
                <a:avLst/>
              </a:prstGeom>
              <a:blipFill rotWithShape="0">
                <a:blip r:embed="rId2"/>
                <a:stretch>
                  <a:fillRect l="-8889" t="-1887" r="-5556" b="-18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 flipH="1">
                <a:off x="3814326" y="5225409"/>
                <a:ext cx="792909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𝑿𝒃</m:t>
                          </m:r>
                        </m:e>
                      </m:sPre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4326" y="5225409"/>
                <a:ext cx="792909" cy="329193"/>
              </a:xfrm>
              <a:prstGeom prst="rect">
                <a:avLst/>
              </a:prstGeom>
              <a:blipFill rotWithShape="0">
                <a:blip r:embed="rId3"/>
                <a:stretch>
                  <a:fillRect l="-6923" r="-4615" b="-2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/>
              <p:cNvSpPr txBox="1"/>
              <p:nvPr/>
            </p:nvSpPr>
            <p:spPr>
              <a:xfrm flipH="1">
                <a:off x="5202542" y="5589587"/>
                <a:ext cx="1217705" cy="329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𝑿𝒄</m:t>
                        </m:r>
                      </m:e>
                    </m:sPre>
                  </m:oMath>
                </a14:m>
                <a:r>
                  <a:rPr lang="fr-FR" sz="2000" b="1" i="1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(+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b="1" i="1" dirty="0"/>
              </a:p>
            </p:txBody>
          </p:sp>
        </mc:Choice>
        <mc:Fallback xmlns="">
          <p:sp>
            <p:nvSpPr>
              <p:cNvPr id="70" name="ZoneTexte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202542" y="5589587"/>
                <a:ext cx="1217705" cy="329193"/>
              </a:xfrm>
              <a:prstGeom prst="rect">
                <a:avLst/>
              </a:prstGeom>
              <a:blipFill rotWithShape="0">
                <a:blip r:embed="rId4"/>
                <a:stretch>
                  <a:fillRect l="-4000" r="-7000" b="-2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/>
              <p:cNvSpPr txBox="1"/>
              <p:nvPr/>
            </p:nvSpPr>
            <p:spPr>
              <a:xfrm flipH="1">
                <a:off x="6726511" y="5080462"/>
                <a:ext cx="1376402" cy="3306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𝑿𝒅</m:t>
                        </m:r>
                      </m:e>
                    </m:sPre>
                  </m:oMath>
                </a14:m>
                <a:r>
                  <a:rPr lang="fr-FR" sz="2000" b="1" dirty="0"/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(+</m:t>
                    </m:r>
                    <m:r>
                      <a:rPr lang="fr-FR" sz="1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b="1" i="1" dirty="0"/>
              </a:p>
            </p:txBody>
          </p:sp>
        </mc:Choice>
        <mc:Fallback xmlns="">
          <p:sp>
            <p:nvSpPr>
              <p:cNvPr id="71" name="ZoneTexte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726511" y="5080462"/>
                <a:ext cx="1376402" cy="330668"/>
              </a:xfrm>
              <a:prstGeom prst="rect">
                <a:avLst/>
              </a:prstGeom>
              <a:blipFill rotWithShape="0">
                <a:blip r:embed="rId5"/>
                <a:stretch>
                  <a:fillRect l="-3540" r="-6637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Line 32"/>
          <p:cNvSpPr>
            <a:spLocks noChangeShapeType="1"/>
          </p:cNvSpPr>
          <p:nvPr/>
        </p:nvSpPr>
        <p:spPr bwMode="auto">
          <a:xfrm>
            <a:off x="3274868" y="3933694"/>
            <a:ext cx="577032" cy="503963"/>
          </a:xfrm>
          <a:prstGeom prst="line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3" name="Line 29"/>
          <p:cNvSpPr>
            <a:spLocks noChangeShapeType="1"/>
          </p:cNvSpPr>
          <p:nvPr/>
        </p:nvSpPr>
        <p:spPr bwMode="auto">
          <a:xfrm flipH="1">
            <a:off x="3851900" y="3861345"/>
            <a:ext cx="720724" cy="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7" name="Line 26"/>
          <p:cNvSpPr>
            <a:spLocks noChangeShapeType="1"/>
          </p:cNvSpPr>
          <p:nvPr/>
        </p:nvSpPr>
        <p:spPr bwMode="auto">
          <a:xfrm flipH="1">
            <a:off x="5436328" y="4288365"/>
            <a:ext cx="719996" cy="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5" name="Line 38"/>
          <p:cNvSpPr>
            <a:spLocks noChangeShapeType="1"/>
          </p:cNvSpPr>
          <p:nvPr/>
        </p:nvSpPr>
        <p:spPr bwMode="auto">
          <a:xfrm>
            <a:off x="4572001" y="3514858"/>
            <a:ext cx="865564" cy="143037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6" name="Line 40"/>
          <p:cNvSpPr>
            <a:spLocks noChangeShapeType="1"/>
          </p:cNvSpPr>
          <p:nvPr/>
        </p:nvSpPr>
        <p:spPr bwMode="auto">
          <a:xfrm>
            <a:off x="4571918" y="3068844"/>
            <a:ext cx="863682" cy="1225006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7" name="Line 40"/>
          <p:cNvSpPr>
            <a:spLocks noChangeShapeType="1"/>
          </p:cNvSpPr>
          <p:nvPr/>
        </p:nvSpPr>
        <p:spPr bwMode="auto">
          <a:xfrm>
            <a:off x="4577855" y="3073511"/>
            <a:ext cx="857745" cy="187172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8" name="Line 38"/>
          <p:cNvSpPr>
            <a:spLocks noChangeShapeType="1"/>
          </p:cNvSpPr>
          <p:nvPr/>
        </p:nvSpPr>
        <p:spPr bwMode="auto">
          <a:xfrm>
            <a:off x="4577127" y="3514858"/>
            <a:ext cx="858473" cy="192044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9" name="Text Box 58"/>
          <p:cNvSpPr txBox="1">
            <a:spLocks noChangeArrowheads="1"/>
          </p:cNvSpPr>
          <p:nvPr/>
        </p:nvSpPr>
        <p:spPr bwMode="auto">
          <a:xfrm flipH="1">
            <a:off x="2610580" y="2985596"/>
            <a:ext cx="640359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600" b="1" dirty="0" smtClean="0">
                <a:solidFill>
                  <a:srgbClr val="92D050"/>
                </a:solidFill>
                <a:latin typeface="+mn-lt"/>
              </a:rPr>
              <a:t>β</a:t>
            </a:r>
            <a:r>
              <a:rPr lang="en-US" altLang="fr-FR" sz="1600" b="1" baseline="30000" dirty="0" smtClean="0">
                <a:solidFill>
                  <a:srgbClr val="92D050"/>
                </a:solidFill>
                <a:latin typeface="+mn-lt"/>
              </a:rPr>
              <a:t>+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fr-FR" sz="1600" b="1" i="1" dirty="0" smtClean="0">
                <a:solidFill>
                  <a:srgbClr val="92D050"/>
                </a:solidFill>
                <a:latin typeface="+mn-lt"/>
              </a:rPr>
              <a:t>/ </a:t>
            </a:r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EC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 flipH="1">
            <a:off x="5090753" y="3488607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C0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1" name="Text Box 59"/>
          <p:cNvSpPr txBox="1">
            <a:spLocks noChangeArrowheads="1"/>
          </p:cNvSpPr>
          <p:nvPr/>
        </p:nvSpPr>
        <p:spPr bwMode="auto">
          <a:xfrm flipH="1">
            <a:off x="5779964" y="4937869"/>
            <a:ext cx="180105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l-GR" altLang="fr-FR" sz="1800" b="1" dirty="0" smtClean="0">
                <a:solidFill>
                  <a:srgbClr val="00B0F0"/>
                </a:solidFill>
                <a:latin typeface="+mn-lt"/>
              </a:rPr>
              <a:t>γ</a:t>
            </a:r>
            <a:endParaRPr lang="en-US" altLang="fr-FR" sz="1800" baseline="-25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2" name="Text Box 58"/>
          <p:cNvSpPr txBox="1">
            <a:spLocks noChangeArrowheads="1"/>
          </p:cNvSpPr>
          <p:nvPr/>
        </p:nvSpPr>
        <p:spPr bwMode="auto">
          <a:xfrm flipH="1">
            <a:off x="3442800" y="2894387"/>
            <a:ext cx="16728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F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03" name="Text Box 58"/>
          <p:cNvSpPr txBox="1">
            <a:spLocks noChangeArrowheads="1"/>
          </p:cNvSpPr>
          <p:nvPr/>
        </p:nvSpPr>
        <p:spPr bwMode="auto">
          <a:xfrm flipH="1">
            <a:off x="3329204" y="3699513"/>
            <a:ext cx="304113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92D050"/>
                </a:solidFill>
                <a:latin typeface="+mn-lt"/>
              </a:rPr>
              <a:t>GT</a:t>
            </a:r>
            <a:endParaRPr lang="en-US" altLang="fr-FR" sz="1600" b="1" baseline="-25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04" name="Text Box 65"/>
          <p:cNvSpPr txBox="1">
            <a:spLocks noChangeArrowheads="1"/>
          </p:cNvSpPr>
          <p:nvPr/>
        </p:nvSpPr>
        <p:spPr bwMode="auto">
          <a:xfrm flipH="1">
            <a:off x="6527031" y="4154264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C0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5" name="Text Box 65"/>
          <p:cNvSpPr txBox="1">
            <a:spLocks noChangeArrowheads="1"/>
          </p:cNvSpPr>
          <p:nvPr/>
        </p:nvSpPr>
        <p:spPr bwMode="auto">
          <a:xfrm flipH="1">
            <a:off x="8099897" y="4479862"/>
            <a:ext cx="183311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>
                <a:solidFill>
                  <a:srgbClr val="C00000"/>
                </a:solidFill>
                <a:latin typeface="+mn-lt"/>
              </a:rPr>
              <a:t>p</a:t>
            </a:r>
            <a:endParaRPr lang="en-US" altLang="fr-FR" sz="1600" baseline="-250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33758" y="2492870"/>
            <a:ext cx="752834" cy="712293"/>
            <a:chOff x="377646" y="2852920"/>
            <a:chExt cx="752834" cy="712293"/>
          </a:xfrm>
        </p:grpSpPr>
        <p:grpSp>
          <p:nvGrpSpPr>
            <p:cNvPr id="106" name="Groupe 105"/>
            <p:cNvGrpSpPr/>
            <p:nvPr/>
          </p:nvGrpSpPr>
          <p:grpSpPr>
            <a:xfrm>
              <a:off x="395288" y="2852920"/>
              <a:ext cx="719995" cy="144176"/>
              <a:chOff x="2267679" y="1268700"/>
              <a:chExt cx="719995" cy="144176"/>
            </a:xfrm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8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ZoneTexte 108"/>
                <p:cNvSpPr txBox="1"/>
                <p:nvPr/>
              </p:nvSpPr>
              <p:spPr>
                <a:xfrm flipH="1">
                  <a:off x="377646" y="2992812"/>
                  <a:ext cx="752834" cy="5724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𝑿𝒄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 smtClean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1" i="1">
                            <a:latin typeface="Cambria Math" panose="02040503050406030204" pitchFamily="18" charset="0"/>
                          </a:rPr>
                          <m:t>(+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600" b="1" i="1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fr-FR" sz="1600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09" name="ZoneTexte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7646" y="2992812"/>
                  <a:ext cx="752834" cy="57240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226" t="-1064" r="-7258" b="-1276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Text Box 65"/>
          <p:cNvSpPr txBox="1">
            <a:spLocks noChangeArrowheads="1"/>
          </p:cNvSpPr>
          <p:nvPr/>
        </p:nvSpPr>
        <p:spPr bwMode="auto">
          <a:xfrm flipH="1">
            <a:off x="1575405" y="1901713"/>
            <a:ext cx="287506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rgbClr val="FF0000"/>
                </a:solidFill>
                <a:latin typeface="+mn-lt"/>
              </a:rPr>
              <a:t>2p</a:t>
            </a:r>
            <a:endParaRPr lang="en-US" altLang="fr-FR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2" name="Text Box 32"/>
          <p:cNvSpPr txBox="1">
            <a:spLocks noChangeArrowheads="1"/>
          </p:cNvSpPr>
          <p:nvPr/>
        </p:nvSpPr>
        <p:spPr bwMode="auto">
          <a:xfrm>
            <a:off x="395420" y="764630"/>
            <a:ext cx="4818352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US" sz="2000" b="1" dirty="0" smtClean="0">
                <a:latin typeface="+mn-lt"/>
                <a:sym typeface="Wingdings 3" panose="05040102010807070707" pitchFamily="18" charset="2"/>
              </a:rPr>
              <a:t>unbound with respect to proton(s) emission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229179" y="2348850"/>
            <a:ext cx="778483" cy="712293"/>
            <a:chOff x="1358266" y="3442770"/>
            <a:chExt cx="778483" cy="712293"/>
          </a:xfrm>
        </p:grpSpPr>
        <p:grpSp>
          <p:nvGrpSpPr>
            <p:cNvPr id="113" name="Groupe 112"/>
            <p:cNvGrpSpPr/>
            <p:nvPr/>
          </p:nvGrpSpPr>
          <p:grpSpPr>
            <a:xfrm>
              <a:off x="1388732" y="3442770"/>
              <a:ext cx="719995" cy="144176"/>
              <a:chOff x="2267679" y="1268700"/>
              <a:chExt cx="719995" cy="144176"/>
            </a:xfrm>
          </p:grpSpPr>
          <p:sp>
            <p:nvSpPr>
              <p:cNvPr id="114" name="Rectangle 113"/>
              <p:cNvSpPr>
                <a:spLocks noChangeArrowheads="1"/>
              </p:cNvSpPr>
              <p:nvPr/>
            </p:nvSpPr>
            <p:spPr bwMode="auto">
              <a:xfrm flipH="1">
                <a:off x="2267680" y="1268700"/>
                <a:ext cx="719994" cy="14417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15" name="Line 19"/>
              <p:cNvSpPr>
                <a:spLocks noChangeShapeType="1"/>
              </p:cNvSpPr>
              <p:nvPr/>
            </p:nvSpPr>
            <p:spPr bwMode="auto">
              <a:xfrm flipH="1">
                <a:off x="2267679" y="1268700"/>
                <a:ext cx="71999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ZoneTexte 115"/>
                <p:cNvSpPr txBox="1"/>
                <p:nvPr/>
              </p:nvSpPr>
              <p:spPr>
                <a:xfrm flipH="1">
                  <a:off x="1358266" y="3582662"/>
                  <a:ext cx="778483" cy="5724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𝑿𝒃</m:t>
                            </m:r>
                          </m:e>
                        </m:sPre>
                      </m:oMath>
                    </m:oMathPara>
                  </a14:m>
                  <a:endParaRPr lang="fr-FR" sz="2000" b="1" i="1" dirty="0" smtClean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(+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600" b="1" i="1" dirty="0"/>
                </a:p>
              </p:txBody>
            </p:sp>
          </mc:Choice>
          <mc:Fallback xmlns="">
            <p:sp>
              <p:nvSpPr>
                <p:cNvPr id="116" name="ZoneTexte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358266" y="3582662"/>
                  <a:ext cx="778483" cy="57240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150" r="-7874" b="-1383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0" name="Line 40"/>
          <p:cNvSpPr>
            <a:spLocks noChangeShapeType="1"/>
          </p:cNvSpPr>
          <p:nvPr/>
        </p:nvSpPr>
        <p:spPr bwMode="auto">
          <a:xfrm flipH="1">
            <a:off x="971394" y="1999355"/>
            <a:ext cx="1300429" cy="49302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17" name="Line 40"/>
          <p:cNvSpPr>
            <a:spLocks noChangeShapeType="1"/>
          </p:cNvSpPr>
          <p:nvPr/>
        </p:nvSpPr>
        <p:spPr bwMode="auto">
          <a:xfrm flipH="1">
            <a:off x="1979612" y="1989087"/>
            <a:ext cx="285687" cy="360414"/>
          </a:xfrm>
          <a:prstGeom prst="lin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18" name="Text Box 65"/>
          <p:cNvSpPr txBox="1">
            <a:spLocks noChangeArrowheads="1"/>
          </p:cNvSpPr>
          <p:nvPr/>
        </p:nvSpPr>
        <p:spPr bwMode="auto">
          <a:xfrm flipH="1">
            <a:off x="2014785" y="2287539"/>
            <a:ext cx="287506" cy="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fr-FR" sz="1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1p</a:t>
            </a:r>
          </a:p>
        </p:txBody>
      </p:sp>
      <p:sp>
        <p:nvSpPr>
          <p:cNvPr id="119" name="Text Box 32"/>
          <p:cNvSpPr txBox="1">
            <a:spLocks noChangeArrowheads="1"/>
          </p:cNvSpPr>
          <p:nvPr/>
        </p:nvSpPr>
        <p:spPr bwMode="auto">
          <a:xfrm>
            <a:off x="406153" y="1311026"/>
            <a:ext cx="3289793" cy="4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20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S</a:t>
            </a:r>
            <a:r>
              <a:rPr lang="en-GB" sz="2000" b="1" i="1" baseline="-25000" dirty="0" smtClean="0">
                <a:solidFill>
                  <a:schemeClr val="accent6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P</a:t>
            </a:r>
            <a:r>
              <a:rPr lang="en-US" altLang="fr-FR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</a:t>
            </a:r>
            <a:r>
              <a:rPr lang="en-US" altLang="fr-FR" sz="2000" i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Xa</a:t>
            </a:r>
            <a:r>
              <a:rPr lang="en-US" altLang="fr-FR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)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 &lt; 0</a:t>
            </a:r>
            <a:r>
              <a:rPr lang="en-GB" sz="2000" dirty="0" smtClean="0">
                <a:latin typeface="+mn-lt"/>
                <a:sym typeface="Symbol" panose="05050102010706020507" pitchFamily="18" charset="2"/>
              </a:rPr>
              <a:t>   and/or  </a:t>
            </a:r>
            <a:r>
              <a:rPr lang="en-GB" sz="2000" dirty="0" smtClean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GB" sz="2000" b="1" i="1" dirty="0" smtClean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S</a:t>
            </a:r>
            <a:r>
              <a:rPr lang="en-GB" sz="2000" b="1" i="1" baseline="-25000" dirty="0" smtClean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2P</a:t>
            </a:r>
            <a:r>
              <a:rPr lang="en-US" altLang="fr-FR" sz="200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altLang="fr-FR" sz="2000" i="1" dirty="0" err="1" smtClean="0">
                <a:solidFill>
                  <a:srgbClr val="FF0000"/>
                </a:solidFill>
                <a:latin typeface="+mn-lt"/>
              </a:rPr>
              <a:t>Xa</a:t>
            </a:r>
            <a:r>
              <a:rPr lang="en-US" altLang="fr-FR" sz="2000" dirty="0">
                <a:solidFill>
                  <a:srgbClr val="FF0000"/>
                </a:solidFill>
                <a:latin typeface="+mn-lt"/>
              </a:rPr>
              <a:t>)</a:t>
            </a:r>
            <a:r>
              <a:rPr lang="en-GB" sz="2000" b="1" dirty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&lt; 0</a:t>
            </a: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20" y="152920"/>
            <a:ext cx="3600000" cy="2700000"/>
          </a:xfrm>
          <a:prstGeom prst="rect">
            <a:avLst/>
          </a:prstGeom>
        </p:spPr>
      </p:pic>
      <p:cxnSp>
        <p:nvCxnSpPr>
          <p:cNvPr id="121" name="Connecteur droit avec flèche 120"/>
          <p:cNvCxnSpPr/>
          <p:nvPr/>
        </p:nvCxnSpPr>
        <p:spPr>
          <a:xfrm flipH="1">
            <a:off x="250825" y="4797424"/>
            <a:ext cx="180022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orme libre 121"/>
          <p:cNvSpPr/>
          <p:nvPr/>
        </p:nvSpPr>
        <p:spPr>
          <a:xfrm>
            <a:off x="425008" y="4805364"/>
            <a:ext cx="1609725" cy="1285876"/>
          </a:xfrm>
          <a:custGeom>
            <a:avLst/>
            <a:gdLst>
              <a:gd name="connsiteX0" fmla="*/ 1590675 w 1590675"/>
              <a:gd name="connsiteY0" fmla="*/ 1298389 h 1403791"/>
              <a:gd name="connsiteX1" fmla="*/ 1190625 w 1590675"/>
              <a:gd name="connsiteY1" fmla="*/ 1298389 h 1403791"/>
              <a:gd name="connsiteX2" fmla="*/ 695325 w 1590675"/>
              <a:gd name="connsiteY2" fmla="*/ 203014 h 1403791"/>
              <a:gd name="connsiteX3" fmla="*/ 0 w 1590675"/>
              <a:gd name="connsiteY3" fmla="*/ 2989 h 1403791"/>
              <a:gd name="connsiteX0" fmla="*/ 1590675 w 1590675"/>
              <a:gd name="connsiteY0" fmla="*/ 1296966 h 1341100"/>
              <a:gd name="connsiteX1" fmla="*/ 1057275 w 1590675"/>
              <a:gd name="connsiteY1" fmla="*/ 1154091 h 1341100"/>
              <a:gd name="connsiteX2" fmla="*/ 695325 w 1590675"/>
              <a:gd name="connsiteY2" fmla="*/ 201591 h 1341100"/>
              <a:gd name="connsiteX3" fmla="*/ 0 w 1590675"/>
              <a:gd name="connsiteY3" fmla="*/ 1566 h 1341100"/>
              <a:gd name="connsiteX0" fmla="*/ 1590675 w 1590675"/>
              <a:gd name="connsiteY0" fmla="*/ 1296966 h 1296966"/>
              <a:gd name="connsiteX1" fmla="*/ 1057275 w 1590675"/>
              <a:gd name="connsiteY1" fmla="*/ 1154091 h 1296966"/>
              <a:gd name="connsiteX2" fmla="*/ 695325 w 1590675"/>
              <a:gd name="connsiteY2" fmla="*/ 201591 h 1296966"/>
              <a:gd name="connsiteX3" fmla="*/ 0 w 1590675"/>
              <a:gd name="connsiteY3" fmla="*/ 1566 h 1296966"/>
              <a:gd name="connsiteX0" fmla="*/ 1590675 w 1590675"/>
              <a:gd name="connsiteY0" fmla="*/ 1296350 h 1296350"/>
              <a:gd name="connsiteX1" fmla="*/ 971550 w 1590675"/>
              <a:gd name="connsiteY1" fmla="*/ 1010600 h 1296350"/>
              <a:gd name="connsiteX2" fmla="*/ 695325 w 1590675"/>
              <a:gd name="connsiteY2" fmla="*/ 200975 h 1296350"/>
              <a:gd name="connsiteX3" fmla="*/ 0 w 1590675"/>
              <a:gd name="connsiteY3" fmla="*/ 950 h 1296350"/>
              <a:gd name="connsiteX0" fmla="*/ 1590675 w 1590675"/>
              <a:gd name="connsiteY0" fmla="*/ 1296350 h 1296350"/>
              <a:gd name="connsiteX1" fmla="*/ 971550 w 1590675"/>
              <a:gd name="connsiteY1" fmla="*/ 1010600 h 1296350"/>
              <a:gd name="connsiteX2" fmla="*/ 695325 w 1590675"/>
              <a:gd name="connsiteY2" fmla="*/ 200975 h 1296350"/>
              <a:gd name="connsiteX3" fmla="*/ 0 w 1590675"/>
              <a:gd name="connsiteY3" fmla="*/ 950 h 1296350"/>
              <a:gd name="connsiteX0" fmla="*/ 1590675 w 1590675"/>
              <a:gd name="connsiteY0" fmla="*/ 1295955 h 1295955"/>
              <a:gd name="connsiteX1" fmla="*/ 971550 w 1590675"/>
              <a:gd name="connsiteY1" fmla="*/ 1010205 h 1295955"/>
              <a:gd name="connsiteX2" fmla="*/ 695325 w 1590675"/>
              <a:gd name="connsiteY2" fmla="*/ 200580 h 1295955"/>
              <a:gd name="connsiteX3" fmla="*/ 0 w 1590675"/>
              <a:gd name="connsiteY3" fmla="*/ 555 h 1295955"/>
              <a:gd name="connsiteX0" fmla="*/ 1590675 w 1590675"/>
              <a:gd name="connsiteY0" fmla="*/ 1300877 h 1300877"/>
              <a:gd name="connsiteX1" fmla="*/ 971550 w 1590675"/>
              <a:gd name="connsiteY1" fmla="*/ 1015127 h 1300877"/>
              <a:gd name="connsiteX2" fmla="*/ 676275 w 1590675"/>
              <a:gd name="connsiteY2" fmla="*/ 110252 h 1300877"/>
              <a:gd name="connsiteX3" fmla="*/ 0 w 1590675"/>
              <a:gd name="connsiteY3" fmla="*/ 5477 h 1300877"/>
              <a:gd name="connsiteX0" fmla="*/ 1590675 w 1590675"/>
              <a:gd name="connsiteY0" fmla="*/ 1296369 h 1296369"/>
              <a:gd name="connsiteX1" fmla="*/ 971550 w 1590675"/>
              <a:gd name="connsiteY1" fmla="*/ 1010619 h 1296369"/>
              <a:gd name="connsiteX2" fmla="*/ 676275 w 1590675"/>
              <a:gd name="connsiteY2" fmla="*/ 162894 h 1296369"/>
              <a:gd name="connsiteX3" fmla="*/ 0 w 1590675"/>
              <a:gd name="connsiteY3" fmla="*/ 969 h 1296369"/>
              <a:gd name="connsiteX0" fmla="*/ 1590675 w 1590675"/>
              <a:gd name="connsiteY0" fmla="*/ 1295959 h 1295959"/>
              <a:gd name="connsiteX1" fmla="*/ 971550 w 1590675"/>
              <a:gd name="connsiteY1" fmla="*/ 1010209 h 1295959"/>
              <a:gd name="connsiteX2" fmla="*/ 676275 w 1590675"/>
              <a:gd name="connsiteY2" fmla="*/ 162484 h 1295959"/>
              <a:gd name="connsiteX3" fmla="*/ 0 w 1590675"/>
              <a:gd name="connsiteY3" fmla="*/ 559 h 1295959"/>
              <a:gd name="connsiteX0" fmla="*/ 1590675 w 1590675"/>
              <a:gd name="connsiteY0" fmla="*/ 1295959 h 1295959"/>
              <a:gd name="connsiteX1" fmla="*/ 676275 w 1590675"/>
              <a:gd name="connsiteY1" fmla="*/ 162484 h 1295959"/>
              <a:gd name="connsiteX2" fmla="*/ 0 w 1590675"/>
              <a:gd name="connsiteY2" fmla="*/ 559 h 1295959"/>
              <a:gd name="connsiteX0" fmla="*/ 1590675 w 1590675"/>
              <a:gd name="connsiteY0" fmla="*/ 1295959 h 1295959"/>
              <a:gd name="connsiteX1" fmla="*/ 676275 w 1590675"/>
              <a:gd name="connsiteY1" fmla="*/ 162484 h 1295959"/>
              <a:gd name="connsiteX2" fmla="*/ 0 w 1590675"/>
              <a:gd name="connsiteY2" fmla="*/ 559 h 1295959"/>
              <a:gd name="connsiteX0" fmla="*/ 1609725 w 1609725"/>
              <a:gd name="connsiteY0" fmla="*/ 1294188 h 1294188"/>
              <a:gd name="connsiteX1" fmla="*/ 695325 w 1609725"/>
              <a:gd name="connsiteY1" fmla="*/ 160713 h 1294188"/>
              <a:gd name="connsiteX2" fmla="*/ 0 w 1609725"/>
              <a:gd name="connsiteY2" fmla="*/ 13075 h 1294188"/>
              <a:gd name="connsiteX0" fmla="*/ 1609725 w 1609725"/>
              <a:gd name="connsiteY0" fmla="*/ 1287931 h 1287931"/>
              <a:gd name="connsiteX1" fmla="*/ 695325 w 1609725"/>
              <a:gd name="connsiteY1" fmla="*/ 154456 h 1287931"/>
              <a:gd name="connsiteX2" fmla="*/ 0 w 1609725"/>
              <a:gd name="connsiteY2" fmla="*/ 6818 h 1287931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781050 w 1609725"/>
              <a:gd name="connsiteY1" fmla="*/ 238125 h 1281113"/>
              <a:gd name="connsiteX2" fmla="*/ 0 w 1609725"/>
              <a:gd name="connsiteY2" fmla="*/ 0 h 128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725" h="1281113">
                <a:moveTo>
                  <a:pt x="1609725" y="1281113"/>
                </a:moveTo>
                <a:cubicBezTo>
                  <a:pt x="885825" y="1273573"/>
                  <a:pt x="887413" y="446882"/>
                  <a:pt x="781050" y="238125"/>
                </a:cubicBezTo>
                <a:cubicBezTo>
                  <a:pt x="674687" y="29368"/>
                  <a:pt x="538955" y="6350"/>
                  <a:pt x="0" y="0"/>
                </a:cubicBezTo>
              </a:path>
            </a:pathLst>
          </a:custGeom>
          <a:noFill/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orme libre 123"/>
          <p:cNvSpPr/>
          <p:nvPr/>
        </p:nvSpPr>
        <p:spPr>
          <a:xfrm>
            <a:off x="415587" y="4470936"/>
            <a:ext cx="1619250" cy="1478413"/>
          </a:xfrm>
          <a:custGeom>
            <a:avLst/>
            <a:gdLst>
              <a:gd name="connsiteX0" fmla="*/ 1590675 w 1590675"/>
              <a:gd name="connsiteY0" fmla="*/ 1298389 h 1403791"/>
              <a:gd name="connsiteX1" fmla="*/ 1190625 w 1590675"/>
              <a:gd name="connsiteY1" fmla="*/ 1298389 h 1403791"/>
              <a:gd name="connsiteX2" fmla="*/ 695325 w 1590675"/>
              <a:gd name="connsiteY2" fmla="*/ 203014 h 1403791"/>
              <a:gd name="connsiteX3" fmla="*/ 0 w 1590675"/>
              <a:gd name="connsiteY3" fmla="*/ 2989 h 1403791"/>
              <a:gd name="connsiteX0" fmla="*/ 1590675 w 1590675"/>
              <a:gd name="connsiteY0" fmla="*/ 1296966 h 1341100"/>
              <a:gd name="connsiteX1" fmla="*/ 1057275 w 1590675"/>
              <a:gd name="connsiteY1" fmla="*/ 1154091 h 1341100"/>
              <a:gd name="connsiteX2" fmla="*/ 695325 w 1590675"/>
              <a:gd name="connsiteY2" fmla="*/ 201591 h 1341100"/>
              <a:gd name="connsiteX3" fmla="*/ 0 w 1590675"/>
              <a:gd name="connsiteY3" fmla="*/ 1566 h 1341100"/>
              <a:gd name="connsiteX0" fmla="*/ 1590675 w 1590675"/>
              <a:gd name="connsiteY0" fmla="*/ 1296966 h 1296966"/>
              <a:gd name="connsiteX1" fmla="*/ 1057275 w 1590675"/>
              <a:gd name="connsiteY1" fmla="*/ 1154091 h 1296966"/>
              <a:gd name="connsiteX2" fmla="*/ 695325 w 1590675"/>
              <a:gd name="connsiteY2" fmla="*/ 201591 h 1296966"/>
              <a:gd name="connsiteX3" fmla="*/ 0 w 1590675"/>
              <a:gd name="connsiteY3" fmla="*/ 1566 h 1296966"/>
              <a:gd name="connsiteX0" fmla="*/ 1590675 w 1590675"/>
              <a:gd name="connsiteY0" fmla="*/ 1296350 h 1296350"/>
              <a:gd name="connsiteX1" fmla="*/ 971550 w 1590675"/>
              <a:gd name="connsiteY1" fmla="*/ 1010600 h 1296350"/>
              <a:gd name="connsiteX2" fmla="*/ 695325 w 1590675"/>
              <a:gd name="connsiteY2" fmla="*/ 200975 h 1296350"/>
              <a:gd name="connsiteX3" fmla="*/ 0 w 1590675"/>
              <a:gd name="connsiteY3" fmla="*/ 950 h 1296350"/>
              <a:gd name="connsiteX0" fmla="*/ 1590675 w 1590675"/>
              <a:gd name="connsiteY0" fmla="*/ 1296350 h 1296350"/>
              <a:gd name="connsiteX1" fmla="*/ 971550 w 1590675"/>
              <a:gd name="connsiteY1" fmla="*/ 1010600 h 1296350"/>
              <a:gd name="connsiteX2" fmla="*/ 695325 w 1590675"/>
              <a:gd name="connsiteY2" fmla="*/ 200975 h 1296350"/>
              <a:gd name="connsiteX3" fmla="*/ 0 w 1590675"/>
              <a:gd name="connsiteY3" fmla="*/ 950 h 1296350"/>
              <a:gd name="connsiteX0" fmla="*/ 1590675 w 1590675"/>
              <a:gd name="connsiteY0" fmla="*/ 1295955 h 1295955"/>
              <a:gd name="connsiteX1" fmla="*/ 971550 w 1590675"/>
              <a:gd name="connsiteY1" fmla="*/ 1010205 h 1295955"/>
              <a:gd name="connsiteX2" fmla="*/ 695325 w 1590675"/>
              <a:gd name="connsiteY2" fmla="*/ 200580 h 1295955"/>
              <a:gd name="connsiteX3" fmla="*/ 0 w 1590675"/>
              <a:gd name="connsiteY3" fmla="*/ 555 h 1295955"/>
              <a:gd name="connsiteX0" fmla="*/ 1590675 w 1590675"/>
              <a:gd name="connsiteY0" fmla="*/ 1300877 h 1300877"/>
              <a:gd name="connsiteX1" fmla="*/ 971550 w 1590675"/>
              <a:gd name="connsiteY1" fmla="*/ 1015127 h 1300877"/>
              <a:gd name="connsiteX2" fmla="*/ 676275 w 1590675"/>
              <a:gd name="connsiteY2" fmla="*/ 110252 h 1300877"/>
              <a:gd name="connsiteX3" fmla="*/ 0 w 1590675"/>
              <a:gd name="connsiteY3" fmla="*/ 5477 h 1300877"/>
              <a:gd name="connsiteX0" fmla="*/ 1590675 w 1590675"/>
              <a:gd name="connsiteY0" fmla="*/ 1296369 h 1296369"/>
              <a:gd name="connsiteX1" fmla="*/ 971550 w 1590675"/>
              <a:gd name="connsiteY1" fmla="*/ 1010619 h 1296369"/>
              <a:gd name="connsiteX2" fmla="*/ 676275 w 1590675"/>
              <a:gd name="connsiteY2" fmla="*/ 162894 h 1296369"/>
              <a:gd name="connsiteX3" fmla="*/ 0 w 1590675"/>
              <a:gd name="connsiteY3" fmla="*/ 969 h 1296369"/>
              <a:gd name="connsiteX0" fmla="*/ 1590675 w 1590675"/>
              <a:gd name="connsiteY0" fmla="*/ 1295959 h 1295959"/>
              <a:gd name="connsiteX1" fmla="*/ 971550 w 1590675"/>
              <a:gd name="connsiteY1" fmla="*/ 1010209 h 1295959"/>
              <a:gd name="connsiteX2" fmla="*/ 676275 w 1590675"/>
              <a:gd name="connsiteY2" fmla="*/ 162484 h 1295959"/>
              <a:gd name="connsiteX3" fmla="*/ 0 w 1590675"/>
              <a:gd name="connsiteY3" fmla="*/ 559 h 1295959"/>
              <a:gd name="connsiteX0" fmla="*/ 1590675 w 1590675"/>
              <a:gd name="connsiteY0" fmla="*/ 1295959 h 1295959"/>
              <a:gd name="connsiteX1" fmla="*/ 676275 w 1590675"/>
              <a:gd name="connsiteY1" fmla="*/ 162484 h 1295959"/>
              <a:gd name="connsiteX2" fmla="*/ 0 w 1590675"/>
              <a:gd name="connsiteY2" fmla="*/ 559 h 1295959"/>
              <a:gd name="connsiteX0" fmla="*/ 1590675 w 1590675"/>
              <a:gd name="connsiteY0" fmla="*/ 1295959 h 1295959"/>
              <a:gd name="connsiteX1" fmla="*/ 676275 w 1590675"/>
              <a:gd name="connsiteY1" fmla="*/ 162484 h 1295959"/>
              <a:gd name="connsiteX2" fmla="*/ 0 w 1590675"/>
              <a:gd name="connsiteY2" fmla="*/ 559 h 1295959"/>
              <a:gd name="connsiteX0" fmla="*/ 1609725 w 1609725"/>
              <a:gd name="connsiteY0" fmla="*/ 1294188 h 1294188"/>
              <a:gd name="connsiteX1" fmla="*/ 695325 w 1609725"/>
              <a:gd name="connsiteY1" fmla="*/ 160713 h 1294188"/>
              <a:gd name="connsiteX2" fmla="*/ 0 w 1609725"/>
              <a:gd name="connsiteY2" fmla="*/ 13075 h 1294188"/>
              <a:gd name="connsiteX0" fmla="*/ 1609725 w 1609725"/>
              <a:gd name="connsiteY0" fmla="*/ 1287931 h 1287931"/>
              <a:gd name="connsiteX1" fmla="*/ 695325 w 1609725"/>
              <a:gd name="connsiteY1" fmla="*/ 154456 h 1287931"/>
              <a:gd name="connsiteX2" fmla="*/ 0 w 1609725"/>
              <a:gd name="connsiteY2" fmla="*/ 6818 h 1287931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809625 w 1609725"/>
              <a:gd name="connsiteY1" fmla="*/ 342900 h 1281113"/>
              <a:gd name="connsiteX2" fmla="*/ 0 w 1609725"/>
              <a:gd name="connsiteY2" fmla="*/ 0 h 1281113"/>
              <a:gd name="connsiteX0" fmla="*/ 1609725 w 1609725"/>
              <a:gd name="connsiteY0" fmla="*/ 1281113 h 1281113"/>
              <a:gd name="connsiteX1" fmla="*/ 781050 w 1609725"/>
              <a:gd name="connsiteY1" fmla="*/ 238125 h 1281113"/>
              <a:gd name="connsiteX2" fmla="*/ 0 w 1609725"/>
              <a:gd name="connsiteY2" fmla="*/ 0 h 1281113"/>
              <a:gd name="connsiteX0" fmla="*/ 1609725 w 1609725"/>
              <a:gd name="connsiteY0" fmla="*/ 1448661 h 1448661"/>
              <a:gd name="connsiteX1" fmla="*/ 676275 w 1609725"/>
              <a:gd name="connsiteY1" fmla="*/ 72298 h 1448661"/>
              <a:gd name="connsiteX2" fmla="*/ 0 w 1609725"/>
              <a:gd name="connsiteY2" fmla="*/ 167548 h 1448661"/>
              <a:gd name="connsiteX0" fmla="*/ 1609725 w 1609725"/>
              <a:gd name="connsiteY0" fmla="*/ 1595938 h 1595938"/>
              <a:gd name="connsiteX1" fmla="*/ 657225 w 1609725"/>
              <a:gd name="connsiteY1" fmla="*/ 52887 h 1595938"/>
              <a:gd name="connsiteX2" fmla="*/ 0 w 1609725"/>
              <a:gd name="connsiteY2" fmla="*/ 314825 h 1595938"/>
              <a:gd name="connsiteX0" fmla="*/ 1609725 w 1609725"/>
              <a:gd name="connsiteY0" fmla="*/ 1595938 h 1595938"/>
              <a:gd name="connsiteX1" fmla="*/ 657225 w 1609725"/>
              <a:gd name="connsiteY1" fmla="*/ 52887 h 1595938"/>
              <a:gd name="connsiteX2" fmla="*/ 0 w 1609725"/>
              <a:gd name="connsiteY2" fmla="*/ 314825 h 1595938"/>
              <a:gd name="connsiteX0" fmla="*/ 1609725 w 1609725"/>
              <a:gd name="connsiteY0" fmla="*/ 1595938 h 1595938"/>
              <a:gd name="connsiteX1" fmla="*/ 695325 w 1609725"/>
              <a:gd name="connsiteY1" fmla="*/ 52887 h 1595938"/>
              <a:gd name="connsiteX2" fmla="*/ 0 w 1609725"/>
              <a:gd name="connsiteY2" fmla="*/ 314825 h 1595938"/>
              <a:gd name="connsiteX0" fmla="*/ 1619250 w 1619250"/>
              <a:gd name="connsiteY0" fmla="*/ 1600561 h 1600561"/>
              <a:gd name="connsiteX1" fmla="*/ 704850 w 1619250"/>
              <a:gd name="connsiteY1" fmla="*/ 57510 h 1600561"/>
              <a:gd name="connsiteX2" fmla="*/ 0 w 1619250"/>
              <a:gd name="connsiteY2" fmla="*/ 300398 h 1600561"/>
              <a:gd name="connsiteX0" fmla="*/ 1619250 w 1619250"/>
              <a:gd name="connsiteY0" fmla="*/ 1639410 h 1639410"/>
              <a:gd name="connsiteX1" fmla="*/ 704850 w 1619250"/>
              <a:gd name="connsiteY1" fmla="*/ 96359 h 1639410"/>
              <a:gd name="connsiteX2" fmla="*/ 0 w 1619250"/>
              <a:gd name="connsiteY2" fmla="*/ 339247 h 1639410"/>
              <a:gd name="connsiteX0" fmla="*/ 1619250 w 1619250"/>
              <a:gd name="connsiteY0" fmla="*/ 1622432 h 1622432"/>
              <a:gd name="connsiteX1" fmla="*/ 704850 w 1619250"/>
              <a:gd name="connsiteY1" fmla="*/ 79381 h 1622432"/>
              <a:gd name="connsiteX2" fmla="*/ 0 w 1619250"/>
              <a:gd name="connsiteY2" fmla="*/ 322269 h 162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250" h="1622432">
                <a:moveTo>
                  <a:pt x="1619250" y="1622432"/>
                </a:moveTo>
                <a:cubicBezTo>
                  <a:pt x="781050" y="1605367"/>
                  <a:pt x="817563" y="353226"/>
                  <a:pt x="704850" y="79381"/>
                </a:cubicBezTo>
                <a:cubicBezTo>
                  <a:pt x="592137" y="-194464"/>
                  <a:pt x="538955" y="328619"/>
                  <a:pt x="0" y="322269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Connecteur droit avec flèche 127"/>
          <p:cNvCxnSpPr/>
          <p:nvPr/>
        </p:nvCxnSpPr>
        <p:spPr>
          <a:xfrm flipV="1">
            <a:off x="2051050" y="4221162"/>
            <a:ext cx="0" cy="201612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/>
          <p:cNvSpPr/>
          <p:nvPr/>
        </p:nvSpPr>
        <p:spPr>
          <a:xfrm>
            <a:off x="1591918" y="4589335"/>
            <a:ext cx="144125" cy="127607"/>
          </a:xfrm>
          <a:prstGeom prst="ellipse">
            <a:avLst/>
          </a:prstGeom>
          <a:solidFill>
            <a:srgbClr val="FFFFF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 Box 32"/>
          <p:cNvSpPr txBox="1">
            <a:spLocks noChangeArrowheads="1"/>
          </p:cNvSpPr>
          <p:nvPr/>
        </p:nvSpPr>
        <p:spPr bwMode="auto">
          <a:xfrm rot="16200000">
            <a:off x="1922676" y="4382665"/>
            <a:ext cx="50763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400" b="1" dirty="0" smtClean="0">
                <a:latin typeface="+mn-lt"/>
                <a:sym typeface="Wingdings 3" panose="05040102010807070707" pitchFamily="18" charset="2"/>
              </a:rPr>
              <a:t>energy</a:t>
            </a:r>
          </a:p>
        </p:txBody>
      </p:sp>
      <p:sp>
        <p:nvSpPr>
          <p:cNvPr id="133" name="Text Box 32"/>
          <p:cNvSpPr txBox="1">
            <a:spLocks noChangeArrowheads="1"/>
          </p:cNvSpPr>
          <p:nvPr/>
        </p:nvSpPr>
        <p:spPr bwMode="auto">
          <a:xfrm>
            <a:off x="358708" y="4878289"/>
            <a:ext cx="4576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400" b="1" dirty="0" smtClean="0">
                <a:latin typeface="+mn-lt"/>
                <a:sym typeface="Wingdings 3" panose="05040102010807070707" pitchFamily="18" charset="2"/>
              </a:rPr>
              <a:t>radius</a:t>
            </a:r>
          </a:p>
        </p:txBody>
      </p:sp>
      <p:sp>
        <p:nvSpPr>
          <p:cNvPr id="136" name="Text Box 32"/>
          <p:cNvSpPr txBox="1">
            <a:spLocks noChangeArrowheads="1"/>
          </p:cNvSpPr>
          <p:nvPr/>
        </p:nvSpPr>
        <p:spPr bwMode="auto">
          <a:xfrm>
            <a:off x="940079" y="4213019"/>
            <a:ext cx="57958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92088" algn="l"/>
                <a:tab pos="1524000" algn="l"/>
                <a:tab pos="1812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tabLst/>
            </a:pPr>
            <a:r>
              <a:rPr lang="en-GB" sz="1400" b="1" dirty="0" smtClean="0">
                <a:solidFill>
                  <a:srgbClr val="C00000"/>
                </a:solidFill>
                <a:latin typeface="+mn-lt"/>
                <a:sym typeface="Wingdings 3" panose="05040102010807070707" pitchFamily="18" charset="2"/>
              </a:rPr>
              <a:t>protons</a:t>
            </a:r>
          </a:p>
        </p:txBody>
      </p:sp>
      <p:sp>
        <p:nvSpPr>
          <p:cNvPr id="171" name="Forme libre 170"/>
          <p:cNvSpPr/>
          <p:nvPr/>
        </p:nvSpPr>
        <p:spPr>
          <a:xfrm>
            <a:off x="1753641" y="4560142"/>
            <a:ext cx="549276" cy="982927"/>
          </a:xfrm>
          <a:custGeom>
            <a:avLst/>
            <a:gdLst>
              <a:gd name="connsiteX0" fmla="*/ 0 w 492919"/>
              <a:gd name="connsiteY0" fmla="*/ 146421 h 322634"/>
              <a:gd name="connsiteX1" fmla="*/ 247650 w 492919"/>
              <a:gd name="connsiteY1" fmla="*/ 5928 h 322634"/>
              <a:gd name="connsiteX2" fmla="*/ 492919 w 492919"/>
              <a:gd name="connsiteY2" fmla="*/ 322634 h 322634"/>
              <a:gd name="connsiteX0" fmla="*/ 0 w 492919"/>
              <a:gd name="connsiteY0" fmla="*/ 143097 h 319310"/>
              <a:gd name="connsiteX1" fmla="*/ 247650 w 492919"/>
              <a:gd name="connsiteY1" fmla="*/ 2604 h 319310"/>
              <a:gd name="connsiteX2" fmla="*/ 492919 w 492919"/>
              <a:gd name="connsiteY2" fmla="*/ 319310 h 319310"/>
              <a:gd name="connsiteX0" fmla="*/ 0 w 516732"/>
              <a:gd name="connsiteY0" fmla="*/ 148186 h 357736"/>
              <a:gd name="connsiteX1" fmla="*/ 247650 w 516732"/>
              <a:gd name="connsiteY1" fmla="*/ 7693 h 357736"/>
              <a:gd name="connsiteX2" fmla="*/ 516732 w 516732"/>
              <a:gd name="connsiteY2" fmla="*/ 357736 h 357736"/>
              <a:gd name="connsiteX0" fmla="*/ 0 w 516732"/>
              <a:gd name="connsiteY0" fmla="*/ 148186 h 357736"/>
              <a:gd name="connsiteX1" fmla="*/ 247650 w 516732"/>
              <a:gd name="connsiteY1" fmla="*/ 7693 h 357736"/>
              <a:gd name="connsiteX2" fmla="*/ 516732 w 516732"/>
              <a:gd name="connsiteY2" fmla="*/ 357736 h 357736"/>
              <a:gd name="connsiteX0" fmla="*/ 0 w 504826"/>
              <a:gd name="connsiteY0" fmla="*/ 167460 h 355578"/>
              <a:gd name="connsiteX1" fmla="*/ 235744 w 504826"/>
              <a:gd name="connsiteY1" fmla="*/ 5535 h 355578"/>
              <a:gd name="connsiteX2" fmla="*/ 504826 w 504826"/>
              <a:gd name="connsiteY2" fmla="*/ 355578 h 355578"/>
              <a:gd name="connsiteX0" fmla="*/ 0 w 504826"/>
              <a:gd name="connsiteY0" fmla="*/ 147041 h 335159"/>
              <a:gd name="connsiteX1" fmla="*/ 271463 w 504826"/>
              <a:gd name="connsiteY1" fmla="*/ 6547 h 335159"/>
              <a:gd name="connsiteX2" fmla="*/ 504826 w 504826"/>
              <a:gd name="connsiteY2" fmla="*/ 335159 h 335159"/>
              <a:gd name="connsiteX0" fmla="*/ 0 w 504826"/>
              <a:gd name="connsiteY0" fmla="*/ 148403 h 361921"/>
              <a:gd name="connsiteX1" fmla="*/ 271463 w 504826"/>
              <a:gd name="connsiteY1" fmla="*/ 7909 h 361921"/>
              <a:gd name="connsiteX2" fmla="*/ 504826 w 504826"/>
              <a:gd name="connsiteY2" fmla="*/ 361921 h 361921"/>
              <a:gd name="connsiteX0" fmla="*/ 0 w 504826"/>
              <a:gd name="connsiteY0" fmla="*/ 148403 h 361921"/>
              <a:gd name="connsiteX1" fmla="*/ 271463 w 504826"/>
              <a:gd name="connsiteY1" fmla="*/ 7909 h 361921"/>
              <a:gd name="connsiteX2" fmla="*/ 504826 w 504826"/>
              <a:gd name="connsiteY2" fmla="*/ 361921 h 361921"/>
              <a:gd name="connsiteX0" fmla="*/ 0 w 511176"/>
              <a:gd name="connsiteY0" fmla="*/ 163190 h 618008"/>
              <a:gd name="connsiteX1" fmla="*/ 271463 w 511176"/>
              <a:gd name="connsiteY1" fmla="*/ 22696 h 618008"/>
              <a:gd name="connsiteX2" fmla="*/ 511176 w 511176"/>
              <a:gd name="connsiteY2" fmla="*/ 618008 h 618008"/>
              <a:gd name="connsiteX0" fmla="*/ 0 w 511176"/>
              <a:gd name="connsiteY0" fmla="*/ 163190 h 618008"/>
              <a:gd name="connsiteX1" fmla="*/ 271463 w 511176"/>
              <a:gd name="connsiteY1" fmla="*/ 22696 h 618008"/>
              <a:gd name="connsiteX2" fmla="*/ 511176 w 511176"/>
              <a:gd name="connsiteY2" fmla="*/ 618008 h 618008"/>
              <a:gd name="connsiteX0" fmla="*/ 0 w 511176"/>
              <a:gd name="connsiteY0" fmla="*/ 163190 h 618008"/>
              <a:gd name="connsiteX1" fmla="*/ 271463 w 511176"/>
              <a:gd name="connsiteY1" fmla="*/ 22696 h 618008"/>
              <a:gd name="connsiteX2" fmla="*/ 511176 w 511176"/>
              <a:gd name="connsiteY2" fmla="*/ 618008 h 618008"/>
              <a:gd name="connsiteX0" fmla="*/ 0 w 568326"/>
              <a:gd name="connsiteY0" fmla="*/ 13768 h 1021036"/>
              <a:gd name="connsiteX1" fmla="*/ 328613 w 568326"/>
              <a:gd name="connsiteY1" fmla="*/ 425724 h 1021036"/>
              <a:gd name="connsiteX2" fmla="*/ 568326 w 568326"/>
              <a:gd name="connsiteY2" fmla="*/ 1021036 h 1021036"/>
              <a:gd name="connsiteX0" fmla="*/ 0 w 549276"/>
              <a:gd name="connsiteY0" fmla="*/ 15998 h 956591"/>
              <a:gd name="connsiteX1" fmla="*/ 309563 w 549276"/>
              <a:gd name="connsiteY1" fmla="*/ 361279 h 956591"/>
              <a:gd name="connsiteX2" fmla="*/ 549276 w 549276"/>
              <a:gd name="connsiteY2" fmla="*/ 956591 h 956591"/>
              <a:gd name="connsiteX0" fmla="*/ 0 w 549276"/>
              <a:gd name="connsiteY0" fmla="*/ 42334 h 982927"/>
              <a:gd name="connsiteX1" fmla="*/ 328613 w 549276"/>
              <a:gd name="connsiteY1" fmla="*/ 159015 h 982927"/>
              <a:gd name="connsiteX2" fmla="*/ 549276 w 549276"/>
              <a:gd name="connsiteY2" fmla="*/ 982927 h 982927"/>
              <a:gd name="connsiteX0" fmla="*/ 0 w 549276"/>
              <a:gd name="connsiteY0" fmla="*/ 42334 h 982927"/>
              <a:gd name="connsiteX1" fmla="*/ 290513 w 549276"/>
              <a:gd name="connsiteY1" fmla="*/ 159015 h 982927"/>
              <a:gd name="connsiteX2" fmla="*/ 549276 w 549276"/>
              <a:gd name="connsiteY2" fmla="*/ 982927 h 98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276" h="982927">
                <a:moveTo>
                  <a:pt x="0" y="42334"/>
                </a:moveTo>
                <a:cubicBezTo>
                  <a:pt x="82748" y="-42597"/>
                  <a:pt x="198967" y="2250"/>
                  <a:pt x="290513" y="159015"/>
                </a:cubicBezTo>
                <a:cubicBezTo>
                  <a:pt x="382059" y="315780"/>
                  <a:pt x="483593" y="670189"/>
                  <a:pt x="549276" y="982927"/>
                </a:cubicBezTo>
              </a:path>
            </a:pathLst>
          </a:custGeom>
          <a:noFill/>
          <a:ln>
            <a:solidFill>
              <a:srgbClr val="92D05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72" name="Line 40"/>
          <p:cNvSpPr>
            <a:spLocks noChangeShapeType="1"/>
          </p:cNvSpPr>
          <p:nvPr/>
        </p:nvSpPr>
        <p:spPr bwMode="auto">
          <a:xfrm flipH="1">
            <a:off x="70963" y="4658231"/>
            <a:ext cx="1485660" cy="8193"/>
          </a:xfrm>
          <a:prstGeom prst="line">
            <a:avLst/>
          </a:prstGeom>
          <a:noFill/>
          <a:ln w="508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2330261" y="1772771"/>
            <a:ext cx="6346309" cy="4336593"/>
            <a:chOff x="2330261" y="1772771"/>
            <a:chExt cx="6346309" cy="4336593"/>
          </a:xfrm>
        </p:grpSpPr>
        <p:sp>
          <p:nvSpPr>
            <p:cNvPr id="27" name="Rectangle 26"/>
            <p:cNvSpPr/>
            <p:nvPr/>
          </p:nvSpPr>
          <p:spPr>
            <a:xfrm>
              <a:off x="2987780" y="1772771"/>
              <a:ext cx="2376436" cy="201900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2330261" y="2875175"/>
              <a:ext cx="657519" cy="7242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203810" y="3789050"/>
              <a:ext cx="5472760" cy="232031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0" y="6648729"/>
            <a:ext cx="9155480" cy="211203"/>
            <a:chOff x="0" y="6648729"/>
            <a:chExt cx="9155480" cy="211203"/>
          </a:xfrm>
        </p:grpSpPr>
        <p:grpSp>
          <p:nvGrpSpPr>
            <p:cNvPr id="126" name="Groupe 125"/>
            <p:cNvGrpSpPr/>
            <p:nvPr/>
          </p:nvGrpSpPr>
          <p:grpSpPr>
            <a:xfrm>
              <a:off x="0" y="6648729"/>
              <a:ext cx="9155480" cy="211203"/>
              <a:chOff x="0" y="6648729"/>
              <a:chExt cx="9155480" cy="211203"/>
            </a:xfrm>
          </p:grpSpPr>
          <p:grpSp>
            <p:nvGrpSpPr>
              <p:cNvPr id="129" name="Groupe 128"/>
              <p:cNvGrpSpPr/>
              <p:nvPr/>
            </p:nvGrpSpPr>
            <p:grpSpPr>
              <a:xfrm>
                <a:off x="0" y="6648729"/>
                <a:ext cx="9155480" cy="211203"/>
                <a:chOff x="0" y="6648729"/>
                <a:chExt cx="9155480" cy="211203"/>
              </a:xfrm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0" y="6669088"/>
                  <a:ext cx="9144000" cy="187325"/>
                </a:xfrm>
                <a:prstGeom prst="rect">
                  <a:avLst/>
                </a:prstGeom>
                <a:solidFill>
                  <a:srgbClr val="C0C0C0">
                    <a:alpha val="4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835366" y="6648729"/>
                  <a:ext cx="2320114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r"/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ECT* 2022 workshop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Trento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04-08/07/2022</a:t>
                  </a:r>
                  <a:endPara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544" y="6648729"/>
                  <a:ext cx="691462" cy="211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r>
                    <a:rPr lang="en-US" altLang="fr-FR" sz="9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J. Giovinazzo</a:t>
                  </a:r>
                </a:p>
              </p:txBody>
            </p:sp>
          </p:grpSp>
          <p:sp>
            <p:nvSpPr>
              <p:cNvPr id="131" name="Text Box 2"/>
              <p:cNvSpPr txBox="1">
                <a:spLocks noChangeArrowheads="1"/>
              </p:cNvSpPr>
              <p:nvPr/>
            </p:nvSpPr>
            <p:spPr bwMode="auto">
              <a:xfrm>
                <a:off x="3410357" y="6648729"/>
                <a:ext cx="2323319" cy="21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proton(s)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radioactivity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studies </a:t>
                </a:r>
                <a:r>
                  <a:rPr lang="en-US" altLang="fr-FR" sz="9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with ACTAR TPC</a:t>
                </a:r>
              </a:p>
            </p:txBody>
          </p:sp>
        </p:grpSp>
        <p:pic>
          <p:nvPicPr>
            <p:cNvPr id="127" name="Image 1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2" b="12872"/>
            <a:stretch/>
          </p:blipFill>
          <p:spPr>
            <a:xfrm>
              <a:off x="0" y="6673791"/>
              <a:ext cx="395536" cy="182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4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72945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proton track analysis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515052" y="750058"/>
            <a:ext cx="7172980" cy="264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b="1" dirty="0" smtClean="0">
                <a:sym typeface="Wingdings" panose="05000000000000000000" pitchFamily="2" charset="2"/>
              </a:rPr>
              <a:t>problem: the starting point of the proton track is </a:t>
            </a:r>
            <a:r>
              <a:rPr lang="en-US" altLang="fr-FR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not “visible”</a:t>
            </a:r>
          </a:p>
          <a:p>
            <a:r>
              <a:rPr lang="en-US" altLang="fr-FR" dirty="0" smtClean="0">
                <a:sym typeface="Wingdings" panose="05000000000000000000" pitchFamily="2" charset="2"/>
              </a:rPr>
              <a:t>either in attenuation zone or in the end of ion implantation signal</a:t>
            </a:r>
            <a:endParaRPr lang="en-US" altLang="fr-FR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tabLst>
                <a:tab pos="180975" algn="l"/>
                <a:tab pos="541338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	 the track fit is performed on visible pads</a:t>
            </a:r>
          </a:p>
          <a:p>
            <a:pPr>
              <a:tabLst>
                <a:tab pos="450850" algn="l"/>
                <a:tab pos="722313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latin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 smtClean="0">
                <a:sym typeface="Wingdings" panose="05000000000000000000" pitchFamily="2" charset="2"/>
              </a:rPr>
              <a:t>	the </a:t>
            </a:r>
            <a:r>
              <a:rPr lang="en-US" altLang="fr-FR" b="1" dirty="0" smtClean="0">
                <a:sym typeface="Wingdings" panose="05000000000000000000" pitchFamily="2" charset="2"/>
              </a:rPr>
              <a:t>track</a:t>
            </a:r>
            <a:r>
              <a:rPr lang="en-US" altLang="fr-FR" dirty="0" smtClean="0">
                <a:sym typeface="Wingdings" panose="05000000000000000000" pitchFamily="2" charset="2"/>
              </a:rPr>
              <a:t> </a:t>
            </a:r>
            <a:r>
              <a:rPr lang="en-US" altLang="fr-FR" b="1" dirty="0" smtClean="0">
                <a:sym typeface="Wingdings" panose="05000000000000000000" pitchFamily="2" charset="2"/>
              </a:rPr>
              <a:t>start point </a:t>
            </a:r>
            <a:r>
              <a:rPr lang="en-US" altLang="fr-FR" dirty="0" smtClean="0">
                <a:sym typeface="Wingdings" panose="05000000000000000000" pitchFamily="2" charset="2"/>
              </a:rPr>
              <a:t>needs to be </a:t>
            </a:r>
            <a:r>
              <a:rPr lang="en-US" altLang="fr-FR" b="1" dirty="0" smtClean="0">
                <a:sym typeface="Wingdings" panose="05000000000000000000" pitchFamily="2" charset="2"/>
              </a:rPr>
              <a:t>extrapolated</a:t>
            </a:r>
            <a:r>
              <a:rPr lang="en-US" altLang="fr-FR" dirty="0" smtClean="0">
                <a:sym typeface="Wingdings" panose="05000000000000000000" pitchFamily="2" charset="2"/>
              </a:rPr>
              <a:t> towards the ion track</a:t>
            </a:r>
          </a:p>
          <a:p>
            <a:pPr>
              <a:tabLst>
                <a:tab pos="450850" algn="l"/>
                <a:tab pos="722313" algn="l"/>
              </a:tabLst>
            </a:pPr>
            <a:r>
              <a:rPr lang="en-US" altLang="fr-FR" dirty="0" smtClean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latin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 smtClean="0">
                <a:sym typeface="Wingdings" panose="05000000000000000000" pitchFamily="2" charset="2"/>
              </a:rPr>
              <a:t>	the </a:t>
            </a:r>
            <a:r>
              <a:rPr lang="en-US" altLang="fr-FR" b="1" dirty="0" smtClean="0">
                <a:sym typeface="Wingdings" panose="05000000000000000000" pitchFamily="2" charset="2"/>
              </a:rPr>
              <a:t>ion stopping point </a:t>
            </a:r>
            <a:r>
              <a:rPr lang="en-US" altLang="fr-FR" dirty="0" smtClean="0">
                <a:sym typeface="Wingdings" panose="05000000000000000000" pitchFamily="2" charset="2"/>
              </a:rPr>
              <a:t>is not </a:t>
            </a:r>
            <a:r>
              <a:rPr lang="en-US" altLang="fr-FR" b="1" dirty="0" smtClean="0">
                <a:sym typeface="Wingdings" panose="05000000000000000000" pitchFamily="2" charset="2"/>
              </a:rPr>
              <a:t>precisely defined</a:t>
            </a:r>
            <a:r>
              <a:rPr lang="en-US" altLang="fr-FR" dirty="0" smtClean="0">
                <a:sym typeface="Wingdings" panose="05000000000000000000" pitchFamily="2" charset="2"/>
              </a:rPr>
              <a:t> (+ blind zones…)</a:t>
            </a:r>
          </a:p>
          <a:p>
            <a:pPr>
              <a:tabLst>
                <a:tab pos="180975" algn="l"/>
                <a:tab pos="450850" algn="l"/>
                <a:tab pos="722313" algn="l"/>
              </a:tabLst>
            </a:pPr>
            <a:r>
              <a:rPr lang="en-US" altLang="fr-FR" dirty="0">
                <a:sym typeface="Wingdings" panose="05000000000000000000" pitchFamily="2" charset="2"/>
              </a:rPr>
              <a:t>	</a:t>
            </a:r>
            <a:r>
              <a:rPr lang="en-US" altLang="fr-FR" dirty="0" smtClean="0">
                <a:sym typeface="Wingdings" panose="05000000000000000000" pitchFamily="2" charset="2"/>
              </a:rPr>
              <a:t>	intersection between proton track and fitted ion track</a:t>
            </a:r>
          </a:p>
          <a:p>
            <a:pPr>
              <a:tabLst>
                <a:tab pos="180975" algn="l"/>
                <a:tab pos="450850" algn="l"/>
                <a:tab pos="722313" algn="l"/>
              </a:tabLst>
            </a:pPr>
            <a:r>
              <a:rPr lang="en-US" alt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OK</a:t>
            </a:r>
            <a:r>
              <a:rPr lang="en-US" alt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for proton tracks with </a:t>
            </a:r>
            <a:r>
              <a:rPr lang="en-US" altLang="fr-FR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large angles</a:t>
            </a:r>
          </a:p>
          <a:p>
            <a:pPr>
              <a:tabLst>
                <a:tab pos="180975" algn="l"/>
                <a:tab pos="450850" algn="l"/>
                <a:tab pos="722313" algn="l"/>
              </a:tabLst>
            </a:pPr>
            <a:r>
              <a:rPr lang="en-US" altLang="fr-FR" dirty="0">
                <a:solidFill>
                  <a:srgbClr val="0070C0"/>
                </a:solidFill>
                <a:sym typeface="Wingdings" panose="05000000000000000000" pitchFamily="2" charset="2"/>
              </a:rPr>
              <a:t>		</a:t>
            </a:r>
            <a:r>
              <a:rPr lang="en-US" altLang="fr-FR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altLang="fr-FR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very unprecise </a:t>
            </a:r>
            <a:r>
              <a:rPr lang="en-US" alt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for </a:t>
            </a:r>
            <a:r>
              <a:rPr lang="en-US" altLang="fr-FR" dirty="0">
                <a:solidFill>
                  <a:srgbClr val="0070C0"/>
                </a:solidFill>
                <a:sym typeface="Wingdings" panose="05000000000000000000" pitchFamily="2" charset="2"/>
              </a:rPr>
              <a:t>proton tracks with </a:t>
            </a:r>
            <a:r>
              <a:rPr lang="en-US" altLang="fr-FR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small angles</a:t>
            </a:r>
            <a:endParaRPr lang="en-US" altLang="fr-FR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tabLst>
                <a:tab pos="180975" algn="l"/>
                <a:tab pos="450850" algn="l"/>
                <a:tab pos="722313" algn="l"/>
              </a:tabLst>
            </a:pPr>
            <a:endParaRPr lang="en-US" altLang="fr-FR" dirty="0">
              <a:sym typeface="Wingdings" panose="05000000000000000000" pitchFamily="2" charset="2"/>
            </a:endParaRPr>
          </a:p>
        </p:txBody>
      </p:sp>
      <p:grpSp>
        <p:nvGrpSpPr>
          <p:cNvPr id="34" name="Groupe 33"/>
          <p:cNvGrpSpPr/>
          <p:nvPr/>
        </p:nvGrpSpPr>
        <p:grpSpPr>
          <a:xfrm rot="2463942">
            <a:off x="1788598" y="3778771"/>
            <a:ext cx="2329966" cy="2710287"/>
            <a:chOff x="3767467" y="3701220"/>
            <a:chExt cx="2329966" cy="2710287"/>
          </a:xfrm>
        </p:grpSpPr>
        <p:sp>
          <p:nvSpPr>
            <p:cNvPr id="35" name="Ellipse 34"/>
            <p:cNvSpPr/>
            <p:nvPr/>
          </p:nvSpPr>
          <p:spPr>
            <a:xfrm rot="1354176">
              <a:off x="3893668" y="5128463"/>
              <a:ext cx="2203765" cy="338976"/>
            </a:xfrm>
            <a:prstGeom prst="ellipse">
              <a:avLst/>
            </a:prstGeom>
            <a:solidFill>
              <a:srgbClr val="C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rot="19136058">
              <a:off x="3767467" y="3701220"/>
              <a:ext cx="1318523" cy="271028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1640971" y="3448697"/>
                <a:ext cx="358551" cy="348869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7800" algn="l"/>
                    <a:tab pos="1612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𝟎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b="1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71" y="3448697"/>
                <a:ext cx="358551" cy="348869"/>
              </a:xfrm>
              <a:prstGeom prst="rect">
                <a:avLst/>
              </a:prstGeom>
              <a:blipFill>
                <a:blip r:embed="rId2"/>
                <a:stretch>
                  <a:fillRect l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e 37"/>
          <p:cNvGrpSpPr/>
          <p:nvPr/>
        </p:nvGrpSpPr>
        <p:grpSpPr>
          <a:xfrm>
            <a:off x="532937" y="3446550"/>
            <a:ext cx="2593230" cy="776547"/>
            <a:chOff x="1901433" y="3638265"/>
            <a:chExt cx="2593230" cy="776547"/>
          </a:xfrm>
        </p:grpSpPr>
        <p:cxnSp>
          <p:nvCxnSpPr>
            <p:cNvPr id="39" name="Connecteur droit 38"/>
            <p:cNvCxnSpPr/>
            <p:nvPr/>
          </p:nvCxnSpPr>
          <p:spPr>
            <a:xfrm>
              <a:off x="1901433" y="3987134"/>
              <a:ext cx="1728043" cy="11494"/>
            </a:xfrm>
            <a:prstGeom prst="line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/>
          </p:nvSpPr>
          <p:spPr>
            <a:xfrm>
              <a:off x="2765876" y="3638265"/>
              <a:ext cx="1728787" cy="720725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3590956" y="4064341"/>
                  <a:ext cx="236209" cy="350471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8" name="ZoneTexte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0956" y="4064341"/>
                  <a:ext cx="236209" cy="35047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263" r="-52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e 41"/>
          <p:cNvGrpSpPr/>
          <p:nvPr/>
        </p:nvGrpSpPr>
        <p:grpSpPr>
          <a:xfrm>
            <a:off x="3856405" y="3429000"/>
            <a:ext cx="2586835" cy="720725"/>
            <a:chOff x="1907828" y="3638265"/>
            <a:chExt cx="2586835" cy="720725"/>
          </a:xfrm>
        </p:grpSpPr>
        <p:cxnSp>
          <p:nvCxnSpPr>
            <p:cNvPr id="43" name="Connecteur droit 42"/>
            <p:cNvCxnSpPr/>
            <p:nvPr/>
          </p:nvCxnSpPr>
          <p:spPr>
            <a:xfrm>
              <a:off x="1907828" y="3998627"/>
              <a:ext cx="1721648" cy="1"/>
            </a:xfrm>
            <a:prstGeom prst="line">
              <a:avLst/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>
              <a:off x="2765876" y="3638265"/>
              <a:ext cx="1728787" cy="720725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3672406" y="3673802"/>
                  <a:ext cx="236209" cy="350471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78" name="ZoneTexte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2406" y="3673802"/>
                  <a:ext cx="236209" cy="35047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Ellipse 45"/>
          <p:cNvSpPr/>
          <p:nvPr/>
        </p:nvSpPr>
        <p:spPr>
          <a:xfrm rot="380286">
            <a:off x="6470983" y="4022123"/>
            <a:ext cx="2203765" cy="338976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3851275" y="3724153"/>
            <a:ext cx="4609157" cy="570822"/>
          </a:xfrm>
          <a:prstGeom prst="straightConnector1">
            <a:avLst/>
          </a:prstGeom>
          <a:ln w="190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2005952" y="3739913"/>
            <a:ext cx="144140" cy="1327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4284030" y="3724153"/>
            <a:ext cx="144140" cy="1327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4143036" y="3333198"/>
                <a:ext cx="358551" cy="348869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7800" algn="l"/>
                    <a:tab pos="1612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𝟎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b="1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036" y="3333198"/>
                <a:ext cx="358551" cy="348869"/>
              </a:xfrm>
              <a:prstGeom prst="rect">
                <a:avLst/>
              </a:prstGeom>
              <a:blipFill>
                <a:blip r:embed="rId5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26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5052" y="750058"/>
            <a:ext cx="5930974" cy="15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1600" b="1" dirty="0" smtClean="0">
                <a:sym typeface="Wingdings" panose="05000000000000000000" pitchFamily="2" charset="2"/>
              </a:rPr>
              <a:t>limitation of the problem:</a:t>
            </a:r>
          </a:p>
          <a:p>
            <a:pPr>
              <a:tabLst>
                <a:tab pos="271463" algn="l"/>
              </a:tabLst>
            </a:pPr>
            <a:r>
              <a:rPr lang="en-US" altLang="fr-FR" sz="1600" dirty="0">
                <a:sym typeface="Wingdings" panose="05000000000000000000" pitchFamily="2" charset="2"/>
              </a:rPr>
              <a:t>	</a:t>
            </a:r>
            <a:r>
              <a:rPr lang="en-US" altLang="fr-FR" sz="1600" dirty="0" smtClean="0">
                <a:sym typeface="Wingdings" panose="05000000000000000000" pitchFamily="2" charset="2"/>
              </a:rPr>
              <a:t>constraining the start point with the estimated ion stop point</a:t>
            </a:r>
          </a:p>
          <a:p>
            <a:pPr>
              <a:tabLst>
                <a:tab pos="271463" algn="l"/>
              </a:tabLst>
            </a:pPr>
            <a:r>
              <a:rPr lang="en-US" altLang="fr-FR" sz="1600" dirty="0">
                <a:sym typeface="Wingdings" panose="05000000000000000000" pitchFamily="2" charset="2"/>
              </a:rPr>
              <a:t>	</a:t>
            </a:r>
            <a:r>
              <a:rPr lang="en-US" altLang="fr-FR" sz="1600" dirty="0" smtClean="0">
                <a:sym typeface="Wingdings" panose="05000000000000000000" pitchFamily="2" charset="2"/>
              </a:rPr>
              <a:t>set the proton start point as the </a:t>
            </a:r>
            <a:r>
              <a:rPr lang="en-US" altLang="fr-FR" sz="1600" b="1" dirty="0" smtClean="0">
                <a:sym typeface="Wingdings" panose="05000000000000000000" pitchFamily="2" charset="2"/>
              </a:rPr>
              <a:t>projection</a:t>
            </a:r>
            <a:r>
              <a:rPr lang="en-US" altLang="fr-FR" sz="1600" dirty="0" smtClean="0">
                <a:sym typeface="Wingdings" panose="05000000000000000000" pitchFamily="2" charset="2"/>
              </a:rPr>
              <a:t> of ion stop point on the</a:t>
            </a:r>
          </a:p>
          <a:p>
            <a:pPr>
              <a:tabLst>
                <a:tab pos="271463" algn="l"/>
              </a:tabLst>
            </a:pPr>
            <a:r>
              <a:rPr lang="en-US" altLang="fr-FR" sz="1600" dirty="0">
                <a:sym typeface="Wingdings" panose="05000000000000000000" pitchFamily="2" charset="2"/>
              </a:rPr>
              <a:t>	</a:t>
            </a:r>
            <a:r>
              <a:rPr lang="en-US" altLang="fr-FR" sz="1600" dirty="0" smtClean="0">
                <a:sym typeface="Wingdings" panose="05000000000000000000" pitchFamily="2" charset="2"/>
              </a:rPr>
              <a:t>proton track axis</a:t>
            </a:r>
          </a:p>
          <a:p>
            <a:pPr>
              <a:tabLst>
                <a:tab pos="271463" algn="l"/>
                <a:tab pos="631825" algn="l"/>
              </a:tabLst>
            </a:pPr>
            <a:r>
              <a:rPr lang="en-US" altLang="fr-FR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sz="16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	small change for large angles (null error at 90°)</a:t>
            </a:r>
          </a:p>
          <a:p>
            <a:pPr>
              <a:tabLst>
                <a:tab pos="271463" algn="l"/>
                <a:tab pos="631825" algn="l"/>
              </a:tabLst>
            </a:pPr>
            <a:r>
              <a:rPr lang="en-US" altLang="fr-FR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	</a:t>
            </a:r>
            <a:r>
              <a:rPr lang="en-US" altLang="fr-FR" sz="16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	limited error at small angles (otherwise diverges </a:t>
            </a:r>
            <a:r>
              <a:rPr lang="en-US" altLang="fr-FR" sz="16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at 0°)</a:t>
            </a:r>
            <a:endParaRPr lang="en-US" altLang="fr-FR" sz="1600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51520" y="3877298"/>
            <a:ext cx="5049157" cy="2215998"/>
            <a:chOff x="668916" y="1387323"/>
            <a:chExt cx="5049157" cy="2215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/>
                <p:cNvSpPr txBox="1"/>
                <p:nvPr/>
              </p:nvSpPr>
              <p:spPr>
                <a:xfrm>
                  <a:off x="1222422" y="1746479"/>
                  <a:ext cx="247431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𝒂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58" name="ZoneTexte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422" y="1746479"/>
                  <a:ext cx="247431" cy="31892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/>
                <p:cNvSpPr txBox="1"/>
                <p:nvPr/>
              </p:nvSpPr>
              <p:spPr>
                <a:xfrm>
                  <a:off x="668916" y="1631186"/>
                  <a:ext cx="244225" cy="355601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𝒃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59" name="ZoneTexte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916" y="1631186"/>
                  <a:ext cx="244225" cy="35560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000" r="-7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/>
                <p:cNvSpPr txBox="1"/>
                <p:nvPr/>
              </p:nvSpPr>
              <p:spPr>
                <a:xfrm>
                  <a:off x="3536396" y="1628800"/>
                  <a:ext cx="459540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0" name="ZoneTexte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6396" y="1628800"/>
                  <a:ext cx="459540" cy="3189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/>
                <p:cNvSpPr txBox="1"/>
                <p:nvPr/>
              </p:nvSpPr>
              <p:spPr>
                <a:xfrm>
                  <a:off x="3059832" y="1525900"/>
                  <a:ext cx="459540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832" y="1525900"/>
                  <a:ext cx="459540" cy="31892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16" b="-192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e 7"/>
            <p:cNvGrpSpPr/>
            <p:nvPr/>
          </p:nvGrpSpPr>
          <p:grpSpPr>
            <a:xfrm rot="21065846">
              <a:off x="1094919" y="1387323"/>
              <a:ext cx="4623154" cy="2215998"/>
              <a:chOff x="251520" y="1635410"/>
              <a:chExt cx="4623154" cy="2215998"/>
            </a:xfrm>
          </p:grpSpPr>
          <p:sp>
            <p:nvSpPr>
              <p:cNvPr id="18" name="Ellipse 17"/>
              <p:cNvSpPr/>
              <p:nvPr/>
            </p:nvSpPr>
            <p:spPr>
              <a:xfrm rot="1354176">
                <a:off x="2793545" y="3358407"/>
                <a:ext cx="2081129" cy="338976"/>
              </a:xfrm>
              <a:prstGeom prst="ellipse">
                <a:avLst/>
              </a:prstGeom>
              <a:solidFill>
                <a:srgbClr val="C0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1547813" y="1844675"/>
                <a:ext cx="1728787" cy="720725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" name="Connecteur droit 19"/>
              <p:cNvCxnSpPr>
                <a:stCxn id="19" idx="0"/>
                <a:endCxn id="19" idx="4"/>
              </p:cNvCxnSpPr>
              <p:nvPr/>
            </p:nvCxnSpPr>
            <p:spPr>
              <a:xfrm>
                <a:off x="2412207" y="1844675"/>
                <a:ext cx="0" cy="720725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>
                <a:stCxn id="19" idx="2"/>
                <a:endCxn id="19" idx="6"/>
              </p:cNvCxnSpPr>
              <p:nvPr/>
            </p:nvCxnSpPr>
            <p:spPr>
              <a:xfrm>
                <a:off x="1547813" y="2205038"/>
                <a:ext cx="1728787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avec flèche 21"/>
              <p:cNvCxnSpPr/>
              <p:nvPr/>
            </p:nvCxnSpPr>
            <p:spPr>
              <a:xfrm rot="534154">
                <a:off x="1624682" y="2001489"/>
                <a:ext cx="1580399" cy="40177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/>
              <p:nvPr/>
            </p:nvCxnSpPr>
            <p:spPr>
              <a:xfrm>
                <a:off x="1211571" y="2415840"/>
                <a:ext cx="3384376" cy="143556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e 23"/>
              <p:cNvGrpSpPr>
                <a:grpSpLocks noChangeAspect="1"/>
              </p:cNvGrpSpPr>
              <p:nvPr/>
            </p:nvGrpSpPr>
            <p:grpSpPr>
              <a:xfrm>
                <a:off x="251520" y="1635410"/>
                <a:ext cx="351411" cy="353728"/>
                <a:chOff x="251124" y="1399591"/>
                <a:chExt cx="585685" cy="589547"/>
              </a:xfrm>
            </p:grpSpPr>
            <p:cxnSp>
              <p:nvCxnSpPr>
                <p:cNvPr id="31" name="Connecteur droit avec flèche 30"/>
                <p:cNvCxnSpPr/>
                <p:nvPr/>
              </p:nvCxnSpPr>
              <p:spPr>
                <a:xfrm>
                  <a:off x="251520" y="1989138"/>
                  <a:ext cx="58528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oval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avec flèche 31"/>
                <p:cNvCxnSpPr/>
                <p:nvPr/>
              </p:nvCxnSpPr>
              <p:spPr>
                <a:xfrm rot="16200000">
                  <a:off x="-41521" y="1692236"/>
                  <a:ext cx="58528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oval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Connecteur droit 24"/>
              <p:cNvCxnSpPr/>
              <p:nvPr/>
            </p:nvCxnSpPr>
            <p:spPr>
              <a:xfrm flipH="1">
                <a:off x="1422648" y="1890790"/>
                <a:ext cx="238373" cy="5933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2160358" y="2182885"/>
                <a:ext cx="238373" cy="5933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rot="534154" flipH="1">
                <a:off x="3012765" y="2185374"/>
                <a:ext cx="200742" cy="9744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>
                <a:cxnSpLocks noChangeAspect="1"/>
              </p:cNvCxnSpPr>
              <p:nvPr/>
            </p:nvCxnSpPr>
            <p:spPr>
              <a:xfrm>
                <a:off x="2129355" y="2798354"/>
                <a:ext cx="426679" cy="17765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oval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251520" y="2205038"/>
                <a:ext cx="21598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flipH="1">
                <a:off x="1264704" y="1841563"/>
                <a:ext cx="238373" cy="5933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1797060" y="1785181"/>
                  <a:ext cx="331300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𝒓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sz="16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4" name="ZoneTexte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7060" y="1785181"/>
                  <a:ext cx="331300" cy="31892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/>
                <p:cNvSpPr txBox="1"/>
                <p:nvPr/>
              </p:nvSpPr>
              <p:spPr>
                <a:xfrm>
                  <a:off x="2822473" y="2675181"/>
                  <a:ext cx="358551" cy="348869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6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sz="16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fr-FR" sz="16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𝟎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5" name="ZoneTexte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2473" y="2675181"/>
                  <a:ext cx="358551" cy="34886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3323705" y="2428581"/>
                  <a:ext cx="252239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𝒖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6" name="ZoneTexte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3705" y="2428581"/>
                  <a:ext cx="252239" cy="31892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2684562" y="1623395"/>
                  <a:ext cx="459540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𝒖</m:t>
                            </m:r>
                          </m:sub>
                        </m:sSub>
                      </m:oMath>
                    </m:oMathPara>
                  </a14:m>
                  <a:endParaRPr lang="en-US" sz="1600" b="1" dirty="0" smtClean="0">
                    <a:solidFill>
                      <a:srgbClr val="0070C0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7" name="ZoneTexte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4562" y="1623395"/>
                  <a:ext cx="459540" cy="31892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>
                  <a:off x="3216264" y="2022301"/>
                  <a:ext cx="236209" cy="350471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68" name="ZoneTexte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264" y="2022301"/>
                  <a:ext cx="236209" cy="35047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564" r="-512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necteur droit avec flèche 13"/>
            <p:cNvCxnSpPr/>
            <p:nvPr/>
          </p:nvCxnSpPr>
          <p:spPr>
            <a:xfrm rot="80453">
              <a:off x="998537" y="3265135"/>
              <a:ext cx="35117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rot="16280453">
              <a:off x="826928" y="3082928"/>
              <a:ext cx="35117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1038442" y="3265135"/>
                  <a:ext cx="237813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71" name="ZoneTexte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42" y="3265135"/>
                  <a:ext cx="237813" cy="31892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737911" y="2960013"/>
                  <a:ext cx="242621" cy="318924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>
                    <a:tabLst>
                      <a:tab pos="177800" algn="l"/>
                      <a:tab pos="16129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sz="1600" b="1" dirty="0" smtClean="0">
                    <a:solidFill>
                      <a:schemeClr val="tx1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72" name="ZoneTexte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11" y="2960013"/>
                  <a:ext cx="242621" cy="31892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7692" r="-5128" b="-769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1726210" y="2522289"/>
                <a:ext cx="4687428" cy="11557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r>
                  <a:rPr lang="en-US" altLang="fr-FR" sz="1600" dirty="0" smtClean="0">
                    <a:sym typeface="Wingdings" panose="05000000000000000000" pitchFamily="2" charset="2"/>
                  </a:rPr>
                  <a:t>stop point error ellipse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  <m:sub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𝒂</m:t>
                            </m:r>
                          </m:sub>
                        </m:s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𝒂</m:t>
                        </m:r>
                      </m:e>
                    </m:acc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acc>
                      <m:accPr>
                        <m:chr m:val="⃗"/>
                        <m:ctrlP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𝒃</m:t>
                        </m:r>
                      </m:e>
                    </m:acc>
                    <m:r>
                      <a:rPr lang="fr-FR" sz="16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endParaRPr lang="en-US" altLang="fr-FR" sz="1600" dirty="0" smtClean="0">
                  <a:sym typeface="Wingdings" panose="05000000000000000000" pitchFamily="2" charset="2"/>
                </a:endParaRPr>
              </a:p>
              <a:p>
                <a:r>
                  <a:rPr lang="en-US" altLang="fr-FR" sz="1600" dirty="0" smtClean="0">
                    <a:sym typeface="Wingdings" panose="05000000000000000000" pitchFamily="2" charset="2"/>
                  </a:rPr>
                  <a:t>induces an error 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</m:e>
                    </m:acc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𝒚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endParaRPr lang="en-US" altLang="fr-FR" sz="1600" dirty="0" smtClean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 is the marginal error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 along particle direction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𝒖</m:t>
                        </m:r>
                      </m:e>
                    </m:acc>
                  </m:oMath>
                </a14:m>
                <a:endParaRPr lang="en-US" altLang="fr-FR" sz="1600" dirty="0" smtClean="0">
                  <a:sym typeface="Wingdings" panose="05000000000000000000" pitchFamily="2" charset="2"/>
                </a:endParaRPr>
              </a:p>
              <a:p>
                <a:endParaRPr lang="en-US" altLang="fr-FR" sz="16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6210" y="2522289"/>
                <a:ext cx="4687428" cy="1155757"/>
              </a:xfrm>
              <a:prstGeom prst="rect">
                <a:avLst/>
              </a:prstGeom>
              <a:blipFill>
                <a:blip r:embed="rId13"/>
                <a:stretch>
                  <a:fillRect l="-18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"/>
              <p:cNvSpPr txBox="1">
                <a:spLocks noChangeArrowheads="1"/>
              </p:cNvSpPr>
              <p:nvPr/>
            </p:nvSpPr>
            <p:spPr bwMode="auto">
              <a:xfrm>
                <a:off x="4459674" y="3566272"/>
                <a:ext cx="4504814" cy="2394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 and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𝒚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 fully correlated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𝝆</m:t>
                        </m:r>
                      </m:e>
                      <m:sub>
                        <m:sSub>
                          <m:sSub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𝒚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>
                    <a:tab pos="361950" algn="l"/>
                  </a:tabLst>
                </a:pPr>
                <a:r>
                  <a:rPr lang="en-US" altLang="fr-FR" sz="1600" dirty="0" smtClean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𝒖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sSub>
                      <m:sSubPr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𝒖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sub>
                    </m:sSub>
                  </m:oMath>
                </a14:m>
                <a:endParaRPr lang="en-US" altLang="fr-FR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61950" algn="l"/>
                  </a:tabLst>
                </a:pPr>
                <a:r>
                  <a:rPr lang="en-US" altLang="fr-FR" sz="16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𝒚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𝒖</m:t>
                        </m:r>
                      </m:sub>
                    </m:sSub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𝒖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𝒚</m:t>
                        </m:r>
                      </m:sub>
                    </m:sSub>
                  </m:oMath>
                </a14:m>
                <a:endParaRPr lang="en-US" altLang="fr-FR" sz="1600" dirty="0">
                  <a:sym typeface="Wingdings" panose="05000000000000000000" pitchFamily="2" charset="2"/>
                </a:endParaRPr>
              </a:p>
              <a:p>
                <a:pPr>
                  <a:tabLst>
                    <a:tab pos="361950" algn="l"/>
                  </a:tabLst>
                </a:pPr>
                <a:endParaRPr lang="en-US" altLang="fr-FR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61950" algn="l"/>
                  </a:tabLst>
                </a:pPr>
                <a:r>
                  <a:rPr lang="en-US" altLang="fr-FR" sz="1600" dirty="0" smtClean="0">
                    <a:sym typeface="Wingdings" panose="05000000000000000000" pitchFamily="2" charset="2"/>
                  </a:rPr>
                  <a:t>a covariance matrix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𝒚</m:t>
                            </m:r>
                          </m:e>
                          <m:sub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fr-FR" sz="1600" dirty="0" smtClean="0">
                    <a:sym typeface="Wingdings" panose="05000000000000000000" pitchFamily="2" charset="2"/>
                  </a:rPr>
                  <a:t> parameters needs to</a:t>
                </a:r>
              </a:p>
              <a:p>
                <a:pPr>
                  <a:tabLst>
                    <a:tab pos="361950" algn="l"/>
                  </a:tabLst>
                </a:pPr>
                <a:r>
                  <a:rPr lang="en-US" altLang="fr-FR" sz="1600" dirty="0" smtClean="0">
                    <a:sym typeface="Wingdings" panose="05000000000000000000" pitchFamily="2" charset="2"/>
                  </a:rPr>
                  <a:t>be considered in addition to the global parameters</a:t>
                </a:r>
              </a:p>
              <a:p>
                <a:pPr>
                  <a:tabLst>
                    <a:tab pos="361950" algn="l"/>
                  </a:tabLst>
                </a:pPr>
                <a:r>
                  <a:rPr lang="en-US" altLang="fr-FR" sz="1600" dirty="0" smtClean="0">
                    <a:sym typeface="Wingdings" panose="05000000000000000000" pitchFamily="2" charset="2"/>
                  </a:rPr>
                  <a:t>covariance matrix:</a:t>
                </a:r>
              </a:p>
              <a:p>
                <a:pPr>
                  <a:tabLst>
                    <a:tab pos="1433513" algn="l"/>
                  </a:tabLst>
                </a:pPr>
                <a:r>
                  <a:rPr lang="en-US" altLang="fr-FR" sz="160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𝝈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𝑿𝒀</m:t>
                        </m:r>
                      </m:sub>
                      <m:sup>
                        <m:d>
                          <m:dPr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𝑺</m:t>
                            </m:r>
                          </m:e>
                        </m:d>
                      </m:sup>
                    </m:sSubSup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fr-FR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fr-FR" sz="16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fr-FR" sz="16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  <m:e>
                              <m:r>
                                <a:rPr lang="fr-FR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fr-FR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∙</m:t>
                              </m:r>
                              <m:r>
                                <a:rPr lang="fr-FR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fr-FR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∙</m:t>
                              </m:r>
                              <m:r>
                                <a:rPr lang="fr-FR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fr-FR" sz="16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fr-FR" sz="16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US" altLang="fr-FR" sz="16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674" y="3566272"/>
                <a:ext cx="4504814" cy="2394621"/>
              </a:xfrm>
              <a:prstGeom prst="rect">
                <a:avLst/>
              </a:prstGeom>
              <a:blipFill>
                <a:blip r:embed="rId14"/>
                <a:stretch>
                  <a:fillRect l="-2030" t="-1018" r="-2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72945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proton track analysis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07121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proton track (fit) model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 rot="820022">
            <a:off x="3728136" y="2209547"/>
            <a:ext cx="2081129" cy="338976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 rot="21065846">
            <a:off x="2294815" y="931798"/>
            <a:ext cx="1728787" cy="72072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/>
          <p:cNvCxnSpPr>
            <a:stCxn id="45" idx="0"/>
            <a:endCxn id="45" idx="4"/>
          </p:cNvCxnSpPr>
          <p:nvPr/>
        </p:nvCxnSpPr>
        <p:spPr>
          <a:xfrm rot="21065846">
            <a:off x="3159209" y="931798"/>
            <a:ext cx="0" cy="7207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stCxn id="45" idx="2"/>
            <a:endCxn id="45" idx="6"/>
          </p:cNvCxnSpPr>
          <p:nvPr/>
        </p:nvCxnSpPr>
        <p:spPr>
          <a:xfrm rot="21065846">
            <a:off x="2294815" y="1292161"/>
            <a:ext cx="172878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21065846">
            <a:off x="2096355" y="1415706"/>
            <a:ext cx="3384376" cy="1435568"/>
          </a:xfrm>
          <a:prstGeom prst="straightConnector1">
            <a:avLst/>
          </a:prstGeom>
          <a:ln w="190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2986849" y="1272360"/>
            <a:ext cx="155619" cy="643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rot="21065846">
            <a:off x="1011542" y="1459410"/>
            <a:ext cx="2159893" cy="0"/>
          </a:xfrm>
          <a:prstGeom prst="line">
            <a:avLst/>
          </a:prstGeom>
          <a:ln w="381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rot="21065846" flipH="1">
            <a:off x="2013754" y="1088627"/>
            <a:ext cx="238373" cy="593316"/>
          </a:xfrm>
          <a:prstGeom prst="line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1782161" y="1090554"/>
                <a:ext cx="331300" cy="3189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7800" algn="l"/>
                    <a:tab pos="1612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𝒓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600" b="1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161" y="1090554"/>
                <a:ext cx="331300" cy="3189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2856426" y="1959055"/>
                <a:ext cx="358551" cy="348869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7800" algn="l"/>
                    <a:tab pos="1612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𝟎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b="1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426" y="1959055"/>
                <a:ext cx="358551" cy="348869"/>
              </a:xfrm>
              <a:prstGeom prst="rect">
                <a:avLst/>
              </a:prstGeom>
              <a:blipFill>
                <a:blip r:embed="rId3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3201365" y="918289"/>
                <a:ext cx="236209" cy="350471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7800" algn="l"/>
                    <a:tab pos="1612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US" sz="1600" b="1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365" y="918289"/>
                <a:ext cx="236209" cy="350471"/>
              </a:xfrm>
              <a:prstGeom prst="rect">
                <a:avLst/>
              </a:prstGeom>
              <a:blipFill>
                <a:blip r:embed="rId4"/>
                <a:stretch>
                  <a:fillRect l="-2564"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5488588" y="2154988"/>
                <a:ext cx="358551" cy="348869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7800" algn="l"/>
                    <a:tab pos="1612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b="1" dirty="0" smtClean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588" y="2154988"/>
                <a:ext cx="358551" cy="348869"/>
              </a:xfrm>
              <a:prstGeom prst="rect">
                <a:avLst/>
              </a:prstGeom>
              <a:blipFill>
                <a:blip r:embed="rId5"/>
                <a:stretch>
                  <a:fillRect l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557093" y="2778625"/>
                <a:ext cx="6942917" cy="1550031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357188" algn="l"/>
                    <a:tab pos="625475" algn="l"/>
                  </a:tabLst>
                </a:pPr>
                <a:r>
                  <a:rPr lang="en-US" sz="1600" b="1" dirty="0" smtClean="0">
                    <a:sym typeface="Wingdings" panose="05000000000000000000" pitchFamily="2" charset="2"/>
                  </a:rPr>
                  <a:t>energy loss (Bragg peak)</a:t>
                </a:r>
              </a:p>
              <a:p>
                <a:pPr>
                  <a:tabLst>
                    <a:tab pos="357188" algn="l"/>
                    <a:tab pos="625475" algn="l"/>
                  </a:tabLst>
                </a:pPr>
                <a:endParaRPr lang="en-US" sz="1600" b="1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57188" algn="l"/>
                    <a:tab pos="625475" algn="l"/>
                  </a:tabLst>
                </a:pPr>
                <a:r>
                  <a:rPr lang="en-US" sz="1600" b="1" dirty="0" smtClean="0">
                    <a:sym typeface="Wingdings" panose="05000000000000000000" pitchFamily="2" charset="2"/>
                  </a:rPr>
                  <a:t>along the trajectory path (track points) in 3D (</a:t>
                </a:r>
                <a:r>
                  <a:rPr lang="en-US" sz="1600" b="1" i="1" dirty="0" smtClean="0">
                    <a:sym typeface="Wingdings" panose="05000000000000000000" pitchFamily="2" charset="2"/>
                  </a:rPr>
                  <a:t>X</a:t>
                </a:r>
                <a:r>
                  <a:rPr lang="en-US" sz="1600" b="1" dirty="0" smtClean="0">
                    <a:sym typeface="Wingdings" panose="05000000000000000000" pitchFamily="2" charset="2"/>
                  </a:rPr>
                  <a:t>,</a:t>
                </a:r>
                <a:r>
                  <a:rPr lang="en-US" sz="1600" b="1" i="1" dirty="0" smtClean="0">
                    <a:sym typeface="Wingdings" panose="05000000000000000000" pitchFamily="2" charset="2"/>
                  </a:rPr>
                  <a:t>Y</a:t>
                </a:r>
                <a:r>
                  <a:rPr lang="en-US" sz="1600" b="1" dirty="0" smtClean="0">
                    <a:sym typeface="Wingdings" panose="05000000000000000000" pitchFamily="2" charset="2"/>
                  </a:rPr>
                  <a:t>,</a:t>
                </a:r>
                <a:r>
                  <a:rPr lang="en-US" sz="1600" b="1" i="1" dirty="0" smtClean="0">
                    <a:sym typeface="Wingdings" panose="05000000000000000000" pitchFamily="2" charset="2"/>
                  </a:rPr>
                  <a:t>T</a:t>
                </a:r>
                <a:r>
                  <a:rPr lang="en-US" sz="1600" b="1" dirty="0" smtClean="0">
                    <a:sym typeface="Wingdings" panose="05000000000000000000" pitchFamily="2" charset="2"/>
                  </a:rPr>
                  <a:t>)</a:t>
                </a:r>
              </a:p>
              <a:p>
                <a:pPr>
                  <a:tabLst>
                    <a:tab pos="357188" algn="l"/>
                    <a:tab pos="625475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 start point defined by </a:t>
                </a:r>
                <a:r>
                  <a:rPr lang="en-US" sz="1600" b="1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beam stop</a:t>
                </a:r>
                <a:r>
                  <a:rPr lang="en-US" sz="1600" b="1" dirty="0" smtClean="0">
                    <a:sym typeface="Wingdings" panose="05000000000000000000" pitchFamily="2" charset="2"/>
                  </a:rPr>
                  <a:t>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and 2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600" b="1" dirty="0" smtClean="0">
                    <a:sym typeface="Wingdings" panose="05000000000000000000" pitchFamily="2" charset="2"/>
                  </a:rPr>
                  <a:t>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for (</a:t>
                </a:r>
                <a:r>
                  <a:rPr lang="en-US" sz="1600" i="1" dirty="0" smtClean="0">
                    <a:sym typeface="Wingdings" panose="05000000000000000000" pitchFamily="2" charset="2"/>
                  </a:rPr>
                  <a:t>X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,</a:t>
                </a:r>
                <a:r>
                  <a:rPr lang="en-US" sz="1600" i="1" dirty="0" smtClean="0">
                    <a:sym typeface="Wingdings" panose="05000000000000000000" pitchFamily="2" charset="2"/>
                  </a:rPr>
                  <a:t>Y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) plane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𝒕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b>
                    </m:sSub>
                  </m:oMath>
                </a14:m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357188" algn="l"/>
                    <a:tab pos="625475" algn="l"/>
                  </a:tabLst>
                </a:pPr>
                <a:endParaRPr lang="en-US" sz="1600" b="1" dirty="0">
                  <a:sym typeface="Wingdings" panose="05000000000000000000" pitchFamily="2" charset="2"/>
                </a:endParaRPr>
              </a:p>
              <a:p>
                <a:pPr>
                  <a:tabLst>
                    <a:tab pos="357188" algn="l"/>
                    <a:tab pos="625475" algn="l"/>
                  </a:tabLst>
                </a:pPr>
                <a:r>
                  <a:rPr lang="en-US" sz="1600" b="1" dirty="0" smtClean="0">
                    <a:sym typeface="Wingdings" panose="05000000000000000000" pitchFamily="2" charset="2"/>
                  </a:rPr>
                  <a:t>signal dispersion along drift</a:t>
                </a:r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93" y="2778625"/>
                <a:ext cx="6942917" cy="1550031"/>
              </a:xfrm>
              <a:prstGeom prst="rect">
                <a:avLst/>
              </a:prstGeom>
              <a:blipFill>
                <a:blip r:embed="rId6"/>
                <a:stretch>
                  <a:fillRect l="-1229" t="-1969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e 3"/>
          <p:cNvSpPr/>
          <p:nvPr/>
        </p:nvSpPr>
        <p:spPr>
          <a:xfrm>
            <a:off x="2932927" y="1880906"/>
            <a:ext cx="102774" cy="1027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251520" y="4152590"/>
            <a:ext cx="3513940" cy="1692035"/>
            <a:chOff x="454916" y="4320527"/>
            <a:chExt cx="3513940" cy="169203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16" y="4320527"/>
              <a:ext cx="3513940" cy="16920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/>
                <p:cNvSpPr txBox="1"/>
                <p:nvPr/>
              </p:nvSpPr>
              <p:spPr>
                <a:xfrm>
                  <a:off x="2792358" y="4602924"/>
                  <a:ext cx="828304" cy="5318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400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𝑳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4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fr-FR" sz="1400" b="1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sz="1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2358" y="4602924"/>
                  <a:ext cx="828304" cy="5318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Connecteur droit avec flèche 8"/>
            <p:cNvCxnSpPr/>
            <p:nvPr/>
          </p:nvCxnSpPr>
          <p:spPr>
            <a:xfrm>
              <a:off x="2627784" y="5166544"/>
              <a:ext cx="115745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89564" y="904914"/>
                <a:ext cx="8230908" cy="1981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fr-FR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/>
                            </a:rPr>
                            <m:t>𝒚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b="1" i="1" smtClean="0">
                              <a:latin typeface="Cambria Math"/>
                              <a:ea typeface="Cambria Math"/>
                            </a:rPr>
                            <m:t>𝜺</m:t>
                          </m:r>
                          <m:r>
                            <a:rPr lang="fr-FR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fr-FR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  <m:sup>
                          <m:r>
                            <a:rPr lang="fr-FR" b="1" i="1" smtClean="0">
                              <a:latin typeface="Cambria Math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fr-FR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b="1" i="1">
                                  <a:latin typeface="Cambria Math"/>
                                </a:rPr>
                                <m:t>𝒚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</m:d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𝒅</m:t>
                          </m:r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</m:nary>
                    </m:oMath>
                  </m:oMathPara>
                </a14:m>
                <a:endParaRPr lang="fr-F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/>
                            </a:rPr>
                            <m:t>𝒙</m:t>
                          </m:r>
                          <m:r>
                            <a:rPr lang="fr-FR" b="1" i="1">
                              <a:latin typeface="Cambria Math"/>
                            </a:rPr>
                            <m:t>,</m:t>
                          </m:r>
                          <m:r>
                            <a:rPr lang="fr-FR" b="1" i="1">
                              <a:latin typeface="Cambria Math"/>
                            </a:rPr>
                            <m:t>𝒚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</m:d>
                      <m:r>
                        <a:rPr lang="fr-FR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𝑬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</m:d>
                      <m:r>
                        <a:rPr lang="fr-FR" b="1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fr-FR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r>
                                    <a:rPr lang="fr-FR" b="1" i="1">
                                      <a:latin typeface="Cambria Math"/>
                                      <a:ea typeface="Cambria Math"/>
                                    </a:rPr>
                                    <m:t>𝝅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𝟐</m:t>
                                  </m:r>
                                </m:den>
                              </m:f>
                            </m:sup>
                          </m:sSup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𝑿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</m:d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𝒀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</m:d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𝑻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9900"/>
                                  </a:solidFill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</m:d>
                        </m:den>
                      </m:f>
                      <m:r>
                        <a:rPr lang="fr-FR" b="1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fr-FR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FR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𝜺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b="1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𝑿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𝜺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b="1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FR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𝜺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b="1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𝜺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b="1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FR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𝜺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sSup>
                                    <m:sSup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b="1" i="1" smtClean="0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𝑻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0099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𝜺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1" i="1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64" y="904914"/>
                <a:ext cx="8230908" cy="19812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4564210" y="836712"/>
            <a:ext cx="1670641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integration along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the trajectory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54916" y="2852936"/>
                <a:ext cx="3250945" cy="1550031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1600" dirty="0" smtClean="0">
                    <a:sym typeface="Wingdings" panose="05000000000000000000" pitchFamily="2" charset="2"/>
                  </a:rPr>
                  <a:t>energy loss along track from</a:t>
                </a:r>
              </a:p>
              <a:p>
                <a:r>
                  <a:rPr lang="en-US" sz="16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Bragg peak model</a:t>
                </a:r>
              </a:p>
              <a:p>
                <a:r>
                  <a:rPr lang="en-US" sz="1600" dirty="0" smtClean="0">
                    <a:sym typeface="Wingdings" panose="05000000000000000000" pitchFamily="2" charset="2"/>
                  </a:rPr>
                  <a:t>(from </a:t>
                </a:r>
                <a:r>
                  <a:rPr lang="en-US" sz="1600" dirty="0" err="1" smtClean="0">
                    <a:sym typeface="Wingdings" panose="05000000000000000000" pitchFamily="2" charset="2"/>
                  </a:rPr>
                  <a:t>simul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., for up to 4 </a:t>
                </a:r>
                <a:r>
                  <a:rPr lang="en-US" sz="1600" i="1" dirty="0" smtClean="0">
                    <a:sym typeface="Wingdings" panose="05000000000000000000" pitchFamily="2" charset="2"/>
                  </a:rPr>
                  <a:t>MeV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 protons)</a:t>
                </a: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amplitude (scaling) parameter: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length fraction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𝝀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𝑳</m:t>
                        </m:r>
                      </m:sub>
                    </m:sSub>
                  </m:oMath>
                </a14:m>
                <a:endParaRPr lang="en-US" sz="1600" dirty="0"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</a:tabLst>
                </a:pPr>
                <a:endParaRPr lang="en-US" sz="16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16" y="2852936"/>
                <a:ext cx="3250945" cy="1550031"/>
              </a:xfrm>
              <a:prstGeom prst="rect">
                <a:avLst/>
              </a:prstGeom>
              <a:blipFill rotWithShape="0">
                <a:blip r:embed="rId5"/>
                <a:stretch>
                  <a:fillRect l="-2814" t="-1969" r="-11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/>
          <p:cNvCxnSpPr/>
          <p:nvPr/>
        </p:nvCxnSpPr>
        <p:spPr>
          <a:xfrm flipV="1">
            <a:off x="2080388" y="2454611"/>
            <a:ext cx="331373" cy="399531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4211960" y="2924944"/>
                <a:ext cx="4743212" cy="342631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trajectory parametrization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acc>
                    <m:d>
                      <m:dPr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</m:d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:</a:t>
                </a: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start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1600" b="1" i="1"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1600" b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←</m:t>
                    </m:r>
                    <m:d>
                      <m:dPr>
                        <m:ctrlPr>
                          <a:rPr lang="en-US" sz="1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𝒓</m:t>
                            </m:r>
                          </m:e>
                          <m:sub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  <m:r>
                          <a:rPr lang="fr-FR" sz="1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  <m:sub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endParaRPr lang="fr-FR" sz="1600" b="1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 smtClean="0">
                    <a:sym typeface="Wingdings" panose="05000000000000000000" pitchFamily="2" charset="2"/>
                  </a:rPr>
                  <a:t>	</a:t>
                </a:r>
                <a:r>
                  <a:rPr lang="en-US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stop point</a:t>
                </a:r>
                <a:r>
                  <a:rPr lang="en-US" sz="16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600" b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←</m:t>
                    </m:r>
                    <m:d>
                      <m:dPr>
                        <m:ctrlPr>
                          <a:rPr lang="en-US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sub>
                        </m:sSub>
                        <m:r>
                          <a:rPr lang="fr-FR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fr-FR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𝒚</m:t>
                            </m:r>
                          </m:e>
                          <m:sub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sub>
                        </m:sSub>
                        <m:r>
                          <a:rPr lang="fr-FR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fr-FR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𝒕</m:t>
                            </m:r>
                          </m:e>
                          <m:sub>
                            <m:r>
                              <a:rPr lang="fr-FR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• other track def. points</a:t>
                </a:r>
                <a:endParaRPr lang="en-US" sz="1600" dirty="0">
                  <a:sym typeface="Wingdings" panose="05000000000000000000" pitchFamily="2" charset="2"/>
                </a:endParaRPr>
              </a:p>
              <a:p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1600" dirty="0" smtClean="0">
                    <a:sym typeface="Wingdings" panose="05000000000000000000" pitchFamily="2" charset="2"/>
                  </a:rPr>
                  <a:t>contribution of track point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acc>
                    <m:d>
                      <m:dPr>
                        <m:ctrlPr>
                          <a:rPr lang="fr-F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6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</m:d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 to signal (3D dist.)</a:t>
                </a:r>
              </a:p>
              <a:p>
                <a:r>
                  <a:rPr lang="en-US" sz="1600" dirty="0" smtClean="0">
                    <a:sym typeface="Wingdings" panose="05000000000000000000" pitchFamily="2" charset="2"/>
                  </a:rPr>
                  <a:t>at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𝒙</m:t>
                        </m:r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𝒚</m:t>
                        </m:r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: </a:t>
                </a:r>
                <a:r>
                  <a:rPr lang="en-US" sz="1600" b="1" dirty="0" smtClean="0">
                    <a:solidFill>
                      <a:srgbClr val="009900"/>
                    </a:solidFill>
                    <a:sym typeface="Wingdings" panose="05000000000000000000" pitchFamily="2" charset="2"/>
                  </a:rPr>
                  <a:t>3D signal dispersion</a:t>
                </a: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 smtClean="0">
                    <a:sym typeface="Wingdings" panose="05000000000000000000" pitchFamily="2" charset="2"/>
                  </a:rPr>
                  <a:t>(variation with drift length)</a:t>
                </a: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X and Y dispersion: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fr-FR" sz="1600" b="1" i="1">
                            <a:latin typeface="Cambria Math"/>
                          </a:rPr>
                          <m:t>𝑿𝒀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</m:d>
                    <m:r>
                      <a:rPr lang="fr-FR" sz="1600" b="1" i="1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</m:sub>
                      <m:sup>
                        <m:d>
                          <m:dPr>
                            <m:ctrlPr>
                              <a:rPr lang="fr-FR" sz="16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b="1" i="1">
                                <a:solidFill>
                                  <a:srgbClr val="009900"/>
                                </a:solidFill>
                                <a:latin typeface="Cambria Math"/>
                                <a:ea typeface="Cambria Math"/>
                              </a:rPr>
                              <m:t>𝑿𝒀</m:t>
                            </m:r>
                          </m:e>
                        </m:d>
                      </m:sup>
                    </m:sSubSup>
                    <m:r>
                      <a:rPr lang="fr-FR" sz="1600" b="1" i="1">
                        <a:latin typeface="Cambria Math"/>
                        <a:ea typeface="Cambria Math"/>
                      </a:rPr>
                      <m:t>+</m:t>
                    </m:r>
                    <m:sSubSup>
                      <m:sSubSupPr>
                        <m:ctrlP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sub>
                      <m:sup>
                        <m:d>
                          <m:dPr>
                            <m:ctrlPr>
                              <a:rPr lang="fr-FR" sz="16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b="1" i="1">
                                <a:solidFill>
                                  <a:srgbClr val="009900"/>
                                </a:solidFill>
                                <a:latin typeface="Cambria Math"/>
                                <a:ea typeface="Cambria Math"/>
                              </a:rPr>
                              <m:t>𝑿𝒀</m:t>
                            </m:r>
                          </m:e>
                        </m:d>
                      </m:sup>
                    </m:sSubSup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d>
                          <m:d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</m:d>
                      </m:e>
                    </m:rad>
                  </m:oMath>
                </a14:m>
                <a:endParaRPr lang="en-US" sz="1600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•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T (drift) dispersion: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</m:d>
                    <m:r>
                      <a:rPr lang="fr-FR" sz="1600" b="1" i="1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fr-FR" sz="16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</m:sub>
                      <m:sup>
                        <m:d>
                          <m:dPr>
                            <m:ctrlPr>
                              <a:rPr lang="fr-FR" sz="16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b="1" i="1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𝑻</m:t>
                            </m:r>
                          </m:e>
                        </m:d>
                      </m:sup>
                    </m:sSubSup>
                    <m:r>
                      <a:rPr lang="fr-FR" sz="1600" b="1" i="1">
                        <a:latin typeface="Cambria Math"/>
                        <a:ea typeface="Cambria Math"/>
                      </a:rPr>
                      <m:t>+</m:t>
                    </m:r>
                    <m:sSubSup>
                      <m:sSubSupPr>
                        <m:ctrlPr>
                          <a:rPr lang="fr-FR" sz="16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sub>
                      <m:sup>
                        <m:d>
                          <m:dPr>
                            <m:ctrlPr>
                              <a:rPr lang="fr-FR" sz="1600" b="1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b="1" i="1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𝑻</m:t>
                            </m:r>
                          </m:e>
                        </m:d>
                      </m:sup>
                    </m:sSubSup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d>
                          <m:d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</m:d>
                      </m:e>
                    </m:rad>
                  </m:oMath>
                </a14:m>
                <a:endParaRPr lang="en-US" sz="1600" dirty="0">
                  <a:sym typeface="Wingdings" panose="05000000000000000000" pitchFamily="2" charset="2"/>
                </a:endParaRP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 smtClean="0">
                    <a:sym typeface="Wingdings" panose="05000000000000000000" pitchFamily="2" charset="2"/>
                  </a:rPr>
                  <a:t>	(requires absolute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d>
                      <m:d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</m:d>
                  </m:oMath>
                </a14:m>
                <a:r>
                  <a:rPr lang="en-US" sz="1600" dirty="0" smtClean="0">
                    <a:sym typeface="Wingdings" panose="05000000000000000000" pitchFamily="2" charset="2"/>
                  </a:rPr>
                  <a:t> estimate, while relative</a:t>
                </a:r>
              </a:p>
              <a:p>
                <a:pPr>
                  <a:tabLst>
                    <a:tab pos="173038" algn="l"/>
                  </a:tabLst>
                </a:pPr>
                <a:r>
                  <a:rPr lang="en-US" sz="1600" dirty="0">
                    <a:sym typeface="Wingdings" panose="05000000000000000000" pitchFamily="2" charset="2"/>
                  </a:rPr>
                  <a:t>	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 time is measured)</a:t>
                </a: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924944"/>
                <a:ext cx="4743212" cy="3426313"/>
              </a:xfrm>
              <a:prstGeom prst="rect">
                <a:avLst/>
              </a:prstGeom>
              <a:blipFill rotWithShape="0">
                <a:blip r:embed="rId6"/>
                <a:stretch>
                  <a:fillRect l="-1928" b="-16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e 25"/>
          <p:cNvGrpSpPr/>
          <p:nvPr/>
        </p:nvGrpSpPr>
        <p:grpSpPr>
          <a:xfrm>
            <a:off x="2277559" y="5661248"/>
            <a:ext cx="1440275" cy="891592"/>
            <a:chOff x="2277559" y="5805264"/>
            <a:chExt cx="1440275" cy="891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 rot="16200000">
                  <a:off x="2147844" y="6278994"/>
                  <a:ext cx="547577" cy="288147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fr-FR" sz="14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147844" y="6278994"/>
                  <a:ext cx="547577" cy="28814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 rot="16200000">
                  <a:off x="3299972" y="6278993"/>
                  <a:ext cx="547577" cy="288147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fr-FR" sz="14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299972" y="6278993"/>
                  <a:ext cx="547577" cy="28814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Connecteur droit avec flèche 23"/>
            <p:cNvCxnSpPr/>
            <p:nvPr/>
          </p:nvCxnSpPr>
          <p:spPr>
            <a:xfrm flipV="1">
              <a:off x="3581840" y="5805264"/>
              <a:ext cx="0" cy="341107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V="1">
              <a:off x="2424388" y="5805264"/>
              <a:ext cx="0" cy="341107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07504" y="2852936"/>
            <a:ext cx="3744416" cy="29916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139951" y="2852935"/>
            <a:ext cx="4824661" cy="129965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4139952" y="4332667"/>
            <a:ext cx="4824661" cy="212066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3071216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proton track (fit) model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5508440" y="521728"/>
            <a:ext cx="3024000" cy="2804839"/>
            <a:chOff x="107504" y="1879189"/>
            <a:chExt cx="3024000" cy="280483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879189"/>
              <a:ext cx="3024000" cy="2498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55385" y="4365104"/>
                  <a:ext cx="2661873" cy="3189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𝒗</m:t>
                          </m:r>
                        </m:e>
                        <m:sub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𝒅</m:t>
                          </m:r>
                        </m:sub>
                      </m:sSub>
                      <m:d>
                        <m:dPr>
                          <m:ctrlP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𝑷</m:t>
                          </m:r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𝟏</m:t>
                          </m:r>
                        </m:e>
                      </m:d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𝟓𝟒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𝟗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±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𝟏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𝟓</m:t>
                      </m:r>
                    </m:oMath>
                  </a14:m>
                  <a:r>
                    <a:rPr lang="en-US" altLang="fr-FR" sz="1600" dirty="0" smtClean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mm/µs</a:t>
                  </a:r>
                  <a:endParaRPr lang="en-US" altLang="fr-FR" sz="1600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0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5385" y="4365104"/>
                  <a:ext cx="2661873" cy="318924"/>
                </a:xfrm>
                <a:prstGeom prst="rect">
                  <a:avLst/>
                </a:prstGeom>
                <a:blipFill>
                  <a:blip r:embed="rId3"/>
                  <a:stretch>
                    <a:fillRect l="-229" t="-7547" r="-2752" b="-2641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e 12"/>
          <p:cNvGrpSpPr/>
          <p:nvPr/>
        </p:nvGrpSpPr>
        <p:grpSpPr>
          <a:xfrm>
            <a:off x="5508440" y="3440159"/>
            <a:ext cx="3024000" cy="2797153"/>
            <a:chOff x="3275856" y="1886875"/>
            <a:chExt cx="3024000" cy="279715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1886875"/>
              <a:ext cx="3024000" cy="2498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574284" y="4365104"/>
                  <a:ext cx="2661873" cy="3189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𝒗</m:t>
                          </m:r>
                        </m:e>
                        <m:sub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𝒅</m:t>
                          </m:r>
                        </m:sub>
                      </m:sSub>
                      <m:d>
                        <m:dPr>
                          <m:ctrlP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fr-F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𝑷</m:t>
                          </m:r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e>
                      </m:d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𝟓𝟑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𝟎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±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𝟎</m:t>
                      </m:r>
                      <m:r>
                        <a:rPr lang="fr-F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𝟒</m:t>
                      </m:r>
                    </m:oMath>
                  </a14:m>
                  <a:r>
                    <a:rPr lang="en-US" altLang="fr-FR" sz="1600" dirty="0">
                      <a:sym typeface="Wingdings" panose="05000000000000000000" pitchFamily="2" charset="2"/>
                    </a:rPr>
                    <a:t> </a:t>
                  </a:r>
                  <a:r>
                    <a:rPr lang="en-US" altLang="fr-FR" sz="1600" dirty="0" smtClean="0">
                      <a:sym typeface="Wingdings" panose="05000000000000000000" pitchFamily="2" charset="2"/>
                    </a:rPr>
                    <a:t>mm/µs</a:t>
                  </a:r>
                  <a:endParaRPr lang="en-US" altLang="fr-FR" sz="1600" dirty="0"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11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74284" y="4365104"/>
                  <a:ext cx="2661873" cy="318924"/>
                </a:xfrm>
                <a:prstGeom prst="rect">
                  <a:avLst/>
                </a:prstGeom>
                <a:blipFill>
                  <a:blip r:embed="rId5"/>
                  <a:stretch>
                    <a:fillRect l="-229" t="-9615" r="-2752" b="-2692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1258596" y="4848720"/>
                <a:ext cx="2953364" cy="380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𝒗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𝒅</m:t>
                            </m:r>
                          </m:sub>
                        </m:sSub>
                      </m:e>
                    </m:d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𝟓𝟑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𝟒</m:t>
                    </m:r>
                  </m:oMath>
                </a14:m>
                <a:r>
                  <a:rPr lang="en-US" altLang="fr-FR" sz="20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altLang="fr-FR" sz="20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mm/µs</a:t>
                </a:r>
                <a:endParaRPr lang="en-US" altLang="fr-FR" sz="20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596" y="4848720"/>
                <a:ext cx="2953364" cy="380480"/>
              </a:xfrm>
              <a:prstGeom prst="rect">
                <a:avLst/>
              </a:prstGeom>
              <a:blipFill>
                <a:blip r:embed="rId6"/>
                <a:stretch>
                  <a:fillRect t="-11111" r="-3505" b="-301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5228282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C00000"/>
                </a:solidFill>
              </a:rPr>
              <a:t>drift velocity from protons track analysis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762300"/>
            <a:ext cx="4382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57188" algn="l"/>
                <a:tab pos="625475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time projection principle</a:t>
            </a:r>
          </a:p>
          <a:p>
            <a:pPr>
              <a:tabLst>
                <a:tab pos="357188" algn="l"/>
                <a:tab pos="625475" algn="l"/>
              </a:tabLst>
            </a:pPr>
            <a:r>
              <a:rPr lang="en-US" dirty="0" smtClean="0">
                <a:sym typeface="Wingdings" panose="05000000000000000000" pitchFamily="2" charset="2"/>
              </a:rPr>
              <a:t>( </a:t>
            </a:r>
            <a:r>
              <a:rPr lang="en-US" i="1" dirty="0" smtClean="0">
                <a:sym typeface="Wingdings" panose="05000000000000000000" pitchFamily="2" charset="2"/>
              </a:rPr>
              <a:t>X 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i="1" dirty="0" smtClean="0">
                <a:sym typeface="Wingdings" panose="05000000000000000000" pitchFamily="2" charset="2"/>
              </a:rPr>
              <a:t>Y 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b="1" i="1" dirty="0" smtClean="0">
                <a:solidFill>
                  <a:srgbClr val="009900"/>
                </a:solidFill>
                <a:sym typeface="Wingdings" panose="05000000000000000000" pitchFamily="2" charset="2"/>
              </a:rPr>
              <a:t>T</a:t>
            </a:r>
            <a:r>
              <a:rPr lang="en-US" i="1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)  ( </a:t>
            </a:r>
            <a:r>
              <a:rPr lang="en-US" i="1" dirty="0" smtClean="0">
                <a:sym typeface="Wingdings" panose="05000000000000000000" pitchFamily="2" charset="2"/>
              </a:rPr>
              <a:t>X 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i="1" dirty="0" smtClean="0">
                <a:sym typeface="Wingdings" panose="05000000000000000000" pitchFamily="2" charset="2"/>
              </a:rPr>
              <a:t>Y 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i="1" dirty="0" smtClean="0">
                <a:sym typeface="Wingdings" panose="05000000000000000000" pitchFamily="2" charset="2"/>
              </a:rPr>
              <a:t>Z = </a:t>
            </a:r>
            <a:r>
              <a:rPr lang="en-US" b="1" i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v</a:t>
            </a:r>
            <a:r>
              <a:rPr lang="en-US" b="1" i="1" baseline="-25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</a:t>
            </a:r>
            <a:r>
              <a:rPr lang="en-US" b="1" i="1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∙</a:t>
            </a:r>
            <a:r>
              <a:rPr lang="en-US" b="1" i="1" dirty="0" err="1" smtClean="0">
                <a:solidFill>
                  <a:srgbClr val="009900"/>
                </a:solidFill>
                <a:sym typeface="Wingdings" panose="05000000000000000000" pitchFamily="2" charset="2"/>
              </a:rPr>
              <a:t>T</a:t>
            </a:r>
            <a:r>
              <a:rPr lang="en-US" i="1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)  track length</a:t>
            </a: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827469" y="1536724"/>
            <a:ext cx="3416633" cy="2972511"/>
            <a:chOff x="827469" y="1536724"/>
            <a:chExt cx="3416633" cy="297251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703" y="1536724"/>
              <a:ext cx="3054399" cy="2670622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1868745" y="4221088"/>
              <a:ext cx="19752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>
                <a:tabLst>
                  <a:tab pos="357188" algn="l"/>
                  <a:tab pos="625475" algn="l"/>
                </a:tabLst>
              </a:pPr>
              <a:r>
                <a:rPr lang="en-US" sz="1400" b="1" dirty="0" smtClean="0">
                  <a:sym typeface="Wingdings" panose="05000000000000000000" pitchFamily="2" charset="2"/>
                </a:rPr>
                <a:t>track length in (X,Y) plane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 rot="16200000">
              <a:off x="-245549" y="2701818"/>
              <a:ext cx="2434183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>
                <a:tabLst>
                  <a:tab pos="357188" algn="l"/>
                  <a:tab pos="625475" algn="l"/>
                </a:tabLst>
              </a:pPr>
              <a:r>
                <a:rPr lang="en-US" sz="1400" b="1" dirty="0" smtClean="0">
                  <a:sym typeface="Wingdings" panose="05000000000000000000" pitchFamily="2" charset="2"/>
                </a:rPr>
                <a:t>track projection on T dimension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4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02437" y="692696"/>
            <a:ext cx="6929773" cy="33966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purpose:	detection efficiency estimate (branching ratio)</a:t>
            </a:r>
          </a:p>
          <a:p>
            <a:pPr>
              <a:tabLst>
                <a:tab pos="984250" algn="l"/>
              </a:tabLst>
            </a:pPr>
            <a:endParaRPr lang="en-US" b="1" dirty="0">
              <a:sym typeface="Wingdings" panose="05000000000000000000" pitchFamily="2" charset="2"/>
            </a:endParaRPr>
          </a:p>
          <a:p>
            <a:pPr>
              <a:tabLst>
                <a:tab pos="9842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hidden proton signal</a:t>
            </a:r>
            <a:r>
              <a:rPr lang="en-US" b="1" dirty="0" smtClean="0">
                <a:sym typeface="Wingdings" panose="05000000000000000000" pitchFamily="2" charset="2"/>
              </a:rPr>
              <a:t>: implantation track and masking of pads</a:t>
            </a:r>
          </a:p>
          <a:p>
            <a:pPr>
              <a:tabLst>
                <a:tab pos="984250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protons escaping </a:t>
            </a:r>
            <a:r>
              <a:rPr lang="en-US" b="1" dirty="0" smtClean="0">
                <a:sym typeface="Wingdings" panose="05000000000000000000" pitchFamily="2" charset="2"/>
              </a:rPr>
              <a:t>active volume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	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evaluation </a:t>
            </a:r>
            <a:r>
              <a:rPr lang="en-US" b="1" dirty="0">
                <a:latin typeface="Calibri" panose="020F0502020204030204" pitchFamily="34" charset="0"/>
                <a:sym typeface="Wingdings" panose="05000000000000000000" pitchFamily="2" charset="2"/>
              </a:rPr>
              <a:t>of “missed” events…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 smtClean="0">
              <a:sym typeface="Wingdings" panose="05000000000000000000" pitchFamily="2" charset="2"/>
            </a:endParaRPr>
          </a:p>
          <a:p>
            <a:pPr>
              <a:tabLst>
                <a:tab pos="173038" algn="l"/>
                <a:tab pos="45085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simulation processes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b="1" dirty="0" smtClean="0">
                <a:solidFill>
                  <a:srgbClr val="0099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event generator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- simplified implantation track</a:t>
            </a:r>
          </a:p>
          <a:p>
            <a:pPr>
              <a:tabLst>
                <a:tab pos="173038" algn="l"/>
                <a:tab pos="450850" algn="l"/>
              </a:tabLst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	- random proton emission from stop point</a:t>
            </a:r>
          </a:p>
          <a:p>
            <a:pPr>
              <a:tabLst>
                <a:tab pos="173038" algn="l"/>
                <a:tab pos="450850" algn="l"/>
              </a:tabLst>
            </a:pPr>
            <a:endParaRPr lang="en-US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142435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simulation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12230" y="4365104"/>
            <a:ext cx="6480720" cy="2016224"/>
            <a:chOff x="251520" y="836713"/>
            <a:chExt cx="6480720" cy="201622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92" b="49986"/>
            <a:stretch/>
          </p:blipFill>
          <p:spPr>
            <a:xfrm>
              <a:off x="251520" y="836713"/>
              <a:ext cx="6480720" cy="201622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7544" y="1476000"/>
              <a:ext cx="1872208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68450" y="1412776"/>
              <a:ext cx="934329" cy="72025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7137642" y="4912474"/>
            <a:ext cx="19089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" panose="05000000000000000000" pitchFamily="2" charset="2"/>
              </a:rPr>
              <a:t>ion start/stop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distributions from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experimental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tracks analysis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0450" y="5602655"/>
            <a:ext cx="1480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ym typeface="Wingdings" panose="05000000000000000000" pitchFamily="2" charset="2"/>
              </a:rPr>
              <a:t>image of the</a:t>
            </a:r>
          </a:p>
          <a:p>
            <a:r>
              <a:rPr lang="en-US" sz="1400" b="1" dirty="0" smtClean="0">
                <a:sym typeface="Wingdings" panose="05000000000000000000" pitchFamily="2" charset="2"/>
              </a:rPr>
              <a:t>entrance window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6096" y="2708920"/>
            <a:ext cx="3624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88900" algn="l"/>
                <a:tab pos="26670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 smtClean="0">
                <a:sym typeface="Wingdings" panose="05000000000000000000" pitchFamily="2" charset="2"/>
              </a:rPr>
              <a:t>	</a:t>
            </a:r>
            <a:r>
              <a:rPr lang="en-US" b="1" strike="sngStrike" dirty="0" smtClean="0">
                <a:sym typeface="Wingdings" panose="05000000000000000000" pitchFamily="2" charset="2"/>
              </a:rPr>
              <a:t>shooting ions in the gas</a:t>
            </a:r>
          </a:p>
          <a:p>
            <a:pPr>
              <a:tabLst>
                <a:tab pos="88900" algn="l"/>
                <a:tab pos="26670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 no control on stop distribution</a:t>
            </a:r>
          </a:p>
          <a:p>
            <a:pPr>
              <a:tabLst>
                <a:tab pos="88900" algn="l"/>
                <a:tab pos="266700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</a:t>
            </a: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exp. implant. distributions</a:t>
            </a:r>
          </a:p>
          <a:p>
            <a:pPr>
              <a:tabLst>
                <a:tab pos="88900" algn="l"/>
                <a:tab pos="266700" algn="l"/>
              </a:tabLst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+ back tracking</a:t>
            </a:r>
            <a:endParaRPr lang="en-US" dirty="0">
              <a:sym typeface="Wingdings" panose="05000000000000000000" pitchFamily="2" charset="2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4283968" y="2924945"/>
            <a:ext cx="1296144" cy="36003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283968" y="3284984"/>
            <a:ext cx="1296144" cy="14401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222560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>
                <a:solidFill>
                  <a:srgbClr val="0070C0"/>
                </a:solidFill>
              </a:rPr>
              <a:t>simulation result</a:t>
            </a:r>
            <a:endParaRPr lang="en-US" altLang="fr-FR" sz="24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899592" y="836712"/>
                <a:ext cx="7398748" cy="4474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>
                  <a:tabLst>
                    <a:tab pos="266700" algn="l"/>
                    <a:tab pos="531813" algn="l"/>
                    <a:tab pos="809625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>counting of “detected” protons based on experimental data selection criteria</a:t>
                </a:r>
              </a:p>
              <a:p>
                <a:pPr>
                  <a:tabLst>
                    <a:tab pos="266700" algn="l"/>
                    <a:tab pos="3230563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/>
                </a:r>
                <a:br>
                  <a:rPr lang="en-US" altLang="fr-FR" b="1" dirty="0" smtClean="0">
                    <a:sym typeface="Wingdings" panose="05000000000000000000" pitchFamily="2" charset="2"/>
                  </a:rPr>
                </a:br>
                <a:r>
                  <a:rPr lang="en-US" altLang="fr-FR" b="1" dirty="0" smtClean="0">
                    <a:sym typeface="Wingdings" panose="05000000000000000000" pitchFamily="2" charset="2"/>
                  </a:rPr>
                  <a:t>number of simulated protons: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𝑷𝒊</m:t>
                        </m:r>
                      </m:sub>
                    </m:sSub>
                  </m:oMath>
                </a14:m>
                <a:r>
                  <a:rPr lang="en-US" altLang="fr-FR" b="1" dirty="0" smtClean="0">
                    <a:sym typeface="Wingdings" panose="05000000000000000000" pitchFamily="2" charset="2"/>
                  </a:rPr>
                  <a:t>	</a:t>
                </a:r>
              </a:p>
              <a:p>
                <a:pPr>
                  <a:tabLst>
                    <a:tab pos="266700" algn="l"/>
                    <a:tab pos="3230563" algn="l"/>
                  </a:tabLst>
                </a:pPr>
                <a:r>
                  <a:rPr lang="en-US" altLang="fr-FR" b="1" dirty="0">
                    <a:sym typeface="Wingdings" panose="05000000000000000000" pitchFamily="2" charset="2"/>
                  </a:rPr>
                  <a:t>number of </a:t>
                </a:r>
                <a:r>
                  <a:rPr lang="en-US" altLang="fr-FR" b="1" dirty="0" smtClean="0">
                    <a:sym typeface="Wingdings" panose="05000000000000000000" pitchFamily="2" charset="2"/>
                  </a:rPr>
                  <a:t>detected protons</a:t>
                </a:r>
                <a:r>
                  <a:rPr lang="en-US" altLang="fr-FR" b="1" dirty="0">
                    <a:sym typeface="Wingdings" panose="05000000000000000000" pitchFamily="2" charset="2"/>
                  </a:rPr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altLang="fr-FR" b="1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266700" algn="l"/>
                    <a:tab pos="3230563" algn="l"/>
                  </a:tabLst>
                </a:pPr>
                <a:r>
                  <a:rPr lang="en-US" altLang="fr-FR" b="1" dirty="0">
                    <a:sym typeface="Wingdings" panose="05000000000000000000" pitchFamily="2" charset="2"/>
                  </a:rPr>
                  <a:t/>
                </a:r>
                <a:br>
                  <a:rPr lang="en-US" altLang="fr-FR" b="1" dirty="0">
                    <a:sym typeface="Wingdings" panose="05000000000000000000" pitchFamily="2" charset="2"/>
                  </a:rPr>
                </a:br>
                <a:r>
                  <a:rPr lang="en-US" altLang="fr-FR" b="1" dirty="0" smtClean="0">
                    <a:sym typeface="Wingdings" panose="05000000000000000000" pitchFamily="2" charset="2"/>
                  </a:rPr>
                  <a:t>binomial probability with detection efficiency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altLang="fr-FR" b="1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628650" algn="l"/>
                    <a:tab pos="3230563" algn="l"/>
                  </a:tabLst>
                </a:pPr>
                <a:r>
                  <a:rPr lang="en-US" altLang="fr-FR" b="1" dirty="0">
                    <a:sym typeface="Wingdings" panose="05000000000000000000" pitchFamily="2" charset="2"/>
                  </a:rPr>
                  <a:t>	estimator	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𝑫𝒊</m:t>
                            </m:r>
                          </m:sub>
                        </m:sSub>
                      </m:e>
                    </m:d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𝑷𝒊</m:t>
                        </m:r>
                      </m:sub>
                    </m:sSub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altLang="fr-FR" b="1" dirty="0">
                  <a:sym typeface="Wingdings" panose="05000000000000000000" pitchFamily="2" charset="2"/>
                </a:endParaRPr>
              </a:p>
              <a:p>
                <a:pPr>
                  <a:tabLst>
                    <a:tab pos="628650" algn="l"/>
                    <a:tab pos="3230563" algn="l"/>
                  </a:tabLst>
                </a:pPr>
                <a:r>
                  <a:rPr lang="en-US" altLang="fr-FR" b="1" dirty="0">
                    <a:sym typeface="Wingdings" panose="05000000000000000000" pitchFamily="2" charset="2"/>
                  </a:rPr>
                  <a:t>	</a:t>
                </a:r>
                <a:r>
                  <a:rPr lang="en-US" altLang="fr-FR" b="1" dirty="0" smtClean="0">
                    <a:sym typeface="Wingdings" panose="05000000000000000000" pitchFamily="2" charset="2"/>
                  </a:rPr>
                  <a:t>variance</a:t>
                </a:r>
                <a:r>
                  <a:rPr lang="en-US" altLang="fr-FR" b="1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d>
                      <m:dPr>
                        <m:begChr m:val="["/>
                        <m:endChr m:val="]"/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𝑫𝒊</m:t>
                            </m:r>
                          </m:sub>
                        </m:sSub>
                      </m:e>
                    </m:d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𝑷𝒊</m:t>
                        </m:r>
                      </m:sub>
                    </m:sSub>
                    <m:r>
                      <a:rPr lang="fr-F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fr-F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fr-FR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endParaRPr lang="en-US" altLang="fr-FR" b="1" dirty="0">
                  <a:sym typeface="Wingdings" panose="05000000000000000000" pitchFamily="2" charset="2"/>
                </a:endParaRPr>
              </a:p>
              <a:p>
                <a:pPr>
                  <a:tabLst>
                    <a:tab pos="628650" algn="l"/>
                    <a:tab pos="3230563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/>
                </a:r>
                <a:br>
                  <a:rPr lang="en-US" altLang="fr-FR" b="1" dirty="0" smtClean="0">
                    <a:sym typeface="Wingdings" panose="05000000000000000000" pitchFamily="2" charset="2"/>
                  </a:rPr>
                </a:br>
                <a:r>
                  <a:rPr lang="en-US" altLang="fr-FR" b="1" dirty="0" smtClean="0">
                    <a:sym typeface="Wingdings" panose="05000000000000000000" pitchFamily="2" charset="2"/>
                  </a:rPr>
                  <a:t>efficiency (statistical):</a:t>
                </a:r>
              </a:p>
              <a:p>
                <a:pPr>
                  <a:tabLst>
                    <a:tab pos="628650" algn="l"/>
                    <a:tab pos="32305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𝑫𝒊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𝑷𝒊</m:t>
                              </m:r>
                            </m:sub>
                          </m:sSub>
                        </m:den>
                      </m:f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𝑫𝒊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𝑷𝒊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𝑵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𝑫𝒊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𝑵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𝑷𝒊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altLang="fr-FR" b="1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628650" algn="l"/>
                    <a:tab pos="3230563" algn="l"/>
                  </a:tabLst>
                </a:pPr>
                <a:endParaRPr lang="en-US" altLang="fr-FR" b="1" dirty="0" smtClean="0">
                  <a:sym typeface="Wingdings" panose="05000000000000000000" pitchFamily="2" charset="2"/>
                </a:endParaRPr>
              </a:p>
              <a:p>
                <a:pPr>
                  <a:tabLst>
                    <a:tab pos="628650" algn="l"/>
                    <a:tab pos="3230563" algn="l"/>
                  </a:tabLst>
                </a:pPr>
                <a:r>
                  <a:rPr lang="en-US" altLang="fr-FR" b="1" dirty="0" smtClean="0">
                    <a:sym typeface="Wingdings" panose="05000000000000000000" pitchFamily="2" charset="2"/>
                  </a:rPr>
                  <a:t>uncertainty dominated by systematic effects</a:t>
                </a: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836712"/>
                <a:ext cx="7398748" cy="4474293"/>
              </a:xfrm>
              <a:prstGeom prst="rect">
                <a:avLst/>
              </a:prstGeom>
              <a:blipFill>
                <a:blip r:embed="rId2"/>
                <a:stretch>
                  <a:fillRect l="-1484" t="-954" r="-742" b="-14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0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4725965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final result:</a:t>
            </a:r>
            <a:r>
              <a:rPr lang="en-US" altLang="fr-FR" sz="2400" b="1" dirty="0" smtClean="0">
                <a:solidFill>
                  <a:srgbClr val="0070C0"/>
                </a:solidFill>
              </a:rPr>
              <a:t> 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protons from ACTAR TPC</a:t>
            </a:r>
            <a:endParaRPr lang="en-US" altLang="fr-FR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68313" y="593118"/>
                <a:ext cx="7309043" cy="81136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938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protons analysis: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𝑵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𝒊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𝑵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𝒔𝒆𝒍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 from experiment (observed protons, not escaping)</a:t>
                </a:r>
              </a:p>
              <a:p>
                <a:pPr>
                  <a:tabLst>
                    <a:tab pos="17938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𝒊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acc>
                      <m:accPr>
                        <m:chr m:val="̃"/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𝜺</m:t>
                        </m:r>
                      </m:e>
                    </m:acc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from </a:t>
                </a: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simulation</a:t>
                </a:r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249363" algn="l"/>
                  </a:tabLst>
                </a:pPr>
                <a:endParaRPr lang="en-US" sz="16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593118"/>
                <a:ext cx="7309043" cy="811367"/>
              </a:xfrm>
              <a:prstGeom prst="rect">
                <a:avLst/>
              </a:prstGeom>
              <a:blipFill>
                <a:blip r:embed="rId2"/>
                <a:stretch>
                  <a:fillRect l="-1251" t="-3008" r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043608" y="1240726"/>
                <a:ext cx="3515762" cy="108535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2493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𝑹</m:t>
                              </m:r>
                            </m:e>
                          </m:acc>
                        </m:e>
                        <m:sub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𝟏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f>
                            <m:fPr>
                              <m:ctrlP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𝟓𝟕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𝟑𝟑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±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𝟏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𝟗𝟎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%</m:t>
                      </m:r>
                    </m:oMath>
                  </m:oMathPara>
                </a14:m>
                <a:endParaRPr lang="en-US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40726"/>
                <a:ext cx="3515762" cy="10853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6154385" y="1240726"/>
            <a:ext cx="2390502" cy="3529355"/>
            <a:chOff x="525314" y="563336"/>
            <a:chExt cx="2152504" cy="3177973"/>
          </a:xfrm>
        </p:grpSpPr>
        <p:grpSp>
          <p:nvGrpSpPr>
            <p:cNvPr id="6" name="Groupe 5"/>
            <p:cNvGrpSpPr/>
            <p:nvPr/>
          </p:nvGrpSpPr>
          <p:grpSpPr>
            <a:xfrm>
              <a:off x="525314" y="563336"/>
              <a:ext cx="2152504" cy="3177973"/>
              <a:chOff x="1087246" y="841960"/>
              <a:chExt cx="2152504" cy="3177973"/>
            </a:xfrm>
          </p:grpSpPr>
          <p:pic>
            <p:nvPicPr>
              <p:cNvPr id="8" name="Picture 2" descr="D:\giovinazzo\physique\ACTAR-TPC\Projet\Presentations\2015\2015-11_collab_meeting\figures\54Ni_bp_decay_scheme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38" r="46231"/>
              <a:stretch/>
            </p:blipFill>
            <p:spPr bwMode="auto">
              <a:xfrm>
                <a:off x="1259631" y="851493"/>
                <a:ext cx="1980119" cy="3168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187623" y="3068959"/>
                <a:ext cx="1197713" cy="302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87246" y="841960"/>
                <a:ext cx="1324514" cy="302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684558" y="1484784"/>
              <a:ext cx="165270" cy="2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323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8120099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/>
              <a:t>final result:</a:t>
            </a:r>
            <a:r>
              <a:rPr lang="en-US" altLang="fr-FR" sz="2400" b="1" dirty="0">
                <a:solidFill>
                  <a:srgbClr val="0070C0"/>
                </a:solidFill>
              </a:rPr>
              <a:t> </a:t>
            </a:r>
            <a:r>
              <a:rPr lang="en-US" altLang="fr-FR" sz="2400" b="1" dirty="0">
                <a:solidFill>
                  <a:srgbClr val="C00000"/>
                </a:solidFill>
              </a:rPr>
              <a:t>protons from ACTAR 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TPC </a:t>
            </a:r>
            <a:r>
              <a:rPr lang="en-US" altLang="fr-FR" sz="2400" b="1" dirty="0" smtClean="0"/>
              <a:t>and</a:t>
            </a:r>
            <a:r>
              <a:rPr lang="en-US" altLang="fr-FR" sz="2400" b="1" dirty="0" smtClean="0">
                <a:solidFill>
                  <a:srgbClr val="C00000"/>
                </a:solidFill>
              </a:rPr>
              <a:t> </a:t>
            </a:r>
            <a:r>
              <a:rPr lang="en-US" altLang="fr-FR" sz="2400" b="1" dirty="0" smtClean="0">
                <a:solidFill>
                  <a:srgbClr val="009900"/>
                </a:solidFill>
              </a:rPr>
              <a:t>gammas from RISING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68313" y="593118"/>
                <a:ext cx="7309043" cy="811367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7938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protons analysis: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𝑵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𝒊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𝑵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𝒔𝒆𝒍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 from experiment (observed protons, not escaping)</a:t>
                </a:r>
              </a:p>
              <a:p>
                <a:pPr>
                  <a:tabLst>
                    <a:tab pos="17938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𝒊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acc>
                      <m:accPr>
                        <m:chr m:val="̃"/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𝜺</m:t>
                        </m:r>
                      </m:e>
                    </m:acc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from </a:t>
                </a: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simulation</a:t>
                </a:r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249363" algn="l"/>
                  </a:tabLst>
                </a:pPr>
                <a:endParaRPr lang="en-US" sz="16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593118"/>
                <a:ext cx="7309043" cy="811367"/>
              </a:xfrm>
              <a:prstGeom prst="rect">
                <a:avLst/>
              </a:prstGeom>
              <a:blipFill>
                <a:blip r:embed="rId2"/>
                <a:stretch>
                  <a:fillRect l="-1251" t="-3008" r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6154385" y="1240726"/>
            <a:ext cx="2390502" cy="3529355"/>
            <a:chOff x="525314" y="563336"/>
            <a:chExt cx="2152504" cy="3177973"/>
          </a:xfrm>
        </p:grpSpPr>
        <p:grpSp>
          <p:nvGrpSpPr>
            <p:cNvPr id="6" name="Groupe 5"/>
            <p:cNvGrpSpPr/>
            <p:nvPr/>
          </p:nvGrpSpPr>
          <p:grpSpPr>
            <a:xfrm>
              <a:off x="525314" y="563336"/>
              <a:ext cx="2152504" cy="3177973"/>
              <a:chOff x="1087246" y="841960"/>
              <a:chExt cx="2152504" cy="3177973"/>
            </a:xfrm>
          </p:grpSpPr>
          <p:pic>
            <p:nvPicPr>
              <p:cNvPr id="8" name="Picture 2" descr="D:\giovinazzo\physique\ACTAR-TPC\Projet\Presentations\2015\2015-11_collab_meeting\figures\54Ni_bp_decay_scheme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38" r="46231"/>
              <a:stretch/>
            </p:blipFill>
            <p:spPr bwMode="auto">
              <a:xfrm>
                <a:off x="1259631" y="851493"/>
                <a:ext cx="1980119" cy="3168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187623" y="3068959"/>
                <a:ext cx="1197713" cy="302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87246" y="841960"/>
                <a:ext cx="1324514" cy="302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684558" y="1484784"/>
              <a:ext cx="165270" cy="2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285157" y="2676394"/>
                <a:ext cx="5872111" cy="237294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ACTAR TPC exp.:	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num>
                          <m:den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fr-FR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𝟓𝟕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𝟑𝟑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𝟗𝟎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%	</a:t>
                </a:r>
              </a:p>
              <a:p>
                <a:pPr>
                  <a:tabLst>
                    <a:tab pos="1616075" algn="l"/>
                  </a:tabLst>
                </a:pPr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RISING campaign:	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𝑹</m:t>
                    </m:r>
                    <m:d>
                      <m:d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</m:num>
                          <m:den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𝜸</m:t>
                            </m:r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𝑷</m:t>
                            </m:r>
                            <m:r>
                              <a:rPr lang="fr-FR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den>
                        </m:f>
                      </m:e>
                    </m:d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𝟔𝟒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 %</a:t>
                </a:r>
                <a:b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endParaRPr lang="en-US" sz="1600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Global: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𝟐𝟖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𝟒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solidFill>
                    <a:srgbClr val="C000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  <a:tab pos="4127500" algn="l"/>
                  </a:tabLst>
                </a:pPr>
                <a:r>
                  <a:rPr lang="en-US" sz="1600" dirty="0">
                    <a:solidFill>
                      <a:srgbClr val="C00000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r>
                  <a:rPr lang="en-US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𝜸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</m:oMath>
                </a14:m>
                <a:endParaRPr lang="en-US" sz="16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tabLst>
                    <a:tab pos="1616075" algn="l"/>
                  </a:tabLst>
                </a:pPr>
                <a:r>
                  <a:rPr lang="en-US" sz="16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𝑰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𝜸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𝟓𝟎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𝟑</m:t>
                    </m:r>
                    <m:r>
                      <a:rPr lang="fr-FR" sz="16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%</m:t>
                    </m:r>
                  </m:oMath>
                </a14:m>
                <a:endParaRPr lang="en-US" sz="1600" dirty="0">
                  <a:solidFill>
                    <a:srgbClr val="009900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US" sz="1600" dirty="0" smtClean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57" y="2676394"/>
                <a:ext cx="5872111" cy="2372948"/>
              </a:xfrm>
              <a:prstGeom prst="rect">
                <a:avLst/>
              </a:prstGeom>
              <a:blipFill>
                <a:blip r:embed="rId4"/>
                <a:stretch>
                  <a:fillRect l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043608" y="1240726"/>
                <a:ext cx="3515762" cy="108535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>
                  <a:tabLst>
                    <a:tab pos="12493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𝑹</m:t>
                              </m:r>
                            </m:e>
                          </m:acc>
                        </m:e>
                        <m:sub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𝟏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f>
                            <m:fPr>
                              <m:ctrlPr>
                                <a:rPr lang="fr-FR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𝟓𝟕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𝟑𝟑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±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𝟏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𝟗𝟎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%</m:t>
                      </m:r>
                    </m:oMath>
                  </m:oMathPara>
                </a14:m>
                <a:endParaRPr lang="en-US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40726"/>
                <a:ext cx="3515762" cy="1085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07380" y="2526630"/>
            <a:ext cx="6158480" cy="23425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4789" y="5013176"/>
            <a:ext cx="642938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" panose="05000000000000000000" pitchFamily="2" charset="2"/>
              </a:rPr>
              <a:t>theoretical calculations</a:t>
            </a:r>
          </a:p>
          <a:p>
            <a:pPr>
              <a:tabLst>
                <a:tab pos="177800" algn="l"/>
                <a:tab pos="533400" algn="l"/>
              </a:tabLst>
            </a:pPr>
            <a:r>
              <a:rPr lang="en-US" b="1" dirty="0" smtClean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	shell model (structure) + scattering (proton emission)</a:t>
            </a:r>
            <a:endParaRPr lang="en-US" b="1" dirty="0" smtClean="0">
              <a:sym typeface="Wingdings" panose="05000000000000000000" pitchFamily="2" charset="2"/>
            </a:endParaRPr>
          </a:p>
          <a:p>
            <a:pPr>
              <a:tabLst>
                <a:tab pos="177800" algn="l"/>
                <a:tab pos="533400" algn="l"/>
              </a:tabLst>
            </a:pPr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	</a:t>
            </a:r>
            <a:r>
              <a:rPr lang="en-US" b="1" dirty="0" smtClean="0">
                <a:sym typeface="Wingdings" panose="05000000000000000000" pitchFamily="2" charset="2"/>
              </a:rPr>
              <a:t>p1 /p2 </a:t>
            </a:r>
            <a:r>
              <a:rPr lang="en-US" b="1" dirty="0" smtClean="0">
                <a:sym typeface="Symbol" panose="05050102010706020507" pitchFamily="18" charset="2"/>
              </a:rPr>
              <a:t> 8 / 92 instead of 57 / 43</a:t>
            </a:r>
          </a:p>
          <a:p>
            <a:pPr>
              <a:tabLst>
                <a:tab pos="177800" algn="l"/>
                <a:tab pos="533400" algn="l"/>
              </a:tabLst>
            </a:pPr>
            <a:r>
              <a:rPr lang="en-US" b="1" dirty="0">
                <a:sym typeface="Symbol" panose="05050102010706020507" pitchFamily="18" charset="2"/>
              </a:rPr>
              <a:t>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•	governed by </a:t>
            </a: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terms of the wave function of the order of 10</a:t>
            </a:r>
            <a:r>
              <a:rPr lang="en-US" b="1" baseline="30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−6</a:t>
            </a:r>
          </a:p>
          <a:p>
            <a:pPr>
              <a:tabLst>
                <a:tab pos="177800" algn="l"/>
                <a:tab pos="533400" algn="l"/>
              </a:tabLst>
            </a:pPr>
            <a:endParaRPr lang="en-US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121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380" y="111130"/>
            <a:ext cx="1715910" cy="44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fr-FR" sz="2400" b="1" dirty="0" smtClean="0"/>
              <a:t>publications:</a:t>
            </a:r>
            <a:endParaRPr lang="en-US" altLang="fr-FR" sz="2400" b="1" dirty="0">
              <a:solidFill>
                <a:srgbClr val="0099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290" y="553165"/>
            <a:ext cx="869141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400" b="1" dirty="0" smtClean="0"/>
              <a:t>GET electronics samples data analysis</a:t>
            </a:r>
            <a:r>
              <a:rPr lang="en-US" sz="1400" dirty="0" smtClean="0"/>
              <a:t>, J. Giovinazzo et </a:t>
            </a:r>
            <a:r>
              <a:rPr lang="en-US" sz="1400" i="1" dirty="0" smtClean="0"/>
              <a:t>al</a:t>
            </a:r>
            <a:r>
              <a:rPr lang="en-US" sz="1400" dirty="0" smtClean="0"/>
              <a:t>., Nuclear Instruments and Methods in Physics Research A 840 (2016) 15–27</a:t>
            </a:r>
          </a:p>
          <a:p>
            <a:pPr lvl="0" algn="just">
              <a:tabLst>
                <a:tab pos="266700" algn="l"/>
              </a:tabLst>
            </a:pPr>
            <a:r>
              <a:rPr lang="en-US" sz="1400" dirty="0" smtClean="0">
                <a:solidFill>
                  <a:srgbClr val="0070C0"/>
                </a:solidFill>
              </a:rPr>
              <a:t>	</a:t>
            </a: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base data processing and effective signal reconstruction principle (1 electronics FE board)</a:t>
            </a:r>
          </a:p>
          <a:p>
            <a:pPr lvl="0" algn="just">
              <a:tabLst>
                <a:tab pos="266700" algn="l"/>
              </a:tabLst>
            </a:pPr>
            <a:endParaRPr lang="en-US" sz="1400" dirty="0" smtClean="0"/>
          </a:p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400" b="1" dirty="0" smtClean="0"/>
              <a:t>GET: A generic and comprehensive electronics system for nuclear physics experiments</a:t>
            </a:r>
            <a:r>
              <a:rPr lang="en-US" sz="1400" dirty="0" smtClean="0"/>
              <a:t>, E.C. </a:t>
            </a:r>
            <a:r>
              <a:rPr lang="en-US" sz="1400" dirty="0" err="1" smtClean="0"/>
              <a:t>Pollacco</a:t>
            </a:r>
            <a:r>
              <a:rPr lang="en-US" sz="1400" dirty="0" smtClean="0"/>
              <a:t> et </a:t>
            </a:r>
            <a:r>
              <a:rPr lang="en-US" sz="1400" i="1" dirty="0" smtClean="0"/>
              <a:t>al</a:t>
            </a:r>
            <a:r>
              <a:rPr lang="en-US" sz="1400" dirty="0" smtClean="0"/>
              <a:t>., Nuclear Inst. and Methods in Physics Research, A 887 (2018) 81–93</a:t>
            </a:r>
          </a:p>
          <a:p>
            <a:pPr algn="just">
              <a:tabLst>
                <a:tab pos="266700" algn="l"/>
              </a:tabLst>
            </a:pP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	 general description of the GET electronics</a:t>
            </a:r>
            <a:endParaRPr lang="en-US" sz="14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en-US" sz="1400" dirty="0" smtClean="0"/>
          </a:p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400" b="1" dirty="0" smtClean="0"/>
              <a:t>Demonstrator Detection System for the Active Target and Time Projection Chamber (ACTAR TPC) Project</a:t>
            </a:r>
            <a:r>
              <a:rPr lang="en-US" sz="1400" dirty="0" smtClean="0"/>
              <a:t>, T. Roger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dirty="0" err="1" smtClean="0"/>
              <a:t>Nucl</a:t>
            </a:r>
            <a:r>
              <a:rPr lang="en-US" sz="1400" dirty="0" smtClean="0"/>
              <a:t>. Instr. And Methods A 895, 126 (2018)</a:t>
            </a:r>
          </a:p>
          <a:p>
            <a:pPr algn="just">
              <a:tabLst>
                <a:tab pos="266700" algn="l"/>
              </a:tabLst>
            </a:pPr>
            <a:r>
              <a:rPr lang="en-US" sz="1400" dirty="0">
                <a:solidFill>
                  <a:srgbClr val="0070C0"/>
                </a:solidFill>
                <a:sym typeface="Wingdings" panose="05000000000000000000" pitchFamily="2" charset="2"/>
              </a:rPr>
              <a:t>	 </a:t>
            </a: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global </a:t>
            </a:r>
            <a:r>
              <a:rPr lang="en-US" sz="1400" dirty="0">
                <a:solidFill>
                  <a:srgbClr val="0070C0"/>
                </a:solidFill>
                <a:sym typeface="Wingdings" panose="05000000000000000000" pitchFamily="2" charset="2"/>
              </a:rPr>
              <a:t>description of the </a:t>
            </a: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ACTAR TPC systems</a:t>
            </a:r>
            <a:endParaRPr lang="en-US" sz="14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lvl="0" algn="just">
              <a:tabLst>
                <a:tab pos="266700" algn="l"/>
              </a:tabLst>
            </a:pPr>
            <a:endParaRPr lang="en-US" sz="1400" dirty="0" smtClean="0"/>
          </a:p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400" b="1" dirty="0" smtClean="0"/>
              <a:t>Metal-core pad-plane development for ACTAR TPC</a:t>
            </a:r>
            <a:r>
              <a:rPr lang="en-US" sz="1400" dirty="0" smtClean="0"/>
              <a:t>, J. Giovinazzo et </a:t>
            </a:r>
            <a:r>
              <a:rPr lang="en-US" sz="1400" i="1" dirty="0" smtClean="0"/>
              <a:t>al</a:t>
            </a:r>
            <a:r>
              <a:rPr lang="en-US" sz="1400" dirty="0" smtClean="0"/>
              <a:t>., Nuclear Inst. and Methods in Physics Research, A 892 (2018) 114–121</a:t>
            </a:r>
          </a:p>
          <a:p>
            <a:pPr algn="just">
              <a:tabLst>
                <a:tab pos="266700" algn="l"/>
              </a:tabLst>
            </a:pPr>
            <a:r>
              <a:rPr lang="en-US" sz="1400" dirty="0">
                <a:solidFill>
                  <a:srgbClr val="0070C0"/>
                </a:solidFill>
                <a:sym typeface="Wingdings" panose="05000000000000000000" pitchFamily="2" charset="2"/>
              </a:rPr>
              <a:t>	 </a:t>
            </a: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R&amp;D on metal-core PCB for ACTAR TPC pad plane</a:t>
            </a:r>
          </a:p>
          <a:p>
            <a:pPr algn="just">
              <a:tabLst>
                <a:tab pos="266700" algn="l"/>
              </a:tabLst>
            </a:pPr>
            <a:endParaRPr lang="en-US" sz="1400" dirty="0" smtClean="0"/>
          </a:p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400" b="1" dirty="0" smtClean="0"/>
              <a:t>Commissioning of the </a:t>
            </a:r>
            <a:r>
              <a:rPr lang="en-US" sz="1400" b="1" dirty="0" err="1" smtClean="0"/>
              <a:t>ACtive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TARget</a:t>
            </a:r>
            <a:r>
              <a:rPr lang="en-US" sz="1400" b="1" dirty="0" smtClean="0"/>
              <a:t> and Time Projection Chamber (ACTAR TPC)</a:t>
            </a:r>
            <a:r>
              <a:rPr lang="en-US" sz="1400" dirty="0" smtClean="0"/>
              <a:t>, B. </a:t>
            </a:r>
            <a:r>
              <a:rPr lang="en-US" sz="1400" dirty="0" err="1" smtClean="0"/>
              <a:t>Mauss</a:t>
            </a:r>
            <a:r>
              <a:rPr lang="en-US" sz="1400" dirty="0" smtClean="0"/>
              <a:t>, P. </a:t>
            </a:r>
            <a:r>
              <a:rPr lang="en-US" sz="1400" dirty="0" err="1" smtClean="0"/>
              <a:t>Morfouace</a:t>
            </a:r>
            <a:r>
              <a:rPr lang="en-US" sz="1400" dirty="0" smtClean="0"/>
              <a:t>, T. Roger, J. </a:t>
            </a:r>
            <a:r>
              <a:rPr lang="en-US" sz="1400" dirty="0" err="1" smtClean="0"/>
              <a:t>Pancin</a:t>
            </a:r>
            <a:r>
              <a:rPr lang="en-US" sz="1400" dirty="0" smtClean="0"/>
              <a:t>, G.F. </a:t>
            </a:r>
            <a:r>
              <a:rPr lang="en-US" sz="1400" dirty="0" err="1" smtClean="0"/>
              <a:t>Grinyer</a:t>
            </a:r>
            <a:r>
              <a:rPr lang="en-US" sz="1400" dirty="0" smtClean="0"/>
              <a:t>, J. Giovinazzo, V. Alcindor, H. </a:t>
            </a:r>
            <a:r>
              <a:rPr lang="en-US" sz="1400" dirty="0" err="1" smtClean="0"/>
              <a:t>Álvarez</a:t>
            </a:r>
            <a:r>
              <a:rPr lang="en-US" sz="1400" dirty="0" smtClean="0"/>
              <a:t>-Pol, A. </a:t>
            </a:r>
            <a:r>
              <a:rPr lang="en-US" sz="1400" dirty="0" err="1" smtClean="0"/>
              <a:t>Arokiaraj</a:t>
            </a:r>
            <a:r>
              <a:rPr lang="en-US" sz="1400" dirty="0" smtClean="0"/>
              <a:t>, M. </a:t>
            </a:r>
            <a:r>
              <a:rPr lang="en-US" sz="1400" dirty="0" err="1" smtClean="0"/>
              <a:t>Babo</a:t>
            </a:r>
            <a:r>
              <a:rPr lang="en-US" sz="1400" dirty="0" smtClean="0"/>
              <a:t>, B. </a:t>
            </a:r>
            <a:r>
              <a:rPr lang="en-US" sz="1400" dirty="0" err="1" smtClean="0"/>
              <a:t>Bastin</a:t>
            </a:r>
            <a:r>
              <a:rPr lang="en-US" sz="1400" dirty="0" smtClean="0"/>
              <a:t>, C. </a:t>
            </a:r>
            <a:r>
              <a:rPr lang="en-US" sz="1400" dirty="0" err="1" smtClean="0"/>
              <a:t>Borcea</a:t>
            </a:r>
            <a:r>
              <a:rPr lang="en-US" sz="1400" dirty="0" smtClean="0"/>
              <a:t>, M. </a:t>
            </a:r>
            <a:r>
              <a:rPr lang="en-US" sz="1400" dirty="0" err="1" smtClean="0"/>
              <a:t>Caamaño</a:t>
            </a:r>
            <a:r>
              <a:rPr lang="en-US" sz="1400" dirty="0" smtClean="0"/>
              <a:t>, S. </a:t>
            </a:r>
            <a:r>
              <a:rPr lang="en-US" sz="1400" dirty="0" err="1" smtClean="0"/>
              <a:t>Ceruti</a:t>
            </a:r>
            <a:r>
              <a:rPr lang="en-US" sz="1400" dirty="0" smtClean="0"/>
              <a:t>, B. </a:t>
            </a:r>
            <a:r>
              <a:rPr lang="en-US" sz="1400" dirty="0" err="1" smtClean="0"/>
              <a:t>Fernández-Domínguez</a:t>
            </a:r>
            <a:r>
              <a:rPr lang="en-US" sz="1400" dirty="0" smtClean="0"/>
              <a:t>, E. </a:t>
            </a:r>
            <a:r>
              <a:rPr lang="en-US" sz="1400" dirty="0" err="1" smtClean="0"/>
              <a:t>Foulon-Moret</a:t>
            </a:r>
            <a:r>
              <a:rPr lang="en-US" sz="1400" dirty="0" smtClean="0"/>
              <a:t>, P. </a:t>
            </a:r>
            <a:r>
              <a:rPr lang="en-US" sz="1400" dirty="0" err="1" smtClean="0"/>
              <a:t>Gangnant</a:t>
            </a:r>
            <a:r>
              <a:rPr lang="en-US" sz="1400" dirty="0" smtClean="0"/>
              <a:t>, S. Giraud, A. </a:t>
            </a:r>
            <a:r>
              <a:rPr lang="en-US" sz="1400" dirty="0" err="1" smtClean="0"/>
              <a:t>Laffoley</a:t>
            </a:r>
            <a:r>
              <a:rPr lang="en-US" sz="1400" dirty="0" smtClean="0"/>
              <a:t>, G. </a:t>
            </a:r>
            <a:r>
              <a:rPr lang="en-US" sz="1400" dirty="0" err="1" smtClean="0"/>
              <a:t>Mantovani</a:t>
            </a:r>
            <a:r>
              <a:rPr lang="en-US" sz="1400" dirty="0" smtClean="0"/>
              <a:t>, T. </a:t>
            </a:r>
            <a:r>
              <a:rPr lang="en-US" sz="1400" dirty="0" err="1" smtClean="0"/>
              <a:t>Marchi</a:t>
            </a:r>
            <a:r>
              <a:rPr lang="en-US" sz="1400" dirty="0" smtClean="0"/>
              <a:t>, B. </a:t>
            </a:r>
            <a:r>
              <a:rPr lang="en-US" sz="1400" dirty="0" err="1" smtClean="0"/>
              <a:t>Monteagudo</a:t>
            </a:r>
            <a:r>
              <a:rPr lang="en-US" sz="1400" dirty="0" smtClean="0"/>
              <a:t>, J. </a:t>
            </a:r>
            <a:r>
              <a:rPr lang="en-US" sz="1400" dirty="0" err="1" smtClean="0"/>
              <a:t>Pibernat</a:t>
            </a:r>
            <a:r>
              <a:rPr lang="en-US" sz="1400" dirty="0" smtClean="0"/>
              <a:t>, O. </a:t>
            </a:r>
            <a:r>
              <a:rPr lang="en-US" sz="1400" dirty="0" err="1" smtClean="0"/>
              <a:t>Poleshchuk</a:t>
            </a:r>
            <a:r>
              <a:rPr lang="en-US" sz="1400" dirty="0" smtClean="0"/>
              <a:t>, R. </a:t>
            </a:r>
            <a:r>
              <a:rPr lang="en-US" sz="1400" dirty="0" err="1" smtClean="0"/>
              <a:t>Raabe</a:t>
            </a:r>
            <a:r>
              <a:rPr lang="en-US" sz="1400" dirty="0" smtClean="0"/>
              <a:t>, J. </a:t>
            </a:r>
            <a:r>
              <a:rPr lang="en-US" sz="1400" dirty="0" err="1" smtClean="0"/>
              <a:t>Refsgaard</a:t>
            </a:r>
            <a:r>
              <a:rPr lang="en-US" sz="1400" dirty="0" smtClean="0"/>
              <a:t>, A. Revel, F. </a:t>
            </a:r>
            <a:r>
              <a:rPr lang="en-US" sz="1400" dirty="0" err="1" smtClean="0"/>
              <a:t>Saillant</a:t>
            </a:r>
            <a:r>
              <a:rPr lang="en-US" sz="1400" dirty="0" smtClean="0"/>
              <a:t>, M. </a:t>
            </a:r>
            <a:r>
              <a:rPr lang="en-US" sz="1400" dirty="0" err="1" smtClean="0"/>
              <a:t>Stanoiu</a:t>
            </a:r>
            <a:r>
              <a:rPr lang="en-US" sz="1400" dirty="0" smtClean="0"/>
              <a:t>, G. </a:t>
            </a:r>
            <a:r>
              <a:rPr lang="en-US" sz="1400" dirty="0" err="1" smtClean="0"/>
              <a:t>Wittwer</a:t>
            </a:r>
            <a:r>
              <a:rPr lang="en-US" sz="1400" dirty="0" smtClean="0"/>
              <a:t>, J. Yang, Nuclear Inst. and Methods in Physics Research, A 940 (2019) 498–504</a:t>
            </a:r>
          </a:p>
          <a:p>
            <a:pPr algn="just">
              <a:tabLst>
                <a:tab pos="266700" algn="l"/>
              </a:tabLst>
            </a:pPr>
            <a:r>
              <a:rPr lang="en-US" sz="1400" dirty="0">
                <a:solidFill>
                  <a:srgbClr val="0070C0"/>
                </a:solidFill>
                <a:sym typeface="Wingdings" panose="05000000000000000000" pitchFamily="2" charset="2"/>
              </a:rPr>
              <a:t>	 </a:t>
            </a: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first commissioning of the ACTAR TPC with metal</a:t>
            </a:r>
            <a:endParaRPr lang="en-US" sz="14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lvl="0" algn="just">
              <a:tabLst>
                <a:tab pos="266700" algn="l"/>
              </a:tabLst>
            </a:pPr>
            <a:endParaRPr lang="en-US" sz="1400" b="1" dirty="0" smtClean="0"/>
          </a:p>
          <a:p>
            <a:pPr marL="266700" lvl="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400" b="1" dirty="0" smtClean="0"/>
              <a:t>ACTAR TPC performance with GET electronics</a:t>
            </a:r>
            <a:r>
              <a:rPr lang="en-US" sz="1400" dirty="0" smtClean="0"/>
              <a:t>, J. Giovinazzo, J. </a:t>
            </a:r>
            <a:r>
              <a:rPr lang="en-US" sz="1400" dirty="0" err="1" smtClean="0"/>
              <a:t>Pancin</a:t>
            </a:r>
            <a:r>
              <a:rPr lang="en-US" sz="1400" dirty="0" smtClean="0"/>
              <a:t>, J. </a:t>
            </a:r>
            <a:r>
              <a:rPr lang="en-US" sz="1400" dirty="0" err="1" smtClean="0"/>
              <a:t>Pibernat</a:t>
            </a:r>
            <a:r>
              <a:rPr lang="en-US" sz="1400" dirty="0" smtClean="0"/>
              <a:t>, T. Roger, Nuclear Inst. and Methods in Physics Research, A 953 (2020) 163184</a:t>
            </a:r>
          </a:p>
          <a:p>
            <a:pPr algn="just">
              <a:tabLst>
                <a:tab pos="266700" algn="l"/>
              </a:tabLst>
            </a:pPr>
            <a:r>
              <a:rPr lang="en-US" sz="1400" dirty="0">
                <a:solidFill>
                  <a:srgbClr val="0070C0"/>
                </a:solidFill>
                <a:sym typeface="Wingdings" panose="05000000000000000000" pitchFamily="2" charset="2"/>
              </a:rPr>
              <a:t>	 </a:t>
            </a:r>
            <a:r>
              <a:rPr lang="en-US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full demonstrator tests with alpha source, and signal reconstruction</a:t>
            </a:r>
            <a:endParaRPr lang="en-US" sz="14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66700" indent="-266700" algn="just"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924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525996</TotalTime>
  <Words>10980</Words>
  <Application>Microsoft Office PowerPoint</Application>
  <PresentationFormat>Affichage à l'écran (4:3)</PresentationFormat>
  <Paragraphs>1774</Paragraphs>
  <Slides>100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12" baseType="lpstr">
      <vt:lpstr>Microsoft YaHei</vt:lpstr>
      <vt:lpstr>Arial</vt:lpstr>
      <vt:lpstr>Bahnschrift SemiLight</vt:lpstr>
      <vt:lpstr>Calibri</vt:lpstr>
      <vt:lpstr>Cambria Math</vt:lpstr>
      <vt:lpstr>Lucida Sans</vt:lpstr>
      <vt:lpstr>Symbol</vt:lpstr>
      <vt:lpstr>Times New Roman</vt:lpstr>
      <vt:lpstr>WenQuanYi Zen Hei Sharp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giovinazzo</dc:creator>
  <cp:lastModifiedBy>jerome giovinazzo</cp:lastModifiedBy>
  <cp:revision>2185</cp:revision>
  <cp:lastPrinted>2019-06-20T12:51:01Z</cp:lastPrinted>
  <dcterms:created xsi:type="dcterms:W3CDTF">2016-03-17T11:18:23Z</dcterms:created>
  <dcterms:modified xsi:type="dcterms:W3CDTF">2022-07-05T10:17:54Z</dcterms:modified>
</cp:coreProperties>
</file>