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256" r:id="rId2"/>
    <p:sldId id="640" r:id="rId3"/>
    <p:sldId id="641" r:id="rId4"/>
    <p:sldId id="669" r:id="rId5"/>
    <p:sldId id="708" r:id="rId6"/>
    <p:sldId id="709" r:id="rId7"/>
    <p:sldId id="710" r:id="rId8"/>
    <p:sldId id="711" r:id="rId9"/>
    <p:sldId id="712" r:id="rId10"/>
    <p:sldId id="713" r:id="rId11"/>
    <p:sldId id="651" r:id="rId12"/>
    <p:sldId id="716" r:id="rId13"/>
    <p:sldId id="714" r:id="rId14"/>
    <p:sldId id="715" r:id="rId15"/>
    <p:sldId id="667" r:id="rId16"/>
    <p:sldId id="719" r:id="rId17"/>
    <p:sldId id="720" r:id="rId18"/>
    <p:sldId id="721" r:id="rId19"/>
    <p:sldId id="729" r:id="rId20"/>
    <p:sldId id="722" r:id="rId21"/>
    <p:sldId id="698" r:id="rId22"/>
    <p:sldId id="725" r:id="rId23"/>
    <p:sldId id="726" r:id="rId24"/>
    <p:sldId id="728" r:id="rId25"/>
    <p:sldId id="730" r:id="rId26"/>
    <p:sldId id="593" r:id="rId27"/>
    <p:sldId id="5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rooh Fattoyev" initials="FF" lastIdx="1" clrIdx="0">
    <p:extLst>
      <p:ext uri="{19B8F6BF-5375-455C-9EA6-DF929625EA0E}">
        <p15:presenceInfo xmlns:p15="http://schemas.microsoft.com/office/powerpoint/2012/main" userId="Farrooh Fattoy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8000"/>
    <a:srgbClr val="5BFF5B"/>
    <a:srgbClr val="FFFFC9"/>
    <a:srgbClr val="FFFF97"/>
    <a:srgbClr val="99CCFF"/>
    <a:srgbClr val="FF9900"/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2D3A-3EFA-4C07-BE64-480EED85B45C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2043-4C1D-4BF4-A390-550C32D7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2043-4C1D-4BF4-A390-550C32D798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97AD-489C-4F25-BCE7-789560A50227}" type="datetimeFigureOut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pecials-images.forbesimg.com/imageserve/5776bc3f4bbe6f56348156eb/300x300.jpg?fit=scale&amp;background=0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</p:spPr>
      </p:pic>
      <p:pic>
        <p:nvPicPr>
          <p:cNvPr id="1026" name="Picture 2" descr="https://cdn.journals.aps.org/journals/PRL/key_images/10.1103/PhysRevLett.126.172503.png">
            <a:extLst>
              <a:ext uri="{FF2B5EF4-FFF2-40B4-BE49-F238E27FC236}">
                <a16:creationId xmlns:a16="http://schemas.microsoft.com/office/drawing/2014/main" id="{882A3BD8-E0D4-421A-91D1-F4E83855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51435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0"/>
            <a:ext cx="9083040" cy="91738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Progress and challenges in the nuclear equation of state from neutron skins and neutron stars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80145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Neutron Stars as Multi-Messenger Laboratories for Dense Matter</a:t>
            </a:r>
          </a:p>
          <a:p>
            <a:pPr algn="ctr"/>
            <a:r>
              <a:rPr lang="en-US" dirty="0" err="1">
                <a:latin typeface="Cambria" pitchFamily="18" charset="0"/>
              </a:rPr>
              <a:t>ECT</a:t>
            </a:r>
            <a:r>
              <a:rPr lang="en-US" dirty="0">
                <a:latin typeface="Cambria" pitchFamily="18" charset="0"/>
              </a:rPr>
              <a:t>*, European Centre for Theoretical Studies in Nuclear Physics and Related Areas</a:t>
            </a:r>
          </a:p>
          <a:p>
            <a:pPr algn="ctr"/>
            <a:r>
              <a:rPr lang="en-US" dirty="0">
                <a:latin typeface="Cambria" pitchFamily="18" charset="0"/>
              </a:rPr>
              <a:t>June 22, 2022</a:t>
            </a:r>
          </a:p>
        </p:txBody>
      </p:sp>
      <p:sp>
        <p:nvSpPr>
          <p:cNvPr id="55298" name="AutoShape 2" descr="Image result for jefferson laborator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3382E-7F06-4C6E-871C-C859275BF3AB}"/>
              </a:ext>
            </a:extLst>
          </p:cNvPr>
          <p:cNvSpPr/>
          <p:nvPr/>
        </p:nvSpPr>
        <p:spPr>
          <a:xfrm>
            <a:off x="121920" y="5165229"/>
            <a:ext cx="883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Farrukh</a:t>
            </a:r>
            <a:r>
              <a:rPr lang="en-US" sz="2000" b="1" dirty="0">
                <a:solidFill>
                  <a:srgbClr val="0000FF"/>
                </a:solidFill>
                <a:latin typeface="Cambria" pitchFamily="18" charset="0"/>
              </a:rPr>
              <a:t> J. </a:t>
            </a:r>
            <a:r>
              <a:rPr lang="en-US" sz="2000" b="1" dirty="0" err="1">
                <a:solidFill>
                  <a:srgbClr val="0000FF"/>
                </a:solidFill>
                <a:latin typeface="Cambria" pitchFamily="18" charset="0"/>
              </a:rPr>
              <a:t>Fattoyev</a:t>
            </a:r>
            <a:endParaRPr lang="en-US" sz="2000" b="1" dirty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latin typeface="Cambria" pitchFamily="18" charset="0"/>
              </a:rPr>
              <a:t>Manhattan College, Riverdale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Giant Monopole Resonances constrain the value of the nuclear incompressibility at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10%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High density component of the EOS is constrained by the experimental –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716" y="2209800"/>
            <a:ext cx="44251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609600"/>
            <a:ext cx="6324600" cy="12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199" y="914400"/>
            <a:ext cx="6189911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343400" y="1828800"/>
            <a:ext cx="1600200" cy="99060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10200" y="4038600"/>
            <a:ext cx="1752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4572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mbria" pitchFamily="18" charset="0"/>
              </a:rPr>
              <a:t>Symmetry Energy = Pure Neutron Matter – Symmetric Nuclear Matter</a:t>
            </a:r>
          </a:p>
        </p:txBody>
      </p:sp>
      <p:sp>
        <p:nvSpPr>
          <p:cNvPr id="11" name="Rectangle 10"/>
          <p:cNvSpPr/>
          <p:nvPr/>
        </p:nvSpPr>
        <p:spPr>
          <a:xfrm rot="21438690">
            <a:off x="4812135" y="1761683"/>
            <a:ext cx="399026" cy="50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 rot="21356332">
            <a:off x="6112959" y="4127673"/>
            <a:ext cx="38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Symmetry Energy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Cambria" pitchFamily="18" charset="0"/>
              </a:rPr>
              <a:t>Recent theoretical progresses on </a:t>
            </a:r>
            <a:r>
              <a:rPr lang="en-US" sz="2000" dirty="0" err="1">
                <a:solidFill>
                  <a:srgbClr val="000099"/>
                </a:solidFill>
                <a:latin typeface="Cambria" pitchFamily="18" charset="0"/>
              </a:rPr>
              <a:t>chiral</a:t>
            </a:r>
            <a:r>
              <a:rPr lang="en-US" sz="2000" dirty="0">
                <a:solidFill>
                  <a:srgbClr val="000099"/>
                </a:solidFill>
                <a:latin typeface="Cambria" pitchFamily="18" charset="0"/>
              </a:rPr>
              <a:t> EFT and AFDMC (QMC) calculations have greatly constrained the EOS of PNM below saturation.</a:t>
            </a:r>
            <a:endParaRPr lang="en-US" sz="2000" i="1" dirty="0">
              <a:solidFill>
                <a:srgbClr val="000099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11" name="Picture 10" descr="Grap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6705600" cy="53644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48006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>
                <a:latin typeface="Cambria" pitchFamily="18" charset="0"/>
              </a:rPr>
              <a:t>208</a:t>
            </a:r>
            <a:r>
              <a:rPr lang="en-US" b="1" dirty="0">
                <a:latin typeface="Cambria" pitchFamily="18" charset="0"/>
              </a:rPr>
              <a:t>Pb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9436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43400" y="44958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neutron skin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" y="5643265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err="1">
                <a:solidFill>
                  <a:srgbClr val="0000FF"/>
                </a:solidFill>
                <a:latin typeface="Cambria" pitchFamily="18" charset="0"/>
              </a:rPr>
              <a:t>PREX</a:t>
            </a:r>
            <a:r>
              <a:rPr lang="en-US" sz="1900" dirty="0">
                <a:solidFill>
                  <a:srgbClr val="0000FF"/>
                </a:solidFill>
                <a:latin typeface="Cambria" pitchFamily="18" charset="0"/>
              </a:rPr>
              <a:t>-II [Phys. Rev. Lett. 126, 172502, 2021] measured the neutron radius with higher accuracy. </a:t>
            </a:r>
          </a:p>
          <a:p>
            <a:r>
              <a:rPr lang="en-US" sz="1900" dirty="0">
                <a:solidFill>
                  <a:srgbClr val="0000FF"/>
                </a:solidFill>
                <a:latin typeface="Cambria" pitchFamily="18" charset="0"/>
              </a:rPr>
              <a:t>Similarly CREX [</a:t>
            </a:r>
            <a:r>
              <a:rPr lang="en-US" sz="1900" dirty="0" err="1">
                <a:solidFill>
                  <a:srgbClr val="0000FF"/>
                </a:solidFill>
                <a:latin typeface="Cambria" pitchFamily="18" charset="0"/>
              </a:rPr>
              <a:t>arXiv:2205.11593</a:t>
            </a:r>
            <a:r>
              <a:rPr lang="en-US" sz="1900" dirty="0">
                <a:solidFill>
                  <a:srgbClr val="0000FF"/>
                </a:solidFill>
                <a:latin typeface="Cambria" pitchFamily="18" charset="0"/>
              </a:rPr>
              <a:t>, 2022] measured for the neutron skin of Ca-48.</a:t>
            </a:r>
          </a:p>
          <a:p>
            <a:endParaRPr lang="en-US" sz="1900" b="1" dirty="0"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7620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Pb-208: Where do extra 44 neutrons go?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The Development of a Neutron Skin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885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534179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85800" y="4416623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Roca-</a:t>
            </a:r>
            <a:r>
              <a:rPr lang="en-US" sz="1400" dirty="0" err="1"/>
              <a:t>Maza</a:t>
            </a:r>
            <a:r>
              <a:rPr lang="en-US" sz="1400" dirty="0"/>
              <a:t> et al., PRL106,252501(2011)</a:t>
            </a:r>
            <a:endParaRPr lang="en-US" sz="1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304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Cambria" pitchFamily="18" charset="0"/>
              </a:rPr>
              <a:t>   Neutron skin thickness is strongly correlated with the </a:t>
            </a:r>
          </a:p>
          <a:p>
            <a:r>
              <a:rPr lang="en-US" sz="2000" b="1" dirty="0">
                <a:solidFill>
                  <a:srgbClr val="000099"/>
                </a:solidFill>
                <a:latin typeface="Cambria" pitchFamily="18" charset="0"/>
              </a:rPr>
              <a:t>   pressure of pure neutron matter (PNM):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8000"/>
                </a:solidFill>
                <a:latin typeface="Cambria" pitchFamily="18" charset="0"/>
              </a:rPr>
              <a:t> Pressure of PNM pushes against surface tension ⇒ neutron skin!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Pressure of PNM pushes against gravity ⇒ neutron-star radius!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b="1" i="1" dirty="0">
                <a:latin typeface="Cambria" pitchFamily="18" charset="0"/>
              </a:rPr>
              <a:t>The larger is the neutron skin, the larger is the neutron-star radius!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724400"/>
            <a:ext cx="1828800" cy="3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0" y="4353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Fattoyev</a:t>
            </a:r>
            <a:r>
              <a:rPr lang="en-US" sz="1400" dirty="0"/>
              <a:t> &amp; </a:t>
            </a:r>
            <a:r>
              <a:rPr lang="en-US" sz="1400" dirty="0" err="1"/>
              <a:t>Piekarewicz</a:t>
            </a:r>
            <a:r>
              <a:rPr lang="en-US" sz="1400" dirty="0"/>
              <a:t>, PRC86,015802(2012)</a:t>
            </a:r>
          </a:p>
          <a:p>
            <a:endParaRPr lang="en-US" sz="1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8291" y="914400"/>
            <a:ext cx="31823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Pb-208: Where do extra 44 neutrons go?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The Development of a Neutron Skin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13" name="Picture 14" descr="e-pb_scatt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762001"/>
            <a:ext cx="2743199" cy="18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Group 4"/>
          <p:cNvGraphicFramePr>
            <a:graphicFrameLocks/>
          </p:cNvGraphicFramePr>
          <p:nvPr/>
        </p:nvGraphicFramePr>
        <p:xfrm>
          <a:off x="3657600" y="838200"/>
          <a:ext cx="5257800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  proton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 neutron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Electric charge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  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  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Weak charge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 0.07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   -0.99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3200"/>
            <a:ext cx="7696200" cy="26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5334000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700" b="1" dirty="0">
                <a:solidFill>
                  <a:srgbClr val="008000"/>
                </a:solidFill>
                <a:latin typeface="Cambria" pitchFamily="18" charset="0"/>
              </a:rPr>
              <a:t> Proton form factors are known with enormous precision (Hofstadter 1950’s – to date).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solidFill>
                  <a:srgbClr val="FF0000"/>
                </a:solidFill>
                <a:latin typeface="Cambria" pitchFamily="18" charset="0"/>
              </a:rPr>
              <a:t> Neutron form factors are as fundamental as proton form factors (still elusive after more</a:t>
            </a:r>
          </a:p>
          <a:p>
            <a:r>
              <a:rPr lang="en-US" sz="1700" b="1" dirty="0">
                <a:solidFill>
                  <a:srgbClr val="FF0000"/>
                </a:solidFill>
                <a:latin typeface="Cambria" pitchFamily="18" charset="0"/>
              </a:rPr>
              <a:t>    than 80 years of nuclear physics).</a:t>
            </a: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Cambria" pitchFamily="18" charset="0"/>
              </a:rPr>
              <a:t>PREX</a:t>
            </a:r>
            <a:r>
              <a:rPr lang="en-US" sz="1700" b="1" dirty="0">
                <a:solidFill>
                  <a:srgbClr val="0000FF"/>
                </a:solidFill>
                <a:latin typeface="Cambria" pitchFamily="18" charset="0"/>
              </a:rPr>
              <a:t>-II  &amp; CREX at </a:t>
            </a:r>
            <a:r>
              <a:rPr lang="en-US" sz="1700" b="1" dirty="0" err="1">
                <a:solidFill>
                  <a:srgbClr val="0000FF"/>
                </a:solidFill>
                <a:latin typeface="Cambria" pitchFamily="18" charset="0"/>
              </a:rPr>
              <a:t>JLAB</a:t>
            </a:r>
            <a:r>
              <a:rPr lang="en-US" sz="1700" b="1" dirty="0">
                <a:solidFill>
                  <a:srgbClr val="0000FF"/>
                </a:solidFill>
                <a:latin typeface="Cambria" pitchFamily="18" charset="0"/>
              </a:rPr>
              <a:t> measured neutron radii with a 1% accuracy (2021 &amp; 2022).</a:t>
            </a:r>
            <a:endParaRPr lang="en-US" sz="1700" b="1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700" b="1" dirty="0">
                <a:solidFill>
                  <a:srgbClr val="000099"/>
                </a:solidFill>
                <a:latin typeface="Cambria" pitchFamily="18" charset="0"/>
              </a:rPr>
              <a:t> MESA at Mainz also plans to measure neutron radius with a 0.5% accuracy.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9380" y="5105400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Palatino Linotype" pitchFamily="18" charset="0"/>
              </a:rPr>
              <a:t>Credit: Roberts Michaels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Pb-208: Where do extra 44 neutrons go?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Parity Violating Experiment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662" y="66224"/>
            <a:ext cx="9067800" cy="533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Recent Developments: </a:t>
            </a:r>
            <a:r>
              <a:rPr lang="en-US" sz="32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-II</a:t>
            </a:r>
            <a:endParaRPr lang="en-US" sz="32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mbria" pitchFamily="18" charset="0"/>
              </a:rPr>
              <a:t>PREX</a:t>
            </a:r>
            <a:r>
              <a:rPr lang="en-US" sz="2000" dirty="0">
                <a:latin typeface="Cambria" pitchFamily="18" charset="0"/>
              </a:rPr>
              <a:t>-II measured that the neutron skin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thickness is large: 0.283±0.071  fm.  </a:t>
            </a:r>
            <a:endParaRPr lang="en-US" sz="2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AE8C0-F92C-4010-8F34-ECCB073A164B}"/>
              </a:ext>
            </a:extLst>
          </p:cNvPr>
          <p:cNvSpPr/>
          <p:nvPr/>
        </p:nvSpPr>
        <p:spPr>
          <a:xfrm>
            <a:off x="381000" y="1046847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D. Adhikari et al.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Collaboration), Phys. Rev. Lett. 126, 172502 (2021)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E759-6D2F-42ED-9F02-DFA64D77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2" y="1602432"/>
            <a:ext cx="7440637" cy="50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836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Implications of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-II on the EOS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34953-9F28-466D-9974-DE4FF0EEB685}"/>
              </a:ext>
            </a:extLst>
          </p:cNvPr>
          <p:cNvSpPr/>
          <p:nvPr/>
        </p:nvSpPr>
        <p:spPr>
          <a:xfrm>
            <a:off x="2438400" y="586099"/>
            <a:ext cx="4855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Adhikari et al., Phys. Rev. Lett. 126, 172502 (2021)</a:t>
            </a:r>
          </a:p>
          <a:p>
            <a:r>
              <a:rPr lang="en-US" dirty="0"/>
              <a:t>Reed et al., Phys. Rev. Lett. 126, 172503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D11C1-1201-435A-9AFC-D7EAFAB5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94758"/>
            <a:ext cx="4855688" cy="407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50A01-138E-4391-BD58-59B60171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2432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39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Implications of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-II on the EOS (Symmetry Energy)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34953-9F28-466D-9974-DE4FF0EEB685}"/>
              </a:ext>
            </a:extLst>
          </p:cNvPr>
          <p:cNvSpPr/>
          <p:nvPr/>
        </p:nvSpPr>
        <p:spPr>
          <a:xfrm>
            <a:off x="5466774" y="3806091"/>
            <a:ext cx="35629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Adhikari et al., Phys. Rev. Lett. 126, 172502 (2021), Reed et al. Phys. Rev. Lett. 126, 172503 (2021)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Drichler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125, 202702 (2020)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Lattimer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Ann. Rev.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Part. Sci. 62, 485 (2012).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91CCD-F376-44A8-9A78-9AC73CB3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666441"/>
            <a:ext cx="5121537" cy="6141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93DE0-6ABD-446E-A211-BBADA162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94" y="3346668"/>
            <a:ext cx="3219450" cy="390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4A3403-E9E3-48E4-BB19-B9B7CA3D4142}"/>
              </a:ext>
            </a:extLst>
          </p:cNvPr>
          <p:cNvSpPr/>
          <p:nvPr/>
        </p:nvSpPr>
        <p:spPr>
          <a:xfrm>
            <a:off x="5514686" y="1084412"/>
            <a:ext cx="34671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Cambria" pitchFamily="18" charset="0"/>
              </a:rPr>
              <a:t>L-vs-J constraint</a:t>
            </a:r>
          </a:p>
          <a:p>
            <a:endParaRPr lang="en-US" sz="1700" dirty="0">
              <a:solidFill>
                <a:srgbClr val="000099"/>
              </a:solidFill>
              <a:latin typeface="Cambria" pitchFamily="18" charset="0"/>
            </a:endParaRPr>
          </a:p>
          <a:p>
            <a:r>
              <a:rPr lang="en-US" sz="1700" dirty="0">
                <a:solidFill>
                  <a:srgbClr val="000099"/>
                </a:solidFill>
                <a:latin typeface="Cambria" pitchFamily="18" charset="0"/>
              </a:rPr>
              <a:t>Already creates a tension with some of the experimental constraints.</a:t>
            </a:r>
          </a:p>
        </p:txBody>
      </p:sp>
    </p:spTree>
    <p:extLst>
      <p:ext uri="{BB962C8B-B14F-4D97-AF65-F5344CB8AC3E}">
        <p14:creationId xmlns:p14="http://schemas.microsoft.com/office/powerpoint/2010/main" val="9628255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Implications of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-II on the EOS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(Electric Dipole Polarizability)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34953-9F28-466D-9974-DE4FF0EEB685}"/>
              </a:ext>
            </a:extLst>
          </p:cNvPr>
          <p:cNvSpPr/>
          <p:nvPr/>
        </p:nvSpPr>
        <p:spPr>
          <a:xfrm>
            <a:off x="2373502" y="814446"/>
            <a:ext cx="504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Reinhard et al., Phys. Rev. Lett. 127, 232501 (2021)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C3088-693A-4D36-9F34-7723C9AE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2" y="1249789"/>
            <a:ext cx="7924806" cy="5549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B27A5-4977-4221-891B-2502B601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3896370"/>
            <a:ext cx="1962150" cy="256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856CF-D6F4-4E91-8B8E-C12C0DEA1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216" y="3899022"/>
            <a:ext cx="2494679" cy="2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47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Implications of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-II on the EOS 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GMR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, Masses, Radii)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34953-9F28-466D-9974-DE4FF0EEB685}"/>
              </a:ext>
            </a:extLst>
          </p:cNvPr>
          <p:cNvSpPr/>
          <p:nvPr/>
        </p:nvSpPr>
        <p:spPr>
          <a:xfrm>
            <a:off x="2373502" y="814446"/>
            <a:ext cx="516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T. G. Yue et al., Phys. Rev. Research 4, </a:t>
            </a:r>
            <a:r>
              <a:rPr lang="en-US" dirty="0" err="1"/>
              <a:t>L022054</a:t>
            </a:r>
            <a:r>
              <a:rPr lang="en-US" dirty="0"/>
              <a:t> (2022)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CF8EF-ADE6-4225-A0CF-A000D516C201}"/>
              </a:ext>
            </a:extLst>
          </p:cNvPr>
          <p:cNvSpPr/>
          <p:nvPr/>
        </p:nvSpPr>
        <p:spPr>
          <a:xfrm>
            <a:off x="103969" y="1347275"/>
            <a:ext cx="8936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Exp: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GS properties and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GMR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of finite nuclei and EOS of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SNM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from HIC (flow data)</a:t>
            </a:r>
          </a:p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Obs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Maximum mass of a NS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PSR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J0740+6620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GW170817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and NICER Mass-vs-Radius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PSR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J0030+045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F54C5-0D51-496C-A9C6-226123A5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7" y="2481580"/>
            <a:ext cx="8631945" cy="43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80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pic>
        <p:nvPicPr>
          <p:cNvPr id="12" name="Picture 11" descr="fig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24000"/>
            <a:ext cx="117751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838200"/>
            <a:ext cx="403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Nucleus of an atom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pPr algn="ctr"/>
            <a:endParaRPr lang="en-US" sz="1900" b="1" dirty="0">
              <a:latin typeface="Cambria" pitchFamily="18" charset="0"/>
            </a:endParaRPr>
          </a:p>
          <a:p>
            <a:pPr algn="ctr"/>
            <a:r>
              <a:rPr lang="en-US" sz="2400" b="1" dirty="0"/>
              <a:t>  </a:t>
            </a:r>
          </a:p>
          <a:p>
            <a:pPr algn="ctr"/>
            <a:r>
              <a:rPr lang="en-US" sz="2400" b="1" dirty="0"/>
              <a:t>     A ≃ 10</a:t>
            </a:r>
            <a:r>
              <a:rPr lang="en-US" sz="2400" b="1" baseline="30000" dirty="0"/>
              <a:t>2</a:t>
            </a:r>
          </a:p>
          <a:p>
            <a:pPr algn="ctr"/>
            <a:r>
              <a:rPr lang="en-US" sz="2400" dirty="0"/>
              <a:t>       </a:t>
            </a:r>
            <a:r>
              <a:rPr lang="en-US" sz="2400" b="1" dirty="0" err="1"/>
              <a:t>ρ</a:t>
            </a:r>
            <a:r>
              <a:rPr lang="en-US" sz="2400" b="1" baseline="-25000" dirty="0" err="1"/>
              <a:t>ave</a:t>
            </a:r>
            <a:r>
              <a:rPr lang="en-US" sz="2400" b="1" dirty="0"/>
              <a:t> ≃ 0.7 ρ</a:t>
            </a:r>
            <a:r>
              <a:rPr lang="en-US" sz="2400" b="1" baseline="-25000" dirty="0"/>
              <a:t>0</a:t>
            </a:r>
            <a:endParaRPr lang="en-US" sz="2400" b="1" baseline="-25000" dirty="0">
              <a:latin typeface="Cambria" pitchFamily="18" charset="0"/>
            </a:endParaRPr>
          </a:p>
          <a:p>
            <a:pPr algn="ctr"/>
            <a:r>
              <a:rPr lang="en-US" sz="2400" b="1" dirty="0">
                <a:latin typeface="Cambria" pitchFamily="18" charset="0"/>
              </a:rPr>
              <a:t>         R</a:t>
            </a:r>
            <a:r>
              <a:rPr lang="en-US" sz="2400" b="1" dirty="0"/>
              <a:t> ≃ 10</a:t>
            </a:r>
            <a:r>
              <a:rPr lang="en-US" sz="2400" b="1" baseline="30000" dirty="0"/>
              <a:t>-14</a:t>
            </a:r>
            <a:r>
              <a:rPr lang="en-US" sz="2400" b="1" dirty="0"/>
              <a:t> m</a:t>
            </a:r>
            <a:r>
              <a:rPr lang="en-US" sz="2400" b="1" baseline="30000" dirty="0"/>
              <a:t>       </a:t>
            </a:r>
          </a:p>
          <a:p>
            <a:pPr algn="ctr"/>
            <a:endParaRPr lang="en-US" sz="2400" b="1" dirty="0">
              <a:latin typeface="Cambria" pitchFamily="18" charset="0"/>
            </a:endParaRPr>
          </a:p>
          <a:p>
            <a:pPr algn="ctr"/>
            <a:r>
              <a:rPr lang="en-US" sz="2000" b="1" dirty="0">
                <a:latin typeface="Cambria" pitchFamily="18" charset="0"/>
              </a:rPr>
              <a:t>Supported by surface tension</a:t>
            </a:r>
          </a:p>
          <a:p>
            <a:pPr algn="ctr"/>
            <a:r>
              <a:rPr lang="en-US" sz="2400" b="1" baseline="30000" dirty="0"/>
              <a:t>       </a:t>
            </a:r>
            <a:r>
              <a:rPr lang="en-US" sz="1900" b="1" baseline="30000" dirty="0"/>
              <a:t> </a:t>
            </a:r>
            <a:endParaRPr lang="en-US" sz="1900" b="1" dirty="0">
              <a:latin typeface="Cambria" pitchFamily="18" charset="0"/>
            </a:endParaRPr>
          </a:p>
        </p:txBody>
      </p:sp>
      <p:pic>
        <p:nvPicPr>
          <p:cNvPr id="20" name="Picture 2" descr="Image result for nucleus of an a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72941"/>
            <a:ext cx="2209800" cy="173225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029200" y="838200"/>
            <a:ext cx="41148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Neutron Star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endParaRPr lang="en-US" sz="1900" b="1" dirty="0">
              <a:latin typeface="Cambria" pitchFamily="18" charset="0"/>
            </a:endParaRPr>
          </a:p>
          <a:p>
            <a:r>
              <a:rPr lang="en-US" sz="1900" b="1" dirty="0">
                <a:latin typeface="Cambria" pitchFamily="18" charset="0"/>
              </a:rPr>
              <a:t>       </a:t>
            </a:r>
          </a:p>
          <a:p>
            <a:pPr algn="ctr"/>
            <a:endParaRPr lang="en-US" sz="1900" b="1" dirty="0">
              <a:latin typeface="Cambria" pitchFamily="18" charset="0"/>
            </a:endParaRP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 ≃ 10</a:t>
            </a:r>
            <a:r>
              <a:rPr lang="en-US" sz="2400" b="1" baseline="30000" dirty="0"/>
              <a:t>59</a:t>
            </a:r>
          </a:p>
          <a:p>
            <a:pPr algn="ctr"/>
            <a:r>
              <a:rPr lang="en-US" sz="2400" b="1" dirty="0" err="1"/>
              <a:t>ρ</a:t>
            </a:r>
            <a:r>
              <a:rPr lang="en-US" sz="2400" b="1" baseline="-25000" dirty="0" err="1"/>
              <a:t>ave</a:t>
            </a:r>
            <a:r>
              <a:rPr lang="en-US" sz="2400" b="1" dirty="0"/>
              <a:t> ≃ 2.0 ρ</a:t>
            </a:r>
            <a:r>
              <a:rPr lang="en-US" sz="2400" b="1" baseline="-25000" dirty="0"/>
              <a:t>0</a:t>
            </a:r>
            <a:r>
              <a:rPr lang="en-US" sz="2400" b="1" dirty="0">
                <a:latin typeface="Cambria" pitchFamily="18" charset="0"/>
              </a:rPr>
              <a:t>                </a:t>
            </a:r>
          </a:p>
          <a:p>
            <a:pPr algn="ctr"/>
            <a:r>
              <a:rPr lang="en-US" sz="2400" b="1" dirty="0">
                <a:latin typeface="Cambria" pitchFamily="18" charset="0"/>
              </a:rPr>
              <a:t>R</a:t>
            </a:r>
            <a:r>
              <a:rPr lang="en-US" sz="2400" b="1" dirty="0"/>
              <a:t> ≃ 10</a:t>
            </a:r>
            <a:r>
              <a:rPr lang="en-US" sz="2400" b="1" baseline="30000" dirty="0"/>
              <a:t>4</a:t>
            </a:r>
            <a:r>
              <a:rPr lang="en-US" sz="2400" b="1" dirty="0"/>
              <a:t> m</a:t>
            </a:r>
            <a:br>
              <a:rPr lang="en-US" sz="2400" b="1" dirty="0"/>
            </a:br>
            <a:r>
              <a:rPr lang="en-US" sz="2400" b="1" dirty="0">
                <a:latin typeface="Cambria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Cambria" pitchFamily="18" charset="0"/>
              </a:rPr>
              <a:t>Supported by gravity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41446"/>
            <a:ext cx="1752600" cy="168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0" y="76200"/>
            <a:ext cx="88392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Neutron Star as Giant (Neutron-Rich) Nucleus: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" pitchFamily="18" charset="0"/>
              </a:rPr>
              <a:t>Similarities and Differences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3528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Feb, 1931 – Zurich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the  density of matter becomes so great that atomic nuclei come in close contact, </a:t>
            </a:r>
          </a:p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forming one gigantic nucleus.”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0270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Cambria" pitchFamily="18" charset="0"/>
              </a:rPr>
              <a:t>They are both governed  by the same Physics: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The Physics of the Strong Interaction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Implications of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-II on the EOS (Direct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Urca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)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179FF5-303C-44F8-BA36-3E25A345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33" y="675713"/>
            <a:ext cx="4579767" cy="51040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1875C6-3395-49E4-9211-E9E016160881}"/>
              </a:ext>
            </a:extLst>
          </p:cNvPr>
          <p:cNvSpPr/>
          <p:nvPr/>
        </p:nvSpPr>
        <p:spPr>
          <a:xfrm>
            <a:off x="20662" y="573388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The lack of observation of cold stars (only a few observed so far) suggests that the neutrino emissivity might be suppressed by nucleon pairing  or there is a phase transition at the inner regions of the star (See also Mendes talk) .</a:t>
            </a:r>
            <a:endParaRPr lang="en-US" sz="2000" dirty="0">
              <a:solidFill>
                <a:srgbClr val="000000"/>
              </a:solidFill>
              <a:latin typeface="Lucida Grande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B32032-0783-4741-AA12-5B2FB065DF00}"/>
              </a:ext>
            </a:extLst>
          </p:cNvPr>
          <p:cNvCxnSpPr>
            <a:cxnSpLocks/>
          </p:cNvCxnSpPr>
          <p:nvPr/>
        </p:nvCxnSpPr>
        <p:spPr>
          <a:xfrm flipH="1" flipV="1">
            <a:off x="2257571" y="4191000"/>
            <a:ext cx="3076429" cy="471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A741D5F-7068-414B-9502-BE295379C6B3}"/>
              </a:ext>
            </a:extLst>
          </p:cNvPr>
          <p:cNvSpPr/>
          <p:nvPr/>
        </p:nvSpPr>
        <p:spPr>
          <a:xfrm>
            <a:off x="75650" y="3185295"/>
            <a:ext cx="22715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Recall the strong tension with </a:t>
            </a:r>
          </a:p>
          <a:p>
            <a:r>
              <a:rPr lang="en-US" dirty="0">
                <a:latin typeface="Cambria" pitchFamily="18" charset="0"/>
              </a:rPr>
              <a:t>the constraints from </a:t>
            </a:r>
          </a:p>
          <a:p>
            <a:r>
              <a:rPr lang="en-US" dirty="0">
                <a:latin typeface="Cambria" pitchFamily="18" charset="0"/>
              </a:rPr>
              <a:t>electric dipole polarizability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88679C-B87D-46B7-B8F3-042A23573ED8}"/>
              </a:ext>
            </a:extLst>
          </p:cNvPr>
          <p:cNvSpPr/>
          <p:nvPr/>
        </p:nvSpPr>
        <p:spPr>
          <a:xfrm>
            <a:off x="56848" y="782200"/>
            <a:ext cx="2229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Reed et al. </a:t>
            </a:r>
          </a:p>
          <a:p>
            <a:r>
              <a:rPr lang="en-US" dirty="0"/>
              <a:t>Phys. Rev. Lett. 126, 172503 (2021) </a:t>
            </a:r>
          </a:p>
        </p:txBody>
      </p:sp>
    </p:spTree>
    <p:extLst>
      <p:ext uri="{BB962C8B-B14F-4D97-AF65-F5344CB8AC3E}">
        <p14:creationId xmlns:p14="http://schemas.microsoft.com/office/powerpoint/2010/main" val="14543175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693B1-8CDD-4B53-BE89-48A42A13B671}"/>
              </a:ext>
            </a:extLst>
          </p:cNvPr>
          <p:cNvSpPr/>
          <p:nvPr/>
        </p:nvSpPr>
        <p:spPr>
          <a:xfrm>
            <a:off x="2115506" y="697945"/>
            <a:ext cx="5298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Reed et al., Phys. Rev. Lett. 126, 172503 (2021)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4FDE9-A068-4A22-B70A-7E27B0B40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" y="1383323"/>
            <a:ext cx="4733352" cy="5038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180270-2861-4352-B519-1773890BFC67}"/>
              </a:ext>
            </a:extLst>
          </p:cNvPr>
          <p:cNvSpPr/>
          <p:nvPr/>
        </p:nvSpPr>
        <p:spPr>
          <a:xfrm>
            <a:off x="4717672" y="3838326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</a:rPr>
              <a:t>Corollary: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If tidal polarizability remains small (&lt;600), then the EOS (symmetry energy) should be soft at high density to get a consistent prediction with the observational data.</a:t>
            </a:r>
            <a:endParaRPr lang="en-US" sz="2000" i="1" dirty="0">
              <a:solidFill>
                <a:srgbClr val="008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7619F-850D-4B6A-B841-BFCF49D8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40850"/>
            <a:ext cx="3614164" cy="1490513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59DFF46-494A-4E0B-A952-6586A8FE3A88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Implications of </a:t>
            </a:r>
            <a:r>
              <a:rPr lang="en-US" sz="2600" b="1" dirty="0" err="1">
                <a:solidFill>
                  <a:schemeClr val="tx1"/>
                </a:solidFill>
                <a:latin typeface="Cambria" pitchFamily="18" charset="0"/>
              </a:rPr>
              <a:t>PREX</a:t>
            </a:r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-II on the EOS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Cambria" pitchFamily="18" charset="0"/>
              </a:rPr>
              <a:t>(Tidal Polarizability and Neutron Star Radius)</a:t>
            </a:r>
            <a:endParaRPr lang="en-US" sz="26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024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GW190814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: Is it a neutron star or a black hole?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A844B-0285-444F-B1A7-574D71AD18D3}"/>
              </a:ext>
            </a:extLst>
          </p:cNvPr>
          <p:cNvSpPr/>
          <p:nvPr/>
        </p:nvSpPr>
        <p:spPr>
          <a:xfrm>
            <a:off x="2131491" y="4175621"/>
            <a:ext cx="488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Fattoyev et al., Phys. Rev. C 102, 065805 (2020)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644FE-E246-452D-8BE0-082CC6878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89" y="4794898"/>
            <a:ext cx="5952020" cy="154658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FAE90C-8A64-4C01-9B49-4A12E8F24991}"/>
              </a:ext>
            </a:extLst>
          </p:cNvPr>
          <p:cNvSpPr/>
          <p:nvPr/>
        </p:nvSpPr>
        <p:spPr>
          <a:xfrm>
            <a:off x="6553200" y="4794898"/>
            <a:ext cx="1066799" cy="1796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s://www.ligo.org/detections/images/gw190814_artistimage.jpg">
            <a:extLst>
              <a:ext uri="{FF2B5EF4-FFF2-40B4-BE49-F238E27FC236}">
                <a16:creationId xmlns:a16="http://schemas.microsoft.com/office/drawing/2014/main" id="{083654B3-6645-4852-B2E0-4EAE0B0E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6" y="622650"/>
            <a:ext cx="6333065" cy="3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730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3DA0FE-557E-4C52-A609-93B61961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13" y="363415"/>
            <a:ext cx="6199774" cy="6477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5E41E86-811A-40A3-BEA9-9D8BBF1F34C1}"/>
              </a:ext>
            </a:extLst>
          </p:cNvPr>
          <p:cNvSpPr/>
          <p:nvPr/>
        </p:nvSpPr>
        <p:spPr>
          <a:xfrm>
            <a:off x="0" y="17585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GW190814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: Is it a neutron star or a black hole?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3EB4B-595F-46E2-ADF4-186D09ED74D3}"/>
              </a:ext>
            </a:extLst>
          </p:cNvPr>
          <p:cNvSpPr/>
          <p:nvPr/>
        </p:nvSpPr>
        <p:spPr>
          <a:xfrm>
            <a:off x="2743200" y="55626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Roboto"/>
              </a:rPr>
              <a:t>Λ</a:t>
            </a:r>
            <a:r>
              <a:rPr lang="en-US" b="1" dirty="0">
                <a:solidFill>
                  <a:srgbClr val="FF0000"/>
                </a:solidFill>
                <a:latin typeface="Roboto"/>
              </a:rPr>
              <a:t> = 717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685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603C7-E492-4454-9A08-7E44C036D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15" y="615462"/>
            <a:ext cx="4516540" cy="3727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34E62-AFD4-42DE-B5A4-067AEE87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" y="533401"/>
            <a:ext cx="4487378" cy="3886199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0982164-02EF-4980-978F-C92D136E6E1D}"/>
              </a:ext>
            </a:extLst>
          </p:cNvPr>
          <p:cNvSpPr/>
          <p:nvPr/>
        </p:nvSpPr>
        <p:spPr>
          <a:xfrm>
            <a:off x="0" y="17585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GW190814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: Is it a neutron star or a black hole?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32691-F117-478E-B651-2E1C74B0E161}"/>
              </a:ext>
            </a:extLst>
          </p:cNvPr>
          <p:cNvSpPr/>
          <p:nvPr/>
        </p:nvSpPr>
        <p:spPr>
          <a:xfrm>
            <a:off x="84622" y="4274284"/>
            <a:ext cx="87545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Big Apple: soft at intermediate and stiff at high densities.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Does not agree with the constraint from the flow analysis.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Strong tension with the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-II constraint (Agrees with the original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PREX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Perhaps gravity in the strong field regime is not fully described by General Relativity and alternative models of gravity should be tested. </a:t>
            </a:r>
            <a:r>
              <a:rPr lang="en-US" sz="1600" dirty="0">
                <a:latin typeface="Cambria" panose="02040503050406030204" pitchFamily="18" charset="0"/>
              </a:rPr>
              <a:t>(see, e.g., Fattoyev, Arabian J. of Mathematics, July (2019))</a:t>
            </a:r>
            <a:endParaRPr lang="en-US" sz="2400" i="1" dirty="0">
              <a:solidFill>
                <a:srgbClr val="008000"/>
              </a:solidFill>
            </a:endParaRPr>
          </a:p>
          <a:p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820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0982164-02EF-4980-978F-C92D136E6E1D}"/>
              </a:ext>
            </a:extLst>
          </p:cNvPr>
          <p:cNvSpPr/>
          <p:nvPr/>
        </p:nvSpPr>
        <p:spPr>
          <a:xfrm>
            <a:off x="0" y="17585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Latest Challenge: The neutron skin of Ca-48 (CREX)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4294C-E98A-46B1-BEFD-DCD5D312550A}"/>
              </a:ext>
            </a:extLst>
          </p:cNvPr>
          <p:cNvSpPr/>
          <p:nvPr/>
        </p:nvSpPr>
        <p:spPr>
          <a:xfrm>
            <a:off x="838200" y="407143"/>
            <a:ext cx="6923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Adhikari et al, </a:t>
            </a:r>
            <a:r>
              <a:rPr lang="en-US" dirty="0" err="1"/>
              <a:t>arxiv</a:t>
            </a:r>
            <a:r>
              <a:rPr lang="en-US" dirty="0"/>
              <a:t>: 2205.11593, 2022 – Accepted for publication in </a:t>
            </a:r>
            <a:r>
              <a:rPr lang="en-US" dirty="0" err="1"/>
              <a:t>PRL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70CF3-4625-4B65-B512-D35E7F8E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004108"/>
            <a:ext cx="5981700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13B7A7-951D-47CA-8E37-A23C4144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5" y="1555591"/>
            <a:ext cx="6181278" cy="44775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CBB61F-6D65-4E55-8240-08AAC506E66B}"/>
              </a:ext>
            </a:extLst>
          </p:cNvPr>
          <p:cNvSpPr/>
          <p:nvPr/>
        </p:nvSpPr>
        <p:spPr>
          <a:xfrm>
            <a:off x="6400800" y="1624608"/>
            <a:ext cx="243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Isovector</a:t>
            </a:r>
            <a:r>
              <a:rPr lang="en-US" dirty="0"/>
              <a:t> sector needs to be revisited</a:t>
            </a:r>
          </a:p>
          <a:p>
            <a:r>
              <a:rPr lang="en-US" dirty="0"/>
              <a:t>(in preparation)</a:t>
            </a:r>
          </a:p>
          <a:p>
            <a:endParaRPr lang="en-US" dirty="0"/>
          </a:p>
          <a:p>
            <a:r>
              <a:rPr lang="en-US" dirty="0"/>
              <a:t>See also, recent papers by</a:t>
            </a:r>
          </a:p>
          <a:p>
            <a:endParaRPr lang="en-US" dirty="0"/>
          </a:p>
          <a:p>
            <a:r>
              <a:rPr lang="en-US" dirty="0"/>
              <a:t>Reinhard et a. </a:t>
            </a:r>
            <a:r>
              <a:rPr lang="en-US" dirty="0" err="1"/>
              <a:t>arXiv:2206.03134</a:t>
            </a:r>
            <a:r>
              <a:rPr lang="en-US" dirty="0"/>
              <a:t> (2022)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Yuksel</a:t>
            </a:r>
            <a:r>
              <a:rPr lang="en-US" dirty="0"/>
              <a:t> &amp; </a:t>
            </a:r>
            <a:r>
              <a:rPr lang="en-US" dirty="0" err="1"/>
              <a:t>Paar</a:t>
            </a:r>
            <a:r>
              <a:rPr lang="en-US" dirty="0"/>
              <a:t>, </a:t>
            </a:r>
            <a:r>
              <a:rPr lang="en-US" dirty="0" err="1"/>
              <a:t>arXiv:2206.06527</a:t>
            </a:r>
            <a:r>
              <a:rPr lang="en-US" dirty="0"/>
              <a:t> (2022)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E1444-8B80-4BA5-9F06-60FA992A9161}"/>
              </a:ext>
            </a:extLst>
          </p:cNvPr>
          <p:cNvSpPr/>
          <p:nvPr/>
        </p:nvSpPr>
        <p:spPr>
          <a:xfrm>
            <a:off x="3282461" y="3429000"/>
            <a:ext cx="2274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current model </a:t>
            </a:r>
          </a:p>
          <a:p>
            <a:r>
              <a:rPr lang="en-US" dirty="0">
                <a:solidFill>
                  <a:srgbClr val="FF0000"/>
                </a:solidFill>
              </a:rPr>
              <a:t>can describe them simultaneously!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38062-A767-4E42-84C9-DBCF83A9D613}"/>
              </a:ext>
            </a:extLst>
          </p:cNvPr>
          <p:cNvSpPr/>
          <p:nvPr/>
        </p:nvSpPr>
        <p:spPr>
          <a:xfrm>
            <a:off x="123249" y="6127691"/>
            <a:ext cx="8897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While a compatible nuclear model </a:t>
            </a:r>
            <a:r>
              <a:rPr lang="en-US" b="1" i="1" dirty="0"/>
              <a:t>can be </a:t>
            </a:r>
            <a:r>
              <a:rPr lang="en-US" dirty="0"/>
              <a:t>obtained, the tension only grows with observation </a:t>
            </a:r>
          </a:p>
          <a:p>
            <a:r>
              <a:rPr lang="en-US" dirty="0"/>
              <a:t>and it opens a door to a new state of matter in neutron star interiors.</a:t>
            </a:r>
          </a:p>
        </p:txBody>
      </p:sp>
    </p:spTree>
    <p:extLst>
      <p:ext uri="{BB962C8B-B14F-4D97-AF65-F5344CB8AC3E}">
        <p14:creationId xmlns:p14="http://schemas.microsoft.com/office/powerpoint/2010/main" val="23404655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812" y="439547"/>
            <a:ext cx="90924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Recent </a:t>
            </a:r>
            <a:r>
              <a:rPr lang="en-US" sz="2000" i="1" dirty="0">
                <a:latin typeface="Cambria" pitchFamily="18" charset="0"/>
              </a:rPr>
              <a:t>experimental</a:t>
            </a:r>
            <a:r>
              <a:rPr lang="en-US" sz="2000" dirty="0">
                <a:latin typeface="Cambria" pitchFamily="18" charset="0"/>
              </a:rPr>
              <a:t> data from neutron skins put some tight constraints on the density dependence of the symmetry energy (hence the EOS) </a:t>
            </a:r>
            <a:r>
              <a:rPr lang="en-US" sz="2000" i="1" dirty="0">
                <a:latin typeface="Cambria" pitchFamily="18" charset="0"/>
              </a:rPr>
              <a:t>at and below saturation.</a:t>
            </a:r>
            <a:endParaRPr lang="en-US" sz="2000" dirty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When combined with observational data this constraint gets better and sometimes creates a strong tension.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These tensions call for an improved models of energy density functionals that can simultaneously be used as a “density ladder” from nuclei to neutron stars.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To improve the current models new </a:t>
            </a:r>
            <a:r>
              <a:rPr lang="en-US" sz="2000" dirty="0" err="1">
                <a:latin typeface="Cambria" pitchFamily="18" charset="0"/>
              </a:rPr>
              <a:t>isovector</a:t>
            </a:r>
            <a:r>
              <a:rPr lang="en-US" sz="2000" dirty="0">
                <a:latin typeface="Cambria" pitchFamily="18" charset="0"/>
              </a:rPr>
              <a:t> features must be added to describe dense matter. This new feature allows to explore particle composition, the crust-core properties as well as global structure of neutron stars. 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latin typeface="Cambria" pitchFamily="18" charset="0"/>
              </a:rPr>
              <a:t> To constrain the EOS at supra-saturation  one needs a combined efforts from both the nuclear reactions and astrophysics community. </a:t>
            </a:r>
          </a:p>
          <a:p>
            <a:endParaRPr lang="en-US" sz="2000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Some Concluding Remarks</a:t>
            </a:r>
            <a:endParaRPr lang="en-US" sz="28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2" descr="Image result for li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752762"/>
            <a:ext cx="2649571" cy="12670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Image result for nicer na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063982"/>
            <a:ext cx="4495800" cy="717817"/>
          </a:xfrm>
          <a:prstGeom prst="rect">
            <a:avLst/>
          </a:prstGeom>
          <a:noFill/>
          <a:effectLst/>
        </p:spPr>
      </p:pic>
      <p:pic>
        <p:nvPicPr>
          <p:cNvPr id="7" name="Picture 6" descr="Image result for nsc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7328" y="4752763"/>
            <a:ext cx="3749958" cy="2105238"/>
          </a:xfrm>
          <a:prstGeom prst="rect">
            <a:avLst/>
          </a:prstGeom>
          <a:noFill/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8817" y="4752762"/>
            <a:ext cx="1689383" cy="126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33400"/>
            <a:ext cx="8686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My Collaborators: </a:t>
            </a:r>
            <a:r>
              <a:rPr lang="en-US" sz="2000" dirty="0">
                <a:solidFill>
                  <a:srgbClr val="003300"/>
                </a:solidFill>
                <a:latin typeface="Cambria" pitchFamily="18" charset="0"/>
              </a:rPr>
              <a:t>	</a:t>
            </a:r>
            <a:endParaRPr lang="en-US" sz="1600" b="1" dirty="0">
              <a:solidFill>
                <a:srgbClr val="000099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J.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Piekarewicz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, W.-C. Chen (FSU) 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B.-A. Li, W. G. Newton (Texas A&amp;M U-Commerce)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J.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Carvajal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(FIU)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B. T. Reed, C. J. Horowitz, A.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Deibel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(IU)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A.W. Steiner (UTK/ORNL)</a:t>
            </a:r>
          </a:p>
          <a:p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C. Y. Tsang, M. B. Tsang, P.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Danielewicz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, W. G. Lynch, E. F. Brown, B.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Schuetrumpf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(NSCL/MSU)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S.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Gandolfi</a:t>
            </a:r>
            <a:r>
              <a:rPr lang="en-US" b="1" dirty="0">
                <a:solidFill>
                  <a:srgbClr val="000099"/>
                </a:solidFill>
                <a:latin typeface="Cambria" pitchFamily="18" charset="0"/>
              </a:rPr>
              <a:t>, 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I.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Sagert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(Los Alamos)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A. Cumming, M. Mendes, C. Gale (McGill U.)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S. Reddy (UW)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D. Page (UNAM)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J.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Xu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(SINAP)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X.-H. Li (U. South China)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C.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Xu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(Nanjing U)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L.-W. Chen (Shanghai Jiao Tong U.)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W.-Z. Jiang (Southeast U.)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X.-T. He (Nanjing U. Aeronautics and Astronautics) </a:t>
            </a:r>
          </a:p>
          <a:p>
            <a:pPr marL="457200" indent="-457200"/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B.-J. </a:t>
            </a:r>
            <a:r>
              <a:rPr lang="en-US" dirty="0" err="1">
                <a:solidFill>
                  <a:srgbClr val="000099"/>
                </a:solidFill>
                <a:latin typeface="Cambria" pitchFamily="18" charset="0"/>
              </a:rPr>
              <a:t>Cai</a:t>
            </a:r>
            <a:r>
              <a:rPr lang="en-US" dirty="0">
                <a:solidFill>
                  <a:srgbClr val="000099"/>
                </a:solidFill>
                <a:latin typeface="Cambria" pitchFamily="18" charset="0"/>
              </a:rPr>
              <a:t> (Shanghai U.)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2200" y="5715000"/>
            <a:ext cx="4495800" cy="9144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Kunstler Script" pitchFamily="66" charset="0"/>
              </a:rPr>
              <a:t>Thank You!</a:t>
            </a:r>
            <a:endParaRPr lang="en-US" sz="7200" dirty="0">
              <a:solidFill>
                <a:srgbClr val="FF0000"/>
              </a:solidFill>
              <a:latin typeface="Kunstler Script" pitchFamily="66" charset="0"/>
            </a:endParaRPr>
          </a:p>
        </p:txBody>
      </p:sp>
      <p:pic>
        <p:nvPicPr>
          <p:cNvPr id="13" name="Picture 2" descr="https://specials-images.forbesimg.com/imageserve/5776bc3f4bbe6f56348156eb/300x300.jpg?fit=scale&amp;background=0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562600"/>
            <a:ext cx="1219200" cy="1219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0" y="0"/>
            <a:ext cx="8839200" cy="457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itchFamily="18" charset="0"/>
              </a:rPr>
              <a:t>Acknowledgement</a:t>
            </a:r>
            <a:endParaRPr lang="en-US" sz="3200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96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mbria" pitchFamily="18" charset="0"/>
              </a:rPr>
              <a:t> </a:t>
            </a:r>
          </a:p>
          <a:p>
            <a:pPr algn="just"/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762000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Nucleus of an atom</a:t>
            </a:r>
          </a:p>
          <a:p>
            <a:pPr algn="ctr"/>
            <a:r>
              <a:rPr lang="en-US" sz="2400" b="1" baseline="30000" dirty="0">
                <a:solidFill>
                  <a:srgbClr val="000099"/>
                </a:solidFill>
                <a:latin typeface="Cambria" pitchFamily="18" charset="0"/>
              </a:rPr>
              <a:t>Relativistic nuclear structure </a:t>
            </a:r>
          </a:p>
          <a:p>
            <a:pPr algn="ctr"/>
            <a:r>
              <a:rPr lang="en-US" sz="2400" b="1" baseline="30000" dirty="0">
                <a:solidFill>
                  <a:srgbClr val="000099"/>
                </a:solidFill>
                <a:latin typeface="Cambria" pitchFamily="18" charset="0"/>
              </a:rPr>
              <a:t>(Dirac) equation</a:t>
            </a:r>
            <a:endParaRPr lang="en-US" sz="1900" b="1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838200"/>
            <a:ext cx="4419600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Neutron Star</a:t>
            </a:r>
            <a:endParaRPr lang="en-US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en-US" sz="2000" b="1" baseline="30000" dirty="0">
                <a:solidFill>
                  <a:srgbClr val="000099"/>
                </a:solidFill>
                <a:latin typeface="Cambria" pitchFamily="18" charset="0"/>
              </a:rPr>
              <a:t>General Relativistic stellar structure </a:t>
            </a:r>
          </a:p>
          <a:p>
            <a:pPr algn="ctr"/>
            <a:r>
              <a:rPr lang="en-US" sz="2000" b="1" baseline="30000" dirty="0">
                <a:solidFill>
                  <a:srgbClr val="000099"/>
                </a:solidFill>
                <a:latin typeface="Cambria" pitchFamily="18" charset="0"/>
              </a:rPr>
              <a:t>(TOV) equation</a:t>
            </a:r>
            <a:endParaRPr lang="en-US" sz="1900" b="1" dirty="0"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8839200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Neutron Star as a Giant Nucleus: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mbria" pitchFamily="18" charset="0"/>
              </a:rPr>
              <a:t>The Role of the Equation of State</a:t>
            </a:r>
          </a:p>
        </p:txBody>
      </p:sp>
      <p:pic>
        <p:nvPicPr>
          <p:cNvPr id="16" name="Picture 15" descr="Grap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2858"/>
            <a:ext cx="9144000" cy="52251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R_constrai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51" y="920433"/>
            <a:ext cx="6567971" cy="569301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3308" y="6501825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F. </a:t>
            </a:r>
            <a:r>
              <a:rPr lang="en-US" sz="1400" dirty="0" err="1"/>
              <a:t>Ozel</a:t>
            </a:r>
            <a:r>
              <a:rPr lang="en-US" sz="1400" dirty="0"/>
              <a:t>, http://xtreme.as.arizona.edu/NeutronStars/index.php/neutron-star-radii/</a:t>
            </a:r>
          </a:p>
        </p:txBody>
      </p:sp>
      <p:sp>
        <p:nvSpPr>
          <p:cNvPr id="6" name="Left Brace 5"/>
          <p:cNvSpPr/>
          <p:nvPr/>
        </p:nvSpPr>
        <p:spPr>
          <a:xfrm rot="5400000">
            <a:off x="3447395" y="44904"/>
            <a:ext cx="609600" cy="282026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662719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Isovector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sector </a:t>
            </a:r>
            <a:r>
              <a:rPr lang="en-US" dirty="0">
                <a:latin typeface="Cambria" pitchFamily="18" charset="0"/>
              </a:rPr>
              <a:t>of the nuclear interaction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is not well constrained.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-56271"/>
            <a:ext cx="8839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Mass-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vs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-Radius Relations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F3EE01-B2AD-4F02-958C-46AF3456DD7B}"/>
              </a:ext>
            </a:extLst>
          </p:cNvPr>
          <p:cNvSpPr/>
          <p:nvPr/>
        </p:nvSpPr>
        <p:spPr>
          <a:xfrm>
            <a:off x="6317876" y="1399155"/>
            <a:ext cx="28202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Also, see talks</a:t>
            </a: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NICER constraints </a:t>
            </a:r>
          </a:p>
          <a:p>
            <a:r>
              <a:rPr lang="en-US" dirty="0">
                <a:latin typeface="Cambria" pitchFamily="18" charset="0"/>
              </a:rPr>
              <a:t>by Serena </a:t>
            </a:r>
            <a:r>
              <a:rPr lang="en-US" dirty="0" err="1">
                <a:latin typeface="Cambria" pitchFamily="18" charset="0"/>
              </a:rPr>
              <a:t>Vinciguerra</a:t>
            </a:r>
            <a:r>
              <a:rPr lang="en-US" dirty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and Cole Miller</a:t>
            </a: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Gravitational waves constraints </a:t>
            </a:r>
          </a:p>
          <a:p>
            <a:r>
              <a:rPr lang="en-US" dirty="0">
                <a:latin typeface="Cambria" pitchFamily="18" charset="0"/>
              </a:rPr>
              <a:t>by Jocelyn Read</a:t>
            </a: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Mass-vs-Radius constraints </a:t>
            </a:r>
          </a:p>
          <a:p>
            <a:r>
              <a:rPr lang="en-US" dirty="0">
                <a:latin typeface="Cambria" pitchFamily="18" charset="0"/>
              </a:rPr>
              <a:t>by Thankful Cromartie and </a:t>
            </a:r>
            <a:r>
              <a:rPr lang="en-US" dirty="0" err="1">
                <a:latin typeface="Cambria" pitchFamily="18" charset="0"/>
              </a:rPr>
              <a:t>Joonas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Nattila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19812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mbria" pitchFamily="18" charset="0"/>
              </a:rPr>
              <a:t>isospin</a:t>
            </a:r>
            <a:r>
              <a:rPr lang="en-US" sz="2000" dirty="0">
                <a:latin typeface="Cambria" pitchFamily="18" charset="0"/>
              </a:rPr>
              <a:t> asymmetry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1347610" cy="58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52399" y="1981200"/>
            <a:ext cx="8610601" cy="2895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For a neutron-rich matter it is useful to expand:</a:t>
            </a:r>
          </a:p>
          <a:p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Talk by Francesca </a:t>
            </a:r>
            <a:r>
              <a:rPr lang="en-US" sz="2200" dirty="0" err="1">
                <a:solidFill>
                  <a:schemeClr val="tx1"/>
                </a:solidFill>
                <a:latin typeface="Cambria" pitchFamily="18" charset="0"/>
              </a:rPr>
              <a:t>Gulminelli</a:t>
            </a:r>
            <a:r>
              <a:rPr lang="en-US" sz="2200" dirty="0">
                <a:solidFill>
                  <a:schemeClr val="tx1"/>
                </a:solidFill>
                <a:latin typeface="Cambria" pitchFamily="18" charset="0"/>
              </a:rPr>
              <a:t> (Monday)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0"/>
            <a:ext cx="4211782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12723"/>
            <a:ext cx="6485021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494772"/>
            <a:ext cx="4572000" cy="139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0" y="0"/>
            <a:ext cx="8839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Uncertainties in the EOS: Symmetry Energy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509EF9-9832-421F-8440-100D3F2949AB}"/>
              </a:ext>
            </a:extLst>
          </p:cNvPr>
          <p:cNvSpPr/>
          <p:nvPr/>
        </p:nvSpPr>
        <p:spPr>
          <a:xfrm>
            <a:off x="152399" y="602649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Also, talk by Melissa Mendes (yesterday) on its role of neutron star neutrino cooling.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620000" cy="605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0" y="0"/>
            <a:ext cx="88392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Symmetry Energy = PNM - SNM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276BA-7031-4E61-B410-7113D5456564}"/>
              </a:ext>
            </a:extLst>
          </p:cNvPr>
          <p:cNvSpPr/>
          <p:nvPr/>
        </p:nvSpPr>
        <p:spPr>
          <a:xfrm>
            <a:off x="5486400" y="50292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Also, Tim Dietrich (this morning)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>
                  <a:extLst/>
                </a:blip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  <a:p>
            <a:pPr>
              <a:buBlip>
                <a:blip r:embed="rId2">
                  <a:extLst/>
                </a:blip>
              </a:buBlip>
            </a:pP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 Giant Monopole Resonances constrain the value of the nuclear incompressibility at about less than 10% level – 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PRL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82, 691 (1999); Garg,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NuSym13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, (2013)</a:t>
            </a:r>
          </a:p>
          <a:p>
            <a:pPr>
              <a:buBlip>
                <a:blip r:embed="rId2">
                  <a:extLst/>
                </a:blip>
              </a:buBlip>
            </a:pP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 High density component of the EOS is constrained by the experimental –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695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7" name="Picture 16" descr="binding_energ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050" y="2590801"/>
            <a:ext cx="418055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485435"/>
            <a:ext cx="3276600" cy="4195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648200"/>
            <a:ext cx="2862258" cy="30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Giant Monopole Resonances constrain the value of the nuclear incompressibility at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10%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High density component of the EOS is constrained by the experimental –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695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485435"/>
            <a:ext cx="3276600" cy="4195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8200"/>
            <a:ext cx="2862258" cy="30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vgm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743200"/>
            <a:ext cx="4343400" cy="2895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1981200"/>
            <a:ext cx="4419600" cy="472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Nuclear masses constrain binding energy at saturation at 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5%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Giant Monopole Resonances constrain the value of the nuclear incompressibility at about less than </a:t>
            </a:r>
            <a:r>
              <a:rPr lang="en-US" sz="2000" dirty="0">
                <a:solidFill>
                  <a:srgbClr val="C00000"/>
                </a:solidFill>
                <a:latin typeface="Cambria" pitchFamily="18" charset="0"/>
              </a:rPr>
              <a:t>10% level</a:t>
            </a: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Youngblood </a:t>
            </a:r>
            <a:r>
              <a:rPr lang="en-US" sz="1600" i="1" dirty="0">
                <a:solidFill>
                  <a:schemeClr val="tx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PRL 82, 691 (1999); </a:t>
            </a:r>
            <a:r>
              <a:rPr lang="en-US" sz="1600" dirty="0" err="1">
                <a:solidFill>
                  <a:schemeClr val="tx1"/>
                </a:solidFill>
                <a:latin typeface="Cambria" pitchFamily="18" charset="0"/>
              </a:rPr>
              <a:t>Garg</a:t>
            </a:r>
            <a:r>
              <a:rPr lang="en-US" sz="1600" dirty="0">
                <a:solidFill>
                  <a:schemeClr val="tx1"/>
                </a:solidFill>
                <a:latin typeface="Cambria" pitchFamily="18" charset="0"/>
              </a:rPr>
              <a:t>, NuSym13, (2013)</a:t>
            </a:r>
          </a:p>
          <a:p>
            <a:pPr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High density component of the EOS is constrained by the experimental – </a:t>
            </a:r>
            <a:r>
              <a:rPr lang="en-US" sz="1600" dirty="0" err="1">
                <a:solidFill>
                  <a:schemeClr val="bg1"/>
                </a:solidFill>
                <a:latin typeface="Cambria" pitchFamily="18" charset="0"/>
              </a:rPr>
              <a:t>Danielewicz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Science 298, 1592 (2002), 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and observational data –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 Antoniadis, </a:t>
            </a:r>
            <a:r>
              <a:rPr lang="en-US" sz="1600" i="1" dirty="0">
                <a:solidFill>
                  <a:schemeClr val="bg1"/>
                </a:solidFill>
                <a:latin typeface="Cambria" pitchFamily="18" charset="0"/>
              </a:rPr>
              <a:t>et al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., Science 340, 1233232 (2013).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6953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485435"/>
            <a:ext cx="3276600" cy="4195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8200"/>
            <a:ext cx="2862258" cy="30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vgm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743200"/>
            <a:ext cx="4343400" cy="28956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229715"/>
            <a:ext cx="4114800" cy="424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0" y="0"/>
            <a:ext cx="9144000" cy="609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Constraining Nuclear EOS: Symmetric Nuclear Matter</a:t>
            </a:r>
            <a:endParaRPr lang="en-US" sz="2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12316</TotalTime>
  <Words>2011</Words>
  <Application>Microsoft Office PowerPoint</Application>
  <PresentationFormat>On-screen Show (4:3)</PresentationFormat>
  <Paragraphs>244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Courier New</vt:lpstr>
      <vt:lpstr>Kunstler Script</vt:lpstr>
      <vt:lpstr>Lucida Grande</vt:lpstr>
      <vt:lpstr>Palatino Linotype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Star Properties and  the Role of the Nuclear Symmetry Energy</dc:title>
  <dc:creator>Gravitino</dc:creator>
  <cp:lastModifiedBy>Farrooh Fattoyev</cp:lastModifiedBy>
  <cp:revision>1553</cp:revision>
  <dcterms:created xsi:type="dcterms:W3CDTF">2014-01-15T08:00:43Z</dcterms:created>
  <dcterms:modified xsi:type="dcterms:W3CDTF">2022-06-22T14:17:41Z</dcterms:modified>
</cp:coreProperties>
</file>