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5"/>
  </p:notesMasterIdLst>
  <p:handoutMasterIdLst>
    <p:handoutMasterId r:id="rId36"/>
  </p:handoutMasterIdLst>
  <p:sldIdLst>
    <p:sldId id="536" r:id="rId2"/>
    <p:sldId id="406" r:id="rId3"/>
    <p:sldId id="386" r:id="rId4"/>
    <p:sldId id="509" r:id="rId5"/>
    <p:sldId id="567" r:id="rId6"/>
    <p:sldId id="574" r:id="rId7"/>
    <p:sldId id="575" r:id="rId8"/>
    <p:sldId id="599" r:id="rId9"/>
    <p:sldId id="597" r:id="rId10"/>
    <p:sldId id="435" r:id="rId11"/>
    <p:sldId id="494" r:id="rId12"/>
    <p:sldId id="576" r:id="rId13"/>
    <p:sldId id="455" r:id="rId14"/>
    <p:sldId id="485" r:id="rId15"/>
    <p:sldId id="554" r:id="rId16"/>
    <p:sldId id="577" r:id="rId17"/>
    <p:sldId id="532" r:id="rId18"/>
    <p:sldId id="466" r:id="rId19"/>
    <p:sldId id="547" r:id="rId20"/>
    <p:sldId id="528" r:id="rId21"/>
    <p:sldId id="578" r:id="rId22"/>
    <p:sldId id="529" r:id="rId23"/>
    <p:sldId id="580" r:id="rId24"/>
    <p:sldId id="543" r:id="rId25"/>
    <p:sldId id="598" r:id="rId26"/>
    <p:sldId id="591" r:id="rId27"/>
    <p:sldId id="592" r:id="rId28"/>
    <p:sldId id="593" r:id="rId29"/>
    <p:sldId id="378" r:id="rId30"/>
    <p:sldId id="534" r:id="rId31"/>
    <p:sldId id="555" r:id="rId32"/>
    <p:sldId id="556" r:id="rId33"/>
    <p:sldId id="56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30F"/>
    <a:srgbClr val="FF9700"/>
    <a:srgbClr val="FFB53D"/>
    <a:srgbClr val="2C3EF4"/>
    <a:srgbClr val="FFAFB0"/>
    <a:srgbClr val="BC0000"/>
    <a:srgbClr val="CBE0BD"/>
    <a:srgbClr val="C745FF"/>
    <a:srgbClr val="A9E1DC"/>
    <a:srgbClr val="265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0" autoAdjust="0"/>
    <p:restoredTop sz="85493" autoAdjust="0"/>
  </p:normalViewPr>
  <p:slideViewPr>
    <p:cSldViewPr snapToGrid="0" snapToObjects="1">
      <p:cViewPr varScale="1">
        <p:scale>
          <a:sx n="96" d="100"/>
          <a:sy n="96" d="100"/>
        </p:scale>
        <p:origin x="168" y="352"/>
      </p:cViewPr>
      <p:guideLst>
        <p:guide orient="horz" pos="2160"/>
        <p:guide pos="3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  <a:t>6/14/22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  <a:pPr/>
              <a:t>6/14/22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03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LHC:</a:t>
            </a:r>
            <a:r>
              <a:rPr lang="en-US" baseline="0" dirty="0"/>
              <a:t> </a:t>
            </a:r>
            <a:r>
              <a:rPr lang="en-US" dirty="0"/>
              <a:t>T_0=473 MeV</a:t>
            </a:r>
            <a:r>
              <a:rPr lang="en-US" baseline="0" dirty="0"/>
              <a:t> </a:t>
            </a:r>
            <a:r>
              <a:rPr lang="en-US" dirty="0" err="1"/>
              <a:t>qhat</a:t>
            </a:r>
            <a:r>
              <a:rPr lang="en-US" dirty="0"/>
              <a:t>/T^3=3.14</a:t>
            </a:r>
          </a:p>
          <a:p>
            <a:r>
              <a:rPr lang="en-US" dirty="0"/>
              <a:t>RHIC: T_0=373 MeV  </a:t>
            </a:r>
            <a:r>
              <a:rPr lang="en-US" dirty="0" err="1"/>
              <a:t>qhat</a:t>
            </a:r>
            <a:r>
              <a:rPr lang="en-US" dirty="0"/>
              <a:t>/T^3=3.47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\hat q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\left\{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\begin{array}{l}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 \pm 0.3  \\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1.9 \pm 0.7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\end{array}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\;\; {\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}^2/{\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\;\; 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\;\;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begin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}{l}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{T=370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},\\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{T=470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\end{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array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5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>
            <a:normAutofit/>
          </a:bodyPr>
          <a:lstStyle/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altLang="en-US" dirty="0"/>
              <a:t>\</a:t>
            </a:r>
            <a:r>
              <a:rPr lang="en-US" altLang="en-US" dirty="0" err="1"/>
              <a:t>mathcal</a:t>
            </a:r>
            <a:r>
              <a:rPr lang="en-US" altLang="en-US" dirty="0"/>
              <a:t>{N}_g^{\</a:t>
            </a:r>
            <a:r>
              <a:rPr lang="en-US" altLang="en-US" dirty="0" err="1"/>
              <a:t>textsl</a:t>
            </a:r>
            <a:r>
              <a:rPr lang="en-US" altLang="en-US" dirty="0"/>
              <a:t>{</a:t>
            </a:r>
            <a:r>
              <a:rPr lang="en-US" altLang="en-US" dirty="0" err="1"/>
              <a:t>static+soft</a:t>
            </a:r>
            <a:r>
              <a:rPr lang="en-US" altLang="en-US" dirty="0"/>
              <a:t>}}</a:t>
            </a:r>
          </a:p>
          <a:p>
            <a:pPr eaLnBrk="1" hangingPunct="1"/>
            <a:r>
              <a:rPr lang="en-US" altLang="en-US" dirty="0"/>
              <a:t> =\int \frac{d\</a:t>
            </a:r>
            <a:r>
              <a:rPr lang="en-US" altLang="en-US" dirty="0" err="1"/>
              <a:t>varphi</a:t>
            </a:r>
            <a:r>
              <a:rPr lang="en-US" altLang="en-US" dirty="0"/>
              <a:t>}{2\pi} \frac{2\</a:t>
            </a:r>
            <a:r>
              <a:rPr lang="en-US" altLang="en-US" dirty="0" err="1"/>
              <a:t>vec</a:t>
            </a:r>
            <a:r>
              <a:rPr lang="en-US" altLang="en-US" dirty="0"/>
              <a:t>{k}_{\perp}\</a:t>
            </a:r>
            <a:r>
              <a:rPr lang="en-US" altLang="en-US" dirty="0" err="1"/>
              <a:t>cdot</a:t>
            </a:r>
            <a:r>
              <a:rPr lang="en-US" altLang="en-US" dirty="0"/>
              <a:t>\</a:t>
            </a:r>
            <a:r>
              <a:rPr lang="en-US" altLang="en-US" dirty="0" err="1"/>
              <a:t>vec</a:t>
            </a:r>
            <a:r>
              <a:rPr lang="en-US" altLang="en-US" dirty="0"/>
              <a:t>{l}_{\perp}}{(\</a:t>
            </a:r>
            <a:r>
              <a:rPr lang="en-US" altLang="en-US" dirty="0" err="1"/>
              <a:t>vec</a:t>
            </a:r>
            <a:r>
              <a:rPr lang="en-US" altLang="en-US" dirty="0"/>
              <a:t>{l}_{\perp}-\</a:t>
            </a:r>
            <a:r>
              <a:rPr lang="en-US" altLang="en-US" dirty="0" err="1"/>
              <a:t>vec</a:t>
            </a:r>
            <a:r>
              <a:rPr lang="en-US" altLang="en-US" dirty="0"/>
              <a:t>{k}_{\perp})^2} \left( 1-\cos[\frac{(\</a:t>
            </a:r>
            <a:r>
              <a:rPr lang="en-US" altLang="en-US" dirty="0" err="1"/>
              <a:t>vec</a:t>
            </a:r>
            <a:r>
              <a:rPr lang="en-US" altLang="en-US" dirty="0"/>
              <a:t> l_\perp -\</a:t>
            </a:r>
            <a:r>
              <a:rPr lang="en-US" altLang="en-US" dirty="0" err="1"/>
              <a:t>vec</a:t>
            </a:r>
            <a:r>
              <a:rPr lang="en-US" altLang="en-US" dirty="0"/>
              <a:t> k_\perp)^2}{2q^-z(1-z)}</a:t>
            </a:r>
          </a:p>
          <a:p>
            <a:pPr eaLnBrk="1" hangingPunct="1"/>
            <a:r>
              <a:rPr lang="en-US" altLang="en-US" dirty="0"/>
              <a:t>y_1^-]\right)</a:t>
            </a:r>
          </a:p>
          <a:p>
            <a:pPr eaLnBrk="1" hangingPunct="1"/>
            <a:endParaRPr lang="en-US" alt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{N}_g^{\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static+soft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=\int \frac{d\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varphi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}{2\pi} \frac{2\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{k}_{\perp}\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{l}_{\perp}}{(\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{l}_{\perp}-\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{k}_{\perp})^2} \left( 1-\cos[\frac{(\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l_\perp -\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k_\perp)^2}{2q^-z(1-z)}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y_1^-]\right)</a:t>
            </a:r>
          </a:p>
          <a:p>
            <a:pPr eaLnBrk="1" hangingPunct="1"/>
            <a:endParaRPr lang="en-US" altLang="en-US" dirty="0"/>
          </a:p>
          <a:p>
            <a:endParaRPr lang="en-US" dirty="0"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_{el}}{dx}=\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{d^3k}{(2\pi)^3}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 f(k) 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{q_\perp^2}{2k}\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{d\sigma}{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{3\pi}{2}\alpha_s^2T^2\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{s^*}{4\mu_D^2}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\frac{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_{el}}{dx}=\int\frac{d^3k}{(2\pi)^3}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 f(k)  \frac{q_\perp^2}{2k}\frac{d\sigma}{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_\perp^2}\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\frac{1}{2\omega}\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\hat q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\frac{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_{rad}}{dx}\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\frac{2C_A\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}{\pi} \hat q_{HT}(x)  \int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\frac{d\ell_\perp^2}{\ell_\perp^4}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(z)\sin^2\frac{\ell_\perp^2 (x-x_0)}{4z(1-z)E}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=\sum_{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a,b,c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d\sigma_{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c+X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D_{c/h}(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widetilde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P_{a\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}(z)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otimes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D_{a/h}(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70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Argument for jet measurement: not affected by hadronization, but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p_1\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\partial f_1=-\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dp_2dp_3dp_4(f_1f_2-f_3f_4)|M_{12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34}|^2(2\pi)^4\delta^4(\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 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inelastic}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k_\perp^4}P(z)  \hat q 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\sin^2\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{k_\perp^2 (t-t_0)}{4z(1-z)E}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\partial_\mu T^{\mu\nu}(x) = j^\nu (x)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f(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\sum_i p^\nu_i \delta^{(4)}(x-x_i) \theta(p^0_{cut}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{d^3p}{(2\pi)^3}\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{p^\nu}{p^0}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(p)\theta(p\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- p^0_{cut})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\partial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f(p) =- C(p) \;\;\; p\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&gt; p_{cut}^0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jet}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[n(\phi^{\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jet}-\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Psi_n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)]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v_n^2\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3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512-B387-DC46-9310-752A4E71A7D6}" type="datetime1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0505-B1A0-694B-A66A-EA1C65EF750E}" type="datetime1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9BE5-E869-7142-99B4-216E348231D0}" type="datetime1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71DC-9234-7B49-8010-0B2D65F78A6D}" type="datetime1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388C-72D7-5B41-982B-8B5F08F4AC75}" type="datetime1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5B00-0211-6449-99B3-957F7B3A9C75}" type="datetime1">
              <a:rPr lang="en-US" smtClean="0"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D624-006A-6D4C-A1CE-C7CF6B1E9597}" type="datetime1">
              <a:rPr lang="en-US" smtClean="0"/>
              <a:t>6/14/22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0199-2BAB-0A4C-8AAE-FD34BC0C5FF4}" type="datetime1">
              <a:rPr lang="en-US" smtClean="0"/>
              <a:t>6/14/22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4FF-59F9-6D46-89C9-B009B085FE0B}" type="datetime1">
              <a:rPr lang="en-US" smtClean="0"/>
              <a:t>6/14/22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324-D06F-844B-8F4A-B042D2E3CC95}" type="datetime1">
              <a:rPr lang="en-US" smtClean="0"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391-616A-EC44-B92E-CB0F4AE913D0}" type="datetime1">
              <a:rPr lang="en-US" smtClean="0"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0068" y="64912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504F-F647-2B47-B5CB-298A5EBA19B4}" type="datetime1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3135" y="64912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2212" y="65071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88100"/>
            <a:ext cx="138006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/>
          <a:cs typeface="华文宋体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hyperlink" Target="https://arxiv.org/abs/2201.0840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02393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102.11337" TargetMode="Externa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6.0239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9665-CCDD-7741-8AD7-E85165C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95" y="1302909"/>
            <a:ext cx="10931235" cy="2533368"/>
          </a:xfrm>
        </p:spPr>
        <p:txBody>
          <a:bodyPr>
            <a:normAutofit/>
          </a:bodyPr>
          <a:lstStyle/>
          <a:p>
            <a:r>
              <a:rPr lang="en-US" sz="6000" dirty="0"/>
              <a:t>Jet quenching  and medium response in  LBT and </a:t>
            </a:r>
            <a:r>
              <a:rPr lang="en-US" sz="6000" dirty="0" err="1"/>
              <a:t>CoLBT</a:t>
            </a:r>
            <a:r>
              <a:rPr lang="en-US" sz="6000" dirty="0"/>
              <a:t>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DA2AE-1AE2-9248-9018-866A7069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DB658-C90A-7C45-A515-055EB1437C34}"/>
              </a:ext>
            </a:extLst>
          </p:cNvPr>
          <p:cNvSpPr txBox="1"/>
          <p:nvPr/>
        </p:nvSpPr>
        <p:spPr>
          <a:xfrm>
            <a:off x="4672521" y="4325797"/>
            <a:ext cx="291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Xin-Nian Wang (LBNL)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A216C-9ACC-7E4B-B236-7B152D991848}"/>
              </a:ext>
            </a:extLst>
          </p:cNvPr>
          <p:cNvSpPr txBox="1"/>
          <p:nvPr/>
        </p:nvSpPr>
        <p:spPr>
          <a:xfrm>
            <a:off x="3740728" y="89337"/>
            <a:ext cx="825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Workshop on “Jet quenching in the Quark-gluon Plasma”, ETC Trento June 13-17,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77A11-DE6C-EC4E-9CEF-2E3C182DA2F6}"/>
              </a:ext>
            </a:extLst>
          </p:cNvPr>
          <p:cNvSpPr txBox="1"/>
          <p:nvPr/>
        </p:nvSpPr>
        <p:spPr>
          <a:xfrm>
            <a:off x="1524001" y="6043448"/>
            <a:ext cx="922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collaboration with: Wei Chen, </a:t>
            </a:r>
            <a:r>
              <a:rPr lang="en-US" dirty="0" err="1">
                <a:solidFill>
                  <a:schemeClr val="bg1"/>
                </a:solidFill>
              </a:rPr>
              <a:t>Yayun</a:t>
            </a:r>
            <a:r>
              <a:rPr lang="en-US" dirty="0">
                <a:solidFill>
                  <a:schemeClr val="bg1"/>
                </a:solidFill>
              </a:rPr>
              <a:t> He, </a:t>
            </a:r>
            <a:r>
              <a:rPr lang="en-US" dirty="0" err="1">
                <a:solidFill>
                  <a:schemeClr val="bg1"/>
                </a:solidFill>
              </a:rPr>
              <a:t>Weiyao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, Tan Luo, </a:t>
            </a:r>
            <a:r>
              <a:rPr lang="en-US" dirty="0" err="1">
                <a:solidFill>
                  <a:schemeClr val="bg1"/>
                </a:solidFill>
              </a:rPr>
              <a:t>Longgang</a:t>
            </a:r>
            <a:r>
              <a:rPr lang="en-US" dirty="0">
                <a:solidFill>
                  <a:schemeClr val="bg1"/>
                </a:solidFill>
              </a:rPr>
              <a:t> Pang and </a:t>
            </a:r>
            <a:r>
              <a:rPr lang="en-US" dirty="0" err="1">
                <a:solidFill>
                  <a:schemeClr val="bg1"/>
                </a:solidFill>
              </a:rPr>
              <a:t>Wenbin</a:t>
            </a:r>
            <a:r>
              <a:rPr lang="en-US" dirty="0">
                <a:solidFill>
                  <a:schemeClr val="bg1"/>
                </a:solidFill>
              </a:rPr>
              <a:t> Zhao </a:t>
            </a:r>
          </a:p>
        </p:txBody>
      </p:sp>
    </p:spTree>
    <p:extLst>
      <p:ext uri="{BB962C8B-B14F-4D97-AF65-F5344CB8AC3E}">
        <p14:creationId xmlns:p14="http://schemas.microsoft.com/office/powerpoint/2010/main" val="207667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1"/>
            <a:ext cx="12191999" cy="1061935"/>
          </a:xfrm>
        </p:spPr>
        <p:txBody>
          <a:bodyPr>
            <a:noAutofit/>
          </a:bodyPr>
          <a:lstStyle/>
          <a:p>
            <a:r>
              <a:rPr lang="en-US" sz="3600" dirty="0" err="1"/>
              <a:t>CoLBT</a:t>
            </a:r>
            <a:r>
              <a:rPr lang="en-US" sz="3600" dirty="0"/>
              <a:t>-hydro (Coupled Linear Boltzmann Transport hydro)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98" y="2617090"/>
            <a:ext cx="3200400" cy="48974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71" y="1877587"/>
            <a:ext cx="5429250" cy="49548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56" y="3408738"/>
            <a:ext cx="5093772" cy="6439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6927" y="4215210"/>
            <a:ext cx="7548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LBT for energetic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 (jet shower and recoil)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Hydrodynamic model for bulk and soft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CLVisc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Parton coalescence (thermal-shower)+ jet fragmentation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Hadron cascade using </a:t>
            </a:r>
            <a:r>
              <a:rPr lang="en-US" sz="2400" dirty="0" err="1">
                <a:solidFill>
                  <a:srgbClr val="FFFF00"/>
                </a:solidFill>
              </a:rPr>
              <a:t>UrQMD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8356" y="5959883"/>
            <a:ext cx="952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FFB53D"/>
                </a:solidFill>
              </a:rPr>
              <a:t>Chen, </a:t>
            </a:r>
            <a:r>
              <a:rPr lang="nb-NO" b="1" dirty="0" err="1">
                <a:solidFill>
                  <a:srgbClr val="FFB53D"/>
                </a:solidFill>
              </a:rPr>
              <a:t>Cao</a:t>
            </a:r>
            <a:r>
              <a:rPr lang="nb-NO" b="1" dirty="0">
                <a:solidFill>
                  <a:srgbClr val="FFB53D"/>
                </a:solidFill>
              </a:rPr>
              <a:t>, Luo, Pang &amp; XNW, PLB777(2018)86, </a:t>
            </a:r>
            <a:r>
              <a:rPr lang="nb-NO" b="1" dirty="0" err="1">
                <a:solidFill>
                  <a:srgbClr val="FFB53D"/>
                </a:solidFill>
              </a:rPr>
              <a:t>Zhao</a:t>
            </a:r>
            <a:r>
              <a:rPr lang="nb-NO" b="1" dirty="0">
                <a:solidFill>
                  <a:srgbClr val="FFB53D"/>
                </a:solidFill>
              </a:rPr>
              <a:t>, </a:t>
            </a:r>
            <a:r>
              <a:rPr lang="nb-NO" b="1" dirty="0" err="1">
                <a:solidFill>
                  <a:srgbClr val="FFB53D"/>
                </a:solidFill>
              </a:rPr>
              <a:t>Ke</a:t>
            </a:r>
            <a:r>
              <a:rPr lang="nb-NO" b="1" dirty="0">
                <a:solidFill>
                  <a:srgbClr val="FFB53D"/>
                </a:solidFill>
              </a:rPr>
              <a:t>, Chen, Luo &amp; XNW, PRL 128(2022) 022302.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E1F7E-3737-5A4B-AB43-B6CB14A0F648}"/>
              </a:ext>
            </a:extLst>
          </p:cNvPr>
          <p:cNvSpPr txBox="1"/>
          <p:nvPr/>
        </p:nvSpPr>
        <p:spPr>
          <a:xfrm>
            <a:off x="2102071" y="1008993"/>
            <a:ext cx="8457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Concurrent and coupled evolution of bulk medium and jet showers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315E3A-6372-B144-E73E-6D1C14CB8AAF}"/>
              </a:ext>
            </a:extLst>
          </p:cNvPr>
          <p:cNvCxnSpPr>
            <a:cxnSpLocks/>
          </p:cNvCxnSpPr>
          <p:nvPr/>
        </p:nvCxnSpPr>
        <p:spPr>
          <a:xfrm flipH="1">
            <a:off x="2165131" y="2827283"/>
            <a:ext cx="557049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D6FEF1-1AF7-4D0B-0C8F-4A05E1FD06EB}"/>
              </a:ext>
            </a:extLst>
          </p:cNvPr>
          <p:cNvCxnSpPr/>
          <p:nvPr/>
        </p:nvCxnSpPr>
        <p:spPr>
          <a:xfrm flipV="1">
            <a:off x="2186152" y="2207173"/>
            <a:ext cx="0" cy="63062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55964E-03CC-3A74-B9A0-97586E3CA4BA}"/>
              </a:ext>
            </a:extLst>
          </p:cNvPr>
          <p:cNvCxnSpPr/>
          <p:nvPr/>
        </p:nvCxnSpPr>
        <p:spPr>
          <a:xfrm>
            <a:off x="2175641" y="2207172"/>
            <a:ext cx="567559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A2728A-30D0-3250-03EA-F1485BBF885C}"/>
              </a:ext>
            </a:extLst>
          </p:cNvPr>
          <p:cNvCxnSpPr/>
          <p:nvPr/>
        </p:nvCxnSpPr>
        <p:spPr>
          <a:xfrm>
            <a:off x="8986345" y="2186152"/>
            <a:ext cx="1261241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5E7D52-6B71-5E61-AFC3-802D7AE0B4F1}"/>
              </a:ext>
            </a:extLst>
          </p:cNvPr>
          <p:cNvCxnSpPr/>
          <p:nvPr/>
        </p:nvCxnSpPr>
        <p:spPr>
          <a:xfrm>
            <a:off x="10216055" y="2175641"/>
            <a:ext cx="0" cy="1429407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98E062-C0AE-6A6C-1EF9-1D164A5882F2}"/>
              </a:ext>
            </a:extLst>
          </p:cNvPr>
          <p:cNvCxnSpPr/>
          <p:nvPr/>
        </p:nvCxnSpPr>
        <p:spPr>
          <a:xfrm flipH="1">
            <a:off x="8156028" y="3615559"/>
            <a:ext cx="2028496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F55FDF-82FB-7C65-4DC9-338FD7A398BE}"/>
              </a:ext>
            </a:extLst>
          </p:cNvPr>
          <p:cNvCxnSpPr/>
          <p:nvPr/>
        </p:nvCxnSpPr>
        <p:spPr>
          <a:xfrm flipV="1">
            <a:off x="5602014" y="3121572"/>
            <a:ext cx="0" cy="30480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46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LBT: Jet-induced medium response</a:t>
            </a:r>
          </a:p>
        </p:txBody>
      </p:sp>
      <p:pic>
        <p:nvPicPr>
          <p:cNvPr id="2" name="3D Mach cone" descr="3D Mach cone">
            <a:hlinkClick r:id="" action="ppaction://media"/>
            <a:extLst>
              <a:ext uri="{FF2B5EF4-FFF2-40B4-BE49-F238E27FC236}">
                <a16:creationId xmlns:a16="http://schemas.microsoft.com/office/drawing/2014/main" id="{F85662F8-5F05-9F3D-EE79-79D7EA3BA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637" y="1586567"/>
            <a:ext cx="6390293" cy="3594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B1C87-043E-709E-6C1F-1EAE59B58463}"/>
              </a:ext>
            </a:extLst>
          </p:cNvPr>
          <p:cNvSpPr txBox="1"/>
          <p:nvPr/>
        </p:nvSpPr>
        <p:spPr>
          <a:xfrm>
            <a:off x="1292309" y="5328098"/>
            <a:ext cx="1032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3D energy density  distribution of the medium response induced by a </a:t>
            </a:r>
            <a:r>
              <a:rPr lang="en-US" sz="2000" dirty="0">
                <a:solidFill>
                  <a:srgbClr val="FFFFFF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rgbClr val="FFFFFF"/>
                </a:solidFill>
              </a:rPr>
              <a:t>-jet in a 0-10% </a:t>
            </a:r>
            <a:r>
              <a:rPr lang="en-US" sz="2000" dirty="0" err="1">
                <a:solidFill>
                  <a:srgbClr val="FFFFFF"/>
                </a:solidFill>
              </a:rPr>
              <a:t>Pb+Pb</a:t>
            </a:r>
            <a:r>
              <a:rPr lang="en-US" sz="2000" dirty="0">
                <a:solidFill>
                  <a:srgbClr val="FFFFFF"/>
                </a:solidFill>
              </a:rPr>
              <a:t> event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1FB428-5D48-2213-7BA7-C63D6B5D8E00}"/>
              </a:ext>
            </a:extLst>
          </p:cNvPr>
          <p:cNvGrpSpPr/>
          <p:nvPr/>
        </p:nvGrpSpPr>
        <p:grpSpPr>
          <a:xfrm>
            <a:off x="1495818" y="3337471"/>
            <a:ext cx="1677582" cy="1649492"/>
            <a:chOff x="5406390" y="3268980"/>
            <a:chExt cx="1677582" cy="1649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1371EF-89E2-FFFD-BEF2-DC830B5CC0AB}"/>
                </a:ext>
              </a:extLst>
            </p:cNvPr>
            <p:cNvSpPr/>
            <p:nvPr/>
          </p:nvSpPr>
          <p:spPr>
            <a:xfrm>
              <a:off x="5854262" y="4204138"/>
              <a:ext cx="1229710" cy="7041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A5FC2D-3D79-1F1B-820C-5750A942EA4B}"/>
                </a:ext>
              </a:extLst>
            </p:cNvPr>
            <p:cNvCxnSpPr/>
            <p:nvPr/>
          </p:nvCxnSpPr>
          <p:spPr>
            <a:xfrm flipV="1">
              <a:off x="6195060" y="3554730"/>
              <a:ext cx="0" cy="6629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6840591-3181-2523-B356-957BF19972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280" y="4206240"/>
              <a:ext cx="525780" cy="3543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A0579AD-BB05-30B3-D0CD-DBD4B44943EE}"/>
                </a:ext>
              </a:extLst>
            </p:cNvPr>
            <p:cNvCxnSpPr>
              <a:cxnSpLocks/>
            </p:cNvCxnSpPr>
            <p:nvPr/>
          </p:nvCxnSpPr>
          <p:spPr>
            <a:xfrm>
              <a:off x="6183630" y="4183380"/>
              <a:ext cx="548640" cy="4114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FDD988-7E54-3F29-B3F1-2CF7A726907E}"/>
                </a:ext>
              </a:extLst>
            </p:cNvPr>
            <p:cNvSpPr txBox="1"/>
            <p:nvPr/>
          </p:nvSpPr>
          <p:spPr>
            <a:xfrm>
              <a:off x="6000750" y="326898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1180E5-1C10-0EE4-85AF-332326232F3C}"/>
                </a:ext>
              </a:extLst>
            </p:cNvPr>
            <p:cNvSpPr txBox="1"/>
            <p:nvPr/>
          </p:nvSpPr>
          <p:spPr>
            <a:xfrm>
              <a:off x="5406390" y="4011930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755E7A-DE35-7E6D-4CEB-5CBC7929C104}"/>
                </a:ext>
              </a:extLst>
            </p:cNvPr>
            <p:cNvSpPr txBox="1"/>
            <p:nvPr/>
          </p:nvSpPr>
          <p:spPr>
            <a:xfrm>
              <a:off x="6297930" y="4549140"/>
              <a:ext cx="411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  <a:latin typeface="Symbol" pitchFamily="2" charset="2"/>
                </a:rPr>
                <a:t>h</a:t>
              </a:r>
              <a:r>
                <a:rPr lang="en-US" baseline="-25000" dirty="0" err="1">
                  <a:solidFill>
                    <a:schemeClr val="bg1"/>
                  </a:solidFill>
                </a:rPr>
                <a:t>s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A6BEB580-5A0C-2BEA-A1B1-7581B9F9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97" y="2237835"/>
            <a:ext cx="3391230" cy="22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56ED-86EC-FCAF-47E1-D8F70F04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structure and Medium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28E61-9944-890B-9764-CDCF7FB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A6859-B664-E0CC-8A50-802B1E28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30312"/>
            <a:ext cx="6911340" cy="51301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9AEEC5-78DC-8E49-7E09-91F8A6191576}"/>
              </a:ext>
            </a:extLst>
          </p:cNvPr>
          <p:cNvGrpSpPr/>
          <p:nvPr/>
        </p:nvGrpSpPr>
        <p:grpSpPr>
          <a:xfrm rot="20077669">
            <a:off x="5396724" y="1702806"/>
            <a:ext cx="2967761" cy="2316204"/>
            <a:chOff x="6789684" y="1940838"/>
            <a:chExt cx="1756434" cy="1075631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9BD71A08-B56F-F7EE-8972-66412821D847}"/>
                </a:ext>
              </a:extLst>
            </p:cNvPr>
            <p:cNvSpPr/>
            <p:nvPr/>
          </p:nvSpPr>
          <p:spPr>
            <a:xfrm rot="15450486">
              <a:off x="7115504" y="1765738"/>
              <a:ext cx="924911" cy="1576552"/>
            </a:xfrm>
            <a:prstGeom prst="triangle">
              <a:avLst/>
            </a:prstGeom>
            <a:gradFill flip="none" rotWithShape="1">
              <a:gsLst>
                <a:gs pos="49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61C7FD9-30C3-FD21-04FE-C3916E17F220}"/>
                </a:ext>
              </a:extLst>
            </p:cNvPr>
            <p:cNvSpPr/>
            <p:nvPr/>
          </p:nvSpPr>
          <p:spPr>
            <a:xfrm rot="20851942">
              <a:off x="8062401" y="1940838"/>
              <a:ext cx="483717" cy="917951"/>
            </a:xfrm>
            <a:prstGeom prst="ellipse">
              <a:avLst/>
            </a:prstGeom>
            <a:gradFill>
              <a:gsLst>
                <a:gs pos="54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8F1C7A-B05A-CA07-6562-1EFE243967EE}"/>
                </a:ext>
              </a:extLst>
            </p:cNvPr>
            <p:cNvCxnSpPr>
              <a:cxnSpLocks/>
              <a:stCxn id="8" idx="0"/>
              <a:endCxn id="9" idx="0"/>
            </p:cNvCxnSpPr>
            <p:nvPr/>
          </p:nvCxnSpPr>
          <p:spPr>
            <a:xfrm flipV="1">
              <a:off x="6808345" y="1951661"/>
              <a:ext cx="1396828" cy="772858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D4A6FA-1843-D188-3DBA-F0697F2367D8}"/>
                </a:ext>
              </a:extLst>
            </p:cNvPr>
            <p:cNvCxnSpPr>
              <a:endCxn id="9" idx="4"/>
            </p:cNvCxnSpPr>
            <p:nvPr/>
          </p:nvCxnSpPr>
          <p:spPr>
            <a:xfrm>
              <a:off x="6831724" y="2722179"/>
              <a:ext cx="1571623" cy="125786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465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suppression and energy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77733" y="4422222"/>
            <a:ext cx="4572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Weak 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dependence: initial jet spectra and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dependence of energy loss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Week energy dependence:  increase of jet energy loss and the slope of initial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Medium response reduce jet net energy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7145" y="1138094"/>
            <a:ext cx="4319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3D"/>
                </a:solidFill>
              </a:rPr>
              <a:t>He, Cao, Chen, </a:t>
            </a:r>
            <a:r>
              <a:rPr lang="en-US" sz="1600" dirty="0" err="1">
                <a:solidFill>
                  <a:srgbClr val="FFB53D"/>
                </a:solidFill>
              </a:rPr>
              <a:t>Luo</a:t>
            </a:r>
            <a:r>
              <a:rPr lang="en-US" sz="1600" dirty="0">
                <a:solidFill>
                  <a:srgbClr val="FFB53D"/>
                </a:solidFill>
              </a:rPr>
              <a:t>, Pang &amp; XNW 1809.02525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99" y="1604616"/>
            <a:ext cx="6057570" cy="264396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833F9B-A861-9749-B18C-760F7AF00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416" y="1600200"/>
            <a:ext cx="4358125" cy="40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6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jet anisotropy &amp; hard-soft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v_n^rm_jet_=_f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02" y="940278"/>
            <a:ext cx="4015061" cy="813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6B98A2-7A74-F24A-A397-6D1AC8D81B92}"/>
              </a:ext>
            </a:extLst>
          </p:cNvPr>
          <p:cNvSpPr/>
          <p:nvPr/>
        </p:nvSpPr>
        <p:spPr>
          <a:xfrm>
            <a:off x="3573612" y="6025309"/>
            <a:ext cx="519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B53D"/>
                </a:solidFill>
              </a:rPr>
              <a:t>He, Chen, Luo, Cao, Pang &amp; XNW, </a:t>
            </a:r>
            <a:r>
              <a:rPr lang="en-US" dirty="0">
                <a:solidFill>
                  <a:srgbClr val="FF9700"/>
                </a:solidFill>
              </a:rPr>
              <a:t>e-Print: </a:t>
            </a:r>
            <a:r>
              <a:rPr lang="en-US" dirty="0">
                <a:solidFill>
                  <a:srgbClr val="FF97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2201.08408</a:t>
            </a:r>
            <a:endParaRPr lang="en-US" dirty="0">
              <a:solidFill>
                <a:srgbClr val="FF97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1B69E5-23AD-2D43-945E-D47A89961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200" y="1947959"/>
            <a:ext cx="3815255" cy="373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85194-4CA2-4308-857B-040FABEAC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020" y="1977390"/>
            <a:ext cx="3765040" cy="38064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322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4F57-70DF-9D4E-BDC2-DFDEA132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in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/Z-jet at LHC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972D2-9B6C-5A43-923F-D8CA912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32070-11F7-5741-809C-0BB40BCF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3" t="9670" r="11106" b="5118"/>
          <a:stretch/>
        </p:blipFill>
        <p:spPr>
          <a:xfrm>
            <a:off x="1348740" y="1862430"/>
            <a:ext cx="4149090" cy="3391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74011-0908-B141-9488-2EE8D58E6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" t="4789" r="4037"/>
          <a:stretch/>
        </p:blipFill>
        <p:spPr>
          <a:xfrm rot="5400000">
            <a:off x="6836080" y="1107552"/>
            <a:ext cx="3430522" cy="48657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D0AEAF-0B53-8B45-A55F-10A0D3C89367}"/>
              </a:ext>
            </a:extLst>
          </p:cNvPr>
          <p:cNvSpPr/>
          <p:nvPr/>
        </p:nvSpPr>
        <p:spPr>
          <a:xfrm>
            <a:off x="6273415" y="5585120"/>
            <a:ext cx="388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solidFill>
                  <a:srgbClr val="FFB53D"/>
                </a:solidFill>
              </a:rPr>
              <a:t>Luo</a:t>
            </a:r>
            <a:r>
              <a:rPr lang="da-DK" b="1" dirty="0">
                <a:solidFill>
                  <a:srgbClr val="FFB53D"/>
                </a:solidFill>
              </a:rPr>
              <a:t>, Cao, He &amp; XNW, arXiv:1803.06785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921C1-CC28-104F-98EC-F0F146C62727}"/>
              </a:ext>
            </a:extLst>
          </p:cNvPr>
          <p:cNvSpPr/>
          <p:nvPr/>
        </p:nvSpPr>
        <p:spPr>
          <a:xfrm>
            <a:off x="1544948" y="5607061"/>
            <a:ext cx="435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u="sng" dirty="0">
                <a:solidFill>
                  <a:srgbClr val="FFB53D"/>
                </a:solidFill>
              </a:rPr>
              <a:t>Zhang, Luo, XNW, Zhang, arXiv:1804.11041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4CF81-DF6B-2B46-8825-BDAA5346F041}"/>
              </a:ext>
            </a:extLst>
          </p:cNvPr>
          <p:cNvSpPr txBox="1"/>
          <p:nvPr/>
        </p:nvSpPr>
        <p:spPr>
          <a:xfrm>
            <a:off x="3595459" y="1083355"/>
            <a:ext cx="517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Suppression of leading and multiple jets</a:t>
            </a:r>
          </a:p>
        </p:txBody>
      </p:sp>
    </p:spTree>
    <p:extLst>
      <p:ext uri="{BB962C8B-B14F-4D97-AF65-F5344CB8AC3E}">
        <p14:creationId xmlns:p14="http://schemas.microsoft.com/office/powerpoint/2010/main" val="235167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BC9C-CA45-5FC5-96C2-D8B73BD1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/Z-jet angular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A0DD6-C185-345B-3160-01E3563D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6F7E3-6D5C-685C-CCC3-4EA97DBF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78165" y="1126648"/>
            <a:ext cx="3771899" cy="5267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5AECB-0465-7873-601D-C5BC2615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36420"/>
            <a:ext cx="4957472" cy="38328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E8F507-F186-D8C4-CF6A-7DBA2FD5174A}"/>
              </a:ext>
            </a:extLst>
          </p:cNvPr>
          <p:cNvSpPr/>
          <p:nvPr/>
        </p:nvSpPr>
        <p:spPr>
          <a:xfrm>
            <a:off x="6319135" y="5699420"/>
            <a:ext cx="388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1" dirty="0" err="1">
                <a:solidFill>
                  <a:srgbClr val="FFB53D"/>
                </a:solidFill>
              </a:rPr>
              <a:t>Luo</a:t>
            </a:r>
            <a:r>
              <a:rPr lang="da-DK" b="1" dirty="0">
                <a:solidFill>
                  <a:srgbClr val="FFB53D"/>
                </a:solidFill>
              </a:rPr>
              <a:t>, Cao, He &amp; XNW, arXiv:1803.06785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1A4D8-C82D-56CC-43C2-640ED755155C}"/>
              </a:ext>
            </a:extLst>
          </p:cNvPr>
          <p:cNvSpPr/>
          <p:nvPr/>
        </p:nvSpPr>
        <p:spPr>
          <a:xfrm>
            <a:off x="1522088" y="5755651"/>
            <a:ext cx="435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u="sng" dirty="0">
                <a:solidFill>
                  <a:srgbClr val="FFB53D"/>
                </a:solidFill>
              </a:rPr>
              <a:t>Zhang, Luo, XNW, Zhang, arXiv:1804.11041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D1335-E76C-C1AB-F35F-DD24048D9868}"/>
              </a:ext>
            </a:extLst>
          </p:cNvPr>
          <p:cNvSpPr txBox="1"/>
          <p:nvPr/>
        </p:nvSpPr>
        <p:spPr>
          <a:xfrm>
            <a:off x="1245870" y="1085850"/>
            <a:ext cx="953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Suppression of sub-leading jets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 narrower angular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DD62-DF08-5B4C-8B2A-BF0CFA15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modification of jet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D65B1-84C2-634C-BE55-48281453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3ACE78-7575-EE4E-A17E-33A3B4AF3C2C}"/>
              </a:ext>
            </a:extLst>
          </p:cNvPr>
          <p:cNvGrpSpPr/>
          <p:nvPr/>
        </p:nvGrpSpPr>
        <p:grpSpPr>
          <a:xfrm>
            <a:off x="434886" y="2848443"/>
            <a:ext cx="4209088" cy="3221260"/>
            <a:chOff x="2133311" y="2277539"/>
            <a:chExt cx="4827025" cy="39933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AF3AF-EA04-F74A-AC5C-6998EF5A7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3664" y="2277539"/>
              <a:ext cx="4776672" cy="335597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8B4A49-5564-1F46-918D-9CBAC7D67C47}"/>
                </a:ext>
              </a:extLst>
            </p:cNvPr>
            <p:cNvSpPr/>
            <p:nvPr/>
          </p:nvSpPr>
          <p:spPr>
            <a:xfrm>
              <a:off x="2133311" y="5813012"/>
              <a:ext cx="4519152" cy="457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b="1" dirty="0" err="1">
                  <a:solidFill>
                    <a:srgbClr val="FFB53D"/>
                  </a:solidFill>
                </a:rPr>
                <a:t>Luo</a:t>
              </a:r>
              <a:r>
                <a:rPr lang="da-DK" b="1" dirty="0">
                  <a:solidFill>
                    <a:srgbClr val="FFB53D"/>
                  </a:solidFill>
                </a:rPr>
                <a:t>, Cao, He &amp; XNW, arXiv:1803.06785</a:t>
              </a:r>
              <a:endParaRPr lang="en-US" dirty="0">
                <a:solidFill>
                  <a:srgbClr val="FFB53D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2F7873-BB06-CC49-B5E8-922B8D4F102E}"/>
                </a:ext>
              </a:extLst>
            </p:cNvPr>
            <p:cNvSpPr txBox="1"/>
            <p:nvPr/>
          </p:nvSpPr>
          <p:spPr>
            <a:xfrm>
              <a:off x="4601781" y="3284932"/>
              <a:ext cx="1388168" cy="457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With recoil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AFFA92-6F0E-784C-A1DA-8B7E0A6B33F5}"/>
                </a:ext>
              </a:extLst>
            </p:cNvPr>
            <p:cNvSpPr txBox="1"/>
            <p:nvPr/>
          </p:nvSpPr>
          <p:spPr>
            <a:xfrm>
              <a:off x="5039917" y="4337083"/>
              <a:ext cx="1291691" cy="457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w/o recoil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C833BA-FBF5-E247-8599-24346A2B0E85}"/>
                </a:ext>
              </a:extLst>
            </p:cNvPr>
            <p:cNvSpPr/>
            <p:nvPr/>
          </p:nvSpPr>
          <p:spPr>
            <a:xfrm>
              <a:off x="6128654" y="3245915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57166D-FBE4-E344-8D34-21037DC8BE0F}"/>
                </a:ext>
              </a:extLst>
            </p:cNvPr>
            <p:cNvCxnSpPr/>
            <p:nvPr/>
          </p:nvCxnSpPr>
          <p:spPr>
            <a:xfrm flipV="1">
              <a:off x="6338036" y="2681281"/>
              <a:ext cx="0" cy="11498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D9B16F-3CC9-4948-B4BC-07D8AF390E54}"/>
                </a:ext>
              </a:extLst>
            </p:cNvPr>
            <p:cNvSpPr/>
            <p:nvPr/>
          </p:nvSpPr>
          <p:spPr>
            <a:xfrm>
              <a:off x="5377995" y="3995215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372D5D-430B-F443-B669-A4D99611A8D7}"/>
                </a:ext>
              </a:extLst>
            </p:cNvPr>
            <p:cNvCxnSpPr/>
            <p:nvPr/>
          </p:nvCxnSpPr>
          <p:spPr>
            <a:xfrm flipV="1">
              <a:off x="5545533" y="3801065"/>
              <a:ext cx="0" cy="405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059C3E-FEE2-A94D-86DE-0CA015629CEF}"/>
                </a:ext>
              </a:extLst>
            </p:cNvPr>
            <p:cNvSpPr/>
            <p:nvPr/>
          </p:nvSpPr>
          <p:spPr>
            <a:xfrm>
              <a:off x="4147454" y="4515002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4DB662-5BC7-4048-B5F7-0FEDE4FC4045}"/>
                </a:ext>
              </a:extLst>
            </p:cNvPr>
            <p:cNvSpPr/>
            <p:nvPr/>
          </p:nvSpPr>
          <p:spPr>
            <a:xfrm>
              <a:off x="4779735" y="4133090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21FECF-4964-3B40-A93F-E9CE4567A4B2}"/>
                </a:ext>
              </a:extLst>
            </p:cNvPr>
            <p:cNvSpPr/>
            <p:nvPr/>
          </p:nvSpPr>
          <p:spPr>
            <a:xfrm>
              <a:off x="3345653" y="4477814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DDF2C6-1864-F046-A87B-C3162F039D54}"/>
                </a:ext>
              </a:extLst>
            </p:cNvPr>
            <p:cNvSpPr/>
            <p:nvPr/>
          </p:nvSpPr>
          <p:spPr>
            <a:xfrm>
              <a:off x="3017154" y="4655615"/>
              <a:ext cx="418763" cy="99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B2182B-1BD4-084F-93CC-7C9F1D3C2E04}"/>
                </a:ext>
              </a:extLst>
            </p:cNvPr>
            <p:cNvSpPr/>
            <p:nvPr/>
          </p:nvSpPr>
          <p:spPr>
            <a:xfrm>
              <a:off x="4306036" y="4503215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B431DE-08D7-F943-B18D-A67CDB953E20}"/>
                </a:ext>
              </a:extLst>
            </p:cNvPr>
            <p:cNvSpPr/>
            <p:nvPr/>
          </p:nvSpPr>
          <p:spPr>
            <a:xfrm>
              <a:off x="5498135" y="3995215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2FD3A3-8066-8A46-A7F2-DF9AD23AD6DC}"/>
                </a:ext>
              </a:extLst>
            </p:cNvPr>
            <p:cNvSpPr/>
            <p:nvPr/>
          </p:nvSpPr>
          <p:spPr>
            <a:xfrm>
              <a:off x="4912917" y="4133090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DE2D0E4-61F0-E74F-BB5F-4D0C7AECC85E}"/>
                </a:ext>
              </a:extLst>
            </p:cNvPr>
            <p:cNvSpPr/>
            <p:nvPr/>
          </p:nvSpPr>
          <p:spPr>
            <a:xfrm>
              <a:off x="3478835" y="4453327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B92DCE-A3AF-014E-858A-233F64CF6751}"/>
                </a:ext>
              </a:extLst>
            </p:cNvPr>
            <p:cNvSpPr/>
            <p:nvPr/>
          </p:nvSpPr>
          <p:spPr>
            <a:xfrm>
              <a:off x="3137636" y="4656527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B154C0-DE7C-BB4B-B685-2A6D10EBB253}"/>
                </a:ext>
              </a:extLst>
            </p:cNvPr>
            <p:cNvSpPr/>
            <p:nvPr/>
          </p:nvSpPr>
          <p:spPr>
            <a:xfrm>
              <a:off x="6299936" y="3207815"/>
              <a:ext cx="88900" cy="9977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E60699-EF35-5F44-BFD5-4911893A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992" y="1554480"/>
            <a:ext cx="3264923" cy="40074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A4CFBF-7071-F545-A023-B557C6DBBDC8}"/>
              </a:ext>
            </a:extLst>
          </p:cNvPr>
          <p:cNvSpPr txBox="1"/>
          <p:nvPr/>
        </p:nvSpPr>
        <p:spPr>
          <a:xfrm>
            <a:off x="4853602" y="5723097"/>
            <a:ext cx="296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Chen, Cao, Luo, Pang &amp; XNW, </a:t>
            </a:r>
          </a:p>
          <a:p>
            <a:r>
              <a:rPr lang="en-US" dirty="0">
                <a:solidFill>
                  <a:schemeClr val="accent6"/>
                </a:solidFill>
              </a:rPr>
              <a:t>2005.09678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E6EC8-AAF1-1344-9806-FAE852B20AEF}"/>
              </a:ext>
            </a:extLst>
          </p:cNvPr>
          <p:cNvSpPr txBox="1"/>
          <p:nvPr/>
        </p:nvSpPr>
        <p:spPr>
          <a:xfrm>
            <a:off x="580752" y="1620884"/>
            <a:ext cx="3942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Enhancement of soft hadrons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large angles </a:t>
            </a:r>
          </a:p>
        </p:txBody>
      </p:sp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A3EA65C0-94A7-134C-1FC2-978D73FB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264" y="1554481"/>
            <a:ext cx="3226606" cy="40332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DE9DF2-9F8E-D240-CBB6-493733530E0C}"/>
              </a:ext>
            </a:extLst>
          </p:cNvPr>
          <p:cNvSpPr txBox="1"/>
          <p:nvPr/>
        </p:nvSpPr>
        <p:spPr>
          <a:xfrm>
            <a:off x="8236547" y="5706708"/>
            <a:ext cx="357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Chen, Yang, He,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and XNW,  </a:t>
            </a:r>
          </a:p>
          <a:p>
            <a:r>
              <a:rPr lang="en-US" dirty="0">
                <a:solidFill>
                  <a:srgbClr val="FFC000"/>
                </a:solidFill>
              </a:rPr>
              <a:t>2101.05422 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521A5-23F8-950A-A734-CA2C341EE479}"/>
              </a:ext>
            </a:extLst>
          </p:cNvPr>
          <p:cNvSpPr txBox="1"/>
          <p:nvPr/>
        </p:nvSpPr>
        <p:spPr>
          <a:xfrm>
            <a:off x="5936974" y="1046922"/>
            <a:ext cx="75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-jet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8970-C833-05B6-9A13-68F9A6B5133B}"/>
              </a:ext>
            </a:extLst>
          </p:cNvPr>
          <p:cNvSpPr txBox="1"/>
          <p:nvPr/>
        </p:nvSpPr>
        <p:spPr>
          <a:xfrm>
            <a:off x="9157252" y="1113183"/>
            <a:ext cx="745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Z-jet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7CD1F0-7937-351B-0C6F-655E2E2A793B}"/>
              </a:ext>
            </a:extLst>
          </p:cNvPr>
          <p:cNvSpPr txBox="1"/>
          <p:nvPr/>
        </p:nvSpPr>
        <p:spPr>
          <a:xfrm>
            <a:off x="3213652" y="2259496"/>
            <a:ext cx="75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-jet</a:t>
            </a:r>
          </a:p>
        </p:txBody>
      </p:sp>
    </p:spTree>
    <p:extLst>
      <p:ext uri="{BB962C8B-B14F-4D97-AF65-F5344CB8AC3E}">
        <p14:creationId xmlns:p14="http://schemas.microsoft.com/office/powerpoint/2010/main" val="141883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959" y="81643"/>
            <a:ext cx="8768442" cy="1094014"/>
          </a:xfrm>
        </p:spPr>
        <p:txBody>
          <a:bodyPr>
            <a:normAutofit/>
          </a:bodyPr>
          <a:lstStyle/>
          <a:p>
            <a:r>
              <a:rPr lang="en-US" sz="4000" dirty="0"/>
              <a:t>Signal of diffusion wake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fig4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8" y="1021117"/>
            <a:ext cx="5569118" cy="556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01" y="5432427"/>
            <a:ext cx="2841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FFB53D"/>
                </a:solidFill>
              </a:rPr>
              <a:t>Chen, </a:t>
            </a:r>
            <a:r>
              <a:rPr lang="nb-NO" b="1" dirty="0" err="1">
                <a:solidFill>
                  <a:srgbClr val="FFB53D"/>
                </a:solidFill>
              </a:rPr>
              <a:t>Cao</a:t>
            </a:r>
            <a:r>
              <a:rPr lang="nb-NO" b="1" dirty="0">
                <a:solidFill>
                  <a:srgbClr val="FFB53D"/>
                </a:solidFill>
              </a:rPr>
              <a:t>, Luo, Pang, XNW,</a:t>
            </a:r>
          </a:p>
          <a:p>
            <a:r>
              <a:rPr lang="nb-NO" b="1" dirty="0">
                <a:solidFill>
                  <a:srgbClr val="FFB53D"/>
                </a:solidFill>
              </a:rPr>
              <a:t>PLB777(2018)86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37300" y="3213100"/>
            <a:ext cx="990600" cy="800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56502" y="4463365"/>
            <a:ext cx="3174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Depletion of the background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 the </a:t>
            </a:r>
            <a:r>
              <a:rPr lang="en-US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>
                <a:solidFill>
                  <a:srgbClr val="FFFFFF"/>
                </a:solidFill>
              </a:rPr>
              <a:t> direction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27900" y="3733801"/>
            <a:ext cx="825500" cy="729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DB978-399B-7B49-8C6A-5B3E37607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02" t="11281" r="10542" b="27419"/>
          <a:stretch/>
        </p:blipFill>
        <p:spPr>
          <a:xfrm>
            <a:off x="7859452" y="1128264"/>
            <a:ext cx="3669939" cy="27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5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7F3B-4FCE-F148-9E14-087CC6C7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Z-hadron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44CBC-68DC-A342-84B3-F868CBA8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37CE73-8852-8540-8F32-1E159B59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053" y="1064134"/>
            <a:ext cx="3397276" cy="2333781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06208EB-845A-EB44-9B50-EEB11BB9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629" y="3469965"/>
            <a:ext cx="7146471" cy="2679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4EA8C-8ECC-7849-B430-3E132986567C}"/>
              </a:ext>
            </a:extLst>
          </p:cNvPr>
          <p:cNvSpPr txBox="1"/>
          <p:nvPr/>
        </p:nvSpPr>
        <p:spPr>
          <a:xfrm>
            <a:off x="8320688" y="2115032"/>
            <a:ext cx="1825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AFB0"/>
                </a:solidFill>
              </a:rPr>
              <a:t>enhancement</a:t>
            </a:r>
          </a:p>
          <a:p>
            <a:r>
              <a:rPr lang="en-US" sz="2000" dirty="0">
                <a:solidFill>
                  <a:srgbClr val="FFAFB0"/>
                </a:solidFill>
              </a:rPr>
              <a:t>and broadening</a:t>
            </a:r>
          </a:p>
          <a:p>
            <a:r>
              <a:rPr lang="en-US" sz="2000" dirty="0">
                <a:solidFill>
                  <a:srgbClr val="FFAFB0"/>
                </a:solidFill>
              </a:rPr>
              <a:t>of the jet peak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CD1E7-F8FB-614D-BF2F-C8613C5F6F1D}"/>
              </a:ext>
            </a:extLst>
          </p:cNvPr>
          <p:cNvSpPr txBox="1"/>
          <p:nvPr/>
        </p:nvSpPr>
        <p:spPr>
          <a:xfrm>
            <a:off x="2286324" y="2214925"/>
            <a:ext cx="1894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BE0BD"/>
                </a:solidFill>
              </a:rPr>
              <a:t>enhancement</a:t>
            </a:r>
          </a:p>
          <a:p>
            <a:r>
              <a:rPr lang="en-US" sz="2000" dirty="0">
                <a:solidFill>
                  <a:srgbClr val="CBE0BD"/>
                </a:solidFill>
              </a:rPr>
              <a:t>of the away-side</a:t>
            </a:r>
          </a:p>
          <a:p>
            <a:r>
              <a:rPr lang="en-US" sz="2000" dirty="0">
                <a:solidFill>
                  <a:srgbClr val="CBE0BD"/>
                </a:solidFill>
              </a:rPr>
              <a:t>background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B8389F-9DC4-614D-A3A8-04784A15CD43}"/>
              </a:ext>
            </a:extLst>
          </p:cNvPr>
          <p:cNvCxnSpPr>
            <a:cxnSpLocks/>
          </p:cNvCxnSpPr>
          <p:nvPr/>
        </p:nvCxnSpPr>
        <p:spPr>
          <a:xfrm flipH="1">
            <a:off x="8835838" y="3290047"/>
            <a:ext cx="236444" cy="1386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568BB9-1E05-F343-8384-0CAEA526409D}"/>
              </a:ext>
            </a:extLst>
          </p:cNvPr>
          <p:cNvCxnSpPr>
            <a:cxnSpLocks/>
          </p:cNvCxnSpPr>
          <p:nvPr/>
        </p:nvCxnSpPr>
        <p:spPr>
          <a:xfrm flipH="1">
            <a:off x="5870121" y="3138769"/>
            <a:ext cx="2955472" cy="14124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A34394-6BEA-424C-B80F-7FC08C70EC41}"/>
              </a:ext>
            </a:extLst>
          </p:cNvPr>
          <p:cNvCxnSpPr/>
          <p:nvPr/>
        </p:nvCxnSpPr>
        <p:spPr>
          <a:xfrm>
            <a:off x="3160861" y="3261872"/>
            <a:ext cx="677635" cy="16165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E13527-CBC6-0246-B541-3627ED057A26}"/>
              </a:ext>
            </a:extLst>
          </p:cNvPr>
          <p:cNvCxnSpPr>
            <a:cxnSpLocks/>
          </p:cNvCxnSpPr>
          <p:nvPr/>
        </p:nvCxnSpPr>
        <p:spPr>
          <a:xfrm>
            <a:off x="3306056" y="3188234"/>
            <a:ext cx="3595006" cy="16927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AB40F76-B968-A743-9F48-E38C9D096287}"/>
              </a:ext>
            </a:extLst>
          </p:cNvPr>
          <p:cNvSpPr/>
          <p:nvPr/>
        </p:nvSpPr>
        <p:spPr>
          <a:xfrm>
            <a:off x="3819861" y="6290200"/>
            <a:ext cx="4787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Chen, Yang, He,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and XNW,  2101.05422 </a:t>
            </a:r>
          </a:p>
        </p:txBody>
      </p:sp>
    </p:spTree>
    <p:extLst>
      <p:ext uri="{BB962C8B-B14F-4D97-AF65-F5344CB8AC3E}">
        <p14:creationId xmlns:p14="http://schemas.microsoft.com/office/powerpoint/2010/main" val="113968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C35993E-CDDB-E719-7209-DB9730A904F4}"/>
              </a:ext>
            </a:extLst>
          </p:cNvPr>
          <p:cNvSpPr/>
          <p:nvPr/>
        </p:nvSpPr>
        <p:spPr>
          <a:xfrm>
            <a:off x="5380383" y="4333461"/>
            <a:ext cx="1020618" cy="516835"/>
          </a:xfrm>
          <a:custGeom>
            <a:avLst/>
            <a:gdLst>
              <a:gd name="connsiteX0" fmla="*/ 92765 w 994114"/>
              <a:gd name="connsiteY0" fmla="*/ 0 h 1113182"/>
              <a:gd name="connsiteX1" fmla="*/ 92765 w 994114"/>
              <a:gd name="connsiteY1" fmla="*/ 0 h 1113182"/>
              <a:gd name="connsiteX2" fmla="*/ 225287 w 994114"/>
              <a:gd name="connsiteY2" fmla="*/ 39756 h 1113182"/>
              <a:gd name="connsiteX3" fmla="*/ 304800 w 994114"/>
              <a:gd name="connsiteY3" fmla="*/ 53009 h 1113182"/>
              <a:gd name="connsiteX4" fmla="*/ 530087 w 994114"/>
              <a:gd name="connsiteY4" fmla="*/ 79513 h 1113182"/>
              <a:gd name="connsiteX5" fmla="*/ 636104 w 994114"/>
              <a:gd name="connsiteY5" fmla="*/ 79513 h 1113182"/>
              <a:gd name="connsiteX6" fmla="*/ 728870 w 994114"/>
              <a:gd name="connsiteY6" fmla="*/ 66261 h 1113182"/>
              <a:gd name="connsiteX7" fmla="*/ 768626 w 994114"/>
              <a:gd name="connsiteY7" fmla="*/ 53009 h 1113182"/>
              <a:gd name="connsiteX8" fmla="*/ 887896 w 994114"/>
              <a:gd name="connsiteY8" fmla="*/ 79513 h 1113182"/>
              <a:gd name="connsiteX9" fmla="*/ 980661 w 994114"/>
              <a:gd name="connsiteY9" fmla="*/ 106017 h 1113182"/>
              <a:gd name="connsiteX10" fmla="*/ 980661 w 994114"/>
              <a:gd name="connsiteY10" fmla="*/ 185530 h 1113182"/>
              <a:gd name="connsiteX11" fmla="*/ 927652 w 994114"/>
              <a:gd name="connsiteY11" fmla="*/ 265043 h 1113182"/>
              <a:gd name="connsiteX12" fmla="*/ 901148 w 994114"/>
              <a:gd name="connsiteY12" fmla="*/ 477078 h 1113182"/>
              <a:gd name="connsiteX13" fmla="*/ 874643 w 994114"/>
              <a:gd name="connsiteY13" fmla="*/ 556591 h 1113182"/>
              <a:gd name="connsiteX14" fmla="*/ 861391 w 994114"/>
              <a:gd name="connsiteY14" fmla="*/ 689113 h 1113182"/>
              <a:gd name="connsiteX15" fmla="*/ 848139 w 994114"/>
              <a:gd name="connsiteY15" fmla="*/ 728869 h 1113182"/>
              <a:gd name="connsiteX16" fmla="*/ 795130 w 994114"/>
              <a:gd name="connsiteY16" fmla="*/ 781878 h 1113182"/>
              <a:gd name="connsiteX17" fmla="*/ 742122 w 994114"/>
              <a:gd name="connsiteY17" fmla="*/ 887896 h 1113182"/>
              <a:gd name="connsiteX18" fmla="*/ 728870 w 994114"/>
              <a:gd name="connsiteY18" fmla="*/ 927652 h 1113182"/>
              <a:gd name="connsiteX19" fmla="*/ 715617 w 994114"/>
              <a:gd name="connsiteY19" fmla="*/ 1020417 h 1113182"/>
              <a:gd name="connsiteX20" fmla="*/ 689113 w 994114"/>
              <a:gd name="connsiteY20" fmla="*/ 1046922 h 1113182"/>
              <a:gd name="connsiteX21" fmla="*/ 609600 w 994114"/>
              <a:gd name="connsiteY21" fmla="*/ 1073426 h 1113182"/>
              <a:gd name="connsiteX22" fmla="*/ 569843 w 994114"/>
              <a:gd name="connsiteY22" fmla="*/ 1086678 h 1113182"/>
              <a:gd name="connsiteX23" fmla="*/ 212035 w 994114"/>
              <a:gd name="connsiteY23" fmla="*/ 1113182 h 1113182"/>
              <a:gd name="connsiteX24" fmla="*/ 106017 w 994114"/>
              <a:gd name="connsiteY24" fmla="*/ 1099930 h 1113182"/>
              <a:gd name="connsiteX25" fmla="*/ 79513 w 994114"/>
              <a:gd name="connsiteY25" fmla="*/ 1060174 h 1113182"/>
              <a:gd name="connsiteX26" fmla="*/ 106017 w 994114"/>
              <a:gd name="connsiteY26" fmla="*/ 940904 h 1113182"/>
              <a:gd name="connsiteX27" fmla="*/ 172278 w 994114"/>
              <a:gd name="connsiteY27" fmla="*/ 887896 h 1113182"/>
              <a:gd name="connsiteX28" fmla="*/ 185530 w 994114"/>
              <a:gd name="connsiteY28" fmla="*/ 848139 h 1113182"/>
              <a:gd name="connsiteX29" fmla="*/ 145774 w 994114"/>
              <a:gd name="connsiteY29" fmla="*/ 689113 h 1113182"/>
              <a:gd name="connsiteX30" fmla="*/ 119270 w 994114"/>
              <a:gd name="connsiteY30" fmla="*/ 649356 h 1113182"/>
              <a:gd name="connsiteX31" fmla="*/ 79513 w 994114"/>
              <a:gd name="connsiteY31" fmla="*/ 503582 h 1113182"/>
              <a:gd name="connsiteX32" fmla="*/ 66261 w 994114"/>
              <a:gd name="connsiteY32" fmla="*/ 463826 h 1113182"/>
              <a:gd name="connsiteX33" fmla="*/ 39756 w 994114"/>
              <a:gd name="connsiteY33" fmla="*/ 437322 h 1113182"/>
              <a:gd name="connsiteX34" fmla="*/ 26504 w 994114"/>
              <a:gd name="connsiteY34" fmla="*/ 397565 h 1113182"/>
              <a:gd name="connsiteX35" fmla="*/ 0 w 994114"/>
              <a:gd name="connsiteY35" fmla="*/ 291548 h 1113182"/>
              <a:gd name="connsiteX36" fmla="*/ 39756 w 994114"/>
              <a:gd name="connsiteY36" fmla="*/ 172278 h 1113182"/>
              <a:gd name="connsiteX37" fmla="*/ 53009 w 994114"/>
              <a:gd name="connsiteY37" fmla="*/ 132522 h 1113182"/>
              <a:gd name="connsiteX38" fmla="*/ 79513 w 994114"/>
              <a:gd name="connsiteY38" fmla="*/ 106017 h 1113182"/>
              <a:gd name="connsiteX39" fmla="*/ 92765 w 994114"/>
              <a:gd name="connsiteY39" fmla="*/ 66261 h 1113182"/>
              <a:gd name="connsiteX40" fmla="*/ 92765 w 994114"/>
              <a:gd name="connsiteY40" fmla="*/ 0 h 11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94114" h="1113182">
                <a:moveTo>
                  <a:pt x="92765" y="0"/>
                </a:moveTo>
                <a:lnTo>
                  <a:pt x="92765" y="0"/>
                </a:lnTo>
                <a:cubicBezTo>
                  <a:pt x="136939" y="13252"/>
                  <a:pt x="180545" y="28570"/>
                  <a:pt x="225287" y="39756"/>
                </a:cubicBezTo>
                <a:cubicBezTo>
                  <a:pt x="251355" y="46273"/>
                  <a:pt x="278200" y="49209"/>
                  <a:pt x="304800" y="53009"/>
                </a:cubicBezTo>
                <a:cubicBezTo>
                  <a:pt x="368540" y="62115"/>
                  <a:pt x="467489" y="72558"/>
                  <a:pt x="530087" y="79513"/>
                </a:cubicBezTo>
                <a:cubicBezTo>
                  <a:pt x="671446" y="44174"/>
                  <a:pt x="494747" y="79513"/>
                  <a:pt x="636104" y="79513"/>
                </a:cubicBezTo>
                <a:cubicBezTo>
                  <a:pt x="667340" y="79513"/>
                  <a:pt x="697948" y="70678"/>
                  <a:pt x="728870" y="66261"/>
                </a:cubicBezTo>
                <a:cubicBezTo>
                  <a:pt x="742122" y="61844"/>
                  <a:pt x="754657" y="53009"/>
                  <a:pt x="768626" y="53009"/>
                </a:cubicBezTo>
                <a:cubicBezTo>
                  <a:pt x="828413" y="53009"/>
                  <a:pt x="840066" y="65848"/>
                  <a:pt x="887896" y="79513"/>
                </a:cubicBezTo>
                <a:cubicBezTo>
                  <a:pt x="1004377" y="112793"/>
                  <a:pt x="885337" y="74243"/>
                  <a:pt x="980661" y="106017"/>
                </a:cubicBezTo>
                <a:cubicBezTo>
                  <a:pt x="993913" y="145773"/>
                  <a:pt x="1002748" y="145774"/>
                  <a:pt x="980661" y="185530"/>
                </a:cubicBezTo>
                <a:cubicBezTo>
                  <a:pt x="965191" y="213376"/>
                  <a:pt x="927652" y="265043"/>
                  <a:pt x="927652" y="265043"/>
                </a:cubicBezTo>
                <a:cubicBezTo>
                  <a:pt x="889239" y="380286"/>
                  <a:pt x="944120" y="204922"/>
                  <a:pt x="901148" y="477078"/>
                </a:cubicBezTo>
                <a:cubicBezTo>
                  <a:pt x="896791" y="504674"/>
                  <a:pt x="874643" y="556591"/>
                  <a:pt x="874643" y="556591"/>
                </a:cubicBezTo>
                <a:cubicBezTo>
                  <a:pt x="870226" y="600765"/>
                  <a:pt x="868141" y="645235"/>
                  <a:pt x="861391" y="689113"/>
                </a:cubicBezTo>
                <a:cubicBezTo>
                  <a:pt x="859267" y="702919"/>
                  <a:pt x="856258" y="717502"/>
                  <a:pt x="848139" y="728869"/>
                </a:cubicBezTo>
                <a:cubicBezTo>
                  <a:pt x="833615" y="749203"/>
                  <a:pt x="795130" y="781878"/>
                  <a:pt x="795130" y="781878"/>
                </a:cubicBezTo>
                <a:cubicBezTo>
                  <a:pt x="764675" y="873244"/>
                  <a:pt x="788381" y="841635"/>
                  <a:pt x="742122" y="887896"/>
                </a:cubicBezTo>
                <a:cubicBezTo>
                  <a:pt x="737705" y="901148"/>
                  <a:pt x="731610" y="913954"/>
                  <a:pt x="728870" y="927652"/>
                </a:cubicBezTo>
                <a:cubicBezTo>
                  <a:pt x="722744" y="958281"/>
                  <a:pt x="725495" y="990784"/>
                  <a:pt x="715617" y="1020417"/>
                </a:cubicBezTo>
                <a:cubicBezTo>
                  <a:pt x="711666" y="1032270"/>
                  <a:pt x="700288" y="1041334"/>
                  <a:pt x="689113" y="1046922"/>
                </a:cubicBezTo>
                <a:cubicBezTo>
                  <a:pt x="664125" y="1059416"/>
                  <a:pt x="636104" y="1064591"/>
                  <a:pt x="609600" y="1073426"/>
                </a:cubicBezTo>
                <a:cubicBezTo>
                  <a:pt x="596348" y="1077843"/>
                  <a:pt x="583395" y="1083290"/>
                  <a:pt x="569843" y="1086678"/>
                </a:cubicBezTo>
                <a:cubicBezTo>
                  <a:pt x="418175" y="1124595"/>
                  <a:pt x="535031" y="1099139"/>
                  <a:pt x="212035" y="1113182"/>
                </a:cubicBezTo>
                <a:cubicBezTo>
                  <a:pt x="176696" y="1108765"/>
                  <a:pt x="139084" y="1113157"/>
                  <a:pt x="106017" y="1099930"/>
                </a:cubicBezTo>
                <a:cubicBezTo>
                  <a:pt x="91229" y="1094015"/>
                  <a:pt x="81272" y="1076004"/>
                  <a:pt x="79513" y="1060174"/>
                </a:cubicBezTo>
                <a:cubicBezTo>
                  <a:pt x="78426" y="1050390"/>
                  <a:pt x="92917" y="962738"/>
                  <a:pt x="106017" y="940904"/>
                </a:cubicBezTo>
                <a:cubicBezTo>
                  <a:pt x="118605" y="919924"/>
                  <a:pt x="154223" y="899933"/>
                  <a:pt x="172278" y="887896"/>
                </a:cubicBezTo>
                <a:cubicBezTo>
                  <a:pt x="176695" y="874644"/>
                  <a:pt x="185530" y="862108"/>
                  <a:pt x="185530" y="848139"/>
                </a:cubicBezTo>
                <a:cubicBezTo>
                  <a:pt x="185530" y="818330"/>
                  <a:pt x="162221" y="713784"/>
                  <a:pt x="145774" y="689113"/>
                </a:cubicBezTo>
                <a:lnTo>
                  <a:pt x="119270" y="649356"/>
                </a:lnTo>
                <a:cubicBezTo>
                  <a:pt x="100538" y="555702"/>
                  <a:pt x="113139" y="604462"/>
                  <a:pt x="79513" y="503582"/>
                </a:cubicBezTo>
                <a:cubicBezTo>
                  <a:pt x="75096" y="490330"/>
                  <a:pt x="76139" y="473703"/>
                  <a:pt x="66261" y="463826"/>
                </a:cubicBezTo>
                <a:lnTo>
                  <a:pt x="39756" y="437322"/>
                </a:lnTo>
                <a:cubicBezTo>
                  <a:pt x="35339" y="424070"/>
                  <a:pt x="30179" y="411042"/>
                  <a:pt x="26504" y="397565"/>
                </a:cubicBezTo>
                <a:cubicBezTo>
                  <a:pt x="16920" y="362422"/>
                  <a:pt x="0" y="291548"/>
                  <a:pt x="0" y="291548"/>
                </a:cubicBezTo>
                <a:lnTo>
                  <a:pt x="39756" y="172278"/>
                </a:lnTo>
                <a:cubicBezTo>
                  <a:pt x="44173" y="159026"/>
                  <a:pt x="43132" y="142400"/>
                  <a:pt x="53009" y="132522"/>
                </a:cubicBezTo>
                <a:lnTo>
                  <a:pt x="79513" y="106017"/>
                </a:lnTo>
                <a:cubicBezTo>
                  <a:pt x="83930" y="92765"/>
                  <a:pt x="86518" y="78755"/>
                  <a:pt x="92765" y="66261"/>
                </a:cubicBezTo>
                <a:cubicBezTo>
                  <a:pt x="107750" y="36291"/>
                  <a:pt x="92765" y="11043"/>
                  <a:pt x="92765" y="0"/>
                </a:cubicBezTo>
                <a:close/>
              </a:path>
            </a:pathLst>
          </a:custGeom>
          <a:gradFill>
            <a:gsLst>
              <a:gs pos="0">
                <a:srgbClr val="FFD30F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7657D8-762E-8D3E-E18A-AB75397A671B}"/>
              </a:ext>
            </a:extLst>
          </p:cNvPr>
          <p:cNvSpPr/>
          <p:nvPr/>
        </p:nvSpPr>
        <p:spPr>
          <a:xfrm>
            <a:off x="6108192" y="2464904"/>
            <a:ext cx="994973" cy="558712"/>
          </a:xfrm>
          <a:custGeom>
            <a:avLst/>
            <a:gdLst>
              <a:gd name="connsiteX0" fmla="*/ 0 w 1158240"/>
              <a:gd name="connsiteY0" fmla="*/ 451104 h 548640"/>
              <a:gd name="connsiteX1" fmla="*/ 0 w 1158240"/>
              <a:gd name="connsiteY1" fmla="*/ 451104 h 548640"/>
              <a:gd name="connsiteX2" fmla="*/ 121920 w 1158240"/>
              <a:gd name="connsiteY2" fmla="*/ 292608 h 548640"/>
              <a:gd name="connsiteX3" fmla="*/ 146304 w 1158240"/>
              <a:gd name="connsiteY3" fmla="*/ 256032 h 548640"/>
              <a:gd name="connsiteX4" fmla="*/ 207264 w 1158240"/>
              <a:gd name="connsiteY4" fmla="*/ 158496 h 548640"/>
              <a:gd name="connsiteX5" fmla="*/ 243840 w 1158240"/>
              <a:gd name="connsiteY5" fmla="*/ 146304 h 548640"/>
              <a:gd name="connsiteX6" fmla="*/ 280416 w 1158240"/>
              <a:gd name="connsiteY6" fmla="*/ 121920 h 548640"/>
              <a:gd name="connsiteX7" fmla="*/ 475488 w 1158240"/>
              <a:gd name="connsiteY7" fmla="*/ 97536 h 548640"/>
              <a:gd name="connsiteX8" fmla="*/ 512064 w 1158240"/>
              <a:gd name="connsiteY8" fmla="*/ 85344 h 548640"/>
              <a:gd name="connsiteX9" fmla="*/ 621792 w 1158240"/>
              <a:gd name="connsiteY9" fmla="*/ 60960 h 548640"/>
              <a:gd name="connsiteX10" fmla="*/ 670560 w 1158240"/>
              <a:gd name="connsiteY10" fmla="*/ 36576 h 548640"/>
              <a:gd name="connsiteX11" fmla="*/ 707136 w 1158240"/>
              <a:gd name="connsiteY11" fmla="*/ 24384 h 548640"/>
              <a:gd name="connsiteX12" fmla="*/ 853440 w 1158240"/>
              <a:gd name="connsiteY12" fmla="*/ 0 h 548640"/>
              <a:gd name="connsiteX13" fmla="*/ 938784 w 1158240"/>
              <a:gd name="connsiteY13" fmla="*/ 24384 h 548640"/>
              <a:gd name="connsiteX14" fmla="*/ 963168 w 1158240"/>
              <a:gd name="connsiteY14" fmla="*/ 60960 h 548640"/>
              <a:gd name="connsiteX15" fmla="*/ 975360 w 1158240"/>
              <a:gd name="connsiteY15" fmla="*/ 121920 h 548640"/>
              <a:gd name="connsiteX16" fmla="*/ 1048512 w 1158240"/>
              <a:gd name="connsiteY16" fmla="*/ 158496 h 548640"/>
              <a:gd name="connsiteX17" fmla="*/ 1158240 w 1158240"/>
              <a:gd name="connsiteY17" fmla="*/ 109728 h 548640"/>
              <a:gd name="connsiteX18" fmla="*/ 1133856 w 1158240"/>
              <a:gd name="connsiteY18" fmla="*/ 182880 h 548640"/>
              <a:gd name="connsiteX19" fmla="*/ 1121664 w 1158240"/>
              <a:gd name="connsiteY19" fmla="*/ 219456 h 548640"/>
              <a:gd name="connsiteX20" fmla="*/ 1085088 w 1158240"/>
              <a:gd name="connsiteY20" fmla="*/ 256032 h 548640"/>
              <a:gd name="connsiteX21" fmla="*/ 987552 w 1158240"/>
              <a:gd name="connsiteY21" fmla="*/ 365760 h 548640"/>
              <a:gd name="connsiteX22" fmla="*/ 902208 w 1158240"/>
              <a:gd name="connsiteY22" fmla="*/ 414528 h 548640"/>
              <a:gd name="connsiteX23" fmla="*/ 877824 w 1158240"/>
              <a:gd name="connsiteY23" fmla="*/ 499872 h 548640"/>
              <a:gd name="connsiteX24" fmla="*/ 865632 w 1158240"/>
              <a:gd name="connsiteY24" fmla="*/ 536448 h 548640"/>
              <a:gd name="connsiteX25" fmla="*/ 829056 w 1158240"/>
              <a:gd name="connsiteY25" fmla="*/ 548640 h 548640"/>
              <a:gd name="connsiteX26" fmla="*/ 707136 w 1158240"/>
              <a:gd name="connsiteY26" fmla="*/ 524256 h 548640"/>
              <a:gd name="connsiteX27" fmla="*/ 524256 w 1158240"/>
              <a:gd name="connsiteY27" fmla="*/ 499872 h 548640"/>
              <a:gd name="connsiteX28" fmla="*/ 451104 w 1158240"/>
              <a:gd name="connsiteY28" fmla="*/ 487680 h 548640"/>
              <a:gd name="connsiteX29" fmla="*/ 414528 w 1158240"/>
              <a:gd name="connsiteY29" fmla="*/ 475488 h 548640"/>
              <a:gd name="connsiteX30" fmla="*/ 341376 w 1158240"/>
              <a:gd name="connsiteY30" fmla="*/ 463296 h 548640"/>
              <a:gd name="connsiteX31" fmla="*/ 280416 w 1158240"/>
              <a:gd name="connsiteY31" fmla="*/ 451104 h 548640"/>
              <a:gd name="connsiteX32" fmla="*/ 0 w 1158240"/>
              <a:gd name="connsiteY32" fmla="*/ 45110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58240" h="548640">
                <a:moveTo>
                  <a:pt x="0" y="451104"/>
                </a:moveTo>
                <a:lnTo>
                  <a:pt x="0" y="451104"/>
                </a:lnTo>
                <a:cubicBezTo>
                  <a:pt x="92224" y="343509"/>
                  <a:pt x="52368" y="396935"/>
                  <a:pt x="121920" y="292608"/>
                </a:cubicBezTo>
                <a:cubicBezTo>
                  <a:pt x="130048" y="280416"/>
                  <a:pt x="141670" y="269933"/>
                  <a:pt x="146304" y="256032"/>
                </a:cubicBezTo>
                <a:cubicBezTo>
                  <a:pt x="168544" y="189313"/>
                  <a:pt x="153166" y="185545"/>
                  <a:pt x="207264" y="158496"/>
                </a:cubicBezTo>
                <a:cubicBezTo>
                  <a:pt x="218759" y="152749"/>
                  <a:pt x="232345" y="152051"/>
                  <a:pt x="243840" y="146304"/>
                </a:cubicBezTo>
                <a:cubicBezTo>
                  <a:pt x="256946" y="139751"/>
                  <a:pt x="266077" y="124939"/>
                  <a:pt x="280416" y="121920"/>
                </a:cubicBezTo>
                <a:cubicBezTo>
                  <a:pt x="344540" y="108420"/>
                  <a:pt x="475488" y="97536"/>
                  <a:pt x="475488" y="97536"/>
                </a:cubicBezTo>
                <a:cubicBezTo>
                  <a:pt x="487680" y="93472"/>
                  <a:pt x="499596" y="88461"/>
                  <a:pt x="512064" y="85344"/>
                </a:cubicBezTo>
                <a:cubicBezTo>
                  <a:pt x="535238" y="79550"/>
                  <a:pt x="596760" y="70347"/>
                  <a:pt x="621792" y="60960"/>
                </a:cubicBezTo>
                <a:cubicBezTo>
                  <a:pt x="638810" y="54578"/>
                  <a:pt x="653855" y="43735"/>
                  <a:pt x="670560" y="36576"/>
                </a:cubicBezTo>
                <a:cubicBezTo>
                  <a:pt x="682372" y="31514"/>
                  <a:pt x="694779" y="27915"/>
                  <a:pt x="707136" y="24384"/>
                </a:cubicBezTo>
                <a:cubicBezTo>
                  <a:pt x="769790" y="6483"/>
                  <a:pt x="774281" y="9895"/>
                  <a:pt x="853440" y="0"/>
                </a:cubicBezTo>
                <a:cubicBezTo>
                  <a:pt x="856626" y="797"/>
                  <a:pt x="930834" y="18024"/>
                  <a:pt x="938784" y="24384"/>
                </a:cubicBezTo>
                <a:cubicBezTo>
                  <a:pt x="950226" y="33538"/>
                  <a:pt x="955040" y="48768"/>
                  <a:pt x="963168" y="60960"/>
                </a:cubicBezTo>
                <a:cubicBezTo>
                  <a:pt x="967232" y="81280"/>
                  <a:pt x="965079" y="103928"/>
                  <a:pt x="975360" y="121920"/>
                </a:cubicBezTo>
                <a:cubicBezTo>
                  <a:pt x="986482" y="141384"/>
                  <a:pt x="1029738" y="152238"/>
                  <a:pt x="1048512" y="158496"/>
                </a:cubicBezTo>
                <a:cubicBezTo>
                  <a:pt x="1135565" y="129478"/>
                  <a:pt x="1100278" y="148369"/>
                  <a:pt x="1158240" y="109728"/>
                </a:cubicBezTo>
                <a:lnTo>
                  <a:pt x="1133856" y="182880"/>
                </a:lnTo>
                <a:cubicBezTo>
                  <a:pt x="1129792" y="195072"/>
                  <a:pt x="1130751" y="210369"/>
                  <a:pt x="1121664" y="219456"/>
                </a:cubicBezTo>
                <a:cubicBezTo>
                  <a:pt x="1109472" y="231648"/>
                  <a:pt x="1096126" y="242786"/>
                  <a:pt x="1085088" y="256032"/>
                </a:cubicBezTo>
                <a:cubicBezTo>
                  <a:pt x="1048275" y="300208"/>
                  <a:pt x="1055299" y="331886"/>
                  <a:pt x="987552" y="365760"/>
                </a:cubicBezTo>
                <a:cubicBezTo>
                  <a:pt x="925678" y="396697"/>
                  <a:pt x="953906" y="380062"/>
                  <a:pt x="902208" y="414528"/>
                </a:cubicBezTo>
                <a:cubicBezTo>
                  <a:pt x="872976" y="502225"/>
                  <a:pt x="908442" y="392709"/>
                  <a:pt x="877824" y="499872"/>
                </a:cubicBezTo>
                <a:cubicBezTo>
                  <a:pt x="874293" y="512229"/>
                  <a:pt x="874719" y="527361"/>
                  <a:pt x="865632" y="536448"/>
                </a:cubicBezTo>
                <a:cubicBezTo>
                  <a:pt x="856545" y="545535"/>
                  <a:pt x="841248" y="544576"/>
                  <a:pt x="829056" y="548640"/>
                </a:cubicBezTo>
                <a:cubicBezTo>
                  <a:pt x="788416" y="540512"/>
                  <a:pt x="748261" y="529397"/>
                  <a:pt x="707136" y="524256"/>
                </a:cubicBezTo>
                <a:cubicBezTo>
                  <a:pt x="632243" y="514894"/>
                  <a:pt x="597167" y="511089"/>
                  <a:pt x="524256" y="499872"/>
                </a:cubicBezTo>
                <a:cubicBezTo>
                  <a:pt x="499823" y="496113"/>
                  <a:pt x="475236" y="493043"/>
                  <a:pt x="451104" y="487680"/>
                </a:cubicBezTo>
                <a:cubicBezTo>
                  <a:pt x="438559" y="484892"/>
                  <a:pt x="427073" y="478276"/>
                  <a:pt x="414528" y="475488"/>
                </a:cubicBezTo>
                <a:cubicBezTo>
                  <a:pt x="390396" y="470125"/>
                  <a:pt x="365698" y="467718"/>
                  <a:pt x="341376" y="463296"/>
                </a:cubicBezTo>
                <a:cubicBezTo>
                  <a:pt x="320988" y="459589"/>
                  <a:pt x="301127" y="451794"/>
                  <a:pt x="280416" y="451104"/>
                </a:cubicBezTo>
                <a:cubicBezTo>
                  <a:pt x="178872" y="447719"/>
                  <a:pt x="46736" y="451104"/>
                  <a:pt x="0" y="451104"/>
                </a:cubicBez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C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061935"/>
          </a:xfrm>
        </p:spPr>
        <p:txBody>
          <a:bodyPr/>
          <a:lstStyle/>
          <a:p>
            <a:r>
              <a:rPr lang="en-US" dirty="0"/>
              <a:t>Jets  in heavy-ion collisions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170446" y="1036785"/>
            <a:ext cx="5882662" cy="5758272"/>
            <a:chOff x="595019" y="396056"/>
            <a:chExt cx="5882662" cy="5758272"/>
          </a:xfrm>
        </p:grpSpPr>
        <p:grpSp>
          <p:nvGrpSpPr>
            <p:cNvPr id="22" name="Group 31"/>
            <p:cNvGrpSpPr>
              <a:grpSpLocks/>
            </p:cNvGrpSpPr>
            <p:nvPr/>
          </p:nvGrpSpPr>
          <p:grpSpPr bwMode="auto">
            <a:xfrm>
              <a:off x="1512290" y="2132006"/>
              <a:ext cx="4048120" cy="1753591"/>
              <a:chOff x="3376" y="1656"/>
              <a:chExt cx="1968" cy="816"/>
            </a:xfrm>
          </p:grpSpPr>
          <p:sp>
            <p:nvSpPr>
              <p:cNvPr id="48" name="Rectangle 32"/>
              <p:cNvSpPr>
                <a:spLocks noChangeArrowheads="1"/>
              </p:cNvSpPr>
              <p:nvPr/>
            </p:nvSpPr>
            <p:spPr bwMode="auto">
              <a:xfrm>
                <a:off x="3448" y="1664"/>
                <a:ext cx="1824" cy="792"/>
              </a:xfrm>
              <a:prstGeom prst="rect">
                <a:avLst/>
              </a:prstGeom>
              <a:gradFill flip="none" rotWithShape="1">
                <a:gsLst>
                  <a:gs pos="28000">
                    <a:srgbClr val="FF6600"/>
                  </a:gs>
                  <a:gs pos="100000">
                    <a:srgbClr val="FFFFFF"/>
                  </a:gs>
                  <a:gs pos="99000">
                    <a:srgbClr val="FFFF00"/>
                  </a:gs>
                </a:gsLst>
                <a:path path="rect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zh-CN" altLang="en-US" sz="2400" b="1">
                  <a:solidFill>
                    <a:srgbClr val="FF66CC"/>
                  </a:solidFill>
                  <a:latin typeface="Times New Roman" charset="0"/>
                </a:endParaRPr>
              </a:p>
            </p:txBody>
          </p:sp>
          <p:sp>
            <p:nvSpPr>
              <p:cNvPr id="49" name="Oval 33"/>
              <p:cNvSpPr>
                <a:spLocks noChangeArrowheads="1"/>
              </p:cNvSpPr>
              <p:nvPr/>
            </p:nvSpPr>
            <p:spPr bwMode="auto">
              <a:xfrm>
                <a:off x="5192" y="1656"/>
                <a:ext cx="152" cy="8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34"/>
              <p:cNvSpPr>
                <a:spLocks noChangeArrowheads="1"/>
              </p:cNvSpPr>
              <p:nvPr/>
            </p:nvSpPr>
            <p:spPr bwMode="auto">
              <a:xfrm>
                <a:off x="3376" y="1656"/>
                <a:ext cx="152" cy="816"/>
              </a:xfrm>
              <a:prstGeom prst="ellipse">
                <a:avLst/>
              </a:prstGeom>
              <a:gradFill flip="none" rotWithShape="1">
                <a:gsLst>
                  <a:gs pos="0">
                    <a:srgbClr val="6699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Freeform 36"/>
            <p:cNvSpPr>
              <a:spLocks/>
            </p:cNvSpPr>
            <p:nvPr/>
          </p:nvSpPr>
          <p:spPr bwMode="auto">
            <a:xfrm>
              <a:off x="1824950" y="2424859"/>
              <a:ext cx="2033582" cy="441044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auto">
            <a:xfrm flipH="1" flipV="1">
              <a:off x="3418848" y="3102303"/>
              <a:ext cx="1828901" cy="444572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2088427" y="2259026"/>
              <a:ext cx="8793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2400" b="1" dirty="0">
                  <a:latin typeface="Times New Roman" charset="0"/>
                </a:rPr>
                <a:t>q</a:t>
              </a:r>
            </a:p>
          </p:txBody>
        </p: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4472573" y="3194040"/>
              <a:ext cx="3558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dirty="0">
                  <a:latin typeface="Times New Roman" charset="0"/>
                </a:rPr>
                <a:t>q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rot="20991552" flipV="1">
              <a:off x="3744821" y="1666263"/>
              <a:ext cx="189519" cy="645689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 flipV="1">
              <a:off x="4013937" y="1253446"/>
              <a:ext cx="379037" cy="95265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2"/>
            <p:cNvSpPr>
              <a:spLocks noChangeShapeType="1"/>
            </p:cNvSpPr>
            <p:nvPr/>
          </p:nvSpPr>
          <p:spPr bwMode="auto">
            <a:xfrm flipV="1">
              <a:off x="4157972" y="2015570"/>
              <a:ext cx="333553" cy="32108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43"/>
            <p:cNvSpPr>
              <a:spLocks noChangeShapeType="1"/>
            </p:cNvSpPr>
            <p:nvPr/>
          </p:nvSpPr>
          <p:spPr bwMode="auto">
            <a:xfrm flipV="1">
              <a:off x="3904016" y="1560412"/>
              <a:ext cx="174357" cy="723312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 flipV="1">
              <a:off x="3998776" y="396056"/>
              <a:ext cx="1447923" cy="19405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 flipH="1">
              <a:off x="2899567" y="3709179"/>
              <a:ext cx="424522" cy="1598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 flipH="1">
              <a:off x="3070134" y="3666839"/>
              <a:ext cx="204680" cy="64921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47"/>
            <p:cNvSpPr>
              <a:spLocks noChangeShapeType="1"/>
            </p:cNvSpPr>
            <p:nvPr/>
          </p:nvSpPr>
          <p:spPr bwMode="auto">
            <a:xfrm flipH="1">
              <a:off x="2945052" y="3620970"/>
              <a:ext cx="329763" cy="32460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 flipH="1">
              <a:off x="2584966" y="3546875"/>
              <a:ext cx="769446" cy="162304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 flipH="1">
              <a:off x="3388526" y="3635084"/>
              <a:ext cx="30323" cy="1065563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50"/>
            <p:cNvSpPr>
              <a:spLocks noChangeShapeType="1"/>
            </p:cNvSpPr>
            <p:nvPr/>
          </p:nvSpPr>
          <p:spPr bwMode="auto">
            <a:xfrm>
              <a:off x="3460543" y="3610385"/>
              <a:ext cx="181938" cy="6915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52"/>
            <p:cNvSpPr txBox="1">
              <a:spLocks noChangeArrowheads="1"/>
            </p:cNvSpPr>
            <p:nvPr/>
          </p:nvSpPr>
          <p:spPr bwMode="auto">
            <a:xfrm>
              <a:off x="5177789" y="1327546"/>
              <a:ext cx="95774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>
                  <a:solidFill>
                    <a:srgbClr val="FF0000"/>
                  </a:solidFill>
                  <a:latin typeface="Tahoma" charset="0"/>
                </a:rPr>
                <a:t>Jet 1</a:t>
              </a:r>
              <a:endParaRPr lang="en-US" altLang="zh-CN" sz="2000" b="1" dirty="0">
                <a:solidFill>
                  <a:srgbClr val="0000CC"/>
                </a:solidFill>
                <a:latin typeface="Times New Roman" charset="0"/>
              </a:endParaRPr>
            </a:p>
          </p:txBody>
        </p:sp>
        <p:sp>
          <p:nvSpPr>
            <p:cNvPr id="41" name="Text Box 53"/>
            <p:cNvSpPr txBox="1">
              <a:spLocks noChangeArrowheads="1"/>
            </p:cNvSpPr>
            <p:nvPr/>
          </p:nvSpPr>
          <p:spPr bwMode="auto">
            <a:xfrm>
              <a:off x="3254186" y="4896360"/>
              <a:ext cx="215812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000" b="1" dirty="0">
                  <a:solidFill>
                    <a:srgbClr val="FF0000"/>
                  </a:solidFill>
                  <a:latin typeface="Tahoma" charset="0"/>
                </a:rPr>
                <a:t>Jet 2</a:t>
              </a:r>
            </a:p>
          </p:txBody>
        </p:sp>
        <p:sp>
          <p:nvSpPr>
            <p:cNvPr id="43" name="Freeform 55"/>
            <p:cNvSpPr>
              <a:spLocks/>
            </p:cNvSpPr>
            <p:nvPr/>
          </p:nvSpPr>
          <p:spPr bwMode="auto">
            <a:xfrm>
              <a:off x="3536350" y="2865903"/>
              <a:ext cx="238794" cy="236400"/>
            </a:xfrm>
            <a:custGeom>
              <a:avLst/>
              <a:gdLst>
                <a:gd name="T0" fmla="*/ 0 w 109"/>
                <a:gd name="T1" fmla="*/ 11 h 140"/>
                <a:gd name="T2" fmla="*/ 80 w 109"/>
                <a:gd name="T3" fmla="*/ 11 h 140"/>
                <a:gd name="T4" fmla="*/ 16 w 109"/>
                <a:gd name="T5" fmla="*/ 75 h 140"/>
                <a:gd name="T6" fmla="*/ 104 w 109"/>
                <a:gd name="T7" fmla="*/ 75 h 140"/>
                <a:gd name="T8" fmla="*/ 48 w 109"/>
                <a:gd name="T9" fmla="*/ 131 h 140"/>
                <a:gd name="T10" fmla="*/ 96 w 109"/>
                <a:gd name="T11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 flipH="1">
              <a:off x="595019" y="2930771"/>
              <a:ext cx="917271" cy="352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57"/>
            <p:cNvSpPr>
              <a:spLocks noChangeShapeType="1"/>
            </p:cNvSpPr>
            <p:nvPr/>
          </p:nvSpPr>
          <p:spPr bwMode="auto">
            <a:xfrm flipH="1">
              <a:off x="5560410" y="2918828"/>
              <a:ext cx="917271" cy="352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58"/>
            <p:cNvSpPr>
              <a:spLocks noChangeShapeType="1"/>
            </p:cNvSpPr>
            <p:nvPr/>
          </p:nvSpPr>
          <p:spPr bwMode="auto">
            <a:xfrm flipV="1">
              <a:off x="3900226" y="1073500"/>
              <a:ext cx="1000659" cy="13936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59"/>
            <p:cNvSpPr>
              <a:spLocks noChangeShapeType="1"/>
            </p:cNvSpPr>
            <p:nvPr/>
          </p:nvSpPr>
          <p:spPr bwMode="auto">
            <a:xfrm flipH="1">
              <a:off x="2717629" y="3832672"/>
              <a:ext cx="625412" cy="23216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 rot="977138">
              <a:off x="4033092" y="2338195"/>
              <a:ext cx="909690" cy="575122"/>
              <a:chOff x="326" y="3552"/>
              <a:chExt cx="394" cy="307"/>
            </a:xfrm>
          </p:grpSpPr>
          <p:sp>
            <p:nvSpPr>
              <p:cNvPr id="20" name="Line 61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62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63"/>
            <p:cNvGrpSpPr>
              <a:grpSpLocks/>
            </p:cNvGrpSpPr>
            <p:nvPr/>
          </p:nvGrpSpPr>
          <p:grpSpPr bwMode="auto">
            <a:xfrm rot="1015650" flipV="1">
              <a:off x="3669216" y="3354361"/>
              <a:ext cx="545814" cy="846805"/>
              <a:chOff x="326" y="3552"/>
              <a:chExt cx="394" cy="307"/>
            </a:xfrm>
          </p:grpSpPr>
          <p:sp>
            <p:nvSpPr>
              <p:cNvPr id="18" name="Line 64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65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66"/>
            <p:cNvGrpSpPr>
              <a:grpSpLocks/>
            </p:cNvGrpSpPr>
            <p:nvPr/>
          </p:nvGrpSpPr>
          <p:grpSpPr bwMode="auto">
            <a:xfrm rot="18134788" flipH="1">
              <a:off x="2919842" y="3037393"/>
              <a:ext cx="846805" cy="799769"/>
              <a:chOff x="326" y="3552"/>
              <a:chExt cx="394" cy="307"/>
            </a:xfrm>
          </p:grpSpPr>
          <p:sp>
            <p:nvSpPr>
              <p:cNvPr id="16" name="Line 67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68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 rot="14001149" flipV="1">
              <a:off x="3374687" y="1942835"/>
              <a:ext cx="846805" cy="617831"/>
              <a:chOff x="326" y="3552"/>
              <a:chExt cx="394" cy="307"/>
            </a:xfrm>
          </p:grpSpPr>
          <p:sp>
            <p:nvSpPr>
              <p:cNvPr id="14" name="Line 70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71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" name="Text Box 73"/>
          <p:cNvSpPr txBox="1">
            <a:spLocks noChangeArrowheads="1"/>
          </p:cNvSpPr>
          <p:nvPr/>
        </p:nvSpPr>
        <p:spPr bwMode="auto">
          <a:xfrm>
            <a:off x="4675379" y="7399697"/>
            <a:ext cx="4344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>
                <a:solidFill>
                  <a:srgbClr val="FF0000"/>
                </a:solidFill>
                <a:latin typeface="Times New Roman" charset="0"/>
              </a:rPr>
              <a:t>A-A collision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5650" y="1224406"/>
            <a:ext cx="468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Multiple scattering</a:t>
            </a:r>
          </a:p>
          <a:p>
            <a:r>
              <a:rPr lang="en-US" sz="2400" dirty="0">
                <a:solidFill>
                  <a:srgbClr val="F2F2F2"/>
                </a:solidFill>
              </a:rPr>
              <a:t>Transverse momentum broadening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83881" y="5135462"/>
            <a:ext cx="2497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Parton energy loss</a:t>
            </a:r>
          </a:p>
          <a:p>
            <a:r>
              <a:rPr lang="en-US" sz="2400" dirty="0">
                <a:solidFill>
                  <a:schemeClr val="bg1"/>
                </a:solidFill>
              </a:rPr>
              <a:t>Jet suppression </a:t>
            </a:r>
          </a:p>
        </p:txBody>
      </p:sp>
    </p:spTree>
    <p:extLst>
      <p:ext uri="{BB962C8B-B14F-4D97-AF65-F5344CB8AC3E}">
        <p14:creationId xmlns:p14="http://schemas.microsoft.com/office/powerpoint/2010/main" val="2276979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5E2E-CB98-D846-914E-A35B7908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MPI subtraction in Z-hadron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3BD58-2720-6241-B7CA-C63B52A4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D4418-F0F7-6148-B8FB-0EE717FA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98" y="6017854"/>
            <a:ext cx="5124497" cy="593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4B9CC6-A8E4-AA42-8C23-43AC65C77361}"/>
              </a:ext>
            </a:extLst>
          </p:cNvPr>
          <p:cNvSpPr txBox="1"/>
          <p:nvPr/>
        </p:nvSpPr>
        <p:spPr>
          <a:xfrm>
            <a:off x="2196591" y="4177046"/>
            <a:ext cx="255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Mixed event subtraction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4B3D0-600A-F343-AC59-8C782C558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41" y="1030890"/>
            <a:ext cx="4078014" cy="47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AA68-7D1F-4B1E-5CB5-06B3E9FB4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061935"/>
          </a:xfrm>
        </p:spPr>
        <p:txBody>
          <a:bodyPr/>
          <a:lstStyle/>
          <a:p>
            <a:r>
              <a:rPr lang="en-US" dirty="0"/>
              <a:t>3D structure of Mach-cone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768EC-16E3-E24F-4842-2B997568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6DE3C-D450-0E9C-6A34-35D8492D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09" y="1544319"/>
            <a:ext cx="4767891" cy="45364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53051-98FB-A226-2C1F-E640DDBA7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930" y="1567179"/>
            <a:ext cx="4791919" cy="45593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0C73B6-0702-B3FA-A56C-A24524AE2015}"/>
              </a:ext>
            </a:extLst>
          </p:cNvPr>
          <p:cNvSpPr txBox="1"/>
          <p:nvPr/>
        </p:nvSpPr>
        <p:spPr>
          <a:xfrm>
            <a:off x="4183811" y="1104181"/>
            <a:ext cx="364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Jet-hadron correlation in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-jet events</a:t>
            </a:r>
          </a:p>
        </p:txBody>
      </p:sp>
    </p:spTree>
    <p:extLst>
      <p:ext uri="{BB962C8B-B14F-4D97-AF65-F5344CB8AC3E}">
        <p14:creationId xmlns:p14="http://schemas.microsoft.com/office/powerpoint/2010/main" val="378752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6DCBA-B731-2D45-98DE-3F2B228C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jet tomography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7A8E4-5612-7D49-BA34-0E2506E6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9346E-7306-934E-8EA6-C04A2C16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65" y="1637491"/>
            <a:ext cx="3371981" cy="45184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293CBF-0B77-D94A-B6A2-B45C7DD3773A}"/>
              </a:ext>
            </a:extLst>
          </p:cNvPr>
          <p:cNvSpPr/>
          <p:nvPr/>
        </p:nvSpPr>
        <p:spPr>
          <a:xfrm>
            <a:off x="2890267" y="1062325"/>
            <a:ext cx="721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Zhang, Owens, Wang and XNW, Phys. Rev. Lett. 103, 032302 (2009)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AC608-86A5-2846-8710-38E468DC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879" y="2255107"/>
            <a:ext cx="1955800" cy="524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3F51A-9565-654B-9F1B-D8A5A50F3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362" y="4493852"/>
            <a:ext cx="2029831" cy="460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40EC1-70A0-9C48-904D-319B4FE2D0A7}"/>
              </a:ext>
            </a:extLst>
          </p:cNvPr>
          <p:cNvSpPr txBox="1"/>
          <p:nvPr/>
        </p:nvSpPr>
        <p:spPr>
          <a:xfrm>
            <a:off x="2484666" y="1937656"/>
            <a:ext cx="17395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length 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dependence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Energy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F009E-001D-B142-901C-5F7236A4E739}"/>
              </a:ext>
            </a:extLst>
          </p:cNvPr>
          <p:cNvSpPr txBox="1"/>
          <p:nvPr/>
        </p:nvSpPr>
        <p:spPr>
          <a:xfrm>
            <a:off x="838200" y="3962399"/>
            <a:ext cx="44086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g</a:t>
            </a:r>
            <a:r>
              <a:rPr lang="en-US" sz="2800" dirty="0">
                <a:solidFill>
                  <a:srgbClr val="FFFF00"/>
                </a:solidFill>
              </a:rPr>
              <a:t>-jet asymmetry </a:t>
            </a:r>
            <a:r>
              <a:rPr lang="en-US" sz="2800" dirty="0" err="1">
                <a:solidFill>
                  <a:srgbClr val="FFFF00"/>
                </a:solidFill>
              </a:rPr>
              <a:t>x</a:t>
            </a:r>
            <a:r>
              <a:rPr lang="en-US" sz="2800" baseline="-25000" dirty="0" err="1">
                <a:solidFill>
                  <a:srgbClr val="FFFF00"/>
                </a:solidFill>
                <a:latin typeface="Symbol" pitchFamily="2" charset="2"/>
              </a:rPr>
              <a:t>g</a:t>
            </a:r>
            <a:r>
              <a:rPr lang="en-US" sz="2800" baseline="-25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=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</a:rPr>
              <a:t>jet</a:t>
            </a:r>
            <a:r>
              <a:rPr lang="en-US" sz="2800" dirty="0">
                <a:solidFill>
                  <a:srgbClr val="FFFF00"/>
                </a:solidFill>
              </a:rPr>
              <a:t>/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baseline="30000" dirty="0" err="1">
                <a:solidFill>
                  <a:srgbClr val="FFFF00"/>
                </a:solidFill>
                <a:latin typeface="Symbol" pitchFamily="2" charset="2"/>
              </a:rPr>
              <a:t>g</a:t>
            </a:r>
            <a:endParaRPr lang="en-US" sz="2800" baseline="30000" dirty="0">
              <a:solidFill>
                <a:srgbClr val="FFFF00"/>
              </a:solidFill>
              <a:latin typeface="Symbol" pitchFamily="2" charset="2"/>
            </a:endParaRPr>
          </a:p>
          <a:p>
            <a:endParaRPr lang="en-US" baseline="30000" dirty="0">
              <a:solidFill>
                <a:srgbClr val="FFFF00"/>
              </a:solidFill>
              <a:latin typeface="Symbol" pitchFamily="2" charset="2"/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Can be used to select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propagation length &lt;L&gt;</a:t>
            </a:r>
          </a:p>
        </p:txBody>
      </p:sp>
    </p:spTree>
    <p:extLst>
      <p:ext uri="{BB962C8B-B14F-4D97-AF65-F5344CB8AC3E}">
        <p14:creationId xmlns:p14="http://schemas.microsoft.com/office/powerpoint/2010/main" val="142340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220F-6868-3543-838D-7BD8C10F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peak structure in </a:t>
            </a:r>
            <a:r>
              <a:rPr lang="en-US" dirty="0">
                <a:latin typeface="Symbol" pitchFamily="2" charset="2"/>
              </a:rPr>
              <a:t>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4221B-85E8-5F41-84E6-4D25A08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0F8FD-D1B5-AE4D-85DE-6B70D23BE4D4}"/>
              </a:ext>
            </a:extLst>
          </p:cNvPr>
          <p:cNvSpPr txBox="1"/>
          <p:nvPr/>
        </p:nvSpPr>
        <p:spPr>
          <a:xfrm>
            <a:off x="2765778" y="2348089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|Df|&gt;p/2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48D67-768C-9544-873E-5EF9D828D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24"/>
          <a:stretch/>
        </p:blipFill>
        <p:spPr>
          <a:xfrm>
            <a:off x="921243" y="1121539"/>
            <a:ext cx="4759468" cy="3796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FB34D-0887-2B4F-82B0-FB61C0B7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99" y="5252098"/>
            <a:ext cx="6229108" cy="766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739BB4-A92C-D04C-8510-EC10E05622C8}"/>
              </a:ext>
            </a:extLst>
          </p:cNvPr>
          <p:cNvSpPr txBox="1"/>
          <p:nvPr/>
        </p:nvSpPr>
        <p:spPr>
          <a:xfrm>
            <a:off x="8291501" y="6113372"/>
            <a:ext cx="98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DF-wake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A7D45-5F91-AA45-A30E-03ABA7ADFE2B}"/>
              </a:ext>
            </a:extLst>
          </p:cNvPr>
          <p:cNvSpPr txBox="1"/>
          <p:nvPr/>
        </p:nvSpPr>
        <p:spPr>
          <a:xfrm>
            <a:off x="6854358" y="61302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95938-8D3B-E745-BCC8-342C97138A50}"/>
              </a:ext>
            </a:extLst>
          </p:cNvPr>
          <p:cNvSpPr txBox="1"/>
          <p:nvPr/>
        </p:nvSpPr>
        <p:spPr>
          <a:xfrm>
            <a:off x="5290457" y="6130212"/>
            <a:ext cx="93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Jet-</a:t>
            </a:r>
            <a:r>
              <a:rPr lang="en-US" dirty="0" err="1">
                <a:solidFill>
                  <a:srgbClr val="FFFF00"/>
                </a:solidFill>
              </a:rPr>
              <a:t>distr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8F5295-A421-9043-BF94-9FD9A910B6C0}"/>
              </a:ext>
            </a:extLst>
          </p:cNvPr>
          <p:cNvCxnSpPr>
            <a:cxnSpLocks/>
          </p:cNvCxnSpPr>
          <p:nvPr/>
        </p:nvCxnSpPr>
        <p:spPr>
          <a:xfrm flipV="1">
            <a:off x="8785996" y="5842556"/>
            <a:ext cx="0" cy="3265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CFC2-7A6C-354C-B13F-3B4B3E7D878C}"/>
              </a:ext>
            </a:extLst>
          </p:cNvPr>
          <p:cNvCxnSpPr>
            <a:cxnSpLocks/>
          </p:cNvCxnSpPr>
          <p:nvPr/>
        </p:nvCxnSpPr>
        <p:spPr>
          <a:xfrm flipV="1">
            <a:off x="7154200" y="5827688"/>
            <a:ext cx="0" cy="3265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195A85-D3C9-8B47-B1FE-10DFB930FFBB}"/>
              </a:ext>
            </a:extLst>
          </p:cNvPr>
          <p:cNvCxnSpPr>
            <a:cxnSpLocks/>
          </p:cNvCxnSpPr>
          <p:nvPr/>
        </p:nvCxnSpPr>
        <p:spPr>
          <a:xfrm flipV="1">
            <a:off x="5927567" y="5816536"/>
            <a:ext cx="0" cy="3265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62A07F5-7B14-8386-0E5A-D4CB6F741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99"/>
          <a:stretch/>
        </p:blipFill>
        <p:spPr>
          <a:xfrm>
            <a:off x="6359798" y="1101201"/>
            <a:ext cx="5193432" cy="3916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1981A4-9659-4956-FC24-41140371695C}"/>
              </a:ext>
            </a:extLst>
          </p:cNvPr>
          <p:cNvCxnSpPr/>
          <p:nvPr/>
        </p:nvCxnSpPr>
        <p:spPr>
          <a:xfrm>
            <a:off x="1916935" y="1927952"/>
            <a:ext cx="297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EEE1F-6BB2-C7DE-1E34-38A88331457C}"/>
              </a:ext>
            </a:extLst>
          </p:cNvPr>
          <p:cNvCxnSpPr>
            <a:cxnSpLocks/>
          </p:cNvCxnSpPr>
          <p:nvPr/>
        </p:nvCxnSpPr>
        <p:spPr>
          <a:xfrm>
            <a:off x="1938969" y="2181340"/>
            <a:ext cx="33050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2EB794-05DE-5830-4801-85E08B06B059}"/>
              </a:ext>
            </a:extLst>
          </p:cNvPr>
          <p:cNvSpPr txBox="1"/>
          <p:nvPr/>
        </p:nvSpPr>
        <p:spPr>
          <a:xfrm>
            <a:off x="2214390" y="172964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Pb+Pb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916E2-62CE-D7D7-3EB0-1A1850131DB8}"/>
              </a:ext>
            </a:extLst>
          </p:cNvPr>
          <p:cNvSpPr txBox="1"/>
          <p:nvPr/>
        </p:nvSpPr>
        <p:spPr>
          <a:xfrm>
            <a:off x="2258458" y="19940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p+p</a:t>
            </a:r>
            <a:endParaRPr lang="en-US" dirty="0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481AEDF2-3B0F-59F4-E6B6-1985F33E8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354" y="3513235"/>
            <a:ext cx="1548716" cy="6841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F0FB9F-E53B-B88D-7907-16752734C413}"/>
              </a:ext>
            </a:extLst>
          </p:cNvPr>
          <p:cNvSpPr/>
          <p:nvPr/>
        </p:nvSpPr>
        <p:spPr>
          <a:xfrm>
            <a:off x="11038901" y="1487277"/>
            <a:ext cx="374574" cy="2434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9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93BD-A7F2-B843-8C56-91911D79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4028" cy="1061935"/>
          </a:xfrm>
        </p:spPr>
        <p:txBody>
          <a:bodyPr>
            <a:normAutofit/>
          </a:bodyPr>
          <a:lstStyle/>
          <a:p>
            <a:r>
              <a:rPr lang="en-US" dirty="0"/>
              <a:t>Asymmetric broadening in non-uniform medium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9166B-1EBC-124A-A59C-EDA13AEC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F7558-2EF0-DD4A-A5E0-0E6C01C77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5" y="2688590"/>
            <a:ext cx="2616523" cy="385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3CE930-18B5-0F40-8162-6239573238F8}"/>
              </a:ext>
            </a:extLst>
          </p:cNvPr>
          <p:cNvSpPr txBox="1"/>
          <p:nvPr/>
        </p:nvSpPr>
        <p:spPr>
          <a:xfrm>
            <a:off x="691226" y="254620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Linear spatial dependence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8DCBE-0B21-0C49-978C-DF21ACD1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13" y="3295870"/>
            <a:ext cx="5837841" cy="752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A5936-DC66-4D40-AB20-250ADAC8A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85" y="3496837"/>
            <a:ext cx="957036" cy="3382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F0B85-D10D-CD48-A803-01E3C5390894}"/>
              </a:ext>
            </a:extLst>
          </p:cNvPr>
          <p:cNvGrpSpPr/>
          <p:nvPr/>
        </p:nvGrpSpPr>
        <p:grpSpPr>
          <a:xfrm>
            <a:off x="4207575" y="3990386"/>
            <a:ext cx="3774197" cy="1863484"/>
            <a:chOff x="4985887" y="952902"/>
            <a:chExt cx="4098959" cy="195882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E97C95-3493-B647-9000-EBFB88F43EE2}"/>
                </a:ext>
              </a:extLst>
            </p:cNvPr>
            <p:cNvSpPr/>
            <p:nvPr/>
          </p:nvSpPr>
          <p:spPr>
            <a:xfrm>
              <a:off x="5725313" y="1426096"/>
              <a:ext cx="1584337" cy="148562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8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E42F6C-E3E0-A043-BFA2-D7AC53769C20}"/>
                </a:ext>
              </a:extLst>
            </p:cNvPr>
            <p:cNvCxnSpPr/>
            <p:nvPr/>
          </p:nvCxnSpPr>
          <p:spPr>
            <a:xfrm flipV="1">
              <a:off x="6583680" y="1183907"/>
              <a:ext cx="0" cy="128016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C0F15EC-8FBA-884E-AC28-4CF93A9FDC62}"/>
                </a:ext>
              </a:extLst>
            </p:cNvPr>
            <p:cNvCxnSpPr>
              <a:cxnSpLocks/>
            </p:cNvCxnSpPr>
            <p:nvPr/>
          </p:nvCxnSpPr>
          <p:spPr>
            <a:xfrm>
              <a:off x="6572451" y="2452837"/>
              <a:ext cx="124326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0D86A-6887-7242-9C4C-ABFA5A694772}"/>
                </a:ext>
              </a:extLst>
            </p:cNvPr>
            <p:cNvSpPr txBox="1"/>
            <p:nvPr/>
          </p:nvSpPr>
          <p:spPr>
            <a:xfrm>
              <a:off x="6583680" y="101065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96CC53-5DF4-924F-AAFF-EB23C8569756}"/>
                </a:ext>
              </a:extLst>
            </p:cNvPr>
            <p:cNvSpPr txBox="1"/>
            <p:nvPr/>
          </p:nvSpPr>
          <p:spPr>
            <a:xfrm>
              <a:off x="7794859" y="22795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7823246-7B1E-4640-B285-776A648636DF}"/>
                </a:ext>
              </a:extLst>
            </p:cNvPr>
            <p:cNvSpPr/>
            <p:nvPr/>
          </p:nvSpPr>
          <p:spPr>
            <a:xfrm rot="21091727">
              <a:off x="6237170" y="1780674"/>
              <a:ext cx="1135781" cy="288758"/>
            </a:xfrm>
            <a:custGeom>
              <a:avLst/>
              <a:gdLst>
                <a:gd name="connsiteX0" fmla="*/ 0 w 991402"/>
                <a:gd name="connsiteY0" fmla="*/ 182935 h 192561"/>
                <a:gd name="connsiteX1" fmla="*/ 67377 w 991402"/>
                <a:gd name="connsiteY1" fmla="*/ 192561 h 192561"/>
                <a:gd name="connsiteX2" fmla="*/ 413886 w 991402"/>
                <a:gd name="connsiteY2" fmla="*/ 182935 h 192561"/>
                <a:gd name="connsiteX3" fmla="*/ 481263 w 991402"/>
                <a:gd name="connsiteY3" fmla="*/ 173310 h 192561"/>
                <a:gd name="connsiteX4" fmla="*/ 558265 w 991402"/>
                <a:gd name="connsiteY4" fmla="*/ 163685 h 192561"/>
                <a:gd name="connsiteX5" fmla="*/ 625642 w 991402"/>
                <a:gd name="connsiteY5" fmla="*/ 154060 h 192561"/>
                <a:gd name="connsiteX6" fmla="*/ 693019 w 991402"/>
                <a:gd name="connsiteY6" fmla="*/ 134809 h 192561"/>
                <a:gd name="connsiteX7" fmla="*/ 731520 w 991402"/>
                <a:gd name="connsiteY7" fmla="*/ 125184 h 192561"/>
                <a:gd name="connsiteX8" fmla="*/ 789271 w 991402"/>
                <a:gd name="connsiteY8" fmla="*/ 105933 h 192561"/>
                <a:gd name="connsiteX9" fmla="*/ 818147 w 991402"/>
                <a:gd name="connsiteY9" fmla="*/ 96308 h 192561"/>
                <a:gd name="connsiteX10" fmla="*/ 904775 w 991402"/>
                <a:gd name="connsiteY10" fmla="*/ 57807 h 192561"/>
                <a:gd name="connsiteX11" fmla="*/ 933650 w 991402"/>
                <a:gd name="connsiteY11" fmla="*/ 48182 h 192561"/>
                <a:gd name="connsiteX12" fmla="*/ 962526 w 991402"/>
                <a:gd name="connsiteY12" fmla="*/ 28931 h 192561"/>
                <a:gd name="connsiteX13" fmla="*/ 991402 w 991402"/>
                <a:gd name="connsiteY13" fmla="*/ 55 h 1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402" h="192561">
                  <a:moveTo>
                    <a:pt x="0" y="182935"/>
                  </a:moveTo>
                  <a:cubicBezTo>
                    <a:pt x="22459" y="186144"/>
                    <a:pt x="44690" y="192561"/>
                    <a:pt x="67377" y="192561"/>
                  </a:cubicBezTo>
                  <a:cubicBezTo>
                    <a:pt x="182925" y="192561"/>
                    <a:pt x="298463" y="188304"/>
                    <a:pt x="413886" y="182935"/>
                  </a:cubicBezTo>
                  <a:cubicBezTo>
                    <a:pt x="436549" y="181881"/>
                    <a:pt x="458775" y="176308"/>
                    <a:pt x="481263" y="173310"/>
                  </a:cubicBezTo>
                  <a:lnTo>
                    <a:pt x="558265" y="163685"/>
                  </a:lnTo>
                  <a:cubicBezTo>
                    <a:pt x="580753" y="160687"/>
                    <a:pt x="603321" y="158118"/>
                    <a:pt x="625642" y="154060"/>
                  </a:cubicBezTo>
                  <a:cubicBezTo>
                    <a:pt x="667007" y="146539"/>
                    <a:pt x="656946" y="145115"/>
                    <a:pt x="693019" y="134809"/>
                  </a:cubicBezTo>
                  <a:cubicBezTo>
                    <a:pt x="705739" y="131175"/>
                    <a:pt x="718849" y="128985"/>
                    <a:pt x="731520" y="125184"/>
                  </a:cubicBezTo>
                  <a:cubicBezTo>
                    <a:pt x="750956" y="119353"/>
                    <a:pt x="770021" y="112350"/>
                    <a:pt x="789271" y="105933"/>
                  </a:cubicBezTo>
                  <a:lnTo>
                    <a:pt x="818147" y="96308"/>
                  </a:lnTo>
                  <a:cubicBezTo>
                    <a:pt x="863907" y="65801"/>
                    <a:pt x="836048" y="80716"/>
                    <a:pt x="904775" y="57807"/>
                  </a:cubicBezTo>
                  <a:lnTo>
                    <a:pt x="933650" y="48182"/>
                  </a:lnTo>
                  <a:cubicBezTo>
                    <a:pt x="943275" y="41765"/>
                    <a:pt x="954346" y="37111"/>
                    <a:pt x="962526" y="28931"/>
                  </a:cubicBezTo>
                  <a:cubicBezTo>
                    <a:pt x="994071" y="-2614"/>
                    <a:pt x="967293" y="55"/>
                    <a:pt x="991402" y="5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B539AB-0FAF-7945-B2A1-401F2A1A00F7}"/>
                </a:ext>
              </a:extLst>
            </p:cNvPr>
            <p:cNvSpPr txBox="1"/>
            <p:nvPr/>
          </p:nvSpPr>
          <p:spPr>
            <a:xfrm>
              <a:off x="7392203" y="952902"/>
              <a:ext cx="16926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drift due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to transverse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gradient along y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1B2CAC7-F975-E94A-A916-13FE2A02A127}"/>
                </a:ext>
              </a:extLst>
            </p:cNvPr>
            <p:cNvSpPr/>
            <p:nvPr/>
          </p:nvSpPr>
          <p:spPr>
            <a:xfrm rot="21302170">
              <a:off x="5188017" y="2098308"/>
              <a:ext cx="1049154" cy="173255"/>
            </a:xfrm>
            <a:custGeom>
              <a:avLst/>
              <a:gdLst>
                <a:gd name="connsiteX0" fmla="*/ 0 w 1049154"/>
                <a:gd name="connsiteY0" fmla="*/ 105878 h 173255"/>
                <a:gd name="connsiteX1" fmla="*/ 38501 w 1049154"/>
                <a:gd name="connsiteY1" fmla="*/ 38501 h 173255"/>
                <a:gd name="connsiteX2" fmla="*/ 57751 w 1049154"/>
                <a:gd name="connsiteY2" fmla="*/ 9625 h 173255"/>
                <a:gd name="connsiteX3" fmla="*/ 86627 w 1049154"/>
                <a:gd name="connsiteY3" fmla="*/ 0 h 173255"/>
                <a:gd name="connsiteX4" fmla="*/ 154004 w 1049154"/>
                <a:gd name="connsiteY4" fmla="*/ 19250 h 173255"/>
                <a:gd name="connsiteX5" fmla="*/ 182880 w 1049154"/>
                <a:gd name="connsiteY5" fmla="*/ 38501 h 173255"/>
                <a:gd name="connsiteX6" fmla="*/ 221381 w 1049154"/>
                <a:gd name="connsiteY6" fmla="*/ 96253 h 173255"/>
                <a:gd name="connsiteX7" fmla="*/ 240631 w 1049154"/>
                <a:gd name="connsiteY7" fmla="*/ 125128 h 173255"/>
                <a:gd name="connsiteX8" fmla="*/ 269507 w 1049154"/>
                <a:gd name="connsiteY8" fmla="*/ 134754 h 173255"/>
                <a:gd name="connsiteX9" fmla="*/ 336884 w 1049154"/>
                <a:gd name="connsiteY9" fmla="*/ 115503 h 173255"/>
                <a:gd name="connsiteX10" fmla="*/ 365760 w 1049154"/>
                <a:gd name="connsiteY10" fmla="*/ 86627 h 173255"/>
                <a:gd name="connsiteX11" fmla="*/ 394636 w 1049154"/>
                <a:gd name="connsiteY11" fmla="*/ 28876 h 173255"/>
                <a:gd name="connsiteX12" fmla="*/ 423511 w 1049154"/>
                <a:gd name="connsiteY12" fmla="*/ 19250 h 173255"/>
                <a:gd name="connsiteX13" fmla="*/ 471638 w 1049154"/>
                <a:gd name="connsiteY13" fmla="*/ 28876 h 173255"/>
                <a:gd name="connsiteX14" fmla="*/ 529389 w 1049154"/>
                <a:gd name="connsiteY14" fmla="*/ 48126 h 173255"/>
                <a:gd name="connsiteX15" fmla="*/ 567890 w 1049154"/>
                <a:gd name="connsiteY15" fmla="*/ 134754 h 173255"/>
                <a:gd name="connsiteX16" fmla="*/ 596766 w 1049154"/>
                <a:gd name="connsiteY16" fmla="*/ 144379 h 173255"/>
                <a:gd name="connsiteX17" fmla="*/ 644892 w 1049154"/>
                <a:gd name="connsiteY17" fmla="*/ 134754 h 173255"/>
                <a:gd name="connsiteX18" fmla="*/ 664143 w 1049154"/>
                <a:gd name="connsiteY18" fmla="*/ 105878 h 173255"/>
                <a:gd name="connsiteX19" fmla="*/ 693019 w 1049154"/>
                <a:gd name="connsiteY19" fmla="*/ 86627 h 173255"/>
                <a:gd name="connsiteX20" fmla="*/ 712269 w 1049154"/>
                <a:gd name="connsiteY20" fmla="*/ 57752 h 173255"/>
                <a:gd name="connsiteX21" fmla="*/ 770021 w 1049154"/>
                <a:gd name="connsiteY21" fmla="*/ 38501 h 173255"/>
                <a:gd name="connsiteX22" fmla="*/ 808522 w 1049154"/>
                <a:gd name="connsiteY22" fmla="*/ 48126 h 173255"/>
                <a:gd name="connsiteX23" fmla="*/ 827772 w 1049154"/>
                <a:gd name="connsiteY23" fmla="*/ 77002 h 173255"/>
                <a:gd name="connsiteX24" fmla="*/ 866274 w 1049154"/>
                <a:gd name="connsiteY24" fmla="*/ 163629 h 173255"/>
                <a:gd name="connsiteX25" fmla="*/ 895149 w 1049154"/>
                <a:gd name="connsiteY25" fmla="*/ 173255 h 173255"/>
                <a:gd name="connsiteX26" fmla="*/ 952901 w 1049154"/>
                <a:gd name="connsiteY26" fmla="*/ 163629 h 173255"/>
                <a:gd name="connsiteX27" fmla="*/ 991402 w 1049154"/>
                <a:gd name="connsiteY27" fmla="*/ 105878 h 173255"/>
                <a:gd name="connsiteX28" fmla="*/ 1049154 w 1049154"/>
                <a:gd name="connsiteY28" fmla="*/ 77002 h 17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4" h="173255">
                  <a:moveTo>
                    <a:pt x="0" y="105878"/>
                  </a:moveTo>
                  <a:cubicBezTo>
                    <a:pt x="12834" y="83419"/>
                    <a:pt x="25193" y="60682"/>
                    <a:pt x="38501" y="38501"/>
                  </a:cubicBezTo>
                  <a:cubicBezTo>
                    <a:pt x="44453" y="28581"/>
                    <a:pt x="48718" y="16852"/>
                    <a:pt x="57751" y="9625"/>
                  </a:cubicBezTo>
                  <a:cubicBezTo>
                    <a:pt x="65674" y="3287"/>
                    <a:pt x="77002" y="3208"/>
                    <a:pt x="86627" y="0"/>
                  </a:cubicBezTo>
                  <a:cubicBezTo>
                    <a:pt x="98961" y="3083"/>
                    <a:pt x="140197" y="12346"/>
                    <a:pt x="154004" y="19250"/>
                  </a:cubicBezTo>
                  <a:cubicBezTo>
                    <a:pt x="164351" y="24423"/>
                    <a:pt x="173255" y="32084"/>
                    <a:pt x="182880" y="38501"/>
                  </a:cubicBezTo>
                  <a:lnTo>
                    <a:pt x="221381" y="96253"/>
                  </a:lnTo>
                  <a:cubicBezTo>
                    <a:pt x="227798" y="105878"/>
                    <a:pt x="229657" y="121470"/>
                    <a:pt x="240631" y="125128"/>
                  </a:cubicBezTo>
                  <a:lnTo>
                    <a:pt x="269507" y="134754"/>
                  </a:lnTo>
                  <a:cubicBezTo>
                    <a:pt x="274637" y="133471"/>
                    <a:pt x="328601" y="121025"/>
                    <a:pt x="336884" y="115503"/>
                  </a:cubicBezTo>
                  <a:cubicBezTo>
                    <a:pt x="348210" y="107952"/>
                    <a:pt x="356135" y="96252"/>
                    <a:pt x="365760" y="86627"/>
                  </a:cubicBezTo>
                  <a:cubicBezTo>
                    <a:pt x="372101" y="67604"/>
                    <a:pt x="377673" y="42447"/>
                    <a:pt x="394636" y="28876"/>
                  </a:cubicBezTo>
                  <a:cubicBezTo>
                    <a:pt x="402558" y="22538"/>
                    <a:pt x="413886" y="22459"/>
                    <a:pt x="423511" y="19250"/>
                  </a:cubicBezTo>
                  <a:cubicBezTo>
                    <a:pt x="439553" y="22459"/>
                    <a:pt x="455854" y="24571"/>
                    <a:pt x="471638" y="28876"/>
                  </a:cubicBezTo>
                  <a:cubicBezTo>
                    <a:pt x="491215" y="34215"/>
                    <a:pt x="529389" y="48126"/>
                    <a:pt x="529389" y="48126"/>
                  </a:cubicBezTo>
                  <a:cubicBezTo>
                    <a:pt x="535270" y="65770"/>
                    <a:pt x="547092" y="118115"/>
                    <a:pt x="567890" y="134754"/>
                  </a:cubicBezTo>
                  <a:cubicBezTo>
                    <a:pt x="575813" y="141092"/>
                    <a:pt x="587141" y="141171"/>
                    <a:pt x="596766" y="144379"/>
                  </a:cubicBezTo>
                  <a:cubicBezTo>
                    <a:pt x="612808" y="141171"/>
                    <a:pt x="630688" y="142871"/>
                    <a:pt x="644892" y="134754"/>
                  </a:cubicBezTo>
                  <a:cubicBezTo>
                    <a:pt x="654936" y="129015"/>
                    <a:pt x="655963" y="114058"/>
                    <a:pt x="664143" y="105878"/>
                  </a:cubicBezTo>
                  <a:cubicBezTo>
                    <a:pt x="672323" y="97698"/>
                    <a:pt x="683394" y="93044"/>
                    <a:pt x="693019" y="86627"/>
                  </a:cubicBezTo>
                  <a:cubicBezTo>
                    <a:pt x="699436" y="77002"/>
                    <a:pt x="702460" y="63883"/>
                    <a:pt x="712269" y="57752"/>
                  </a:cubicBezTo>
                  <a:cubicBezTo>
                    <a:pt x="729477" y="46997"/>
                    <a:pt x="770021" y="38501"/>
                    <a:pt x="770021" y="38501"/>
                  </a:cubicBezTo>
                  <a:cubicBezTo>
                    <a:pt x="782855" y="41709"/>
                    <a:pt x="797515" y="40788"/>
                    <a:pt x="808522" y="48126"/>
                  </a:cubicBezTo>
                  <a:cubicBezTo>
                    <a:pt x="818147" y="54543"/>
                    <a:pt x="823074" y="66431"/>
                    <a:pt x="827772" y="77002"/>
                  </a:cubicBezTo>
                  <a:cubicBezTo>
                    <a:pt x="836698" y="97086"/>
                    <a:pt x="843738" y="145600"/>
                    <a:pt x="866274" y="163629"/>
                  </a:cubicBezTo>
                  <a:cubicBezTo>
                    <a:pt x="874196" y="169967"/>
                    <a:pt x="885524" y="170046"/>
                    <a:pt x="895149" y="173255"/>
                  </a:cubicBezTo>
                  <a:cubicBezTo>
                    <a:pt x="914400" y="170046"/>
                    <a:pt x="936913" y="174821"/>
                    <a:pt x="952901" y="163629"/>
                  </a:cubicBezTo>
                  <a:cubicBezTo>
                    <a:pt x="971855" y="150361"/>
                    <a:pt x="991402" y="105878"/>
                    <a:pt x="991402" y="105878"/>
                  </a:cubicBezTo>
                  <a:cubicBezTo>
                    <a:pt x="1006100" y="61783"/>
                    <a:pt x="990881" y="77002"/>
                    <a:pt x="1049154" y="77002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A2E515-7A21-8A44-9815-EE610A8F999C}"/>
                </a:ext>
              </a:extLst>
            </p:cNvPr>
            <p:cNvSpPr txBox="1"/>
            <p:nvPr/>
          </p:nvSpPr>
          <p:spPr>
            <a:xfrm>
              <a:off x="4985887" y="181917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itchFamily="2" charset="2"/>
                </a:rPr>
                <a:t>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127D87-5E93-7847-A3CE-54E167DD9C4E}"/>
                </a:ext>
              </a:extLst>
            </p:cNvPr>
            <p:cNvSpPr txBox="1"/>
            <p:nvPr/>
          </p:nvSpPr>
          <p:spPr>
            <a:xfrm>
              <a:off x="7411452" y="1809550"/>
              <a:ext cx="430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jet</a:t>
              </a:r>
            </a:p>
          </p:txBody>
        </p:sp>
        <p:sp>
          <p:nvSpPr>
            <p:cNvPr id="26" name="Explosion 1 25">
              <a:extLst>
                <a:ext uri="{FF2B5EF4-FFF2-40B4-BE49-F238E27FC236}">
                  <a16:creationId xmlns:a16="http://schemas.microsoft.com/office/drawing/2014/main" id="{C1A53995-8137-374F-A4E8-BCB5E90479C6}"/>
                </a:ext>
              </a:extLst>
            </p:cNvPr>
            <p:cNvSpPr/>
            <p:nvPr/>
          </p:nvSpPr>
          <p:spPr>
            <a:xfrm>
              <a:off x="6189043" y="2050180"/>
              <a:ext cx="125129" cy="134754"/>
            </a:xfrm>
            <a:prstGeom prst="irregularSeal1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82D443-A09A-8A48-8654-64E888477AFF}"/>
                </a:ext>
              </a:extLst>
            </p:cNvPr>
            <p:cNvCxnSpPr/>
            <p:nvPr/>
          </p:nvCxnSpPr>
          <p:spPr>
            <a:xfrm>
              <a:off x="6331058" y="2154264"/>
              <a:ext cx="15498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6B273BC-B820-CE4A-9EEE-BF36542DA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517" y="1271099"/>
            <a:ext cx="4318952" cy="731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2D2694-60FF-1244-BEFD-4680DD3E8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130" y="1651829"/>
            <a:ext cx="3176815" cy="657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CAF468-4A2C-7E4A-993D-0D74650944BE}"/>
              </a:ext>
            </a:extLst>
          </p:cNvPr>
          <p:cNvSpPr txBox="1"/>
          <p:nvPr/>
        </p:nvSpPr>
        <p:spPr>
          <a:xfrm>
            <a:off x="5968643" y="1735726"/>
            <a:ext cx="179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Uniform medium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05200AB-8DFB-DC57-B93B-32BE70D23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366" y="981881"/>
            <a:ext cx="4352900" cy="5743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5D7FEE-6547-CDCF-38EE-4E832F53C2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466" y="2572162"/>
            <a:ext cx="3682116" cy="7364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FC0123-7E7D-5EDF-370A-5D8167B98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357301" y="3247596"/>
            <a:ext cx="3024863" cy="3361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69F80A-B6E1-6C62-729B-BCCC5F2A6002}"/>
              </a:ext>
            </a:extLst>
          </p:cNvPr>
          <p:cNvSpPr/>
          <p:nvPr/>
        </p:nvSpPr>
        <p:spPr>
          <a:xfrm>
            <a:off x="976702" y="4427977"/>
            <a:ext cx="2535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Gradient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tomography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C9EAD-2D8D-9E2A-27A7-D51A0408A76B}"/>
              </a:ext>
            </a:extLst>
          </p:cNvPr>
          <p:cNvSpPr txBox="1"/>
          <p:nvPr/>
        </p:nvSpPr>
        <p:spPr>
          <a:xfrm>
            <a:off x="1803163" y="6033330"/>
            <a:ext cx="407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He, Pang &amp; XNW </a:t>
            </a:r>
            <a:r>
              <a:rPr lang="en-US" i="1" dirty="0">
                <a:solidFill>
                  <a:srgbClr val="FF9700"/>
                </a:solidFill>
              </a:rPr>
              <a:t>PRL </a:t>
            </a:r>
            <a:r>
              <a:rPr lang="en-US" dirty="0">
                <a:solidFill>
                  <a:srgbClr val="FF9700"/>
                </a:solidFill>
              </a:rPr>
              <a:t>125 (2020) 122301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EA5C6-FB82-3974-199D-B7F2A5664BFE}"/>
              </a:ext>
            </a:extLst>
          </p:cNvPr>
          <p:cNvSpPr txBox="1"/>
          <p:nvPr/>
        </p:nvSpPr>
        <p:spPr>
          <a:xfrm>
            <a:off x="1807745" y="6321039"/>
            <a:ext cx="42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Fu,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FF9700"/>
                </a:solidFill>
              </a:rPr>
              <a:t>Casalderrey</a:t>
            </a:r>
            <a:r>
              <a:rPr lang="en-US" dirty="0">
                <a:solidFill>
                  <a:srgbClr val="FF9700"/>
                </a:solidFill>
              </a:rPr>
              <a:t>-Solana &amp; XNW   2204.05323</a:t>
            </a:r>
          </a:p>
        </p:txBody>
      </p:sp>
    </p:spTree>
    <p:extLst>
      <p:ext uri="{BB962C8B-B14F-4D97-AF65-F5344CB8AC3E}">
        <p14:creationId xmlns:p14="http://schemas.microsoft.com/office/powerpoint/2010/main" val="567983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4C82-1D3E-AC41-98DA-BEE5B7FC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the diffusion wake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8DB5C-6A2B-4A42-A779-BDDC232E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54365-4E83-BA43-978B-E756C59A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94" y="1289957"/>
            <a:ext cx="2408469" cy="342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916B5-187E-A149-8237-1520C7F3E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98" y="1125734"/>
            <a:ext cx="4800600" cy="480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2FC1F-5169-664E-85AB-DC5BFD0D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02" t="11281" r="10542" b="4872"/>
          <a:stretch/>
        </p:blipFill>
        <p:spPr>
          <a:xfrm>
            <a:off x="7042437" y="1115396"/>
            <a:ext cx="4644641" cy="48215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A85FD3-A259-784C-9810-E7EABEBFF21B}"/>
              </a:ext>
            </a:extLst>
          </p:cNvPr>
          <p:cNvSpPr/>
          <p:nvPr/>
        </p:nvSpPr>
        <p:spPr>
          <a:xfrm>
            <a:off x="2977135" y="6103147"/>
            <a:ext cx="700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-apple-system"/>
              </a:rPr>
              <a:t>Chen, Yang, He, </a:t>
            </a:r>
            <a:r>
              <a:rPr lang="en-US" dirty="0" err="1">
                <a:solidFill>
                  <a:srgbClr val="FFC000"/>
                </a:solidFill>
                <a:latin typeface="-apple-system"/>
              </a:rPr>
              <a:t>Ke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, Pang and XNW,  </a:t>
            </a:r>
            <a:r>
              <a:rPr lang="en-US" i="1" dirty="0">
                <a:solidFill>
                  <a:srgbClr val="FFC000"/>
                </a:solidFill>
                <a:latin typeface="-apple-system"/>
              </a:rPr>
              <a:t>Phys. Rev. Lett.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 127 (2021) 8, 082301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ED70E-46D9-C099-8751-B93D15E89642}"/>
              </a:ext>
            </a:extLst>
          </p:cNvPr>
          <p:cNvCxnSpPr/>
          <p:nvPr/>
        </p:nvCxnSpPr>
        <p:spPr>
          <a:xfrm flipV="1">
            <a:off x="4332718" y="1683521"/>
            <a:ext cx="0" cy="363196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757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48D216F-E77B-21ED-E6F7-CF938D12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85" y="1092651"/>
            <a:ext cx="7067445" cy="5231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0859-A0AC-3841-A111-4B2CF74F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assisted jet tomography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FC33A-8349-DA41-BEF9-D60FB8D8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8F55E-14BC-4841-BEA2-914416C5DB34}"/>
              </a:ext>
            </a:extLst>
          </p:cNvPr>
          <p:cNvSpPr txBox="1"/>
          <p:nvPr/>
        </p:nvSpPr>
        <p:spPr>
          <a:xfrm>
            <a:off x="9264054" y="5623300"/>
            <a:ext cx="254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Yang, He, Chen,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</a:t>
            </a:r>
          </a:p>
          <a:p>
            <a:r>
              <a:rPr lang="en-US" dirty="0">
                <a:solidFill>
                  <a:srgbClr val="FFC000"/>
                </a:solidFill>
              </a:rPr>
              <a:t>and XNW, </a:t>
            </a:r>
            <a:r>
              <a:rPr lang="en-US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2206.02393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DE2E1B-5ECE-C549-A256-8BD8E61A8538}"/>
              </a:ext>
            </a:extLst>
          </p:cNvPr>
          <p:cNvCxnSpPr>
            <a:cxnSpLocks/>
          </p:cNvCxnSpPr>
          <p:nvPr/>
        </p:nvCxnSpPr>
        <p:spPr>
          <a:xfrm flipV="1">
            <a:off x="3044045" y="131275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6B720D-6F18-904A-A79A-13BF5A29E8E2}"/>
              </a:ext>
            </a:extLst>
          </p:cNvPr>
          <p:cNvCxnSpPr>
            <a:cxnSpLocks/>
          </p:cNvCxnSpPr>
          <p:nvPr/>
        </p:nvCxnSpPr>
        <p:spPr>
          <a:xfrm flipV="1">
            <a:off x="4734840" y="1282154"/>
            <a:ext cx="0" cy="832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CCB7A2-1A38-7645-8EFF-E47A6FB4104E}"/>
              </a:ext>
            </a:extLst>
          </p:cNvPr>
          <p:cNvCxnSpPr>
            <a:cxnSpLocks/>
          </p:cNvCxnSpPr>
          <p:nvPr/>
        </p:nvCxnSpPr>
        <p:spPr>
          <a:xfrm flipV="1">
            <a:off x="6310720" y="1256371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61A1D0-09E2-6F42-B843-6CF4FD7A8EB3}"/>
              </a:ext>
            </a:extLst>
          </p:cNvPr>
          <p:cNvCxnSpPr>
            <a:cxnSpLocks/>
          </p:cNvCxnSpPr>
          <p:nvPr/>
        </p:nvCxnSpPr>
        <p:spPr>
          <a:xfrm flipV="1">
            <a:off x="8021839" y="1290694"/>
            <a:ext cx="0" cy="788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980740-C9D1-E84E-B015-F152C9804634}"/>
              </a:ext>
            </a:extLst>
          </p:cNvPr>
          <p:cNvSpPr txBox="1"/>
          <p:nvPr/>
        </p:nvSpPr>
        <p:spPr>
          <a:xfrm>
            <a:off x="9233210" y="1661532"/>
            <a:ext cx="21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DL network selection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46108-93CB-1443-A833-5D094E3AB226}"/>
              </a:ext>
            </a:extLst>
          </p:cNvPr>
          <p:cNvSpPr txBox="1"/>
          <p:nvPr/>
        </p:nvSpPr>
        <p:spPr>
          <a:xfrm>
            <a:off x="9240090" y="3147728"/>
            <a:ext cx="202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distribution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42B88-D1C8-6C44-9B0B-2569A10202D3}"/>
              </a:ext>
            </a:extLst>
          </p:cNvPr>
          <p:cNvSpPr txBox="1"/>
          <p:nvPr/>
        </p:nvSpPr>
        <p:spPr>
          <a:xfrm>
            <a:off x="9218026" y="4790990"/>
            <a:ext cx="25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-soft hadron correlation</a:t>
            </a:r>
          </a:p>
        </p:txBody>
      </p:sp>
    </p:spTree>
    <p:extLst>
      <p:ext uri="{BB962C8B-B14F-4D97-AF65-F5344CB8AC3E}">
        <p14:creationId xmlns:p14="http://schemas.microsoft.com/office/powerpoint/2010/main" val="77036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6996-49AF-E241-BE61-20CD2B93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5B2D2-3271-0849-8D8C-DBDECCA9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13" y="1176063"/>
            <a:ext cx="8500054" cy="45572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Jet transport + (3+1)D hydro: elastic + radiative </a:t>
            </a:r>
          </a:p>
          <a:p>
            <a:r>
              <a:rPr lang="en-US" dirty="0"/>
              <a:t>Medium response reduces net jet energy loss</a:t>
            </a:r>
          </a:p>
          <a:p>
            <a:r>
              <a:rPr lang="en-US" dirty="0"/>
              <a:t>Medium response leads to</a:t>
            </a:r>
          </a:p>
          <a:p>
            <a:pPr lvl="1"/>
            <a:r>
              <a:rPr lang="en-US" dirty="0"/>
              <a:t>enhancement of soft hadrons in jet direction</a:t>
            </a:r>
          </a:p>
          <a:p>
            <a:pPr lvl="1"/>
            <a:r>
              <a:rPr lang="en-US" dirty="0"/>
              <a:t>depletion of soft hadron on the away side</a:t>
            </a:r>
          </a:p>
          <a:p>
            <a:r>
              <a:rPr lang="en-US" dirty="0"/>
              <a:t>Unique 3D structure of diffusion wake</a:t>
            </a:r>
          </a:p>
          <a:p>
            <a:r>
              <a:rPr lang="en-US" dirty="0"/>
              <a:t>Use 2D jet tomography to reveal the angular structure of Mach-cone excitation</a:t>
            </a:r>
          </a:p>
          <a:p>
            <a:r>
              <a:rPr lang="en-US" dirty="0"/>
              <a:t>ML assisted jet tomography a powerful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39518-FA09-EC4E-8667-1492C61C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8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2001-125F-DA5F-F99E-32D1E280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C1CB-56A6-94C0-8A4B-AED58C9F7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A66B4-D396-8C48-9D8A-9AE9D022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2" y="2"/>
            <a:ext cx="9143999" cy="711199"/>
          </a:xfrm>
          <a:ln/>
        </p:spPr>
        <p:txBody>
          <a:bodyPr vert="horz" lIns="91440" tIns="45720" rIns="132080" bIns="45720" rtlCol="0" anchor="ctr">
            <a:normAutofit fontScale="90000"/>
          </a:bodyPr>
          <a:lstStyle/>
          <a:p>
            <a:r>
              <a:rPr lang="en-US" dirty="0"/>
              <a:t>Jet transport coefficient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46780" y="692912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9E1DC"/>
                </a:solidFill>
              </a:rPr>
              <a:t>JET Collaboration: </a:t>
            </a:r>
            <a:r>
              <a:rPr lang="en-US" sz="2000" b="1" u="sng" dirty="0">
                <a:solidFill>
                  <a:srgbClr val="FFFF00"/>
                </a:solidFill>
              </a:rPr>
              <a:t>arXiv:1312.5003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1" y="1175082"/>
            <a:ext cx="5084481" cy="392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182" y="3034663"/>
            <a:ext cx="909919" cy="52615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5464064"/>
            <a:ext cx="6079068" cy="73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28568" y="5341204"/>
            <a:ext cx="78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RHIC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64292" y="5709504"/>
            <a:ext cx="66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LHC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FD215-6802-AC43-8977-23538FEB8187}"/>
              </a:ext>
            </a:extLst>
          </p:cNvPr>
          <p:cNvSpPr/>
          <p:nvPr/>
        </p:nvSpPr>
        <p:spPr>
          <a:xfrm>
            <a:off x="7441773" y="729734"/>
            <a:ext cx="230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B53D"/>
                </a:solidFill>
              </a:rPr>
              <a:t>JETSCAPE: </a:t>
            </a:r>
            <a:r>
              <a:rPr lang="en-US" dirty="0">
                <a:solidFill>
                  <a:srgbClr val="FFB53D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2102.11337</a:t>
            </a:r>
            <a:endParaRPr lang="en-US" dirty="0">
              <a:solidFill>
                <a:srgbClr val="FFB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2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2" y="8128"/>
            <a:ext cx="9143999" cy="841497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Parton propagation in QCD medium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20478F-F77B-694D-B988-9AC9E11512A5}"/>
              </a:ext>
            </a:extLst>
          </p:cNvPr>
          <p:cNvGrpSpPr/>
          <p:nvPr/>
        </p:nvGrpSpPr>
        <p:grpSpPr>
          <a:xfrm>
            <a:off x="9530179" y="777335"/>
            <a:ext cx="2327052" cy="1666762"/>
            <a:chOff x="2885675" y="737908"/>
            <a:chExt cx="3341697" cy="193427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957D98-21FD-0246-8D4F-068A0819C562}"/>
                </a:ext>
              </a:extLst>
            </p:cNvPr>
            <p:cNvGrpSpPr/>
            <p:nvPr/>
          </p:nvGrpSpPr>
          <p:grpSpPr>
            <a:xfrm>
              <a:off x="2885675" y="737908"/>
              <a:ext cx="3341697" cy="1715411"/>
              <a:chOff x="2535320" y="646049"/>
              <a:chExt cx="3806946" cy="1915262"/>
            </a:xfrm>
          </p:grpSpPr>
          <p:grpSp>
            <p:nvGrpSpPr>
              <p:cNvPr id="14369" name="Group 33"/>
              <p:cNvGrpSpPr>
                <a:grpSpLocks/>
              </p:cNvGrpSpPr>
              <p:nvPr/>
            </p:nvGrpSpPr>
            <p:grpSpPr bwMode="auto">
              <a:xfrm>
                <a:off x="3779835" y="1718505"/>
                <a:ext cx="1380989" cy="166112"/>
                <a:chOff x="0" y="0"/>
                <a:chExt cx="593" cy="123"/>
              </a:xfrm>
            </p:grpSpPr>
            <p:grpSp>
              <p:nvGrpSpPr>
                <p:cNvPr id="14347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1" cy="123"/>
                  <a:chOff x="0" y="0"/>
                  <a:chExt cx="81" cy="123"/>
                </a:xfrm>
              </p:grpSpPr>
              <p:sp>
                <p:nvSpPr>
                  <p:cNvPr id="14345" name="Freeform 9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46" name="Rectangle 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50" name="Group 14"/>
                <p:cNvGrpSpPr>
                  <a:grpSpLocks/>
                </p:cNvGrpSpPr>
                <p:nvPr/>
              </p:nvGrpSpPr>
              <p:grpSpPr bwMode="auto">
                <a:xfrm>
                  <a:off x="143" y="0"/>
                  <a:ext cx="81" cy="123"/>
                  <a:chOff x="0" y="0"/>
                  <a:chExt cx="81" cy="123"/>
                </a:xfrm>
              </p:grpSpPr>
              <p:sp>
                <p:nvSpPr>
                  <p:cNvPr id="14348" name="Freeform 12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49" name="Rectangle 1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53" name="Group 17"/>
                <p:cNvGrpSpPr>
                  <a:grpSpLocks/>
                </p:cNvGrpSpPr>
                <p:nvPr/>
              </p:nvGrpSpPr>
              <p:grpSpPr bwMode="auto">
                <a:xfrm>
                  <a:off x="72" y="0"/>
                  <a:ext cx="80" cy="123"/>
                  <a:chOff x="0" y="0"/>
                  <a:chExt cx="80" cy="123"/>
                </a:xfrm>
              </p:grpSpPr>
              <p:sp>
                <p:nvSpPr>
                  <p:cNvPr id="14351" name="Freeform 15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0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52" name="Rectangle 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" cy="123"/>
                  </a:xfrm>
                  <a:prstGeom prst="rect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56" name="Group 20"/>
                <p:cNvGrpSpPr>
                  <a:grpSpLocks/>
                </p:cNvGrpSpPr>
                <p:nvPr/>
              </p:nvGrpSpPr>
              <p:grpSpPr bwMode="auto">
                <a:xfrm>
                  <a:off x="215" y="0"/>
                  <a:ext cx="81" cy="123"/>
                  <a:chOff x="0" y="0"/>
                  <a:chExt cx="80" cy="123"/>
                </a:xfrm>
              </p:grpSpPr>
              <p:sp>
                <p:nvSpPr>
                  <p:cNvPr id="14354" name="Freeform 18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0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55" name="Rectangle 1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59" name="Group 23"/>
                <p:cNvGrpSpPr>
                  <a:grpSpLocks/>
                </p:cNvGrpSpPr>
                <p:nvPr/>
              </p:nvGrpSpPr>
              <p:grpSpPr bwMode="auto">
                <a:xfrm>
                  <a:off x="287" y="0"/>
                  <a:ext cx="81" cy="123"/>
                  <a:chOff x="0" y="0"/>
                  <a:chExt cx="81" cy="123"/>
                </a:xfrm>
              </p:grpSpPr>
              <p:sp>
                <p:nvSpPr>
                  <p:cNvPr id="14357" name="Freeform 21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58" name="Rectangle 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4362" name="Group 26"/>
                <p:cNvGrpSpPr>
                  <a:grpSpLocks/>
                </p:cNvGrpSpPr>
                <p:nvPr/>
              </p:nvGrpSpPr>
              <p:grpSpPr bwMode="auto">
                <a:xfrm>
                  <a:off x="368" y="0"/>
                  <a:ext cx="81" cy="123"/>
                  <a:chOff x="0" y="0"/>
                  <a:chExt cx="81" cy="123"/>
                </a:xfrm>
              </p:grpSpPr>
              <p:sp>
                <p:nvSpPr>
                  <p:cNvPr id="14360" name="Freeform 24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61" name="Rectangle 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65" name="Group 29"/>
                <p:cNvGrpSpPr>
                  <a:grpSpLocks/>
                </p:cNvGrpSpPr>
                <p:nvPr/>
              </p:nvGrpSpPr>
              <p:grpSpPr bwMode="auto">
                <a:xfrm>
                  <a:off x="450" y="0"/>
                  <a:ext cx="81" cy="123"/>
                  <a:chOff x="0" y="0"/>
                  <a:chExt cx="81" cy="123"/>
                </a:xfrm>
              </p:grpSpPr>
              <p:sp>
                <p:nvSpPr>
                  <p:cNvPr id="14363" name="Freeform 27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64" name="Rectangle 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68" name="Group 32"/>
                <p:cNvGrpSpPr>
                  <a:grpSpLocks/>
                </p:cNvGrpSpPr>
                <p:nvPr/>
              </p:nvGrpSpPr>
              <p:grpSpPr bwMode="auto">
                <a:xfrm>
                  <a:off x="511" y="0"/>
                  <a:ext cx="82" cy="123"/>
                  <a:chOff x="0" y="0"/>
                  <a:chExt cx="81" cy="123"/>
                </a:xfrm>
              </p:grpSpPr>
              <p:sp>
                <p:nvSpPr>
                  <p:cNvPr id="14366" name="Freeform 30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67" name="Rectangle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370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3459374" y="1396232"/>
                <a:ext cx="1924564" cy="16841"/>
              </a:xfrm>
              <a:prstGeom prst="line">
                <a:avLst/>
              </a:prstGeom>
              <a:noFill/>
              <a:ln w="25400" cap="flat">
                <a:solidFill>
                  <a:srgbClr val="FF3CE5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dirty="0"/>
              </a:p>
            </p:txBody>
          </p:sp>
          <p:grpSp>
            <p:nvGrpSpPr>
              <p:cNvPr id="14396" name="Group 60"/>
              <p:cNvGrpSpPr>
                <a:grpSpLocks/>
              </p:cNvGrpSpPr>
              <p:nvPr/>
            </p:nvGrpSpPr>
            <p:grpSpPr bwMode="auto">
              <a:xfrm rot="5400000">
                <a:off x="4586612" y="1775330"/>
                <a:ext cx="907874" cy="163456"/>
                <a:chOff x="0" y="0"/>
                <a:chExt cx="593" cy="123"/>
              </a:xfrm>
            </p:grpSpPr>
            <p:grpSp>
              <p:nvGrpSpPr>
                <p:cNvPr id="14374" name="Group 3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1" cy="123"/>
                  <a:chOff x="0" y="0"/>
                  <a:chExt cx="81" cy="123"/>
                </a:xfrm>
              </p:grpSpPr>
              <p:sp>
                <p:nvSpPr>
                  <p:cNvPr id="14372" name="Freeform 36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73" name="Rectangle 3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77" name="Group 41"/>
                <p:cNvGrpSpPr>
                  <a:grpSpLocks/>
                </p:cNvGrpSpPr>
                <p:nvPr/>
              </p:nvGrpSpPr>
              <p:grpSpPr bwMode="auto">
                <a:xfrm>
                  <a:off x="143" y="0"/>
                  <a:ext cx="81" cy="123"/>
                  <a:chOff x="0" y="0"/>
                  <a:chExt cx="81" cy="123"/>
                </a:xfrm>
              </p:grpSpPr>
              <p:sp>
                <p:nvSpPr>
                  <p:cNvPr id="14375" name="Freeform 39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76" name="Rectangle 4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80" name="Group 44"/>
                <p:cNvGrpSpPr>
                  <a:grpSpLocks/>
                </p:cNvGrpSpPr>
                <p:nvPr/>
              </p:nvGrpSpPr>
              <p:grpSpPr bwMode="auto">
                <a:xfrm>
                  <a:off x="72" y="0"/>
                  <a:ext cx="80" cy="123"/>
                  <a:chOff x="0" y="0"/>
                  <a:chExt cx="80" cy="123"/>
                </a:xfrm>
              </p:grpSpPr>
              <p:sp>
                <p:nvSpPr>
                  <p:cNvPr id="14378" name="Freeform 42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0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79" name="Rectangle 4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83" name="Group 47"/>
                <p:cNvGrpSpPr>
                  <a:grpSpLocks/>
                </p:cNvGrpSpPr>
                <p:nvPr/>
              </p:nvGrpSpPr>
              <p:grpSpPr bwMode="auto">
                <a:xfrm>
                  <a:off x="215" y="0"/>
                  <a:ext cx="81" cy="123"/>
                  <a:chOff x="0" y="0"/>
                  <a:chExt cx="80" cy="123"/>
                </a:xfrm>
              </p:grpSpPr>
              <p:sp>
                <p:nvSpPr>
                  <p:cNvPr id="14381" name="Freeform 45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0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82" name="Rectangle 4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86" name="Group 50"/>
                <p:cNvGrpSpPr>
                  <a:grpSpLocks/>
                </p:cNvGrpSpPr>
                <p:nvPr/>
              </p:nvGrpSpPr>
              <p:grpSpPr bwMode="auto">
                <a:xfrm>
                  <a:off x="287" y="0"/>
                  <a:ext cx="81" cy="123"/>
                  <a:chOff x="0" y="0"/>
                  <a:chExt cx="81" cy="123"/>
                </a:xfrm>
              </p:grpSpPr>
              <p:sp>
                <p:nvSpPr>
                  <p:cNvPr id="14384" name="Freeform 48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85" name="Rectangle 4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89" name="Group 53"/>
                <p:cNvGrpSpPr>
                  <a:grpSpLocks/>
                </p:cNvGrpSpPr>
                <p:nvPr/>
              </p:nvGrpSpPr>
              <p:grpSpPr bwMode="auto">
                <a:xfrm>
                  <a:off x="368" y="0"/>
                  <a:ext cx="81" cy="123"/>
                  <a:chOff x="0" y="0"/>
                  <a:chExt cx="81" cy="123"/>
                </a:xfrm>
              </p:grpSpPr>
              <p:sp>
                <p:nvSpPr>
                  <p:cNvPr id="14387" name="Freeform 51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88" name="Rectangle 5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92" name="Group 56"/>
                <p:cNvGrpSpPr>
                  <a:grpSpLocks/>
                </p:cNvGrpSpPr>
                <p:nvPr/>
              </p:nvGrpSpPr>
              <p:grpSpPr bwMode="auto">
                <a:xfrm>
                  <a:off x="450" y="0"/>
                  <a:ext cx="81" cy="123"/>
                  <a:chOff x="0" y="0"/>
                  <a:chExt cx="81" cy="123"/>
                </a:xfrm>
              </p:grpSpPr>
              <p:sp>
                <p:nvSpPr>
                  <p:cNvPr id="14390" name="Freeform 54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91" name="Rectangle 5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95" name="Group 59"/>
                <p:cNvGrpSpPr>
                  <a:grpSpLocks/>
                </p:cNvGrpSpPr>
                <p:nvPr/>
              </p:nvGrpSpPr>
              <p:grpSpPr bwMode="auto">
                <a:xfrm>
                  <a:off x="511" y="0"/>
                  <a:ext cx="82" cy="123"/>
                  <a:chOff x="0" y="0"/>
                  <a:chExt cx="81" cy="123"/>
                </a:xfrm>
              </p:grpSpPr>
              <p:sp>
                <p:nvSpPr>
                  <p:cNvPr id="14393" name="Freeform 57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94" name="Rectangle 5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421" name="Group 85"/>
              <p:cNvGrpSpPr>
                <a:grpSpLocks/>
              </p:cNvGrpSpPr>
              <p:nvPr/>
            </p:nvGrpSpPr>
            <p:grpSpPr bwMode="auto">
              <a:xfrm rot="16200000" flipH="1">
                <a:off x="3273690" y="1798827"/>
                <a:ext cx="907874" cy="170047"/>
                <a:chOff x="0" y="0"/>
                <a:chExt cx="593" cy="128"/>
              </a:xfrm>
            </p:grpSpPr>
            <p:grpSp>
              <p:nvGrpSpPr>
                <p:cNvPr id="14399" name="Group 63"/>
                <p:cNvGrpSpPr>
                  <a:grpSpLocks/>
                </p:cNvGrpSpPr>
                <p:nvPr/>
              </p:nvGrpSpPr>
              <p:grpSpPr bwMode="auto">
                <a:xfrm>
                  <a:off x="0" y="4"/>
                  <a:ext cx="81" cy="124"/>
                  <a:chOff x="0" y="0"/>
                  <a:chExt cx="81" cy="123"/>
                </a:xfrm>
              </p:grpSpPr>
              <p:sp>
                <p:nvSpPr>
                  <p:cNvPr id="14397" name="Freeform 61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398" name="Rectangle 62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02" name="Group 66"/>
                <p:cNvGrpSpPr>
                  <a:grpSpLocks/>
                </p:cNvGrpSpPr>
                <p:nvPr/>
              </p:nvGrpSpPr>
              <p:grpSpPr bwMode="auto">
                <a:xfrm>
                  <a:off x="143" y="3"/>
                  <a:ext cx="81" cy="124"/>
                  <a:chOff x="0" y="0"/>
                  <a:chExt cx="81" cy="123"/>
                </a:xfrm>
              </p:grpSpPr>
              <p:sp>
                <p:nvSpPr>
                  <p:cNvPr id="14400" name="Freeform 64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01" name="Rectangle 65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05" name="Group 69"/>
                <p:cNvGrpSpPr>
                  <a:grpSpLocks/>
                </p:cNvGrpSpPr>
                <p:nvPr/>
              </p:nvGrpSpPr>
              <p:grpSpPr bwMode="auto">
                <a:xfrm>
                  <a:off x="72" y="3"/>
                  <a:ext cx="80" cy="124"/>
                  <a:chOff x="0" y="0"/>
                  <a:chExt cx="80" cy="123"/>
                </a:xfrm>
              </p:grpSpPr>
              <p:sp>
                <p:nvSpPr>
                  <p:cNvPr id="14403" name="Freeform 67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0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04" name="Rectangle 68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0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08" name="Group 72"/>
                <p:cNvGrpSpPr>
                  <a:grpSpLocks/>
                </p:cNvGrpSpPr>
                <p:nvPr/>
              </p:nvGrpSpPr>
              <p:grpSpPr bwMode="auto">
                <a:xfrm>
                  <a:off x="215" y="2"/>
                  <a:ext cx="81" cy="124"/>
                  <a:chOff x="0" y="0"/>
                  <a:chExt cx="80" cy="123"/>
                </a:xfrm>
              </p:grpSpPr>
              <p:sp>
                <p:nvSpPr>
                  <p:cNvPr id="14406" name="Freeform 70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0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07" name="Rectangle 71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0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11" name="Group 75"/>
                <p:cNvGrpSpPr>
                  <a:grpSpLocks/>
                </p:cNvGrpSpPr>
                <p:nvPr/>
              </p:nvGrpSpPr>
              <p:grpSpPr bwMode="auto">
                <a:xfrm>
                  <a:off x="287" y="1"/>
                  <a:ext cx="81" cy="124"/>
                  <a:chOff x="0" y="0"/>
                  <a:chExt cx="81" cy="123"/>
                </a:xfrm>
              </p:grpSpPr>
              <p:sp>
                <p:nvSpPr>
                  <p:cNvPr id="14409" name="Freeform 73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10" name="Rectangle 74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14" name="Group 78"/>
                <p:cNvGrpSpPr>
                  <a:grpSpLocks/>
                </p:cNvGrpSpPr>
                <p:nvPr/>
              </p:nvGrpSpPr>
              <p:grpSpPr bwMode="auto">
                <a:xfrm>
                  <a:off x="368" y="1"/>
                  <a:ext cx="81" cy="124"/>
                  <a:chOff x="0" y="0"/>
                  <a:chExt cx="81" cy="123"/>
                </a:xfrm>
              </p:grpSpPr>
              <p:sp>
                <p:nvSpPr>
                  <p:cNvPr id="14412" name="Freeform 76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13" name="Rectangle 77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17" name="Group 81"/>
                <p:cNvGrpSpPr>
                  <a:grpSpLocks/>
                </p:cNvGrpSpPr>
                <p:nvPr/>
              </p:nvGrpSpPr>
              <p:grpSpPr bwMode="auto">
                <a:xfrm>
                  <a:off x="450" y="0"/>
                  <a:ext cx="81" cy="124"/>
                  <a:chOff x="0" y="0"/>
                  <a:chExt cx="81" cy="123"/>
                </a:xfrm>
              </p:grpSpPr>
              <p:sp>
                <p:nvSpPr>
                  <p:cNvPr id="14415" name="Freeform 79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16" name="Rectangle 80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420" name="Group 84"/>
                <p:cNvGrpSpPr>
                  <a:grpSpLocks/>
                </p:cNvGrpSpPr>
                <p:nvPr/>
              </p:nvGrpSpPr>
              <p:grpSpPr bwMode="auto">
                <a:xfrm>
                  <a:off x="511" y="0"/>
                  <a:ext cx="82" cy="123"/>
                  <a:chOff x="0" y="0"/>
                  <a:chExt cx="81" cy="123"/>
                </a:xfrm>
              </p:grpSpPr>
              <p:sp>
                <p:nvSpPr>
                  <p:cNvPr id="14418" name="Freeform 82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81" cy="119"/>
                  </a:xfrm>
                  <a:custGeom>
                    <a:avLst/>
                    <a:gdLst>
                      <a:gd name="T0" fmla="*/ 0 w 21600"/>
                      <a:gd name="T1" fmla="+- 0 1250 714"/>
                      <a:gd name="T2" fmla="*/ 1250 h 20886"/>
                      <a:gd name="T3" fmla="*/ 10200 w 21600"/>
                      <a:gd name="T4" fmla="+- 0 2856 714"/>
                      <a:gd name="T5" fmla="*/ 2856 h 20886"/>
                      <a:gd name="T6" fmla="*/ 14400 w 21600"/>
                      <a:gd name="T7" fmla="+- 0 9283 714"/>
                      <a:gd name="T8" fmla="*/ 9283 h 20886"/>
                      <a:gd name="T9" fmla="*/ 15600 w 21600"/>
                      <a:gd name="T10" fmla="+- 0 12496 714"/>
                      <a:gd name="T11" fmla="*/ 12496 h 20886"/>
                      <a:gd name="T12" fmla="*/ 7200 w 21600"/>
                      <a:gd name="T13" fmla="+- 0 21600 714"/>
                      <a:gd name="T14" fmla="*/ 21600 h 20886"/>
                      <a:gd name="T15" fmla="*/ 2400 w 21600"/>
                      <a:gd name="T16" fmla="+- 0 17851 714"/>
                      <a:gd name="T17" fmla="*/ 17851 h 20886"/>
                      <a:gd name="T18" fmla="*/ 1200 w 21600"/>
                      <a:gd name="T19" fmla="+- 0 14638 714"/>
                      <a:gd name="T20" fmla="*/ 14638 h 20886"/>
                      <a:gd name="T21" fmla="*/ 4800 w 21600"/>
                      <a:gd name="T22" fmla="+- 0 8747 714"/>
                      <a:gd name="T23" fmla="*/ 8747 h 20886"/>
                      <a:gd name="T24" fmla="*/ 12600 w 21600"/>
                      <a:gd name="T25" fmla="+- 0 2856 714"/>
                      <a:gd name="T26" fmla="*/ 2856 h 20886"/>
                      <a:gd name="T27" fmla="*/ 18000 w 21600"/>
                      <a:gd name="T28" fmla="+- 0 714 714"/>
                      <a:gd name="T29" fmla="*/ 714 h 20886"/>
                      <a:gd name="T30" fmla="*/ 21600 w 21600"/>
                      <a:gd name="T31" fmla="+- 0 1250 714"/>
                      <a:gd name="T32" fmla="*/ 1250 h 20886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  <a:cxn ang="0">
                        <a:pos x="T12" y="T14"/>
                      </a:cxn>
                      <a:cxn ang="0">
                        <a:pos x="T15" y="T17"/>
                      </a:cxn>
                      <a:cxn ang="0">
                        <a:pos x="T18" y="T20"/>
                      </a:cxn>
                      <a:cxn ang="0">
                        <a:pos x="T21" y="T23"/>
                      </a:cxn>
                      <a:cxn ang="0">
                        <a:pos x="T24" y="T26"/>
                      </a:cxn>
                      <a:cxn ang="0">
                        <a:pos x="T27" y="T29"/>
                      </a:cxn>
                      <a:cxn ang="0">
                        <a:pos x="T30" y="T32"/>
                      </a:cxn>
                    </a:cxnLst>
                    <a:rect l="0" t="0" r="r" b="b"/>
                    <a:pathLst>
                      <a:path w="21600" h="20886">
                        <a:moveTo>
                          <a:pt x="0" y="536"/>
                        </a:moveTo>
                        <a:cubicBezTo>
                          <a:pt x="4100" y="-714"/>
                          <a:pt x="6600" y="1071"/>
                          <a:pt x="10200" y="2142"/>
                        </a:cubicBezTo>
                        <a:cubicBezTo>
                          <a:pt x="12300" y="4909"/>
                          <a:pt x="13100" y="4998"/>
                          <a:pt x="14400" y="8569"/>
                        </a:cubicBezTo>
                        <a:cubicBezTo>
                          <a:pt x="14800" y="9640"/>
                          <a:pt x="15600" y="11782"/>
                          <a:pt x="15600" y="11782"/>
                        </a:cubicBezTo>
                        <a:cubicBezTo>
                          <a:pt x="14600" y="17048"/>
                          <a:pt x="13200" y="19101"/>
                          <a:pt x="7200" y="20886"/>
                        </a:cubicBezTo>
                        <a:cubicBezTo>
                          <a:pt x="5000" y="20261"/>
                          <a:pt x="3400" y="19101"/>
                          <a:pt x="2400" y="17137"/>
                        </a:cubicBezTo>
                        <a:cubicBezTo>
                          <a:pt x="1900" y="16066"/>
                          <a:pt x="1200" y="13924"/>
                          <a:pt x="1200" y="13924"/>
                        </a:cubicBezTo>
                        <a:cubicBezTo>
                          <a:pt x="2800" y="11693"/>
                          <a:pt x="2600" y="9997"/>
                          <a:pt x="4800" y="8033"/>
                        </a:cubicBezTo>
                        <a:cubicBezTo>
                          <a:pt x="6000" y="4731"/>
                          <a:pt x="9500" y="4017"/>
                          <a:pt x="12600" y="2142"/>
                        </a:cubicBezTo>
                        <a:cubicBezTo>
                          <a:pt x="14200" y="1160"/>
                          <a:pt x="18000" y="0"/>
                          <a:pt x="18000" y="0"/>
                        </a:cubicBezTo>
                        <a:cubicBezTo>
                          <a:pt x="19200" y="179"/>
                          <a:pt x="21600" y="536"/>
                          <a:pt x="21600" y="536"/>
                        </a:cubicBezTo>
                      </a:path>
                    </a:pathLst>
                  </a:custGeom>
                  <a:noFill/>
                  <a:ln w="2540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4419" name="Rectangle 83"/>
                  <p:cNvSpPr>
                    <a:spLocks/>
                  </p:cNvSpPr>
                  <p:nvPr/>
                </p:nvSpPr>
                <p:spPr bwMode="auto">
                  <a:xfrm flipH="1">
                    <a:off x="0" y="0"/>
                    <a:ext cx="81" cy="1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424" name="Group 88"/>
              <p:cNvGrpSpPr>
                <a:grpSpLocks/>
              </p:cNvGrpSpPr>
              <p:nvPr/>
            </p:nvGrpSpPr>
            <p:grpSpPr bwMode="auto">
              <a:xfrm>
                <a:off x="3173326" y="2181627"/>
                <a:ext cx="2480842" cy="379684"/>
                <a:chOff x="0" y="0"/>
                <a:chExt cx="1881" cy="247"/>
              </a:xfrm>
            </p:grpSpPr>
            <p:sp>
              <p:nvSpPr>
                <p:cNvPr id="14422" name="Oval 86"/>
                <p:cNvSpPr>
                  <a:spLocks/>
                </p:cNvSpPr>
                <p:nvPr/>
              </p:nvSpPr>
              <p:spPr bwMode="auto">
                <a:xfrm>
                  <a:off x="0" y="0"/>
                  <a:ext cx="1881" cy="247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423" name="Rectangle 87"/>
                <p:cNvSpPr>
                  <a:spLocks/>
                </p:cNvSpPr>
                <p:nvPr/>
              </p:nvSpPr>
              <p:spPr bwMode="auto">
                <a:xfrm>
                  <a:off x="275" y="36"/>
                  <a:ext cx="1331" cy="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4425" name="Rectangle 89"/>
              <p:cNvSpPr>
                <a:spLocks/>
              </p:cNvSpPr>
              <p:nvPr/>
            </p:nvSpPr>
            <p:spPr bwMode="auto">
              <a:xfrm>
                <a:off x="2719867" y="1918297"/>
                <a:ext cx="297912" cy="344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/>
                <a:r>
                  <a:rPr lang="en-US" dirty="0">
                    <a:solidFill>
                      <a:srgbClr val="FFFF00"/>
                    </a:solidFill>
                    <a:ea typeface="ＭＳ Ｐゴシック" charset="0"/>
                    <a:cs typeface="Times New Roman" charset="0"/>
                  </a:rPr>
                  <a:t>p</a:t>
                </a:r>
                <a:endParaRPr lang="en-US" dirty="0">
                  <a:ea typeface="ＭＳ Ｐゴシック" charset="0"/>
                  <a:cs typeface="Times New Roman" charset="0"/>
                </a:endParaRPr>
              </a:p>
            </p:txBody>
          </p:sp>
          <p:grpSp>
            <p:nvGrpSpPr>
              <p:cNvPr id="14430" name="Group 94"/>
              <p:cNvGrpSpPr>
                <a:grpSpLocks/>
              </p:cNvGrpSpPr>
              <p:nvPr/>
            </p:nvGrpSpPr>
            <p:grpSpPr bwMode="auto">
              <a:xfrm rot="2640333">
                <a:off x="2851687" y="1051760"/>
                <a:ext cx="756644" cy="150037"/>
                <a:chOff x="0" y="0"/>
                <a:chExt cx="574" cy="97"/>
              </a:xfrm>
            </p:grpSpPr>
            <p:sp>
              <p:nvSpPr>
                <p:cNvPr id="14427" name="Freeform 91"/>
                <p:cNvSpPr>
                  <a:spLocks/>
                </p:cNvSpPr>
                <p:nvPr/>
              </p:nvSpPr>
              <p:spPr bwMode="auto">
                <a:xfrm>
                  <a:off x="0" y="0"/>
                  <a:ext cx="202" cy="96"/>
                </a:xfrm>
                <a:custGeom>
                  <a:avLst/>
                  <a:gdLst>
                    <a:gd name="T0" fmla="*/ 0 w 21600"/>
                    <a:gd name="T1" fmla="*/ 7958 h 21600"/>
                    <a:gd name="T2" fmla="*/ 2479 w 21600"/>
                    <a:gd name="T3" fmla="*/ 5684 h 21600"/>
                    <a:gd name="T4" fmla="*/ 3187 w 21600"/>
                    <a:gd name="T5" fmla="*/ 2274 h 21600"/>
                    <a:gd name="T6" fmla="*/ 5311 w 21600"/>
                    <a:gd name="T7" fmla="*/ 0 h 21600"/>
                    <a:gd name="T8" fmla="*/ 7790 w 21600"/>
                    <a:gd name="T9" fmla="*/ 2274 h 21600"/>
                    <a:gd name="T10" fmla="*/ 8498 w 21600"/>
                    <a:gd name="T11" fmla="*/ 5684 h 21600"/>
                    <a:gd name="T12" fmla="*/ 9561 w 21600"/>
                    <a:gd name="T13" fmla="*/ 7958 h 21600"/>
                    <a:gd name="T14" fmla="*/ 13102 w 21600"/>
                    <a:gd name="T15" fmla="*/ 21600 h 21600"/>
                    <a:gd name="T16" fmla="*/ 14872 w 21600"/>
                    <a:gd name="T17" fmla="*/ 20463 h 21600"/>
                    <a:gd name="T18" fmla="*/ 16997 w 21600"/>
                    <a:gd name="T19" fmla="*/ 15916 h 21600"/>
                    <a:gd name="T20" fmla="*/ 21600 w 21600"/>
                    <a:gd name="T21" fmla="*/ 7958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00" h="21600">
                      <a:moveTo>
                        <a:pt x="0" y="7958"/>
                      </a:moveTo>
                      <a:cubicBezTo>
                        <a:pt x="118" y="7958"/>
                        <a:pt x="2243" y="6253"/>
                        <a:pt x="2479" y="5684"/>
                      </a:cubicBezTo>
                      <a:cubicBezTo>
                        <a:pt x="2833" y="4737"/>
                        <a:pt x="2833" y="3032"/>
                        <a:pt x="3187" y="2274"/>
                      </a:cubicBezTo>
                      <a:cubicBezTo>
                        <a:pt x="3836" y="947"/>
                        <a:pt x="5311" y="0"/>
                        <a:pt x="5311" y="0"/>
                      </a:cubicBezTo>
                      <a:cubicBezTo>
                        <a:pt x="5430" y="0"/>
                        <a:pt x="7554" y="1705"/>
                        <a:pt x="7790" y="2274"/>
                      </a:cubicBezTo>
                      <a:cubicBezTo>
                        <a:pt x="8144" y="3221"/>
                        <a:pt x="8203" y="4737"/>
                        <a:pt x="8498" y="5684"/>
                      </a:cubicBezTo>
                      <a:cubicBezTo>
                        <a:pt x="8793" y="6632"/>
                        <a:pt x="9207" y="7200"/>
                        <a:pt x="9561" y="7958"/>
                      </a:cubicBezTo>
                      <a:cubicBezTo>
                        <a:pt x="10328" y="15347"/>
                        <a:pt x="10682" y="18947"/>
                        <a:pt x="13102" y="21600"/>
                      </a:cubicBezTo>
                      <a:cubicBezTo>
                        <a:pt x="13692" y="21221"/>
                        <a:pt x="14341" y="21221"/>
                        <a:pt x="14872" y="20463"/>
                      </a:cubicBezTo>
                      <a:cubicBezTo>
                        <a:pt x="15639" y="19326"/>
                        <a:pt x="16997" y="15916"/>
                        <a:pt x="16997" y="15916"/>
                      </a:cubicBezTo>
                      <a:cubicBezTo>
                        <a:pt x="17882" y="11558"/>
                        <a:pt x="19889" y="7958"/>
                        <a:pt x="21600" y="7958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428" name="Freeform 92"/>
                <p:cNvSpPr>
                  <a:spLocks/>
                </p:cNvSpPr>
                <p:nvPr/>
              </p:nvSpPr>
              <p:spPr bwMode="auto">
                <a:xfrm>
                  <a:off x="185" y="0"/>
                  <a:ext cx="203" cy="97"/>
                </a:xfrm>
                <a:custGeom>
                  <a:avLst/>
                  <a:gdLst>
                    <a:gd name="T0" fmla="*/ 0 w 21600"/>
                    <a:gd name="T1" fmla="*/ 7958 h 21600"/>
                    <a:gd name="T2" fmla="*/ 2479 w 21600"/>
                    <a:gd name="T3" fmla="*/ 5684 h 21600"/>
                    <a:gd name="T4" fmla="*/ 3187 w 21600"/>
                    <a:gd name="T5" fmla="*/ 2274 h 21600"/>
                    <a:gd name="T6" fmla="*/ 5311 w 21600"/>
                    <a:gd name="T7" fmla="*/ 0 h 21600"/>
                    <a:gd name="T8" fmla="*/ 7790 w 21600"/>
                    <a:gd name="T9" fmla="*/ 2274 h 21600"/>
                    <a:gd name="T10" fmla="*/ 8498 w 21600"/>
                    <a:gd name="T11" fmla="*/ 5684 h 21600"/>
                    <a:gd name="T12" fmla="*/ 9561 w 21600"/>
                    <a:gd name="T13" fmla="*/ 7958 h 21600"/>
                    <a:gd name="T14" fmla="*/ 13102 w 21600"/>
                    <a:gd name="T15" fmla="*/ 21600 h 21600"/>
                    <a:gd name="T16" fmla="*/ 14872 w 21600"/>
                    <a:gd name="T17" fmla="*/ 20463 h 21600"/>
                    <a:gd name="T18" fmla="*/ 16997 w 21600"/>
                    <a:gd name="T19" fmla="*/ 15916 h 21600"/>
                    <a:gd name="T20" fmla="*/ 21600 w 21600"/>
                    <a:gd name="T21" fmla="*/ 7958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00" h="21600">
                      <a:moveTo>
                        <a:pt x="0" y="7958"/>
                      </a:moveTo>
                      <a:cubicBezTo>
                        <a:pt x="118" y="7958"/>
                        <a:pt x="2243" y="6253"/>
                        <a:pt x="2479" y="5684"/>
                      </a:cubicBezTo>
                      <a:cubicBezTo>
                        <a:pt x="2833" y="4737"/>
                        <a:pt x="2833" y="3032"/>
                        <a:pt x="3187" y="2274"/>
                      </a:cubicBezTo>
                      <a:cubicBezTo>
                        <a:pt x="3836" y="947"/>
                        <a:pt x="5311" y="0"/>
                        <a:pt x="5311" y="0"/>
                      </a:cubicBezTo>
                      <a:cubicBezTo>
                        <a:pt x="5430" y="0"/>
                        <a:pt x="7554" y="1705"/>
                        <a:pt x="7790" y="2274"/>
                      </a:cubicBezTo>
                      <a:cubicBezTo>
                        <a:pt x="8144" y="3221"/>
                        <a:pt x="8203" y="4737"/>
                        <a:pt x="8498" y="5684"/>
                      </a:cubicBezTo>
                      <a:cubicBezTo>
                        <a:pt x="8793" y="6632"/>
                        <a:pt x="9207" y="7200"/>
                        <a:pt x="9561" y="7958"/>
                      </a:cubicBezTo>
                      <a:cubicBezTo>
                        <a:pt x="10328" y="15347"/>
                        <a:pt x="10682" y="18947"/>
                        <a:pt x="13102" y="21600"/>
                      </a:cubicBezTo>
                      <a:cubicBezTo>
                        <a:pt x="13692" y="21221"/>
                        <a:pt x="14341" y="21221"/>
                        <a:pt x="14872" y="20463"/>
                      </a:cubicBezTo>
                      <a:cubicBezTo>
                        <a:pt x="15639" y="19326"/>
                        <a:pt x="16997" y="15916"/>
                        <a:pt x="16997" y="15916"/>
                      </a:cubicBezTo>
                      <a:cubicBezTo>
                        <a:pt x="17882" y="11558"/>
                        <a:pt x="19889" y="7958"/>
                        <a:pt x="21600" y="7958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429" name="Freeform 93"/>
                <p:cNvSpPr>
                  <a:spLocks/>
                </p:cNvSpPr>
                <p:nvPr/>
              </p:nvSpPr>
              <p:spPr bwMode="auto">
                <a:xfrm>
                  <a:off x="371" y="0"/>
                  <a:ext cx="203" cy="97"/>
                </a:xfrm>
                <a:custGeom>
                  <a:avLst/>
                  <a:gdLst>
                    <a:gd name="T0" fmla="*/ 0 w 21600"/>
                    <a:gd name="T1" fmla="*/ 7958 h 21600"/>
                    <a:gd name="T2" fmla="*/ 2479 w 21600"/>
                    <a:gd name="T3" fmla="*/ 5684 h 21600"/>
                    <a:gd name="T4" fmla="*/ 3187 w 21600"/>
                    <a:gd name="T5" fmla="*/ 2274 h 21600"/>
                    <a:gd name="T6" fmla="*/ 5311 w 21600"/>
                    <a:gd name="T7" fmla="*/ 0 h 21600"/>
                    <a:gd name="T8" fmla="*/ 7790 w 21600"/>
                    <a:gd name="T9" fmla="*/ 2274 h 21600"/>
                    <a:gd name="T10" fmla="*/ 8498 w 21600"/>
                    <a:gd name="T11" fmla="*/ 5684 h 21600"/>
                    <a:gd name="T12" fmla="*/ 9561 w 21600"/>
                    <a:gd name="T13" fmla="*/ 7958 h 21600"/>
                    <a:gd name="T14" fmla="*/ 13102 w 21600"/>
                    <a:gd name="T15" fmla="*/ 21600 h 21600"/>
                    <a:gd name="T16" fmla="*/ 14872 w 21600"/>
                    <a:gd name="T17" fmla="*/ 20463 h 21600"/>
                    <a:gd name="T18" fmla="*/ 16997 w 21600"/>
                    <a:gd name="T19" fmla="*/ 15916 h 21600"/>
                    <a:gd name="T20" fmla="*/ 21600 w 21600"/>
                    <a:gd name="T21" fmla="*/ 7958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00" h="21600">
                      <a:moveTo>
                        <a:pt x="0" y="7958"/>
                      </a:moveTo>
                      <a:cubicBezTo>
                        <a:pt x="118" y="7958"/>
                        <a:pt x="2243" y="6253"/>
                        <a:pt x="2479" y="5684"/>
                      </a:cubicBezTo>
                      <a:cubicBezTo>
                        <a:pt x="2833" y="4737"/>
                        <a:pt x="2833" y="3032"/>
                        <a:pt x="3187" y="2274"/>
                      </a:cubicBezTo>
                      <a:cubicBezTo>
                        <a:pt x="3836" y="947"/>
                        <a:pt x="5311" y="0"/>
                        <a:pt x="5311" y="0"/>
                      </a:cubicBezTo>
                      <a:cubicBezTo>
                        <a:pt x="5430" y="0"/>
                        <a:pt x="7554" y="1705"/>
                        <a:pt x="7790" y="2274"/>
                      </a:cubicBezTo>
                      <a:cubicBezTo>
                        <a:pt x="8144" y="3221"/>
                        <a:pt x="8203" y="4737"/>
                        <a:pt x="8498" y="5684"/>
                      </a:cubicBezTo>
                      <a:cubicBezTo>
                        <a:pt x="8793" y="6632"/>
                        <a:pt x="9207" y="7200"/>
                        <a:pt x="9561" y="7958"/>
                      </a:cubicBezTo>
                      <a:cubicBezTo>
                        <a:pt x="10328" y="15347"/>
                        <a:pt x="10682" y="18947"/>
                        <a:pt x="13102" y="21600"/>
                      </a:cubicBezTo>
                      <a:cubicBezTo>
                        <a:pt x="13692" y="21221"/>
                        <a:pt x="14341" y="21221"/>
                        <a:pt x="14872" y="20463"/>
                      </a:cubicBezTo>
                      <a:cubicBezTo>
                        <a:pt x="15639" y="19326"/>
                        <a:pt x="16997" y="15916"/>
                        <a:pt x="16997" y="15916"/>
                      </a:cubicBezTo>
                      <a:cubicBezTo>
                        <a:pt x="17882" y="11558"/>
                        <a:pt x="19889" y="7958"/>
                        <a:pt x="21600" y="7958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4431" name="Line 95"/>
              <p:cNvSpPr>
                <a:spLocks noChangeShapeType="1"/>
              </p:cNvSpPr>
              <p:nvPr/>
            </p:nvSpPr>
            <p:spPr bwMode="auto">
              <a:xfrm rot="10800000" flipH="1">
                <a:off x="3194417" y="1405417"/>
                <a:ext cx="176638" cy="907874"/>
              </a:xfrm>
              <a:prstGeom prst="line">
                <a:avLst/>
              </a:prstGeom>
              <a:noFill/>
              <a:ln w="25400" cap="flat">
                <a:solidFill>
                  <a:srgbClr val="FF3CE5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432" name="Line 96"/>
              <p:cNvSpPr>
                <a:spLocks noChangeShapeType="1"/>
              </p:cNvSpPr>
              <p:nvPr/>
            </p:nvSpPr>
            <p:spPr bwMode="auto">
              <a:xfrm>
                <a:off x="5364166" y="1368674"/>
                <a:ext cx="258366" cy="978299"/>
              </a:xfrm>
              <a:prstGeom prst="line">
                <a:avLst/>
              </a:prstGeom>
              <a:noFill/>
              <a:ln w="25400" cap="flat">
                <a:solidFill>
                  <a:srgbClr val="FF3CE5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4436" name="Group 100"/>
              <p:cNvGrpSpPr>
                <a:grpSpLocks/>
              </p:cNvGrpSpPr>
              <p:nvPr/>
            </p:nvGrpSpPr>
            <p:grpSpPr bwMode="auto">
              <a:xfrm rot="18120672">
                <a:off x="5202232" y="1013621"/>
                <a:ext cx="869599" cy="134456"/>
                <a:chOff x="0" y="0"/>
                <a:chExt cx="564" cy="101"/>
              </a:xfrm>
            </p:grpSpPr>
            <p:sp>
              <p:nvSpPr>
                <p:cNvPr id="14433" name="Freeform 97"/>
                <p:cNvSpPr>
                  <a:spLocks/>
                </p:cNvSpPr>
                <p:nvPr/>
              </p:nvSpPr>
              <p:spPr bwMode="auto">
                <a:xfrm>
                  <a:off x="0" y="0"/>
                  <a:ext cx="198" cy="100"/>
                </a:xfrm>
                <a:custGeom>
                  <a:avLst/>
                  <a:gdLst>
                    <a:gd name="T0" fmla="*/ 0 w 21600"/>
                    <a:gd name="T1" fmla="*/ 7958 h 21600"/>
                    <a:gd name="T2" fmla="*/ 2479 w 21600"/>
                    <a:gd name="T3" fmla="*/ 5684 h 21600"/>
                    <a:gd name="T4" fmla="*/ 3187 w 21600"/>
                    <a:gd name="T5" fmla="*/ 2274 h 21600"/>
                    <a:gd name="T6" fmla="*/ 5311 w 21600"/>
                    <a:gd name="T7" fmla="*/ 0 h 21600"/>
                    <a:gd name="T8" fmla="*/ 7790 w 21600"/>
                    <a:gd name="T9" fmla="*/ 2274 h 21600"/>
                    <a:gd name="T10" fmla="*/ 8498 w 21600"/>
                    <a:gd name="T11" fmla="*/ 5684 h 21600"/>
                    <a:gd name="T12" fmla="*/ 9561 w 21600"/>
                    <a:gd name="T13" fmla="*/ 7958 h 21600"/>
                    <a:gd name="T14" fmla="*/ 13102 w 21600"/>
                    <a:gd name="T15" fmla="*/ 21600 h 21600"/>
                    <a:gd name="T16" fmla="*/ 14872 w 21600"/>
                    <a:gd name="T17" fmla="*/ 20463 h 21600"/>
                    <a:gd name="T18" fmla="*/ 16997 w 21600"/>
                    <a:gd name="T19" fmla="*/ 15916 h 21600"/>
                    <a:gd name="T20" fmla="*/ 21600 w 21600"/>
                    <a:gd name="T21" fmla="*/ 7958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00" h="21600">
                      <a:moveTo>
                        <a:pt x="0" y="7958"/>
                      </a:moveTo>
                      <a:cubicBezTo>
                        <a:pt x="118" y="7958"/>
                        <a:pt x="2243" y="6253"/>
                        <a:pt x="2479" y="5684"/>
                      </a:cubicBezTo>
                      <a:cubicBezTo>
                        <a:pt x="2833" y="4737"/>
                        <a:pt x="2833" y="3032"/>
                        <a:pt x="3187" y="2274"/>
                      </a:cubicBezTo>
                      <a:cubicBezTo>
                        <a:pt x="3836" y="947"/>
                        <a:pt x="5311" y="0"/>
                        <a:pt x="5311" y="0"/>
                      </a:cubicBezTo>
                      <a:cubicBezTo>
                        <a:pt x="5430" y="0"/>
                        <a:pt x="7554" y="1705"/>
                        <a:pt x="7790" y="2274"/>
                      </a:cubicBezTo>
                      <a:cubicBezTo>
                        <a:pt x="8144" y="3221"/>
                        <a:pt x="8203" y="4737"/>
                        <a:pt x="8498" y="5684"/>
                      </a:cubicBezTo>
                      <a:cubicBezTo>
                        <a:pt x="8793" y="6632"/>
                        <a:pt x="9207" y="7200"/>
                        <a:pt x="9561" y="7958"/>
                      </a:cubicBezTo>
                      <a:cubicBezTo>
                        <a:pt x="10328" y="15347"/>
                        <a:pt x="10682" y="18947"/>
                        <a:pt x="13102" y="21600"/>
                      </a:cubicBezTo>
                      <a:cubicBezTo>
                        <a:pt x="13692" y="21221"/>
                        <a:pt x="14341" y="21221"/>
                        <a:pt x="14872" y="20463"/>
                      </a:cubicBezTo>
                      <a:cubicBezTo>
                        <a:pt x="15639" y="19326"/>
                        <a:pt x="16997" y="15916"/>
                        <a:pt x="16997" y="15916"/>
                      </a:cubicBezTo>
                      <a:cubicBezTo>
                        <a:pt x="17882" y="11558"/>
                        <a:pt x="19889" y="7958"/>
                        <a:pt x="21600" y="7958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434" name="Freeform 98"/>
                <p:cNvSpPr>
                  <a:spLocks/>
                </p:cNvSpPr>
                <p:nvPr/>
              </p:nvSpPr>
              <p:spPr bwMode="auto">
                <a:xfrm>
                  <a:off x="182" y="0"/>
                  <a:ext cx="199" cy="100"/>
                </a:xfrm>
                <a:custGeom>
                  <a:avLst/>
                  <a:gdLst>
                    <a:gd name="T0" fmla="*/ 0 w 21600"/>
                    <a:gd name="T1" fmla="*/ 7958 h 21600"/>
                    <a:gd name="T2" fmla="*/ 2479 w 21600"/>
                    <a:gd name="T3" fmla="*/ 5684 h 21600"/>
                    <a:gd name="T4" fmla="*/ 3187 w 21600"/>
                    <a:gd name="T5" fmla="*/ 2274 h 21600"/>
                    <a:gd name="T6" fmla="*/ 5311 w 21600"/>
                    <a:gd name="T7" fmla="*/ 0 h 21600"/>
                    <a:gd name="T8" fmla="*/ 7790 w 21600"/>
                    <a:gd name="T9" fmla="*/ 2274 h 21600"/>
                    <a:gd name="T10" fmla="*/ 8498 w 21600"/>
                    <a:gd name="T11" fmla="*/ 5684 h 21600"/>
                    <a:gd name="T12" fmla="*/ 9561 w 21600"/>
                    <a:gd name="T13" fmla="*/ 7958 h 21600"/>
                    <a:gd name="T14" fmla="*/ 13102 w 21600"/>
                    <a:gd name="T15" fmla="*/ 21600 h 21600"/>
                    <a:gd name="T16" fmla="*/ 14872 w 21600"/>
                    <a:gd name="T17" fmla="*/ 20463 h 21600"/>
                    <a:gd name="T18" fmla="*/ 16997 w 21600"/>
                    <a:gd name="T19" fmla="*/ 15916 h 21600"/>
                    <a:gd name="T20" fmla="*/ 21600 w 21600"/>
                    <a:gd name="T21" fmla="*/ 7958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00" h="21600">
                      <a:moveTo>
                        <a:pt x="0" y="7958"/>
                      </a:moveTo>
                      <a:cubicBezTo>
                        <a:pt x="118" y="7958"/>
                        <a:pt x="2243" y="6253"/>
                        <a:pt x="2479" y="5684"/>
                      </a:cubicBezTo>
                      <a:cubicBezTo>
                        <a:pt x="2833" y="4737"/>
                        <a:pt x="2833" y="3032"/>
                        <a:pt x="3187" y="2274"/>
                      </a:cubicBezTo>
                      <a:cubicBezTo>
                        <a:pt x="3836" y="947"/>
                        <a:pt x="5311" y="0"/>
                        <a:pt x="5311" y="0"/>
                      </a:cubicBezTo>
                      <a:cubicBezTo>
                        <a:pt x="5430" y="0"/>
                        <a:pt x="7554" y="1705"/>
                        <a:pt x="7790" y="2274"/>
                      </a:cubicBezTo>
                      <a:cubicBezTo>
                        <a:pt x="8144" y="3221"/>
                        <a:pt x="8203" y="4737"/>
                        <a:pt x="8498" y="5684"/>
                      </a:cubicBezTo>
                      <a:cubicBezTo>
                        <a:pt x="8793" y="6632"/>
                        <a:pt x="9207" y="7200"/>
                        <a:pt x="9561" y="7958"/>
                      </a:cubicBezTo>
                      <a:cubicBezTo>
                        <a:pt x="10328" y="15347"/>
                        <a:pt x="10682" y="18947"/>
                        <a:pt x="13102" y="21600"/>
                      </a:cubicBezTo>
                      <a:cubicBezTo>
                        <a:pt x="13692" y="21221"/>
                        <a:pt x="14341" y="21221"/>
                        <a:pt x="14872" y="20463"/>
                      </a:cubicBezTo>
                      <a:cubicBezTo>
                        <a:pt x="15639" y="19326"/>
                        <a:pt x="16997" y="15916"/>
                        <a:pt x="16997" y="15916"/>
                      </a:cubicBezTo>
                      <a:cubicBezTo>
                        <a:pt x="17882" y="11558"/>
                        <a:pt x="19889" y="7958"/>
                        <a:pt x="21600" y="7958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435" name="Freeform 99"/>
                <p:cNvSpPr>
                  <a:spLocks/>
                </p:cNvSpPr>
                <p:nvPr/>
              </p:nvSpPr>
              <p:spPr bwMode="auto">
                <a:xfrm>
                  <a:off x="365" y="0"/>
                  <a:ext cx="199" cy="101"/>
                </a:xfrm>
                <a:custGeom>
                  <a:avLst/>
                  <a:gdLst>
                    <a:gd name="T0" fmla="*/ 0 w 21600"/>
                    <a:gd name="T1" fmla="*/ 7958 h 21600"/>
                    <a:gd name="T2" fmla="*/ 2479 w 21600"/>
                    <a:gd name="T3" fmla="*/ 5684 h 21600"/>
                    <a:gd name="T4" fmla="*/ 3187 w 21600"/>
                    <a:gd name="T5" fmla="*/ 2274 h 21600"/>
                    <a:gd name="T6" fmla="*/ 5311 w 21600"/>
                    <a:gd name="T7" fmla="*/ 0 h 21600"/>
                    <a:gd name="T8" fmla="*/ 7790 w 21600"/>
                    <a:gd name="T9" fmla="*/ 2274 h 21600"/>
                    <a:gd name="T10" fmla="*/ 8498 w 21600"/>
                    <a:gd name="T11" fmla="*/ 5684 h 21600"/>
                    <a:gd name="T12" fmla="*/ 9561 w 21600"/>
                    <a:gd name="T13" fmla="*/ 7958 h 21600"/>
                    <a:gd name="T14" fmla="*/ 13102 w 21600"/>
                    <a:gd name="T15" fmla="*/ 21600 h 21600"/>
                    <a:gd name="T16" fmla="*/ 14872 w 21600"/>
                    <a:gd name="T17" fmla="*/ 20463 h 21600"/>
                    <a:gd name="T18" fmla="*/ 16997 w 21600"/>
                    <a:gd name="T19" fmla="*/ 15916 h 21600"/>
                    <a:gd name="T20" fmla="*/ 21600 w 21600"/>
                    <a:gd name="T21" fmla="*/ 7958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00" h="21600">
                      <a:moveTo>
                        <a:pt x="0" y="7958"/>
                      </a:moveTo>
                      <a:cubicBezTo>
                        <a:pt x="118" y="7958"/>
                        <a:pt x="2243" y="6253"/>
                        <a:pt x="2479" y="5684"/>
                      </a:cubicBezTo>
                      <a:cubicBezTo>
                        <a:pt x="2833" y="4737"/>
                        <a:pt x="2833" y="3032"/>
                        <a:pt x="3187" y="2274"/>
                      </a:cubicBezTo>
                      <a:cubicBezTo>
                        <a:pt x="3836" y="947"/>
                        <a:pt x="5311" y="0"/>
                        <a:pt x="5311" y="0"/>
                      </a:cubicBezTo>
                      <a:cubicBezTo>
                        <a:pt x="5430" y="0"/>
                        <a:pt x="7554" y="1705"/>
                        <a:pt x="7790" y="2274"/>
                      </a:cubicBezTo>
                      <a:cubicBezTo>
                        <a:pt x="8144" y="3221"/>
                        <a:pt x="8203" y="4737"/>
                        <a:pt x="8498" y="5684"/>
                      </a:cubicBezTo>
                      <a:cubicBezTo>
                        <a:pt x="8793" y="6632"/>
                        <a:pt x="9207" y="7200"/>
                        <a:pt x="9561" y="7958"/>
                      </a:cubicBezTo>
                      <a:cubicBezTo>
                        <a:pt x="10328" y="15347"/>
                        <a:pt x="10682" y="18947"/>
                        <a:pt x="13102" y="21600"/>
                      </a:cubicBezTo>
                      <a:cubicBezTo>
                        <a:pt x="13692" y="21221"/>
                        <a:pt x="14341" y="21221"/>
                        <a:pt x="14872" y="20463"/>
                      </a:cubicBezTo>
                      <a:cubicBezTo>
                        <a:pt x="15639" y="19326"/>
                        <a:pt x="16997" y="15916"/>
                        <a:pt x="16997" y="15916"/>
                      </a:cubicBezTo>
                      <a:cubicBezTo>
                        <a:pt x="17882" y="11558"/>
                        <a:pt x="19889" y="7958"/>
                        <a:pt x="21600" y="7958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4437" name="Line 101"/>
              <p:cNvSpPr>
                <a:spLocks noChangeShapeType="1"/>
              </p:cNvSpPr>
              <p:nvPr/>
            </p:nvSpPr>
            <p:spPr bwMode="auto">
              <a:xfrm flipH="1">
                <a:off x="2535320" y="2392903"/>
                <a:ext cx="689416" cy="0"/>
              </a:xfrm>
              <a:prstGeom prst="line">
                <a:avLst/>
              </a:prstGeom>
              <a:noFill/>
              <a:ln w="38100" cap="flat">
                <a:solidFill>
                  <a:srgbClr val="0DB76D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438" name="Line 102"/>
              <p:cNvSpPr>
                <a:spLocks noChangeShapeType="1"/>
              </p:cNvSpPr>
              <p:nvPr/>
            </p:nvSpPr>
            <p:spPr bwMode="auto">
              <a:xfrm flipH="1">
                <a:off x="5651532" y="2376062"/>
                <a:ext cx="690734" cy="0"/>
              </a:xfrm>
              <a:prstGeom prst="line">
                <a:avLst/>
              </a:prstGeom>
              <a:noFill/>
              <a:ln w="38100" cap="flat">
                <a:solidFill>
                  <a:srgbClr val="509D2F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5" name="Rectangle 89"/>
              <p:cNvSpPr>
                <a:spLocks/>
              </p:cNvSpPr>
              <p:nvPr/>
            </p:nvSpPr>
            <p:spPr bwMode="auto">
              <a:xfrm>
                <a:off x="3403234" y="1838394"/>
                <a:ext cx="398503" cy="473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9688"/>
                <a:r>
                  <a:rPr lang="en-US" dirty="0">
                    <a:solidFill>
                      <a:srgbClr val="FFFF00"/>
                    </a:solidFill>
                    <a:ea typeface="ＭＳ Ｐゴシック" charset="0"/>
                    <a:cs typeface="Times New Roman" charset="0"/>
                  </a:rPr>
                  <a:t>k</a:t>
                </a:r>
                <a:endParaRPr lang="en-US" dirty="0">
                  <a:ea typeface="ＭＳ Ｐゴシック" charset="0"/>
                  <a:cs typeface="Times New Roman" charset="0"/>
                </a:endParaRP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BC51D3A-61BC-A14C-92CD-408A8A3C2358}"/>
                </a:ext>
              </a:extLst>
            </p:cNvPr>
            <p:cNvCxnSpPr>
              <a:cxnSpLocks/>
            </p:cNvCxnSpPr>
            <p:nvPr/>
          </p:nvCxnSpPr>
          <p:spPr>
            <a:xfrm>
              <a:off x="4527290" y="841497"/>
              <a:ext cx="11183" cy="1830682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A8F2387-AA7C-C24A-A1D1-8D3C41C1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75" y="1079192"/>
            <a:ext cx="8809255" cy="7363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BA9FCC-EDDB-1A46-BAAB-0DCE7691B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815" y="2350226"/>
            <a:ext cx="6613522" cy="7991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5050B5-7E52-684B-9397-A481CB366521}"/>
              </a:ext>
            </a:extLst>
          </p:cNvPr>
          <p:cNvSpPr txBox="1"/>
          <p:nvPr/>
        </p:nvSpPr>
        <p:spPr>
          <a:xfrm>
            <a:off x="9890075" y="72274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388A23-C846-7C47-8F95-7503F73FD332}"/>
              </a:ext>
            </a:extLst>
          </p:cNvPr>
          <p:cNvSpPr txBox="1"/>
          <p:nvPr/>
        </p:nvSpPr>
        <p:spPr>
          <a:xfrm>
            <a:off x="10417589" y="1302949"/>
            <a:ext cx="18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64D882-85D2-F845-9374-0CE66F24E791}"/>
              </a:ext>
            </a:extLst>
          </p:cNvPr>
          <p:cNvSpPr/>
          <p:nvPr/>
        </p:nvSpPr>
        <p:spPr>
          <a:xfrm>
            <a:off x="4971376" y="1827008"/>
            <a:ext cx="172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FFFF00"/>
                </a:solidFill>
              </a:rPr>
              <a:t>TMD gluon distr.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6EDB3DD-E029-D646-83CF-B48F17CB5B95}"/>
              </a:ext>
            </a:extLst>
          </p:cNvPr>
          <p:cNvCxnSpPr>
            <a:cxnSpLocks/>
          </p:cNvCxnSpPr>
          <p:nvPr/>
        </p:nvCxnSpPr>
        <p:spPr>
          <a:xfrm flipV="1">
            <a:off x="5732792" y="1618771"/>
            <a:ext cx="0" cy="2660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DD8C345-E484-634D-A52A-C06B1D97538B}"/>
              </a:ext>
            </a:extLst>
          </p:cNvPr>
          <p:cNvSpPr txBox="1"/>
          <p:nvPr/>
        </p:nvSpPr>
        <p:spPr>
          <a:xfrm>
            <a:off x="569845" y="2526782"/>
            <a:ext cx="66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GLV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1BEF472-3812-C24D-8369-4850694A2539}"/>
              </a:ext>
            </a:extLst>
          </p:cNvPr>
          <p:cNvCxnSpPr>
            <a:cxnSpLocks/>
          </p:cNvCxnSpPr>
          <p:nvPr/>
        </p:nvCxnSpPr>
        <p:spPr>
          <a:xfrm flipH="1">
            <a:off x="1242204" y="2783493"/>
            <a:ext cx="4026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" name="Picture 112">
            <a:extLst>
              <a:ext uri="{FF2B5EF4-FFF2-40B4-BE49-F238E27FC236}">
                <a16:creationId xmlns:a16="http://schemas.microsoft.com/office/drawing/2014/main" id="{DDF90600-E0F6-5F06-0AE7-450FC70C9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152" y="3416947"/>
            <a:ext cx="3083175" cy="635161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C34B6B13-C2E2-B181-22C5-A3C0E7DCC687}"/>
              </a:ext>
            </a:extLst>
          </p:cNvPr>
          <p:cNvSpPr txBox="1"/>
          <p:nvPr/>
        </p:nvSpPr>
        <p:spPr>
          <a:xfrm>
            <a:off x="569837" y="3556269"/>
            <a:ext cx="3208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With a static potential model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476A410-772A-CE7F-650B-73F313334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916" y="3456926"/>
            <a:ext cx="3162606" cy="69592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C8F1D9A-CDDB-FD89-255A-7464243AC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380" y="4509663"/>
            <a:ext cx="7754857" cy="729947"/>
          </a:xfrm>
          <a:prstGeom prst="rect">
            <a:avLst/>
          </a:prstGeom>
        </p:spPr>
      </p:pic>
      <p:sp>
        <p:nvSpPr>
          <p:cNvPr id="117" name="Rectangle 23">
            <a:extLst>
              <a:ext uri="{FF2B5EF4-FFF2-40B4-BE49-F238E27FC236}">
                <a16:creationId xmlns:a16="http://schemas.microsoft.com/office/drawing/2014/main" id="{23192C96-B08C-D7D4-2ED1-CB80648BD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881" y="2451989"/>
            <a:ext cx="3867560" cy="58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2pPr>
            <a:lvl3pPr marL="11430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华文宋体" panose="02010600040101010101" pitchFamily="2" charset="-122"/>
                <a:sym typeface="Times New Roman" panose="02020603050405020304" pitchFamily="18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SzTx/>
              <a:buNone/>
            </a:pPr>
            <a:r>
              <a:rPr lang="en-US" altLang="en-US" sz="1400" dirty="0">
                <a:solidFill>
                  <a:srgbClr val="FFC000"/>
                </a:solidFill>
                <a:latin typeface="+mn-lt"/>
              </a:rPr>
              <a:t>Zhang, Qin &amp; XNW</a:t>
            </a:r>
            <a:r>
              <a:rPr lang="en-US" altLang="en-US" sz="1400" dirty="0">
                <a:solidFill>
                  <a:srgbClr val="FFB53D"/>
                </a:solidFill>
                <a:latin typeface="+mn-lt"/>
              </a:rPr>
              <a:t>, </a:t>
            </a:r>
            <a:r>
              <a:rPr lang="en-US" sz="1400" i="1" dirty="0">
                <a:solidFill>
                  <a:srgbClr val="FFB53D"/>
                </a:solidFill>
                <a:latin typeface="+mn-lt"/>
              </a:rPr>
              <a:t>PRD</a:t>
            </a:r>
            <a:r>
              <a:rPr lang="en-US" sz="1400" dirty="0">
                <a:solidFill>
                  <a:srgbClr val="FFB53D"/>
                </a:solidFill>
                <a:latin typeface="+mn-lt"/>
              </a:rPr>
              <a:t> 100 (2019) 7, 074031 </a:t>
            </a:r>
            <a:r>
              <a:rPr lang="en-US" altLang="en-US" sz="1400" dirty="0">
                <a:solidFill>
                  <a:srgbClr val="FFB53D"/>
                </a:solidFill>
                <a:latin typeface="+mn-lt"/>
              </a:rPr>
              <a:t>Zhang &amp; XNW </a:t>
            </a:r>
            <a:r>
              <a:rPr lang="en-US" sz="1400" dirty="0">
                <a:solidFill>
                  <a:srgbClr val="FFB53D"/>
                </a:solidFill>
              </a:rPr>
              <a:t> </a:t>
            </a:r>
            <a:r>
              <a:rPr lang="en-US" sz="1400" i="1" dirty="0">
                <a:solidFill>
                  <a:srgbClr val="FFB53D"/>
                </a:solidFill>
              </a:rPr>
              <a:t>PRD</a:t>
            </a:r>
            <a:r>
              <a:rPr lang="en-US" sz="1400" dirty="0">
                <a:solidFill>
                  <a:srgbClr val="FFB53D"/>
                </a:solidFill>
              </a:rPr>
              <a:t> 105 (2022) 3, 034015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2E2BE-E74B-C753-C1B5-7CCD9B318FA8}"/>
              </a:ext>
            </a:extLst>
          </p:cNvPr>
          <p:cNvSpPr txBox="1"/>
          <p:nvPr/>
        </p:nvSpPr>
        <p:spPr>
          <a:xfrm>
            <a:off x="883271" y="5141593"/>
            <a:ext cx="18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variable change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259AB-7643-D8AC-B7D9-C6C86E7E3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25" y="4735063"/>
            <a:ext cx="1715851" cy="38040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3748987-0DC1-AD11-5EE8-4CBC27838515}"/>
              </a:ext>
            </a:extLst>
          </p:cNvPr>
          <p:cNvSpPr/>
          <p:nvPr/>
        </p:nvSpPr>
        <p:spPr>
          <a:xfrm>
            <a:off x="2863970" y="4744529"/>
            <a:ext cx="362309" cy="2156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0B8D7DE-2DCE-875B-2EAF-9ED51A062AC5}"/>
              </a:ext>
            </a:extLst>
          </p:cNvPr>
          <p:cNvSpPr txBox="1"/>
          <p:nvPr/>
        </p:nvSpPr>
        <p:spPr>
          <a:xfrm>
            <a:off x="2783286" y="5632888"/>
            <a:ext cx="263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collinear high-twist 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6DA51494-5D75-67B9-3340-984081312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2070" y="5592803"/>
            <a:ext cx="4942776" cy="692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2F1DA6-86A0-822C-EE18-6F50D7469331}"/>
              </a:ext>
            </a:extLst>
          </p:cNvPr>
          <p:cNvSpPr txBox="1"/>
          <p:nvPr/>
        </p:nvSpPr>
        <p:spPr>
          <a:xfrm>
            <a:off x="4359965" y="556591"/>
            <a:ext cx="92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lang="en-US" sz="2400" baseline="30000" dirty="0">
                <a:solidFill>
                  <a:srgbClr val="FFFF00"/>
                </a:solidFill>
                <a:latin typeface="Symbol" pitchFamily="2" charset="2"/>
              </a:rPr>
              <a:t>-1</a:t>
            </a:r>
            <a:r>
              <a:rPr lang="en-US" sz="2400" baseline="-25000" dirty="0">
                <a:solidFill>
                  <a:srgbClr val="FFFF00"/>
                </a:solidFill>
              </a:rPr>
              <a:t>mf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71159E4A-B3E4-8E52-09E8-AA5248A52C8B}"/>
              </a:ext>
            </a:extLst>
          </p:cNvPr>
          <p:cNvSpPr/>
          <p:nvPr/>
        </p:nvSpPr>
        <p:spPr>
          <a:xfrm rot="16200000">
            <a:off x="4605130" y="-894521"/>
            <a:ext cx="125895" cy="3836504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65F11E9-DF1A-9098-215D-35597FABD584}"/>
              </a:ext>
            </a:extLst>
          </p:cNvPr>
          <p:cNvSpPr txBox="1"/>
          <p:nvPr/>
        </p:nvSpPr>
        <p:spPr>
          <a:xfrm>
            <a:off x="2265521" y="6186052"/>
            <a:ext cx="373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3D"/>
                </a:solidFill>
              </a:rPr>
              <a:t>Guo &amp; XNW, </a:t>
            </a:r>
            <a:r>
              <a:rPr lang="en-US" sz="1600" dirty="0" err="1">
                <a:solidFill>
                  <a:srgbClr val="FFB53D"/>
                </a:solidFill>
              </a:rPr>
              <a:t>Phys.Rev.Lett</a:t>
            </a:r>
            <a:r>
              <a:rPr lang="en-US" sz="1600" dirty="0">
                <a:solidFill>
                  <a:srgbClr val="FFB53D"/>
                </a:solidFill>
              </a:rPr>
              <a:t>. </a:t>
            </a:r>
            <a:r>
              <a:rPr lang="en-US" sz="1600" i="1" dirty="0">
                <a:solidFill>
                  <a:srgbClr val="FFB53D"/>
                </a:solidFill>
              </a:rPr>
              <a:t>85 (2000) 3591</a:t>
            </a:r>
          </a:p>
        </p:txBody>
      </p:sp>
    </p:spTree>
    <p:extLst>
      <p:ext uri="{BB962C8B-B14F-4D97-AF65-F5344CB8AC3E}">
        <p14:creationId xmlns:p14="http://schemas.microsoft.com/office/powerpoint/2010/main" val="1904897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4C82-1D3E-AC41-98DA-BEE5B7FC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the diffusion wake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8DB5C-6A2B-4A42-A779-BDDC232E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6959D9C-5F1F-D648-8598-25EC286CF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3" t="9158" r="9746" b="9108"/>
          <a:stretch/>
        </p:blipFill>
        <p:spPr>
          <a:xfrm>
            <a:off x="7685316" y="2046515"/>
            <a:ext cx="2601686" cy="2634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54365-4E83-BA43-978B-E756C59A6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694" y="1289957"/>
            <a:ext cx="2408469" cy="342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916B5-187E-A149-8237-1520C7F3E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69" y="1127235"/>
            <a:ext cx="4800600" cy="4800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A42166-2AF4-EB45-8B82-412B00E1FFC7}"/>
              </a:ext>
            </a:extLst>
          </p:cNvPr>
          <p:cNvSpPr/>
          <p:nvPr/>
        </p:nvSpPr>
        <p:spPr>
          <a:xfrm>
            <a:off x="3672840" y="6068491"/>
            <a:ext cx="5102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Chen, Yang, He, </a:t>
            </a:r>
            <a:r>
              <a:rPr lang="en-US" dirty="0" err="1">
                <a:solidFill>
                  <a:srgbClr val="FFC000"/>
                </a:solidFill>
              </a:rPr>
              <a:t>Ke</a:t>
            </a:r>
            <a:r>
              <a:rPr lang="en-US" dirty="0">
                <a:solidFill>
                  <a:srgbClr val="FFC000"/>
                </a:solidFill>
              </a:rPr>
              <a:t>, Pang and XNW,  2101.05422 </a:t>
            </a:r>
          </a:p>
        </p:txBody>
      </p:sp>
    </p:spTree>
    <p:extLst>
      <p:ext uri="{BB962C8B-B14F-4D97-AF65-F5344CB8AC3E}">
        <p14:creationId xmlns:p14="http://schemas.microsoft.com/office/powerpoint/2010/main" val="1995123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E735-2ED2-6B40-88F1-EDCDCE50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spectra from low to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AD4CC-4E9F-D946-98DA-79FEC418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B19DE-38F7-654A-B36E-CBB8BD33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85603" y="-750904"/>
            <a:ext cx="3309014" cy="6843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C44A-0F10-C84D-8348-D072879FDC37}"/>
              </a:ext>
            </a:extLst>
          </p:cNvPr>
          <p:cNvSpPr txBox="1"/>
          <p:nvPr/>
        </p:nvSpPr>
        <p:spPr>
          <a:xfrm>
            <a:off x="2794280" y="4665121"/>
            <a:ext cx="22474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Hydro :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&lt;2 GeV/c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Coal.: 2&lt;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&lt;6 GeV/c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Frag.: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&gt;5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B9BD6-F046-2949-B65F-E5E4A076E1C2}"/>
              </a:ext>
            </a:extLst>
          </p:cNvPr>
          <p:cNvSpPr txBox="1"/>
          <p:nvPr/>
        </p:nvSpPr>
        <p:spPr>
          <a:xfrm>
            <a:off x="5302469" y="4790824"/>
            <a:ext cx="1424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radial flow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Coalescence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energy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049B1-CA37-3141-A8DD-96139CE64D72}"/>
              </a:ext>
            </a:extLst>
          </p:cNvPr>
          <p:cNvSpPr txBox="1"/>
          <p:nvPr/>
        </p:nvSpPr>
        <p:spPr>
          <a:xfrm>
            <a:off x="6892756" y="5500485"/>
            <a:ext cx="321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Zhao, </a:t>
            </a:r>
            <a:r>
              <a:rPr lang="en-US" dirty="0" err="1">
                <a:solidFill>
                  <a:srgbClr val="FF9700"/>
                </a:solidFill>
              </a:rPr>
              <a:t>Ke</a:t>
            </a:r>
            <a:r>
              <a:rPr lang="en-US" dirty="0">
                <a:solidFill>
                  <a:srgbClr val="FF9700"/>
                </a:solidFill>
              </a:rPr>
              <a:t>, Chen, Luo and XNW, [arXiv:2103.14657 [hep-</a:t>
            </a:r>
            <a:r>
              <a:rPr lang="en-US" dirty="0" err="1">
                <a:solidFill>
                  <a:srgbClr val="FF9700"/>
                </a:solidFill>
              </a:rPr>
              <a:t>ph</a:t>
            </a:r>
            <a:r>
              <a:rPr lang="en-US" dirty="0">
                <a:solidFill>
                  <a:srgbClr val="FF9700"/>
                </a:solidFill>
              </a:rPr>
              <a:t>]]</a:t>
            </a:r>
          </a:p>
        </p:txBody>
      </p:sp>
    </p:spTree>
    <p:extLst>
      <p:ext uri="{BB962C8B-B14F-4D97-AF65-F5344CB8AC3E}">
        <p14:creationId xmlns:p14="http://schemas.microsoft.com/office/powerpoint/2010/main" val="2989454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542F-6D1C-354F-A890-79A46732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-228600"/>
            <a:ext cx="9143999" cy="1061935"/>
          </a:xfrm>
        </p:spPr>
        <p:txBody>
          <a:bodyPr/>
          <a:lstStyle/>
          <a:p>
            <a:r>
              <a:rPr lang="en-US" dirty="0"/>
              <a:t>Solving R</a:t>
            </a:r>
            <a:r>
              <a:rPr lang="en-US" baseline="-25000" dirty="0"/>
              <a:t>AA</a:t>
            </a:r>
            <a:r>
              <a:rPr lang="en-US" dirty="0"/>
              <a:t>-v</a:t>
            </a:r>
            <a:r>
              <a:rPr lang="en-US" baseline="-25000" dirty="0"/>
              <a:t>2</a:t>
            </a:r>
            <a:r>
              <a:rPr lang="en-US" dirty="0"/>
              <a:t> puzzle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79006-418C-CB48-BE6F-2BDAC2DD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3EADA-79F5-6947-9D51-4BC2BCB2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78437" y="2023166"/>
            <a:ext cx="2661484" cy="5673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0A4AD-A77E-3E48-B9D1-4AE3AA95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9909" y="-748927"/>
            <a:ext cx="2668783" cy="56887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0C474E-2A06-A04E-A4FA-899E6108F6A7}"/>
              </a:ext>
            </a:extLst>
          </p:cNvPr>
          <p:cNvSpPr/>
          <p:nvPr/>
        </p:nvSpPr>
        <p:spPr>
          <a:xfrm>
            <a:off x="3654552" y="6257389"/>
            <a:ext cx="512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Zhao, </a:t>
            </a:r>
            <a:r>
              <a:rPr lang="en-US" dirty="0" err="1">
                <a:solidFill>
                  <a:srgbClr val="FF9700"/>
                </a:solidFill>
              </a:rPr>
              <a:t>Ke</a:t>
            </a:r>
            <a:r>
              <a:rPr lang="en-US" dirty="0">
                <a:solidFill>
                  <a:srgbClr val="FF9700"/>
                </a:solidFill>
              </a:rPr>
              <a:t>, Chen, Luo and XNW, arXiv:2103.14657</a:t>
            </a:r>
          </a:p>
        </p:txBody>
      </p:sp>
    </p:spTree>
    <p:extLst>
      <p:ext uri="{BB962C8B-B14F-4D97-AF65-F5344CB8AC3E}">
        <p14:creationId xmlns:p14="http://schemas.microsoft.com/office/powerpoint/2010/main" val="3295560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542F-6D1C-354F-A890-79A46732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-210312"/>
            <a:ext cx="9143999" cy="1061935"/>
          </a:xfrm>
        </p:spPr>
        <p:txBody>
          <a:bodyPr/>
          <a:lstStyle/>
          <a:p>
            <a:r>
              <a:rPr lang="en-US" dirty="0"/>
              <a:t>Flavor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79006-418C-CB48-BE6F-2BDAC2DD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C082B-0C72-AD42-BEEB-3A1EFD06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02873" y="2363044"/>
            <a:ext cx="2420519" cy="5159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12436-8615-F64D-8999-48D1696F0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68122" y="-395507"/>
            <a:ext cx="2853240" cy="51048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E91646-EB18-2D43-B613-975C06250AD5}"/>
              </a:ext>
            </a:extLst>
          </p:cNvPr>
          <p:cNvSpPr/>
          <p:nvPr/>
        </p:nvSpPr>
        <p:spPr>
          <a:xfrm>
            <a:off x="3691128" y="6312253"/>
            <a:ext cx="512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700"/>
                </a:solidFill>
              </a:rPr>
              <a:t>Zhao, </a:t>
            </a:r>
            <a:r>
              <a:rPr lang="en-US" dirty="0" err="1">
                <a:solidFill>
                  <a:srgbClr val="FF9700"/>
                </a:solidFill>
              </a:rPr>
              <a:t>Ke</a:t>
            </a:r>
            <a:r>
              <a:rPr lang="en-US" dirty="0">
                <a:solidFill>
                  <a:srgbClr val="FF9700"/>
                </a:solidFill>
              </a:rPr>
              <a:t>, Chen, Luo and XNW, arXiv:2103.14657</a:t>
            </a:r>
          </a:p>
        </p:txBody>
      </p:sp>
    </p:spTree>
    <p:extLst>
      <p:ext uri="{BB962C8B-B14F-4D97-AF65-F5344CB8AC3E}">
        <p14:creationId xmlns:p14="http://schemas.microsoft.com/office/powerpoint/2010/main" val="389143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0"/>
            <a:ext cx="9143999" cy="1061935"/>
          </a:xfrm>
        </p:spPr>
        <p:txBody>
          <a:bodyPr>
            <a:normAutofit/>
          </a:bodyPr>
          <a:lstStyle/>
          <a:p>
            <a:r>
              <a:rPr lang="en-US" dirty="0"/>
              <a:t>Parton energy loss and jet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55057" y="130848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</a:rPr>
              <a:t>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69602" y="5528642"/>
            <a:ext cx="7108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Extract jet transport coefficient from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energy loss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4D7D4-0BF5-1B4C-B263-B3EE7B9C7829}"/>
              </a:ext>
            </a:extLst>
          </p:cNvPr>
          <p:cNvSpPr txBox="1"/>
          <p:nvPr/>
        </p:nvSpPr>
        <p:spPr>
          <a:xfrm>
            <a:off x="1307501" y="3501342"/>
            <a:ext cx="324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Jet transport coefficient: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76A666EF-C126-674A-BF87-306040DCF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05" y="4355774"/>
            <a:ext cx="3660402" cy="6689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CF39AD-BE68-2F44-9D60-D9052C2426A4}"/>
              </a:ext>
            </a:extLst>
          </p:cNvPr>
          <p:cNvSpPr txBox="1"/>
          <p:nvPr/>
        </p:nvSpPr>
        <p:spPr>
          <a:xfrm>
            <a:off x="7791437" y="3909718"/>
            <a:ext cx="31749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pQCD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rgbClr val="A9E1DC"/>
                </a:solidFill>
              </a:rPr>
              <a:t>(BDMPS’96)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AdS</a:t>
            </a:r>
            <a:r>
              <a:rPr lang="en-US" sz="2400" dirty="0">
                <a:solidFill>
                  <a:schemeClr val="bg1"/>
                </a:solidFill>
              </a:rPr>
              <a:t>/CFT </a:t>
            </a:r>
            <a:r>
              <a:rPr lang="en-US" sz="1200" dirty="0">
                <a:solidFill>
                  <a:srgbClr val="A9E1DC"/>
                </a:solidFill>
              </a:rPr>
              <a:t>(</a:t>
            </a:r>
            <a:r>
              <a:rPr lang="en-US" sz="1200" dirty="0" err="1">
                <a:solidFill>
                  <a:srgbClr val="A9E1DC"/>
                </a:solidFill>
              </a:rPr>
              <a:t>Liu,Rajagopal</a:t>
            </a:r>
            <a:r>
              <a:rPr lang="en-US" sz="1200" dirty="0">
                <a:solidFill>
                  <a:srgbClr val="A9E1DC"/>
                </a:solidFill>
              </a:rPr>
              <a:t> &amp;Wideman’06)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lattice </a:t>
            </a:r>
            <a:r>
              <a:rPr lang="en-US" sz="2400" dirty="0">
                <a:solidFill>
                  <a:srgbClr val="A9E1DC"/>
                </a:solidFill>
              </a:rPr>
              <a:t>QCD </a:t>
            </a:r>
            <a:r>
              <a:rPr lang="en-US" sz="1200" dirty="0">
                <a:solidFill>
                  <a:srgbClr val="A9E1DC"/>
                </a:solidFill>
              </a:rPr>
              <a:t>(Majumder’12)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60A18-251F-E549-8D49-B47936860848}"/>
              </a:ext>
            </a:extLst>
          </p:cNvPr>
          <p:cNvSpPr txBox="1"/>
          <p:nvPr/>
        </p:nvSpPr>
        <p:spPr>
          <a:xfrm>
            <a:off x="8434247" y="2531372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Elastic energy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789E-4DF8-FE46-A815-1ECAA5C4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10" y="2482443"/>
            <a:ext cx="4324131" cy="605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A0CA6-185C-D643-B048-FBBF9BA3D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375" y="4307237"/>
            <a:ext cx="972085" cy="706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7E3797-6034-2DE9-CAFF-2F89D33CA1E3}"/>
              </a:ext>
            </a:extLst>
          </p:cNvPr>
          <p:cNvSpPr txBox="1"/>
          <p:nvPr/>
        </p:nvSpPr>
        <p:spPr>
          <a:xfrm>
            <a:off x="8380040" y="1422200"/>
            <a:ext cx="291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collinear high-twist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67929-8CBC-FB7A-C52B-149A0A08F209}"/>
              </a:ext>
            </a:extLst>
          </p:cNvPr>
          <p:cNvSpPr txBox="1"/>
          <p:nvPr/>
        </p:nvSpPr>
        <p:spPr>
          <a:xfrm>
            <a:off x="8374773" y="1759826"/>
            <a:ext cx="373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3D"/>
                </a:solidFill>
              </a:rPr>
              <a:t>Guo &amp; XNW, </a:t>
            </a:r>
            <a:r>
              <a:rPr lang="en-US" sz="1600" dirty="0" err="1">
                <a:solidFill>
                  <a:srgbClr val="FFB53D"/>
                </a:solidFill>
              </a:rPr>
              <a:t>Phys.Rev.Lett</a:t>
            </a:r>
            <a:r>
              <a:rPr lang="en-US" sz="1600" dirty="0">
                <a:solidFill>
                  <a:srgbClr val="FFB53D"/>
                </a:solidFill>
              </a:rPr>
              <a:t>. </a:t>
            </a:r>
            <a:r>
              <a:rPr lang="en-US" sz="1600" i="1" dirty="0">
                <a:solidFill>
                  <a:srgbClr val="FFB53D"/>
                </a:solidFill>
              </a:rPr>
              <a:t>85 (2000) 3591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6EE59-B054-76A3-5463-3BC723B9E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602" y="1440622"/>
            <a:ext cx="5733794" cy="6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C5AD3-31D8-F368-4D19-FD8D087B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Information field-based </a:t>
            </a:r>
            <a:r>
              <a:rPr lang="en-US" dirty="0"/>
              <a:t>Bayesian 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D5867-CCF7-9136-6461-BC209D8C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4CF24A0D-0B69-F09F-CA37-6C942430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498" y="1551352"/>
            <a:ext cx="3960554" cy="4346322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40C8CAF2-118D-CF00-C04A-C2B5BCCF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47" y="2093843"/>
            <a:ext cx="5456913" cy="3791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630F16-963A-DF9E-8244-BB6E25882B55}"/>
              </a:ext>
            </a:extLst>
          </p:cNvPr>
          <p:cNvSpPr txBox="1"/>
          <p:nvPr/>
        </p:nvSpPr>
        <p:spPr>
          <a:xfrm>
            <a:off x="1205949" y="946847"/>
            <a:ext cx="9621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Global inference from world data on: Single hadron R</a:t>
            </a:r>
            <a:r>
              <a:rPr lang="en-US" sz="2000" baseline="-25000" dirty="0">
                <a:solidFill>
                  <a:schemeClr val="bg1"/>
                </a:solidFill>
              </a:rPr>
              <a:t>AA</a:t>
            </a:r>
            <a:r>
              <a:rPr lang="en-US" sz="2000" dirty="0">
                <a:solidFill>
                  <a:schemeClr val="bg1"/>
                </a:solidFill>
              </a:rPr>
              <a:t>, dihedron I</a:t>
            </a:r>
            <a:r>
              <a:rPr lang="en-US" sz="2000" baseline="-25000" dirty="0">
                <a:solidFill>
                  <a:schemeClr val="bg1"/>
                </a:solidFill>
              </a:rPr>
              <a:t>AA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chemeClr val="bg1"/>
                </a:solidFill>
              </a:rPr>
              <a:t>-hadron I</a:t>
            </a:r>
            <a:r>
              <a:rPr lang="en-US" sz="2000" baseline="-250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1ACCE-8F3E-4454-27A4-73991E2225BA}"/>
              </a:ext>
            </a:extLst>
          </p:cNvPr>
          <p:cNvSpPr txBox="1"/>
          <p:nvPr/>
        </p:nvSpPr>
        <p:spPr>
          <a:xfrm>
            <a:off x="3541986" y="6127587"/>
            <a:ext cx="540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e-Print: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2206.02393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Xie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W.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H. Zhang &amp; XNW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ABBF0-623C-BF1A-48C3-97A4DB61EE45}"/>
              </a:ext>
            </a:extLst>
          </p:cNvPr>
          <p:cNvSpPr txBox="1"/>
          <p:nvPr/>
        </p:nvSpPr>
        <p:spPr>
          <a:xfrm>
            <a:off x="1258957" y="1550503"/>
            <a:ext cx="370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NLO </a:t>
            </a:r>
            <a:r>
              <a:rPr lang="en-US" dirty="0" err="1">
                <a:solidFill>
                  <a:schemeClr val="bg1"/>
                </a:solidFill>
              </a:rPr>
              <a:t>pQCD</a:t>
            </a:r>
            <a:r>
              <a:rPr lang="en-US" dirty="0">
                <a:solidFill>
                  <a:schemeClr val="bg1"/>
                </a:solidFill>
              </a:rPr>
              <a:t> + HT e-loss +</a:t>
            </a:r>
            <a:r>
              <a:rPr lang="en-US" dirty="0" err="1">
                <a:solidFill>
                  <a:schemeClr val="bg1"/>
                </a:solidFill>
              </a:rPr>
              <a:t>CLVisc</a:t>
            </a:r>
            <a:r>
              <a:rPr lang="en-US" dirty="0">
                <a:solidFill>
                  <a:schemeClr val="bg1"/>
                </a:solidFill>
              </a:rPr>
              <a:t> hydro</a:t>
            </a:r>
          </a:p>
        </p:txBody>
      </p:sp>
    </p:spTree>
    <p:extLst>
      <p:ext uri="{BB962C8B-B14F-4D97-AF65-F5344CB8AC3E}">
        <p14:creationId xmlns:p14="http://schemas.microsoft.com/office/powerpoint/2010/main" val="278141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Jet energy, medium response and background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86982" y="4650655"/>
            <a:ext cx="9328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D30F"/>
                </a:solidFill>
              </a:rPr>
              <a:t>Jet energy as defined in the jet reconstruction algorithm with a jet cone R</a:t>
            </a:r>
          </a:p>
          <a:p>
            <a:r>
              <a:rPr lang="en-US" sz="2400" dirty="0">
                <a:solidFill>
                  <a:srgbClr val="FFD30F"/>
                </a:solidFill>
              </a:rPr>
              <a:t>Uncorrelated background should be subtracted </a:t>
            </a:r>
          </a:p>
          <a:p>
            <a:r>
              <a:rPr lang="en-US" sz="2400" dirty="0">
                <a:solidFill>
                  <a:srgbClr val="FFD30F"/>
                </a:solidFill>
              </a:rPr>
              <a:t>Jet-induced medium response is correlated with jet: </a:t>
            </a:r>
            <a:r>
              <a:rPr lang="en-US" sz="2400" dirty="0">
                <a:solidFill>
                  <a:schemeClr val="bg1"/>
                </a:solidFill>
              </a:rPr>
              <a:t>not background</a:t>
            </a:r>
          </a:p>
          <a:p>
            <a:r>
              <a:rPr lang="en-US" sz="2400" dirty="0">
                <a:solidFill>
                  <a:srgbClr val="FFD30F"/>
                </a:solidFill>
              </a:rPr>
              <a:t>Some of the energy lost by leading </a:t>
            </a:r>
            <a:r>
              <a:rPr lang="en-US" sz="2400" dirty="0" err="1">
                <a:solidFill>
                  <a:srgbClr val="FFD30F"/>
                </a:solidFill>
              </a:rPr>
              <a:t>partons</a:t>
            </a:r>
            <a:r>
              <a:rPr lang="en-US" sz="2400" dirty="0">
                <a:solidFill>
                  <a:srgbClr val="FFD30F"/>
                </a:solidFill>
              </a:rPr>
              <a:t>  remain inside jet-cone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444" y="1398267"/>
            <a:ext cx="7590094" cy="281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LBT: Linear Boltzmann Transport</a:t>
            </a:r>
          </a:p>
        </p:txBody>
      </p:sp>
      <p:pic>
        <p:nvPicPr>
          <p:cNvPr id="11" name="Picture 10" descr="p_1_cdot_parti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96" y="1239331"/>
            <a:ext cx="8372354" cy="660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CD65A-50D7-F344-AF20-085734FFF1A6}"/>
              </a:ext>
            </a:extLst>
          </p:cNvPr>
          <p:cNvSpPr txBox="1"/>
          <p:nvPr/>
        </p:nvSpPr>
        <p:spPr>
          <a:xfrm>
            <a:off x="1762539" y="6126243"/>
            <a:ext cx="848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D30F"/>
                </a:solidFill>
              </a:rPr>
              <a:t>Li, Liu XNW &amp; Zhu, PRL</a:t>
            </a:r>
            <a:r>
              <a:rPr lang="en-US" dirty="0">
                <a:solidFill>
                  <a:srgbClr val="FFD30F"/>
                </a:solidFill>
              </a:rPr>
              <a:t> 106 (2011) 012301;  </a:t>
            </a:r>
            <a:r>
              <a:rPr lang="en-US" dirty="0">
                <a:solidFill>
                  <a:srgbClr val="FFC000"/>
                </a:solidFill>
              </a:rPr>
              <a:t>He, Luo, Zhu &amp; XNW, </a:t>
            </a:r>
            <a:r>
              <a:rPr lang="en-US" i="1" dirty="0">
                <a:solidFill>
                  <a:srgbClr val="FFC000"/>
                </a:solidFill>
              </a:rPr>
              <a:t>PRC</a:t>
            </a:r>
            <a:r>
              <a:rPr lang="en-US" dirty="0">
                <a:solidFill>
                  <a:srgbClr val="FFC000"/>
                </a:solidFill>
              </a:rPr>
              <a:t> 91 (2015) 054908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9906B-6EDC-F748-B9A7-FAE48036CA58}"/>
              </a:ext>
            </a:extLst>
          </p:cNvPr>
          <p:cNvGrpSpPr/>
          <p:nvPr/>
        </p:nvGrpSpPr>
        <p:grpSpPr>
          <a:xfrm>
            <a:off x="6602953" y="2643352"/>
            <a:ext cx="5312821" cy="2795753"/>
            <a:chOff x="3586483" y="2443655"/>
            <a:chExt cx="5312821" cy="27957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24A1A9-5A28-1D45-8AC5-6679DAF237AA}"/>
                </a:ext>
              </a:extLst>
            </p:cNvPr>
            <p:cNvGrpSpPr/>
            <p:nvPr/>
          </p:nvGrpSpPr>
          <p:grpSpPr>
            <a:xfrm rot="19680803">
              <a:off x="3586483" y="3211487"/>
              <a:ext cx="5312821" cy="1901197"/>
              <a:chOff x="2167732" y="3196351"/>
              <a:chExt cx="5312821" cy="190119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08085" y="3196351"/>
                <a:ext cx="4572468" cy="1901197"/>
                <a:chOff x="632302" y="4545842"/>
                <a:chExt cx="4572468" cy="1901197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647700" y="4915174"/>
                  <a:ext cx="3357562" cy="12700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Freeform 65"/>
                <p:cNvSpPr>
                  <a:spLocks/>
                </p:cNvSpPr>
                <p:nvPr/>
              </p:nvSpPr>
              <p:spPr bwMode="auto">
                <a:xfrm rot="10800000" flipV="1">
                  <a:off x="2933184" y="4915175"/>
                  <a:ext cx="673763" cy="444226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Freeform 65"/>
                <p:cNvSpPr>
                  <a:spLocks/>
                </p:cNvSpPr>
                <p:nvPr/>
              </p:nvSpPr>
              <p:spPr bwMode="auto">
                <a:xfrm rot="13889075" flipV="1">
                  <a:off x="1471410" y="5042458"/>
                  <a:ext cx="512692" cy="455612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1149674" y="5612652"/>
                  <a:ext cx="692150" cy="24204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841824" y="5612652"/>
                  <a:ext cx="1408112" cy="242048"/>
                </a:xfrm>
                <a:prstGeom prst="straightConnector1">
                  <a:avLst/>
                </a:prstGeom>
                <a:ln>
                  <a:solidFill>
                    <a:srgbClr val="FFB53D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Freeform 65"/>
                <p:cNvSpPr>
                  <a:spLocks/>
                </p:cNvSpPr>
                <p:nvPr/>
              </p:nvSpPr>
              <p:spPr bwMode="auto">
                <a:xfrm rot="14666573" flipV="1">
                  <a:off x="2486467" y="5836394"/>
                  <a:ext cx="363662" cy="357836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0" name="Straight Arrow Connector 19"/>
                <p:cNvCxnSpPr>
                  <a:endCxn id="23" idx="0"/>
                </p:cNvCxnSpPr>
                <p:nvPr/>
              </p:nvCxnSpPr>
              <p:spPr>
                <a:xfrm flipV="1">
                  <a:off x="2090030" y="6245214"/>
                  <a:ext cx="518982" cy="1132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23" idx="0"/>
                </p:cNvCxnSpPr>
                <p:nvPr/>
              </p:nvCxnSpPr>
              <p:spPr>
                <a:xfrm>
                  <a:off x="2609012" y="6245214"/>
                  <a:ext cx="497018" cy="201825"/>
                </a:xfrm>
                <a:prstGeom prst="straightConnector1">
                  <a:avLst/>
                </a:prstGeom>
                <a:ln>
                  <a:solidFill>
                    <a:srgbClr val="FFB53D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632302" y="4545842"/>
                  <a:ext cx="11169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jet </a:t>
                  </a:r>
                  <a:r>
                    <a:rPr lang="en-US" dirty="0" err="1">
                      <a:solidFill>
                        <a:srgbClr val="FFFF00"/>
                      </a:solidFill>
                    </a:rPr>
                    <a:t>parton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762473" y="5880952"/>
                  <a:ext cx="1442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B53D"/>
                      </a:solidFill>
                    </a:rPr>
                    <a:t> recoil </a:t>
                  </a:r>
                  <a:r>
                    <a:rPr lang="en-US" dirty="0" err="1">
                      <a:solidFill>
                        <a:srgbClr val="FFB53D"/>
                      </a:solidFill>
                    </a:rPr>
                    <a:t>parton</a:t>
                  </a:r>
                  <a:endParaRPr lang="en-US" dirty="0">
                    <a:solidFill>
                      <a:srgbClr val="FFB53D"/>
                    </a:solidFill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 rot="1730690">
                <a:off x="2167732" y="4157013"/>
                <a:ext cx="14991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Back-reaction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(particle hole)</a:t>
                </a:r>
              </a:p>
            </p:txBody>
          </p:sp>
          <p:cxnSp>
            <p:nvCxnSpPr>
              <p:cNvPr id="24" name="Straight Arrow Connector 23"/>
              <p:cNvCxnSpPr>
                <a:cxnSpLocks/>
              </p:cNvCxnSpPr>
              <p:nvPr/>
            </p:nvCxnSpPr>
            <p:spPr>
              <a:xfrm rot="1919197" flipV="1">
                <a:off x="5417332" y="4122149"/>
                <a:ext cx="413392" cy="17420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 65"/>
              <p:cNvSpPr>
                <a:spLocks/>
              </p:cNvSpPr>
              <p:nvPr/>
            </p:nvSpPr>
            <p:spPr bwMode="auto">
              <a:xfrm rot="14666573" flipV="1">
                <a:off x="5724347" y="4066156"/>
                <a:ext cx="245330" cy="120707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65"/>
              <p:cNvSpPr>
                <a:spLocks/>
              </p:cNvSpPr>
              <p:nvPr/>
            </p:nvSpPr>
            <p:spPr bwMode="auto">
              <a:xfrm rot="16832642" flipV="1">
                <a:off x="5690886" y="3215109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9" name="Straight Arrow Connector 28"/>
              <p:cNvCxnSpPr>
                <a:cxnSpLocks/>
              </p:cNvCxnSpPr>
              <p:nvPr/>
            </p:nvCxnSpPr>
            <p:spPr>
              <a:xfrm>
                <a:off x="5797898" y="4222769"/>
                <a:ext cx="497018" cy="201825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 65">
                <a:extLst>
                  <a:ext uri="{FF2B5EF4-FFF2-40B4-BE49-F238E27FC236}">
                    <a16:creationId xmlns:a16="http://schemas.microsoft.com/office/drawing/2014/main" id="{E4ECEEE1-BA59-BE40-A24F-9C2ED7E286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26907" flipV="1">
                <a:off x="5942817" y="3815933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77B130-17BF-6744-B067-076D985490A5}"/>
                </a:ext>
              </a:extLst>
            </p:cNvPr>
            <p:cNvGrpSpPr/>
            <p:nvPr/>
          </p:nvGrpSpPr>
          <p:grpSpPr>
            <a:xfrm>
              <a:off x="4661339" y="2443655"/>
              <a:ext cx="3079530" cy="2795753"/>
              <a:chOff x="4661339" y="2443655"/>
              <a:chExt cx="3079530" cy="2795753"/>
            </a:xfrm>
          </p:grpSpPr>
          <p:sp>
            <p:nvSpPr>
              <p:cNvPr id="31" name="Freeform 65">
                <a:extLst>
                  <a:ext uri="{FF2B5EF4-FFF2-40B4-BE49-F238E27FC236}">
                    <a16:creationId xmlns:a16="http://schemas.microsoft.com/office/drawing/2014/main" id="{E064D34F-3B0D-464F-B10C-EA4064B367E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63205" flipV="1">
                <a:off x="5244720" y="3471605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6EF2F93-AEEF-0149-AC09-AC3490DEB2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9655" y="3441921"/>
                <a:ext cx="567614" cy="2367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E388C59-252B-E44C-A89D-66E48F70DB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6250" y="2774732"/>
                <a:ext cx="651585" cy="688211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65">
                <a:extLst>
                  <a:ext uri="{FF2B5EF4-FFF2-40B4-BE49-F238E27FC236}">
                    <a16:creationId xmlns:a16="http://schemas.microsoft.com/office/drawing/2014/main" id="{59C27F67-F05F-1F4C-92B7-E1B1BC51E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63205" flipV="1">
                <a:off x="5259879" y="2887586"/>
                <a:ext cx="361029" cy="189453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A29A552-13BC-E74D-8BDF-E0091C8F99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9863" y="2858597"/>
                <a:ext cx="362661" cy="39961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3262B45-7995-3840-BF32-8291AB1698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92015" y="2501462"/>
                <a:ext cx="110303" cy="388666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9F62A7E-7C37-FB4B-8291-A9EE874E2A80}"/>
                  </a:ext>
                </a:extLst>
              </p:cNvPr>
              <p:cNvSpPr/>
              <p:nvPr/>
            </p:nvSpPr>
            <p:spPr>
              <a:xfrm>
                <a:off x="6747642" y="2617076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A733276-5506-5443-B3ED-DE75322D03F4}"/>
                  </a:ext>
                </a:extLst>
              </p:cNvPr>
              <p:cNvSpPr/>
              <p:nvPr/>
            </p:nvSpPr>
            <p:spPr>
              <a:xfrm>
                <a:off x="6169573" y="5087008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3AD4D8B-4C07-6148-BB55-603E2A9141F2}"/>
                  </a:ext>
                </a:extLst>
              </p:cNvPr>
              <p:cNvSpPr/>
              <p:nvPr/>
            </p:nvSpPr>
            <p:spPr>
              <a:xfrm>
                <a:off x="5355020" y="2443655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A91049E-36BA-1344-9401-38717AF764CA}"/>
                  </a:ext>
                </a:extLst>
              </p:cNvPr>
              <p:cNvSpPr/>
              <p:nvPr/>
            </p:nvSpPr>
            <p:spPr>
              <a:xfrm>
                <a:off x="5891048" y="2685392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78DB275-8768-2C4B-A573-A2C77E941FA0}"/>
                  </a:ext>
                </a:extLst>
              </p:cNvPr>
              <p:cNvSpPr/>
              <p:nvPr/>
            </p:nvSpPr>
            <p:spPr>
              <a:xfrm>
                <a:off x="7625255" y="3547241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D0577E9-962A-7E4E-A30C-ABFF66A113CD}"/>
                  </a:ext>
                </a:extLst>
              </p:cNvPr>
              <p:cNvSpPr/>
              <p:nvPr/>
            </p:nvSpPr>
            <p:spPr>
              <a:xfrm>
                <a:off x="7141779" y="4640317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6865406-B23B-954C-A70D-BCDD061A72BF}"/>
                  </a:ext>
                </a:extLst>
              </p:cNvPr>
              <p:cNvSpPr/>
              <p:nvPr/>
            </p:nvSpPr>
            <p:spPr>
              <a:xfrm>
                <a:off x="6984124" y="4030716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337FD84-5111-7E4C-A51F-3BBE6B59CC5F}"/>
                  </a:ext>
                </a:extLst>
              </p:cNvPr>
              <p:cNvSpPr/>
              <p:nvPr/>
            </p:nvSpPr>
            <p:spPr>
              <a:xfrm>
                <a:off x="7441324" y="3100551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EBDEF5E-5A29-1549-AD7D-4522AEA15AD4}"/>
                  </a:ext>
                </a:extLst>
              </p:cNvPr>
              <p:cNvSpPr/>
              <p:nvPr/>
            </p:nvSpPr>
            <p:spPr>
              <a:xfrm>
                <a:off x="4661339" y="3662856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68A6009-F750-D34F-8588-DA9F0B15682C}"/>
                  </a:ext>
                </a:extLst>
              </p:cNvPr>
              <p:cNvSpPr/>
              <p:nvPr/>
            </p:nvSpPr>
            <p:spPr>
              <a:xfrm>
                <a:off x="4861035" y="3168870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43F4A41-C34E-7A47-824E-4C24BAFA4B7A}"/>
                  </a:ext>
                </a:extLst>
              </p:cNvPr>
              <p:cNvSpPr/>
              <p:nvPr/>
            </p:nvSpPr>
            <p:spPr>
              <a:xfrm>
                <a:off x="6668814" y="3852043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6930C8D-5548-6543-A69D-903350FB7051}"/>
                  </a:ext>
                </a:extLst>
              </p:cNvPr>
              <p:cNvSpPr/>
              <p:nvPr/>
            </p:nvSpPr>
            <p:spPr>
              <a:xfrm>
                <a:off x="5207876" y="5144815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DEA934A-8AFE-7442-9F5F-CEFC36E6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734" y="3695515"/>
            <a:ext cx="5220253" cy="2406225"/>
          </a:xfrm>
        </p:spPr>
        <p:txBody>
          <a:bodyPr>
            <a:normAutofit fontScale="92500"/>
          </a:bodyPr>
          <a:lstStyle/>
          <a:p>
            <a:r>
              <a:rPr lang="en-US" sz="2800" dirty="0" err="1"/>
              <a:t>pQCD</a:t>
            </a:r>
            <a:r>
              <a:rPr lang="en-US" sz="2800" dirty="0"/>
              <a:t> elastic and </a:t>
            </a:r>
            <a:r>
              <a:rPr lang="en-US" sz="2800" dirty="0" err="1"/>
              <a:t>radiative</a:t>
            </a:r>
            <a:r>
              <a:rPr lang="en-US" sz="2800" dirty="0"/>
              <a:t> processes (high-twist)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Transport of medium recoil </a:t>
            </a:r>
            <a:r>
              <a:rPr lang="en-US" sz="2800" dirty="0" err="1">
                <a:solidFill>
                  <a:srgbClr val="FFFF00"/>
                </a:solidFill>
              </a:rPr>
              <a:t>partons</a:t>
            </a:r>
            <a:r>
              <a:rPr lang="en-US" sz="2800" dirty="0">
                <a:solidFill>
                  <a:srgbClr val="FFFF00"/>
                </a:solidFill>
              </a:rPr>
              <a:t> ( and back-reaction)</a:t>
            </a:r>
          </a:p>
          <a:p>
            <a:r>
              <a:rPr lang="en-US" sz="2800" dirty="0" err="1"/>
              <a:t>CLVisc</a:t>
            </a:r>
            <a:r>
              <a:rPr lang="en-US" sz="2800" dirty="0"/>
              <a:t> 3+1D  hydro bulk evolution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7450DA-F065-9344-836D-E8923168CBA2}"/>
              </a:ext>
            </a:extLst>
          </p:cNvPr>
          <p:cNvSpPr txBox="1"/>
          <p:nvPr/>
        </p:nvSpPr>
        <p:spPr>
          <a:xfrm>
            <a:off x="532265" y="2121530"/>
            <a:ext cx="259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Inelastic processes:</a:t>
            </a:r>
          </a:p>
        </p:txBody>
      </p:sp>
      <p:pic>
        <p:nvPicPr>
          <p:cNvPr id="48" name="Picture 47" descr="frac_dN_g_dzd^2k.pdf">
            <a:extLst>
              <a:ext uri="{FF2B5EF4-FFF2-40B4-BE49-F238E27FC236}">
                <a16:creationId xmlns:a16="http://schemas.microsoft.com/office/drawing/2014/main" id="{B40668B7-B893-F041-BAC8-06C63D969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26" y="2716013"/>
            <a:ext cx="5452500" cy="6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0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1D2A-982C-D6C9-FB6B-EB701C67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 vs. Radiative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81AEC-C46C-D3EA-58EA-776DBCE7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A6005-5213-7DA7-7D6C-E2E548DE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82447" y="1723502"/>
            <a:ext cx="4171594" cy="4308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74403-1DC7-E587-1FFF-534AD1F3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1556" y="1805562"/>
            <a:ext cx="4087067" cy="4228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9D21A3-467A-8980-E3FE-1F779E69EE73}"/>
              </a:ext>
            </a:extLst>
          </p:cNvPr>
          <p:cNvSpPr txBox="1"/>
          <p:nvPr/>
        </p:nvSpPr>
        <p:spPr>
          <a:xfrm>
            <a:off x="2464904" y="1232453"/>
            <a:ext cx="285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Leading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e-loss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20C39-7011-3876-922B-B522C5A27740}"/>
              </a:ext>
            </a:extLst>
          </p:cNvPr>
          <p:cNvSpPr txBox="1"/>
          <p:nvPr/>
        </p:nvSpPr>
        <p:spPr>
          <a:xfrm>
            <a:off x="7977809" y="1298713"/>
            <a:ext cx="229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Jet e-loss (R=0.3)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71921-55CE-4F90-CFDB-3B08DDC3AA56}"/>
              </a:ext>
            </a:extLst>
          </p:cNvPr>
          <p:cNvSpPr txBox="1"/>
          <p:nvPr/>
        </p:nvSpPr>
        <p:spPr>
          <a:xfrm>
            <a:off x="5221357" y="6082747"/>
            <a:ext cx="197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Static medium</a:t>
            </a:r>
          </a:p>
        </p:txBody>
      </p:sp>
    </p:spTree>
    <p:extLst>
      <p:ext uri="{BB962C8B-B14F-4D97-AF65-F5344CB8AC3E}">
        <p14:creationId xmlns:p14="http://schemas.microsoft.com/office/powerpoint/2010/main" val="318653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4BA3-5504-F995-9A68-568527BF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Deformed Mach cone from a radiating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F5FA1-5667-C771-C5C5-7ED21236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54348-6071-DEF2-24D5-7BFD86B0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3996" y="902731"/>
            <a:ext cx="2468055" cy="2821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84865-5DEF-5D6A-CE60-18208EE5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1140" y="901156"/>
            <a:ext cx="2490089" cy="2846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9E2D2-B0EE-98E3-DD30-02AEC3353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86647" y="911386"/>
            <a:ext cx="2501107" cy="285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2D063-C52D-8379-20F8-C8733B16C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2344" y="3585953"/>
            <a:ext cx="2712735" cy="2806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15479-581A-5E38-0312-8C771D5D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31109" y="3610426"/>
            <a:ext cx="2721167" cy="2815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B438D9-587C-8C43-40A6-64C19C776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366212" y="3599034"/>
            <a:ext cx="2743199" cy="283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CE9F-7A39-AD0C-7BDA-3222B7EA8263}"/>
              </a:ext>
            </a:extLst>
          </p:cNvPr>
          <p:cNvSpPr txBox="1"/>
          <p:nvPr/>
        </p:nvSpPr>
        <p:spPr>
          <a:xfrm>
            <a:off x="1894114" y="1121229"/>
            <a:ext cx="113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 +</a:t>
            </a:r>
            <a:r>
              <a:rPr lang="en-US" dirty="0" err="1">
                <a:solidFill>
                  <a:srgbClr val="FF0000"/>
                </a:solidFill>
              </a:rPr>
              <a:t>rescat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3979E-7D28-6934-DE96-A2A9C83D45E6}"/>
              </a:ext>
            </a:extLst>
          </p:cNvPr>
          <p:cNvSpPr txBox="1"/>
          <p:nvPr/>
        </p:nvSpPr>
        <p:spPr>
          <a:xfrm>
            <a:off x="5725886" y="1077686"/>
            <a:ext cx="82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El+ rad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7CDD8-4A93-F0FE-C6C0-90C6F1DF81C0}"/>
              </a:ext>
            </a:extLst>
          </p:cNvPr>
          <p:cNvSpPr txBox="1"/>
          <p:nvPr/>
        </p:nvSpPr>
        <p:spPr>
          <a:xfrm>
            <a:off x="9416143" y="1099457"/>
            <a:ext cx="15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 + </a:t>
            </a:r>
            <a:r>
              <a:rPr lang="en-US" dirty="0" err="1">
                <a:solidFill>
                  <a:srgbClr val="FF0000"/>
                </a:solidFill>
              </a:rPr>
              <a:t>rad+rescat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053A4-E8C5-FEA9-73EE-1F6331337DE5}"/>
              </a:ext>
            </a:extLst>
          </p:cNvPr>
          <p:cNvSpPr txBox="1"/>
          <p:nvPr/>
        </p:nvSpPr>
        <p:spPr>
          <a:xfrm>
            <a:off x="1948543" y="6324599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F36E91-2EBA-0876-F6F5-E8DB4883204F}"/>
              </a:ext>
            </a:extLst>
          </p:cNvPr>
          <p:cNvSpPr txBox="1"/>
          <p:nvPr/>
        </p:nvSpPr>
        <p:spPr>
          <a:xfrm>
            <a:off x="8969829" y="6422571"/>
            <a:ext cx="137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LBT (default)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CFD84-D6C8-D051-EA2D-072F2C5554DC}"/>
              </a:ext>
            </a:extLst>
          </p:cNvPr>
          <p:cNvSpPr txBox="1"/>
          <p:nvPr/>
        </p:nvSpPr>
        <p:spPr>
          <a:xfrm>
            <a:off x="5062331" y="6281530"/>
            <a:ext cx="197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Static medium</a:t>
            </a:r>
          </a:p>
        </p:txBody>
      </p:sp>
    </p:spTree>
    <p:extLst>
      <p:ext uri="{BB962C8B-B14F-4D97-AF65-F5344CB8AC3E}">
        <p14:creationId xmlns:p14="http://schemas.microsoft.com/office/powerpoint/2010/main" val="374761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72183</TotalTime>
  <Words>2395</Words>
  <Application>Microsoft Macintosh PowerPoint</Application>
  <PresentationFormat>Widescreen</PresentationFormat>
  <Paragraphs>296</Paragraphs>
  <Slides>33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-apple-system</vt:lpstr>
      <vt:lpstr>Arial</vt:lpstr>
      <vt:lpstr>Calibri</vt:lpstr>
      <vt:lpstr>Helvetica</vt:lpstr>
      <vt:lpstr>Monaco</vt:lpstr>
      <vt:lpstr>Symbol</vt:lpstr>
      <vt:lpstr>Tahoma</vt:lpstr>
      <vt:lpstr>Times New Roman</vt:lpstr>
      <vt:lpstr>Office Theme</vt:lpstr>
      <vt:lpstr>Jet quenching  and medium response in  LBT and CoLBT model</vt:lpstr>
      <vt:lpstr>Jets  in heavy-ion collisions</vt:lpstr>
      <vt:lpstr>Parton propagation in QCD medium</vt:lpstr>
      <vt:lpstr>Parton energy loss and jet transport</vt:lpstr>
      <vt:lpstr>Information field-based Bayesian inference</vt:lpstr>
      <vt:lpstr>Jet energy, medium response and background</vt:lpstr>
      <vt:lpstr>LBT: Linear Boltzmann Transport</vt:lpstr>
      <vt:lpstr>Elastic  vs. Radiative</vt:lpstr>
      <vt:lpstr>Deformed Mach cone from a radiating source</vt:lpstr>
      <vt:lpstr>CoLBT-hydro (Coupled Linear Boltzmann Transport hydro)</vt:lpstr>
      <vt:lpstr>LBT: Jet-induced medium response</vt:lpstr>
      <vt:lpstr>Jet structure and Medium response</vt:lpstr>
      <vt:lpstr>Jet suppression and energy loss</vt:lpstr>
      <vt:lpstr>Single jet anisotropy &amp; hard-soft correlation</vt:lpstr>
      <vt:lpstr>Energy loss in g/Z-jet at LHC </vt:lpstr>
      <vt:lpstr>g/Z-jet angular correlation</vt:lpstr>
      <vt:lpstr>Medium modification of jet structure</vt:lpstr>
      <vt:lpstr>Signal of diffusion wake</vt:lpstr>
      <vt:lpstr>Z-hadron correlation</vt:lpstr>
      <vt:lpstr>MPI subtraction in Z-hadron correlation</vt:lpstr>
      <vt:lpstr>3D structure of Mach-cone</vt:lpstr>
      <vt:lpstr>Longitudinal jet tomography</vt:lpstr>
      <vt:lpstr>Double peak structure in h</vt:lpstr>
      <vt:lpstr>Asymmetric broadening in non-uniform medium</vt:lpstr>
      <vt:lpstr>Enhancing the diffusion wake</vt:lpstr>
      <vt:lpstr>Deep learning assisted jet tomography</vt:lpstr>
      <vt:lpstr>Summary</vt:lpstr>
      <vt:lpstr>PowerPoint Presentation</vt:lpstr>
      <vt:lpstr>Jet transport coefficient</vt:lpstr>
      <vt:lpstr>Enhancing the diffusion wake</vt:lpstr>
      <vt:lpstr>Hadron spectra from low to high pT</vt:lpstr>
      <vt:lpstr>Solving RAA-v2 puzzle</vt:lpstr>
      <vt:lpstr>Flavor dependence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Microsoft Office User</cp:lastModifiedBy>
  <cp:revision>1099</cp:revision>
  <cp:lastPrinted>2016-06-17T18:13:03Z</cp:lastPrinted>
  <dcterms:created xsi:type="dcterms:W3CDTF">2011-06-24T03:57:59Z</dcterms:created>
  <dcterms:modified xsi:type="dcterms:W3CDTF">2022-06-14T21:11:32Z</dcterms:modified>
</cp:coreProperties>
</file>