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502" r:id="rId3"/>
    <p:sldId id="507" r:id="rId4"/>
    <p:sldId id="508" r:id="rId5"/>
    <p:sldId id="504" r:id="rId6"/>
    <p:sldId id="506" r:id="rId7"/>
    <p:sldId id="513" r:id="rId8"/>
    <p:sldId id="385" r:id="rId9"/>
    <p:sldId id="509" r:id="rId10"/>
    <p:sldId id="510" r:id="rId11"/>
    <p:sldId id="511" r:id="rId12"/>
    <p:sldId id="512" r:id="rId13"/>
    <p:sldId id="353" r:id="rId14"/>
    <p:sldId id="461" r:id="rId15"/>
    <p:sldId id="494" r:id="rId16"/>
    <p:sldId id="500" r:id="rId17"/>
    <p:sldId id="478" r:id="rId18"/>
    <p:sldId id="445" r:id="rId19"/>
    <p:sldId id="464" r:id="rId20"/>
    <p:sldId id="465" r:id="rId21"/>
    <p:sldId id="495" r:id="rId22"/>
    <p:sldId id="496" r:id="rId23"/>
    <p:sldId id="497" r:id="rId24"/>
    <p:sldId id="498" r:id="rId25"/>
    <p:sldId id="499" r:id="rId26"/>
    <p:sldId id="472" r:id="rId27"/>
    <p:sldId id="455" r:id="rId28"/>
    <p:sldId id="456" r:id="rId29"/>
    <p:sldId id="457" r:id="rId30"/>
    <p:sldId id="440" r:id="rId31"/>
    <p:sldId id="417" r:id="rId32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86029"/>
  </p:normalViewPr>
  <p:slideViewPr>
    <p:cSldViewPr snapToGrid="0" snapToObjects="1">
      <p:cViewPr varScale="1">
        <p:scale>
          <a:sx n="90" d="100"/>
          <a:sy n="90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F93E0-84AB-F941-AB95-BA4357AD6008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FF4AB-8EDB-7B43-A73A-BC3C02C5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6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9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81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5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10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7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3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2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1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8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56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FF4AB-8EDB-7B43-A73A-BC3C02C594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6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E9C2-5A12-624A-A084-B5ECE407D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40011-8430-134C-BE62-D85A5EE30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DBBA9-EE3E-F647-8A9C-EFCAA6CB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B252-F6BB-324C-ADB5-6A41226F2D14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4FD41-F78A-3743-8A31-439A88FE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46FF5-9A3B-DD4D-A354-55677D87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7866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C961-0712-A943-8FD1-E43D6B48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175FF-4381-FC45-832D-1D86723B5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C6583-C366-154F-8767-A4D849F7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1837-9A68-5D4C-A841-0703C73CBEDA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3824-CF22-FF4B-B35B-2F66D03A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20308-756B-C440-B25B-204F0E95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7763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6A94C-2480-A64F-BC9B-CED46B199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A02D9-1595-9048-8DB8-CE7E18481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5AFE0-419A-B043-A552-4118230A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808B-CE2D-1E42-AA3C-8AFDEB6919AB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CE471-C694-5D4A-8109-47CF90DB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4371E-91D1-2444-8F17-06F73A50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3082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068A-8AD5-F943-AB6B-D4AC2C0A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AA132-BD8D-0243-8641-BF066A1E1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51543-8DAD-3649-B85B-0163EA71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A009-641C-0E4F-8C67-6CC051F9378F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D77B0-B434-C649-B160-CA3B86B1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0F0F-54DD-0B40-92D3-01231E1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9755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E316-577C-A64D-80D7-97BC84E9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742DC-3F4C-3843-B8B3-E8D72DA36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ACE6-AEC6-0849-AF82-E3CFD079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EB87-51F4-D747-BBAF-D6CF417D403F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A83B8-AE88-D44A-B80C-FBD65B17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1D0BC-0B36-4F45-88EB-205C2E82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0917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50A7-5708-9044-BAC6-26ADE4F9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E7CA-395E-7142-BDAE-D2FCFF2C9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7EBB6-B139-9246-BBA3-8E48238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499C7-9DD2-8E44-8EEF-DD0A415B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FB4C-8B2E-2547-B365-44978515F6D0}" type="datetime1">
              <a:rPr lang="en-US" smtClean="0"/>
              <a:t>4/15/22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9BBD6-DFA5-DE4B-B5FF-4AD1EA6B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AA045-2E89-6E42-9E3B-0FB33FF9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5843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4917-AF0D-3948-8C84-BEF4090E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16593-8355-E849-AF96-7CA81199A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7412B-376C-BC4E-BA59-B685031A7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5AB44-BE3A-9347-B95F-1B9E0FF7E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E54F5-538A-B74E-BD8B-F9E3D6AC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F807A-472F-B641-9BA7-1FC4EFFD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76AF-09D9-F34D-B5FC-7ABD0877696B}" type="datetime1">
              <a:rPr lang="en-US" smtClean="0"/>
              <a:t>4/15/22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7B546-44C7-6346-8E53-7B8431EC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20341-C64F-1C4C-A7E4-D4886F54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9994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C0EB-5682-CD4A-9A4C-D3A37ECA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9D189-2D78-DD4C-A38F-D4999F7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C5DF-3936-5D4B-8938-7A8747EE4A63}" type="datetime1">
              <a:rPr lang="en-US" smtClean="0"/>
              <a:t>4/15/22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B9E82-FBB1-1848-9A02-1CB4E70E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4D484-9B18-C042-90E3-CD89558E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1415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44A2E-A8C4-6F4B-832F-03B7AA8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6511-FA58-0640-919B-6C2E7F364BA7}" type="datetime1">
              <a:rPr lang="en-US" smtClean="0"/>
              <a:t>4/15/22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A0E00-68AD-DD41-9D6C-2EC797D3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3D89E-36E9-C04D-9014-5D73B4CB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007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8083-45D3-9046-8ADA-9540A229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0483F-E3B4-6648-8AE4-CE4997C2E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5B4C1-7E24-3643-A0E1-6EE429A52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15E6A-A082-7D41-A351-1170589B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F10-18A2-E14F-A80E-36897E0F59CA}" type="datetime1">
              <a:rPr lang="en-US" smtClean="0"/>
              <a:t>4/15/22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7CFD5-FCD7-274E-91B6-A3BA6F3C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E2324-B35C-EF49-8744-456A2AB7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3352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0B04-2C9F-B74A-94A8-26FF3AFB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CC5F4-416B-5441-8C4E-F0C29583B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CBF2A-115C-2D4D-9888-200CF2967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5B87B-01FC-2B4A-90A7-319FF084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80A-0BC7-7647-8378-3AD081DC9E70}" type="datetime1">
              <a:rPr lang="en-US" smtClean="0"/>
              <a:t>4/15/22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C1689-A693-5744-9357-5A965EA2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A2F78-75FF-5240-A858-DEB0031E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806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1B147-B8F7-0F4A-94C8-DB7984C4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44D4C-5AE4-674D-AD00-3F324525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38990-AA94-6A45-8236-8C64A2CC6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5B4B1-C4E8-C84D-85DB-D68A22AC2294}" type="datetime1">
              <a:rPr lang="en-US" smtClean="0"/>
              <a:t>4/15/22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68099-38B1-1D45-BDF4-10AEACB50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36CB7-098A-9248-B868-2F72354C8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0453-5467-B948-910C-AA9B8898ADA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832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01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01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260.png"/><Relationship Id="rId10" Type="http://schemas.openxmlformats.org/officeDocument/2006/relationships/image" Target="../media/image38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260.png"/><Relationship Id="rId10" Type="http://schemas.openxmlformats.org/officeDocument/2006/relationships/image" Target="../media/image37.png"/><Relationship Id="rId4" Type="http://schemas.openxmlformats.org/officeDocument/2006/relationships/image" Target="../media/image250.png"/><Relationship Id="rId9" Type="http://schemas.openxmlformats.org/officeDocument/2006/relationships/image" Target="../media/image3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50.png"/><Relationship Id="rId7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0" Type="http://schemas.openxmlformats.org/officeDocument/2006/relationships/image" Target="../media/image42.png"/><Relationship Id="rId4" Type="http://schemas.openxmlformats.org/officeDocument/2006/relationships/image" Target="../media/image43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5C6B-7643-4E4C-9EE5-3CE92A726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6148"/>
            <a:ext cx="12192000" cy="2387600"/>
          </a:xfrm>
        </p:spPr>
        <p:txBody>
          <a:bodyPr>
            <a:normAutofit/>
          </a:bodyPr>
          <a:lstStyle/>
          <a:p>
            <a:r>
              <a:rPr lang="en-US" b="1" dirty="0"/>
              <a:t>Hadronic parity violation studies using molecular 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EB969-09DE-B649-AAAA-76D6C8E11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7884"/>
            <a:ext cx="9144000" cy="1655762"/>
          </a:xfrm>
        </p:spPr>
        <p:txBody>
          <a:bodyPr/>
          <a:lstStyle/>
          <a:p>
            <a:r>
              <a:rPr lang="en-AE" dirty="0"/>
              <a:t>Silviu-Marian Udrescu</a:t>
            </a:r>
          </a:p>
          <a:p>
            <a:r>
              <a:rPr lang="en-US" dirty="0"/>
              <a:t>PhD. Student, MIT</a:t>
            </a:r>
          </a:p>
          <a:p>
            <a:r>
              <a:rPr lang="en-US" dirty="0"/>
              <a:t>April 14 2022</a:t>
            </a:r>
            <a:endParaRPr lang="en-AE"/>
          </a:p>
          <a:p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416D4-B389-AF42-A229-6811DAC40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30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8E0A54-7517-9542-978F-DE31D7936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0"/>
            <a:ext cx="20955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40D35-86D2-5640-999C-D8D976D44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8900"/>
            <a:ext cx="1676400" cy="1689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5F08A-7BE3-9B4B-98FC-C6898AC8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67353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930"/>
            <a:ext cx="5150611" cy="4312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10</a:t>
            </a:fld>
            <a:endParaRPr lang="en-AE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82ABD07-15DC-F549-A37E-816A9F775934}"/>
              </a:ext>
            </a:extLst>
          </p:cNvPr>
          <p:cNvSpPr/>
          <p:nvPr/>
        </p:nvSpPr>
        <p:spPr>
          <a:xfrm>
            <a:off x="1734672" y="4002743"/>
            <a:ext cx="336176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78A3D4A-225B-5542-8167-C9C927CA47C3}"/>
              </a:ext>
            </a:extLst>
          </p:cNvPr>
          <p:cNvSpPr/>
          <p:nvPr/>
        </p:nvSpPr>
        <p:spPr>
          <a:xfrm>
            <a:off x="2223248" y="4002743"/>
            <a:ext cx="466164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DDB8A1F-6ED9-FD43-9D90-0D525090CA78}"/>
              </a:ext>
            </a:extLst>
          </p:cNvPr>
          <p:cNvSpPr/>
          <p:nvPr/>
        </p:nvSpPr>
        <p:spPr>
          <a:xfrm>
            <a:off x="2796796" y="4002743"/>
            <a:ext cx="1707582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030EDF-E6A0-3C45-9DFE-0E9139E95D2F}"/>
              </a:ext>
            </a:extLst>
          </p:cNvPr>
          <p:cNvCxnSpPr>
            <a:cxnSpLocks/>
          </p:cNvCxnSpPr>
          <p:nvPr/>
        </p:nvCxnSpPr>
        <p:spPr>
          <a:xfrm flipH="1">
            <a:off x="1264023" y="5078507"/>
            <a:ext cx="470649" cy="4555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8C0D1F-AA3B-E441-93B0-83FA24117788}"/>
              </a:ext>
            </a:extLst>
          </p:cNvPr>
          <p:cNvCxnSpPr>
            <a:cxnSpLocks/>
          </p:cNvCxnSpPr>
          <p:nvPr/>
        </p:nvCxnSpPr>
        <p:spPr>
          <a:xfrm>
            <a:off x="2678207" y="5078507"/>
            <a:ext cx="1045505" cy="4482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AF490D-8EF6-664D-BBD4-5972D0687DC3}"/>
              </a:ext>
            </a:extLst>
          </p:cNvPr>
          <p:cNvCxnSpPr>
            <a:cxnSpLocks/>
          </p:cNvCxnSpPr>
          <p:nvPr/>
        </p:nvCxnSpPr>
        <p:spPr>
          <a:xfrm>
            <a:off x="4504378" y="5085870"/>
            <a:ext cx="3510910" cy="3856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877823-C5C9-2843-B04D-DF8D1351A20C}"/>
              </a:ext>
            </a:extLst>
          </p:cNvPr>
          <p:cNvSpPr txBox="1"/>
          <p:nvPr/>
        </p:nvSpPr>
        <p:spPr>
          <a:xfrm>
            <a:off x="7780957" y="5471565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215A3F-B1A0-3AD6-9DA5-5CECCC89561D}"/>
              </a:ext>
            </a:extLst>
          </p:cNvPr>
          <p:cNvSpPr txBox="1"/>
          <p:nvPr/>
        </p:nvSpPr>
        <p:spPr>
          <a:xfrm>
            <a:off x="-52541" y="5563899"/>
            <a:ext cx="3359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Garcia Ruiz, et al., </a:t>
            </a:r>
            <a:r>
              <a:rPr lang="en-US" sz="1200" b="1" i="1" dirty="0"/>
              <a:t>Nature</a:t>
            </a:r>
            <a:r>
              <a:rPr lang="en-US" sz="1200" b="1" dirty="0"/>
              <a:t> 581.7809, 400 (2020).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D8865A-1B87-8F16-F5F0-89C34D951925}"/>
              </a:ext>
            </a:extLst>
          </p:cNvPr>
          <p:cNvSpPr txBox="1"/>
          <p:nvPr/>
        </p:nvSpPr>
        <p:spPr>
          <a:xfrm>
            <a:off x="3200959" y="5563898"/>
            <a:ext cx="457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Udrescu</a:t>
            </a:r>
            <a:r>
              <a:rPr lang="en-US" sz="1200" dirty="0"/>
              <a:t>, S. M., et al, </a:t>
            </a:r>
            <a:r>
              <a:rPr lang="en-US" sz="1200" b="1" i="1" dirty="0"/>
              <a:t>Physical Review Letters</a:t>
            </a:r>
            <a:r>
              <a:rPr lang="en-US" sz="1200" b="1" dirty="0"/>
              <a:t> 127.3, 033001 (2021).</a:t>
            </a:r>
          </a:p>
        </p:txBody>
      </p:sp>
    </p:spTree>
    <p:extLst>
      <p:ext uri="{BB962C8B-B14F-4D97-AF65-F5344CB8AC3E}">
        <p14:creationId xmlns:p14="http://schemas.microsoft.com/office/powerpoint/2010/main" val="160412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9340B7-1B04-6615-8AA8-938FFB1837D2}"/>
              </a:ext>
            </a:extLst>
          </p:cNvPr>
          <p:cNvCxnSpPr>
            <a:cxnSpLocks/>
          </p:cNvCxnSpPr>
          <p:nvPr/>
        </p:nvCxnSpPr>
        <p:spPr>
          <a:xfrm>
            <a:off x="4504378" y="5085870"/>
            <a:ext cx="3510910" cy="3856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CC6482E-B427-BDDE-CCDE-81053D46418B}"/>
              </a:ext>
            </a:extLst>
          </p:cNvPr>
          <p:cNvSpPr txBox="1"/>
          <p:nvPr/>
        </p:nvSpPr>
        <p:spPr>
          <a:xfrm>
            <a:off x="7780957" y="5471565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930"/>
            <a:ext cx="5150611" cy="4312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11</a:t>
            </a:fld>
            <a:endParaRPr lang="en-AE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82ABD07-15DC-F549-A37E-816A9F775934}"/>
              </a:ext>
            </a:extLst>
          </p:cNvPr>
          <p:cNvSpPr/>
          <p:nvPr/>
        </p:nvSpPr>
        <p:spPr>
          <a:xfrm>
            <a:off x="1734672" y="4002743"/>
            <a:ext cx="336176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78A3D4A-225B-5542-8167-C9C927CA47C3}"/>
              </a:ext>
            </a:extLst>
          </p:cNvPr>
          <p:cNvSpPr/>
          <p:nvPr/>
        </p:nvSpPr>
        <p:spPr>
          <a:xfrm>
            <a:off x="2223248" y="4002743"/>
            <a:ext cx="466164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DDB8A1F-6ED9-FD43-9D90-0D525090CA78}"/>
              </a:ext>
            </a:extLst>
          </p:cNvPr>
          <p:cNvSpPr/>
          <p:nvPr/>
        </p:nvSpPr>
        <p:spPr>
          <a:xfrm>
            <a:off x="2796796" y="4002743"/>
            <a:ext cx="1707582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EEE4A907-D1BD-2D40-BCBE-50A2849A78BD}"/>
              </a:ext>
            </a:extLst>
          </p:cNvPr>
          <p:cNvSpPr/>
          <p:nvPr/>
        </p:nvSpPr>
        <p:spPr>
          <a:xfrm>
            <a:off x="4504378" y="3795526"/>
            <a:ext cx="766095" cy="1490197"/>
          </a:xfrm>
          <a:prstGeom prst="donut">
            <a:avLst>
              <a:gd name="adj" fmla="val 19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5B070C-B0B5-3643-85EE-0CCF205FE225}"/>
              </a:ext>
            </a:extLst>
          </p:cNvPr>
          <p:cNvCxnSpPr>
            <a:cxnSpLocks/>
          </p:cNvCxnSpPr>
          <p:nvPr/>
        </p:nvCxnSpPr>
        <p:spPr>
          <a:xfrm flipH="1">
            <a:off x="1264023" y="5078507"/>
            <a:ext cx="470649" cy="4555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CECCEB-2954-4D4B-A83C-AF32BB081FE4}"/>
              </a:ext>
            </a:extLst>
          </p:cNvPr>
          <p:cNvCxnSpPr>
            <a:cxnSpLocks/>
          </p:cNvCxnSpPr>
          <p:nvPr/>
        </p:nvCxnSpPr>
        <p:spPr>
          <a:xfrm>
            <a:off x="2678207" y="5078507"/>
            <a:ext cx="1045505" cy="4482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E60367-736E-DB71-86FE-E864298E84E7}"/>
              </a:ext>
            </a:extLst>
          </p:cNvPr>
          <p:cNvSpPr txBox="1"/>
          <p:nvPr/>
        </p:nvSpPr>
        <p:spPr>
          <a:xfrm>
            <a:off x="-52541" y="5563899"/>
            <a:ext cx="3359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Garcia Ruiz, et al., </a:t>
            </a:r>
            <a:r>
              <a:rPr lang="en-US" sz="1200" b="1" i="1" dirty="0"/>
              <a:t>Nature</a:t>
            </a:r>
            <a:r>
              <a:rPr lang="en-US" sz="1200" b="1" dirty="0"/>
              <a:t> 581.7809, 400 (2020).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D3230B-E7A1-860F-A08E-CEB7A739014B}"/>
              </a:ext>
            </a:extLst>
          </p:cNvPr>
          <p:cNvSpPr txBox="1"/>
          <p:nvPr/>
        </p:nvSpPr>
        <p:spPr>
          <a:xfrm>
            <a:off x="3200959" y="5563898"/>
            <a:ext cx="457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Udrescu</a:t>
            </a:r>
            <a:r>
              <a:rPr lang="en-US" sz="1200" dirty="0"/>
              <a:t>, S. M., et al, </a:t>
            </a:r>
            <a:r>
              <a:rPr lang="en-US" sz="1200" b="1" i="1" dirty="0"/>
              <a:t>Physical Review Letters</a:t>
            </a:r>
            <a:r>
              <a:rPr lang="en-US" sz="1200" b="1" dirty="0"/>
              <a:t> 127.3, 033001 (2021).</a:t>
            </a:r>
          </a:p>
        </p:txBody>
      </p:sp>
    </p:spTree>
    <p:extLst>
      <p:ext uri="{BB962C8B-B14F-4D97-AF65-F5344CB8AC3E}">
        <p14:creationId xmlns:p14="http://schemas.microsoft.com/office/powerpoint/2010/main" val="1554500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04875"/>
            <a:ext cx="6946900" cy="581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6F915-6EF3-1346-A104-C08D8B5F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3200400"/>
            <a:ext cx="3924300" cy="10287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7258EB-CB85-E44E-A8E7-DCD15AB21BAF}"/>
              </a:ext>
            </a:extLst>
          </p:cNvPr>
          <p:cNvCxnSpPr>
            <a:cxnSpLocks/>
          </p:cNvCxnSpPr>
          <p:nvPr/>
        </p:nvCxnSpPr>
        <p:spPr>
          <a:xfrm>
            <a:off x="7392307" y="3714750"/>
            <a:ext cx="785586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35338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5940B0-DFCD-D243-9E78-18E5975887FB}"/>
              </a:ext>
            </a:extLst>
          </p:cNvPr>
          <p:cNvSpPr/>
          <p:nvPr/>
        </p:nvSpPr>
        <p:spPr>
          <a:xfrm>
            <a:off x="8721969" y="1193575"/>
            <a:ext cx="1512275" cy="330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3125C0-3001-E545-8C1E-9AC1D6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9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Atomic/Molecular Parity Violation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95D41-9AF6-264E-BD84-334E4B686107}"/>
              </a:ext>
            </a:extLst>
          </p:cNvPr>
          <p:cNvSpPr/>
          <p:nvPr/>
        </p:nvSpPr>
        <p:spPr>
          <a:xfrm>
            <a:off x="3646025" y="1204786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FC9B1-9FF5-024A-B95F-07143D61D393}"/>
              </a:ext>
            </a:extLst>
          </p:cNvPr>
          <p:cNvSpPr/>
          <p:nvPr/>
        </p:nvSpPr>
        <p:spPr>
          <a:xfrm>
            <a:off x="6148772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910DCC-D532-AA4E-9415-5DA392CE80D2}"/>
              </a:ext>
            </a:extLst>
          </p:cNvPr>
          <p:cNvSpPr/>
          <p:nvPr/>
        </p:nvSpPr>
        <p:spPr>
          <a:xfrm>
            <a:off x="8618343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19051-7FA3-6943-87A9-26A7FECE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11" y="1643858"/>
            <a:ext cx="9803378" cy="38212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822F17-E65E-EF4C-9DE6-BC09F01E85DC}"/>
              </a:ext>
            </a:extLst>
          </p:cNvPr>
          <p:cNvSpPr/>
          <p:nvPr/>
        </p:nvSpPr>
        <p:spPr>
          <a:xfrm>
            <a:off x="3636804" y="1724220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1A1DD-12D4-0E41-88B0-43BC3D615454}"/>
              </a:ext>
            </a:extLst>
          </p:cNvPr>
          <p:cNvSpPr/>
          <p:nvPr/>
        </p:nvSpPr>
        <p:spPr>
          <a:xfrm>
            <a:off x="6171871" y="163264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998DD-9FCB-5B45-A1C5-7081BC9DD670}"/>
              </a:ext>
            </a:extLst>
          </p:cNvPr>
          <p:cNvSpPr/>
          <p:nvPr/>
        </p:nvSpPr>
        <p:spPr>
          <a:xfrm>
            <a:off x="8721969" y="170992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09867-5B25-7A4F-BDEF-77B18256C1A9}"/>
              </a:ext>
            </a:extLst>
          </p:cNvPr>
          <p:cNvSpPr/>
          <p:nvPr/>
        </p:nvSpPr>
        <p:spPr>
          <a:xfrm>
            <a:off x="2049706" y="224527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206E4-B7C5-0D45-8416-663783CC3F93}"/>
              </a:ext>
            </a:extLst>
          </p:cNvPr>
          <p:cNvSpPr/>
          <p:nvPr/>
        </p:nvSpPr>
        <p:spPr>
          <a:xfrm>
            <a:off x="2003226" y="2228917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64F36-F116-3F48-B53E-33515A0FB734}"/>
              </a:ext>
            </a:extLst>
          </p:cNvPr>
          <p:cNvSpPr/>
          <p:nvPr/>
        </p:nvSpPr>
        <p:spPr>
          <a:xfrm>
            <a:off x="2111409" y="339678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96BE0-8155-2B46-B829-4C3AE045F0D3}"/>
              </a:ext>
            </a:extLst>
          </p:cNvPr>
          <p:cNvSpPr/>
          <p:nvPr/>
        </p:nvSpPr>
        <p:spPr>
          <a:xfrm>
            <a:off x="2188333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FE5A20-740A-E144-AB7A-DD2C63FAAE20}"/>
              </a:ext>
            </a:extLst>
          </p:cNvPr>
          <p:cNvSpPr/>
          <p:nvPr/>
        </p:nvSpPr>
        <p:spPr>
          <a:xfrm>
            <a:off x="2265257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/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86194F10-110B-1249-8C8E-FFE393009541}"/>
              </a:ext>
            </a:extLst>
          </p:cNvPr>
          <p:cNvSpPr/>
          <p:nvPr/>
        </p:nvSpPr>
        <p:spPr>
          <a:xfrm>
            <a:off x="2079314" y="225585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/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2BAEF-B5A1-FA4A-913F-4C9C3179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9831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5940B0-DFCD-D243-9E78-18E5975887FB}"/>
              </a:ext>
            </a:extLst>
          </p:cNvPr>
          <p:cNvSpPr/>
          <p:nvPr/>
        </p:nvSpPr>
        <p:spPr>
          <a:xfrm>
            <a:off x="8721969" y="1193575"/>
            <a:ext cx="1512275" cy="330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3125C0-3001-E545-8C1E-9AC1D6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9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Atomic/Molecular Parity Violation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95D41-9AF6-264E-BD84-334E4B686107}"/>
              </a:ext>
            </a:extLst>
          </p:cNvPr>
          <p:cNvSpPr/>
          <p:nvPr/>
        </p:nvSpPr>
        <p:spPr>
          <a:xfrm>
            <a:off x="3646025" y="1204786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FC9B1-9FF5-024A-B95F-07143D61D393}"/>
              </a:ext>
            </a:extLst>
          </p:cNvPr>
          <p:cNvSpPr/>
          <p:nvPr/>
        </p:nvSpPr>
        <p:spPr>
          <a:xfrm>
            <a:off x="6148772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910DCC-D532-AA4E-9415-5DA392CE80D2}"/>
              </a:ext>
            </a:extLst>
          </p:cNvPr>
          <p:cNvSpPr/>
          <p:nvPr/>
        </p:nvSpPr>
        <p:spPr>
          <a:xfrm>
            <a:off x="8618343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19051-7FA3-6943-87A9-26A7FECE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11" y="1643858"/>
            <a:ext cx="9803378" cy="38212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822F17-E65E-EF4C-9DE6-BC09F01E85DC}"/>
              </a:ext>
            </a:extLst>
          </p:cNvPr>
          <p:cNvSpPr/>
          <p:nvPr/>
        </p:nvSpPr>
        <p:spPr>
          <a:xfrm>
            <a:off x="3636804" y="1724220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1A1DD-12D4-0E41-88B0-43BC3D615454}"/>
              </a:ext>
            </a:extLst>
          </p:cNvPr>
          <p:cNvSpPr/>
          <p:nvPr/>
        </p:nvSpPr>
        <p:spPr>
          <a:xfrm>
            <a:off x="6171871" y="163264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998DD-9FCB-5B45-A1C5-7081BC9DD670}"/>
              </a:ext>
            </a:extLst>
          </p:cNvPr>
          <p:cNvSpPr/>
          <p:nvPr/>
        </p:nvSpPr>
        <p:spPr>
          <a:xfrm>
            <a:off x="8721969" y="170992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09867-5B25-7A4F-BDEF-77B18256C1A9}"/>
              </a:ext>
            </a:extLst>
          </p:cNvPr>
          <p:cNvSpPr/>
          <p:nvPr/>
        </p:nvSpPr>
        <p:spPr>
          <a:xfrm>
            <a:off x="2049706" y="224527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206E4-B7C5-0D45-8416-663783CC3F93}"/>
              </a:ext>
            </a:extLst>
          </p:cNvPr>
          <p:cNvSpPr/>
          <p:nvPr/>
        </p:nvSpPr>
        <p:spPr>
          <a:xfrm>
            <a:off x="2003226" y="2228917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64F36-F116-3F48-B53E-33515A0FB734}"/>
              </a:ext>
            </a:extLst>
          </p:cNvPr>
          <p:cNvSpPr/>
          <p:nvPr/>
        </p:nvSpPr>
        <p:spPr>
          <a:xfrm>
            <a:off x="2111409" y="339678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96BE0-8155-2B46-B829-4C3AE045F0D3}"/>
              </a:ext>
            </a:extLst>
          </p:cNvPr>
          <p:cNvSpPr/>
          <p:nvPr/>
        </p:nvSpPr>
        <p:spPr>
          <a:xfrm>
            <a:off x="2188333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FE5A20-740A-E144-AB7A-DD2C63FAAE20}"/>
              </a:ext>
            </a:extLst>
          </p:cNvPr>
          <p:cNvSpPr/>
          <p:nvPr/>
        </p:nvSpPr>
        <p:spPr>
          <a:xfrm>
            <a:off x="2265257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/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86194F10-110B-1249-8C8E-FFE393009541}"/>
              </a:ext>
            </a:extLst>
          </p:cNvPr>
          <p:cNvSpPr/>
          <p:nvPr/>
        </p:nvSpPr>
        <p:spPr>
          <a:xfrm>
            <a:off x="2079314" y="225585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/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ED41F-B5A2-564B-A411-F0BB7B39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14</a:t>
            </a:fld>
            <a:endParaRPr lang="en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CD12E43-ECDC-DF41-87C8-BC3188B76880}"/>
                  </a:ext>
                </a:extLst>
              </p:cNvPr>
              <p:cNvSpPr/>
              <p:nvPr/>
            </p:nvSpPr>
            <p:spPr>
              <a:xfrm>
                <a:off x="609600" y="5910714"/>
                <a:ext cx="5897987" cy="959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Characterization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 boson exchange (extraction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parameters of the weak interaction).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Searches for 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bosons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CD12E43-ECDC-DF41-87C8-BC3188B7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10714"/>
                <a:ext cx="5897987" cy="959173"/>
              </a:xfrm>
              <a:prstGeom prst="rect">
                <a:avLst/>
              </a:prstGeom>
              <a:blipFill>
                <a:blip r:embed="rId6"/>
                <a:stretch>
                  <a:fillRect l="-645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8116E7-79B9-C94A-B1C1-F8BAAE1EC587}"/>
              </a:ext>
            </a:extLst>
          </p:cNvPr>
          <p:cNvCxnSpPr>
            <a:cxnSpLocks/>
          </p:cNvCxnSpPr>
          <p:nvPr/>
        </p:nvCxnSpPr>
        <p:spPr>
          <a:xfrm flipH="1">
            <a:off x="3374011" y="5214142"/>
            <a:ext cx="1026539" cy="6421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64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5940B0-DFCD-D243-9E78-18E5975887FB}"/>
              </a:ext>
            </a:extLst>
          </p:cNvPr>
          <p:cNvSpPr/>
          <p:nvPr/>
        </p:nvSpPr>
        <p:spPr>
          <a:xfrm>
            <a:off x="8721969" y="1193575"/>
            <a:ext cx="1512275" cy="330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3125C0-3001-E545-8C1E-9AC1D6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9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Atomic/Molecular Parity Violation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95D41-9AF6-264E-BD84-334E4B686107}"/>
              </a:ext>
            </a:extLst>
          </p:cNvPr>
          <p:cNvSpPr/>
          <p:nvPr/>
        </p:nvSpPr>
        <p:spPr>
          <a:xfrm>
            <a:off x="3646025" y="1204786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FC9B1-9FF5-024A-B95F-07143D61D393}"/>
              </a:ext>
            </a:extLst>
          </p:cNvPr>
          <p:cNvSpPr/>
          <p:nvPr/>
        </p:nvSpPr>
        <p:spPr>
          <a:xfrm>
            <a:off x="6148772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910DCC-D532-AA4E-9415-5DA392CE80D2}"/>
              </a:ext>
            </a:extLst>
          </p:cNvPr>
          <p:cNvSpPr/>
          <p:nvPr/>
        </p:nvSpPr>
        <p:spPr>
          <a:xfrm>
            <a:off x="8618343" y="1193575"/>
            <a:ext cx="358815" cy="38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19051-7FA3-6943-87A9-26A7FECE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11" y="1643858"/>
            <a:ext cx="9803378" cy="38212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822F17-E65E-EF4C-9DE6-BC09F01E85DC}"/>
              </a:ext>
            </a:extLst>
          </p:cNvPr>
          <p:cNvSpPr/>
          <p:nvPr/>
        </p:nvSpPr>
        <p:spPr>
          <a:xfrm>
            <a:off x="3636804" y="1724220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1A1DD-12D4-0E41-88B0-43BC3D615454}"/>
              </a:ext>
            </a:extLst>
          </p:cNvPr>
          <p:cNvSpPr/>
          <p:nvPr/>
        </p:nvSpPr>
        <p:spPr>
          <a:xfrm>
            <a:off x="6171871" y="163264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998DD-9FCB-5B45-A1C5-7081BC9DD670}"/>
              </a:ext>
            </a:extLst>
          </p:cNvPr>
          <p:cNvSpPr/>
          <p:nvPr/>
        </p:nvSpPr>
        <p:spPr>
          <a:xfrm>
            <a:off x="8721969" y="1709927"/>
            <a:ext cx="312615" cy="31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09867-5B25-7A4F-BDEF-77B18256C1A9}"/>
              </a:ext>
            </a:extLst>
          </p:cNvPr>
          <p:cNvSpPr/>
          <p:nvPr/>
        </p:nvSpPr>
        <p:spPr>
          <a:xfrm>
            <a:off x="2049706" y="224527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206E4-B7C5-0D45-8416-663783CC3F93}"/>
              </a:ext>
            </a:extLst>
          </p:cNvPr>
          <p:cNvSpPr/>
          <p:nvPr/>
        </p:nvSpPr>
        <p:spPr>
          <a:xfrm>
            <a:off x="2003226" y="2228917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64F36-F116-3F48-B53E-33515A0FB734}"/>
              </a:ext>
            </a:extLst>
          </p:cNvPr>
          <p:cNvSpPr/>
          <p:nvPr/>
        </p:nvSpPr>
        <p:spPr>
          <a:xfrm>
            <a:off x="2111409" y="3396785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96BE0-8155-2B46-B829-4C3AE045F0D3}"/>
              </a:ext>
            </a:extLst>
          </p:cNvPr>
          <p:cNvSpPr/>
          <p:nvPr/>
        </p:nvSpPr>
        <p:spPr>
          <a:xfrm>
            <a:off x="2188333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FE5A20-740A-E144-AB7A-DD2C63FAAE20}"/>
              </a:ext>
            </a:extLst>
          </p:cNvPr>
          <p:cNvSpPr/>
          <p:nvPr/>
        </p:nvSpPr>
        <p:spPr>
          <a:xfrm>
            <a:off x="2265257" y="344672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/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FF5164-88FA-B043-8335-4A1300F33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13" y="3434467"/>
                <a:ext cx="4912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86194F10-110B-1249-8C8E-FFE393009541}"/>
              </a:ext>
            </a:extLst>
          </p:cNvPr>
          <p:cNvSpPr/>
          <p:nvPr/>
        </p:nvSpPr>
        <p:spPr>
          <a:xfrm>
            <a:off x="2079314" y="2255853"/>
            <a:ext cx="12340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/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44C5B-23CC-7549-B3B3-843829A5C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693" y="2228864"/>
                <a:ext cx="4894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ED41F-B5A2-564B-A411-F0BB7B39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15</a:t>
            </a:fld>
            <a:endParaRPr lang="en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CD12E43-ECDC-DF41-87C8-BC3188B76880}"/>
                  </a:ext>
                </a:extLst>
              </p:cNvPr>
              <p:cNvSpPr/>
              <p:nvPr/>
            </p:nvSpPr>
            <p:spPr>
              <a:xfrm>
                <a:off x="609600" y="5910714"/>
                <a:ext cx="5897987" cy="959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Characterization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 boson exchange (extraction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parameters of the weak interaction).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Searches for 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bosons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CD12E43-ECDC-DF41-87C8-BC3188B7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10714"/>
                <a:ext cx="5897987" cy="959173"/>
              </a:xfrm>
              <a:prstGeom prst="rect">
                <a:avLst/>
              </a:prstGeom>
              <a:blipFill>
                <a:blip r:embed="rId6"/>
                <a:stretch>
                  <a:fillRect l="-645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1AC023-48A5-CD46-B568-992FE10F9789}"/>
                  </a:ext>
                </a:extLst>
              </p:cNvPr>
              <p:cNvSpPr/>
              <p:nvPr/>
            </p:nvSpPr>
            <p:spPr>
              <a:xfrm>
                <a:off x="7157188" y="5910714"/>
                <a:ext cx="50348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Understanding of the hadronic parity violation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1AC023-48A5-CD46-B568-992FE10F9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188" y="5910714"/>
                <a:ext cx="5034812" cy="923330"/>
              </a:xfrm>
              <a:prstGeom prst="rect">
                <a:avLst/>
              </a:prstGeom>
              <a:blipFill>
                <a:blip r:embed="rId7"/>
                <a:stretch>
                  <a:fillRect l="-754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8116E7-79B9-C94A-B1C1-F8BAAE1EC587}"/>
              </a:ext>
            </a:extLst>
          </p:cNvPr>
          <p:cNvCxnSpPr>
            <a:cxnSpLocks/>
          </p:cNvCxnSpPr>
          <p:nvPr/>
        </p:nvCxnSpPr>
        <p:spPr>
          <a:xfrm flipH="1">
            <a:off x="3374011" y="5214142"/>
            <a:ext cx="1026539" cy="6421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05852A-8C45-0947-A83B-5629CBC6E086}"/>
              </a:ext>
            </a:extLst>
          </p:cNvPr>
          <p:cNvCxnSpPr>
            <a:cxnSpLocks/>
          </p:cNvCxnSpPr>
          <p:nvPr/>
        </p:nvCxnSpPr>
        <p:spPr>
          <a:xfrm>
            <a:off x="7892992" y="5261298"/>
            <a:ext cx="1074486" cy="5496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32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1B2FAD-D440-6443-ACFA-76D0F722F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660" y="2828942"/>
            <a:ext cx="3815023" cy="3382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C9B610-0E88-2044-9977-414996551AF3}"/>
              </a:ext>
            </a:extLst>
          </p:cNvPr>
          <p:cNvSpPr txBox="1"/>
          <p:nvPr/>
        </p:nvSpPr>
        <p:spPr>
          <a:xfrm>
            <a:off x="0" y="6522376"/>
            <a:ext cx="528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222222"/>
                </a:solidFill>
                <a:cs typeface="Arial" panose="020B0604020202020204" pitchFamily="34" charset="0"/>
              </a:rPr>
              <a:t>Safronova</a:t>
            </a:r>
            <a:r>
              <a:rPr lang="en-US" sz="1200" dirty="0">
                <a:solidFill>
                  <a:srgbClr val="222222"/>
                </a:solidFill>
                <a:cs typeface="Arial" panose="020B0604020202020204" pitchFamily="34" charset="0"/>
              </a:rPr>
              <a:t>, M. S., et al. </a:t>
            </a:r>
            <a:r>
              <a:rPr lang="en-US" sz="1200" b="1" i="1" dirty="0">
                <a:solidFill>
                  <a:srgbClr val="222222"/>
                </a:solidFill>
                <a:cs typeface="Arial" panose="020B0604020202020204" pitchFamily="34" charset="0"/>
              </a:rPr>
              <a:t>Reviews of Modern Physics</a:t>
            </a:r>
            <a:r>
              <a:rPr lang="en-US" sz="1200" b="1" dirty="0">
                <a:solidFill>
                  <a:srgbClr val="222222"/>
                </a:solidFill>
                <a:cs typeface="Arial" panose="020B0604020202020204" pitchFamily="34" charset="0"/>
              </a:rPr>
              <a:t> 90.2, 025008 (2018).</a:t>
            </a:r>
          </a:p>
          <a:p>
            <a:endParaRPr lang="en-US" sz="1200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FED4383B-5493-9A48-8797-6B3557BA80EB}"/>
              </a:ext>
            </a:extLst>
          </p:cNvPr>
          <p:cNvSpPr/>
          <p:nvPr/>
        </p:nvSpPr>
        <p:spPr>
          <a:xfrm rot="13398410">
            <a:off x="1799806" y="3265320"/>
            <a:ext cx="467998" cy="3748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07F86-0195-0145-9B2A-02EA0C9AC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46" y="1016793"/>
            <a:ext cx="1410280" cy="2682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49C97-9A66-9543-A115-B2094C23D58E}"/>
                  </a:ext>
                </a:extLst>
              </p:cNvPr>
              <p:cNvSpPr txBox="1"/>
              <p:nvPr/>
            </p:nvSpPr>
            <p:spPr>
              <a:xfrm>
                <a:off x="6793735" y="2648391"/>
                <a:ext cx="4756046" cy="110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π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1" i="0" smtClean="0">
                              <a:latin typeface="Cambria Math" panose="02040503050406030204" pitchFamily="18" charset="0"/>
                            </a:rPr>
                            <m:t>𝐣</m:t>
                          </m:r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5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500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5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49C97-9A66-9543-A115-B2094C23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35" y="2648391"/>
                <a:ext cx="4756046" cy="1101264"/>
              </a:xfrm>
              <a:prstGeom prst="rect">
                <a:avLst/>
              </a:prstGeom>
              <a:blipFill>
                <a:blip r:embed="rId5"/>
                <a:stretch>
                  <a:fillRect l="-3457" t="-138636" r="-266" b="-19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6E42E13C-BF88-0A42-A973-5D623AE4EEC1}"/>
              </a:ext>
            </a:extLst>
          </p:cNvPr>
          <p:cNvSpPr txBox="1">
            <a:spLocks/>
          </p:cNvSpPr>
          <p:nvPr/>
        </p:nvSpPr>
        <p:spPr>
          <a:xfrm>
            <a:off x="838200" y="-1319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Atomic/Molecular Parity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6CB303-884E-4F47-BA0F-D9C19863B1D8}"/>
                  </a:ext>
                </a:extLst>
              </p:cNvPr>
              <p:cNvSpPr txBox="1"/>
              <p:nvPr/>
            </p:nvSpPr>
            <p:spPr>
              <a:xfrm>
                <a:off x="7231066" y="3749655"/>
                <a:ext cx="3881384" cy="443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iW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sSubSup>
                            <m:sSubSup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PV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p>
                          </m:sSubSup>
                        </m:e>
                        <m:e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en-US" sz="25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6CB303-884E-4F47-BA0F-D9C19863B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066" y="3749655"/>
                <a:ext cx="3881384" cy="443711"/>
              </a:xfrm>
              <a:prstGeom prst="rect">
                <a:avLst/>
              </a:prstGeom>
              <a:blipFill>
                <a:blip r:embed="rId6"/>
                <a:stretch>
                  <a:fillRect l="-1629" r="-1303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FFB56-777C-284F-BDC9-CC038F65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7345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FFB56-777C-284F-BDC9-CC038F65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17</a:t>
            </a:fld>
            <a:endParaRPr lang="en-A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117761-3385-5C42-A9F7-7A1E6ED86D09}"/>
              </a:ext>
            </a:extLst>
          </p:cNvPr>
          <p:cNvSpPr txBox="1">
            <a:spLocks/>
          </p:cNvSpPr>
          <p:nvPr/>
        </p:nvSpPr>
        <p:spPr>
          <a:xfrm>
            <a:off x="838199" y="-3833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Anapole moment calculation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BF4A2-DABE-E34D-BDA1-EEE2568103F8}"/>
              </a:ext>
            </a:extLst>
          </p:cNvPr>
          <p:cNvSpPr txBox="1"/>
          <p:nvPr/>
        </p:nvSpPr>
        <p:spPr>
          <a:xfrm>
            <a:off x="0" y="6551612"/>
            <a:ext cx="481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Hao, </a:t>
            </a:r>
            <a:r>
              <a:rPr lang="en-US" sz="1200" dirty="0" err="1"/>
              <a:t>Yongliang</a:t>
            </a:r>
            <a:r>
              <a:rPr lang="en-US" sz="1200" dirty="0"/>
              <a:t>, et al</a:t>
            </a:r>
            <a:r>
              <a:rPr lang="en-US" sz="1200" b="1" dirty="0"/>
              <a:t>., </a:t>
            </a:r>
            <a:r>
              <a:rPr lang="en-US" sz="1200" b="1" i="1" dirty="0"/>
              <a:t>Physical Review A</a:t>
            </a:r>
            <a:r>
              <a:rPr lang="en-US" sz="1200" b="1" dirty="0"/>
              <a:t> 102.5, 052828 (2020).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1A199C-D4F1-FA4F-A0CB-58D3243E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940" y="771547"/>
            <a:ext cx="5986119" cy="5314906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9E629B80-18AF-294A-83BA-53345B3A2C39}"/>
              </a:ext>
            </a:extLst>
          </p:cNvPr>
          <p:cNvSpPr/>
          <p:nvPr/>
        </p:nvSpPr>
        <p:spPr>
          <a:xfrm>
            <a:off x="3102940" y="2479729"/>
            <a:ext cx="5986119" cy="240224"/>
          </a:xfrm>
          <a:prstGeom prst="frame">
            <a:avLst>
              <a:gd name="adj1" fmla="val 2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21DD46C3-00BB-0C44-AEDF-009D916454DF}"/>
              </a:ext>
            </a:extLst>
          </p:cNvPr>
          <p:cNvSpPr/>
          <p:nvPr/>
        </p:nvSpPr>
        <p:spPr>
          <a:xfrm>
            <a:off x="3102940" y="4849966"/>
            <a:ext cx="5986119" cy="240224"/>
          </a:xfrm>
          <a:prstGeom prst="frame">
            <a:avLst>
              <a:gd name="adj1" fmla="val 2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2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68FD4-BC7E-6A4C-94BF-31F1DACD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66" y="2543502"/>
            <a:ext cx="2832292" cy="885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2F7D7A-A3A4-2942-A3F9-EA4EA11475AC}"/>
                  </a:ext>
                </a:extLst>
              </p:cNvPr>
              <p:cNvSpPr txBox="1"/>
              <p:nvPr/>
            </p:nvSpPr>
            <p:spPr>
              <a:xfrm>
                <a:off x="3743810" y="2793890"/>
                <a:ext cx="34945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2F7D7A-A3A4-2942-A3F9-EA4EA114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10" y="2793890"/>
                <a:ext cx="349455" cy="384721"/>
              </a:xfrm>
              <a:prstGeom prst="rect">
                <a:avLst/>
              </a:prstGeom>
              <a:blipFill>
                <a:blip r:embed="rId3"/>
                <a:stretch>
                  <a:fillRect l="-13793"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0FC29C7-E912-864B-A4C1-3E50198EC214}"/>
              </a:ext>
            </a:extLst>
          </p:cNvPr>
          <p:cNvSpPr txBox="1"/>
          <p:nvPr/>
        </p:nvSpPr>
        <p:spPr>
          <a:xfrm>
            <a:off x="4385290" y="2747723"/>
            <a:ext cx="20575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Transition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190D8-C3B7-AB44-8482-0A0485B5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41" y="2512738"/>
            <a:ext cx="1260952" cy="87841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D8021ED-47D3-D84D-9722-E19857CCF69B}"/>
              </a:ext>
            </a:extLst>
          </p:cNvPr>
          <p:cNvSpPr txBox="1">
            <a:spLocks/>
          </p:cNvSpPr>
          <p:nvPr/>
        </p:nvSpPr>
        <p:spPr>
          <a:xfrm>
            <a:off x="838200" y="-1319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Atomic/Molecular Parity Violation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74DAA-28DC-6440-A9AD-63CA41F92293}"/>
              </a:ext>
            </a:extLst>
          </p:cNvPr>
          <p:cNvCxnSpPr>
            <a:cxnSpLocks/>
          </p:cNvCxnSpPr>
          <p:nvPr/>
        </p:nvCxnSpPr>
        <p:spPr>
          <a:xfrm>
            <a:off x="434966" y="2172566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EEEF8-C080-5741-B528-16EE8FCF88A2}"/>
              </a:ext>
            </a:extLst>
          </p:cNvPr>
          <p:cNvCxnSpPr>
            <a:cxnSpLocks/>
          </p:cNvCxnSpPr>
          <p:nvPr/>
        </p:nvCxnSpPr>
        <p:spPr>
          <a:xfrm>
            <a:off x="434966" y="1605478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3FBB51-E349-564A-A004-276F47A141CC}"/>
              </a:ext>
            </a:extLst>
          </p:cNvPr>
          <p:cNvSpPr txBox="1"/>
          <p:nvPr/>
        </p:nvSpPr>
        <p:spPr>
          <a:xfrm>
            <a:off x="3357349" y="131328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9A2131-78C5-2242-BE7C-1C43CC30E3F5}"/>
              </a:ext>
            </a:extLst>
          </p:cNvPr>
          <p:cNvSpPr txBox="1"/>
          <p:nvPr/>
        </p:nvSpPr>
        <p:spPr>
          <a:xfrm>
            <a:off x="3395019" y="1867280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/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blipFill>
                <a:blip r:embed="rId5"/>
                <a:stretch>
                  <a:fillRect r="-633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3A0F-D99A-A744-AC7A-9B9A7574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18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49879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4D8021ED-47D3-D84D-9722-E19857CCF69B}"/>
              </a:ext>
            </a:extLst>
          </p:cNvPr>
          <p:cNvSpPr txBox="1">
            <a:spLocks/>
          </p:cNvSpPr>
          <p:nvPr/>
        </p:nvSpPr>
        <p:spPr>
          <a:xfrm>
            <a:off x="838200" y="-1319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Atomic/Molecular Parity Violation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74DAA-28DC-6440-A9AD-63CA41F92293}"/>
              </a:ext>
            </a:extLst>
          </p:cNvPr>
          <p:cNvCxnSpPr>
            <a:cxnSpLocks/>
          </p:cNvCxnSpPr>
          <p:nvPr/>
        </p:nvCxnSpPr>
        <p:spPr>
          <a:xfrm>
            <a:off x="434966" y="2172566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EEEF8-C080-5741-B528-16EE8FCF88A2}"/>
              </a:ext>
            </a:extLst>
          </p:cNvPr>
          <p:cNvCxnSpPr>
            <a:cxnSpLocks/>
          </p:cNvCxnSpPr>
          <p:nvPr/>
        </p:nvCxnSpPr>
        <p:spPr>
          <a:xfrm>
            <a:off x="434966" y="1605478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3FBB51-E349-564A-A004-276F47A141CC}"/>
              </a:ext>
            </a:extLst>
          </p:cNvPr>
          <p:cNvSpPr txBox="1"/>
          <p:nvPr/>
        </p:nvSpPr>
        <p:spPr>
          <a:xfrm>
            <a:off x="3357349" y="131328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9A2131-78C5-2242-BE7C-1C43CC30E3F5}"/>
              </a:ext>
            </a:extLst>
          </p:cNvPr>
          <p:cNvSpPr txBox="1"/>
          <p:nvPr/>
        </p:nvSpPr>
        <p:spPr>
          <a:xfrm>
            <a:off x="3395019" y="1867280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/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blipFill>
                <a:blip r:embed="rId2"/>
                <a:stretch>
                  <a:fillRect r="-633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E00BCD-F14D-124F-AC07-6552E9844EC1}"/>
              </a:ext>
            </a:extLst>
          </p:cNvPr>
          <p:cNvCxnSpPr>
            <a:cxnSpLocks/>
          </p:cNvCxnSpPr>
          <p:nvPr/>
        </p:nvCxnSpPr>
        <p:spPr>
          <a:xfrm>
            <a:off x="7477700" y="1761922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646E06-E87A-0A41-8FB7-F01118C67192}"/>
              </a:ext>
            </a:extLst>
          </p:cNvPr>
          <p:cNvCxnSpPr>
            <a:cxnSpLocks/>
          </p:cNvCxnSpPr>
          <p:nvPr/>
        </p:nvCxnSpPr>
        <p:spPr>
          <a:xfrm>
            <a:off x="7477700" y="1679886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806E63-7FE7-514B-8352-3EE1270F94AC}"/>
              </a:ext>
            </a:extLst>
          </p:cNvPr>
          <p:cNvSpPr txBox="1"/>
          <p:nvPr/>
        </p:nvSpPr>
        <p:spPr>
          <a:xfrm>
            <a:off x="10151956" y="124745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AEBB3D-EFA8-834C-B5D0-EFEDE47F9EB6}"/>
              </a:ext>
            </a:extLst>
          </p:cNvPr>
          <p:cNvSpPr txBox="1"/>
          <p:nvPr/>
        </p:nvSpPr>
        <p:spPr>
          <a:xfrm>
            <a:off x="10189626" y="1524449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BFEC4-597C-B341-8B02-8FB50CF0D378}"/>
                  </a:ext>
                </a:extLst>
              </p:cNvPr>
              <p:cNvSpPr txBox="1"/>
              <p:nvPr/>
            </p:nvSpPr>
            <p:spPr>
              <a:xfrm>
                <a:off x="10469927" y="1475982"/>
                <a:ext cx="179209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BFEC4-597C-B341-8B02-8FB50CF0D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927" y="1475982"/>
                <a:ext cx="1792094" cy="477054"/>
              </a:xfrm>
              <a:prstGeom prst="rect">
                <a:avLst/>
              </a:prstGeom>
              <a:blipFill>
                <a:blip r:embed="rId3"/>
                <a:stretch>
                  <a:fillRect r="-140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F53171B5-AEFF-1E49-9C96-F806414DAD52}"/>
              </a:ext>
            </a:extLst>
          </p:cNvPr>
          <p:cNvSpPr/>
          <p:nvPr/>
        </p:nvSpPr>
        <p:spPr>
          <a:xfrm>
            <a:off x="5786331" y="1413771"/>
            <a:ext cx="1244599" cy="659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1F3873-3AF6-164C-8B17-4B7217B1A5A0}"/>
                  </a:ext>
                </a:extLst>
              </p:cNvPr>
              <p:cNvSpPr txBox="1"/>
              <p:nvPr/>
            </p:nvSpPr>
            <p:spPr>
              <a:xfrm>
                <a:off x="5767720" y="874076"/>
                <a:ext cx="1248740" cy="610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1F3873-3AF6-164C-8B17-4B7217B1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720" y="874076"/>
                <a:ext cx="1248740" cy="610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B40198-7D62-7A4B-BD98-3428CBFB53FB}"/>
                  </a:ext>
                </a:extLst>
              </p:cNvPr>
              <p:cNvSpPr txBox="1"/>
              <p:nvPr/>
            </p:nvSpPr>
            <p:spPr>
              <a:xfrm>
                <a:off x="3507923" y="2776623"/>
                <a:ext cx="34945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B40198-7D62-7A4B-BD98-3428CBFB5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923" y="2776623"/>
                <a:ext cx="349455" cy="384721"/>
              </a:xfrm>
              <a:prstGeom prst="rect">
                <a:avLst/>
              </a:prstGeom>
              <a:blipFill>
                <a:blip r:embed="rId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932C549-00F8-B641-B7A9-5D5500505E0A}"/>
              </a:ext>
            </a:extLst>
          </p:cNvPr>
          <p:cNvSpPr txBox="1"/>
          <p:nvPr/>
        </p:nvSpPr>
        <p:spPr>
          <a:xfrm>
            <a:off x="4149403" y="2730456"/>
            <a:ext cx="20575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Transition rate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500417-9865-3146-82D5-45644E152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54" y="2490243"/>
            <a:ext cx="1270746" cy="88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4E3-C447-1B4A-8FAF-225D730C4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6" y="2528477"/>
            <a:ext cx="2832292" cy="8810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53251F-7D49-424B-BA59-D6346E8D7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266" y="3635594"/>
            <a:ext cx="6311375" cy="3214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2A199-5843-D24F-BBF4-0FB45FF58B20}"/>
                  </a:ext>
                </a:extLst>
              </p:cNvPr>
              <p:cNvSpPr txBox="1"/>
              <p:nvPr/>
            </p:nvSpPr>
            <p:spPr>
              <a:xfrm>
                <a:off x="7929563" y="3896241"/>
                <a:ext cx="898516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Si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2A199-5843-D24F-BBF4-0FB45FF58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563" y="3896241"/>
                <a:ext cx="898516" cy="4770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5D4E5-99BB-524A-9153-32363E8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19</a:t>
            </a:fld>
            <a:endParaRPr lang="en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DEF0AE-72AA-FF43-BCD1-35BD8E6D8777}"/>
                  </a:ext>
                </a:extLst>
              </p:cNvPr>
              <p:cNvSpPr/>
              <p:nvPr/>
            </p:nvSpPr>
            <p:spPr>
              <a:xfrm>
                <a:off x="6989712" y="2574682"/>
                <a:ext cx="588608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enhancement relative to atoms!</a:t>
                </a:r>
              </a:p>
              <a:p>
                <a:pPr algn="ctr"/>
                <a:r>
                  <a:rPr lang="en-US" sz="1200" dirty="0" err="1"/>
                  <a:t>Altuntaş</a:t>
                </a:r>
                <a:r>
                  <a:rPr lang="en-US" sz="1200" dirty="0"/>
                  <a:t>, E., et al. </a:t>
                </a:r>
                <a:r>
                  <a:rPr lang="en-US" sz="1200" b="1" i="1" dirty="0"/>
                  <a:t>Physical review letters</a:t>
                </a:r>
                <a:r>
                  <a:rPr lang="en-US" sz="1200" b="1" dirty="0"/>
                  <a:t> 120, 142501, (2018).</a:t>
                </a:r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DEF0AE-72AA-FF43-BCD1-35BD8E6D87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12" y="2574682"/>
                <a:ext cx="5886080" cy="892552"/>
              </a:xfrm>
              <a:prstGeom prst="rect">
                <a:avLst/>
              </a:prstGeom>
              <a:blipFill>
                <a:blip r:embed="rId10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2E6B07D9-F5A5-C64C-B950-CECD57455406}"/>
              </a:ext>
            </a:extLst>
          </p:cNvPr>
          <p:cNvSpPr/>
          <p:nvPr/>
        </p:nvSpPr>
        <p:spPr>
          <a:xfrm rot="7423651">
            <a:off x="6653211" y="3992992"/>
            <a:ext cx="1940695" cy="1638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45AC33-2900-C34F-AD51-840302E2756E}"/>
                  </a:ext>
                </a:extLst>
              </p:cNvPr>
              <p:cNvSpPr txBox="1"/>
              <p:nvPr/>
            </p:nvSpPr>
            <p:spPr>
              <a:xfrm>
                <a:off x="6989712" y="1524449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45AC33-2900-C34F-AD51-840302E27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12" y="1524449"/>
                <a:ext cx="3754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1B57C170-E575-5740-838D-7D92A84258C4}"/>
              </a:ext>
            </a:extLst>
          </p:cNvPr>
          <p:cNvSpPr/>
          <p:nvPr/>
        </p:nvSpPr>
        <p:spPr>
          <a:xfrm>
            <a:off x="7299337" y="1621659"/>
            <a:ext cx="185057" cy="21771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8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2032-4BFD-874D-B701-E7F810A0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D22B-CAF1-A648-9DA7-7310207E8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/>
          <a:lstStyle/>
          <a:p>
            <a:r>
              <a:rPr lang="en-US" dirty="0"/>
              <a:t>Molecules are very sensitive to nuclear effects</a:t>
            </a:r>
          </a:p>
          <a:p>
            <a:r>
              <a:rPr lang="en-US" dirty="0"/>
              <a:t>Parity violation (PV) in molecules</a:t>
            </a:r>
          </a:p>
          <a:p>
            <a:r>
              <a:rPr lang="en-US" dirty="0"/>
              <a:t>Need of accurate nuclear and molecular calculations</a:t>
            </a:r>
          </a:p>
          <a:p>
            <a:r>
              <a:rPr lang="en-US" dirty="0"/>
              <a:t>Proposal of a new experiment for PV in molecules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DF75-027C-9743-B08E-D499E46B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86887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4D8021ED-47D3-D84D-9722-E19857CCF69B}"/>
              </a:ext>
            </a:extLst>
          </p:cNvPr>
          <p:cNvSpPr txBox="1">
            <a:spLocks/>
          </p:cNvSpPr>
          <p:nvPr/>
        </p:nvSpPr>
        <p:spPr>
          <a:xfrm>
            <a:off x="838200" y="-1319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Atomic/Molecular Parity Violation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74DAA-28DC-6440-A9AD-63CA41F92293}"/>
              </a:ext>
            </a:extLst>
          </p:cNvPr>
          <p:cNvCxnSpPr>
            <a:cxnSpLocks/>
          </p:cNvCxnSpPr>
          <p:nvPr/>
        </p:nvCxnSpPr>
        <p:spPr>
          <a:xfrm>
            <a:off x="434966" y="2172566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EEEF8-C080-5741-B528-16EE8FCF88A2}"/>
              </a:ext>
            </a:extLst>
          </p:cNvPr>
          <p:cNvCxnSpPr>
            <a:cxnSpLocks/>
          </p:cNvCxnSpPr>
          <p:nvPr/>
        </p:nvCxnSpPr>
        <p:spPr>
          <a:xfrm>
            <a:off x="434966" y="1605478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3FBB51-E349-564A-A004-276F47A141CC}"/>
              </a:ext>
            </a:extLst>
          </p:cNvPr>
          <p:cNvSpPr txBox="1"/>
          <p:nvPr/>
        </p:nvSpPr>
        <p:spPr>
          <a:xfrm>
            <a:off x="3357349" y="131328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9A2131-78C5-2242-BE7C-1C43CC30E3F5}"/>
              </a:ext>
            </a:extLst>
          </p:cNvPr>
          <p:cNvSpPr txBox="1"/>
          <p:nvPr/>
        </p:nvSpPr>
        <p:spPr>
          <a:xfrm>
            <a:off x="3395019" y="1867280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/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724F4D-CD76-1043-A821-148BDA660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45" y="1667225"/>
                <a:ext cx="1995675" cy="477054"/>
              </a:xfrm>
              <a:prstGeom prst="rect">
                <a:avLst/>
              </a:prstGeom>
              <a:blipFill>
                <a:blip r:embed="rId2"/>
                <a:stretch>
                  <a:fillRect r="-633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F53171B5-AEFF-1E49-9C96-F806414DAD52}"/>
              </a:ext>
            </a:extLst>
          </p:cNvPr>
          <p:cNvSpPr/>
          <p:nvPr/>
        </p:nvSpPr>
        <p:spPr>
          <a:xfrm>
            <a:off x="5786331" y="1413771"/>
            <a:ext cx="1244599" cy="659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1F3873-3AF6-164C-8B17-4B7217B1A5A0}"/>
                  </a:ext>
                </a:extLst>
              </p:cNvPr>
              <p:cNvSpPr txBox="1"/>
              <p:nvPr/>
            </p:nvSpPr>
            <p:spPr>
              <a:xfrm>
                <a:off x="5767720" y="874076"/>
                <a:ext cx="1248740" cy="610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1F3873-3AF6-164C-8B17-4B7217B1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720" y="874076"/>
                <a:ext cx="1248740" cy="610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B40198-7D62-7A4B-BD98-3428CBFB53FB}"/>
                  </a:ext>
                </a:extLst>
              </p:cNvPr>
              <p:cNvSpPr txBox="1"/>
              <p:nvPr/>
            </p:nvSpPr>
            <p:spPr>
              <a:xfrm>
                <a:off x="3507923" y="2776623"/>
                <a:ext cx="34945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B40198-7D62-7A4B-BD98-3428CBFB5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923" y="2776623"/>
                <a:ext cx="349455" cy="384721"/>
              </a:xfrm>
              <a:prstGeom prst="rect">
                <a:avLst/>
              </a:prstGeom>
              <a:blipFill>
                <a:blip r:embed="rId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932C549-00F8-B641-B7A9-5D5500505E0A}"/>
              </a:ext>
            </a:extLst>
          </p:cNvPr>
          <p:cNvSpPr txBox="1"/>
          <p:nvPr/>
        </p:nvSpPr>
        <p:spPr>
          <a:xfrm>
            <a:off x="4149403" y="2730456"/>
            <a:ext cx="20575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Transition rate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500417-9865-3146-82D5-45644E152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54" y="2490243"/>
            <a:ext cx="1270746" cy="88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4E3-C447-1B4A-8FAF-225D730C4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6" y="2528477"/>
            <a:ext cx="2832292" cy="881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C3403-E94D-5B4B-8172-8E190A8165E3}"/>
              </a:ext>
            </a:extLst>
          </p:cNvPr>
          <p:cNvSpPr txBox="1"/>
          <p:nvPr/>
        </p:nvSpPr>
        <p:spPr>
          <a:xfrm>
            <a:off x="2301210" y="3757139"/>
            <a:ext cx="34851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+ RF (Stark interference)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9ABF7-5A3E-AC42-928B-4370A3A66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06" y="4804768"/>
            <a:ext cx="5325116" cy="876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4CC28F5-ED95-5F49-A21A-16E26FE26487}"/>
                  </a:ext>
                </a:extLst>
              </p:cNvPr>
              <p:cNvSpPr txBox="1"/>
              <p:nvPr/>
            </p:nvSpPr>
            <p:spPr>
              <a:xfrm>
                <a:off x="7108537" y="4786757"/>
                <a:ext cx="4259756" cy="91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+⟩</m:t>
                              </m:r>
                            </m:e>
                          </m:d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5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500" i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4CC28F5-ED95-5F49-A21A-16E26FE2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37" y="4786757"/>
                <a:ext cx="4259756" cy="911275"/>
              </a:xfrm>
              <a:prstGeom prst="rect">
                <a:avLst/>
              </a:prstGeom>
              <a:blipFill>
                <a:blip r:embed="rId9"/>
                <a:stretch>
                  <a:fillRect l="-14243" t="-91781" b="-97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0941ED-327D-4543-A5F4-2F13439EC676}"/>
                  </a:ext>
                </a:extLst>
              </p:cNvPr>
              <p:cNvSpPr txBox="1"/>
              <p:nvPr/>
            </p:nvSpPr>
            <p:spPr>
              <a:xfrm>
                <a:off x="6233902" y="5050833"/>
                <a:ext cx="34945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0941ED-327D-4543-A5F4-2F13439EC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02" y="5050833"/>
                <a:ext cx="349455" cy="384721"/>
              </a:xfrm>
              <a:prstGeom prst="rect">
                <a:avLst/>
              </a:prstGeom>
              <a:blipFill>
                <a:blip r:embed="rId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D7170-14CA-224B-BC40-D49C81FA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20</a:t>
            </a:fld>
            <a:endParaRPr lang="en-AE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A7A209-6756-824D-B2E8-5A174528C1C5}"/>
              </a:ext>
            </a:extLst>
          </p:cNvPr>
          <p:cNvCxnSpPr>
            <a:cxnSpLocks/>
          </p:cNvCxnSpPr>
          <p:nvPr/>
        </p:nvCxnSpPr>
        <p:spPr>
          <a:xfrm>
            <a:off x="7477700" y="1761922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C49A5E-790E-AC46-8DF0-904A61366ECC}"/>
              </a:ext>
            </a:extLst>
          </p:cNvPr>
          <p:cNvCxnSpPr>
            <a:cxnSpLocks/>
          </p:cNvCxnSpPr>
          <p:nvPr/>
        </p:nvCxnSpPr>
        <p:spPr>
          <a:xfrm>
            <a:off x="7477700" y="1679886"/>
            <a:ext cx="2743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3B3EC4-5F84-7B4C-B5D6-38B924EF622D}"/>
                  </a:ext>
                </a:extLst>
              </p:cNvPr>
              <p:cNvSpPr txBox="1"/>
              <p:nvPr/>
            </p:nvSpPr>
            <p:spPr>
              <a:xfrm>
                <a:off x="10469927" y="1475982"/>
                <a:ext cx="179209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3B3EC4-5F84-7B4C-B5D6-38B924EF6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927" y="1475982"/>
                <a:ext cx="1792094" cy="477054"/>
              </a:xfrm>
              <a:prstGeom prst="rect">
                <a:avLst/>
              </a:prstGeom>
              <a:blipFill>
                <a:blip r:embed="rId10"/>
                <a:stretch>
                  <a:fillRect r="-140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6331ED-8C91-5743-BD54-0B9F58C35ECC}"/>
                  </a:ext>
                </a:extLst>
              </p:cNvPr>
              <p:cNvSpPr txBox="1"/>
              <p:nvPr/>
            </p:nvSpPr>
            <p:spPr>
              <a:xfrm>
                <a:off x="6989712" y="1524449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6331ED-8C91-5743-BD54-0B9F58C35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12" y="1524449"/>
                <a:ext cx="3754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CCB82AE4-A110-794F-9C16-EE585B608831}"/>
              </a:ext>
            </a:extLst>
          </p:cNvPr>
          <p:cNvSpPr/>
          <p:nvPr/>
        </p:nvSpPr>
        <p:spPr>
          <a:xfrm>
            <a:off x="7299337" y="1621659"/>
            <a:ext cx="185057" cy="21771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FD6AE2-3F8A-DB49-9764-5C2CAB5192FB}"/>
              </a:ext>
            </a:extLst>
          </p:cNvPr>
          <p:cNvSpPr txBox="1"/>
          <p:nvPr/>
        </p:nvSpPr>
        <p:spPr>
          <a:xfrm>
            <a:off x="10151956" y="124745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96D4ED-6068-C141-B211-495ABFE7E62C}"/>
              </a:ext>
            </a:extLst>
          </p:cNvPr>
          <p:cNvSpPr txBox="1"/>
          <p:nvPr/>
        </p:nvSpPr>
        <p:spPr>
          <a:xfrm>
            <a:off x="10189626" y="1524449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9978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4D8AF01-A426-A441-AC80-80DB3C8D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645"/>
            <a:ext cx="12192000" cy="57527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AA0604-5C07-A94C-924A-FF0923DA49C1}"/>
              </a:ext>
            </a:extLst>
          </p:cNvPr>
          <p:cNvSpPr txBox="1"/>
          <p:nvPr/>
        </p:nvSpPr>
        <p:spPr>
          <a:xfrm>
            <a:off x="2572792" y="0"/>
            <a:ext cx="704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Proposed experimental setup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48798-2FD8-CE42-89AD-396EFE1E9898}"/>
              </a:ext>
            </a:extLst>
          </p:cNvPr>
          <p:cNvSpPr/>
          <p:nvPr/>
        </p:nvSpPr>
        <p:spPr>
          <a:xfrm>
            <a:off x="3857624" y="769441"/>
            <a:ext cx="8220075" cy="521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EB0DC6-70F3-C149-B720-05B618423D9B}"/>
              </a:ext>
            </a:extLst>
          </p:cNvPr>
          <p:cNvSpPr/>
          <p:nvPr/>
        </p:nvSpPr>
        <p:spPr>
          <a:xfrm>
            <a:off x="10677525" y="384720"/>
            <a:ext cx="1514475" cy="521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2038F2-0F12-6B44-AD0B-AB4367D35085}"/>
              </a:ext>
            </a:extLst>
          </p:cNvPr>
          <p:cNvSpPr/>
          <p:nvPr/>
        </p:nvSpPr>
        <p:spPr>
          <a:xfrm>
            <a:off x="3743323" y="4140588"/>
            <a:ext cx="1514475" cy="85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874233-D109-F24D-A5EB-D25600126BB0}"/>
              </a:ext>
            </a:extLst>
          </p:cNvPr>
          <p:cNvSpPr/>
          <p:nvPr/>
        </p:nvSpPr>
        <p:spPr>
          <a:xfrm>
            <a:off x="2846895" y="5619751"/>
            <a:ext cx="890976" cy="85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CE2A3E-88CD-DC4E-84B1-08F1EE2BA794}"/>
              </a:ext>
            </a:extLst>
          </p:cNvPr>
          <p:cNvSpPr/>
          <p:nvPr/>
        </p:nvSpPr>
        <p:spPr>
          <a:xfrm>
            <a:off x="2401407" y="5258974"/>
            <a:ext cx="890976" cy="85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4DEB9D-96AC-874E-B01E-251C28CEC41F}"/>
              </a:ext>
            </a:extLst>
          </p:cNvPr>
          <p:cNvSpPr/>
          <p:nvPr/>
        </p:nvSpPr>
        <p:spPr>
          <a:xfrm>
            <a:off x="321691" y="4760832"/>
            <a:ext cx="1514475" cy="18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12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2AA0604-5C07-A94C-924A-FF0923DA49C1}"/>
              </a:ext>
            </a:extLst>
          </p:cNvPr>
          <p:cNvSpPr txBox="1"/>
          <p:nvPr/>
        </p:nvSpPr>
        <p:spPr>
          <a:xfrm>
            <a:off x="2572792" y="0"/>
            <a:ext cx="704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Proposed experimental setup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B7298-CBBA-764E-9839-EEB1F75F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645"/>
            <a:ext cx="12192000" cy="57527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7B545-7025-994E-95C5-E64043136B56}"/>
              </a:ext>
            </a:extLst>
          </p:cNvPr>
          <p:cNvSpPr/>
          <p:nvPr/>
        </p:nvSpPr>
        <p:spPr>
          <a:xfrm>
            <a:off x="6515101" y="769441"/>
            <a:ext cx="5676899" cy="521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C6421-F038-7B4E-8FDF-E34A67EDD290}"/>
              </a:ext>
            </a:extLst>
          </p:cNvPr>
          <p:cNvSpPr/>
          <p:nvPr/>
        </p:nvSpPr>
        <p:spPr>
          <a:xfrm>
            <a:off x="11040533" y="384720"/>
            <a:ext cx="1151467" cy="521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91B03-0A7A-0A41-B70C-2811B6D263C9}"/>
              </a:ext>
            </a:extLst>
          </p:cNvPr>
          <p:cNvSpPr/>
          <p:nvPr/>
        </p:nvSpPr>
        <p:spPr>
          <a:xfrm>
            <a:off x="7207249" y="2943333"/>
            <a:ext cx="1151467" cy="92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2AA0604-5C07-A94C-924A-FF0923DA49C1}"/>
              </a:ext>
            </a:extLst>
          </p:cNvPr>
          <p:cNvSpPr txBox="1"/>
          <p:nvPr/>
        </p:nvSpPr>
        <p:spPr>
          <a:xfrm>
            <a:off x="2572792" y="0"/>
            <a:ext cx="704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Proposed experimental setup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B7298-CBBA-764E-9839-EEB1F75F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645"/>
            <a:ext cx="12192000" cy="57527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ABE1B5-6117-5845-BC3D-6927C2B845DA}"/>
              </a:ext>
            </a:extLst>
          </p:cNvPr>
          <p:cNvSpPr/>
          <p:nvPr/>
        </p:nvSpPr>
        <p:spPr>
          <a:xfrm>
            <a:off x="10380133" y="552645"/>
            <a:ext cx="1811867" cy="543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C3207-A361-C549-8DD4-28498248D53D}"/>
              </a:ext>
            </a:extLst>
          </p:cNvPr>
          <p:cNvSpPr/>
          <p:nvPr/>
        </p:nvSpPr>
        <p:spPr>
          <a:xfrm>
            <a:off x="6502401" y="4521199"/>
            <a:ext cx="5842000" cy="161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3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2AA0604-5C07-A94C-924A-FF0923DA49C1}"/>
              </a:ext>
            </a:extLst>
          </p:cNvPr>
          <p:cNvSpPr txBox="1"/>
          <p:nvPr/>
        </p:nvSpPr>
        <p:spPr>
          <a:xfrm>
            <a:off x="2572792" y="0"/>
            <a:ext cx="704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Proposed experimental setup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AB81F-F10D-E14B-9E59-50A35B559024}"/>
              </a:ext>
            </a:extLst>
          </p:cNvPr>
          <p:cNvSpPr/>
          <p:nvPr/>
        </p:nvSpPr>
        <p:spPr>
          <a:xfrm>
            <a:off x="10380133" y="552645"/>
            <a:ext cx="1811867" cy="543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63B0F3-1A10-604C-9B01-B98CEE0591FD}"/>
              </a:ext>
            </a:extLst>
          </p:cNvPr>
          <p:cNvSpPr/>
          <p:nvPr/>
        </p:nvSpPr>
        <p:spPr>
          <a:xfrm>
            <a:off x="10532533" y="705045"/>
            <a:ext cx="1811867" cy="543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F426B-B6A2-2541-9C11-F5EF7BE3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645"/>
            <a:ext cx="12192000" cy="57527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DD017C-BCCB-4B42-A3A3-C2A4A964C927}"/>
              </a:ext>
            </a:extLst>
          </p:cNvPr>
          <p:cNvSpPr/>
          <p:nvPr/>
        </p:nvSpPr>
        <p:spPr>
          <a:xfrm>
            <a:off x="10456333" y="293020"/>
            <a:ext cx="1811867" cy="543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3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2AA0604-5C07-A94C-924A-FF0923DA49C1}"/>
              </a:ext>
            </a:extLst>
          </p:cNvPr>
          <p:cNvSpPr txBox="1"/>
          <p:nvPr/>
        </p:nvSpPr>
        <p:spPr>
          <a:xfrm>
            <a:off x="2572792" y="0"/>
            <a:ext cx="704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Proposed experimental setup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FB9B6-2F43-F34E-9DF8-2163FBFF6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645"/>
            <a:ext cx="12192000" cy="57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2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1781C-4A89-3C4D-8084-D6CF240A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97594"/>
            <a:ext cx="2745326" cy="1075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F33644-1731-9346-936A-B8C25DE51E00}"/>
                  </a:ext>
                </a:extLst>
              </p:cNvPr>
              <p:cNvSpPr txBox="1"/>
              <p:nvPr/>
            </p:nvSpPr>
            <p:spPr>
              <a:xfrm>
                <a:off x="6067948" y="1920160"/>
                <a:ext cx="4394729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Statistic: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 – molecular rate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2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 – integration time (1 day)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</m:oMath>
                </a14:m>
                <a:r>
                  <a:rPr lang="en-US" sz="2200" dirty="0"/>
                  <a:t> = 0.1 for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sz="2200" dirty="0"/>
                  <a:t> =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16.0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Hz (A. </a:t>
                </a:r>
                <a:r>
                  <a:rPr lang="en-US" sz="2200" dirty="0" err="1"/>
                  <a:t>Borschevsky</a:t>
                </a:r>
                <a:r>
                  <a:rPr lang="en-US" sz="22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τ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– interaction time (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ms</a:t>
                </a:r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F33644-1731-9346-936A-B8C25DE51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48" y="1920160"/>
                <a:ext cx="4394729" cy="2123658"/>
              </a:xfrm>
              <a:prstGeom prst="rect">
                <a:avLst/>
              </a:prstGeom>
              <a:blipFill>
                <a:blip r:embed="rId3"/>
                <a:stretch>
                  <a:fillRect l="-1729" t="-2381" r="-865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38279-B049-EF45-B6D7-5131C5C94FCB}"/>
                  </a:ext>
                </a:extLst>
              </p:cNvPr>
              <p:cNvSpPr txBox="1"/>
              <p:nvPr/>
            </p:nvSpPr>
            <p:spPr>
              <a:xfrm>
                <a:off x="6096000" y="4160370"/>
                <a:ext cx="5567486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Systematics: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Thermal noise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10%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Molecular calculation uncertainty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~5%</m:t>
                    </m:r>
                  </m:oMath>
                </a14:m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Electric/magnetic fields uncertainties 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1%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38279-B049-EF45-B6D7-5131C5C94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60370"/>
                <a:ext cx="5567486" cy="1446550"/>
              </a:xfrm>
              <a:prstGeom prst="rect">
                <a:avLst/>
              </a:prstGeom>
              <a:blipFill>
                <a:blip r:embed="rId4"/>
                <a:stretch>
                  <a:fillRect l="-1595" t="-2609" b="-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D92158E0-5703-DC47-BA0C-7DDE1AEB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471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Parity violation measurements in a Penning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E557BB-1710-F64B-AA00-F195057E20D3}"/>
                  </a:ext>
                </a:extLst>
              </p:cNvPr>
              <p:cNvSpPr txBox="1"/>
              <p:nvPr/>
            </p:nvSpPr>
            <p:spPr>
              <a:xfrm>
                <a:off x="9715139" y="2758493"/>
                <a:ext cx="534121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E557BB-1710-F64B-AA00-F195057E2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139" y="2758493"/>
                <a:ext cx="534121" cy="477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C987CFC-B59E-5449-B587-55857EE0A63D}"/>
                  </a:ext>
                </a:extLst>
              </p:cNvPr>
              <p:cNvSpPr/>
              <p:nvPr/>
            </p:nvSpPr>
            <p:spPr>
              <a:xfrm>
                <a:off x="10249260" y="2552721"/>
                <a:ext cx="1845570" cy="821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den>
                      </m:f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≈12%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C987CFC-B59E-5449-B587-55857EE0A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260" y="2552721"/>
                <a:ext cx="1845570" cy="821956"/>
              </a:xfrm>
              <a:prstGeom prst="rect">
                <a:avLst/>
              </a:prstGeom>
              <a:blipFill>
                <a:blip r:embed="rId7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3D091-A2B1-B146-A67E-8BC33F06DD16}"/>
                  </a:ext>
                </a:extLst>
              </p:cNvPr>
              <p:cNvSpPr txBox="1"/>
              <p:nvPr/>
            </p:nvSpPr>
            <p:spPr>
              <a:xfrm>
                <a:off x="6067948" y="5844962"/>
                <a:ext cx="319331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Overall uncertainty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~15%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3D091-A2B1-B146-A67E-8BC33F06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48" y="5844962"/>
                <a:ext cx="3193310" cy="430887"/>
              </a:xfrm>
              <a:prstGeom prst="rect">
                <a:avLst/>
              </a:prstGeom>
              <a:blipFill>
                <a:blip r:embed="rId8"/>
                <a:stretch>
                  <a:fillRect l="-2372" t="-1142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B4B1AEF-F8A6-F44E-9BC6-DDD91C1B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26</a:t>
            </a:fld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04B65-048B-4F4C-9289-E6B545A4E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584" y="2952017"/>
            <a:ext cx="534120" cy="318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5D86C-FCCC-304F-B14F-3A6A057899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804" y="1985142"/>
            <a:ext cx="5889818" cy="27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3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E2C661-2312-2B4C-8267-B436C691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025056"/>
            <a:ext cx="3467861" cy="2737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52DC4-388D-E041-A8C6-C108DDF7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43" y="4226910"/>
            <a:ext cx="3626359" cy="23120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633217-EF95-4540-A25D-E0BC854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471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Parity violation measurements in a Penning trap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9375E-CAF0-4248-B6BB-BBFEB7DC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27</a:t>
            </a:fld>
            <a:endParaRPr lang="en-A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9B8CE-3F04-1F17-0C8E-E70F1FD6B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62" y="1367925"/>
            <a:ext cx="3168200" cy="2394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53F5A-DF18-6AFF-3468-E08A6FD27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968" y="4228107"/>
            <a:ext cx="2924175" cy="2193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B7E7F-80AB-726C-AB95-6AFD65D87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37" y="780182"/>
            <a:ext cx="1433488" cy="3360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7B8D3-6E7A-F7BC-5392-254C87FDE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9074" y="3896950"/>
            <a:ext cx="1722373" cy="1752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35C1D-6B6A-9C90-FF56-364C32F8A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75" y="4306889"/>
            <a:ext cx="2862154" cy="211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1994B-99D0-352D-CBE0-14A224989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9091" y="1394150"/>
            <a:ext cx="3500158" cy="23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49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1F3E518-6599-6746-A860-0E0F8233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32" y="881962"/>
            <a:ext cx="8720135" cy="5327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F15A5-C5B1-0C40-A304-FF5E4C59F25A}"/>
              </a:ext>
            </a:extLst>
          </p:cNvPr>
          <p:cNvSpPr txBox="1"/>
          <p:nvPr/>
        </p:nvSpPr>
        <p:spPr>
          <a:xfrm>
            <a:off x="3563658" y="92136"/>
            <a:ext cx="5338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Molecular calculations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AAD3B-D2C5-2247-84F7-4B9E2448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28</a:t>
            </a:fld>
            <a:endParaRPr lang="en-A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ED070-1F7F-9F48-8E82-4C1F87E03847}"/>
              </a:ext>
            </a:extLst>
          </p:cNvPr>
          <p:cNvSpPr/>
          <p:nvPr/>
        </p:nvSpPr>
        <p:spPr>
          <a:xfrm>
            <a:off x="3924845" y="6261913"/>
            <a:ext cx="4976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Borschevsky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A., et al.,</a:t>
            </a:r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200" b="1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A</a:t>
            </a:r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 86.5, 050501 (2012).</a:t>
            </a:r>
            <a:endParaRPr lang="en-US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482D8A-9B4C-614F-B3CB-3FB1B80B6BFE}"/>
                  </a:ext>
                </a:extLst>
              </p:cNvPr>
              <p:cNvSpPr txBox="1"/>
              <p:nvPr/>
            </p:nvSpPr>
            <p:spPr>
              <a:xfrm>
                <a:off x="6666657" y="2444688"/>
                <a:ext cx="8119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Si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482D8A-9B4C-614F-B3CB-3FB1B80B6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657" y="2444688"/>
                <a:ext cx="81195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D94B02D7-A1AE-5A47-8BA1-9D7794E711D1}"/>
              </a:ext>
            </a:extLst>
          </p:cNvPr>
          <p:cNvSpPr/>
          <p:nvPr/>
        </p:nvSpPr>
        <p:spPr>
          <a:xfrm>
            <a:off x="6575217" y="2692695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5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4B0B-92F7-714F-AB23-3F9B797D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5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Next Steps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69B2E-5970-B441-850C-1BDC34B0F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98" y="1690687"/>
            <a:ext cx="11353800" cy="4928773"/>
          </a:xfrm>
        </p:spPr>
        <p:txBody>
          <a:bodyPr>
            <a:normAutofit/>
          </a:bodyPr>
          <a:lstStyle/>
          <a:p>
            <a:r>
              <a:rPr lang="en-US" sz="3000" dirty="0"/>
              <a:t>Systematic studies of the room temperature Penning trap setup</a:t>
            </a:r>
          </a:p>
          <a:p>
            <a:r>
              <a:rPr lang="en-US" sz="3000" dirty="0"/>
              <a:t>Performing the first laser spectroscopy of a molecular ion in a Penning trap: </a:t>
            </a:r>
          </a:p>
          <a:p>
            <a:r>
              <a:rPr lang="en-US" sz="3000" dirty="0"/>
              <a:t>Study of the hyperfine structure of</a:t>
            </a:r>
          </a:p>
          <a:p>
            <a:r>
              <a:rPr lang="en-US" sz="3000" dirty="0"/>
              <a:t>Installation and systematic studies of the cryogenic Penning trap setup</a:t>
            </a:r>
          </a:p>
          <a:p>
            <a:r>
              <a:rPr lang="en-US" sz="3000" dirty="0"/>
              <a:t>Measurement of the NSD-PV effect in diatomic molecules</a:t>
            </a:r>
          </a:p>
          <a:p>
            <a:r>
              <a:rPr lang="en-US" sz="3000" dirty="0"/>
              <a:t>More accurate calculations needed for the nuclear parameters</a:t>
            </a:r>
          </a:p>
          <a:p>
            <a:r>
              <a:rPr lang="en-US" sz="3000" dirty="0"/>
              <a:t>Measurement of the weak quadrupole moment</a:t>
            </a:r>
          </a:p>
          <a:p>
            <a:r>
              <a:rPr lang="en-US" sz="3000" dirty="0"/>
              <a:t>PV in polyatomic (chiral) molecules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325E3-3FFF-9943-8F7B-C4893A51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37" y="2655888"/>
            <a:ext cx="1199838" cy="358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CADCA-F00E-1B44-B84A-9E776788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73" y="3200400"/>
            <a:ext cx="1199838" cy="3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626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59" y="638175"/>
            <a:ext cx="7428481" cy="62198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07025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73D9385B-1BCB-4C4C-9503-A265E701B0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90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87B5B-2006-CF4D-9BC3-5E009D09D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53" y="1967968"/>
            <a:ext cx="5852804" cy="44390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AE1A0F-EB5D-474C-AB93-FAF80BF63146}"/>
              </a:ext>
            </a:extLst>
          </p:cNvPr>
          <p:cNvSpPr txBox="1"/>
          <p:nvPr/>
        </p:nvSpPr>
        <p:spPr>
          <a:xfrm>
            <a:off x="724809" y="6435725"/>
            <a:ext cx="4586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Jonas </a:t>
            </a:r>
            <a:r>
              <a:rPr lang="en-US" sz="1400" dirty="0" err="1"/>
              <a:t>Karthein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D7216-F830-B74D-BE8B-E0832183F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75" y="525172"/>
            <a:ext cx="8147050" cy="1329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15436-41EB-C84A-95E6-ECE05B57381C}"/>
              </a:ext>
            </a:extLst>
          </p:cNvPr>
          <p:cNvSpPr txBox="1"/>
          <p:nvPr/>
        </p:nvSpPr>
        <p:spPr>
          <a:xfrm>
            <a:off x="7598147" y="2404586"/>
            <a:ext cx="38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Group at MIT: </a:t>
            </a:r>
          </a:p>
          <a:p>
            <a:pPr algn="ctr"/>
            <a:r>
              <a:rPr lang="en-US" dirty="0"/>
              <a:t>R.F. Garcia Ruiz, I. </a:t>
            </a:r>
            <a:r>
              <a:rPr lang="en-US" dirty="0" err="1"/>
              <a:t>Belosevic</a:t>
            </a:r>
            <a:r>
              <a:rPr lang="en-US" dirty="0"/>
              <a:t>, A.J. Brinson, J. </a:t>
            </a:r>
            <a:r>
              <a:rPr lang="en-US" dirty="0" err="1"/>
              <a:t>Karthein</a:t>
            </a:r>
            <a:r>
              <a:rPr lang="en-US" dirty="0"/>
              <a:t>, S. </a:t>
            </a:r>
            <a:r>
              <a:rPr lang="en-US" dirty="0" err="1"/>
              <a:t>Moroch</a:t>
            </a:r>
            <a:r>
              <a:rPr lang="en-US" dirty="0"/>
              <a:t>, S.M. </a:t>
            </a:r>
            <a:r>
              <a:rPr lang="en-US" dirty="0" err="1"/>
              <a:t>Udrescu</a:t>
            </a:r>
            <a:r>
              <a:rPr lang="en-US" dirty="0"/>
              <a:t>, A. Vernon, S. Wilkins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370B0-77C5-E146-8356-D9FABA2DA325}"/>
              </a:ext>
            </a:extLst>
          </p:cNvPr>
          <p:cNvSpPr txBox="1"/>
          <p:nvPr/>
        </p:nvSpPr>
        <p:spPr>
          <a:xfrm>
            <a:off x="8062777" y="4057302"/>
            <a:ext cx="2918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External collaborators: </a:t>
            </a:r>
          </a:p>
          <a:p>
            <a:pPr algn="ctr"/>
            <a:r>
              <a:rPr lang="en-US" dirty="0"/>
              <a:t>D. DeMille, J. </a:t>
            </a:r>
            <a:r>
              <a:rPr lang="en-US" dirty="0" err="1"/>
              <a:t>Dilling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N. </a:t>
            </a:r>
            <a:r>
              <a:rPr lang="en-US" dirty="0" err="1"/>
              <a:t>Hutzler</a:t>
            </a:r>
            <a:r>
              <a:rPr lang="en-US" dirty="0"/>
              <a:t>, R. </a:t>
            </a:r>
            <a:r>
              <a:rPr lang="en-US" dirty="0" err="1"/>
              <a:t>Ringle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68BA9-366F-AD4A-AC16-87C6BE03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30</a:t>
            </a:fld>
            <a:endParaRPr lang="en-A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89E58-2510-FB18-E7A9-DB406CE78DD8}"/>
              </a:ext>
            </a:extLst>
          </p:cNvPr>
          <p:cNvSpPr txBox="1"/>
          <p:nvPr/>
        </p:nvSpPr>
        <p:spPr>
          <a:xfrm>
            <a:off x="8062777" y="5433019"/>
            <a:ext cx="327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Acknowledgements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S. Paul, A. </a:t>
            </a:r>
            <a:r>
              <a:rPr lang="en-US" dirty="0" err="1"/>
              <a:t>Teigelhoefer</a:t>
            </a:r>
            <a:r>
              <a:rPr lang="en-US" dirty="0"/>
              <a:t>, D. Torres</a:t>
            </a:r>
          </a:p>
        </p:txBody>
      </p:sp>
    </p:spTree>
    <p:extLst>
      <p:ext uri="{BB962C8B-B14F-4D97-AF65-F5344CB8AC3E}">
        <p14:creationId xmlns:p14="http://schemas.microsoft.com/office/powerpoint/2010/main" val="2315137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D8AABB-0216-1F46-8984-6A4DE7A8D753}"/>
              </a:ext>
            </a:extLst>
          </p:cNvPr>
          <p:cNvSpPr txBox="1"/>
          <p:nvPr/>
        </p:nvSpPr>
        <p:spPr>
          <a:xfrm>
            <a:off x="3107329" y="2613392"/>
            <a:ext cx="59773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CB30F-178C-264B-8BC0-E14F072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31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3916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7">
            <a:extLst>
              <a:ext uri="{FF2B5EF4-FFF2-40B4-BE49-F238E27FC236}">
                <a16:creationId xmlns:a16="http://schemas.microsoft.com/office/drawing/2014/main" id="{A80E4105-7F0D-E649-864A-4E350357018D}"/>
              </a:ext>
            </a:extLst>
          </p:cNvPr>
          <p:cNvSpPr/>
          <p:nvPr/>
        </p:nvSpPr>
        <p:spPr>
          <a:xfrm rot="3566116">
            <a:off x="10044785" y="1692324"/>
            <a:ext cx="254202" cy="1928220"/>
          </a:xfrm>
          <a:prstGeom prst="can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626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4</a:t>
            </a:fld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D95CF-AD9A-4947-AFBE-F24A062F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0" y="1346604"/>
            <a:ext cx="4228135" cy="4164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B4B1A-310E-4E4B-8B8F-EB193CADC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30" y="2313281"/>
            <a:ext cx="3773570" cy="2980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7999EE-D8C0-9541-8BE3-84FD845F1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715" y="1565729"/>
            <a:ext cx="1217443" cy="121744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153E5C55-80BA-794C-896F-1140678D7FF8}"/>
              </a:ext>
            </a:extLst>
          </p:cNvPr>
          <p:cNvSpPr/>
          <p:nvPr/>
        </p:nvSpPr>
        <p:spPr>
          <a:xfrm>
            <a:off x="5399314" y="2783172"/>
            <a:ext cx="1146629" cy="80185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8E322A-27AD-D749-9050-D73B4180AA48}"/>
                  </a:ext>
                </a:extLst>
              </p:cNvPr>
              <p:cNvSpPr txBox="1"/>
              <p:nvPr/>
            </p:nvSpPr>
            <p:spPr>
              <a:xfrm>
                <a:off x="1960615" y="5641704"/>
                <a:ext cx="91717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R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8E322A-27AD-D749-9050-D73B4180A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615" y="5641704"/>
                <a:ext cx="91717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B8E078-EEB6-3A40-AB2F-7A071BB2A3F3}"/>
                  </a:ext>
                </a:extLst>
              </p:cNvPr>
              <p:cNvSpPr txBox="1"/>
              <p:nvPr/>
            </p:nvSpPr>
            <p:spPr>
              <a:xfrm>
                <a:off x="9254712" y="4539726"/>
                <a:ext cx="91717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R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B8E078-EEB6-3A40-AB2F-7A071BB2A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712" y="4539726"/>
                <a:ext cx="91717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FD3D00-094A-6042-A1EC-C2743B208DC3}"/>
                  </a:ext>
                </a:extLst>
              </p:cNvPr>
              <p:cNvSpPr txBox="1"/>
              <p:nvPr/>
            </p:nvSpPr>
            <p:spPr>
              <a:xfrm>
                <a:off x="11218786" y="2448887"/>
                <a:ext cx="71256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FD3D00-094A-6042-A1EC-C2743B208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786" y="2448887"/>
                <a:ext cx="71256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56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DF75-027C-9743-B08E-D499E46B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31" y="6333258"/>
            <a:ext cx="2743200" cy="365125"/>
          </a:xfrm>
        </p:spPr>
        <p:txBody>
          <a:bodyPr/>
          <a:lstStyle/>
          <a:p>
            <a:fld id="{3D1D0453-5467-B948-910C-AA9B8898ADAF}" type="slidenum">
              <a:rPr lang="en-AE" smtClean="0"/>
              <a:t>5</a:t>
            </a:fld>
            <a:endParaRPr lang="en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1660B-169F-084F-8B06-71B4543C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87" y="1438396"/>
            <a:ext cx="7572403" cy="4529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50BAB-0D65-D94A-ABDB-AFC326E9C75B}"/>
                  </a:ext>
                </a:extLst>
              </p:cNvPr>
              <p:cNvSpPr txBox="1"/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4400" b="0" i="0" smtClean="0">
                            <a:latin typeface="Cambria Math" panose="02040503050406030204" pitchFamily="18" charset="0"/>
                          </a:rPr>
                          <m:t>225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RaF</m:t>
                    </m:r>
                  </m:oMath>
                </a14:m>
                <a:r>
                  <a:rPr 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Hyperfine Structure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50BAB-0D65-D94A-ABDB-AFC326E9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blipFill>
                <a:blip r:embed="rId3"/>
                <a:stretch>
                  <a:fillRect t="-1429" r="-2527" b="-3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D1D5A-D8B2-8043-B203-80D4BF3CB748}"/>
                  </a:ext>
                </a:extLst>
              </p:cNvPr>
              <p:cNvSpPr txBox="1"/>
              <p:nvPr/>
            </p:nvSpPr>
            <p:spPr>
              <a:xfrm>
                <a:off x="4534588" y="1438395"/>
                <a:ext cx="160871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=20.5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D1D5A-D8B2-8043-B203-80D4BF3C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88" y="1438395"/>
                <a:ext cx="1608710" cy="553998"/>
              </a:xfrm>
              <a:prstGeom prst="rect">
                <a:avLst/>
              </a:prstGeom>
              <a:blipFill>
                <a:blip r:embed="rId4"/>
                <a:stretch>
                  <a:fillRect l="-157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440D45-54DC-FA40-9FD7-65895D841B56}"/>
              </a:ext>
            </a:extLst>
          </p:cNvPr>
          <p:cNvCxnSpPr>
            <a:cxnSpLocks/>
          </p:cNvCxnSpPr>
          <p:nvPr/>
        </p:nvCxnSpPr>
        <p:spPr>
          <a:xfrm>
            <a:off x="762106" y="5968132"/>
            <a:ext cx="90823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0F99AA-98EB-BA45-93CE-72EDB610326B}"/>
              </a:ext>
            </a:extLst>
          </p:cNvPr>
          <p:cNvCxnSpPr>
            <a:cxnSpLocks/>
          </p:cNvCxnSpPr>
          <p:nvPr/>
        </p:nvCxnSpPr>
        <p:spPr>
          <a:xfrm flipV="1">
            <a:off x="990846" y="448377"/>
            <a:ext cx="0" cy="60674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CF6769-6B1A-2844-8EA6-496D28EB9E01}"/>
              </a:ext>
            </a:extLst>
          </p:cNvPr>
          <p:cNvSpPr txBox="1"/>
          <p:nvPr/>
        </p:nvSpPr>
        <p:spPr>
          <a:xfrm>
            <a:off x="390208" y="4993200"/>
            <a:ext cx="5084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20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DC9A82-49DC-DC42-8B90-7AC4673806F2}"/>
              </a:ext>
            </a:extLst>
          </p:cNvPr>
          <p:cNvCxnSpPr>
            <a:cxnSpLocks/>
          </p:cNvCxnSpPr>
          <p:nvPr/>
        </p:nvCxnSpPr>
        <p:spPr>
          <a:xfrm>
            <a:off x="830101" y="5231727"/>
            <a:ext cx="1371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1C6FA6-080F-A94A-887E-97398AB63C49}"/>
              </a:ext>
            </a:extLst>
          </p:cNvPr>
          <p:cNvCxnSpPr>
            <a:cxnSpLocks/>
          </p:cNvCxnSpPr>
          <p:nvPr/>
        </p:nvCxnSpPr>
        <p:spPr>
          <a:xfrm>
            <a:off x="853686" y="1602684"/>
            <a:ext cx="1371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3101033-3906-ED47-A48A-30483E7C8F7A}"/>
              </a:ext>
            </a:extLst>
          </p:cNvPr>
          <p:cNvSpPr txBox="1"/>
          <p:nvPr/>
        </p:nvSpPr>
        <p:spPr>
          <a:xfrm>
            <a:off x="230721" y="1364157"/>
            <a:ext cx="670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01D274-BCBE-E046-8849-7172F20AB4AD}"/>
              </a:ext>
            </a:extLst>
          </p:cNvPr>
          <p:cNvSpPr txBox="1"/>
          <p:nvPr/>
        </p:nvSpPr>
        <p:spPr>
          <a:xfrm rot="16200000">
            <a:off x="-353824" y="3243571"/>
            <a:ext cx="15247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Rate [</a:t>
            </a:r>
            <a:r>
              <a:rPr lang="en-US" sz="2500" dirty="0" err="1"/>
              <a:t>a.u</a:t>
            </a:r>
            <a:r>
              <a:rPr lang="en-US" sz="2500" dirty="0"/>
              <a:t>.]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56C4EE-0A2E-7649-B85C-D00B8153F7D5}"/>
              </a:ext>
            </a:extLst>
          </p:cNvPr>
          <p:cNvSpPr txBox="1"/>
          <p:nvPr/>
        </p:nvSpPr>
        <p:spPr>
          <a:xfrm>
            <a:off x="4131019" y="6380946"/>
            <a:ext cx="23444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Frequency [GHz]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7A0FCF-0B76-0149-AD86-3E99C0656A07}"/>
              </a:ext>
            </a:extLst>
          </p:cNvPr>
          <p:cNvCxnSpPr/>
          <p:nvPr/>
        </p:nvCxnSpPr>
        <p:spPr>
          <a:xfrm>
            <a:off x="5303263" y="5968132"/>
            <a:ext cx="0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ACB7A2-50F8-764B-913A-6A2CAAF3E724}"/>
              </a:ext>
            </a:extLst>
          </p:cNvPr>
          <p:cNvCxnSpPr/>
          <p:nvPr/>
        </p:nvCxnSpPr>
        <p:spPr>
          <a:xfrm>
            <a:off x="8497562" y="5968132"/>
            <a:ext cx="0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67221D-BB6C-6042-899D-722DBCC70634}"/>
              </a:ext>
            </a:extLst>
          </p:cNvPr>
          <p:cNvCxnSpPr/>
          <p:nvPr/>
        </p:nvCxnSpPr>
        <p:spPr>
          <a:xfrm>
            <a:off x="1957524" y="5968132"/>
            <a:ext cx="0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C509C0-070D-E442-87EE-9C48728E5155}"/>
              </a:ext>
            </a:extLst>
          </p:cNvPr>
          <p:cNvSpPr txBox="1"/>
          <p:nvPr/>
        </p:nvSpPr>
        <p:spPr>
          <a:xfrm>
            <a:off x="5129978" y="605527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EB45EC-97BA-BA4C-80B5-2CA389D3DD0B}"/>
              </a:ext>
            </a:extLst>
          </p:cNvPr>
          <p:cNvSpPr txBox="1"/>
          <p:nvPr/>
        </p:nvSpPr>
        <p:spPr>
          <a:xfrm>
            <a:off x="8169750" y="6055276"/>
            <a:ext cx="5886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4.5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9A3AD7-383F-F746-8757-154A4B174A1B}"/>
              </a:ext>
            </a:extLst>
          </p:cNvPr>
          <p:cNvSpPr txBox="1"/>
          <p:nvPr/>
        </p:nvSpPr>
        <p:spPr>
          <a:xfrm>
            <a:off x="1609202" y="6036712"/>
            <a:ext cx="6864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-4.5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88D715F-C9F5-AA45-8C29-6CE40EA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249" y="820342"/>
            <a:ext cx="3172773" cy="37987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C27674-5057-D5B5-395A-B1B27971692E}"/>
              </a:ext>
            </a:extLst>
          </p:cNvPr>
          <p:cNvSpPr txBox="1"/>
          <p:nvPr/>
        </p:nvSpPr>
        <p:spPr>
          <a:xfrm rot="19640129">
            <a:off x="8554283" y="5225470"/>
            <a:ext cx="312790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0395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DF75-027C-9743-B08E-D499E46B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6</a:t>
            </a:fld>
            <a:endParaRPr lang="en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1660B-169F-084F-8B06-71B4543C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93" y="3922972"/>
            <a:ext cx="3030142" cy="181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44FD2-49A5-0145-8748-60B92CEC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2" y="1157990"/>
            <a:ext cx="3011323" cy="1777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38DDA-4886-014F-A7AE-DA968674B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752" y="998040"/>
            <a:ext cx="3302688" cy="2011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013A4-F2EE-3A4F-8850-88D767DE5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890" y="1016506"/>
            <a:ext cx="3055071" cy="2005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A34D9-5C47-724B-96EF-42CD3D052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688" y="3887238"/>
            <a:ext cx="3030142" cy="184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DF2E2-1EBF-7D48-A6E6-43A303F38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483" y="3824658"/>
            <a:ext cx="2945455" cy="181258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54694D-AE3D-A047-81BF-7F1B2EDC508F}"/>
              </a:ext>
            </a:extLst>
          </p:cNvPr>
          <p:cNvCxnSpPr>
            <a:cxnSpLocks/>
          </p:cNvCxnSpPr>
          <p:nvPr/>
        </p:nvCxnSpPr>
        <p:spPr>
          <a:xfrm flipV="1">
            <a:off x="496099" y="3429000"/>
            <a:ext cx="0" cy="25085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C27B1F-E506-AA44-9995-130B29CC4B50}"/>
              </a:ext>
            </a:extLst>
          </p:cNvPr>
          <p:cNvSpPr txBox="1"/>
          <p:nvPr/>
        </p:nvSpPr>
        <p:spPr>
          <a:xfrm>
            <a:off x="69483" y="5254818"/>
            <a:ext cx="508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381695-5C1E-4A46-8C77-89F393906608}"/>
              </a:ext>
            </a:extLst>
          </p:cNvPr>
          <p:cNvCxnSpPr>
            <a:cxnSpLocks/>
          </p:cNvCxnSpPr>
          <p:nvPr/>
        </p:nvCxnSpPr>
        <p:spPr>
          <a:xfrm>
            <a:off x="404659" y="5416401"/>
            <a:ext cx="91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301495-FC40-DE48-8F87-219E8B99E1E2}"/>
              </a:ext>
            </a:extLst>
          </p:cNvPr>
          <p:cNvSpPr txBox="1"/>
          <p:nvPr/>
        </p:nvSpPr>
        <p:spPr>
          <a:xfrm>
            <a:off x="-29664" y="3761389"/>
            <a:ext cx="6703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156049-1923-8942-84E8-0CFD8A14C423}"/>
              </a:ext>
            </a:extLst>
          </p:cNvPr>
          <p:cNvSpPr txBox="1"/>
          <p:nvPr/>
        </p:nvSpPr>
        <p:spPr>
          <a:xfrm rot="16200000">
            <a:off x="-531322" y="4233623"/>
            <a:ext cx="1524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Rate [</a:t>
            </a:r>
            <a:r>
              <a:rPr lang="en-US" sz="1500" dirty="0" err="1"/>
              <a:t>a.u</a:t>
            </a:r>
            <a:r>
              <a:rPr lang="en-US" sz="1500" dirty="0"/>
              <a:t>.]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F06D35-6075-ED42-8247-749DF89289D9}"/>
              </a:ext>
            </a:extLst>
          </p:cNvPr>
          <p:cNvCxnSpPr>
            <a:cxnSpLocks/>
          </p:cNvCxnSpPr>
          <p:nvPr/>
        </p:nvCxnSpPr>
        <p:spPr>
          <a:xfrm>
            <a:off x="404659" y="3926351"/>
            <a:ext cx="91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BDE999-4FE0-1544-A96B-DAD639B8EE91}"/>
              </a:ext>
            </a:extLst>
          </p:cNvPr>
          <p:cNvCxnSpPr>
            <a:cxnSpLocks/>
          </p:cNvCxnSpPr>
          <p:nvPr/>
        </p:nvCxnSpPr>
        <p:spPr>
          <a:xfrm flipV="1">
            <a:off x="443843" y="581962"/>
            <a:ext cx="0" cy="25085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2B2B5E-BDC3-184E-8060-4D07591274FE}"/>
              </a:ext>
            </a:extLst>
          </p:cNvPr>
          <p:cNvSpPr txBox="1"/>
          <p:nvPr/>
        </p:nvSpPr>
        <p:spPr>
          <a:xfrm>
            <a:off x="17227" y="2407780"/>
            <a:ext cx="508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1CBC4B-D631-E54D-BF3D-C4D73EE96B8B}"/>
              </a:ext>
            </a:extLst>
          </p:cNvPr>
          <p:cNvCxnSpPr>
            <a:cxnSpLocks/>
          </p:cNvCxnSpPr>
          <p:nvPr/>
        </p:nvCxnSpPr>
        <p:spPr>
          <a:xfrm>
            <a:off x="352403" y="2569363"/>
            <a:ext cx="91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399757-CE2C-834D-8D29-2AC04F02DF80}"/>
              </a:ext>
            </a:extLst>
          </p:cNvPr>
          <p:cNvSpPr txBox="1"/>
          <p:nvPr/>
        </p:nvSpPr>
        <p:spPr>
          <a:xfrm rot="16200000">
            <a:off x="-583578" y="1386585"/>
            <a:ext cx="1524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Rate [</a:t>
            </a:r>
            <a:r>
              <a:rPr lang="en-US" sz="1500" dirty="0" err="1"/>
              <a:t>a.u</a:t>
            </a:r>
            <a:r>
              <a:rPr lang="en-US" sz="1500" dirty="0"/>
              <a:t>.]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22D871-7118-414F-883D-520FBC5CDEEC}"/>
              </a:ext>
            </a:extLst>
          </p:cNvPr>
          <p:cNvCxnSpPr>
            <a:cxnSpLocks/>
          </p:cNvCxnSpPr>
          <p:nvPr/>
        </p:nvCxnSpPr>
        <p:spPr>
          <a:xfrm>
            <a:off x="352403" y="1079313"/>
            <a:ext cx="91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2490B9-5022-7A4A-9F47-DE79B22E9710}"/>
              </a:ext>
            </a:extLst>
          </p:cNvPr>
          <p:cNvCxnSpPr>
            <a:cxnSpLocks/>
          </p:cNvCxnSpPr>
          <p:nvPr/>
        </p:nvCxnSpPr>
        <p:spPr>
          <a:xfrm>
            <a:off x="404659" y="5847097"/>
            <a:ext cx="35242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B91B5A-E00D-F04D-93D5-162559EB63BA}"/>
              </a:ext>
            </a:extLst>
          </p:cNvPr>
          <p:cNvCxnSpPr>
            <a:cxnSpLocks/>
          </p:cNvCxnSpPr>
          <p:nvPr/>
        </p:nvCxnSpPr>
        <p:spPr>
          <a:xfrm flipV="1">
            <a:off x="4122826" y="5790810"/>
            <a:ext cx="3530442" cy="562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B5AB83-2F82-344E-949E-FC69B0E934BE}"/>
              </a:ext>
            </a:extLst>
          </p:cNvPr>
          <p:cNvCxnSpPr>
            <a:cxnSpLocks/>
          </p:cNvCxnSpPr>
          <p:nvPr/>
        </p:nvCxnSpPr>
        <p:spPr>
          <a:xfrm>
            <a:off x="7837528" y="5790810"/>
            <a:ext cx="3516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ABF661-AB3F-864C-AB6D-8B41C9BD79E0}"/>
              </a:ext>
            </a:extLst>
          </p:cNvPr>
          <p:cNvCxnSpPr/>
          <p:nvPr/>
        </p:nvCxnSpPr>
        <p:spPr>
          <a:xfrm flipV="1">
            <a:off x="3928892" y="573156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CD5243-A172-E44B-A4E8-BD14D58CF9AB}"/>
              </a:ext>
            </a:extLst>
          </p:cNvPr>
          <p:cNvCxnSpPr/>
          <p:nvPr/>
        </p:nvCxnSpPr>
        <p:spPr>
          <a:xfrm flipV="1">
            <a:off x="4001788" y="576568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9BBF8B-4F51-ED48-9558-EFA3E5345197}"/>
              </a:ext>
            </a:extLst>
          </p:cNvPr>
          <p:cNvCxnSpPr/>
          <p:nvPr/>
        </p:nvCxnSpPr>
        <p:spPr>
          <a:xfrm flipV="1">
            <a:off x="7628514" y="570145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69A684-5D34-7D45-82BD-4C03F5F85461}"/>
              </a:ext>
            </a:extLst>
          </p:cNvPr>
          <p:cNvCxnSpPr/>
          <p:nvPr/>
        </p:nvCxnSpPr>
        <p:spPr>
          <a:xfrm flipV="1">
            <a:off x="7701410" y="573557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2EA177E-3C86-C649-874F-154D620A8F0D}"/>
              </a:ext>
            </a:extLst>
          </p:cNvPr>
          <p:cNvSpPr txBox="1"/>
          <p:nvPr/>
        </p:nvSpPr>
        <p:spPr>
          <a:xfrm>
            <a:off x="4776515" y="6300385"/>
            <a:ext cx="23444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Frequency [GHz]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438462-9DEA-7340-AF44-C9BAF2738117}"/>
              </a:ext>
            </a:extLst>
          </p:cNvPr>
          <p:cNvSpPr txBox="1"/>
          <p:nvPr/>
        </p:nvSpPr>
        <p:spPr>
          <a:xfrm>
            <a:off x="4776515" y="3290280"/>
            <a:ext cx="23444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Frequency [GHz]</a:t>
            </a:r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0D3A9B61-24B4-944B-80F2-F64948F1855C}"/>
              </a:ext>
            </a:extLst>
          </p:cNvPr>
          <p:cNvSpPr/>
          <p:nvPr/>
        </p:nvSpPr>
        <p:spPr>
          <a:xfrm rot="5400000">
            <a:off x="11260375" y="5724162"/>
            <a:ext cx="186889" cy="12640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A0B8DA2-D140-DA43-AD9A-048A9BBBA93A}"/>
              </a:ext>
            </a:extLst>
          </p:cNvPr>
          <p:cNvCxnSpPr/>
          <p:nvPr/>
        </p:nvCxnSpPr>
        <p:spPr>
          <a:xfrm>
            <a:off x="2300433" y="5846064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B59FC9-2BEC-464F-A3BD-8074E42EF560}"/>
              </a:ext>
            </a:extLst>
          </p:cNvPr>
          <p:cNvCxnSpPr/>
          <p:nvPr/>
        </p:nvCxnSpPr>
        <p:spPr>
          <a:xfrm>
            <a:off x="3537714" y="584709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6A2789-91D5-1144-9F76-1A5363090030}"/>
              </a:ext>
            </a:extLst>
          </p:cNvPr>
          <p:cNvCxnSpPr/>
          <p:nvPr/>
        </p:nvCxnSpPr>
        <p:spPr>
          <a:xfrm>
            <a:off x="779016" y="584709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A820D89-D29C-AB4E-A405-696801D85951}"/>
              </a:ext>
            </a:extLst>
          </p:cNvPr>
          <p:cNvCxnSpPr/>
          <p:nvPr/>
        </p:nvCxnSpPr>
        <p:spPr>
          <a:xfrm>
            <a:off x="4583850" y="584709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C4923C-51A0-E94B-9B41-F686769118C5}"/>
              </a:ext>
            </a:extLst>
          </p:cNvPr>
          <p:cNvCxnSpPr/>
          <p:nvPr/>
        </p:nvCxnSpPr>
        <p:spPr>
          <a:xfrm>
            <a:off x="7463830" y="5801146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8F207F4-0BE2-C04B-8131-364D0A544BED}"/>
              </a:ext>
            </a:extLst>
          </p:cNvPr>
          <p:cNvCxnSpPr/>
          <p:nvPr/>
        </p:nvCxnSpPr>
        <p:spPr>
          <a:xfrm>
            <a:off x="8310958" y="5797783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DB9022-55B0-BA45-95E7-2DE7A51F4890}"/>
              </a:ext>
            </a:extLst>
          </p:cNvPr>
          <p:cNvCxnSpPr/>
          <p:nvPr/>
        </p:nvCxnSpPr>
        <p:spPr>
          <a:xfrm>
            <a:off x="11190938" y="5797783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A4D290B-B120-6142-8D6A-6BEF113DEE1D}"/>
              </a:ext>
            </a:extLst>
          </p:cNvPr>
          <p:cNvCxnSpPr>
            <a:cxnSpLocks/>
          </p:cNvCxnSpPr>
          <p:nvPr/>
        </p:nvCxnSpPr>
        <p:spPr>
          <a:xfrm>
            <a:off x="404659" y="3016287"/>
            <a:ext cx="35242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0F1F761-DD5B-5245-B652-B330087187EB}"/>
              </a:ext>
            </a:extLst>
          </p:cNvPr>
          <p:cNvCxnSpPr>
            <a:cxnSpLocks/>
          </p:cNvCxnSpPr>
          <p:nvPr/>
        </p:nvCxnSpPr>
        <p:spPr>
          <a:xfrm flipV="1">
            <a:off x="4122826" y="2960000"/>
            <a:ext cx="3530442" cy="562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5A905F6-28B3-194B-A26C-14F50B00CC3F}"/>
              </a:ext>
            </a:extLst>
          </p:cNvPr>
          <p:cNvCxnSpPr>
            <a:cxnSpLocks/>
          </p:cNvCxnSpPr>
          <p:nvPr/>
        </p:nvCxnSpPr>
        <p:spPr>
          <a:xfrm>
            <a:off x="7837528" y="2960000"/>
            <a:ext cx="3516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EF6889-5125-E848-ABA5-02DBD68F7AB7}"/>
              </a:ext>
            </a:extLst>
          </p:cNvPr>
          <p:cNvCxnSpPr/>
          <p:nvPr/>
        </p:nvCxnSpPr>
        <p:spPr>
          <a:xfrm flipV="1">
            <a:off x="3928892" y="290075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63BDACB-3A9E-8940-9EAF-79F20CA05B14}"/>
              </a:ext>
            </a:extLst>
          </p:cNvPr>
          <p:cNvCxnSpPr/>
          <p:nvPr/>
        </p:nvCxnSpPr>
        <p:spPr>
          <a:xfrm flipV="1">
            <a:off x="4001788" y="293487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091631C-5893-0A4C-8F9D-95F3E549F114}"/>
              </a:ext>
            </a:extLst>
          </p:cNvPr>
          <p:cNvCxnSpPr/>
          <p:nvPr/>
        </p:nvCxnSpPr>
        <p:spPr>
          <a:xfrm flipV="1">
            <a:off x="7628514" y="287064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208613-2C8A-E743-BB57-0CD8070F2C11}"/>
              </a:ext>
            </a:extLst>
          </p:cNvPr>
          <p:cNvCxnSpPr/>
          <p:nvPr/>
        </p:nvCxnSpPr>
        <p:spPr>
          <a:xfrm flipV="1">
            <a:off x="7701410" y="2904765"/>
            <a:ext cx="145792" cy="171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CCE99A9-F424-264E-B9EF-4D451DC2501D}"/>
              </a:ext>
            </a:extLst>
          </p:cNvPr>
          <p:cNvCxnSpPr/>
          <p:nvPr/>
        </p:nvCxnSpPr>
        <p:spPr>
          <a:xfrm>
            <a:off x="3537714" y="301628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E117259-6F56-B143-9795-A49D9E830DA2}"/>
              </a:ext>
            </a:extLst>
          </p:cNvPr>
          <p:cNvCxnSpPr/>
          <p:nvPr/>
        </p:nvCxnSpPr>
        <p:spPr>
          <a:xfrm>
            <a:off x="779016" y="301628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B87F1C-DEFF-4D4A-B42B-18D73103026D}"/>
              </a:ext>
            </a:extLst>
          </p:cNvPr>
          <p:cNvCxnSpPr/>
          <p:nvPr/>
        </p:nvCxnSpPr>
        <p:spPr>
          <a:xfrm>
            <a:off x="4583850" y="3016287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55E6427-6B33-B546-B048-5CC7C12F0694}"/>
              </a:ext>
            </a:extLst>
          </p:cNvPr>
          <p:cNvCxnSpPr/>
          <p:nvPr/>
        </p:nvCxnSpPr>
        <p:spPr>
          <a:xfrm>
            <a:off x="7463830" y="2970336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193EEC2-7B87-6045-988C-1E27E0FFB5DD}"/>
              </a:ext>
            </a:extLst>
          </p:cNvPr>
          <p:cNvCxnSpPr/>
          <p:nvPr/>
        </p:nvCxnSpPr>
        <p:spPr>
          <a:xfrm>
            <a:off x="8310958" y="2966973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4E3C295-1256-5F4B-B0F8-4FDB3CEE4ED8}"/>
              </a:ext>
            </a:extLst>
          </p:cNvPr>
          <p:cNvCxnSpPr/>
          <p:nvPr/>
        </p:nvCxnSpPr>
        <p:spPr>
          <a:xfrm>
            <a:off x="11190938" y="2966973"/>
            <a:ext cx="0" cy="91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76625A6-8B37-B34D-AE77-138181233E88}"/>
              </a:ext>
            </a:extLst>
          </p:cNvPr>
          <p:cNvSpPr txBox="1"/>
          <p:nvPr/>
        </p:nvSpPr>
        <p:spPr>
          <a:xfrm>
            <a:off x="2166775" y="5886410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6A99C51-A35C-0840-9EDA-0DD4434C3ACE}"/>
              </a:ext>
            </a:extLst>
          </p:cNvPr>
          <p:cNvSpPr txBox="1"/>
          <p:nvPr/>
        </p:nvSpPr>
        <p:spPr>
          <a:xfrm>
            <a:off x="3329819" y="5907394"/>
            <a:ext cx="4283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4.5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B9A47B-36D2-8741-A7A2-170FC5078E23}"/>
              </a:ext>
            </a:extLst>
          </p:cNvPr>
          <p:cNvSpPr txBox="1"/>
          <p:nvPr/>
        </p:nvSpPr>
        <p:spPr>
          <a:xfrm>
            <a:off x="516386" y="5897158"/>
            <a:ext cx="4876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-4.5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41744D-D513-BD45-BE75-B45E3813435E}"/>
              </a:ext>
            </a:extLst>
          </p:cNvPr>
          <p:cNvSpPr txBox="1"/>
          <p:nvPr/>
        </p:nvSpPr>
        <p:spPr>
          <a:xfrm>
            <a:off x="4391227" y="5907393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CB6E79-5B3D-1542-960E-C67A0FFCC305}"/>
              </a:ext>
            </a:extLst>
          </p:cNvPr>
          <p:cNvSpPr txBox="1"/>
          <p:nvPr/>
        </p:nvSpPr>
        <p:spPr>
          <a:xfrm>
            <a:off x="7280977" y="58478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27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8E5A4BF-4183-9247-BF55-9054F1A92684}"/>
              </a:ext>
            </a:extLst>
          </p:cNvPr>
          <p:cNvSpPr txBox="1"/>
          <p:nvPr/>
        </p:nvSpPr>
        <p:spPr>
          <a:xfrm>
            <a:off x="8119339" y="5843357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39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AC21BD7-CCED-034D-91EA-D8076E41AF4E}"/>
              </a:ext>
            </a:extLst>
          </p:cNvPr>
          <p:cNvSpPr txBox="1"/>
          <p:nvPr/>
        </p:nvSpPr>
        <p:spPr>
          <a:xfrm>
            <a:off x="11005868" y="5848921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48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62C9A55-29F0-8840-80B1-595E72143F37}"/>
              </a:ext>
            </a:extLst>
          </p:cNvPr>
          <p:cNvSpPr txBox="1"/>
          <p:nvPr/>
        </p:nvSpPr>
        <p:spPr>
          <a:xfrm>
            <a:off x="10946556" y="3022392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-19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DD553F-2EC1-0941-9007-E4EA864FF376}"/>
              </a:ext>
            </a:extLst>
          </p:cNvPr>
          <p:cNvSpPr txBox="1"/>
          <p:nvPr/>
        </p:nvSpPr>
        <p:spPr>
          <a:xfrm>
            <a:off x="8084781" y="3022391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-28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55136C8-51F6-594A-AF8B-094F256DBDA2}"/>
              </a:ext>
            </a:extLst>
          </p:cNvPr>
          <p:cNvSpPr txBox="1"/>
          <p:nvPr/>
        </p:nvSpPr>
        <p:spPr>
          <a:xfrm>
            <a:off x="7239450" y="3023487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-40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5B403D-1753-614F-A6F8-DE28B7406285}"/>
              </a:ext>
            </a:extLst>
          </p:cNvPr>
          <p:cNvSpPr txBox="1"/>
          <p:nvPr/>
        </p:nvSpPr>
        <p:spPr>
          <a:xfrm>
            <a:off x="4333595" y="3065602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49E48A6-9314-4340-8B07-40CD2FD90338}"/>
                  </a:ext>
                </a:extLst>
              </p:cNvPr>
              <p:cNvSpPr txBox="1"/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4400" b="0" i="0" smtClean="0">
                            <a:latin typeface="Cambria Math" panose="02040503050406030204" pitchFamily="18" charset="0"/>
                          </a:rPr>
                          <m:t>225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RaF</m:t>
                    </m:r>
                  </m:oMath>
                </a14:m>
                <a:r>
                  <a:rPr 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Hyperfine Structure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49E48A6-9314-4340-8B07-40CD2FD90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blipFill>
                <a:blip r:embed="rId9"/>
                <a:stretch>
                  <a:fillRect t="-1429" r="-2527" b="-3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B5A1F01-B03F-5F46-8E01-59BCA52F3A91}"/>
                  </a:ext>
                </a:extLst>
              </p:cNvPr>
              <p:cNvSpPr txBox="1"/>
              <p:nvPr/>
            </p:nvSpPr>
            <p:spPr>
              <a:xfrm>
                <a:off x="1732104" y="4031187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=20.5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B5A1F01-B03F-5F46-8E01-59BCA52F3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104" y="4031187"/>
                <a:ext cx="1136658" cy="400110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DE9D3E21-75EA-9E4A-8D88-6F59DB2B358A}"/>
              </a:ext>
            </a:extLst>
          </p:cNvPr>
          <p:cNvSpPr txBox="1"/>
          <p:nvPr/>
        </p:nvSpPr>
        <p:spPr>
          <a:xfrm>
            <a:off x="3288481" y="3090466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-63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E3D1DA0-FC61-C145-8075-872978475CC3}"/>
              </a:ext>
            </a:extLst>
          </p:cNvPr>
          <p:cNvSpPr txBox="1"/>
          <p:nvPr/>
        </p:nvSpPr>
        <p:spPr>
          <a:xfrm>
            <a:off x="535407" y="3067768"/>
            <a:ext cx="43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-71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2A0006D-2CBB-A343-A877-4718906362CF}"/>
                  </a:ext>
                </a:extLst>
              </p:cNvPr>
              <p:cNvSpPr txBox="1"/>
              <p:nvPr/>
            </p:nvSpPr>
            <p:spPr>
              <a:xfrm>
                <a:off x="5525080" y="3998308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=21.5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2A0006D-2CBB-A343-A877-471890636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80" y="3998308"/>
                <a:ext cx="1136658" cy="400110"/>
              </a:xfrm>
              <a:prstGeom prst="rect">
                <a:avLst/>
              </a:prstGeom>
              <a:blipFill>
                <a:blip r:embed="rId11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56546F2-5D79-AF42-BF78-F77A205FAA3C}"/>
                  </a:ext>
                </a:extLst>
              </p:cNvPr>
              <p:cNvSpPr txBox="1"/>
              <p:nvPr/>
            </p:nvSpPr>
            <p:spPr>
              <a:xfrm>
                <a:off x="9322764" y="3998308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=22.5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56546F2-5D79-AF42-BF78-F77A205F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764" y="3998308"/>
                <a:ext cx="1136658" cy="400110"/>
              </a:xfrm>
              <a:prstGeom prst="rect">
                <a:avLst/>
              </a:prstGeom>
              <a:blipFill>
                <a:blip r:embed="rId1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606EF16-A90E-3F48-BE65-EEAE6D8B3C18}"/>
                  </a:ext>
                </a:extLst>
              </p:cNvPr>
              <p:cNvSpPr txBox="1"/>
              <p:nvPr/>
            </p:nvSpPr>
            <p:spPr>
              <a:xfrm>
                <a:off x="1598446" y="1228916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=17.5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606EF16-A90E-3F48-BE65-EEAE6D8B3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46" y="1228916"/>
                <a:ext cx="1136658" cy="400110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CDCE2D7-3096-174E-A086-02CC796F3A3E}"/>
                  </a:ext>
                </a:extLst>
              </p:cNvPr>
              <p:cNvSpPr txBox="1"/>
              <p:nvPr/>
            </p:nvSpPr>
            <p:spPr>
              <a:xfrm>
                <a:off x="5525080" y="1228916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=18.5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CDCE2D7-3096-174E-A086-02CC796F3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80" y="1228916"/>
                <a:ext cx="1136658" cy="400110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BA1AD4E-87D6-3240-BF6F-4E9B56EEF532}"/>
                  </a:ext>
                </a:extLst>
              </p:cNvPr>
              <p:cNvSpPr txBox="1"/>
              <p:nvPr/>
            </p:nvSpPr>
            <p:spPr>
              <a:xfrm>
                <a:off x="9322764" y="1163428"/>
                <a:ext cx="1136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=19.5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BA1AD4E-87D6-3240-BF6F-4E9B56EE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764" y="1163428"/>
                <a:ext cx="1136658" cy="400110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D95E98B-03EB-444F-ACAF-9D886E1A5E50}"/>
              </a:ext>
            </a:extLst>
          </p:cNvPr>
          <p:cNvSpPr/>
          <p:nvPr/>
        </p:nvSpPr>
        <p:spPr>
          <a:xfrm>
            <a:off x="4185625" y="3803504"/>
            <a:ext cx="3317268" cy="1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B18A393-A7D1-9FE3-6A9F-820D9CAFC645}"/>
              </a:ext>
            </a:extLst>
          </p:cNvPr>
          <p:cNvSpPr txBox="1"/>
          <p:nvPr/>
        </p:nvSpPr>
        <p:spPr>
          <a:xfrm rot="19640129">
            <a:off x="9126721" y="5487551"/>
            <a:ext cx="312790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3562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50BAB-0D65-D94A-ABDB-AFC326E9C75B}"/>
                  </a:ext>
                </a:extLst>
              </p:cNvPr>
              <p:cNvSpPr txBox="1"/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4400" b="0" i="0" smtClean="0">
                            <a:latin typeface="Cambria Math" panose="02040503050406030204" pitchFamily="18" charset="0"/>
                          </a:rPr>
                          <m:t>225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RaF</m:t>
                    </m:r>
                  </m:oMath>
                </a14:m>
                <a:r>
                  <a:rPr 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Hyperfine Structure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B50BAB-0D65-D94A-ABDB-AFC326E9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393" y="0"/>
                <a:ext cx="7019807" cy="882614"/>
              </a:xfrm>
              <a:prstGeom prst="rect">
                <a:avLst/>
              </a:prstGeom>
              <a:blipFill>
                <a:blip r:embed="rId3"/>
                <a:stretch>
                  <a:fillRect t="-1429" r="-2527" b="-3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6">
                <a:extLst>
                  <a:ext uri="{FF2B5EF4-FFF2-40B4-BE49-F238E27FC236}">
                    <a16:creationId xmlns:a16="http://schemas.microsoft.com/office/drawing/2014/main" id="{413C62A9-50CC-CE48-805F-D03B59250E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629607"/>
                  </p:ext>
                </p:extLst>
              </p:nvPr>
            </p:nvGraphicFramePr>
            <p:xfrm>
              <a:off x="830031" y="1735522"/>
              <a:ext cx="9914621" cy="19696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43125">
                      <a:extLst>
                        <a:ext uri="{9D8B030D-6E8A-4147-A177-3AD203B41FA5}">
                          <a16:colId xmlns:a16="http://schemas.microsoft.com/office/drawing/2014/main" val="883697878"/>
                        </a:ext>
                      </a:extLst>
                    </a:gridCol>
                    <a:gridCol w="3986212">
                      <a:extLst>
                        <a:ext uri="{9D8B030D-6E8A-4147-A177-3AD203B41FA5}">
                          <a16:colId xmlns:a16="http://schemas.microsoft.com/office/drawing/2014/main" val="3358180372"/>
                        </a:ext>
                      </a:extLst>
                    </a:gridCol>
                    <a:gridCol w="3785284">
                      <a:extLst>
                        <a:ext uri="{9D8B030D-6E8A-4147-A177-3AD203B41FA5}">
                          <a16:colId xmlns:a16="http://schemas.microsoft.com/office/drawing/2014/main" val="1962669468"/>
                        </a:ext>
                      </a:extLst>
                    </a:gridCol>
                  </a:tblGrid>
                  <a:tr h="635504">
                    <a:tc>
                      <a:txBody>
                        <a:bodyPr/>
                        <a:lstStyle/>
                        <a:p>
                          <a:endParaRPr lang="en-US" sz="3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𝑚𝑜𝑙𝑒𝑐𝑢𝑙𝑒</m:t>
                                    </m:r>
                                  </m:sub>
                                  <m:sup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𝑅𝑎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3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𝑎𝑡𝑜𝑚</m:t>
                                    </m:r>
                                  </m:sub>
                                  <m:sup>
                                    <m: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  <m:t>𝑅𝑎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3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1416773"/>
                      </a:ext>
                    </a:extLst>
                  </a:tr>
                  <a:tr h="635504">
                    <a:tc>
                      <a:txBody>
                        <a:bodyPr/>
                        <a:lstStyle/>
                        <a:p>
                          <a:r>
                            <a:rPr lang="en-US" sz="3000" dirty="0"/>
                            <a:t>With BW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−0.7315</m:t>
                                </m:r>
                                <m:sSub>
                                  <m:sSubPr>
                                    <m:ctrlPr>
                                      <a:rPr lang="en-US" sz="3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3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ctrlPr>
                                          <a:rPr lang="en-US" sz="3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73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  <m:sup>
                                    <m:r>
                                      <a:rPr lang="en-US" sz="3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[1]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3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−0.7338</m:t>
                                </m:r>
                                <m:sSubSup>
                                  <m:sSubSupPr>
                                    <m:ctrlP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ctrlP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  <m:sup>
                                    <m: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[2]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3000" b="0" i="0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(73)</m:t>
                                    </m:r>
                                  </m:e>
                                  <m:sub>
                                    <m: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8239066"/>
                      </a:ext>
                    </a:extLst>
                  </a:tr>
                  <a:tr h="635504">
                    <a:tc>
                      <a:txBody>
                        <a:bodyPr/>
                        <a:lstStyle/>
                        <a:p>
                          <a:r>
                            <a:rPr lang="en-US" sz="3000" dirty="0"/>
                            <a:t>Without BW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0.7007</m:t>
                                </m:r>
                                <m:sSub>
                                  <m:sSubPr>
                                    <m:ctrlP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3000" b="0" i="0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(70)</m:t>
                                    </m:r>
                                  </m:e>
                                  <m:sub>
                                    <m: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0.7</m:t>
                                </m:r>
                                <m:r>
                                  <a:rPr lang="en-US" sz="30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014</m:t>
                                </m:r>
                                <m:sSub>
                                  <m:sSubPr>
                                    <m:ctrlP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3000" b="0" i="0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(70)</m:t>
                                    </m:r>
                                  </m:e>
                                  <m:sub>
                                    <m:r>
                                      <a:rPr lang="en-US" sz="30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04911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6">
                <a:extLst>
                  <a:ext uri="{FF2B5EF4-FFF2-40B4-BE49-F238E27FC236}">
                    <a16:creationId xmlns:a16="http://schemas.microsoft.com/office/drawing/2014/main" id="{413C62A9-50CC-CE48-805F-D03B59250E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629607"/>
                  </p:ext>
                </p:extLst>
              </p:nvPr>
            </p:nvGraphicFramePr>
            <p:xfrm>
              <a:off x="830031" y="1735522"/>
              <a:ext cx="9914621" cy="19696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43125">
                      <a:extLst>
                        <a:ext uri="{9D8B030D-6E8A-4147-A177-3AD203B41FA5}">
                          <a16:colId xmlns:a16="http://schemas.microsoft.com/office/drawing/2014/main" val="883697878"/>
                        </a:ext>
                      </a:extLst>
                    </a:gridCol>
                    <a:gridCol w="3986212">
                      <a:extLst>
                        <a:ext uri="{9D8B030D-6E8A-4147-A177-3AD203B41FA5}">
                          <a16:colId xmlns:a16="http://schemas.microsoft.com/office/drawing/2014/main" val="3358180372"/>
                        </a:ext>
                      </a:extLst>
                    </a:gridCol>
                    <a:gridCol w="3785284">
                      <a:extLst>
                        <a:ext uri="{9D8B030D-6E8A-4147-A177-3AD203B41FA5}">
                          <a16:colId xmlns:a16="http://schemas.microsoft.com/office/drawing/2014/main" val="1962669468"/>
                        </a:ext>
                      </a:extLst>
                    </a:gridCol>
                  </a:tblGrid>
                  <a:tr h="635504">
                    <a:tc>
                      <a:txBody>
                        <a:bodyPr/>
                        <a:lstStyle/>
                        <a:p>
                          <a:pPr/>
                          <a:endParaRPr lang="en-US" sz="3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40" t="-2000" r="-95541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873" t="-2000" r="-334" b="-2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1416773"/>
                      </a:ext>
                    </a:extLst>
                  </a:tr>
                  <a:tr h="698627">
                    <a:tc>
                      <a:txBody>
                        <a:bodyPr/>
                        <a:lstStyle/>
                        <a:p>
                          <a:r>
                            <a:rPr lang="en-US" sz="3000" dirty="0"/>
                            <a:t>With BW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40" t="-91071" r="-95541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873" t="-91071" r="-334" b="-1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8239066"/>
                      </a:ext>
                    </a:extLst>
                  </a:tr>
                  <a:tr h="635504">
                    <a:tc>
                      <a:txBody>
                        <a:bodyPr/>
                        <a:lstStyle/>
                        <a:p>
                          <a:r>
                            <a:rPr lang="en-US" sz="3000" dirty="0"/>
                            <a:t>Without BW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40" t="-214000" r="-95541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873" t="-214000" r="-334" b="-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4911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F0E7AD8-A95E-7845-9E8D-C629514D5C95}"/>
              </a:ext>
            </a:extLst>
          </p:cNvPr>
          <p:cNvSpPr txBox="1"/>
          <p:nvPr/>
        </p:nvSpPr>
        <p:spPr>
          <a:xfrm>
            <a:off x="143957" y="6145784"/>
            <a:ext cx="6156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Skripnikov</a:t>
            </a:r>
            <a:r>
              <a:rPr lang="en-US" sz="1200" dirty="0"/>
              <a:t>, L. V., </a:t>
            </a:r>
            <a:r>
              <a:rPr lang="en-US" sz="1200" b="1" i="1" dirty="0"/>
              <a:t>The Journal of Chemical Physics</a:t>
            </a:r>
            <a:r>
              <a:rPr lang="en-US" sz="1200" b="1" dirty="0"/>
              <a:t> 153.11, 114114 (2020).</a:t>
            </a:r>
          </a:p>
          <a:p>
            <a:r>
              <a:rPr lang="en-US" sz="1200" dirty="0"/>
              <a:t>[2] Wendt, K., et al., </a:t>
            </a:r>
            <a:r>
              <a:rPr lang="en-US" sz="1200" b="1" i="1" dirty="0" err="1"/>
              <a:t>Zeitschrift</a:t>
            </a:r>
            <a:r>
              <a:rPr lang="en-US" sz="1200" b="1" i="1" dirty="0"/>
              <a:t> für </a:t>
            </a:r>
            <a:r>
              <a:rPr lang="en-US" sz="1200" b="1" i="1" dirty="0" err="1"/>
              <a:t>Physik</a:t>
            </a:r>
            <a:r>
              <a:rPr lang="en-US" sz="1200" b="1" i="1" dirty="0"/>
              <a:t> D Atoms, Molecules and Clusters</a:t>
            </a:r>
            <a:r>
              <a:rPr lang="en-US" sz="1200" b="1" dirty="0"/>
              <a:t> 4.3, 227 (1987).</a:t>
            </a:r>
          </a:p>
          <a:p>
            <a:r>
              <a:rPr lang="en-US" sz="1200" dirty="0"/>
              <a:t>[3] Arnold, E., et al., </a:t>
            </a:r>
            <a:r>
              <a:rPr lang="en-US" sz="1200" b="1" i="1" dirty="0"/>
              <a:t>Physical Review Letters</a:t>
            </a:r>
            <a:r>
              <a:rPr lang="en-US" sz="1200" b="1" dirty="0"/>
              <a:t> 59.7, 771 (1987).</a:t>
            </a:r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045931-825A-0744-AF23-1ED68DFBECBD}"/>
                  </a:ext>
                </a:extLst>
              </p:cNvPr>
              <p:cNvSpPr txBox="1"/>
              <p:nvPr/>
            </p:nvSpPr>
            <p:spPr>
              <a:xfrm>
                <a:off x="3513434" y="4551332"/>
                <a:ext cx="5165132" cy="573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Measured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Ra</m:t>
                        </m:r>
                      </m:sup>
                    </m:sSup>
                  </m:oMath>
                </a14:m>
                <a:r>
                  <a:rPr lang="en-US" sz="3000" dirty="0"/>
                  <a:t>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−0.7338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</m:d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045931-825A-0744-AF23-1ED68DFBE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434" y="4551332"/>
                <a:ext cx="5165132" cy="573747"/>
              </a:xfrm>
              <a:prstGeom prst="rect">
                <a:avLst/>
              </a:prstGeom>
              <a:blipFill>
                <a:blip r:embed="rId5"/>
                <a:stretch>
                  <a:fillRect l="-2696" t="-869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68D3392-C095-AD89-FB10-C304885634B8}"/>
              </a:ext>
            </a:extLst>
          </p:cNvPr>
          <p:cNvSpPr txBox="1"/>
          <p:nvPr/>
        </p:nvSpPr>
        <p:spPr>
          <a:xfrm rot="19640129">
            <a:off x="8554283" y="5225470"/>
            <a:ext cx="312790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55664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930"/>
            <a:ext cx="5150611" cy="4312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8</a:t>
            </a:fld>
            <a:endParaRPr lang="en-AE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82ABD07-15DC-F549-A37E-816A9F775934}"/>
              </a:ext>
            </a:extLst>
          </p:cNvPr>
          <p:cNvSpPr/>
          <p:nvPr/>
        </p:nvSpPr>
        <p:spPr>
          <a:xfrm>
            <a:off x="1734672" y="4002743"/>
            <a:ext cx="336176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B94A3-1A4D-1147-81B4-7267FE89C73A}"/>
              </a:ext>
            </a:extLst>
          </p:cNvPr>
          <p:cNvSpPr txBox="1"/>
          <p:nvPr/>
        </p:nvSpPr>
        <p:spPr>
          <a:xfrm>
            <a:off x="4249271" y="5836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2A78D9-0DD9-0246-8B26-D1FD5816556D}"/>
              </a:ext>
            </a:extLst>
          </p:cNvPr>
          <p:cNvCxnSpPr>
            <a:cxnSpLocks/>
          </p:cNvCxnSpPr>
          <p:nvPr/>
        </p:nvCxnSpPr>
        <p:spPr>
          <a:xfrm flipH="1">
            <a:off x="1264023" y="5078507"/>
            <a:ext cx="470649" cy="4555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06DCC0-417A-4C5C-8325-6A1F5EEAF8A7}"/>
              </a:ext>
            </a:extLst>
          </p:cNvPr>
          <p:cNvSpPr txBox="1"/>
          <p:nvPr/>
        </p:nvSpPr>
        <p:spPr>
          <a:xfrm>
            <a:off x="-52541" y="5563899"/>
            <a:ext cx="3359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Garcia Ruiz, et al., </a:t>
            </a:r>
            <a:r>
              <a:rPr lang="en-US" sz="1200" b="1" i="1" dirty="0"/>
              <a:t>Nature</a:t>
            </a:r>
            <a:r>
              <a:rPr lang="en-US" sz="1200" b="1" dirty="0"/>
              <a:t> 581.7809, 400 (2020).</a:t>
            </a:r>
          </a:p>
        </p:txBody>
      </p:sp>
    </p:spTree>
    <p:extLst>
      <p:ext uri="{BB962C8B-B14F-4D97-AF65-F5344CB8AC3E}">
        <p14:creationId xmlns:p14="http://schemas.microsoft.com/office/powerpoint/2010/main" val="38129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F08EF8-40B2-344E-B6FF-2AC7783E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930"/>
            <a:ext cx="5150611" cy="4312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629B-387E-1544-AE4F-B5E5D278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molecules?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93ACD-3891-E847-B768-92CF9CC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0453-5467-B948-910C-AA9B8898ADAF}" type="slidenum">
              <a:rPr lang="en-AE" smtClean="0"/>
              <a:t>9</a:t>
            </a:fld>
            <a:endParaRPr lang="en-AE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82ABD07-15DC-F549-A37E-816A9F775934}"/>
              </a:ext>
            </a:extLst>
          </p:cNvPr>
          <p:cNvSpPr/>
          <p:nvPr/>
        </p:nvSpPr>
        <p:spPr>
          <a:xfrm>
            <a:off x="1734672" y="4002743"/>
            <a:ext cx="336176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78A3D4A-225B-5542-8167-C9C927CA47C3}"/>
              </a:ext>
            </a:extLst>
          </p:cNvPr>
          <p:cNvSpPr/>
          <p:nvPr/>
        </p:nvSpPr>
        <p:spPr>
          <a:xfrm>
            <a:off x="2223248" y="4002743"/>
            <a:ext cx="466164" cy="1075764"/>
          </a:xfrm>
          <a:prstGeom prst="frame">
            <a:avLst>
              <a:gd name="adj1" fmla="val 83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402DA-D3FC-5F42-87F8-6C3B347C0FDD}"/>
              </a:ext>
            </a:extLst>
          </p:cNvPr>
          <p:cNvCxnSpPr>
            <a:cxnSpLocks/>
          </p:cNvCxnSpPr>
          <p:nvPr/>
        </p:nvCxnSpPr>
        <p:spPr>
          <a:xfrm flipH="1">
            <a:off x="1264023" y="5078507"/>
            <a:ext cx="470649" cy="4555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BE9151-6C37-8F4B-8EA7-58D316C2E456}"/>
              </a:ext>
            </a:extLst>
          </p:cNvPr>
          <p:cNvSpPr txBox="1"/>
          <p:nvPr/>
        </p:nvSpPr>
        <p:spPr>
          <a:xfrm>
            <a:off x="3200959" y="5563898"/>
            <a:ext cx="457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Udrescu</a:t>
            </a:r>
            <a:r>
              <a:rPr lang="en-US" sz="1200" dirty="0"/>
              <a:t>, S. M., et al, </a:t>
            </a:r>
            <a:r>
              <a:rPr lang="en-US" sz="1200" b="1" i="1" dirty="0"/>
              <a:t>Physical Review Letters</a:t>
            </a:r>
            <a:r>
              <a:rPr lang="en-US" sz="1200" b="1" dirty="0"/>
              <a:t> 127.3, 033001 (2021).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7BD5AB-2A3D-7C42-9456-2FB953695998}"/>
              </a:ext>
            </a:extLst>
          </p:cNvPr>
          <p:cNvCxnSpPr>
            <a:cxnSpLocks/>
          </p:cNvCxnSpPr>
          <p:nvPr/>
        </p:nvCxnSpPr>
        <p:spPr>
          <a:xfrm>
            <a:off x="2678207" y="5078507"/>
            <a:ext cx="1045505" cy="4482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E22BAB-D3AE-8E2B-67C7-95755AAC05A6}"/>
              </a:ext>
            </a:extLst>
          </p:cNvPr>
          <p:cNvSpPr txBox="1"/>
          <p:nvPr/>
        </p:nvSpPr>
        <p:spPr>
          <a:xfrm>
            <a:off x="-52541" y="5563899"/>
            <a:ext cx="3359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Garcia Ruiz, et al., </a:t>
            </a:r>
            <a:r>
              <a:rPr lang="en-US" sz="1200" b="1" i="1" dirty="0"/>
              <a:t>Nature</a:t>
            </a:r>
            <a:r>
              <a:rPr lang="en-US" sz="1200" b="1" dirty="0"/>
              <a:t> 581.7809, 400 (2020).</a:t>
            </a:r>
          </a:p>
        </p:txBody>
      </p:sp>
    </p:spTree>
    <p:extLst>
      <p:ext uri="{BB962C8B-B14F-4D97-AF65-F5344CB8AC3E}">
        <p14:creationId xmlns:p14="http://schemas.microsoft.com/office/powerpoint/2010/main" val="258352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11899</TotalTime>
  <Words>924</Words>
  <Application>Microsoft Macintosh PowerPoint</Application>
  <PresentationFormat>Widescreen</PresentationFormat>
  <Paragraphs>218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Office Theme</vt:lpstr>
      <vt:lpstr>Hadronic parity violation studies using molecular ions</vt:lpstr>
      <vt:lpstr>Outline</vt:lpstr>
      <vt:lpstr>Why molecules?</vt:lpstr>
      <vt:lpstr>Why molecules?</vt:lpstr>
      <vt:lpstr>PowerPoint Presentation</vt:lpstr>
      <vt:lpstr>PowerPoint Presentation</vt:lpstr>
      <vt:lpstr>PowerPoint Presentation</vt:lpstr>
      <vt:lpstr>Why molecules?</vt:lpstr>
      <vt:lpstr>Why molecules?</vt:lpstr>
      <vt:lpstr>Why molecules?</vt:lpstr>
      <vt:lpstr>Why molecules?</vt:lpstr>
      <vt:lpstr>Why molecules?</vt:lpstr>
      <vt:lpstr>Atomic/Molecular Parity Violation</vt:lpstr>
      <vt:lpstr>Atomic/Molecular Parity Violation</vt:lpstr>
      <vt:lpstr>Atomic/Molecular Parity Violation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Parity violation measurements in a Penning trap</vt:lpstr>
      <vt:lpstr>Parity violation measurements in a Penning trap</vt:lpstr>
      <vt:lpstr>PowerPoint Presentation</vt:lpstr>
      <vt:lpstr>Next Steps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RaF High Resolution Analysis</dc:title>
  <dc:creator>Microsoft Office User</dc:creator>
  <cp:lastModifiedBy>Silviu Udrescu</cp:lastModifiedBy>
  <cp:revision>380</cp:revision>
  <dcterms:created xsi:type="dcterms:W3CDTF">2021-01-19T19:34:05Z</dcterms:created>
  <dcterms:modified xsi:type="dcterms:W3CDTF">2022-04-15T22:13:09Z</dcterms:modified>
</cp:coreProperties>
</file>