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  <p:sldId id="280" r:id="rId12"/>
    <p:sldId id="267" r:id="rId13"/>
    <p:sldId id="286" r:id="rId14"/>
    <p:sldId id="268" r:id="rId15"/>
    <p:sldId id="269" r:id="rId16"/>
    <p:sldId id="270" r:id="rId17"/>
    <p:sldId id="271" r:id="rId18"/>
    <p:sldId id="281" r:id="rId19"/>
    <p:sldId id="277" r:id="rId20"/>
    <p:sldId id="282" r:id="rId21"/>
    <p:sldId id="274" r:id="rId22"/>
    <p:sldId id="275" r:id="rId23"/>
    <p:sldId id="283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5930F-5B07-4202-B223-C23CB503B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867AA2-75F3-4D9C-AA92-B96E058C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3DC72F-A95A-44B5-A933-120F4879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3AFF3-FC8F-43F1-B39C-C2A12DE7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019CF-9FCE-42BE-A108-9BFCAD4B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C2A08-7BEA-40BA-BC82-01CF3E52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D23277-FE7C-44DA-8060-5F6A6536E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89B444-5943-4470-942D-E87F13AD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AE7A7D-5B7A-4A50-A181-E2D3D3D8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0F8977-93E8-40A1-AB07-1136BADB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6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E63CC7-67AF-4553-9118-09E7F9116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3FEF5E-426C-4745-B459-173EE622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4AD4E7-4849-49DF-8DCC-EB5408AD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2F3AA-2275-416F-ABD8-FD3328BE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816E8-DB2F-4A56-97D5-10D12744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7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66F03-DA8E-41C7-BBA3-1A930A6C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12B328-78C9-4BF8-8708-FD347A22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5A1184-9C6C-4490-A7BE-D4672278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BAC5-A688-4B25-9ADD-C115E8E1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E88672-D259-4D81-8616-E486F5BD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8F420-C976-407D-A7FB-5FF17A2B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9276A8-C8CB-4B5E-A286-4007060DC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A87ACD-BD1E-4E10-99AC-12F78016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3B4C3-8EE9-450E-9D25-2520C62F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29458-2BE4-4E62-9126-90C3425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8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237CF-06E5-4321-91BA-59A011B6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2F6A2-F1FE-4C67-9813-17DFFE30B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58BED1-3FA7-4E96-86F8-897982B14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1ABCD4-858D-4896-92C1-4B3587D4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28D210-8B1F-4453-8385-D19FEF6D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668789-2F66-4702-B469-F6F95AED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57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481D1-CAC3-4555-99B1-C15E1433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13333-7180-4FC6-AEEB-BA8EEBE7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9FCF29-8342-4CD9-AFF8-52B3C5D2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F42CE6-4248-455F-B78A-EBA24B074A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B4C2BB-FFF3-4EBA-AD15-AEF0C82D2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62C627-45D5-4824-9E7F-3BB895F4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6F3EC2C-16E4-4335-A82B-9A216271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0E19A0-B94F-4E77-802F-8138654C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4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2FC4E-D149-4C7F-B663-CE6B9766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1E0FFF-E7F0-4C68-8A3A-D9D862A8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B7029F1-208D-4289-B626-79480617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3DC244-B4E3-44C7-8067-2D3E9C99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8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F613D1-DF1D-49A0-9489-219C732A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8B1D3-6C79-4BDA-94C4-9CE87247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CDBDAA-415E-4FE1-B4E7-E693CDC5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1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78165-5AF7-4B8A-A0DC-A35795B4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50FDC-39DB-4AA1-8BA1-B6E6C0F34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C391D0-3571-4A6A-9E13-983D53FA6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9BA716-D2C8-4DDD-8BF3-EB45564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A4BD12-6D3A-4DAC-A756-E55DF36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D3B55-3CD9-4EE5-B23D-FA25F9F3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AD62E-3F76-4A4E-AB4F-73D7CB7A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03A23B-269F-4CBE-AAF6-F59C37451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419270-D147-4513-BADC-24A122A5A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B893A5-E9A5-4DCD-A241-F9A71652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189197-D267-4D6F-B5EA-61EF1692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D0AA65-B762-446B-B4D2-C1E8270C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8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B8C4A0-5733-4DAC-B749-93D93E71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0CA2CF-067D-4FF5-98F7-9A5F1D588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9334A2-9DAA-41A4-B009-EF9C53581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016B1-A384-40BA-BAE4-C91E7620C03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498187-F710-4649-A430-3E949574D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1AE5B-29D8-4441-B1F9-C83BFBF81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2831-CDC0-473A-9E16-8A737E4A66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7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7FE060D-0F8A-48D9-B902-AAD738E5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2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fornian FB" panose="0207040306080B030204" pitchFamily="18" charset="0"/>
              </a:rPr>
              <a:t>Rapidity space entanglement in gauge theories</a:t>
            </a:r>
            <a:br>
              <a:rPr lang="en-US" altLang="zh-CN" sz="3200" kern="1200" dirty="0">
                <a:solidFill>
                  <a:schemeClr val="tx1"/>
                </a:solidFill>
                <a:latin typeface="Californian FB" panose="0207040306080B030204" pitchFamily="18" charset="0"/>
              </a:rPr>
            </a:br>
            <a:endParaRPr lang="en-US" altLang="zh-CN" sz="3200" kern="12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B740DD-594E-4DDB-AEC5-3E826D561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altLang="zh-CN" dirty="0">
                <a:ln w="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Yizhuang Liu</a:t>
            </a:r>
          </a:p>
          <a:p>
            <a:pPr algn="l"/>
            <a:r>
              <a:rPr lang="en-US" altLang="zh-CN" dirty="0">
                <a:ln w="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   Institute of Theoretical Physics,</a:t>
            </a:r>
          </a:p>
          <a:p>
            <a:pPr algn="l"/>
            <a:r>
              <a:rPr lang="en-US" altLang="zh-CN" dirty="0">
                <a:ln w="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   Jagiellonian University </a:t>
            </a:r>
          </a:p>
          <a:p>
            <a:pPr algn="l"/>
            <a:endParaRPr lang="en-US" altLang="zh-CN" dirty="0">
              <a:ln w="0"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EF2855-C07F-4CA0-9457-F0DE3489178B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The talk is based on recent work 2202.02612</a:t>
            </a:r>
            <a:r>
              <a:rPr lang="zh-CN" altLang="en-US" sz="200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，</a:t>
            </a:r>
            <a:r>
              <a:rPr lang="en-US" altLang="zh-CN" sz="200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2203.00739 , </a:t>
            </a:r>
            <a:r>
              <a:rPr lang="en-US" altLang="zh-CN" sz="20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and 2205.06724. </a:t>
            </a:r>
            <a:endParaRPr lang="en-US" altLang="zh-CN" sz="2000" b="0" i="0" dirty="0">
              <a:effectLst/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9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D00C30-C2E4-4204-A701-9C8E2C07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Rapidity space entanglement : sub-critical system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sz="37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内容占位符 4" descr="卡通人物&#10;&#10;中度可信度描述已自动生成">
            <a:extLst>
              <a:ext uri="{FF2B5EF4-FFF2-40B4-BE49-F238E27FC236}">
                <a16:creationId xmlns:a16="http://schemas.microsoft.com/office/drawing/2014/main" id="{AD9EDF7D-B390-47F1-9FF2-B98E4160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4" y="1119642"/>
            <a:ext cx="10872172" cy="2228795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A61981F-4191-3782-3214-E00488F92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35" y="3998019"/>
                <a:ext cx="6382966" cy="2216512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 the light-front formulation of QFT,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total digits in longitudinal momentum fraction. We consider entanglement between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and the rest. 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2A61981F-4191-3782-3214-E00488F92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35" y="3998019"/>
                <a:ext cx="6382966" cy="22165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7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EBBFE3-8165-41A5-9826-D60724D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4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sub-critical system</a:t>
            </a:r>
            <a:br>
              <a:rPr lang="en-US" altLang="zh-CN" sz="34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5D6515-3B73-4309-9C21-813BE1513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2075" y="1457325"/>
                <a:ext cx="9791700" cy="4629150"/>
              </a:xfrm>
            </p:spPr>
            <p:txBody>
              <a:bodyPr anchor="ctr"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 Area law satisfied.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expressed in terms of </a:t>
                </a:r>
                <a:r>
                  <a:rPr lang="en-US" altLang="zh-CN" b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quark </a:t>
                </a:r>
                <a:r>
                  <a:rPr lang="en-US" altLang="zh-CN" b="1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parton</a:t>
                </a:r>
                <a:r>
                  <a:rPr lang="en-US" altLang="zh-CN" b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distribution functions (</a:t>
                </a:r>
                <a:r>
                  <a:rPr lang="en-US" altLang="zh-CN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PDFs</a:t>
                </a:r>
                <a:r>
                  <a:rPr lang="en-US" altLang="zh-CN" b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)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For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func>
                      <m:func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same asymptotic coefficients for forward scattering: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zh-CN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5D6515-3B73-4309-9C21-813BE1513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075" y="1457325"/>
                <a:ext cx="9791700" cy="4629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2689101-6853-45DC-9ECC-5BFF29EE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4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sub-critical system</a:t>
            </a:r>
            <a:br>
              <a:rPr lang="en-US" altLang="zh-CN" sz="34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7152FA-1F85-4FE9-887B-200154CE9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9887" y="1936465"/>
                <a:ext cx="8276026" cy="3320031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fName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  <a:endParaRPr lang="en-US" altLang="zh-CN" b="0" i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The “c function”: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Expected to generalized to multi-</a:t>
                </a:r>
                <a:r>
                  <a:rPr lang="en-US" altLang="zh-CN" dirty="0" err="1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parton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wave functions in sub-critical system. </a:t>
                </a:r>
              </a:p>
              <a:p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7152FA-1F85-4FE9-887B-200154CE9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887" y="1936465"/>
                <a:ext cx="8276026" cy="3320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0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31834E-E2E7-42C8-B55B-BA4BD8A0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sub-critical system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08664-69CB-453A-9F25-40FB7A35B0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7300" y="1885951"/>
                <a:ext cx="9829800" cy="3541996"/>
              </a:xfrm>
            </p:spPr>
            <p:txBody>
              <a:bodyPr anchor="ctr"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The entanglement can also be investigated in the LF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direction</a:t>
                </a:r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inside a hadron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Naturally expressed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Probing quark-</a:t>
                </a:r>
                <a:r>
                  <a:rPr lang="en-US" altLang="zh-CN" dirty="0" err="1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antitquark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PDFs.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08664-69CB-453A-9F25-40FB7A35B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300" y="1885951"/>
                <a:ext cx="9829800" cy="35419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1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852B3B-F02B-4F2D-B37F-7F5CE204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603EA-A5C8-419C-B3FB-711968060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0199" y="1981201"/>
                <a:ext cx="9153525" cy="3743324"/>
              </a:xfrm>
            </p:spPr>
            <p:txBody>
              <a:bodyPr anchor="ctr">
                <a:noAutofit/>
              </a:bodyPr>
              <a:lstStyle/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In QCD, a famous example is the soft gluon wave function of a quarkonium system.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Emission</a:t>
                </a:r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of</a:t>
                </a:r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small-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gluon generates </a:t>
                </a:r>
                <a:r>
                  <a:rPr lang="en-US" altLang="zh-CN" b="1" dirty="0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rapidity divergences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in light-front wave functions and their norm squares.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Leading divergences resumed into closed equation in planar limits.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Generates BFKL, BK-like equations in various limits/approximations.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603EA-A5C8-419C-B3FB-711968060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0199" y="1981201"/>
                <a:ext cx="9153525" cy="37433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78F8283-339F-48D5-B7FE-A55772EC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altLang="zh-CN" sz="280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280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sz="28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内容占位符 4" descr="图示&#10;&#10;描述已自动生成">
            <a:extLst>
              <a:ext uri="{FF2B5EF4-FFF2-40B4-BE49-F238E27FC236}">
                <a16:creationId xmlns:a16="http://schemas.microsoft.com/office/drawing/2014/main" id="{D84C8571-C62B-4962-8F52-97FE90E1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4" y="0"/>
            <a:ext cx="6135557" cy="262295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1D261-8E5E-A988-90EA-CD7469B7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Emission of the hardest soft gluon splits the original dipole into two dipoles in which softer gluons emit independently. </a:t>
            </a:r>
          </a:p>
        </p:txBody>
      </p:sp>
      <p:pic>
        <p:nvPicPr>
          <p:cNvPr id="7" name="图片 6" descr="图片包含 文本&#10;&#10;描述已自动生成">
            <a:extLst>
              <a:ext uri="{FF2B5EF4-FFF2-40B4-BE49-F238E27FC236}">
                <a16:creationId xmlns:a16="http://schemas.microsoft.com/office/drawing/2014/main" id="{0C14170F-A09D-4F99-89B5-93A5636D8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74" y="2628900"/>
            <a:ext cx="8794022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0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904E7E-E13C-40D4-AAB4-47F21E7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2F6752-C9AD-41EF-8CC4-DDAC0695F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8276" y="1809750"/>
                <a:ext cx="9201150" cy="3942047"/>
              </a:xfrm>
            </p:spPr>
            <p:txBody>
              <a:bodyPr anchor="ctr"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Entanglement in Mueller’s dipole: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At order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, rapidity divergence leads to enhanced logarithmic behavior: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Generally, to order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fName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Needs re-summation.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Evolution equation for reduced density matrix can be written out. </a:t>
                </a:r>
                <a:endParaRPr lang="zh-CN" altLang="en-US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2F6752-C9AD-41EF-8CC4-DDAC0695F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8276" y="1809750"/>
                <a:ext cx="9201150" cy="39420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11BFF-EC9C-4BFD-8F82-BC3C0B4F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44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dirty="0"/>
          </a:p>
        </p:txBody>
      </p:sp>
      <p:pic>
        <p:nvPicPr>
          <p:cNvPr id="5" name="内容占位符 4" descr="文本&#10;&#10;描述已自动生成">
            <a:extLst>
              <a:ext uri="{FF2B5EF4-FFF2-40B4-BE49-F238E27FC236}">
                <a16:creationId xmlns:a16="http://schemas.microsoft.com/office/drawing/2014/main" id="{1933DADB-F315-4395-980D-5BBEC4559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0" y="1654877"/>
            <a:ext cx="9240540" cy="1314633"/>
          </a:xfr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0204FDA0-4759-4308-8EA8-6F283223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26" y="3174197"/>
            <a:ext cx="7602011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904E7E-E13C-40D4-AAB4-47F21E7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2F6752-C9AD-41EF-8CC4-DDAC0695F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2550" y="1657351"/>
                <a:ext cx="10067925" cy="4008722"/>
              </a:xfrm>
            </p:spPr>
            <p:txBody>
              <a:bodyPr anchor="ctr"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 1D toy model 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Probability of finding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soft gluon: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𝑎𝑦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At large </a:t>
                </a:r>
                <a14:m>
                  <m:oMath xmlns:m="http://schemas.openxmlformats.org/officeDocument/2006/math"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  a very wide width</a:t>
                </a:r>
                <a14:m>
                  <m:oMath xmlns:m="http://schemas.openxmlformats.org/officeDocument/2006/math">
                    <m:r>
                      <a:rPr lang="en-US" altLang="zh-CN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𝑎𝑦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zh-CN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72F6752-C9AD-41EF-8CC4-DDAC0695F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550" y="1657351"/>
                <a:ext cx="10067925" cy="4008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5E3C29-AB2F-4692-935E-937C4064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90" y="2603707"/>
            <a:ext cx="7432885" cy="10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3C4C748-1E69-4AAF-805F-C724DDDA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3FCD98-9D0A-439E-8506-AB11946D9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9750" y="2019300"/>
                <a:ext cx="8477250" cy="3627722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𝑎𝑦</m:t>
                        </m:r>
                      </m:sup>
                    </m:sSup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b="0" i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b="0" i="1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𝑎𝑦</m:t>
                        </m:r>
                      </m:sup>
                    </m:sSup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exponential in rapidity gap. 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func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Linear but enhanced. 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the total dipole number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probed in inclusive process.</a:t>
                </a:r>
              </a:p>
              <a:p>
                <a:endParaRPr lang="en-US" altLang="zh-CN" sz="20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3FCD98-9D0A-439E-8506-AB11946D9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50" y="2019300"/>
                <a:ext cx="8477250" cy="3627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4B2E7C-8300-4F00-BA7C-0BAF9860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EF45E1-5731-47BF-BAA7-50883577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866900"/>
            <a:ext cx="9372600" cy="3884897"/>
          </a:xfrm>
        </p:spPr>
        <p:txBody>
          <a:bodyPr anchor="ctr">
            <a:noAutofit/>
          </a:bodyPr>
          <a:lstStyle/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Introduction to Quantum Entanglement </a:t>
            </a:r>
          </a:p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High-energy process: large rapidity limit</a:t>
            </a:r>
          </a:p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sub-critical system</a:t>
            </a:r>
          </a:p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</a:p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entanglement: string picture</a:t>
            </a:r>
          </a:p>
          <a:p>
            <a:r>
              <a:rPr lang="en-US" altLang="zh-CN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Conclusion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3C4C748-1E69-4AAF-805F-C724DDDA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3FCD98-9D0A-439E-8506-AB11946D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752600"/>
            <a:ext cx="9582149" cy="4265897"/>
          </a:xfrm>
        </p:spPr>
        <p:txBody>
          <a:bodyPr anchor="ctr">
            <a:normAutofit/>
          </a:bodyPr>
          <a:lstStyle/>
          <a:p>
            <a:r>
              <a:rPr lang="en-US" altLang="zh-CN" b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Another interesting example: 1+2D QCD</a:t>
            </a:r>
          </a:p>
          <a:p>
            <a:pPr marL="0" indent="0">
              <a:buNone/>
            </a:pPr>
            <a:endParaRPr lang="en-US" altLang="zh-CN" b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b="0" i="1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Phase-space constraint:  emitted soft gluon must be </a:t>
            </a: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fornian FB" panose="0207040306080B030204" pitchFamily="18" charset="0"/>
              </a:rPr>
              <a:t>within</a:t>
            </a:r>
            <a:r>
              <a:rPr lang="en-US" altLang="zh-CN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 the original dipole!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Unique to 1+2D. One dimensional transverse direction. 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altLang="zh-CN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  <a:p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A84405-385D-453F-BA76-86AEA005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69" y="2287862"/>
            <a:ext cx="8786681" cy="8697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090CA5-A365-481E-AE46-FEFCAA30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457" y="4899232"/>
            <a:ext cx="670008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81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31834E-E2E7-42C8-B55B-BA4BD8A0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critical system and rapidity evolution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08664-69CB-453A-9F25-40FB7A35B0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7300" y="1885951"/>
                <a:ext cx="9829800" cy="3541996"/>
              </a:xfrm>
            </p:spPr>
            <p:txBody>
              <a:bodyPr anchor="ctr"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D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istribution of soft gluons is </a:t>
                </a:r>
                <a:r>
                  <a:rPr lang="en-US" altLang="zh-CN" b="0" dirty="0" err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Poissonian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𝑚𝑏𝑦</m:t>
                        </m:r>
                      </m:sup>
                    </m:sSup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𝑚𝑏𝑦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Peak 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𝑚𝑏𝑦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 Linear instead of exponential.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Much narrower width: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𝑚𝑏𝑦</m:t>
                        </m:r>
                      </m:e>
                    </m:ra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 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The entropy 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𝑚𝑏𝑦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Quenching of phase space, “Kinematic saturation”. </a:t>
                </a:r>
                <a:endParaRPr lang="zh-CN" altLang="en-US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D08664-69CB-453A-9F25-40FB7A35B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300" y="1885951"/>
                <a:ext cx="9829800" cy="35419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7CCFE2-F522-4FE4-9E2B-E8AE5004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Rapidity space entanglement : string picture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DB2CB84-7464-ECC4-5911-BCA0C8BEA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44548"/>
                <a:ext cx="5181600" cy="417158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 the string picture, </a:t>
                </a:r>
                <a:r>
                  <a:rPr lang="en-US" sz="24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parton-parton</a:t>
                </a:r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scattering depicted by exchange of a minimal surface.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World-sheet instanton and thermal 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Quantum 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400" b="0" i="1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kumimoji="0" lang="en-US" altLang="zh-CN" sz="2400" b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effectLst/>
                    <a:uLnTx/>
                    <a:uFillTx/>
                    <a:ea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𝐸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>
                        <a:ln>
                          <a:solidFill>
                            <a:schemeClr val="tx1"/>
                          </a:solidFill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6</m:t>
                        </m:r>
                      </m:den>
                    </m:f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⟨</m:t>
                        </m:r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𝛿</m:t>
                        </m:r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𝑏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⊥</m:t>
                            </m:r>
                          </m:sub>
                          <m:sup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2</m:t>
                            </m:r>
                          </m:sup>
                        </m:sSubSup>
                        <m:r>
                          <a:rPr kumimoji="0" lang="en-US" altLang="zh-CN" sz="2400" b="0" i="1" u="none" strike="noStrike" kern="1200" cap="none" spc="0" normalizeH="0" baseline="0" noProof="0"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⟩</m:t>
                        </m:r>
                      </m:num>
                      <m:den>
                        <m:sSubSup>
                          <m:sSubSupPr>
                            <m:ctrlP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</m:ctrlPr>
                          </m:sSubSupPr>
                          <m:e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𝑆</m:t>
                            </m:r>
                          </m:sub>
                          <m:sup>
                            <m:r>
                              <a:rPr kumimoji="0" lang="en-US" altLang="zh-CN" sz="2400" b="0" i="1" u="none" strike="noStrike" kern="1200" cap="none" spc="0" normalizeH="0" baseline="0" noProof="0">
                                <a:ln>
                                  <a:solidFill>
                                    <a:schemeClr val="tx1"/>
                                  </a:solidFill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 UI" panose="020B0503020204020204" pitchFamily="34" charset="-122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like </a:t>
                </a:r>
                <a:r>
                  <a:rPr lang="en-US" altLang="zh-CN" sz="24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Bekenstein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-Hawkins black-hole.</a:t>
                </a:r>
                <a:endParaRPr lang="en-US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sz="20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DB2CB84-7464-ECC4-5911-BCA0C8BEA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44548"/>
                <a:ext cx="5181600" cy="41715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2549447-DA14-43EB-A93E-473EC5FC3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22627" b="2"/>
          <a:stretch/>
        </p:blipFill>
        <p:spPr>
          <a:xfrm>
            <a:off x="7147042" y="2184914"/>
            <a:ext cx="3933155" cy="375591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57CCFE2-F522-4FE4-9E2B-E8AE5004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Rapidity space entanglement : string picture</a:t>
            </a:r>
            <a:br>
              <a:rPr lang="en-US" altLang="zh-CN" sz="32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DB2CB84-7464-ECC4-5911-BCA0C8BEA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44548"/>
                <a:ext cx="5181600" cy="417158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: chaos bound saturated.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Cascade equation for particle multiplicities. </a:t>
                </a:r>
              </a:p>
              <a:p>
                <a:endParaRPr lang="en-US" sz="2000" dirty="0"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DB2CB84-7464-ECC4-5911-BCA0C8BEA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44548"/>
                <a:ext cx="5181600" cy="41715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8E0C9F-6651-4A5B-84AF-A4B24748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992" y="1873244"/>
            <a:ext cx="3705757" cy="3245777"/>
          </a:xfrm>
          <a:prstGeom prst="rect">
            <a:avLst/>
          </a:prstGeom>
        </p:spPr>
      </p:pic>
      <p:pic>
        <p:nvPicPr>
          <p:cNvPr id="9" name="图片 8" descr="图片包含 图示&#10;&#10;描述已自动生成">
            <a:extLst>
              <a:ext uri="{FF2B5EF4-FFF2-40B4-BE49-F238E27FC236}">
                <a16:creationId xmlns:a16="http://schemas.microsoft.com/office/drawing/2014/main" id="{409289C5-8450-4ACD-914C-77AB4C3F9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2" y="3995909"/>
            <a:ext cx="5239481" cy="1000265"/>
          </a:xfrm>
          <a:prstGeom prst="rect">
            <a:avLst/>
          </a:prstGeom>
        </p:spPr>
      </p:pic>
      <p:pic>
        <p:nvPicPr>
          <p:cNvPr id="10" name="图片 9" descr="图片包含 文本&#10;&#10;描述已自动生成">
            <a:extLst>
              <a:ext uri="{FF2B5EF4-FFF2-40B4-BE49-F238E27FC236}">
                <a16:creationId xmlns:a16="http://schemas.microsoft.com/office/drawing/2014/main" id="{3BF3E27F-0332-4205-8E4F-DA544F600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4" y="5172075"/>
            <a:ext cx="6277851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79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A8A109D-C660-45F8-9D6A-A759D894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Conclusion </a:t>
            </a:r>
            <a:endParaRPr lang="zh-CN" altLang="en-US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48F87-00DC-4954-8CDF-962D88A9E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1124" y="2219325"/>
                <a:ext cx="9534525" cy="3638550"/>
              </a:xfrm>
            </p:spPr>
            <p:txBody>
              <a:bodyPr anchor="ctr">
                <a:noAutofit/>
              </a:bodyPr>
              <a:lstStyle/>
              <a:p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Rapidity space entanglement as a probe of light-front limit of QFT.</a:t>
                </a:r>
              </a:p>
              <a:p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Subcritical system: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2400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Critical 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in perturbative expansion.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growth with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reduction: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𝑎𝑦</m:t>
                    </m:r>
                  </m:oMath>
                </a14:m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Expected for 4D QCD. Consistent with the string picture. </a:t>
                </a:r>
              </a:p>
              <a:p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Kinematic saturation in 1+2 QCD.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400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func>
                      <m:funcPr>
                        <m:ctrlP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CN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400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altLang="zh-CN" sz="24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Measured by particle multiplicity. </a:t>
                </a:r>
                <a:endParaRPr lang="zh-CN" altLang="en-US" sz="24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D48F87-00DC-4954-8CDF-962D88A9E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124" y="2219325"/>
                <a:ext cx="9534525" cy="36385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AD9FF6D-A84D-49D7-955F-E1AF41F0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Introduction to Quantum Entanglement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3EC59A-6965-41D1-B02E-578374B93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0624" y="1371600"/>
                <a:ext cx="9782175" cy="4895849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, full 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density matrix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educed density matrix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Entanglement entropy: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𝑡𝑟</m:t>
                    </m:r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Roughly, about </a:t>
                </a:r>
                <a:endParaRPr lang="en-US" altLang="zh-CN" b="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How measurement in 0 affects 1.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How generic the state is.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How many channels between subsystems.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Reflects deep laws in quantum many body system, in particular,  QFT. </a:t>
                </a:r>
              </a:p>
              <a:p>
                <a:endParaRPr lang="en-US" altLang="zh-CN" sz="2000" b="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43EC59A-6965-41D1-B02E-578374B93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0624" y="1371600"/>
                <a:ext cx="9782175" cy="48958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5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559C552-A3C2-44D4-996D-94BBD8A9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Introduction to Quantum entanglement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</a:br>
            <a:endParaRPr lang="zh-CN" altLang="en-US" sz="37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内容占位符 4" descr="画着卡通人物&#10;&#10;描述已自动生成">
            <a:extLst>
              <a:ext uri="{FF2B5EF4-FFF2-40B4-BE49-F238E27FC236}">
                <a16:creationId xmlns:a16="http://schemas.microsoft.com/office/drawing/2014/main" id="{39DC81D5-25F9-4B2D-9FAC-E7141E7F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9" y="1198388"/>
            <a:ext cx="10170011" cy="1806855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5973A4-6A03-D1FE-ABCA-73203D0BC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The real space entanglement focuses on a segment in position space with length L. </a:t>
            </a:r>
          </a:p>
        </p:txBody>
      </p:sp>
    </p:spTree>
    <p:extLst>
      <p:ext uri="{BB962C8B-B14F-4D97-AF65-F5344CB8AC3E}">
        <p14:creationId xmlns:p14="http://schemas.microsoft.com/office/powerpoint/2010/main" val="170953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B87EF81-E744-498A-AB48-6DA53FE3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Introduction to Quantum Entanglement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47BEE6-057C-4B5A-8D43-53A8D95CE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2524" y="1609725"/>
                <a:ext cx="9915525" cy="4352925"/>
              </a:xfrm>
            </p:spPr>
            <p:txBody>
              <a:bodyPr anchor="ctr"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  Example: real space entanglement in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1D.</a:t>
                </a: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Generic state: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sates contribute.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Short range interaction:  Area law,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zh-CN" altLang="en-US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Californian FB" panose="0207040306080B030204" pitchFamily="18" charset="0"/>
                </a:endParaRP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Gapless system,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𝑑𝐿</m:t>
                        </m:r>
                      </m:den>
                    </m:f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Gapped system,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𝑑𝐿</m:t>
                        </m:r>
                      </m:den>
                    </m:f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𝒪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) at large distance.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47BEE6-057C-4B5A-8D43-53A8D95CE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2524" y="1609725"/>
                <a:ext cx="9915525" cy="43529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A8811B-AB71-4459-8640-9C82D77E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Introduction to Quantum Entanglement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14F255-700D-45FE-9DCE-24C725A53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52625"/>
            <a:ext cx="8852888" cy="39896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altLang="zh-CN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  Example: real space entanglement in </a:t>
            </a: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1D.</a:t>
            </a:r>
          </a:p>
          <a:p>
            <a:pPr marL="0" indent="0">
              <a:buNone/>
            </a:pPr>
            <a:endParaRPr lang="en-US" altLang="zh-CN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Non-trivial even for free-system.  </a:t>
            </a:r>
          </a:p>
          <a:p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Macroscopic: replica trick, CFT based methods.</a:t>
            </a:r>
          </a:p>
          <a:p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Microscopic: Fisher-Hartwig conjecture. </a:t>
            </a:r>
          </a:p>
          <a:p>
            <a:pPr marL="0" indent="0">
              <a:buNone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      Open questions remain.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Relation to matrix-product states, entanglement renormalization group and string duality. </a:t>
            </a:r>
          </a:p>
          <a:p>
            <a:pPr marL="0" indent="0">
              <a:buNone/>
            </a:pPr>
            <a:endParaRPr lang="en-US" altLang="zh-CN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F30B835-671E-4A02-8152-1D640512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7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High-energy process: large rapidity limit</a:t>
            </a:r>
            <a:br>
              <a:rPr lang="en-US" altLang="zh-CN" sz="37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85E34D-B4EA-4876-9A79-62F29E1D9A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9700" y="1562100"/>
                <a:ext cx="9382125" cy="4391025"/>
              </a:xfrm>
            </p:spPr>
            <p:txBody>
              <a:bodyPr anchor="ctr"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High-energy experiment: presence of a large rapidity gap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DIS at small-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Forward scattering with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≫−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Very non-trivial asymptotic behavior in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Perturbative evolution equations and saturation conjecture.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Insights from String-Gauge duality.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85E34D-B4EA-4876-9A79-62F29E1D9A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9700" y="1562100"/>
                <a:ext cx="9382125" cy="43910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F1BDB42-F7EE-41C7-A312-9EE5179F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High-energy process: large rapidity limit</a:t>
            </a:r>
            <a:br>
              <a:rPr lang="en-US" altLang="zh-CN" sz="3700" dirty="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3BE9F-202C-42A2-A544-C067B95FF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712" y="1822165"/>
            <a:ext cx="8276026" cy="332003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Nontrivial “conspiracy” between fast and slow degrees freedom.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How many entanglement between fast and slow degrees of freedom? 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EBBFE3-8165-41A5-9826-D60724D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altLang="zh-CN" sz="34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  <a:t>Rapidity space entanglement : sub-critical system</a:t>
            </a:r>
            <a:br>
              <a:rPr lang="en-US" altLang="zh-CN" sz="3400">
                <a:ln w="190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fornian FB" panose="0207040306080B030204" pitchFamily="18" charset="0"/>
              </a:rPr>
            </a:br>
            <a:endParaRPr lang="zh-CN" altLang="en-US" sz="3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5D6515-3B73-4309-9C21-813BE1513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2075" y="1457325"/>
                <a:ext cx="9620250" cy="4362450"/>
              </a:xfrm>
            </p:spPr>
            <p:txBody>
              <a:bodyPr anchor="ctr">
                <a:noAutofit/>
              </a:bodyPr>
              <a:lstStyle/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Meson state in the 2D QCD in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limit.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Light-front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wave function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.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&lt;1:</m:t>
                    </m:r>
                  </m:oMath>
                </a14:m>
                <a:r>
                  <a:rPr lang="zh-CN" altLang="en-US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longitudinal momentum fraction.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: total number of digits. 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Rapidity space entanglement between sub-systems:           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altLang="zh-CN" b="0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fornian FB" panose="0207040306080B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5D6515-3B73-4309-9C21-813BE1513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075" y="1457325"/>
                <a:ext cx="9620250" cy="43624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1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1154</Words>
  <Application>Microsoft Macintosh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Californian FB</vt:lpstr>
      <vt:lpstr>Cambria Math</vt:lpstr>
      <vt:lpstr>Wingdings</vt:lpstr>
      <vt:lpstr>Office 主题​​</vt:lpstr>
      <vt:lpstr>Rapidity space entanglement in gauge theories </vt:lpstr>
      <vt:lpstr>Outline</vt:lpstr>
      <vt:lpstr>Introduction to Quantum Entanglement </vt:lpstr>
      <vt:lpstr>Introduction to Quantum entanglement </vt:lpstr>
      <vt:lpstr>Introduction to Quantum Entanglement </vt:lpstr>
      <vt:lpstr>Introduction to Quantum Entanglement </vt:lpstr>
      <vt:lpstr>High-energy process: large rapidity limit </vt:lpstr>
      <vt:lpstr>High-energy process: large rapidity limit </vt:lpstr>
      <vt:lpstr>Rapidity space entanglement : sub-critical system </vt:lpstr>
      <vt:lpstr>Rapidity space entanglement : sub-critical system </vt:lpstr>
      <vt:lpstr>Rapidity space entanglement : sub-critical system </vt:lpstr>
      <vt:lpstr>Rapidity space entanglement : sub-critical system </vt:lpstr>
      <vt:lpstr>Rapidity space entanglement : sub-critical system</vt:lpstr>
      <vt:lpstr>Rapidity space entanglement : critical system and rapidity evolution </vt:lpstr>
      <vt:lpstr>Rapidity space entanglement : critical system and rapidity evolution </vt:lpstr>
      <vt:lpstr>Rapidity space entanglement : critical system and rapidity evolution </vt:lpstr>
      <vt:lpstr>Rapidity space entanglement : critical system and rapidity evolution </vt:lpstr>
      <vt:lpstr>Rapidity space entanglement : critical system and rapidity evolution </vt:lpstr>
      <vt:lpstr>Rapidity space entanglement : critical system and rapidity evolution </vt:lpstr>
      <vt:lpstr>Rapidity space entanglement : critical system and rapidity evolution  </vt:lpstr>
      <vt:lpstr>Rapidity space entanglement : critical system and rapidity evolution </vt:lpstr>
      <vt:lpstr>Rapidity space entanglement : string picture </vt:lpstr>
      <vt:lpstr>Rapidity space entanglement : string picture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Rapidity space entanglement and high energy process  </dc:title>
  <dc:creator>Yizhuang Liu</dc:creator>
  <cp:lastModifiedBy>Yizhuang Liu</cp:lastModifiedBy>
  <cp:revision>12</cp:revision>
  <dcterms:created xsi:type="dcterms:W3CDTF">2022-03-23T05:04:25Z</dcterms:created>
  <dcterms:modified xsi:type="dcterms:W3CDTF">2022-05-26T15:07:59Z</dcterms:modified>
</cp:coreProperties>
</file>