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413" r:id="rId2"/>
    <p:sldId id="650" r:id="rId3"/>
    <p:sldId id="503" r:id="rId4"/>
    <p:sldId id="727" r:id="rId5"/>
    <p:sldId id="662" r:id="rId6"/>
    <p:sldId id="658" r:id="rId7"/>
    <p:sldId id="699" r:id="rId8"/>
    <p:sldId id="636" r:id="rId9"/>
    <p:sldId id="612" r:id="rId10"/>
    <p:sldId id="621" r:id="rId11"/>
    <p:sldId id="667" r:id="rId12"/>
    <p:sldId id="726" r:id="rId13"/>
    <p:sldId id="627" r:id="rId14"/>
    <p:sldId id="638" r:id="rId15"/>
    <p:sldId id="637" r:id="rId16"/>
    <p:sldId id="625" r:id="rId17"/>
    <p:sldId id="626" r:id="rId18"/>
    <p:sldId id="652" r:id="rId19"/>
    <p:sldId id="630" r:id="rId20"/>
    <p:sldId id="693" r:id="rId21"/>
    <p:sldId id="632" r:id="rId22"/>
    <p:sldId id="633" r:id="rId23"/>
    <p:sldId id="634" r:id="rId24"/>
    <p:sldId id="724" r:id="rId25"/>
    <p:sldId id="725" r:id="rId26"/>
    <p:sldId id="653" r:id="rId27"/>
    <p:sldId id="701" r:id="rId28"/>
    <p:sldId id="715" r:id="rId29"/>
    <p:sldId id="663" r:id="rId30"/>
    <p:sldId id="698" r:id="rId31"/>
    <p:sldId id="710" r:id="rId32"/>
    <p:sldId id="704" r:id="rId33"/>
    <p:sldId id="714" r:id="rId34"/>
    <p:sldId id="716" r:id="rId35"/>
    <p:sldId id="717" r:id="rId36"/>
    <p:sldId id="719" r:id="rId37"/>
    <p:sldId id="718" r:id="rId38"/>
    <p:sldId id="720" r:id="rId39"/>
    <p:sldId id="70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FF56"/>
    <a:srgbClr val="FF212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8" autoAdjust="0"/>
    <p:restoredTop sz="97256" autoAdjust="0"/>
  </p:normalViewPr>
  <p:slideViewPr>
    <p:cSldViewPr snapToObjects="1">
      <p:cViewPr varScale="1">
        <p:scale>
          <a:sx n="128" d="100"/>
          <a:sy n="128" d="100"/>
        </p:scale>
        <p:origin x="14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0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29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1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6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93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62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5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3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2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0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40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8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91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5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97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9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9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1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89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21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30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2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19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1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86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164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00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1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4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5" Type="http://schemas.openxmlformats.org/officeDocument/2006/relationships/image" Target="../media/image65.png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12" Type="http://schemas.openxmlformats.org/officeDocument/2006/relationships/image" Target="../media/image8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11" Type="http://schemas.openxmlformats.org/officeDocument/2006/relationships/image" Target="../media/image88.emf"/><Relationship Id="rId5" Type="http://schemas.openxmlformats.org/officeDocument/2006/relationships/image" Target="../media/image82.emf"/><Relationship Id="rId10" Type="http://schemas.openxmlformats.org/officeDocument/2006/relationships/image" Target="../media/image87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Relationship Id="rId9" Type="http://schemas.openxmlformats.org/officeDocument/2006/relationships/image" Target="../media/image1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image" Target="../media/image127.emf"/><Relationship Id="rId3" Type="http://schemas.openxmlformats.org/officeDocument/2006/relationships/image" Target="../media/image117.emf"/><Relationship Id="rId7" Type="http://schemas.openxmlformats.org/officeDocument/2006/relationships/image" Target="../media/image121.emf"/><Relationship Id="rId12" Type="http://schemas.openxmlformats.org/officeDocument/2006/relationships/image" Target="../media/image1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emf"/><Relationship Id="rId11" Type="http://schemas.openxmlformats.org/officeDocument/2006/relationships/image" Target="../media/image125.emf"/><Relationship Id="rId5" Type="http://schemas.openxmlformats.org/officeDocument/2006/relationships/image" Target="../media/image119.emf"/><Relationship Id="rId10" Type="http://schemas.openxmlformats.org/officeDocument/2006/relationships/image" Target="../media/image124.emf"/><Relationship Id="rId4" Type="http://schemas.openxmlformats.org/officeDocument/2006/relationships/image" Target="../media/image118.emf"/><Relationship Id="rId9" Type="http://schemas.openxmlformats.org/officeDocument/2006/relationships/image" Target="../media/image123.emf"/><Relationship Id="rId14" Type="http://schemas.openxmlformats.org/officeDocument/2006/relationships/image" Target="../media/image12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Relationship Id="rId9" Type="http://schemas.openxmlformats.org/officeDocument/2006/relationships/image" Target="../media/image1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Relationship Id="rId9" Type="http://schemas.openxmlformats.org/officeDocument/2006/relationships/image" Target="../media/image14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4" Type="http://schemas.openxmlformats.org/officeDocument/2006/relationships/image" Target="../media/image1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3" Type="http://schemas.openxmlformats.org/officeDocument/2006/relationships/image" Target="../media/image166.emf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3.emf"/><Relationship Id="rId4" Type="http://schemas.openxmlformats.org/officeDocument/2006/relationships/image" Target="../media/image167.emf"/><Relationship Id="rId9" Type="http://schemas.openxmlformats.org/officeDocument/2006/relationships/image" Target="../media/image17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image" Target="../media/image174.emf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emf"/><Relationship Id="rId5" Type="http://schemas.openxmlformats.org/officeDocument/2006/relationships/image" Target="../media/image176.emf"/><Relationship Id="rId10" Type="http://schemas.openxmlformats.org/officeDocument/2006/relationships/image" Target="../media/image181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image" Target="../media/image182.emf"/><Relationship Id="rId7" Type="http://schemas.openxmlformats.org/officeDocument/2006/relationships/image" Target="../media/image18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emf"/><Relationship Id="rId10" Type="http://schemas.openxmlformats.org/officeDocument/2006/relationships/image" Target="../media/image189.emf"/><Relationship Id="rId4" Type="http://schemas.openxmlformats.org/officeDocument/2006/relationships/image" Target="../media/image183.emf"/><Relationship Id="rId9" Type="http://schemas.openxmlformats.org/officeDocument/2006/relationships/image" Target="../media/image18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91.emf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9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emf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emf"/><Relationship Id="rId7" Type="http://schemas.openxmlformats.org/officeDocument/2006/relationships/image" Target="../media/image20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4" Type="http://schemas.openxmlformats.org/officeDocument/2006/relationships/image" Target="../media/image197.png"/><Relationship Id="rId9" Type="http://schemas.openxmlformats.org/officeDocument/2006/relationships/image" Target="../media/image202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203.emf"/><Relationship Id="rId7" Type="http://schemas.openxmlformats.org/officeDocument/2006/relationships/image" Target="../media/image20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emf"/><Relationship Id="rId5" Type="http://schemas.openxmlformats.org/officeDocument/2006/relationships/image" Target="../media/image205.emf"/><Relationship Id="rId4" Type="http://schemas.openxmlformats.org/officeDocument/2006/relationships/image" Target="../media/image2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emf"/><Relationship Id="rId5" Type="http://schemas.openxmlformats.org/officeDocument/2006/relationships/image" Target="../media/image210.emf"/><Relationship Id="rId4" Type="http://schemas.openxmlformats.org/officeDocument/2006/relationships/image" Target="../media/image2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emf"/><Relationship Id="rId5" Type="http://schemas.openxmlformats.org/officeDocument/2006/relationships/image" Target="../media/image215.emf"/><Relationship Id="rId4" Type="http://schemas.openxmlformats.org/officeDocument/2006/relationships/image" Target="../media/image21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18" Type="http://schemas.openxmlformats.org/officeDocument/2006/relationships/image" Target="../media/image2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2667000"/>
            <a:ext cx="6781800" cy="16002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Hadrons mass, spin and LFWFs from ILM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FED31-9004-0643-9C5E-944FD2342EBC}"/>
              </a:ext>
            </a:extLst>
          </p:cNvPr>
          <p:cNvSpPr txBox="1"/>
          <p:nvPr/>
        </p:nvSpPr>
        <p:spPr>
          <a:xfrm>
            <a:off x="3962400" y="4741902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I. </a:t>
            </a:r>
            <a:r>
              <a:rPr lang="en-US" dirty="0" err="1">
                <a:solidFill>
                  <a:srgbClr val="FF0000"/>
                </a:solidFill>
              </a:rPr>
              <a:t>Zahed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4CDB3-879E-B543-AB96-5CE645FAFE5C}"/>
              </a:ext>
            </a:extLst>
          </p:cNvPr>
          <p:cNvSpPr txBox="1"/>
          <p:nvPr/>
        </p:nvSpPr>
        <p:spPr>
          <a:xfrm>
            <a:off x="990600" y="5638800"/>
            <a:ext cx="1206805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Trento 22’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30929" y="908203"/>
            <a:ext cx="65522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Lattice evidence for  this mechanism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A2944-1660-AE44-ABF0-30310494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52" y="3583503"/>
            <a:ext cx="1765300" cy="21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A2DF8-B10B-F441-B367-CE7F7B0D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2840750"/>
            <a:ext cx="3937000" cy="54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21B45-836F-8944-AAE4-EADBAD16C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852" y="2421453"/>
            <a:ext cx="3035300" cy="190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EFE76-256E-5D4B-A0D7-52D8A7961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2421453"/>
            <a:ext cx="377825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4A223-107F-C345-BC67-D978F16D4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128" y="4503743"/>
            <a:ext cx="11811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4E25C-230F-B748-ADB6-2F6E810D0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200" y="4843690"/>
            <a:ext cx="36576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B2D42-7027-1E46-ABDD-4A6C21204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3656240"/>
            <a:ext cx="13589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BE602-7A2F-A746-8F4C-B11948773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5562600"/>
            <a:ext cx="1816100" cy="139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E77B7F-26FF-4940-B75D-A0C703643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600" y="4977040"/>
            <a:ext cx="14351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53BF3-149B-1342-A921-F8CC9AFD7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5078" y="3869287"/>
            <a:ext cx="3683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43595"/>
            <a:ext cx="8982134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Topologically induced  quark-mass in metallic regime  </a:t>
            </a:r>
            <a:endParaRPr lang="en-US" sz="28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7A3C464-6D94-3B4A-9133-D6BABD53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104" y="1760868"/>
            <a:ext cx="4114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F4A229-C802-7049-A891-558212C3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5" y="4897234"/>
            <a:ext cx="2717800" cy="554875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21A3E0-A6B1-6B49-BF29-DBF2FC332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005" y="2410410"/>
            <a:ext cx="4952999" cy="30022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B3F647-8CB5-304D-8121-D542E7D01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107" y="2659774"/>
            <a:ext cx="17526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E7201-9055-084E-BF7B-AF4D24E72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4023520"/>
            <a:ext cx="1631393" cy="103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3FF01-0F1B-BC47-8F4D-1178BAD4B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5595373"/>
            <a:ext cx="11684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6DD1A-BF77-EE4E-B304-1335609C3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532" y="3735362"/>
            <a:ext cx="1651000" cy="5080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9A3255B8-075E-E44C-AB8E-72F1B7399F90}"/>
              </a:ext>
            </a:extLst>
          </p:cNvPr>
          <p:cNvSpPr/>
          <p:nvPr/>
        </p:nvSpPr>
        <p:spPr>
          <a:xfrm>
            <a:off x="1805686" y="4341642"/>
            <a:ext cx="244973" cy="28045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972AE-F673-424C-A65A-125D977F7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705" y="4708745"/>
            <a:ext cx="11684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F1A68-6F8E-2D47-8994-963AC44A62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3532" y="3509018"/>
            <a:ext cx="11811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BD899-DB8B-CD40-A104-FC5918E14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734" y="1364881"/>
            <a:ext cx="3568596" cy="196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D1D69-EE0F-E84B-9351-E43939A1FB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" y="1257300"/>
            <a:ext cx="914400" cy="11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E45FA-EC66-FB4D-B229-2BCC1C72C1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5904" y="5477266"/>
            <a:ext cx="2070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8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895600"/>
            <a:ext cx="4343400" cy="1524000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Hadronic Mass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7911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95600" y="762000"/>
            <a:ext cx="330096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Mass from EMT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4A19F-0AA1-8B40-83C7-AC420075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61" y="2435307"/>
            <a:ext cx="2768600" cy="3683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027C3-CEB5-654A-9A4E-C1E88261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889" y="4298790"/>
            <a:ext cx="48895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984C7-3BAD-714E-AD4A-6CE571E7D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889" y="5181600"/>
            <a:ext cx="40767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A06F-BF2D-F54E-8D32-41A66C6C9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525" y="2984180"/>
            <a:ext cx="3111500" cy="8636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EA56C-2384-9A46-996E-5AF38B4B0D2D}"/>
              </a:ext>
            </a:extLst>
          </p:cNvPr>
          <p:cNvSpPr txBox="1"/>
          <p:nvPr/>
        </p:nvSpPr>
        <p:spPr>
          <a:xfrm>
            <a:off x="7260328" y="5249961"/>
            <a:ext cx="60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Ji 97’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F3AC5-A2EF-F04A-B8E0-407E8B413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680" y="1780358"/>
            <a:ext cx="1574800" cy="4572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434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09800" y="544280"/>
            <a:ext cx="4800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Ji  mass sum rule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4DE3-FD6A-2347-A11D-57974AA0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2889776"/>
            <a:ext cx="4343400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C8BEB-FA09-DB47-929F-A5087383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635070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F61C5C-6F04-B447-AA66-11B6CFA4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113" y="2952213"/>
            <a:ext cx="4445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79C32-749F-D243-8AD1-2A00243FC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113" y="3373807"/>
            <a:ext cx="3683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5C39E-B916-A441-BA40-3BCEE13E4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863" y="4412968"/>
            <a:ext cx="1143000" cy="1524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0F5C0D1-F32E-4B44-883F-05310BE88E17}"/>
              </a:ext>
            </a:extLst>
          </p:cNvPr>
          <p:cNvSpPr/>
          <p:nvPr/>
        </p:nvSpPr>
        <p:spPr>
          <a:xfrm>
            <a:off x="6281468" y="2015918"/>
            <a:ext cx="228600" cy="16769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80065-5EB0-344A-AA1E-B06AB702B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200" y="2037634"/>
            <a:ext cx="2413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F0E2B3-D6ED-EB46-8FD0-583EEB9E9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800" y="5948537"/>
            <a:ext cx="3810000" cy="43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66F86E-4A67-CE4A-A957-A0CCB3E18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571" y="6477000"/>
            <a:ext cx="3708400" cy="13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0A010-D2C1-A440-82F9-3D4AE71CC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6600" y="1425710"/>
            <a:ext cx="5003800" cy="4318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40C46C-C8A5-A244-95DD-113A03A38EE4}"/>
              </a:ext>
            </a:extLst>
          </p:cNvPr>
          <p:cNvSpPr txBox="1"/>
          <p:nvPr/>
        </p:nvSpPr>
        <p:spPr>
          <a:xfrm>
            <a:off x="381000" y="5635053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Scale anomaly is not a sum rule!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609C0-9A92-0C48-90FF-04CAA74C8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5868" y="2011411"/>
            <a:ext cx="1524000" cy="2286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14252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745665"/>
            <a:ext cx="5029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FF from ILM compressibility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15D-2CC9-0449-9B65-CDC248CD9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79752"/>
            <a:ext cx="30607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FF142-81BA-664C-BEEA-50AE1BDB4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3" y="2626973"/>
            <a:ext cx="49784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47D7-EA1C-7242-82D5-578BF0CDB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73" y="4495800"/>
            <a:ext cx="40259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53E408-F3A4-704E-9637-19A9CC5F3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08083"/>
            <a:ext cx="29464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F8CFC-9E7E-3046-B01B-B148ED48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261" y="5554660"/>
            <a:ext cx="31369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985A1-0A79-2443-9DFC-02FA322BA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94" y="2343894"/>
            <a:ext cx="3525157" cy="199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BC555-9107-7842-BA63-DF777A139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531" y="3236523"/>
            <a:ext cx="197138" cy="279293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C9FDFC2-1DE7-534D-B3B2-36218B16FF55}"/>
              </a:ext>
            </a:extLst>
          </p:cNvPr>
          <p:cNvSpPr/>
          <p:nvPr/>
        </p:nvSpPr>
        <p:spPr>
          <a:xfrm>
            <a:off x="3733800" y="2966351"/>
            <a:ext cx="228600" cy="18860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F9F45-2ACD-0E42-A0E3-3E67DB811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366" y="3296613"/>
            <a:ext cx="1917700" cy="165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A6AF2-7B72-E049-8B7D-7A1062C27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261" y="5105708"/>
            <a:ext cx="1059322" cy="205030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45656383-1C05-B245-B90F-443E8E092A37}"/>
              </a:ext>
            </a:extLst>
          </p:cNvPr>
          <p:cNvSpPr/>
          <p:nvPr/>
        </p:nvSpPr>
        <p:spPr>
          <a:xfrm>
            <a:off x="3124200" y="4916143"/>
            <a:ext cx="183022" cy="115659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39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22661" y="914400"/>
            <a:ext cx="4800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Exception: Goldstone mode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5886B6-C31B-C842-A456-3B4713AD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61" y="2764479"/>
            <a:ext cx="2514600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8CDEEB-CE94-E347-B557-A63D2738F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61" y="3572854"/>
            <a:ext cx="29718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8BA976-F55B-CD43-9385-A7AEF22D2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061" y="2228675"/>
            <a:ext cx="2882900" cy="444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788E7-E693-E040-B5CF-01C290B17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061" y="4200991"/>
            <a:ext cx="22860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3DD48-6992-DE4D-9488-90720D2C4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061" y="4917033"/>
            <a:ext cx="2209800" cy="1651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8D83CD2-D8A2-7245-AD5A-1B36619328AE}"/>
              </a:ext>
            </a:extLst>
          </p:cNvPr>
          <p:cNvSpPr/>
          <p:nvPr/>
        </p:nvSpPr>
        <p:spPr>
          <a:xfrm>
            <a:off x="3913227" y="4591378"/>
            <a:ext cx="233349" cy="25045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82AC2-4687-DB4F-9E39-B0C3616E1EA4}"/>
              </a:ext>
            </a:extLst>
          </p:cNvPr>
          <p:cNvSpPr txBox="1"/>
          <p:nvPr/>
        </p:nvSpPr>
        <p:spPr>
          <a:xfrm>
            <a:off x="5005060" y="5224396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Zahed</a:t>
            </a:r>
            <a:r>
              <a:rPr lang="en-US" sz="1400" dirty="0">
                <a:solidFill>
                  <a:srgbClr val="FF0000"/>
                </a:solidFill>
              </a:rPr>
              <a:t>  21’</a:t>
            </a:r>
          </a:p>
        </p:txBody>
      </p:sp>
    </p:spTree>
    <p:extLst>
      <p:ext uri="{BB962C8B-B14F-4D97-AF65-F5344CB8AC3E}">
        <p14:creationId xmlns:p14="http://schemas.microsoft.com/office/powerpoint/2010/main" val="159191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76388" y="533400"/>
            <a:ext cx="342441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Mass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F345A-42B3-FC42-9139-C0226AB1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1676400"/>
            <a:ext cx="29210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E0899-0DAF-154A-8953-E334EDA6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99" y="4451350"/>
            <a:ext cx="1955800" cy="181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A097C-F700-BA42-9CF2-3ADC372B9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099" y="3863975"/>
            <a:ext cx="47244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467FE-E9C3-1347-8C7B-370DC6D58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704011"/>
            <a:ext cx="8255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E94F6-F480-0945-BBD8-D1DA79422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5511366"/>
            <a:ext cx="8255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09DCE-C11D-AD47-9F1E-E6ECD5E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899" y="6395105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971800"/>
            <a:ext cx="6248400" cy="1676400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Hadronic (intrinsic) spin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950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74900" y="961953"/>
            <a:ext cx="4267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spin sum rule  in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52E84-8FB2-1348-B527-A8FA19EB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78" y="2400929"/>
            <a:ext cx="42545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33E0-7EFF-694B-85BE-7656BE49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3179257"/>
            <a:ext cx="22733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56318-65BF-1049-A955-E38CAA221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28" y="4444497"/>
            <a:ext cx="26924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67CF6-5593-DF4A-8FED-A6A1A554F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183" y="3319318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79034-3C43-E447-AD0F-68423D08F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775" y="5211550"/>
            <a:ext cx="368300" cy="19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5D386-23AF-464C-AEF3-B66D2F283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618" y="5187461"/>
            <a:ext cx="444500" cy="21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2B11B-2F9F-D34B-81E2-215516611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799" y="3805527"/>
            <a:ext cx="444500" cy="21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D0D778-D5C2-0343-B6FD-B67497EC5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156" y="4647697"/>
            <a:ext cx="419100" cy="1397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8510541-C10A-4D46-BD7C-78B91E61D4C8}"/>
              </a:ext>
            </a:extLst>
          </p:cNvPr>
          <p:cNvSpPr/>
          <p:nvPr/>
        </p:nvSpPr>
        <p:spPr>
          <a:xfrm>
            <a:off x="4736524" y="4854323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AC35AAD-FFC8-5444-B55F-3A48F1482936}"/>
              </a:ext>
            </a:extLst>
          </p:cNvPr>
          <p:cNvSpPr/>
          <p:nvPr/>
        </p:nvSpPr>
        <p:spPr>
          <a:xfrm>
            <a:off x="5441225" y="4852912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CF90D58-41E7-3340-A154-2E5697F888E6}"/>
              </a:ext>
            </a:extLst>
          </p:cNvPr>
          <p:cNvSpPr/>
          <p:nvPr/>
        </p:nvSpPr>
        <p:spPr>
          <a:xfrm>
            <a:off x="3827648" y="3508655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8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12" y="1447800"/>
            <a:ext cx="8610600" cy="1050925"/>
          </a:xfrm>
          <a:solidFill>
            <a:srgbClr val="51FF56">
              <a:alpha val="55000"/>
            </a:srgbClr>
          </a:solidFill>
        </p:spPr>
        <p:txBody>
          <a:bodyPr/>
          <a:lstStyle/>
          <a:p>
            <a:r>
              <a:rPr lang="en-US" sz="3600" dirty="0"/>
              <a:t>US National Academy of Science 18’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989F7-FB67-0948-BDC5-EED1C0F7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55203"/>
            <a:ext cx="7081025" cy="25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20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4619" y="341132"/>
            <a:ext cx="620259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Intrinsic spin and U(1) axial anomaly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13023-FAC8-5A46-AF49-90B0DBF2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1664873"/>
            <a:ext cx="27051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3B2E7-983B-4A4C-9544-B97DD3F2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004" y="2599422"/>
            <a:ext cx="3848100" cy="2286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76B7B-31B7-064A-AB06-D0DD62806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679" y="2934858"/>
            <a:ext cx="6400800" cy="431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A84F5-AAE4-354B-9A51-7DB37C674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192700"/>
            <a:ext cx="3516032" cy="6746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FCAA8-5D6C-7C42-A620-A2599DDB3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4038379"/>
            <a:ext cx="2006600" cy="495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F9166E-CFA0-F949-9D2D-A8241FAF3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56" y="4057429"/>
            <a:ext cx="3987800" cy="469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A962A-242D-CE4B-8D24-819CDF00B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4577015"/>
            <a:ext cx="12446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4BC92-6490-6144-A536-7CF27DDD4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1774322"/>
            <a:ext cx="1714500" cy="13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59EF9-C99C-7D49-8301-12CE413E0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4317" y="6019800"/>
            <a:ext cx="2768600" cy="1651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848EA-C5BC-5540-BEE8-D8516DD78023}"/>
              </a:ext>
            </a:extLst>
          </p:cNvPr>
          <p:cNvCxnSpPr>
            <a:cxnSpLocks/>
          </p:cNvCxnSpPr>
          <p:nvPr/>
        </p:nvCxnSpPr>
        <p:spPr>
          <a:xfrm>
            <a:off x="1472679" y="1720524"/>
            <a:ext cx="356121" cy="32534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32B7F1-98D9-1242-A2D2-6B546179DC64}"/>
              </a:ext>
            </a:extLst>
          </p:cNvPr>
          <p:cNvCxnSpPr>
            <a:cxnSpLocks/>
          </p:cNvCxnSpPr>
          <p:nvPr/>
        </p:nvCxnSpPr>
        <p:spPr>
          <a:xfrm flipV="1">
            <a:off x="1494329" y="1411350"/>
            <a:ext cx="334471" cy="31210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44E7BA-D0C9-0E46-9EBC-3399E2CDEFCC}"/>
              </a:ext>
            </a:extLst>
          </p:cNvPr>
          <p:cNvCxnSpPr/>
          <p:nvPr/>
        </p:nvCxnSpPr>
        <p:spPr>
          <a:xfrm>
            <a:off x="1828800" y="1447800"/>
            <a:ext cx="0" cy="59807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B4449423-12E0-0A4F-AE6F-4891261B3893}"/>
              </a:ext>
            </a:extLst>
          </p:cNvPr>
          <p:cNvSpPr/>
          <p:nvPr/>
        </p:nvSpPr>
        <p:spPr>
          <a:xfrm>
            <a:off x="1850450" y="1375298"/>
            <a:ext cx="412511" cy="82503"/>
          </a:xfrm>
          <a:custGeom>
            <a:avLst/>
            <a:gdLst>
              <a:gd name="connsiteX0" fmla="*/ 0 w 412511"/>
              <a:gd name="connsiteY0" fmla="*/ 34376 h 82503"/>
              <a:gd name="connsiteX1" fmla="*/ 48127 w 412511"/>
              <a:gd name="connsiteY1" fmla="*/ 20626 h 82503"/>
              <a:gd name="connsiteX2" fmla="*/ 68752 w 412511"/>
              <a:gd name="connsiteY2" fmla="*/ 13751 h 82503"/>
              <a:gd name="connsiteX3" fmla="*/ 96253 w 412511"/>
              <a:gd name="connsiteY3" fmla="*/ 20626 h 82503"/>
              <a:gd name="connsiteX4" fmla="*/ 137504 w 412511"/>
              <a:gd name="connsiteY4" fmla="*/ 75628 h 82503"/>
              <a:gd name="connsiteX5" fmla="*/ 158130 w 412511"/>
              <a:gd name="connsiteY5" fmla="*/ 82503 h 82503"/>
              <a:gd name="connsiteX6" fmla="*/ 178755 w 412511"/>
              <a:gd name="connsiteY6" fmla="*/ 68752 h 82503"/>
              <a:gd name="connsiteX7" fmla="*/ 192505 w 412511"/>
              <a:gd name="connsiteY7" fmla="*/ 48127 h 82503"/>
              <a:gd name="connsiteX8" fmla="*/ 206256 w 412511"/>
              <a:gd name="connsiteY8" fmla="*/ 34376 h 82503"/>
              <a:gd name="connsiteX9" fmla="*/ 233757 w 412511"/>
              <a:gd name="connsiteY9" fmla="*/ 0 h 82503"/>
              <a:gd name="connsiteX10" fmla="*/ 288758 w 412511"/>
              <a:gd name="connsiteY10" fmla="*/ 20626 h 82503"/>
              <a:gd name="connsiteX11" fmla="*/ 302508 w 412511"/>
              <a:gd name="connsiteY11" fmla="*/ 41252 h 82503"/>
              <a:gd name="connsiteX12" fmla="*/ 336884 w 412511"/>
              <a:gd name="connsiteY12" fmla="*/ 75628 h 82503"/>
              <a:gd name="connsiteX13" fmla="*/ 385011 w 412511"/>
              <a:gd name="connsiteY13" fmla="*/ 55002 h 82503"/>
              <a:gd name="connsiteX14" fmla="*/ 412511 w 412511"/>
              <a:gd name="connsiteY14" fmla="*/ 41252 h 8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2511" h="82503">
                <a:moveTo>
                  <a:pt x="0" y="34376"/>
                </a:moveTo>
                <a:lnTo>
                  <a:pt x="48127" y="20626"/>
                </a:lnTo>
                <a:cubicBezTo>
                  <a:pt x="55068" y="18544"/>
                  <a:pt x="61505" y="13751"/>
                  <a:pt x="68752" y="13751"/>
                </a:cubicBezTo>
                <a:cubicBezTo>
                  <a:pt x="78201" y="13751"/>
                  <a:pt x="87086" y="18334"/>
                  <a:pt x="96253" y="20626"/>
                </a:cubicBezTo>
                <a:cubicBezTo>
                  <a:pt x="98524" y="24032"/>
                  <a:pt x="123375" y="67151"/>
                  <a:pt x="137504" y="75628"/>
                </a:cubicBezTo>
                <a:cubicBezTo>
                  <a:pt x="143718" y="79357"/>
                  <a:pt x="151255" y="80211"/>
                  <a:pt x="158130" y="82503"/>
                </a:cubicBezTo>
                <a:cubicBezTo>
                  <a:pt x="165005" y="77919"/>
                  <a:pt x="172912" y="74595"/>
                  <a:pt x="178755" y="68752"/>
                </a:cubicBezTo>
                <a:cubicBezTo>
                  <a:pt x="184598" y="62909"/>
                  <a:pt x="187343" y="54579"/>
                  <a:pt x="192505" y="48127"/>
                </a:cubicBezTo>
                <a:cubicBezTo>
                  <a:pt x="196554" y="43065"/>
                  <a:pt x="202207" y="39438"/>
                  <a:pt x="206256" y="34376"/>
                </a:cubicBezTo>
                <a:cubicBezTo>
                  <a:pt x="240949" y="-8990"/>
                  <a:pt x="200554" y="33203"/>
                  <a:pt x="233757" y="0"/>
                </a:cubicBezTo>
                <a:cubicBezTo>
                  <a:pt x="258350" y="4919"/>
                  <a:pt x="271056" y="2923"/>
                  <a:pt x="288758" y="20626"/>
                </a:cubicBezTo>
                <a:cubicBezTo>
                  <a:pt x="294601" y="26469"/>
                  <a:pt x="297067" y="35033"/>
                  <a:pt x="302508" y="41252"/>
                </a:cubicBezTo>
                <a:cubicBezTo>
                  <a:pt x="313179" y="53448"/>
                  <a:pt x="336884" y="75628"/>
                  <a:pt x="336884" y="75628"/>
                </a:cubicBezTo>
                <a:cubicBezTo>
                  <a:pt x="394121" y="61317"/>
                  <a:pt x="337530" y="78742"/>
                  <a:pt x="385011" y="55002"/>
                </a:cubicBezTo>
                <a:cubicBezTo>
                  <a:pt x="416610" y="39203"/>
                  <a:pt x="396979" y="56784"/>
                  <a:pt x="412511" y="4125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385D36C-1247-3544-B949-CDD237AD3077}"/>
              </a:ext>
            </a:extLst>
          </p:cNvPr>
          <p:cNvSpPr/>
          <p:nvPr/>
        </p:nvSpPr>
        <p:spPr>
          <a:xfrm>
            <a:off x="1828799" y="1996183"/>
            <a:ext cx="412511" cy="82503"/>
          </a:xfrm>
          <a:custGeom>
            <a:avLst/>
            <a:gdLst>
              <a:gd name="connsiteX0" fmla="*/ 0 w 412511"/>
              <a:gd name="connsiteY0" fmla="*/ 34376 h 82503"/>
              <a:gd name="connsiteX1" fmla="*/ 48127 w 412511"/>
              <a:gd name="connsiteY1" fmla="*/ 20626 h 82503"/>
              <a:gd name="connsiteX2" fmla="*/ 68752 w 412511"/>
              <a:gd name="connsiteY2" fmla="*/ 13751 h 82503"/>
              <a:gd name="connsiteX3" fmla="*/ 96253 w 412511"/>
              <a:gd name="connsiteY3" fmla="*/ 20626 h 82503"/>
              <a:gd name="connsiteX4" fmla="*/ 137504 w 412511"/>
              <a:gd name="connsiteY4" fmla="*/ 75628 h 82503"/>
              <a:gd name="connsiteX5" fmla="*/ 158130 w 412511"/>
              <a:gd name="connsiteY5" fmla="*/ 82503 h 82503"/>
              <a:gd name="connsiteX6" fmla="*/ 178755 w 412511"/>
              <a:gd name="connsiteY6" fmla="*/ 68752 h 82503"/>
              <a:gd name="connsiteX7" fmla="*/ 192505 w 412511"/>
              <a:gd name="connsiteY7" fmla="*/ 48127 h 82503"/>
              <a:gd name="connsiteX8" fmla="*/ 206256 w 412511"/>
              <a:gd name="connsiteY8" fmla="*/ 34376 h 82503"/>
              <a:gd name="connsiteX9" fmla="*/ 233757 w 412511"/>
              <a:gd name="connsiteY9" fmla="*/ 0 h 82503"/>
              <a:gd name="connsiteX10" fmla="*/ 288758 w 412511"/>
              <a:gd name="connsiteY10" fmla="*/ 20626 h 82503"/>
              <a:gd name="connsiteX11" fmla="*/ 302508 w 412511"/>
              <a:gd name="connsiteY11" fmla="*/ 41252 h 82503"/>
              <a:gd name="connsiteX12" fmla="*/ 336884 w 412511"/>
              <a:gd name="connsiteY12" fmla="*/ 75628 h 82503"/>
              <a:gd name="connsiteX13" fmla="*/ 385011 w 412511"/>
              <a:gd name="connsiteY13" fmla="*/ 55002 h 82503"/>
              <a:gd name="connsiteX14" fmla="*/ 412511 w 412511"/>
              <a:gd name="connsiteY14" fmla="*/ 41252 h 8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2511" h="82503">
                <a:moveTo>
                  <a:pt x="0" y="34376"/>
                </a:moveTo>
                <a:lnTo>
                  <a:pt x="48127" y="20626"/>
                </a:lnTo>
                <a:cubicBezTo>
                  <a:pt x="55068" y="18544"/>
                  <a:pt x="61505" y="13751"/>
                  <a:pt x="68752" y="13751"/>
                </a:cubicBezTo>
                <a:cubicBezTo>
                  <a:pt x="78201" y="13751"/>
                  <a:pt x="87086" y="18334"/>
                  <a:pt x="96253" y="20626"/>
                </a:cubicBezTo>
                <a:cubicBezTo>
                  <a:pt x="98524" y="24032"/>
                  <a:pt x="123375" y="67151"/>
                  <a:pt x="137504" y="75628"/>
                </a:cubicBezTo>
                <a:cubicBezTo>
                  <a:pt x="143718" y="79357"/>
                  <a:pt x="151255" y="80211"/>
                  <a:pt x="158130" y="82503"/>
                </a:cubicBezTo>
                <a:cubicBezTo>
                  <a:pt x="165005" y="77919"/>
                  <a:pt x="172912" y="74595"/>
                  <a:pt x="178755" y="68752"/>
                </a:cubicBezTo>
                <a:cubicBezTo>
                  <a:pt x="184598" y="62909"/>
                  <a:pt x="187343" y="54579"/>
                  <a:pt x="192505" y="48127"/>
                </a:cubicBezTo>
                <a:cubicBezTo>
                  <a:pt x="196554" y="43065"/>
                  <a:pt x="202207" y="39438"/>
                  <a:pt x="206256" y="34376"/>
                </a:cubicBezTo>
                <a:cubicBezTo>
                  <a:pt x="240949" y="-8990"/>
                  <a:pt x="200554" y="33203"/>
                  <a:pt x="233757" y="0"/>
                </a:cubicBezTo>
                <a:cubicBezTo>
                  <a:pt x="258350" y="4919"/>
                  <a:pt x="271056" y="2923"/>
                  <a:pt x="288758" y="20626"/>
                </a:cubicBezTo>
                <a:cubicBezTo>
                  <a:pt x="294601" y="26469"/>
                  <a:pt x="297067" y="35033"/>
                  <a:pt x="302508" y="41252"/>
                </a:cubicBezTo>
                <a:cubicBezTo>
                  <a:pt x="313179" y="53448"/>
                  <a:pt x="336884" y="75628"/>
                  <a:pt x="336884" y="75628"/>
                </a:cubicBezTo>
                <a:cubicBezTo>
                  <a:pt x="394121" y="61317"/>
                  <a:pt x="337530" y="78742"/>
                  <a:pt x="385011" y="55002"/>
                </a:cubicBezTo>
                <a:cubicBezTo>
                  <a:pt x="416610" y="39203"/>
                  <a:pt x="396979" y="56784"/>
                  <a:pt x="412511" y="4125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C7FC97-3765-284E-9114-8D02139C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5428" y="1644616"/>
            <a:ext cx="177800" cy="190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57F773-26FC-994B-A642-6CB308B5E3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3149" y="1318101"/>
            <a:ext cx="228600" cy="139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96534E-8FB4-1A42-922A-421A31A443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3149" y="1938986"/>
            <a:ext cx="228600" cy="139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954922-D64C-144A-89EA-442D795092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519" y="1644616"/>
            <a:ext cx="165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3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762000"/>
            <a:ext cx="4114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 from ILM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079F0-B53B-9D43-89B6-FC6874D9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66" y="2156218"/>
            <a:ext cx="36322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833EB-F417-E847-9285-AAF98845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3255453"/>
            <a:ext cx="4584700" cy="469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2BB69-F1E0-0B4D-975A-606EB3917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66" y="4459742"/>
            <a:ext cx="33782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A91C4-C780-904D-999E-1E8934847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266" y="877560"/>
            <a:ext cx="4699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DB8AE-78E4-3241-B0DD-729F3843C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266" y="5613036"/>
            <a:ext cx="4292600" cy="1651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B4601E2-52C8-C641-B0E0-71733FCFEE71}"/>
              </a:ext>
            </a:extLst>
          </p:cNvPr>
          <p:cNvSpPr/>
          <p:nvPr/>
        </p:nvSpPr>
        <p:spPr>
          <a:xfrm>
            <a:off x="3449666" y="3662754"/>
            <a:ext cx="234950" cy="22718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6D18D-F99F-6C44-A688-821B3885C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966" y="4009742"/>
            <a:ext cx="1790700" cy="165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E5BBD-FE5E-CE41-86E3-0DA4EFA0B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316" y="3958942"/>
            <a:ext cx="774700" cy="2159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397057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55477" y="558921"/>
            <a:ext cx="50708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Nucleon intrinsic quark spin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98372-7053-F244-B67B-71E083D2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070958"/>
            <a:ext cx="1879600" cy="4318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C5295-B972-DE41-B96E-DF33FBD3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38" y="2497038"/>
            <a:ext cx="5702300" cy="469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0E660-202F-804E-A203-AB17BF4D3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18" y="5562600"/>
            <a:ext cx="1727200" cy="4699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D29597-64C6-0E4B-9C7B-623FE44B1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95" y="5334000"/>
            <a:ext cx="1384300" cy="13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49FBF3-4C32-2747-8379-FB5E61C2B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07" y="3178908"/>
            <a:ext cx="939800" cy="2159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794861B8-DC86-0A48-98C3-D6611248A8FC}"/>
              </a:ext>
            </a:extLst>
          </p:cNvPr>
          <p:cNvSpPr/>
          <p:nvPr/>
        </p:nvSpPr>
        <p:spPr>
          <a:xfrm>
            <a:off x="5254553" y="3254636"/>
            <a:ext cx="228600" cy="14017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5FC25-638C-FE49-A351-2A4698FE5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95" y="1214110"/>
            <a:ext cx="5070824" cy="1129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41544-B211-2A48-891F-F3F351A0A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3924300"/>
            <a:ext cx="2870200" cy="4953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906300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50777" y="662315"/>
            <a:ext cx="33944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Spin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33509-025F-AA44-86A5-DC7402B9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86000"/>
            <a:ext cx="2997200" cy="1485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B421E-6F12-CE4C-9B67-65059F64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357438"/>
            <a:ext cx="16637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75A9D-AF23-3340-90EE-EAB90BA06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064" y="4953000"/>
            <a:ext cx="41656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98D53-E90E-4F4E-9BC4-5E1336655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164" y="5295900"/>
            <a:ext cx="43434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ABDB9-E6B8-2747-B362-C20E88768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435" y="2908300"/>
            <a:ext cx="825500" cy="13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A3808-A84A-224A-9C0B-EF29C0BCD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3962400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895600"/>
            <a:ext cx="4191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Light front WFs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2332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52600" y="804390"/>
            <a:ext cx="5105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Typical pion and nucleon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A0B36-EE09-E340-811B-7CC24196D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903546"/>
            <a:ext cx="10668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6EAA9-B276-E640-BB47-F279E4C04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6011715"/>
            <a:ext cx="2362200" cy="27997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5A19A-41D1-3345-A7D5-50D3EFE8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541" y="1662206"/>
            <a:ext cx="5446059" cy="3976594"/>
          </a:xfrm>
          <a:prstGeom prst="rect">
            <a:avLst/>
          </a:prstGeom>
        </p:spPr>
      </p:pic>
      <p:sp>
        <p:nvSpPr>
          <p:cNvPr id="2" name="Donut 1">
            <a:extLst>
              <a:ext uri="{FF2B5EF4-FFF2-40B4-BE49-F238E27FC236}">
                <a16:creationId xmlns:a16="http://schemas.microsoft.com/office/drawing/2014/main" id="{0BFD48E0-0EB6-BB45-89C8-9CC4621A5618}"/>
              </a:ext>
            </a:extLst>
          </p:cNvPr>
          <p:cNvSpPr/>
          <p:nvPr/>
        </p:nvSpPr>
        <p:spPr>
          <a:xfrm>
            <a:off x="6172200" y="3505200"/>
            <a:ext cx="914400" cy="1059703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832B61C-F10B-9442-A722-D07F817FA8FA}"/>
              </a:ext>
            </a:extLst>
          </p:cNvPr>
          <p:cNvSpPr/>
          <p:nvPr/>
        </p:nvSpPr>
        <p:spPr>
          <a:xfrm>
            <a:off x="3124200" y="3276600"/>
            <a:ext cx="2590800" cy="22860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6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533399"/>
            <a:ext cx="3016250" cy="609601"/>
          </a:xfrm>
          <a:noFill/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Hadrons in CM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735E1-5BAC-AB45-A6A5-A3A6845D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36" y="2209800"/>
            <a:ext cx="1240921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5EABC-8B96-C847-A7E0-57F1D98E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196193"/>
            <a:ext cx="1033585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293F2-9D01-074E-8F5F-F4D4D774D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126" y="4227513"/>
            <a:ext cx="1067140" cy="179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BC7AA-D93E-3048-AD9E-A0F887B10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960" y="4114800"/>
            <a:ext cx="891225" cy="1752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3ED98-BA92-A940-8112-FFB4360C6DA5}"/>
              </a:ext>
            </a:extLst>
          </p:cNvPr>
          <p:cNvSpPr txBox="1"/>
          <p:nvPr/>
        </p:nvSpPr>
        <p:spPr>
          <a:xfrm>
            <a:off x="3124200" y="1752600"/>
            <a:ext cx="8410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Heavy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76CC3-885F-7244-BF3B-D66909CDD07B}"/>
              </a:ext>
            </a:extLst>
          </p:cNvPr>
          <p:cNvSpPr txBox="1"/>
          <p:nvPr/>
        </p:nvSpPr>
        <p:spPr>
          <a:xfrm>
            <a:off x="5331000" y="1752600"/>
            <a:ext cx="76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82138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93BE1-AB39-3D4B-B39C-7007135F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81000"/>
            <a:ext cx="4635800" cy="7620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Central potential in ILM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C4B00-087A-AE48-8238-99F2D83E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743200"/>
            <a:ext cx="16383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EB9-E3BF-D14F-8F39-624B87FE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699" y="3389313"/>
            <a:ext cx="3733800" cy="83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72FA4-025E-0B44-AA8F-5D4C77F97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777" y="5186792"/>
            <a:ext cx="1986456" cy="17949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D3C53-34B4-7246-B5F8-4869C26FA3AF}"/>
              </a:ext>
            </a:extLst>
          </p:cNvPr>
          <p:cNvSpPr txBox="1"/>
          <p:nvPr/>
        </p:nvSpPr>
        <p:spPr>
          <a:xfrm>
            <a:off x="1735829" y="5486866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785E9-9242-EB44-B509-C718F2096A9A}"/>
              </a:ext>
            </a:extLst>
          </p:cNvPr>
          <p:cNvSpPr txBox="1"/>
          <p:nvPr/>
        </p:nvSpPr>
        <p:spPr>
          <a:xfrm>
            <a:off x="5791200" y="4724400"/>
            <a:ext cx="1677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Callan et al. 78’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Eichen</a:t>
            </a:r>
            <a:r>
              <a:rPr lang="en-US" sz="1200" dirty="0">
                <a:solidFill>
                  <a:srgbClr val="FF0000"/>
                </a:solidFill>
              </a:rPr>
              <a:t>-Feinberg 81’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Diakonov</a:t>
            </a:r>
            <a:r>
              <a:rPr lang="en-US" sz="1200" dirty="0">
                <a:solidFill>
                  <a:srgbClr val="FF0000"/>
                </a:solidFill>
              </a:rPr>
              <a:t> et al. 89’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Musakhanov</a:t>
            </a:r>
            <a:r>
              <a:rPr lang="en-US" sz="1200" dirty="0">
                <a:solidFill>
                  <a:srgbClr val="FF0000"/>
                </a:solidFill>
              </a:rPr>
              <a:t> et al. 16’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D0108-AF6D-C541-B214-0AE1F984F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733853"/>
            <a:ext cx="2682875" cy="2806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5AD87-B8B2-5241-AD32-1BC9999C5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059" y="4471721"/>
            <a:ext cx="952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5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93BE1-AB39-3D4B-B39C-7007135F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381000"/>
            <a:ext cx="4327525" cy="7620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Spin potentials in ILM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868DA-3504-DE44-8ABC-60F96A22E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09" y="2470093"/>
            <a:ext cx="1712091" cy="118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5CFC0-301F-F944-869F-E6286E955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619231"/>
            <a:ext cx="4552496" cy="602424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08A59-5F62-6141-9CA4-7FD3FF2B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5392833"/>
            <a:ext cx="3586480" cy="29033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B8F76-A05D-484B-BC02-0A2EEBB3A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182" y="5454418"/>
            <a:ext cx="1612345" cy="15398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D7DB1-D5E5-DB40-A3EA-17068371E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2016464"/>
            <a:ext cx="1859250" cy="2339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E5C2B-3B60-D045-B18C-6D63CA4815EF}"/>
              </a:ext>
            </a:extLst>
          </p:cNvPr>
          <p:cNvSpPr txBox="1"/>
          <p:nvPr/>
        </p:nvSpPr>
        <p:spPr>
          <a:xfrm>
            <a:off x="6132579" y="5860971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Callan et al. 78’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Eichen_Feinberg</a:t>
            </a:r>
            <a:r>
              <a:rPr lang="en-US" sz="1200" dirty="0">
                <a:solidFill>
                  <a:srgbClr val="FF0000"/>
                </a:solidFill>
              </a:rPr>
              <a:t> 81’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Musakhanov</a:t>
            </a:r>
            <a:r>
              <a:rPr lang="en-US" sz="1200" dirty="0">
                <a:solidFill>
                  <a:srgbClr val="FF0000"/>
                </a:solidFill>
              </a:rPr>
              <a:t> et al. 16’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3E265-2DA4-A14D-A11A-CAC0E18F6880}"/>
              </a:ext>
            </a:extLst>
          </p:cNvPr>
          <p:cNvSpPr txBox="1"/>
          <p:nvPr/>
        </p:nvSpPr>
        <p:spPr>
          <a:xfrm>
            <a:off x="4489340" y="1631820"/>
            <a:ext cx="24817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0&lt; Spin forces &lt; 0.5 </a:t>
            </a:r>
            <a:r>
              <a:rPr lang="en-US" sz="1400" dirty="0" err="1">
                <a:solidFill>
                  <a:srgbClr val="FF0000"/>
                </a:solidFill>
              </a:rPr>
              <a:t>fm</a:t>
            </a:r>
            <a:r>
              <a:rPr lang="en-US" sz="1400" dirty="0">
                <a:solidFill>
                  <a:srgbClr val="FF0000"/>
                </a:solidFill>
              </a:rPr>
              <a:t> : ILM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EFE39A-92C2-BD4C-BE57-10F568687165}"/>
              </a:ext>
            </a:extLst>
          </p:cNvPr>
          <p:cNvCxnSpPr>
            <a:cxnSpLocks/>
          </p:cNvCxnSpPr>
          <p:nvPr/>
        </p:nvCxnSpPr>
        <p:spPr>
          <a:xfrm flipH="1" flipV="1">
            <a:off x="5792320" y="2024937"/>
            <a:ext cx="30862" cy="87714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5A7868-26C8-C34C-A562-8209A3CC5F35}"/>
              </a:ext>
            </a:extLst>
          </p:cNvPr>
          <p:cNvCxnSpPr>
            <a:cxnSpLocks/>
          </p:cNvCxnSpPr>
          <p:nvPr/>
        </p:nvCxnSpPr>
        <p:spPr>
          <a:xfrm flipH="1" flipV="1">
            <a:off x="5562600" y="2937020"/>
            <a:ext cx="31569" cy="88561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76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52700" y="838635"/>
            <a:ext cx="39243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Nucleon on quasi-LF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A0B36-EE09-E340-811B-7CC24196D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05" y="6547728"/>
            <a:ext cx="10668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75AC7-4216-3743-A067-6D4A46B67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612022"/>
            <a:ext cx="3733800" cy="50055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3466DA-391A-0843-A547-06317D695AA9}"/>
              </a:ext>
            </a:extLst>
          </p:cNvPr>
          <p:cNvCxnSpPr>
            <a:cxnSpLocks/>
          </p:cNvCxnSpPr>
          <p:nvPr/>
        </p:nvCxnSpPr>
        <p:spPr>
          <a:xfrm flipV="1">
            <a:off x="3333750" y="3788433"/>
            <a:ext cx="1733550" cy="25862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77B50D-167C-324D-B2BE-D83FA3033F1E}"/>
              </a:ext>
            </a:extLst>
          </p:cNvPr>
          <p:cNvCxnSpPr>
            <a:cxnSpLocks/>
          </p:cNvCxnSpPr>
          <p:nvPr/>
        </p:nvCxnSpPr>
        <p:spPr>
          <a:xfrm flipV="1">
            <a:off x="4881770" y="4038600"/>
            <a:ext cx="1445315" cy="2438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A11A52-883D-1A44-A64F-B6CDFDD40BEB}"/>
              </a:ext>
            </a:extLst>
          </p:cNvPr>
          <p:cNvCxnSpPr>
            <a:cxnSpLocks/>
          </p:cNvCxnSpPr>
          <p:nvPr/>
        </p:nvCxnSpPr>
        <p:spPr>
          <a:xfrm flipV="1">
            <a:off x="4610100" y="3616287"/>
            <a:ext cx="1562100" cy="245814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95056D-C200-7B4A-B564-48A33BB2C08D}"/>
              </a:ext>
            </a:extLst>
          </p:cNvPr>
          <p:cNvCxnSpPr/>
          <p:nvPr/>
        </p:nvCxnSpPr>
        <p:spPr>
          <a:xfrm flipH="1">
            <a:off x="4057650" y="3811823"/>
            <a:ext cx="1600200" cy="2493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F675FE-60A1-A549-9275-2A30F8321E5B}"/>
              </a:ext>
            </a:extLst>
          </p:cNvPr>
          <p:cNvCxnSpPr/>
          <p:nvPr/>
        </p:nvCxnSpPr>
        <p:spPr>
          <a:xfrm>
            <a:off x="5067300" y="3788433"/>
            <a:ext cx="59055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42CF73-4A22-2D46-9A29-67446A6A993A}"/>
              </a:ext>
            </a:extLst>
          </p:cNvPr>
          <p:cNvCxnSpPr/>
          <p:nvPr/>
        </p:nvCxnSpPr>
        <p:spPr>
          <a:xfrm flipV="1">
            <a:off x="4057650" y="6074433"/>
            <a:ext cx="552450" cy="23042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94A91C-14CD-404D-96B2-7D087526799D}"/>
              </a:ext>
            </a:extLst>
          </p:cNvPr>
          <p:cNvCxnSpPr/>
          <p:nvPr/>
        </p:nvCxnSpPr>
        <p:spPr>
          <a:xfrm>
            <a:off x="4057650" y="6304856"/>
            <a:ext cx="800100" cy="1505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B659D2-929B-E146-AA18-FE47CB5B2DD7}"/>
              </a:ext>
            </a:extLst>
          </p:cNvPr>
          <p:cNvCxnSpPr/>
          <p:nvPr/>
        </p:nvCxnSpPr>
        <p:spPr>
          <a:xfrm flipV="1">
            <a:off x="5657850" y="3633894"/>
            <a:ext cx="514350" cy="15453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5F1351-8D2C-C84A-A9D9-C6AC66C0E9F9}"/>
              </a:ext>
            </a:extLst>
          </p:cNvPr>
          <p:cNvCxnSpPr/>
          <p:nvPr/>
        </p:nvCxnSpPr>
        <p:spPr>
          <a:xfrm flipV="1">
            <a:off x="3333750" y="6304856"/>
            <a:ext cx="723900" cy="6985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08DC864-D8A4-9743-A9B3-A23DC41F0ABC}"/>
              </a:ext>
            </a:extLst>
          </p:cNvPr>
          <p:cNvCxnSpPr/>
          <p:nvPr/>
        </p:nvCxnSpPr>
        <p:spPr>
          <a:xfrm>
            <a:off x="5657850" y="3788432"/>
            <a:ext cx="685800" cy="250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18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5825" y="2209800"/>
            <a:ext cx="4495800" cy="37338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LFWs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7387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927822"/>
            <a:ext cx="368554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quasi-LF correlators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EDD8D-4104-8F41-86EF-96B2984BE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57" y="5017223"/>
            <a:ext cx="3207718" cy="277128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E249E-0496-8E42-97BB-B28FD4AF5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541" y="5412292"/>
            <a:ext cx="2692400" cy="177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1F850-EED3-F744-A80E-F9F5D293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516" y="2153181"/>
            <a:ext cx="1509002" cy="2568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70BA3-1E03-5148-A402-EE51F5E3B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35" y="2103832"/>
            <a:ext cx="1672281" cy="266700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524B7-8543-BB42-8232-91678259C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209800"/>
            <a:ext cx="2298492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54943-7257-D144-A5FC-5DD6BC914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898" y="5410200"/>
            <a:ext cx="4191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EB58B-1417-3C4C-AF35-C6D1A14DC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898" y="4887951"/>
            <a:ext cx="927100" cy="406400"/>
          </a:xfrm>
          <a:prstGeom prst="rect">
            <a:avLst/>
          </a:prstGeom>
          <a:solidFill>
            <a:srgbClr val="51FF56"/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CE89F3-F1B1-9342-BE4D-DA4DCF3C2E5D}"/>
              </a:ext>
            </a:extLst>
          </p:cNvPr>
          <p:cNvCxnSpPr>
            <a:cxnSpLocks/>
          </p:cNvCxnSpPr>
          <p:nvPr/>
        </p:nvCxnSpPr>
        <p:spPr>
          <a:xfrm>
            <a:off x="5257800" y="2054482"/>
            <a:ext cx="0" cy="2667000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C0523E-2432-8847-B74A-2FD175101502}"/>
              </a:ext>
            </a:extLst>
          </p:cNvPr>
          <p:cNvCxnSpPr/>
          <p:nvPr/>
        </p:nvCxnSpPr>
        <p:spPr>
          <a:xfrm>
            <a:off x="7315200" y="1981200"/>
            <a:ext cx="0" cy="2667000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4F5F3-B5A0-C149-9B13-A9FA6F15D2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916" y="2362200"/>
            <a:ext cx="101600" cy="1651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59627331-65EF-3E42-90DB-F34FA1D03AFF}"/>
              </a:ext>
            </a:extLst>
          </p:cNvPr>
          <p:cNvSpPr/>
          <p:nvPr/>
        </p:nvSpPr>
        <p:spPr>
          <a:xfrm>
            <a:off x="5270269" y="2701636"/>
            <a:ext cx="91440" cy="41564"/>
          </a:xfrm>
          <a:custGeom>
            <a:avLst/>
            <a:gdLst>
              <a:gd name="connsiteX0" fmla="*/ 0 w 91440"/>
              <a:gd name="connsiteY0" fmla="*/ 0 h 41564"/>
              <a:gd name="connsiteX1" fmla="*/ 58189 w 91440"/>
              <a:gd name="connsiteY1" fmla="*/ 8313 h 41564"/>
              <a:gd name="connsiteX2" fmla="*/ 91440 w 91440"/>
              <a:gd name="connsiteY2" fmla="*/ 41564 h 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41564">
                <a:moveTo>
                  <a:pt x="0" y="0"/>
                </a:moveTo>
                <a:cubicBezTo>
                  <a:pt x="19396" y="2771"/>
                  <a:pt x="39601" y="2117"/>
                  <a:pt x="58189" y="8313"/>
                </a:cubicBezTo>
                <a:lnTo>
                  <a:pt x="91440" y="41564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7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324" y="799321"/>
            <a:ext cx="6400800" cy="511162"/>
          </a:xfrm>
          <a:noFill/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Perturbative: Coulomb and spin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6E037-5AF5-3748-A799-E4DB6CB3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580867"/>
            <a:ext cx="1428750" cy="295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A637C-D458-054D-AFF4-B630A1578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037" y="2727634"/>
            <a:ext cx="4143375" cy="38543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E0CAC-5F0A-6F48-A8D6-5A838A474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1" y="3687950"/>
            <a:ext cx="3962400" cy="539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6C88D-B3B5-ED41-A979-5BD0D013F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971" y="1832690"/>
            <a:ext cx="5842000" cy="546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90D1E-4DAF-BF44-9CC9-2A1FD387C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3207568"/>
            <a:ext cx="767230" cy="1422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BBAB1C-4A63-924E-95D3-F5F66DA4A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683" y="5080117"/>
            <a:ext cx="5029200" cy="8382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27AFD4A0-DACF-0145-91C9-00CBC0764B5E}"/>
              </a:ext>
            </a:extLst>
          </p:cNvPr>
          <p:cNvSpPr/>
          <p:nvPr/>
        </p:nvSpPr>
        <p:spPr>
          <a:xfrm>
            <a:off x="3510430" y="3921884"/>
            <a:ext cx="223370" cy="17474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4D5C3-E25C-C74A-8479-F1A7A3DD04F5}"/>
              </a:ext>
            </a:extLst>
          </p:cNvPr>
          <p:cNvSpPr txBox="1"/>
          <p:nvPr/>
        </p:nvSpPr>
        <p:spPr>
          <a:xfrm>
            <a:off x="5918394" y="6036481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B3B79-D42C-874B-9357-66EF8EFE4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924" y="4456723"/>
            <a:ext cx="17272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F592B-D017-0A4F-8735-B68A3F8C0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1" y="4372163"/>
            <a:ext cx="1727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48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8475" y="762000"/>
            <a:ext cx="5256278" cy="542997"/>
          </a:xfrm>
          <a:noFill/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Nonperturbative from ILM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9DE96-4969-E34B-A73F-1E44FF88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155982"/>
            <a:ext cx="4177857" cy="108841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E8BB7-D7E2-B04C-B4B2-05905EBFE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77" y="5401065"/>
            <a:ext cx="5803900" cy="478033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A2639-056D-8D49-9A43-FFB6D4176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350" y="2603955"/>
            <a:ext cx="3327400" cy="495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D4C8A-7761-E34B-A6B7-5DC84CBB3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2354873"/>
            <a:ext cx="2257439" cy="2055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3077A-D7B7-874D-919F-1B2C621E4F4E}"/>
              </a:ext>
            </a:extLst>
          </p:cNvPr>
          <p:cNvSpPr txBox="1"/>
          <p:nvPr/>
        </p:nvSpPr>
        <p:spPr>
          <a:xfrm>
            <a:off x="6506997" y="6034525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A255AD-47F8-0F41-8AFF-94F4FECE8DA2}"/>
              </a:ext>
            </a:extLst>
          </p:cNvPr>
          <p:cNvCxnSpPr/>
          <p:nvPr/>
        </p:nvCxnSpPr>
        <p:spPr>
          <a:xfrm flipV="1">
            <a:off x="6934200" y="2514600"/>
            <a:ext cx="0" cy="1676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3BFCC0A-9D13-5F40-B351-3F8D44FD3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350" y="4353719"/>
            <a:ext cx="393700" cy="1143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A8B236-0F85-B44B-98B8-EA88EA37E093}"/>
              </a:ext>
            </a:extLst>
          </p:cNvPr>
          <p:cNvCxnSpPr>
            <a:cxnSpLocks/>
          </p:cNvCxnSpPr>
          <p:nvPr/>
        </p:nvCxnSpPr>
        <p:spPr>
          <a:xfrm>
            <a:off x="7182277" y="2133600"/>
            <a:ext cx="0" cy="939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F225300-B616-944A-AC63-0935FBBEE7F0}"/>
              </a:ext>
            </a:extLst>
          </p:cNvPr>
          <p:cNvSpPr txBox="1"/>
          <p:nvPr/>
        </p:nvSpPr>
        <p:spPr>
          <a:xfrm>
            <a:off x="6934200" y="1524000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Arvis 83’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EF803-21C0-4C4F-B2EF-2361ED243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177" y="1878742"/>
            <a:ext cx="21082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A5837-F2FE-2B40-BC45-4B8F51509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350" y="4419221"/>
            <a:ext cx="749300" cy="228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D363A-50B4-2845-BD03-8D9D736D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940" y="4661218"/>
            <a:ext cx="508000" cy="1651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588429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80606" y="381000"/>
            <a:ext cx="384879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 err="1">
                <a:solidFill>
                  <a:srgbClr val="FF0000"/>
                </a:solidFill>
              </a:rPr>
              <a:t>qLF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Nambu-Gotto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BDDC1-5988-9048-82C9-2914534C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148590"/>
            <a:ext cx="5029200" cy="5334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1F850-EED3-F744-A80E-F9F5D293E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446" y="1913192"/>
            <a:ext cx="901405" cy="1534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D789BF-5A2B-7F4D-BEAF-E9B775794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3810000"/>
            <a:ext cx="2298700" cy="63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9FF200-44CD-0B45-B944-EF65EA07E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676400"/>
            <a:ext cx="2819400" cy="2590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9893DB-F9AC-DF48-860B-9A8DDC658D57}"/>
              </a:ext>
            </a:extLst>
          </p:cNvPr>
          <p:cNvCxnSpPr/>
          <p:nvPr/>
        </p:nvCxnSpPr>
        <p:spPr>
          <a:xfrm flipH="1">
            <a:off x="1905000" y="1921505"/>
            <a:ext cx="76200" cy="204089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wn Arrow 10">
            <a:extLst>
              <a:ext uri="{FF2B5EF4-FFF2-40B4-BE49-F238E27FC236}">
                <a16:creationId xmlns:a16="http://schemas.microsoft.com/office/drawing/2014/main" id="{85B5124F-37CA-1F49-9F9E-769AE2532C8A}"/>
              </a:ext>
            </a:extLst>
          </p:cNvPr>
          <p:cNvSpPr/>
          <p:nvPr/>
        </p:nvSpPr>
        <p:spPr>
          <a:xfrm>
            <a:off x="2514600" y="1539491"/>
            <a:ext cx="228600" cy="28449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839E1829-2127-E042-884F-F8CB75B4F557}"/>
              </a:ext>
            </a:extLst>
          </p:cNvPr>
          <p:cNvSpPr/>
          <p:nvPr/>
        </p:nvSpPr>
        <p:spPr>
          <a:xfrm>
            <a:off x="1371600" y="4119619"/>
            <a:ext cx="228600" cy="28449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529E6-EDD5-C04E-838E-9AA26014427B}"/>
              </a:ext>
            </a:extLst>
          </p:cNvPr>
          <p:cNvSpPr txBox="1"/>
          <p:nvPr/>
        </p:nvSpPr>
        <p:spPr>
          <a:xfrm>
            <a:off x="959738" y="4519880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ILM-Dense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E627D-50B6-9E41-9CAE-0BAB92447B4D}"/>
              </a:ext>
            </a:extLst>
          </p:cNvPr>
          <p:cNvSpPr txBox="1"/>
          <p:nvPr/>
        </p:nvSpPr>
        <p:spPr>
          <a:xfrm>
            <a:off x="2195127" y="1151810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P-vortices</a:t>
            </a:r>
          </a:p>
        </p:txBody>
      </p:sp>
    </p:spTree>
    <p:extLst>
      <p:ext uri="{BB962C8B-B14F-4D97-AF65-F5344CB8AC3E}">
        <p14:creationId xmlns:p14="http://schemas.microsoft.com/office/powerpoint/2010/main" val="3725827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990600"/>
            <a:ext cx="4419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 err="1">
                <a:solidFill>
                  <a:srgbClr val="FF0000"/>
                </a:solidFill>
              </a:rPr>
              <a:t>qLF</a:t>
            </a:r>
            <a:r>
              <a:rPr lang="en-US" sz="2800" dirty="0">
                <a:solidFill>
                  <a:srgbClr val="FF0000"/>
                </a:solidFill>
              </a:rPr>
              <a:t>     LF Hamiltonian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1F850-EED3-F744-A80E-F9F5D293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36229"/>
            <a:ext cx="1143000" cy="1945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AFFAE-DCF4-A048-977A-52025A055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517" y="2121634"/>
            <a:ext cx="1066800" cy="851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DCC5A-8FD5-2E49-8D17-AF059E02F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943" y="2962708"/>
            <a:ext cx="2668059" cy="149836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73BDF-8173-4C44-A014-2D080AAA8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202135"/>
            <a:ext cx="3199868" cy="4572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CD41BB-903D-0F4C-8E5B-64CB78339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322" y="4876800"/>
            <a:ext cx="3797300" cy="4572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BBBEC-9A10-2045-A7FA-B4D442907ACE}"/>
              </a:ext>
            </a:extLst>
          </p:cNvPr>
          <p:cNvSpPr txBox="1"/>
          <p:nvPr/>
        </p:nvSpPr>
        <p:spPr>
          <a:xfrm>
            <a:off x="5736399" y="5755268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0187188-B23E-F84D-849B-5D6FE702387C}"/>
              </a:ext>
            </a:extLst>
          </p:cNvPr>
          <p:cNvSpPr/>
          <p:nvPr/>
        </p:nvSpPr>
        <p:spPr>
          <a:xfrm>
            <a:off x="3919451" y="1219200"/>
            <a:ext cx="273743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5C234D-FF6E-DD49-96C5-B5729D4182D7}"/>
              </a:ext>
            </a:extLst>
          </p:cNvPr>
          <p:cNvSpPr txBox="1"/>
          <p:nvPr/>
        </p:nvSpPr>
        <p:spPr>
          <a:xfrm>
            <a:off x="1287517" y="1704797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b-Jacobi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9C07C-9D6C-4C47-A7FF-C1725862A4EE}"/>
              </a:ext>
            </a:extLst>
          </p:cNvPr>
          <p:cNvSpPr txBox="1"/>
          <p:nvPr/>
        </p:nvSpPr>
        <p:spPr>
          <a:xfrm>
            <a:off x="6862638" y="4116978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rij</a:t>
            </a:r>
            <a:r>
              <a:rPr lang="en-US" sz="1600" dirty="0">
                <a:solidFill>
                  <a:srgbClr val="FF0000"/>
                </a:solidFill>
              </a:rPr>
              <a:t>-Jacobi</a:t>
            </a:r>
          </a:p>
        </p:txBody>
      </p:sp>
    </p:spTree>
    <p:extLst>
      <p:ext uri="{BB962C8B-B14F-4D97-AF65-F5344CB8AC3E}">
        <p14:creationId xmlns:p14="http://schemas.microsoft.com/office/powerpoint/2010/main" val="3271689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990600"/>
            <a:ext cx="3962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Longitudinal LFWF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2762F-C49F-4441-BCCA-898F8353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590800"/>
            <a:ext cx="2844800" cy="4572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665C4-1BEE-364D-BFA9-FC493C7D8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3437"/>
            <a:ext cx="1676400" cy="1348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C67149-1719-0F40-AD96-0AB76ED25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371039"/>
            <a:ext cx="2912943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2D917-56FD-8841-A406-5F100642F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0" y="4090347"/>
            <a:ext cx="1524000" cy="351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4DF3B8-7893-8347-B0D6-8E44A5D6B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4708369"/>
            <a:ext cx="33655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CB047-467B-9E43-A4D8-F2472FC47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2090540"/>
            <a:ext cx="1271068" cy="1000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E2B27-68FB-0244-A50F-BF80BA8C9D11}"/>
              </a:ext>
            </a:extLst>
          </p:cNvPr>
          <p:cNvSpPr txBox="1"/>
          <p:nvPr/>
        </p:nvSpPr>
        <p:spPr>
          <a:xfrm>
            <a:off x="5409414" y="5481681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5ADFD-7D9E-124A-8534-FC6F4BBCF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22" y="5106453"/>
            <a:ext cx="1473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4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990600"/>
            <a:ext cx="3658659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LFWFs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D79F3-B642-2140-AE1D-7C14880C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3644900" cy="2654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31741-61A9-C045-8834-516CD539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51100"/>
            <a:ext cx="2410858" cy="256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057F7-7085-034A-B8EE-706BA2E89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010918"/>
            <a:ext cx="3530600" cy="419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F8058-8BB1-0848-91FD-3E30F1293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5715218"/>
            <a:ext cx="3530600" cy="609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10CE6-3E0A-7740-A423-FA3712B3A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629" y="5430018"/>
            <a:ext cx="1473200" cy="215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E0D899-8D29-7242-88FD-B4280B72B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264" y="1252210"/>
            <a:ext cx="1193930" cy="93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2BBA3-8BAE-B149-B912-25E193E41855}"/>
              </a:ext>
            </a:extLst>
          </p:cNvPr>
          <p:cNvSpPr txBox="1"/>
          <p:nvPr/>
        </p:nvSpPr>
        <p:spPr>
          <a:xfrm>
            <a:off x="6740772" y="6035883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</p:spTree>
    <p:extLst>
      <p:ext uri="{BB962C8B-B14F-4D97-AF65-F5344CB8AC3E}">
        <p14:creationId xmlns:p14="http://schemas.microsoft.com/office/powerpoint/2010/main" val="321324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34188" y="1084321"/>
            <a:ext cx="3124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Folded string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2054F-F8CE-884E-BAB2-084876ED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0" y="1905000"/>
            <a:ext cx="2403438" cy="1505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5E52D-A847-9C40-BD6B-E42C8F6F9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756692"/>
            <a:ext cx="2427561" cy="1487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1810B-96D0-A048-9DAD-4EED60920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942544"/>
            <a:ext cx="4648200" cy="4826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1DE69-8D17-2948-A013-2D53CD486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3756692"/>
            <a:ext cx="4572000" cy="434308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872CE-292A-BF44-9239-CCCE1C7D9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4724400"/>
            <a:ext cx="2984500" cy="3683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F45B1-6D3C-AD41-953A-FC9A30DEB0B4}"/>
              </a:ext>
            </a:extLst>
          </p:cNvPr>
          <p:cNvSpPr txBox="1"/>
          <p:nvPr/>
        </p:nvSpPr>
        <p:spPr>
          <a:xfrm>
            <a:off x="6279249" y="5472211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</p:spTree>
    <p:extLst>
      <p:ext uri="{BB962C8B-B14F-4D97-AF65-F5344CB8AC3E}">
        <p14:creationId xmlns:p14="http://schemas.microsoft.com/office/powerpoint/2010/main" val="3297578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1" y="990600"/>
            <a:ext cx="3276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Folded LFWs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CE1CB-F5BB-6E48-8475-2C2BB5FEF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19039"/>
            <a:ext cx="2295727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8154C-D658-D049-B24D-363D97CB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833538"/>
            <a:ext cx="4000500" cy="457200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77E7EB-83F8-FE43-81DC-177F4AE4EC7F}"/>
              </a:ext>
            </a:extLst>
          </p:cNvPr>
          <p:cNvCxnSpPr/>
          <p:nvPr/>
        </p:nvCxnSpPr>
        <p:spPr>
          <a:xfrm>
            <a:off x="2290863" y="3799031"/>
            <a:ext cx="0" cy="151240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46D8FE9-6487-9348-8E8D-BDC711BEA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113" y="5628237"/>
            <a:ext cx="3175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1E80C-A018-E442-AD19-C7BBCAED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124" y="3048000"/>
            <a:ext cx="4508500" cy="4318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35327-9758-2143-90F0-FFEEB1B41934}"/>
              </a:ext>
            </a:extLst>
          </p:cNvPr>
          <p:cNvSpPr txBox="1"/>
          <p:nvPr/>
        </p:nvSpPr>
        <p:spPr>
          <a:xfrm>
            <a:off x="6858000" y="4644476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Shuryak-Zahed</a:t>
            </a:r>
            <a:r>
              <a:rPr lang="en-US" sz="1400" dirty="0">
                <a:solidFill>
                  <a:srgbClr val="FF0000"/>
                </a:solidFill>
              </a:rPr>
              <a:t> 21’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E53BFC5D-9221-4343-AE3E-637C5E3F933B}"/>
              </a:ext>
            </a:extLst>
          </p:cNvPr>
          <p:cNvSpPr/>
          <p:nvPr/>
        </p:nvSpPr>
        <p:spPr>
          <a:xfrm>
            <a:off x="2393438" y="4989100"/>
            <a:ext cx="750787" cy="599037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3BDC81-C08C-F34E-84B4-F8C2303B4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027" y="4989100"/>
            <a:ext cx="533400" cy="139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2370E1-A3BD-384E-8E94-F37B80E67B96}"/>
              </a:ext>
            </a:extLst>
          </p:cNvPr>
          <p:cNvSpPr txBox="1"/>
          <p:nvPr/>
        </p:nvSpPr>
        <p:spPr>
          <a:xfrm>
            <a:off x="3762359" y="4952253"/>
            <a:ext cx="1210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Drell</a:t>
            </a:r>
            <a:r>
              <a:rPr lang="en-US" sz="1200" dirty="0">
                <a:solidFill>
                  <a:srgbClr val="FF0000"/>
                </a:solidFill>
              </a:rPr>
              <a:t>-Yan-West</a:t>
            </a:r>
          </a:p>
        </p:txBody>
      </p:sp>
    </p:spTree>
    <p:extLst>
      <p:ext uri="{BB962C8B-B14F-4D97-AF65-F5344CB8AC3E}">
        <p14:creationId xmlns:p14="http://schemas.microsoft.com/office/powerpoint/2010/main" val="4153911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416" y="7620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362200"/>
            <a:ext cx="6377882" cy="33528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:  topologically active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     :  topo-compressibility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       :  topo-susceptibility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LFWs     :  quasi-LF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AF960-57B4-1C48-B27B-4166964A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8006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8956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Vacuum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779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71600" y="224146"/>
            <a:ext cx="6324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YM vacuum topologically active: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781D4A-359C-D645-A340-9744FADA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535" y="1778940"/>
            <a:ext cx="2769730" cy="2007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A0B36-EE09-E340-811B-7CC24196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50" y="3837918"/>
            <a:ext cx="1066800" cy="13970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95DA2D15-9CAD-1D4B-BA13-09F3EC27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3733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primordial glue!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6E51C-3285-3545-8A7A-04532AA4B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832847"/>
            <a:ext cx="2749012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4413D-A512-664E-8E29-026A058DC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776" y="4162741"/>
            <a:ext cx="2883424" cy="2048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EA713-C4BC-8449-9EFA-634BE263D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6276650"/>
            <a:ext cx="22860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19B8C6-B395-994C-8783-981AC6192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2368380"/>
            <a:ext cx="1231900" cy="27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06161-D615-7D45-9419-96FEFCE61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812" y="4834014"/>
            <a:ext cx="1066800" cy="13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8B9010-0967-3A46-A080-03A3B9159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2850" y="1423670"/>
            <a:ext cx="2451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10332" y="676792"/>
            <a:ext cx="549287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QCD Instantons :  Dilute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22377-00F8-2840-8040-2896131C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849" y="2797870"/>
            <a:ext cx="3200400" cy="2540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D2672E-C6C6-5647-86D6-BAE4744E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34" y="5440898"/>
            <a:ext cx="15494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78F41-0159-AE48-B67C-5CE6D8EE5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28" y="4235394"/>
            <a:ext cx="482600" cy="1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DB4FC-54DA-E849-912F-3E1056D49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643" y="4877512"/>
            <a:ext cx="774700" cy="13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94235-1D1C-C241-BD27-ADE600A94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28" y="3423021"/>
            <a:ext cx="20066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A7AEE-4F3D-484F-8835-97C8ACDCD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134" y="5677854"/>
            <a:ext cx="1524000" cy="17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20842B-9785-8E45-9B8C-092EAE1CA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7836" y="2612420"/>
            <a:ext cx="1143000" cy="114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3313E7-892A-EA48-B258-D97B0246F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961" y="4419600"/>
            <a:ext cx="381000" cy="16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959684-C53D-0941-A4EB-2FFE5C98B3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7134" y="3902951"/>
            <a:ext cx="381000" cy="165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09D131-BC15-6D4F-A25B-6B15752922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5034" y="3288305"/>
            <a:ext cx="292100" cy="114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B7EA36-C769-2846-861E-97212BE46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954" y="2775692"/>
            <a:ext cx="2324100" cy="50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347D3F-D5B7-6143-A9A2-03B3F2F1B5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7749" y="2859159"/>
            <a:ext cx="1463175" cy="78611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E8FE-B78C-EE43-80CB-546710EF6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328" y="4545300"/>
            <a:ext cx="39497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157B7-75CA-8F40-90F9-CDFD7B1ECF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983" y="5017212"/>
            <a:ext cx="13208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E903D-BBC6-7B46-BC51-41FD58051D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2199" y="2286940"/>
            <a:ext cx="1917700" cy="381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6150E-7624-8941-87FF-1273BA3E34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328" y="5338233"/>
            <a:ext cx="1587500" cy="215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9655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93BE1-AB39-3D4B-B39C-7007135F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677" y="838200"/>
            <a:ext cx="5807076" cy="487362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QCD instantons: Dense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0BC33-7E23-3248-A0C6-7D091776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2481897"/>
            <a:ext cx="1828800" cy="211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4C85A-B193-6E49-BED3-8867C4EE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0" y="5278886"/>
            <a:ext cx="2425700" cy="444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C8B4-D612-F345-A3FD-32B0CC64B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74912"/>
            <a:ext cx="3810000" cy="2207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0CD78-CEB2-EE40-8ABB-7759D62C887B}"/>
              </a:ext>
            </a:extLst>
          </p:cNvPr>
          <p:cNvSpPr txBox="1"/>
          <p:nvPr/>
        </p:nvSpPr>
        <p:spPr>
          <a:xfrm>
            <a:off x="4464215" y="5777463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D3A66-62A9-2940-BD14-EE0D15A6AC26}"/>
              </a:ext>
            </a:extLst>
          </p:cNvPr>
          <p:cNvSpPr txBox="1"/>
          <p:nvPr/>
        </p:nvSpPr>
        <p:spPr>
          <a:xfrm>
            <a:off x="914400" y="2078830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Sphaleron</a:t>
            </a:r>
            <a:r>
              <a:rPr lang="en-US" sz="1400" dirty="0">
                <a:solidFill>
                  <a:srgbClr val="FF0000"/>
                </a:solidFill>
              </a:rPr>
              <a:t>-like </a:t>
            </a:r>
            <a:r>
              <a:rPr lang="en-US" sz="1400" dirty="0" err="1">
                <a:solidFill>
                  <a:srgbClr val="FF0000"/>
                </a:solidFill>
              </a:rPr>
              <a:t>tunnelings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E69D9-3DBB-8841-B7BF-A51FC136BDCB}"/>
              </a:ext>
            </a:extLst>
          </p:cNvPr>
          <p:cNvSpPr txBox="1"/>
          <p:nvPr/>
        </p:nvSpPr>
        <p:spPr>
          <a:xfrm>
            <a:off x="5861050" y="212004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1AF60-0308-7140-991D-947762FBC4A0}"/>
              </a:ext>
            </a:extLst>
          </p:cNvPr>
          <p:cNvSpPr txBox="1"/>
          <p:nvPr/>
        </p:nvSpPr>
        <p:spPr>
          <a:xfrm>
            <a:off x="6094541" y="4682530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Athenodrou</a:t>
            </a:r>
            <a:r>
              <a:rPr lang="en-US" sz="1200" dirty="0">
                <a:solidFill>
                  <a:srgbClr val="FF0000"/>
                </a:solidFill>
              </a:rPr>
              <a:t> et al. 18’</a:t>
            </a:r>
          </a:p>
        </p:txBody>
      </p:sp>
    </p:spTree>
    <p:extLst>
      <p:ext uri="{BB962C8B-B14F-4D97-AF65-F5344CB8AC3E}">
        <p14:creationId xmlns:p14="http://schemas.microsoft.com/office/powerpoint/2010/main" val="192210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16773" y="844969"/>
            <a:ext cx="1460027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ILM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1C55-B541-DA42-BB3D-AB7C69C8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1516562"/>
            <a:ext cx="3148186" cy="3295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896C0-51FE-FA4B-9EF6-09CF01613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38" y="1797845"/>
            <a:ext cx="8255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CECE-1618-1449-AC45-ADFE336D0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529822"/>
            <a:ext cx="1333500" cy="20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00894-3420-C645-A138-2CF7A4483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047" y="2623495"/>
            <a:ext cx="32893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D3629-DCB2-2F41-8829-1E463B720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599" y="2115853"/>
            <a:ext cx="35814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88E326-068D-5243-BB5C-5053DBA97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699" y="3164420"/>
            <a:ext cx="3505200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A44D1-CF6A-0B4A-942F-FBC262D10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3948279"/>
            <a:ext cx="20447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88A9BB-3A94-FB46-91BF-2B9ED30EC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7899" y="4552030"/>
            <a:ext cx="2336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7D9C7-4CB2-954A-A69A-66C742656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7299" y="5627257"/>
            <a:ext cx="5181600" cy="177800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B317DB4C-D61F-8245-8902-054A80B7E973}"/>
              </a:ext>
            </a:extLst>
          </p:cNvPr>
          <p:cNvSpPr/>
          <p:nvPr/>
        </p:nvSpPr>
        <p:spPr>
          <a:xfrm>
            <a:off x="2647950" y="2623495"/>
            <a:ext cx="628650" cy="653104"/>
          </a:xfrm>
          <a:prstGeom prst="donut">
            <a:avLst>
              <a:gd name="adj" fmla="val 3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0CCC3-9C6A-4A46-964A-D5DE5A6B0E1D}"/>
              </a:ext>
            </a:extLst>
          </p:cNvPr>
          <p:cNvCxnSpPr/>
          <p:nvPr/>
        </p:nvCxnSpPr>
        <p:spPr>
          <a:xfrm flipH="1" flipV="1">
            <a:off x="2743200" y="2737795"/>
            <a:ext cx="219075" cy="212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D786B78-EA4C-8B49-9AE6-1173346D15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4206" y="2623495"/>
            <a:ext cx="413887" cy="79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944F6C-43CC-474D-9702-815C2CE33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0563" y="2521895"/>
            <a:ext cx="406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684158"/>
            <a:ext cx="911629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Topological origin of mass:  LR mixing  and zero modes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BC4AF-7644-4C43-ADE9-BFDA8F8A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083832"/>
            <a:ext cx="889000" cy="139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D1A83C2-0933-424B-AF63-2D59F5DDF5D3}"/>
              </a:ext>
            </a:extLst>
          </p:cNvPr>
          <p:cNvSpPr/>
          <p:nvPr/>
        </p:nvSpPr>
        <p:spPr>
          <a:xfrm>
            <a:off x="2743893" y="2259582"/>
            <a:ext cx="609600" cy="6096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187704-5BA9-C744-BFD8-C1350FDF45F5}"/>
              </a:ext>
            </a:extLst>
          </p:cNvPr>
          <p:cNvCxnSpPr>
            <a:endCxn id="6" idx="2"/>
          </p:cNvCxnSpPr>
          <p:nvPr/>
        </p:nvCxnSpPr>
        <p:spPr>
          <a:xfrm>
            <a:off x="21342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DB9DAB-8BB2-3249-8CDE-3E8D7047523D}"/>
              </a:ext>
            </a:extLst>
          </p:cNvPr>
          <p:cNvCxnSpPr/>
          <p:nvPr/>
        </p:nvCxnSpPr>
        <p:spPr>
          <a:xfrm>
            <a:off x="33534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4880614-C507-EB4D-B4B0-3EFD0C1B4E3A}"/>
              </a:ext>
            </a:extLst>
          </p:cNvPr>
          <p:cNvSpPr/>
          <p:nvPr/>
        </p:nvSpPr>
        <p:spPr>
          <a:xfrm>
            <a:off x="5562600" y="2259582"/>
            <a:ext cx="609600" cy="6096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0E6BC8-7225-864E-929D-2977018DCC97}"/>
              </a:ext>
            </a:extLst>
          </p:cNvPr>
          <p:cNvCxnSpPr/>
          <p:nvPr/>
        </p:nvCxnSpPr>
        <p:spPr>
          <a:xfrm>
            <a:off x="4952999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89C229-6F1B-D84A-9B3D-77DCF56B5DA5}"/>
              </a:ext>
            </a:extLst>
          </p:cNvPr>
          <p:cNvCxnSpPr/>
          <p:nvPr/>
        </p:nvCxnSpPr>
        <p:spPr>
          <a:xfrm>
            <a:off x="6186747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03206D-9FDC-D644-83C9-7F71DD0C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43" y="2500882"/>
            <a:ext cx="215900" cy="12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4585BD-0C6C-C442-87BC-8A13299A4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407" y="2508502"/>
            <a:ext cx="241300" cy="12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028659-4258-FC4D-8D4F-F3FC50E0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92" y="2500882"/>
            <a:ext cx="215900" cy="12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FC56A-4C8D-A145-A2FE-8D6E6AB8A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07" y="2500882"/>
            <a:ext cx="241300" cy="12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D1A75D-F4D1-B549-A1C8-63D67787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893" y="2508502"/>
            <a:ext cx="1143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3C50EC-9DB8-3841-89AF-B8219D8DF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562" y="2495802"/>
            <a:ext cx="114300" cy="177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D5F6B8-52C3-014D-A2CC-0B3C756FD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057" y="3611630"/>
            <a:ext cx="1066800" cy="165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60CFE3-41DD-554C-B6AC-00334C571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1999" y="3616586"/>
            <a:ext cx="1651000" cy="152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ABCE-A860-6F46-ADD2-1EB49EED1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707" y="4600334"/>
            <a:ext cx="55245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D9D0E-459B-A64C-8A8A-25222F9A8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057" y="3899682"/>
            <a:ext cx="5537200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1EC26-1EB9-834C-9ED2-1A2014A281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967" y="5364673"/>
            <a:ext cx="29337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4D34E-EBFF-AA49-A971-EEB7AB07C1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5857" y="6477000"/>
            <a:ext cx="5181600" cy="17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CEC03-51C5-9541-840E-34C46FF0E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007" y="1521173"/>
            <a:ext cx="7874000" cy="18415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190A6815-E80D-FB46-BFA5-424892D5BC72}"/>
              </a:ext>
            </a:extLst>
          </p:cNvPr>
          <p:cNvSpPr/>
          <p:nvPr/>
        </p:nvSpPr>
        <p:spPr>
          <a:xfrm>
            <a:off x="2333798" y="3002931"/>
            <a:ext cx="381000" cy="41883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4173E675-7FFC-014A-ACAD-14B8605CEF89}"/>
              </a:ext>
            </a:extLst>
          </p:cNvPr>
          <p:cNvSpPr/>
          <p:nvPr/>
        </p:nvSpPr>
        <p:spPr>
          <a:xfrm>
            <a:off x="4238911" y="5832528"/>
            <a:ext cx="292101" cy="210812"/>
          </a:xfrm>
          <a:prstGeom prst="upArrow">
            <a:avLst/>
          </a:prstGeom>
          <a:ln>
            <a:solidFill>
              <a:srgbClr val="FF21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791B4B-62B9-E645-ACC5-9EC677580F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2361" y="6098636"/>
            <a:ext cx="965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45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15867</TotalTime>
  <Words>353</Words>
  <Application>Microsoft Office PowerPoint</Application>
  <PresentationFormat>Presentazione su schermo (4:3)</PresentationFormat>
  <Paragraphs>125</Paragraphs>
  <Slides>39</Slides>
  <Notes>39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ＭＳ Ｐゴシック</vt:lpstr>
      <vt:lpstr>Arial</vt:lpstr>
      <vt:lpstr>Calibri</vt:lpstr>
      <vt:lpstr>Default Design</vt:lpstr>
      <vt:lpstr> Hadrons mass, spin and LFWFs from ILM </vt:lpstr>
      <vt:lpstr>US National Academy of Science 18’</vt:lpstr>
      <vt:lpstr>Outline</vt:lpstr>
      <vt:lpstr>Vacuum</vt:lpstr>
      <vt:lpstr>Presentazione standard di PowerPoint</vt:lpstr>
      <vt:lpstr>Presentazione standard di PowerPoint</vt:lpstr>
      <vt:lpstr>QCD instantons: Dense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Hadronic Mass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Hadronic (intrinsic) spin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Light front WFs</vt:lpstr>
      <vt:lpstr>Presentazione standard di PowerPoint</vt:lpstr>
      <vt:lpstr>Hadrons in CM</vt:lpstr>
      <vt:lpstr>Central potential in ILM</vt:lpstr>
      <vt:lpstr>Spin potentials in ILM</vt:lpstr>
      <vt:lpstr>Presentazione standard di PowerPoint</vt:lpstr>
      <vt:lpstr>Presentazione standard di PowerPoint</vt:lpstr>
      <vt:lpstr>Perturbative: Coulomb and spin</vt:lpstr>
      <vt:lpstr>Nonperturbative from ILM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Susan Driessen</cp:lastModifiedBy>
  <cp:revision>1082</cp:revision>
  <cp:lastPrinted>2012-07-04T16:19:09Z</cp:lastPrinted>
  <dcterms:created xsi:type="dcterms:W3CDTF">2018-07-02T21:39:02Z</dcterms:created>
  <dcterms:modified xsi:type="dcterms:W3CDTF">2022-05-25T14:42:36Z</dcterms:modified>
</cp:coreProperties>
</file>