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9" r:id="rId3"/>
    <p:sldId id="257" r:id="rId4"/>
    <p:sldId id="258" r:id="rId5"/>
    <p:sldId id="296" r:id="rId6"/>
    <p:sldId id="297" r:id="rId7"/>
    <p:sldId id="298" r:id="rId8"/>
    <p:sldId id="300" r:id="rId9"/>
    <p:sldId id="260" r:id="rId10"/>
    <p:sldId id="261" r:id="rId11"/>
    <p:sldId id="263" r:id="rId12"/>
    <p:sldId id="264" r:id="rId13"/>
    <p:sldId id="265" r:id="rId14"/>
    <p:sldId id="266" r:id="rId15"/>
    <p:sldId id="267" r:id="rId16"/>
    <p:sldId id="268" r:id="rId17"/>
    <p:sldId id="270" r:id="rId18"/>
    <p:sldId id="269" r:id="rId19"/>
    <p:sldId id="301" r:id="rId20"/>
    <p:sldId id="273" r:id="rId21"/>
    <p:sldId id="283" r:id="rId22"/>
    <p:sldId id="284" r:id="rId23"/>
    <p:sldId id="285" r:id="rId24"/>
    <p:sldId id="290" r:id="rId25"/>
    <p:sldId id="286" r:id="rId26"/>
    <p:sldId id="287" r:id="rId27"/>
    <p:sldId id="288" r:id="rId28"/>
    <p:sldId id="291" r:id="rId29"/>
    <p:sldId id="292" r:id="rId30"/>
    <p:sldId id="293" r:id="rId31"/>
    <p:sldId id="294" r:id="rId32"/>
    <p:sldId id="295" r:id="rId33"/>
    <p:sldId id="271" r:id="rId34"/>
    <p:sldId id="299" r:id="rId35"/>
    <p:sldId id="272" r:id="rId36"/>
    <p:sldId id="274" r:id="rId37"/>
    <p:sldId id="275" r:id="rId38"/>
    <p:sldId id="276" r:id="rId39"/>
    <p:sldId id="277" r:id="rId40"/>
    <p:sldId id="281" r:id="rId41"/>
    <p:sldId id="282" r:id="rId42"/>
    <p:sldId id="278" r:id="rId43"/>
    <p:sldId id="279" r:id="rId44"/>
    <p:sldId id="280" r:id="rId45"/>
    <p:sldId id="302" r:id="rId46"/>
    <p:sldId id="303" r:id="rId47"/>
    <p:sldId id="304" r:id="rId48"/>
    <p:sldId id="305"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preau" initials="e" lastIdx="8" clrIdx="0">
    <p:extLst>
      <p:ext uri="{19B8F6BF-5375-455C-9EA6-DF929625EA0E}">
        <p15:presenceInfo xmlns:p15="http://schemas.microsoft.com/office/powerpoint/2012/main" userId="epreau" providerId="None"/>
      </p:ext>
    </p:extLst>
  </p:cmAuthor>
  <p:cmAuthor id="2" name="epreau" initials="e [2]" lastIdx="32" clrIdx="1">
    <p:extLst>
      <p:ext uri="{19B8F6BF-5375-455C-9EA6-DF929625EA0E}">
        <p15:presenceInfo xmlns:p15="http://schemas.microsoft.com/office/powerpoint/2012/main" userId="7d1a0fbf25b720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1FC"/>
    <a:srgbClr val="F0BEFE"/>
    <a:srgbClr val="FFDC6D"/>
    <a:srgbClr val="CFD5E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04" y="48"/>
      </p:cViewPr>
      <p:guideLst/>
    </p:cSldViewPr>
  </p:slideViewPr>
  <p:notesTextViewPr>
    <p:cViewPr>
      <p:scale>
        <a:sx n="3" d="2"/>
        <a:sy n="3" d="2"/>
      </p:scale>
      <p:origin x="0" y="0"/>
    </p:cViewPr>
  </p:notesTextViewPr>
  <p:notesViewPr>
    <p:cSldViewPr snapToGrid="0">
      <p:cViewPr varScale="1">
        <p:scale>
          <a:sx n="50" d="100"/>
          <a:sy n="50" d="100"/>
        </p:scale>
        <p:origin x="1852"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5-21T17:44:07.800" idx="7">
    <p:pos x="10" y="10"/>
    <p:text>Very difficult problem from the point of view of theoretical physics -&gt; solving strongly coupled systems is the main challenge faced by QFT</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2-05-21T19:20:11.539" idx="11">
    <p:pos x="10" y="10"/>
    <p:text>At this stage : looks very different from chiral Lagrangian 
-&gt; But there is a way to connect the two theories</p:text>
    <p:extLst>
      <p:ext uri="{C676402C-5697-4E1C-873F-D02D1690AC5C}">
        <p15:threadingInfo xmlns:p15="http://schemas.microsoft.com/office/powerpoint/2012/main" timeZoneBias="-120"/>
      </p:ext>
    </p:extLst>
  </p:cm>
  <p:cm authorId="2" dt="2022-05-22T11:40:04.517" idx="23">
    <p:pos x="146" y="146"/>
    <p:text>Insist that the actions are 5D</p:text>
    <p:extLst>
      <p:ext uri="{C676402C-5697-4E1C-873F-D02D1690AC5C}">
        <p15:threadingInfo xmlns:p15="http://schemas.microsoft.com/office/powerpoint/2012/main" timeZoneBias="-120"/>
      </p:ext>
    </p:extLst>
  </p:cm>
  <p:cm authorId="2" dt="2022-05-22T11:42:11.437" idx="24">
    <p:pos x="282" y="282"/>
    <p:text>5D (show dx^4dz) YM action of the flavor gauge fields
5D CS term which contains the gauge-fields -&gt; form well known 
Appearance of CS term is coming from string theory (from ST it is known that bulk action )</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2-05-20T18:45:24.407" idx="1">
    <p:pos x="10" y="10"/>
    <p:text>No need to put the Skyrme term by hand</p:text>
    <p:extLst>
      <p:ext uri="{C676402C-5697-4E1C-873F-D02D1690AC5C}">
        <p15:threadingInfo xmlns:p15="http://schemas.microsoft.com/office/powerpoint/2012/main" timeZoneBias="-120"/>
      </p:ext>
    </p:extLst>
  </p:cm>
  <p:cm authorId="2" dt="2022-05-22T11:44:37.670" idx="25">
    <p:pos x="146" y="146"/>
    <p:text>phi(z) can be found by solving the EoMs</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22-05-22T11:46:29.478" idx="26">
    <p:pos x="10" y="10"/>
    <p:text>Skyrmion number in 4D is the instanton number in 5D</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2-05-03T04:17:04.956" idx="7">
    <p:pos x="10" y="10"/>
    <p:text>Back-reaction crucial to describe very dense QCD matter</p:text>
    <p:extLst>
      <p:ext uri="{C676402C-5697-4E1C-873F-D02D1690AC5C}">
        <p15:threadingInfo xmlns:p15="http://schemas.microsoft.com/office/powerpoint/2012/main" timeZoneBias="-120"/>
      </p:ext>
    </p:extLst>
  </p:cm>
  <p:cm authorId="2" dt="2022-05-20T18:47:05.160" idx="2">
    <p:pos x="10" y="146"/>
    <p:text/>
    <p:extLst>
      <p:ext uri="{C676402C-5697-4E1C-873F-D02D1690AC5C}">
        <p15:threadingInfo xmlns:p15="http://schemas.microsoft.com/office/powerpoint/2012/main" timeZoneBias="-120">
          <p15:parentCm authorId="1" idx="7"/>
        </p15:threadingInfo>
      </p:ext>
    </p:extLst>
  </p:cm>
  <p:cm authorId="2" dt="2022-05-20T18:47:21.218" idx="3">
    <p:pos x="146" y="146"/>
    <p:text>Summarize : the red box defines the fields of the V-QCD model</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2" dt="2022-05-21T17:35:45.159" idx="6">
    <p:pos x="10" y="10"/>
    <p:text>Parameters adjusted to reproduce known results in QCD -&gt; approach QCD as much as possible to explore unknwon regimes (such as the core of neutron stars).</p:text>
    <p:extLst>
      <p:ext uri="{C676402C-5697-4E1C-873F-D02D1690AC5C}">
        <p15:threadingInfo xmlns:p15="http://schemas.microsoft.com/office/powerpoint/2012/main" timeZoneBias="-1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2" dt="2022-05-22T11:53:55.086" idx="27">
    <p:pos x="10" y="10"/>
    <p:text>- 5D
- Potential for dilaton &amp; T which can be adjusted
- Lagrangian for the D-branes -&gt; matrix = metric + gauge field + tachyon kinetic term with potentials</p:text>
    <p:extLst>
      <p:ext uri="{C676402C-5697-4E1C-873F-D02D1690AC5C}">
        <p15:threadingInfo xmlns:p15="http://schemas.microsoft.com/office/powerpoint/2012/main" timeZoneBias="-120"/>
      </p:ext>
    </p:extLst>
  </p:cm>
  <p:cm authorId="2" dt="2022-05-22T11:56:16.516" idx="28">
    <p:pos x="146" y="146"/>
    <p:text>In red : fields of flavor sector</p:text>
    <p:extLst>
      <p:ext uri="{C676402C-5697-4E1C-873F-D02D1690AC5C}">
        <p15:threadingInfo xmlns:p15="http://schemas.microsoft.com/office/powerpoint/2012/main" timeZoneBias="-120"/>
      </p:ext>
    </p:extLst>
  </p:cm>
  <p:cm authorId="2" dt="2022-05-22T11:56:42.398" idx="29">
    <p:pos x="282" y="282"/>
    <p:text>V-QCD : class of models</p:text>
    <p:extLst>
      <p:ext uri="{C676402C-5697-4E1C-873F-D02D1690AC5C}">
        <p15:threadingInfo xmlns:p15="http://schemas.microsoft.com/office/powerpoint/2012/main" timeZoneBias="-1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2-05-01T13:54:52.059" idx="3">
    <p:pos x="10" y="10"/>
    <p:text>Takayanagi
V-QCD : Casero, Kiritsis, Paredes</p:text>
    <p:extLst>
      <p:ext uri="{C676402C-5697-4E1C-873F-D02D1690AC5C}">
        <p15:threadingInfo xmlns:p15="http://schemas.microsoft.com/office/powerpoint/2012/main" timeZoneBias="-120"/>
      </p:ext>
    </p:extLst>
  </p:cm>
  <p:cm authorId="2" dt="2022-05-22T12:31:07.284" idx="31">
    <p:pos x="6672" y="2814"/>
    <p:text>These are the parameters in the CS term for the theory</p:text>
    <p:extLst>
      <p:ext uri="{C676402C-5697-4E1C-873F-D02D1690AC5C}">
        <p15:threadingInfo xmlns:p15="http://schemas.microsoft.com/office/powerpoint/2012/main" timeZoneBias="-12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2-05-03T04:46:10.410" idx="8">
    <p:pos x="264" y="174"/>
    <p:text>Consider the baryon as a perturbation on the background dual to the QCD vacuum</p:text>
    <p:extLst>
      <p:ext uri="{C676402C-5697-4E1C-873F-D02D1690AC5C}">
        <p15:threadingInfo xmlns:p15="http://schemas.microsoft.com/office/powerpoint/2012/main" timeZoneBias="-12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2" dt="2022-05-21T17:27:05.017" idx="4">
    <p:pos x="10" y="10"/>
    <p:text>Mass up to quantum corrections that cannot be computed exactly (infinite sum of all soliton modes frequencies )
-&gt; As in the Skyrme case, this classical mass obtains quantum corrections that come from the fluctuating modes aroun the soliton</p:text>
    <p:extLst mod="1">
      <p:ext uri="{C676402C-5697-4E1C-873F-D02D1690AC5C}">
        <p15:threadingInfo xmlns:p15="http://schemas.microsoft.com/office/powerpoint/2012/main" timeZoneBias="-120"/>
      </p:ext>
    </p:extLst>
  </p:cm>
  <p:cm authorId="2" dt="2022-05-21T17:30:00.775" idx="5">
    <p:pos x="146" y="146"/>
    <p:text>Mass and other baryonic properties such as the form factors (also baryon interactions,...) are known experimentally and used to constrain the parameters of the model.
The model thus constrained can then be used to study what is not known : baryonic matter at high density.</p:text>
    <p:extLst>
      <p:ext uri="{C676402C-5697-4E1C-873F-D02D1690AC5C}">
        <p15:threadingInfo xmlns:p15="http://schemas.microsoft.com/office/powerpoint/2012/main" timeZoneBias="-12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2" dt="2022-05-22T12:15:31.488" idx="30">
    <p:pos x="10" y="10"/>
    <p:text>sigma term at finite density</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5-03T02:56:59.848" idx="4">
    <p:pos x="10" y="10"/>
    <p:text>One of the only analytic methods to address strongly coupled problems : holography</p:text>
    <p:extLst>
      <p:ext uri="{C676402C-5697-4E1C-873F-D02D1690AC5C}">
        <p15:threadingInfo xmlns:p15="http://schemas.microsoft.com/office/powerpoint/2012/main" timeZoneBias="-12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22-05-01T13:51:56.291" idx="1">
    <p:pos x="10" y="10"/>
    <p:text>Sen
Takayanagi</p:text>
    <p:extLst>
      <p:ext uri="{C676402C-5697-4E1C-873F-D02D1690AC5C}">
        <p15:threadingInfo xmlns:p15="http://schemas.microsoft.com/office/powerpoint/2012/main" timeZoneBias="-12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22-05-01T13:54:52.059" idx="3">
    <p:pos x="10" y="10"/>
    <p:text>Takayanagi
V-QCD : Casero, Kiritsis, Paredes</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2-05-21T18:43:26.307" idx="10">
    <p:pos x="10" y="10"/>
    <p:text>Where are the baryons ? turned into : can we build solitons in XEFT</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2-05-21T18:31:33.841" idx="9">
    <p:pos x="10" y="10"/>
    <p:text>Let me advertise what kind of description we get in the holographic picture</p:text>
    <p:extLst>
      <p:ext uri="{C676402C-5697-4E1C-873F-D02D1690AC5C}">
        <p15:threadingInfo xmlns:p15="http://schemas.microsoft.com/office/powerpoint/2012/main" timeZoneBias="-120"/>
      </p:ext>
    </p:extLst>
  </p:cm>
  <p:cm authorId="2" dt="2022-05-22T11:15:51.084" idx="14">
    <p:pos x="146" y="146"/>
    <p:text>To summarize what is known in XEFT...</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2-05-22T11:15:19.692" idx="13">
    <p:pos x="10" y="10"/>
    <p:text>It is important to remember UV/IR</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2-05-22T11:20:01.180" idx="16">
    <p:pos x="7428" y="1306"/>
    <p:text>Wrap something on the internal manifold, looks point-like in the lower dimensions</p:text>
    <p:extLst>
      <p:ext uri="{C676402C-5697-4E1C-873F-D02D1690AC5C}">
        <p15:threadingInfo xmlns:p15="http://schemas.microsoft.com/office/powerpoint/2012/main" timeZoneBias="-120"/>
      </p:ext>
    </p:extLst>
  </p:cm>
  <p:cm authorId="2" dt="2022-05-22T11:21:42.644" idx="17">
    <p:pos x="10" y="10"/>
    <p:text>For this construction to be consistent, N strings must end on this objetc -&gt; end as N (external) quarks at the bounday 
-&gt; Therefore, this object can be thought of as a bound state of N quarks : a baryon</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5-03T03:26:59.339" idx="5">
    <p:pos x="10" y="10"/>
    <p:text>Discuss briefly the interpretation of the tachyon (complex matrix) and color running</p:text>
    <p:extLst mod="1">
      <p:ext uri="{C676402C-5697-4E1C-873F-D02D1690AC5C}">
        <p15:threadingInfo xmlns:p15="http://schemas.microsoft.com/office/powerpoint/2012/main" timeZoneBias="-120"/>
      </p:ext>
    </p:extLst>
  </p:cm>
  <p:cm authorId="2" dt="2022-05-22T11:26:53.421" idx="18">
    <p:pos x="146" y="146"/>
    <p:text>a : holographic axion 
-&gt; different from the Peccei-Quinn axion (source) but the dual of the YM instanton density</p:text>
    <p:extLst>
      <p:ext uri="{C676402C-5697-4E1C-873F-D02D1690AC5C}">
        <p15:threadingInfo xmlns:p15="http://schemas.microsoft.com/office/powerpoint/2012/main" timeZoneBias="-120"/>
      </p:ext>
    </p:extLst>
  </p:cm>
  <p:cm authorId="2" dt="2022-05-22T11:29:28.766" idx="19">
    <p:pos x="282" y="282"/>
    <p:text>Tachyon : how it is called in String Theory, but it does not signal an instability of the theory
-&gt; 0 is unstable : XSB</p:text>
    <p:extLst mod="1">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2-05-22T11:33:36.526" idx="20">
    <p:pos x="10" y="10"/>
    <p:text>t'Hooft limit &lt;-&gt; Quenched approximation in QCD</p:text>
    <p:extLst>
      <p:ext uri="{C676402C-5697-4E1C-873F-D02D1690AC5C}">
        <p15:threadingInfo xmlns:p15="http://schemas.microsoft.com/office/powerpoint/2012/main" timeZoneBias="-120"/>
      </p:ext>
    </p:extLst>
  </p:cm>
  <p:cm authorId="2" dt="2022-05-22T11:34:31.558" idx="21">
    <p:pos x="146" y="146"/>
    <p:text>Instanton in 4D gives rise to a soliton in 5D</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2-05-03T03:32:24.363" idx="6">
    <p:pos x="10" y="10"/>
    <p:text>𝐴_𝐿^𝑧=−𝐴_𝑅^𝑧
 𝐿_𝑧𝜇=−𝑅_𝑧𝜇</p:text>
    <p:extLst mod="1">
      <p:ext uri="{C676402C-5697-4E1C-873F-D02D1690AC5C}">
        <p15:threadingInfo xmlns:p15="http://schemas.microsoft.com/office/powerpoint/2012/main" timeZoneBias="-120"/>
      </p:ext>
    </p:extLst>
  </p:cm>
  <p:cm authorId="2" dt="2022-05-22T11:36:47.715" idx="22">
    <p:pos x="146" y="146"/>
    <p:text>Refs : 
[hep-th/0003136]
-&gt; Original HW model
[hep-ph/0501128]
[hep-ph/0501218]
-&gt; HW model of flavor</p:text>
    <p:extLst mod="1">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3F4C600-4A35-4580-A5B0-7FD3A7B7BC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2F59CF49-09C3-4D2E-80CF-590D0925A9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C8F1B8-C55E-4540-B0D8-406B21DE3A1D}" type="datetimeFigureOut">
              <a:rPr lang="en-US" smtClean="0"/>
              <a:t>5/23/2022</a:t>
            </a:fld>
            <a:endParaRPr lang="en-US"/>
          </a:p>
        </p:txBody>
      </p:sp>
      <p:sp>
        <p:nvSpPr>
          <p:cNvPr id="4" name="Espace réservé du pied de page 3">
            <a:extLst>
              <a:ext uri="{FF2B5EF4-FFF2-40B4-BE49-F238E27FC236}">
                <a16:creationId xmlns:a16="http://schemas.microsoft.com/office/drawing/2014/main" id="{464817C4-B0D6-451E-BBB6-510BE33FB9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0CC369F8-2B01-4AED-A68A-59C95D804E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22D163-7D4D-4A8E-9730-F100A595A062}" type="slidenum">
              <a:rPr lang="en-US" smtClean="0"/>
              <a:t>‹N°›</a:t>
            </a:fld>
            <a:endParaRPr lang="en-US"/>
          </a:p>
        </p:txBody>
      </p:sp>
    </p:spTree>
    <p:extLst>
      <p:ext uri="{BB962C8B-B14F-4D97-AF65-F5344CB8AC3E}">
        <p14:creationId xmlns:p14="http://schemas.microsoft.com/office/powerpoint/2010/main" val="1190133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E3F97-5D73-468A-89AB-B838C000EC85}" type="datetimeFigureOut">
              <a:rPr lang="en-US" smtClean="0"/>
              <a:t>5/23/2022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3CA9C-59F9-4ED5-B658-3A3ADEA58F00}" type="slidenum">
              <a:rPr lang="en-US" smtClean="0"/>
              <a:t>‹N°›</a:t>
            </a:fld>
            <a:endParaRPr lang="en-US"/>
          </a:p>
        </p:txBody>
      </p:sp>
    </p:spTree>
    <p:extLst>
      <p:ext uri="{BB962C8B-B14F-4D97-AF65-F5344CB8AC3E}">
        <p14:creationId xmlns:p14="http://schemas.microsoft.com/office/powerpoint/2010/main" val="66576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89231-4679-4AC7-8C25-5C76D1060FE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69090DB-8D10-47F6-8D72-B0AADB30B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AB52BF9-7B3A-4B0D-8514-C040972B9229}"/>
              </a:ext>
            </a:extLst>
          </p:cNvPr>
          <p:cNvSpPr>
            <a:spLocks noGrp="1"/>
          </p:cNvSpPr>
          <p:nvPr>
            <p:ph type="dt" sz="half" idx="10"/>
          </p:nvPr>
        </p:nvSpPr>
        <p:spPr/>
        <p:txBody>
          <a:bodyPr/>
          <a:lstStyle/>
          <a:p>
            <a:fld id="{6F8040EF-8D4C-4459-A7B8-D04F0B0AA516}" type="datetime1">
              <a:rPr lang="fr-FR" smtClean="0"/>
              <a:t>23/05/2022</a:t>
            </a:fld>
            <a:endParaRPr lang="fr-FR"/>
          </a:p>
        </p:txBody>
      </p:sp>
      <p:sp>
        <p:nvSpPr>
          <p:cNvPr id="5" name="Espace réservé du pied de page 4">
            <a:extLst>
              <a:ext uri="{FF2B5EF4-FFF2-40B4-BE49-F238E27FC236}">
                <a16:creationId xmlns:a16="http://schemas.microsoft.com/office/drawing/2014/main" id="{2ED8D3A7-7B64-4442-8CF9-D67DE939D6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52D461-1E40-48AD-8BDC-0AD0E5EBC5C8}"/>
              </a:ext>
            </a:extLst>
          </p:cNvPr>
          <p:cNvSpPr>
            <a:spLocks noGrp="1"/>
          </p:cNvSpPr>
          <p:nvPr>
            <p:ph type="sldNum" sz="quarter" idx="12"/>
          </p:nvPr>
        </p:nvSpPr>
        <p:spPr/>
        <p:txBody>
          <a:bodyPr/>
          <a:lstStyle/>
          <a:p>
            <a:fld id="{483A8600-70C3-4930-9481-30FCED94700B}" type="slidenum">
              <a:rPr lang="fr-FR" smtClean="0"/>
              <a:t>‹N°›</a:t>
            </a:fld>
            <a:endParaRPr lang="fr-FR"/>
          </a:p>
        </p:txBody>
      </p:sp>
    </p:spTree>
    <p:extLst>
      <p:ext uri="{BB962C8B-B14F-4D97-AF65-F5344CB8AC3E}">
        <p14:creationId xmlns:p14="http://schemas.microsoft.com/office/powerpoint/2010/main" val="151100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32C835-08E3-4331-BECB-968B209F0BF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5D25F39-D466-4564-AB32-2D897E0F75D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6C00A7-4D07-4C25-92B7-2DFD56769FE8}"/>
              </a:ext>
            </a:extLst>
          </p:cNvPr>
          <p:cNvSpPr>
            <a:spLocks noGrp="1"/>
          </p:cNvSpPr>
          <p:nvPr>
            <p:ph type="dt" sz="half" idx="10"/>
          </p:nvPr>
        </p:nvSpPr>
        <p:spPr/>
        <p:txBody>
          <a:bodyPr/>
          <a:lstStyle/>
          <a:p>
            <a:fld id="{30C4222D-81A0-487B-9DC3-9D1127E4B731}" type="datetime1">
              <a:rPr lang="fr-FR" smtClean="0"/>
              <a:t>23/05/2022</a:t>
            </a:fld>
            <a:endParaRPr lang="fr-FR"/>
          </a:p>
        </p:txBody>
      </p:sp>
      <p:sp>
        <p:nvSpPr>
          <p:cNvPr id="5" name="Espace réservé du pied de page 4">
            <a:extLst>
              <a:ext uri="{FF2B5EF4-FFF2-40B4-BE49-F238E27FC236}">
                <a16:creationId xmlns:a16="http://schemas.microsoft.com/office/drawing/2014/main" id="{EE5CDDA4-C6B2-4F47-B0C9-05B0495024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FA9667-D9D5-4FB6-8614-2AEEBE86C84C}"/>
              </a:ext>
            </a:extLst>
          </p:cNvPr>
          <p:cNvSpPr>
            <a:spLocks noGrp="1"/>
          </p:cNvSpPr>
          <p:nvPr>
            <p:ph type="sldNum" sz="quarter" idx="12"/>
          </p:nvPr>
        </p:nvSpPr>
        <p:spPr/>
        <p:txBody>
          <a:bodyPr/>
          <a:lstStyle/>
          <a:p>
            <a:fld id="{483A8600-70C3-4930-9481-30FCED94700B}" type="slidenum">
              <a:rPr lang="fr-FR" smtClean="0"/>
              <a:t>‹N°›</a:t>
            </a:fld>
            <a:endParaRPr lang="fr-FR"/>
          </a:p>
        </p:txBody>
      </p:sp>
    </p:spTree>
    <p:extLst>
      <p:ext uri="{BB962C8B-B14F-4D97-AF65-F5344CB8AC3E}">
        <p14:creationId xmlns:p14="http://schemas.microsoft.com/office/powerpoint/2010/main" val="159749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41DE0B-1679-4F9C-90F4-9EAC3DEEBE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8F557D3-92F9-4769-BAED-D8B53AAC401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84DBDE-EF1C-4FBE-9982-535E6BCBCA8F}"/>
              </a:ext>
            </a:extLst>
          </p:cNvPr>
          <p:cNvSpPr>
            <a:spLocks noGrp="1"/>
          </p:cNvSpPr>
          <p:nvPr>
            <p:ph type="dt" sz="half" idx="10"/>
          </p:nvPr>
        </p:nvSpPr>
        <p:spPr/>
        <p:txBody>
          <a:bodyPr/>
          <a:lstStyle/>
          <a:p>
            <a:fld id="{9D787664-2841-43DB-B38E-E9445B4AFB49}" type="datetime1">
              <a:rPr lang="fr-FR" smtClean="0"/>
              <a:t>23/05/2022</a:t>
            </a:fld>
            <a:endParaRPr lang="fr-FR"/>
          </a:p>
        </p:txBody>
      </p:sp>
      <p:sp>
        <p:nvSpPr>
          <p:cNvPr id="5" name="Espace réservé du pied de page 4">
            <a:extLst>
              <a:ext uri="{FF2B5EF4-FFF2-40B4-BE49-F238E27FC236}">
                <a16:creationId xmlns:a16="http://schemas.microsoft.com/office/drawing/2014/main" id="{EB28D9CB-D97D-4211-8D4A-C1B42E982B9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2BC8AD-6CCE-417A-B92D-A1C79CB28285}"/>
              </a:ext>
            </a:extLst>
          </p:cNvPr>
          <p:cNvSpPr>
            <a:spLocks noGrp="1"/>
          </p:cNvSpPr>
          <p:nvPr>
            <p:ph type="sldNum" sz="quarter" idx="12"/>
          </p:nvPr>
        </p:nvSpPr>
        <p:spPr/>
        <p:txBody>
          <a:bodyPr/>
          <a:lstStyle/>
          <a:p>
            <a:fld id="{483A8600-70C3-4930-9481-30FCED94700B}" type="slidenum">
              <a:rPr lang="fr-FR" smtClean="0"/>
              <a:t>‹N°›</a:t>
            </a:fld>
            <a:endParaRPr lang="fr-FR"/>
          </a:p>
        </p:txBody>
      </p:sp>
    </p:spTree>
    <p:extLst>
      <p:ext uri="{BB962C8B-B14F-4D97-AF65-F5344CB8AC3E}">
        <p14:creationId xmlns:p14="http://schemas.microsoft.com/office/powerpoint/2010/main" val="158803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6E41F2-B027-4803-9CE4-CD6F8C2410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3898C8-E8B7-4C8B-93DA-3BB6E912261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E5A1C6-7A48-493E-BE96-2CBAA411AFC1}"/>
              </a:ext>
            </a:extLst>
          </p:cNvPr>
          <p:cNvSpPr>
            <a:spLocks noGrp="1"/>
          </p:cNvSpPr>
          <p:nvPr>
            <p:ph type="dt" sz="half" idx="10"/>
          </p:nvPr>
        </p:nvSpPr>
        <p:spPr/>
        <p:txBody>
          <a:bodyPr/>
          <a:lstStyle/>
          <a:p>
            <a:fld id="{2929A004-40B2-44DC-9E5F-2DCD7A0EF1D9}" type="datetime1">
              <a:rPr lang="fr-FR" smtClean="0"/>
              <a:t>23/05/2022</a:t>
            </a:fld>
            <a:endParaRPr lang="fr-FR"/>
          </a:p>
        </p:txBody>
      </p:sp>
      <p:sp>
        <p:nvSpPr>
          <p:cNvPr id="5" name="Espace réservé du pied de page 4">
            <a:extLst>
              <a:ext uri="{FF2B5EF4-FFF2-40B4-BE49-F238E27FC236}">
                <a16:creationId xmlns:a16="http://schemas.microsoft.com/office/drawing/2014/main" id="{BADF0279-5989-4F49-B257-EC11360E29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8CEB67-009C-4708-8BD1-1470B24926EE}"/>
              </a:ext>
            </a:extLst>
          </p:cNvPr>
          <p:cNvSpPr>
            <a:spLocks noGrp="1"/>
          </p:cNvSpPr>
          <p:nvPr>
            <p:ph type="sldNum" sz="quarter" idx="12"/>
          </p:nvPr>
        </p:nvSpPr>
        <p:spPr/>
        <p:txBody>
          <a:bodyPr/>
          <a:lstStyle/>
          <a:p>
            <a:fld id="{483A8600-70C3-4930-9481-30FCED94700B}" type="slidenum">
              <a:rPr lang="fr-FR" smtClean="0"/>
              <a:pPr/>
              <a:t>‹N°›</a:t>
            </a:fld>
            <a:r>
              <a:rPr lang="fr-FR" dirty="0"/>
              <a:t>/34</a:t>
            </a:r>
          </a:p>
        </p:txBody>
      </p:sp>
    </p:spTree>
    <p:extLst>
      <p:ext uri="{BB962C8B-B14F-4D97-AF65-F5344CB8AC3E}">
        <p14:creationId xmlns:p14="http://schemas.microsoft.com/office/powerpoint/2010/main" val="49750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1E152D-0418-4EA0-845B-E27B3A9E27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D2929BE-F86C-4D2C-BF31-E93F3B51DD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5F8DCC2-9C22-4818-A2AE-6380D1484E01}"/>
              </a:ext>
            </a:extLst>
          </p:cNvPr>
          <p:cNvSpPr>
            <a:spLocks noGrp="1"/>
          </p:cNvSpPr>
          <p:nvPr>
            <p:ph type="dt" sz="half" idx="10"/>
          </p:nvPr>
        </p:nvSpPr>
        <p:spPr/>
        <p:txBody>
          <a:bodyPr/>
          <a:lstStyle/>
          <a:p>
            <a:fld id="{9AF724AC-4F91-4BC7-8E3C-07C17E95CC01}" type="datetime1">
              <a:rPr lang="fr-FR" smtClean="0"/>
              <a:t>23/05/2022</a:t>
            </a:fld>
            <a:endParaRPr lang="fr-FR"/>
          </a:p>
        </p:txBody>
      </p:sp>
      <p:sp>
        <p:nvSpPr>
          <p:cNvPr id="5" name="Espace réservé du pied de page 4">
            <a:extLst>
              <a:ext uri="{FF2B5EF4-FFF2-40B4-BE49-F238E27FC236}">
                <a16:creationId xmlns:a16="http://schemas.microsoft.com/office/drawing/2014/main" id="{86FF7A3C-4892-4C2D-A684-E60CFB7F45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80243A-5A16-438B-AD5B-550FB065D6A1}"/>
              </a:ext>
            </a:extLst>
          </p:cNvPr>
          <p:cNvSpPr>
            <a:spLocks noGrp="1"/>
          </p:cNvSpPr>
          <p:nvPr>
            <p:ph type="sldNum" sz="quarter" idx="12"/>
          </p:nvPr>
        </p:nvSpPr>
        <p:spPr/>
        <p:txBody>
          <a:bodyPr/>
          <a:lstStyle/>
          <a:p>
            <a:fld id="{483A8600-70C3-4930-9481-30FCED94700B}" type="slidenum">
              <a:rPr lang="fr-FR" smtClean="0"/>
              <a:t>‹N°›</a:t>
            </a:fld>
            <a:endParaRPr lang="fr-FR"/>
          </a:p>
        </p:txBody>
      </p:sp>
    </p:spTree>
    <p:extLst>
      <p:ext uri="{BB962C8B-B14F-4D97-AF65-F5344CB8AC3E}">
        <p14:creationId xmlns:p14="http://schemas.microsoft.com/office/powerpoint/2010/main" val="107749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0D8BE-525C-42A1-9739-ED657E12E4B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392B01-B0CB-4ED6-97DF-D9A7F3C4A332}"/>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DF1BDD8-D1C5-4539-B0E8-7CE4FA258C4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7DAD8F6-B682-49CB-B3FA-18EE3D6848A0}"/>
              </a:ext>
            </a:extLst>
          </p:cNvPr>
          <p:cNvSpPr>
            <a:spLocks noGrp="1"/>
          </p:cNvSpPr>
          <p:nvPr>
            <p:ph type="dt" sz="half" idx="10"/>
          </p:nvPr>
        </p:nvSpPr>
        <p:spPr/>
        <p:txBody>
          <a:bodyPr/>
          <a:lstStyle/>
          <a:p>
            <a:fld id="{65DB5A09-4EC4-464E-BBC7-0643671A49D6}" type="datetime1">
              <a:rPr lang="fr-FR" smtClean="0"/>
              <a:t>23/05/2022</a:t>
            </a:fld>
            <a:endParaRPr lang="fr-FR"/>
          </a:p>
        </p:txBody>
      </p:sp>
      <p:sp>
        <p:nvSpPr>
          <p:cNvPr id="6" name="Espace réservé du pied de page 5">
            <a:extLst>
              <a:ext uri="{FF2B5EF4-FFF2-40B4-BE49-F238E27FC236}">
                <a16:creationId xmlns:a16="http://schemas.microsoft.com/office/drawing/2014/main" id="{AB78B710-B7DE-47C7-BDDC-C38336EF77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460189F-72B5-4F82-9027-E2983EB5ADA4}"/>
              </a:ext>
            </a:extLst>
          </p:cNvPr>
          <p:cNvSpPr>
            <a:spLocks noGrp="1"/>
          </p:cNvSpPr>
          <p:nvPr>
            <p:ph type="sldNum" sz="quarter" idx="12"/>
          </p:nvPr>
        </p:nvSpPr>
        <p:spPr/>
        <p:txBody>
          <a:bodyPr/>
          <a:lstStyle/>
          <a:p>
            <a:fld id="{483A8600-70C3-4930-9481-30FCED94700B}" type="slidenum">
              <a:rPr lang="fr-FR" smtClean="0"/>
              <a:t>‹N°›</a:t>
            </a:fld>
            <a:endParaRPr lang="fr-FR"/>
          </a:p>
        </p:txBody>
      </p:sp>
    </p:spTree>
    <p:extLst>
      <p:ext uri="{BB962C8B-B14F-4D97-AF65-F5344CB8AC3E}">
        <p14:creationId xmlns:p14="http://schemas.microsoft.com/office/powerpoint/2010/main" val="311809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218BD-A067-49C0-8308-D223683D4C3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3BC6128-C6F5-4EEE-A086-E70A082C8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CB713BB-62E0-4EAA-91BF-D35B9C15804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C5B831C-F65E-4083-8388-F9C0A7823A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50ED0344-86C4-4B3E-B5A3-61294F8B97D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AAE4F91-0F42-42F8-AFE4-74DE301CE889}"/>
              </a:ext>
            </a:extLst>
          </p:cNvPr>
          <p:cNvSpPr>
            <a:spLocks noGrp="1"/>
          </p:cNvSpPr>
          <p:nvPr>
            <p:ph type="dt" sz="half" idx="10"/>
          </p:nvPr>
        </p:nvSpPr>
        <p:spPr/>
        <p:txBody>
          <a:bodyPr/>
          <a:lstStyle/>
          <a:p>
            <a:fld id="{3B8649F8-DDCD-48C0-87AD-54B6A36236F9}" type="datetime1">
              <a:rPr lang="fr-FR" smtClean="0"/>
              <a:t>23/05/2022</a:t>
            </a:fld>
            <a:endParaRPr lang="fr-FR"/>
          </a:p>
        </p:txBody>
      </p:sp>
      <p:sp>
        <p:nvSpPr>
          <p:cNvPr id="8" name="Espace réservé du pied de page 7">
            <a:extLst>
              <a:ext uri="{FF2B5EF4-FFF2-40B4-BE49-F238E27FC236}">
                <a16:creationId xmlns:a16="http://schemas.microsoft.com/office/drawing/2014/main" id="{F288C75D-5490-457D-B3BD-059C0E29DB7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45841D2-B2C8-4AEF-ADB0-371807472566}"/>
              </a:ext>
            </a:extLst>
          </p:cNvPr>
          <p:cNvSpPr>
            <a:spLocks noGrp="1"/>
          </p:cNvSpPr>
          <p:nvPr>
            <p:ph type="sldNum" sz="quarter" idx="12"/>
          </p:nvPr>
        </p:nvSpPr>
        <p:spPr/>
        <p:txBody>
          <a:bodyPr/>
          <a:lstStyle/>
          <a:p>
            <a:fld id="{483A8600-70C3-4930-9481-30FCED94700B}" type="slidenum">
              <a:rPr lang="fr-FR" smtClean="0"/>
              <a:t>‹N°›</a:t>
            </a:fld>
            <a:endParaRPr lang="fr-FR"/>
          </a:p>
        </p:txBody>
      </p:sp>
    </p:spTree>
    <p:extLst>
      <p:ext uri="{BB962C8B-B14F-4D97-AF65-F5344CB8AC3E}">
        <p14:creationId xmlns:p14="http://schemas.microsoft.com/office/powerpoint/2010/main" val="82962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7DC63-7C70-49AE-852C-0D10021A025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2EF5791-69DF-458B-AF9B-CF26A6FEF546}"/>
              </a:ext>
            </a:extLst>
          </p:cNvPr>
          <p:cNvSpPr>
            <a:spLocks noGrp="1"/>
          </p:cNvSpPr>
          <p:nvPr>
            <p:ph type="dt" sz="half" idx="10"/>
          </p:nvPr>
        </p:nvSpPr>
        <p:spPr/>
        <p:txBody>
          <a:bodyPr/>
          <a:lstStyle/>
          <a:p>
            <a:fld id="{B469D3DC-60C2-43F0-B104-C8D873C21937}" type="datetime1">
              <a:rPr lang="fr-FR" smtClean="0"/>
              <a:t>23/05/2022</a:t>
            </a:fld>
            <a:endParaRPr lang="fr-FR"/>
          </a:p>
        </p:txBody>
      </p:sp>
      <p:sp>
        <p:nvSpPr>
          <p:cNvPr id="4" name="Espace réservé du pied de page 3">
            <a:extLst>
              <a:ext uri="{FF2B5EF4-FFF2-40B4-BE49-F238E27FC236}">
                <a16:creationId xmlns:a16="http://schemas.microsoft.com/office/drawing/2014/main" id="{F6FE60E0-7A16-4791-9BF4-958028212E3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BA79D29-6638-421E-A893-5F700010C6E7}"/>
              </a:ext>
            </a:extLst>
          </p:cNvPr>
          <p:cNvSpPr>
            <a:spLocks noGrp="1"/>
          </p:cNvSpPr>
          <p:nvPr>
            <p:ph type="sldNum" sz="quarter" idx="12"/>
          </p:nvPr>
        </p:nvSpPr>
        <p:spPr/>
        <p:txBody>
          <a:bodyPr/>
          <a:lstStyle/>
          <a:p>
            <a:fld id="{483A8600-70C3-4930-9481-30FCED94700B}" type="slidenum">
              <a:rPr lang="fr-FR" smtClean="0"/>
              <a:pPr/>
              <a:t>‹N°›</a:t>
            </a:fld>
            <a:r>
              <a:rPr lang="fr-FR" dirty="0"/>
              <a:t>/34</a:t>
            </a:r>
          </a:p>
        </p:txBody>
      </p:sp>
    </p:spTree>
    <p:extLst>
      <p:ext uri="{BB962C8B-B14F-4D97-AF65-F5344CB8AC3E}">
        <p14:creationId xmlns:p14="http://schemas.microsoft.com/office/powerpoint/2010/main" val="414425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C6CD5DF-F052-451B-8853-6ED82A426FB3}"/>
              </a:ext>
            </a:extLst>
          </p:cNvPr>
          <p:cNvSpPr>
            <a:spLocks noGrp="1"/>
          </p:cNvSpPr>
          <p:nvPr>
            <p:ph type="dt" sz="half" idx="10"/>
          </p:nvPr>
        </p:nvSpPr>
        <p:spPr/>
        <p:txBody>
          <a:bodyPr/>
          <a:lstStyle/>
          <a:p>
            <a:fld id="{6E485783-C0EF-499F-AF6A-DE0205F84C20}" type="datetime1">
              <a:rPr lang="fr-FR" smtClean="0"/>
              <a:t>23/05/2022</a:t>
            </a:fld>
            <a:endParaRPr lang="fr-FR"/>
          </a:p>
        </p:txBody>
      </p:sp>
      <p:sp>
        <p:nvSpPr>
          <p:cNvPr id="3" name="Espace réservé du pied de page 2">
            <a:extLst>
              <a:ext uri="{FF2B5EF4-FFF2-40B4-BE49-F238E27FC236}">
                <a16:creationId xmlns:a16="http://schemas.microsoft.com/office/drawing/2014/main" id="{EEAEFCDB-62C3-41D5-8B2D-60F7EB1A30E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DD23A16-DA18-4FCB-9E26-8C767716C6BC}"/>
              </a:ext>
            </a:extLst>
          </p:cNvPr>
          <p:cNvSpPr>
            <a:spLocks noGrp="1"/>
          </p:cNvSpPr>
          <p:nvPr>
            <p:ph type="sldNum" sz="quarter" idx="12"/>
          </p:nvPr>
        </p:nvSpPr>
        <p:spPr/>
        <p:txBody>
          <a:bodyPr/>
          <a:lstStyle/>
          <a:p>
            <a:fld id="{483A8600-70C3-4930-9481-30FCED94700B}" type="slidenum">
              <a:rPr lang="fr-FR" smtClean="0"/>
              <a:pPr/>
              <a:t>‹N°›</a:t>
            </a:fld>
            <a:r>
              <a:rPr lang="fr-FR" dirty="0"/>
              <a:t>/34</a:t>
            </a:r>
          </a:p>
        </p:txBody>
      </p:sp>
    </p:spTree>
    <p:extLst>
      <p:ext uri="{BB962C8B-B14F-4D97-AF65-F5344CB8AC3E}">
        <p14:creationId xmlns:p14="http://schemas.microsoft.com/office/powerpoint/2010/main" val="59561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5ACD11-361B-479D-95C7-C020E449F14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8975007-724F-401F-8A06-704C121F8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2BFB45-4A54-4C4A-A844-CB91BC0C6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E9B7A26-F614-4D29-95AC-C334145D3B8E}"/>
              </a:ext>
            </a:extLst>
          </p:cNvPr>
          <p:cNvSpPr>
            <a:spLocks noGrp="1"/>
          </p:cNvSpPr>
          <p:nvPr>
            <p:ph type="dt" sz="half" idx="10"/>
          </p:nvPr>
        </p:nvSpPr>
        <p:spPr/>
        <p:txBody>
          <a:bodyPr/>
          <a:lstStyle/>
          <a:p>
            <a:fld id="{ED29204A-51BD-4E30-99D0-D8C55E7B4A20}" type="datetime1">
              <a:rPr lang="fr-FR" smtClean="0"/>
              <a:t>23/05/2022</a:t>
            </a:fld>
            <a:endParaRPr lang="fr-FR"/>
          </a:p>
        </p:txBody>
      </p:sp>
      <p:sp>
        <p:nvSpPr>
          <p:cNvPr id="6" name="Espace réservé du pied de page 5">
            <a:extLst>
              <a:ext uri="{FF2B5EF4-FFF2-40B4-BE49-F238E27FC236}">
                <a16:creationId xmlns:a16="http://schemas.microsoft.com/office/drawing/2014/main" id="{EEB443DF-22FD-4128-A9F0-F6E4B454F7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1CA5F1-958C-40DE-9CBB-3D4F48666620}"/>
              </a:ext>
            </a:extLst>
          </p:cNvPr>
          <p:cNvSpPr>
            <a:spLocks noGrp="1"/>
          </p:cNvSpPr>
          <p:nvPr>
            <p:ph type="sldNum" sz="quarter" idx="12"/>
          </p:nvPr>
        </p:nvSpPr>
        <p:spPr/>
        <p:txBody>
          <a:bodyPr/>
          <a:lstStyle/>
          <a:p>
            <a:fld id="{483A8600-70C3-4930-9481-30FCED94700B}" type="slidenum">
              <a:rPr lang="fr-FR" smtClean="0"/>
              <a:t>‹N°›</a:t>
            </a:fld>
            <a:endParaRPr lang="fr-FR"/>
          </a:p>
        </p:txBody>
      </p:sp>
    </p:spTree>
    <p:extLst>
      <p:ext uri="{BB962C8B-B14F-4D97-AF65-F5344CB8AC3E}">
        <p14:creationId xmlns:p14="http://schemas.microsoft.com/office/powerpoint/2010/main" val="165762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AFC30-5CEF-4E6E-A73F-ED1A102393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7441F92-4E11-4500-ADCE-BC5F4F8DEE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D120921-7089-49CD-916F-58A58B9DD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B9410A1-C77C-41FD-934B-EAE4ECF24298}"/>
              </a:ext>
            </a:extLst>
          </p:cNvPr>
          <p:cNvSpPr>
            <a:spLocks noGrp="1"/>
          </p:cNvSpPr>
          <p:nvPr>
            <p:ph type="dt" sz="half" idx="10"/>
          </p:nvPr>
        </p:nvSpPr>
        <p:spPr/>
        <p:txBody>
          <a:bodyPr/>
          <a:lstStyle/>
          <a:p>
            <a:fld id="{EA399012-9DBA-430C-8855-83118ED349AB}" type="datetime1">
              <a:rPr lang="fr-FR" smtClean="0"/>
              <a:t>23/05/2022</a:t>
            </a:fld>
            <a:endParaRPr lang="fr-FR"/>
          </a:p>
        </p:txBody>
      </p:sp>
      <p:sp>
        <p:nvSpPr>
          <p:cNvPr id="6" name="Espace réservé du pied de page 5">
            <a:extLst>
              <a:ext uri="{FF2B5EF4-FFF2-40B4-BE49-F238E27FC236}">
                <a16:creationId xmlns:a16="http://schemas.microsoft.com/office/drawing/2014/main" id="{56828271-8A30-4115-9F81-312CA154F9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6CD6CEE-C8E8-4F37-AC25-058B51C2B3D6}"/>
              </a:ext>
            </a:extLst>
          </p:cNvPr>
          <p:cNvSpPr>
            <a:spLocks noGrp="1"/>
          </p:cNvSpPr>
          <p:nvPr>
            <p:ph type="sldNum" sz="quarter" idx="12"/>
          </p:nvPr>
        </p:nvSpPr>
        <p:spPr/>
        <p:txBody>
          <a:bodyPr/>
          <a:lstStyle/>
          <a:p>
            <a:fld id="{483A8600-70C3-4930-9481-30FCED94700B}" type="slidenum">
              <a:rPr lang="fr-FR" smtClean="0"/>
              <a:t>‹N°›</a:t>
            </a:fld>
            <a:endParaRPr lang="fr-FR"/>
          </a:p>
        </p:txBody>
      </p:sp>
    </p:spTree>
    <p:extLst>
      <p:ext uri="{BB962C8B-B14F-4D97-AF65-F5344CB8AC3E}">
        <p14:creationId xmlns:p14="http://schemas.microsoft.com/office/powerpoint/2010/main" val="411669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4AFA0A4-8E10-493B-BCB4-161CA85E4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9D7DFC8-4E1A-4DCE-8BDC-7C8C25E33F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D1989D-7396-4122-8A28-2231EE12A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89655-91F7-46BF-9550-CABDD7CD3177}" type="datetime1">
              <a:rPr lang="fr-FR" smtClean="0"/>
              <a:t>23/05/2022</a:t>
            </a:fld>
            <a:endParaRPr lang="fr-FR"/>
          </a:p>
        </p:txBody>
      </p:sp>
      <p:sp>
        <p:nvSpPr>
          <p:cNvPr id="5" name="Espace réservé du pied de page 4">
            <a:extLst>
              <a:ext uri="{FF2B5EF4-FFF2-40B4-BE49-F238E27FC236}">
                <a16:creationId xmlns:a16="http://schemas.microsoft.com/office/drawing/2014/main" id="{410757A9-8FBC-4E2D-B489-FBA68DB722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84E725D-0503-4CE0-8BCF-7A2354CF3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A8600-70C3-4930-9481-30FCED94700B}" type="slidenum">
              <a:rPr lang="fr-FR" smtClean="0"/>
              <a:t>‹N°›</a:t>
            </a:fld>
            <a:endParaRPr lang="fr-FR"/>
          </a:p>
        </p:txBody>
      </p:sp>
    </p:spTree>
    <p:extLst>
      <p:ext uri="{BB962C8B-B14F-4D97-AF65-F5344CB8AC3E}">
        <p14:creationId xmlns:p14="http://schemas.microsoft.com/office/powerpoint/2010/main" val="374949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6.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711.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18" Type="http://schemas.openxmlformats.org/officeDocument/2006/relationships/comments" Target="../comments/comment8.xml"/><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3.png"/><Relationship Id="rId16"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290.png"/><Relationship Id="rId4" Type="http://schemas.openxmlformats.org/officeDocument/2006/relationships/image" Target="../media/image25.png"/><Relationship Id="rId9" Type="http://schemas.openxmlformats.org/officeDocument/2006/relationships/image" Target="../media/image280.pn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comments" Target="../comments/comment9.xml"/><Relationship Id="rId3" Type="http://schemas.openxmlformats.org/officeDocument/2006/relationships/image" Target="../media/image160.png"/><Relationship Id="rId7"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51.png"/><Relationship Id="rId5" Type="http://schemas.openxmlformats.org/officeDocument/2006/relationships/image" Target="../media/image40.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comments" Target="../comments/comment10.xml"/><Relationship Id="rId4" Type="http://schemas.openxmlformats.org/officeDocument/2006/relationships/image" Target="../media/image39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comments" Target="../comments/commen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omments" Target="../comments/comment12.xml"/><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3.png"/><Relationship Id="rId16"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290.png"/><Relationship Id="rId4" Type="http://schemas.openxmlformats.org/officeDocument/2006/relationships/image" Target="../media/image25.png"/><Relationship Id="rId9" Type="http://schemas.openxmlformats.org/officeDocument/2006/relationships/image" Target="../media/image280.png"/><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0.png"/><Relationship Id="rId18" Type="http://schemas.openxmlformats.org/officeDocument/2006/relationships/image" Target="../media/image67.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3.png"/><Relationship Id="rId16"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290.png"/><Relationship Id="rId4" Type="http://schemas.openxmlformats.org/officeDocument/2006/relationships/image" Target="../media/image25.png"/><Relationship Id="rId9" Type="http://schemas.openxmlformats.org/officeDocument/2006/relationships/image" Target="../media/image280.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6.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5" Type="http://schemas.openxmlformats.org/officeDocument/2006/relationships/image" Target="../media/image68.png"/><Relationship Id="rId10" Type="http://schemas.openxmlformats.org/officeDocument/2006/relationships/image" Target="../media/image290.png"/><Relationship Id="rId4" Type="http://schemas.openxmlformats.org/officeDocument/2006/relationships/image" Target="../media/image25.png"/><Relationship Id="rId9" Type="http://schemas.openxmlformats.org/officeDocument/2006/relationships/image" Target="../media/image280.png"/><Relationship Id="rId14"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6.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image" Target="../media/image23.png"/><Relationship Id="rId16" Type="http://schemas.openxmlformats.org/officeDocument/2006/relationships/comments" Target="../comments/comment13.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5" Type="http://schemas.openxmlformats.org/officeDocument/2006/relationships/image" Target="../media/image69.png"/><Relationship Id="rId10" Type="http://schemas.openxmlformats.org/officeDocument/2006/relationships/image" Target="../media/image290.png"/><Relationship Id="rId4" Type="http://schemas.openxmlformats.org/officeDocument/2006/relationships/image" Target="../media/image25.png"/><Relationship Id="rId9" Type="http://schemas.openxmlformats.org/officeDocument/2006/relationships/image" Target="../media/image280.png"/><Relationship Id="rId1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comments" Target="../comments/comment14.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comments" Target="../comments/comment15.xml"/><Relationship Id="rId5" Type="http://schemas.openxmlformats.org/officeDocument/2006/relationships/image" Target="../media/image51.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comments" Target="../comments/comment16.xml"/><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10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comments" Target="../comments/commen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comments" Target="../comments/comment18.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532.png"/><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35.xml.rels><?xml version="1.0" encoding="UTF-8" standalone="yes"?>
<Relationships xmlns="http://schemas.openxmlformats.org/package/2006/relationships"><Relationship Id="rId8" Type="http://schemas.openxmlformats.org/officeDocument/2006/relationships/image" Target="../media/image670.png"/><Relationship Id="rId13" Type="http://schemas.openxmlformats.org/officeDocument/2006/relationships/image" Target="../media/image720.png"/><Relationship Id="rId3" Type="http://schemas.openxmlformats.org/officeDocument/2006/relationships/image" Target="../media/image620.png"/><Relationship Id="rId7" Type="http://schemas.openxmlformats.org/officeDocument/2006/relationships/image" Target="../media/image660.png"/><Relationship Id="rId12" Type="http://schemas.openxmlformats.org/officeDocument/2006/relationships/image" Target="../media/image710.png"/><Relationship Id="rId2" Type="http://schemas.openxmlformats.org/officeDocument/2006/relationships/image" Target="../media/image610.png"/><Relationship Id="rId1" Type="http://schemas.openxmlformats.org/officeDocument/2006/relationships/slideLayout" Target="../slideLayouts/slideLayout2.xml"/><Relationship Id="rId6" Type="http://schemas.openxmlformats.org/officeDocument/2006/relationships/image" Target="../media/image650.png"/><Relationship Id="rId11" Type="http://schemas.openxmlformats.org/officeDocument/2006/relationships/image" Target="../media/image700.png"/><Relationship Id="rId5" Type="http://schemas.openxmlformats.org/officeDocument/2006/relationships/image" Target="../media/image640.png"/><Relationship Id="rId10" Type="http://schemas.openxmlformats.org/officeDocument/2006/relationships/image" Target="../media/image690.png"/><Relationship Id="rId4" Type="http://schemas.openxmlformats.org/officeDocument/2006/relationships/image" Target="../media/image630.png"/><Relationship Id="rId9" Type="http://schemas.openxmlformats.org/officeDocument/2006/relationships/image" Target="../media/image680.png"/></Relationships>
</file>

<file path=ppt/slides/_rels/slide36.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5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21.png"/><Relationship Id="rId5" Type="http://schemas.openxmlformats.org/officeDocument/2006/relationships/image" Target="../media/image72.png"/><Relationship Id="rId4" Type="http://schemas.openxmlformats.org/officeDocument/2006/relationships/image" Target="../media/image500.png"/></Relationships>
</file>

<file path=ppt/slides/_rels/slide39.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41.png"/><Relationship Id="rId5" Type="http://schemas.openxmlformats.org/officeDocument/2006/relationships/image" Target="../media/image530.png"/><Relationship Id="rId4" Type="http://schemas.openxmlformats.org/officeDocument/2006/relationships/image" Target="../media/image520.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1.png"/><Relationship Id="rId2" Type="http://schemas.openxmlformats.org/officeDocument/2006/relationships/image" Target="../media/image551.png"/><Relationship Id="rId1" Type="http://schemas.openxmlformats.org/officeDocument/2006/relationships/slideLayout" Target="../slideLayouts/slideLayout6.xml"/><Relationship Id="rId6" Type="http://schemas.openxmlformats.org/officeDocument/2006/relationships/image" Target="../media/image591.png"/><Relationship Id="rId5" Type="http://schemas.openxmlformats.org/officeDocument/2006/relationships/image" Target="../media/image581.png"/><Relationship Id="rId4" Type="http://schemas.openxmlformats.org/officeDocument/2006/relationships/image" Target="../media/image571.png"/></Relationships>
</file>

<file path=ppt/slides/_rels/slide41.xml.rels><?xml version="1.0" encoding="UTF-8" standalone="yes"?>
<Relationships xmlns="http://schemas.openxmlformats.org/package/2006/relationships"><Relationship Id="rId3" Type="http://schemas.openxmlformats.org/officeDocument/2006/relationships/image" Target="../media/image611.png"/><Relationship Id="rId7" Type="http://schemas.openxmlformats.org/officeDocument/2006/relationships/image" Target="../media/image651.png"/><Relationship Id="rId2" Type="http://schemas.openxmlformats.org/officeDocument/2006/relationships/image" Target="../media/image601.png"/><Relationship Id="rId1" Type="http://schemas.openxmlformats.org/officeDocument/2006/relationships/slideLayout" Target="../slideLayouts/slideLayout6.xml"/><Relationship Id="rId6" Type="http://schemas.openxmlformats.org/officeDocument/2006/relationships/image" Target="../media/image641.png"/><Relationship Id="rId5" Type="http://schemas.openxmlformats.org/officeDocument/2006/relationships/image" Target="../media/image631.png"/><Relationship Id="rId4" Type="http://schemas.openxmlformats.org/officeDocument/2006/relationships/image" Target="../media/image621.png"/></Relationships>
</file>

<file path=ppt/slides/_rels/slide4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0.png"/><Relationship Id="rId17" Type="http://schemas.openxmlformats.org/officeDocument/2006/relationships/image" Target="../media/image350.png"/><Relationship Id="rId2" Type="http://schemas.openxmlformats.org/officeDocument/2006/relationships/image" Target="../media/image540.png"/><Relationship Id="rId16" Type="http://schemas.openxmlformats.org/officeDocument/2006/relationships/image" Target="../media/image34.png"/><Relationship Id="rId20" Type="http://schemas.openxmlformats.org/officeDocument/2006/relationships/image" Target="../media/image56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90.png"/><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image" Target="../media/image280.png"/><Relationship Id="rId19" Type="http://schemas.openxmlformats.org/officeDocument/2006/relationships/image" Target="../media/image55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70.png"/><Relationship Id="rId1" Type="http://schemas.openxmlformats.org/officeDocument/2006/relationships/slideLayout" Target="../slideLayouts/slideLayout7.xml"/><Relationship Id="rId5" Type="http://schemas.openxmlformats.org/officeDocument/2006/relationships/image" Target="../media/image600.png"/><Relationship Id="rId4" Type="http://schemas.openxmlformats.org/officeDocument/2006/relationships/image" Target="../media/image590.png"/></Relationships>
</file>

<file path=ppt/slides/_rels/slide44.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0.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image" Target="../media/image1080.png"/><Relationship Id="rId1" Type="http://schemas.openxmlformats.org/officeDocument/2006/relationships/slideLayout" Target="../slideLayouts/slideLayout7.xml"/><Relationship Id="rId6" Type="http://schemas.openxmlformats.org/officeDocument/2006/relationships/image" Target="../media/image531.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45.xml.rels><?xml version="1.0" encoding="UTF-8" standalone="yes"?>
<Relationships xmlns="http://schemas.openxmlformats.org/package/2006/relationships"><Relationship Id="rId3" Type="http://schemas.openxmlformats.org/officeDocument/2006/relationships/image" Target="../media/image712.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1.png"/></Relationships>
</file>

<file path=ppt/slides/_rels/slide4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comments" Target="../comments/comment20.xml"/></Relationships>
</file>

<file path=ppt/slides/_rels/slide4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1.png"/><Relationship Id="rId3" Type="http://schemas.openxmlformats.org/officeDocument/2006/relationships/image" Target="../media/image86.png"/><Relationship Id="rId7" Type="http://schemas.openxmlformats.org/officeDocument/2006/relationships/image" Target="../media/image77.png"/><Relationship Id="rId12"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79.png"/><Relationship Id="rId5" Type="http://schemas.openxmlformats.org/officeDocument/2006/relationships/image" Target="../media/image75.png"/><Relationship Id="rId10" Type="http://schemas.openxmlformats.org/officeDocument/2006/relationships/image" Target="../media/image78.png"/><Relationship Id="rId4" Type="http://schemas.openxmlformats.org/officeDocument/2006/relationships/image" Target="../media/image87.png"/><Relationship Id="rId9" Type="http://schemas.openxmlformats.org/officeDocument/2006/relationships/image" Target="../media/image85.png"/><Relationship Id="rId14" Type="http://schemas.openxmlformats.org/officeDocument/2006/relationships/image" Target="../media/image88.png"/></Relationships>
</file>

<file path=ppt/slides/_rels/slide4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comments" Target="../comments/comment21.xml"/><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0.png"/><Relationship Id="rId7" Type="http://schemas.openxmlformats.org/officeDocument/2006/relationships/image" Target="../media/image129.png"/><Relationship Id="rId2" Type="http://schemas.openxmlformats.org/officeDocument/2006/relationships/image" Target="../media/image13.png"/><Relationship Id="rId1" Type="http://schemas.openxmlformats.org/officeDocument/2006/relationships/slideLayout" Target="../slideLayouts/slideLayout7.xml"/><Relationship Id="rId10" Type="http://schemas.openxmlformats.org/officeDocument/2006/relationships/comments" Target="../comments/comment4.xml"/><Relationship Id="rId9" Type="http://schemas.openxmlformats.org/officeDocument/2006/relationships/image" Target="../media/image131.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8BBA8-4AC9-4DF6-8744-5FD0EA66BE61}"/>
              </a:ext>
            </a:extLst>
          </p:cNvPr>
          <p:cNvSpPr>
            <a:spLocks noGrp="1"/>
          </p:cNvSpPr>
          <p:nvPr>
            <p:ph type="ctrTitle"/>
          </p:nvPr>
        </p:nvSpPr>
        <p:spPr>
          <a:xfrm>
            <a:off x="1540666" y="235370"/>
            <a:ext cx="9144000" cy="1868656"/>
          </a:xfrm>
        </p:spPr>
        <p:txBody>
          <a:bodyPr anchor="ctr"/>
          <a:lstStyle/>
          <a:p>
            <a:r>
              <a:rPr lang="fr-FR" dirty="0" err="1"/>
              <a:t>Holographic</a:t>
            </a:r>
            <a:r>
              <a:rPr lang="fr-FR" dirty="0"/>
              <a:t> Baryons</a:t>
            </a:r>
          </a:p>
        </p:txBody>
      </p:sp>
      <p:sp>
        <p:nvSpPr>
          <p:cNvPr id="3" name="Sous-titre 2">
            <a:extLst>
              <a:ext uri="{FF2B5EF4-FFF2-40B4-BE49-F238E27FC236}">
                <a16:creationId xmlns:a16="http://schemas.microsoft.com/office/drawing/2014/main" id="{9F89DDB6-957D-4998-B6D3-F1B7FB6CF7A9}"/>
              </a:ext>
            </a:extLst>
          </p:cNvPr>
          <p:cNvSpPr>
            <a:spLocks noGrp="1"/>
          </p:cNvSpPr>
          <p:nvPr>
            <p:ph type="subTitle" idx="1"/>
          </p:nvPr>
        </p:nvSpPr>
        <p:spPr>
          <a:xfrm>
            <a:off x="4147472" y="5193270"/>
            <a:ext cx="3897056" cy="613901"/>
          </a:xfrm>
        </p:spPr>
        <p:txBody>
          <a:bodyPr>
            <a:normAutofit/>
          </a:bodyPr>
          <a:lstStyle/>
          <a:p>
            <a:r>
              <a:rPr lang="fr-FR" sz="2800" dirty="0" err="1"/>
              <a:t>Edwan</a:t>
            </a:r>
            <a:r>
              <a:rPr lang="fr-FR" sz="2800" dirty="0"/>
              <a:t> </a:t>
            </a:r>
            <a:r>
              <a:rPr lang="fr-FR" sz="3200" dirty="0"/>
              <a:t>PREAU</a:t>
            </a:r>
            <a:r>
              <a:rPr lang="fr-FR" sz="2800" dirty="0"/>
              <a:t> </a:t>
            </a:r>
          </a:p>
        </p:txBody>
      </p:sp>
      <p:pic>
        <p:nvPicPr>
          <p:cNvPr id="6" name="Image 5">
            <a:extLst>
              <a:ext uri="{FF2B5EF4-FFF2-40B4-BE49-F238E27FC236}">
                <a16:creationId xmlns:a16="http://schemas.microsoft.com/office/drawing/2014/main" id="{103F8790-7F65-4C28-B790-C9EE767B6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664" y="4576423"/>
            <a:ext cx="1089632" cy="1236880"/>
          </a:xfrm>
          <a:prstGeom prst="rect">
            <a:avLst/>
          </a:prstGeom>
        </p:spPr>
      </p:pic>
      <p:sp>
        <p:nvSpPr>
          <p:cNvPr id="4" name="ZoneTexte 3">
            <a:extLst>
              <a:ext uri="{FF2B5EF4-FFF2-40B4-BE49-F238E27FC236}">
                <a16:creationId xmlns:a16="http://schemas.microsoft.com/office/drawing/2014/main" id="{5CA6F240-2AB6-4FF8-8765-320D9C2CFCC2}"/>
              </a:ext>
            </a:extLst>
          </p:cNvPr>
          <p:cNvSpPr txBox="1"/>
          <p:nvPr/>
        </p:nvSpPr>
        <p:spPr>
          <a:xfrm>
            <a:off x="9744788" y="5268734"/>
            <a:ext cx="1879756" cy="523220"/>
          </a:xfrm>
          <a:prstGeom prst="rect">
            <a:avLst/>
          </a:prstGeom>
          <a:noFill/>
        </p:spPr>
        <p:txBody>
          <a:bodyPr wrap="square" rtlCol="0">
            <a:spAutoFit/>
          </a:bodyPr>
          <a:lstStyle/>
          <a:p>
            <a:pPr algn="ctr"/>
            <a:r>
              <a:rPr lang="fr-FR" sz="2800" dirty="0"/>
              <a:t>23/05/22</a:t>
            </a:r>
          </a:p>
        </p:txBody>
      </p:sp>
      <p:grpSp>
        <p:nvGrpSpPr>
          <p:cNvPr id="28" name="Groupe 27">
            <a:extLst>
              <a:ext uri="{FF2B5EF4-FFF2-40B4-BE49-F238E27FC236}">
                <a16:creationId xmlns:a16="http://schemas.microsoft.com/office/drawing/2014/main" id="{5B3B3FF5-D117-465A-8C64-08777E5BF01C}"/>
              </a:ext>
            </a:extLst>
          </p:cNvPr>
          <p:cNvGrpSpPr/>
          <p:nvPr/>
        </p:nvGrpSpPr>
        <p:grpSpPr>
          <a:xfrm>
            <a:off x="4607463" y="2223630"/>
            <a:ext cx="3010405" cy="2623634"/>
            <a:chOff x="4607463" y="2223630"/>
            <a:chExt cx="3010405" cy="2623634"/>
          </a:xfrm>
        </p:grpSpPr>
        <p:sp>
          <p:nvSpPr>
            <p:cNvPr id="9" name="Ellipse 8">
              <a:extLst>
                <a:ext uri="{FF2B5EF4-FFF2-40B4-BE49-F238E27FC236}">
                  <a16:creationId xmlns:a16="http://schemas.microsoft.com/office/drawing/2014/main" id="{D90D48BC-621A-4B3A-AE68-C1969D8739D1}"/>
                </a:ext>
              </a:extLst>
            </p:cNvPr>
            <p:cNvSpPr/>
            <p:nvPr/>
          </p:nvSpPr>
          <p:spPr>
            <a:xfrm>
              <a:off x="4734522" y="2223630"/>
              <a:ext cx="1024907" cy="2623170"/>
            </a:xfrm>
            <a:prstGeom prst="ellipse">
              <a:avLst/>
            </a:prstGeom>
            <a:solidFill>
              <a:schemeClr val="bg2">
                <a:lumMod val="90000"/>
              </a:schemeClr>
            </a:solidFill>
            <a:ln>
              <a:solidFill>
                <a:schemeClr val="accent1">
                  <a:shade val="50000"/>
                  <a:alpha val="9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0" name="Forme libre : forme 9">
              <a:extLst>
                <a:ext uri="{FF2B5EF4-FFF2-40B4-BE49-F238E27FC236}">
                  <a16:creationId xmlns:a16="http://schemas.microsoft.com/office/drawing/2014/main" id="{6C136610-6EAF-4A80-BAA1-CFDD7C47653F}"/>
                </a:ext>
              </a:extLst>
            </p:cNvPr>
            <p:cNvSpPr/>
            <p:nvPr/>
          </p:nvSpPr>
          <p:spPr>
            <a:xfrm>
              <a:off x="5247462" y="2225685"/>
              <a:ext cx="2370406" cy="522705"/>
            </a:xfrm>
            <a:custGeom>
              <a:avLst/>
              <a:gdLst>
                <a:gd name="connsiteX0" fmla="*/ 0 w 12440093"/>
                <a:gd name="connsiteY0" fmla="*/ 0 h 2743200"/>
                <a:gd name="connsiteX1" fmla="*/ 3806455 w 12440093"/>
                <a:gd name="connsiteY1" fmla="*/ 1765004 h 2743200"/>
                <a:gd name="connsiteX2" fmla="*/ 12440093 w 12440093"/>
                <a:gd name="connsiteY2" fmla="*/ 2743200 h 2743200"/>
              </a:gdLst>
              <a:ahLst/>
              <a:cxnLst>
                <a:cxn ang="0">
                  <a:pos x="connsiteX0" y="connsiteY0"/>
                </a:cxn>
                <a:cxn ang="0">
                  <a:pos x="connsiteX1" y="connsiteY1"/>
                </a:cxn>
                <a:cxn ang="0">
                  <a:pos x="connsiteX2" y="connsiteY2"/>
                </a:cxn>
              </a:cxnLst>
              <a:rect l="l" t="t" r="r" b="b"/>
              <a:pathLst>
                <a:path w="12440093" h="2743200">
                  <a:moveTo>
                    <a:pt x="0" y="0"/>
                  </a:moveTo>
                  <a:cubicBezTo>
                    <a:pt x="866553" y="653902"/>
                    <a:pt x="1733106" y="1307804"/>
                    <a:pt x="3806455" y="1765004"/>
                  </a:cubicBezTo>
                  <a:cubicBezTo>
                    <a:pt x="5879804" y="2222204"/>
                    <a:pt x="9159948" y="2482702"/>
                    <a:pt x="12440093" y="2743200"/>
                  </a:cubicBezTo>
                </a:path>
              </a:pathLst>
            </a:cu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Forme libre : forme 10">
              <a:extLst>
                <a:ext uri="{FF2B5EF4-FFF2-40B4-BE49-F238E27FC236}">
                  <a16:creationId xmlns:a16="http://schemas.microsoft.com/office/drawing/2014/main" id="{37D33F47-0739-4FC9-AB9E-183DE6D76967}"/>
                </a:ext>
              </a:extLst>
            </p:cNvPr>
            <p:cNvSpPr/>
            <p:nvPr/>
          </p:nvSpPr>
          <p:spPr>
            <a:xfrm flipV="1">
              <a:off x="5242923" y="4324559"/>
              <a:ext cx="2370406" cy="522705"/>
            </a:xfrm>
            <a:custGeom>
              <a:avLst/>
              <a:gdLst>
                <a:gd name="connsiteX0" fmla="*/ 0 w 12440093"/>
                <a:gd name="connsiteY0" fmla="*/ 0 h 2743200"/>
                <a:gd name="connsiteX1" fmla="*/ 3806455 w 12440093"/>
                <a:gd name="connsiteY1" fmla="*/ 1765004 h 2743200"/>
                <a:gd name="connsiteX2" fmla="*/ 12440093 w 12440093"/>
                <a:gd name="connsiteY2" fmla="*/ 2743200 h 2743200"/>
              </a:gdLst>
              <a:ahLst/>
              <a:cxnLst>
                <a:cxn ang="0">
                  <a:pos x="connsiteX0" y="connsiteY0"/>
                </a:cxn>
                <a:cxn ang="0">
                  <a:pos x="connsiteX1" y="connsiteY1"/>
                </a:cxn>
                <a:cxn ang="0">
                  <a:pos x="connsiteX2" y="connsiteY2"/>
                </a:cxn>
              </a:cxnLst>
              <a:rect l="l" t="t" r="r" b="b"/>
              <a:pathLst>
                <a:path w="12440093" h="2743200">
                  <a:moveTo>
                    <a:pt x="0" y="0"/>
                  </a:moveTo>
                  <a:cubicBezTo>
                    <a:pt x="866553" y="653902"/>
                    <a:pt x="1733106" y="1307804"/>
                    <a:pt x="3806455" y="1765004"/>
                  </a:cubicBezTo>
                  <a:cubicBezTo>
                    <a:pt x="5879804" y="2222204"/>
                    <a:pt x="9159948" y="2482702"/>
                    <a:pt x="12440093" y="2743200"/>
                  </a:cubicBezTo>
                </a:path>
              </a:pathLst>
            </a:custGeom>
            <a:no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 name="Ellipse 11">
              <a:extLst>
                <a:ext uri="{FF2B5EF4-FFF2-40B4-BE49-F238E27FC236}">
                  <a16:creationId xmlns:a16="http://schemas.microsoft.com/office/drawing/2014/main" id="{5BD58396-B54C-4128-89BB-6661B4FD03F5}"/>
                </a:ext>
              </a:extLst>
            </p:cNvPr>
            <p:cNvSpPr/>
            <p:nvPr/>
          </p:nvSpPr>
          <p:spPr>
            <a:xfrm>
              <a:off x="5839099" y="2590362"/>
              <a:ext cx="515285" cy="1882954"/>
            </a:xfrm>
            <a:prstGeom prst="ellipse">
              <a:avLst/>
            </a:prstGeom>
            <a:no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llipse 21">
              <a:extLst>
                <a:ext uri="{FF2B5EF4-FFF2-40B4-BE49-F238E27FC236}">
                  <a16:creationId xmlns:a16="http://schemas.microsoft.com/office/drawing/2014/main" id="{7651744F-708F-4C12-A679-9B48385FD559}"/>
                </a:ext>
              </a:extLst>
            </p:cNvPr>
            <p:cNvSpPr/>
            <p:nvPr/>
          </p:nvSpPr>
          <p:spPr>
            <a:xfrm>
              <a:off x="6127553" y="3138184"/>
              <a:ext cx="803967" cy="802946"/>
            </a:xfrm>
            <a:prstGeom prst="ellipse">
              <a:avLst/>
            </a:prstGeom>
            <a:solidFill>
              <a:schemeClr val="accent1">
                <a:lumMod val="60000"/>
                <a:lumOff val="40000"/>
              </a:schemeClr>
            </a:solidFill>
            <a:ln>
              <a:noFill/>
            </a:ln>
            <a:effectLst/>
            <a:scene3d>
              <a:camera prst="orthographicFront"/>
              <a:lightRig rig="threePt" dir="t"/>
            </a:scene3d>
            <a:sp3d extrusionH="76200">
              <a:bevelT w="450850" h="450850"/>
              <a:bevelB w="1193800" h="1028700" prst="artDeco"/>
              <a:extrusionClr>
                <a:schemeClr val="accent1">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AD22EE28-7F84-4724-B6F7-DFA011F003D5}"/>
                </a:ext>
              </a:extLst>
            </p:cNvPr>
            <p:cNvSpPr/>
            <p:nvPr/>
          </p:nvSpPr>
          <p:spPr>
            <a:xfrm>
              <a:off x="6560855" y="2683558"/>
              <a:ext cx="456134" cy="1700277"/>
            </a:xfrm>
            <a:prstGeom prst="ellipse">
              <a:avLst/>
            </a:prstGeom>
            <a:no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Forme libre : forme 15">
              <a:extLst>
                <a:ext uri="{FF2B5EF4-FFF2-40B4-BE49-F238E27FC236}">
                  <a16:creationId xmlns:a16="http://schemas.microsoft.com/office/drawing/2014/main" id="{0F4D7E9E-7235-4752-847C-161625897235}"/>
                </a:ext>
              </a:extLst>
            </p:cNvPr>
            <p:cNvSpPr/>
            <p:nvPr/>
          </p:nvSpPr>
          <p:spPr>
            <a:xfrm>
              <a:off x="4809848" y="2865897"/>
              <a:ext cx="2775605" cy="259327"/>
            </a:xfrm>
            <a:custGeom>
              <a:avLst/>
              <a:gdLst>
                <a:gd name="connsiteX0" fmla="*/ 0 w 14566605"/>
                <a:gd name="connsiteY0" fmla="*/ 0 h 1360967"/>
                <a:gd name="connsiteX1" fmla="*/ 3274828 w 14566605"/>
                <a:gd name="connsiteY1" fmla="*/ 574158 h 1360967"/>
                <a:gd name="connsiteX2" fmla="*/ 14566605 w 14566605"/>
                <a:gd name="connsiteY2" fmla="*/ 1360967 h 1360967"/>
              </a:gdLst>
              <a:ahLst/>
              <a:cxnLst>
                <a:cxn ang="0">
                  <a:pos x="connsiteX0" y="connsiteY0"/>
                </a:cxn>
                <a:cxn ang="0">
                  <a:pos x="connsiteX1" y="connsiteY1"/>
                </a:cxn>
                <a:cxn ang="0">
                  <a:pos x="connsiteX2" y="connsiteY2"/>
                </a:cxn>
              </a:cxnLst>
              <a:rect l="l" t="t" r="r" b="b"/>
              <a:pathLst>
                <a:path w="14566605" h="1360967">
                  <a:moveTo>
                    <a:pt x="0" y="0"/>
                  </a:moveTo>
                  <a:cubicBezTo>
                    <a:pt x="423530" y="173665"/>
                    <a:pt x="847061" y="347330"/>
                    <a:pt x="3274828" y="574158"/>
                  </a:cubicBezTo>
                  <a:cubicBezTo>
                    <a:pt x="5702595" y="800986"/>
                    <a:pt x="10134600" y="1080976"/>
                    <a:pt x="14566605" y="1360967"/>
                  </a:cubicBezTo>
                </a:path>
              </a:pathLst>
            </a:custGeom>
            <a:no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Forme libre : forme 16">
              <a:extLst>
                <a:ext uri="{FF2B5EF4-FFF2-40B4-BE49-F238E27FC236}">
                  <a16:creationId xmlns:a16="http://schemas.microsoft.com/office/drawing/2014/main" id="{0C54A197-8E7F-460D-AB42-1A2843969658}"/>
                </a:ext>
              </a:extLst>
            </p:cNvPr>
            <p:cNvSpPr/>
            <p:nvPr/>
          </p:nvSpPr>
          <p:spPr>
            <a:xfrm flipV="1">
              <a:off x="4801744" y="3928141"/>
              <a:ext cx="2775605" cy="259327"/>
            </a:xfrm>
            <a:custGeom>
              <a:avLst/>
              <a:gdLst>
                <a:gd name="connsiteX0" fmla="*/ 0 w 14566605"/>
                <a:gd name="connsiteY0" fmla="*/ 0 h 1360967"/>
                <a:gd name="connsiteX1" fmla="*/ 3274828 w 14566605"/>
                <a:gd name="connsiteY1" fmla="*/ 574158 h 1360967"/>
                <a:gd name="connsiteX2" fmla="*/ 14566605 w 14566605"/>
                <a:gd name="connsiteY2" fmla="*/ 1360967 h 1360967"/>
              </a:gdLst>
              <a:ahLst/>
              <a:cxnLst>
                <a:cxn ang="0">
                  <a:pos x="connsiteX0" y="connsiteY0"/>
                </a:cxn>
                <a:cxn ang="0">
                  <a:pos x="connsiteX1" y="connsiteY1"/>
                </a:cxn>
                <a:cxn ang="0">
                  <a:pos x="connsiteX2" y="connsiteY2"/>
                </a:cxn>
              </a:cxnLst>
              <a:rect l="l" t="t" r="r" b="b"/>
              <a:pathLst>
                <a:path w="14566605" h="1360967">
                  <a:moveTo>
                    <a:pt x="0" y="0"/>
                  </a:moveTo>
                  <a:cubicBezTo>
                    <a:pt x="423530" y="173665"/>
                    <a:pt x="847061" y="347330"/>
                    <a:pt x="3274828" y="574158"/>
                  </a:cubicBezTo>
                  <a:cubicBezTo>
                    <a:pt x="5702595" y="800986"/>
                    <a:pt x="10134600" y="1080976"/>
                    <a:pt x="14566605" y="1360967"/>
                  </a:cubicBezTo>
                </a:path>
              </a:pathLst>
            </a:custGeom>
            <a:no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21" name="Image 20">
              <a:extLst>
                <a:ext uri="{FF2B5EF4-FFF2-40B4-BE49-F238E27FC236}">
                  <a16:creationId xmlns:a16="http://schemas.microsoft.com/office/drawing/2014/main" id="{A3C2E09E-4107-4E26-B498-0C261A29D8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607463" y="2841043"/>
              <a:ext cx="1393031" cy="1393031"/>
            </a:xfrm>
            <a:prstGeom prst="rect">
              <a:avLst/>
            </a:prstGeom>
            <a:scene3d>
              <a:camera prst="orthographicFront">
                <a:rot lat="0" lon="19199965" rev="0"/>
              </a:camera>
              <a:lightRig rig="threePt" dir="t"/>
            </a:scene3d>
          </p:spPr>
        </p:pic>
      </p:grpSp>
      <p:sp>
        <p:nvSpPr>
          <p:cNvPr id="24" name="ZoneTexte 23">
            <a:extLst>
              <a:ext uri="{FF2B5EF4-FFF2-40B4-BE49-F238E27FC236}">
                <a16:creationId xmlns:a16="http://schemas.microsoft.com/office/drawing/2014/main" id="{9C5BE6E8-BF52-470B-9A5C-D02CDCC0D765}"/>
              </a:ext>
            </a:extLst>
          </p:cNvPr>
          <p:cNvSpPr txBox="1"/>
          <p:nvPr/>
        </p:nvSpPr>
        <p:spPr>
          <a:xfrm>
            <a:off x="1988630" y="6153177"/>
            <a:ext cx="8214739" cy="369332"/>
          </a:xfrm>
          <a:prstGeom prst="rect">
            <a:avLst/>
          </a:prstGeom>
          <a:noFill/>
        </p:spPr>
        <p:txBody>
          <a:bodyPr wrap="square" rtlCol="0">
            <a:spAutoFit/>
          </a:bodyPr>
          <a:lstStyle/>
          <a:p>
            <a:r>
              <a:rPr lang="fr-FR" b="1" dirty="0" err="1"/>
              <a:t>Collaborators</a:t>
            </a:r>
            <a:r>
              <a:rPr lang="fr-FR" dirty="0"/>
              <a:t>: Elias KIRITSIS (APC), Francesco NITTI (APC) and </a:t>
            </a:r>
            <a:r>
              <a:rPr lang="fr-FR" dirty="0" err="1"/>
              <a:t>Matti</a:t>
            </a:r>
            <a:r>
              <a:rPr lang="fr-FR" dirty="0"/>
              <a:t> JÄRVINEN (APCTP) </a:t>
            </a:r>
          </a:p>
        </p:txBody>
      </p:sp>
      <p:pic>
        <p:nvPicPr>
          <p:cNvPr id="7" name="Image 6">
            <a:extLst>
              <a:ext uri="{FF2B5EF4-FFF2-40B4-BE49-F238E27FC236}">
                <a16:creationId xmlns:a16="http://schemas.microsoft.com/office/drawing/2014/main" id="{FAD90C9B-9729-432F-AEFE-6005C04F6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4788" y="4020256"/>
            <a:ext cx="1890713" cy="1317666"/>
          </a:xfrm>
          <a:prstGeom prst="rect">
            <a:avLst/>
          </a:prstGeom>
        </p:spPr>
      </p:pic>
    </p:spTree>
    <p:extLst>
      <p:ext uri="{BB962C8B-B14F-4D97-AF65-F5344CB8AC3E}">
        <p14:creationId xmlns:p14="http://schemas.microsoft.com/office/powerpoint/2010/main" val="8341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958F5-8926-4C5A-A9B3-9200B8EC0F74}"/>
              </a:ext>
            </a:extLst>
          </p:cNvPr>
          <p:cNvSpPr>
            <a:spLocks noGrp="1"/>
          </p:cNvSpPr>
          <p:nvPr>
            <p:ph type="title"/>
          </p:nvPr>
        </p:nvSpPr>
        <p:spPr/>
        <p:txBody>
          <a:bodyPr/>
          <a:lstStyle/>
          <a:p>
            <a:r>
              <a:rPr lang="en-US" dirty="0"/>
              <a:t>The Holographic Dictionary </a:t>
            </a:r>
          </a:p>
        </p:txBody>
      </p:sp>
      <mc:AlternateContent xmlns:mc="http://schemas.openxmlformats.org/markup-compatibility/2006" xmlns:a14="http://schemas.microsoft.com/office/drawing/2010/main">
        <mc:Choice Requires="a14">
          <p:graphicFrame>
            <p:nvGraphicFramePr>
              <p:cNvPr id="6" name="Espace réservé du contenu 5">
                <a:extLst>
                  <a:ext uri="{FF2B5EF4-FFF2-40B4-BE49-F238E27FC236}">
                    <a16:creationId xmlns:a16="http://schemas.microsoft.com/office/drawing/2014/main" id="{57D19A4B-9657-4E63-9DE3-6D4A147367FB}"/>
                  </a:ext>
                </a:extLst>
              </p:cNvPr>
              <p:cNvGraphicFramePr>
                <a:graphicFrameLocks noGrp="1"/>
              </p:cNvGraphicFramePr>
              <p:nvPr>
                <p:ph idx="1"/>
                <p:extLst>
                  <p:ext uri="{D42A27DB-BD31-4B8C-83A1-F6EECF244321}">
                    <p14:modId xmlns:p14="http://schemas.microsoft.com/office/powerpoint/2010/main" val="1882443141"/>
                  </p:ext>
                </p:extLst>
              </p:nvPr>
            </p:nvGraphicFramePr>
            <p:xfrm>
              <a:off x="287019" y="2628265"/>
              <a:ext cx="11617961" cy="3024000"/>
            </p:xfrm>
            <a:graphic>
              <a:graphicData uri="http://schemas.openxmlformats.org/drawingml/2006/table">
                <a:tbl>
                  <a:tblPr firstRow="1" bandRow="1">
                    <a:effectLst>
                      <a:outerShdw blurRad="355600" dist="50800" dir="7800000" sx="101000" sy="101000" algn="ctr" rotWithShape="0">
                        <a:schemeClr val="tx1">
                          <a:alpha val="10000"/>
                        </a:schemeClr>
                      </a:outerShdw>
                    </a:effectLst>
                    <a:tableStyleId>{5C22544A-7EE6-4342-B048-85BDC9FD1C3A}</a:tableStyleId>
                  </a:tblPr>
                  <a:tblGrid>
                    <a:gridCol w="5180376">
                      <a:extLst>
                        <a:ext uri="{9D8B030D-6E8A-4147-A177-3AD203B41FA5}">
                          <a16:colId xmlns:a16="http://schemas.microsoft.com/office/drawing/2014/main" val="3219916478"/>
                        </a:ext>
                      </a:extLst>
                    </a:gridCol>
                    <a:gridCol w="1290885">
                      <a:extLst>
                        <a:ext uri="{9D8B030D-6E8A-4147-A177-3AD203B41FA5}">
                          <a16:colId xmlns:a16="http://schemas.microsoft.com/office/drawing/2014/main" val="109950415"/>
                        </a:ext>
                      </a:extLst>
                    </a:gridCol>
                    <a:gridCol w="5146700">
                      <a:extLst>
                        <a:ext uri="{9D8B030D-6E8A-4147-A177-3AD203B41FA5}">
                          <a16:colId xmlns:a16="http://schemas.microsoft.com/office/drawing/2014/main" val="3507279957"/>
                        </a:ext>
                      </a:extLst>
                    </a:gridCol>
                  </a:tblGrid>
                  <a:tr h="1008000">
                    <a:tc>
                      <a:txBody>
                        <a:bodyPr/>
                        <a:lstStyle/>
                        <a:p>
                          <a:pPr algn="just"/>
                          <a14:m>
                            <m:oMathPara xmlns:m="http://schemas.openxmlformats.org/officeDocument/2006/math">
                              <m:oMathParaPr>
                                <m:jc m:val="center"/>
                              </m:oMathParaPr>
                              <m:oMath xmlns:m="http://schemas.openxmlformats.org/officeDocument/2006/math">
                                <m:sSub>
                                  <m:sSubPr>
                                    <m:ctrlPr>
                                      <a:rPr lang="fr-FR" sz="2200" i="1" smtClean="0">
                                        <a:solidFill>
                                          <a:schemeClr val="tx1"/>
                                        </a:solidFill>
                                        <a:effectLst/>
                                        <a:latin typeface="Cambria Math" panose="02040503050406030204" pitchFamily="18" charset="0"/>
                                      </a:rPr>
                                    </m:ctrlPr>
                                  </m:sSubPr>
                                  <m:e>
                                    <m:r>
                                      <a:rPr lang="fr-FR" sz="2200" i="1">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𝑇</m:t>
                                    </m:r>
                                  </m:e>
                                  <m:sub>
                                    <m:r>
                                      <m:rPr>
                                        <m:sty m:val="p"/>
                                      </m:rPr>
                                      <a:rPr lang="fr-FR" sz="220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μν</m:t>
                                    </m:r>
                                  </m:sub>
                                </m:sSub>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fr-FR" sz="2200" i="1" smtClean="0">
                                        <a:solidFill>
                                          <a:schemeClr val="tx1"/>
                                        </a:solidFill>
                                        <a:effectLst/>
                                        <a:latin typeface="Cambria Math" panose="02040503050406030204" pitchFamily="18" charset="0"/>
                                      </a:rPr>
                                    </m:ctrlPr>
                                  </m:sSubPr>
                                  <m:e>
                                    <m:r>
                                      <m:rPr>
                                        <m:sty m:val="p"/>
                                      </m:rPr>
                                      <a:rPr lang="fr-FR" sz="220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g</m:t>
                                    </m:r>
                                  </m:e>
                                  <m:sub>
                                    <m:r>
                                      <m:rPr>
                                        <m:sty m:val="p"/>
                                      </m:rPr>
                                      <a:rPr lang="fr-FR" sz="220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MN</m:t>
                                    </m:r>
                                  </m:sub>
                                </m:sSub>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3738154"/>
                      </a:ext>
                    </a:extLst>
                  </a:tr>
                  <a:tr h="1008000">
                    <a:tc>
                      <a:txBody>
                        <a:bodyPr/>
                        <a:lstStyle/>
                        <a:p>
                          <a:pPr algn="ctr"/>
                          <a14:m>
                            <m:oMathPara xmlns:m="http://schemas.openxmlformats.org/officeDocument/2006/math">
                              <m:oMathParaPr>
                                <m:jc m:val="centerGroup"/>
                              </m:oMathParaPr>
                              <m:oMath xmlns:m="http://schemas.openxmlformats.org/officeDocument/2006/math">
                                <m:r>
                                  <a:rPr lang="fr-FR" sz="2200" i="1" kern="1200" smtClean="0">
                                    <a:solidFill>
                                      <a:schemeClr val="dk1"/>
                                    </a:solidFill>
                                    <a:effectLst/>
                                    <a:latin typeface="Cambria Math" panose="02040503050406030204" pitchFamily="18" charset="0"/>
                                    <a:ea typeface="+mn-ea"/>
                                    <a:cs typeface="+mn-cs"/>
                                  </a:rPr>
                                  <m:t>𝑂</m:t>
                                </m:r>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fr-FR" sz="2200" smtClea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φ</m:t>
                                </m:r>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285863"/>
                      </a:ext>
                    </a:extLst>
                  </a:tr>
                  <a:tr h="1008000">
                    <a:tc>
                      <a:txBody>
                        <a:bodyPr/>
                        <a:lstStyle/>
                        <a:p>
                          <a:pPr algn="ctr"/>
                          <a:r>
                            <a:rPr lang="en-US" sz="2200" dirty="0"/>
                            <a:t>G : </a:t>
                          </a:r>
                          <a14:m>
                            <m:oMath xmlns:m="http://schemas.openxmlformats.org/officeDocument/2006/math">
                              <m:sSub>
                                <m:sSubPr>
                                  <m:ctrlPr>
                                    <a:rPr lang="fr-FR" sz="2200" i="1" kern="1200" smtClean="0">
                                      <a:solidFill>
                                        <a:schemeClr val="dk1"/>
                                      </a:solidFill>
                                      <a:effectLst/>
                                      <a:latin typeface="Cambria Math" panose="02040503050406030204" pitchFamily="18" charset="0"/>
                                      <a:ea typeface="+mn-ea"/>
                                      <a:cs typeface="+mn-cs"/>
                                    </a:rPr>
                                  </m:ctrlPr>
                                </m:sSubPr>
                                <m:e>
                                  <m:r>
                                    <a:rPr lang="fr-FR" sz="2200" kern="1200">
                                      <a:solidFill>
                                        <a:schemeClr val="dk1"/>
                                      </a:solidFill>
                                      <a:effectLst/>
                                      <a:latin typeface="Cambria Math" panose="02040503050406030204" pitchFamily="18" charset="0"/>
                                      <a:ea typeface="+mn-ea"/>
                                      <a:cs typeface="+mn-cs"/>
                                    </a:rPr>
                                    <m:t>𝜕</m:t>
                                  </m:r>
                                </m:e>
                                <m:sub>
                                  <m:r>
                                    <m:rPr>
                                      <m:sty m:val="p"/>
                                    </m:rPr>
                                    <a:rPr lang="fr-FR" sz="2200" kern="1200">
                                      <a:solidFill>
                                        <a:schemeClr val="dk1"/>
                                      </a:solidFill>
                                      <a:effectLst/>
                                      <a:latin typeface="Cambria Math" panose="02040503050406030204" pitchFamily="18" charset="0"/>
                                      <a:ea typeface="+mn-ea"/>
                                      <a:cs typeface="+mn-cs"/>
                                    </a:rPr>
                                    <m:t>μ</m:t>
                                  </m:r>
                                </m:sub>
                              </m:sSub>
                              <m:sSup>
                                <m:sSupPr>
                                  <m:ctrlPr>
                                    <a:rPr lang="fr-FR" sz="2200" i="1" kern="1200">
                                      <a:solidFill>
                                        <a:schemeClr val="dk1"/>
                                      </a:solidFill>
                                      <a:effectLst/>
                                      <a:latin typeface="Cambria Math" panose="02040503050406030204" pitchFamily="18" charset="0"/>
                                      <a:ea typeface="+mn-ea"/>
                                      <a:cs typeface="+mn-cs"/>
                                    </a:rPr>
                                  </m:ctrlPr>
                                </m:sSupPr>
                                <m:e>
                                  <m:r>
                                    <m:rPr>
                                      <m:sty m:val="p"/>
                                    </m:rPr>
                                    <a:rPr lang="fr-FR" sz="2200" kern="1200">
                                      <a:solidFill>
                                        <a:schemeClr val="dk1"/>
                                      </a:solidFill>
                                      <a:effectLst/>
                                      <a:latin typeface="Cambria Math" panose="02040503050406030204" pitchFamily="18" charset="0"/>
                                      <a:ea typeface="+mn-ea"/>
                                      <a:cs typeface="+mn-cs"/>
                                    </a:rPr>
                                    <m:t>J</m:t>
                                  </m:r>
                                </m:e>
                                <m:sup>
                                  <m:r>
                                    <m:rPr>
                                      <m:sty m:val="p"/>
                                    </m:rPr>
                                    <a:rPr lang="fr-FR" sz="2200" kern="1200">
                                      <a:solidFill>
                                        <a:schemeClr val="dk1"/>
                                      </a:solidFill>
                                      <a:effectLst/>
                                      <a:latin typeface="Cambria Math" panose="02040503050406030204" pitchFamily="18" charset="0"/>
                                      <a:ea typeface="+mn-ea"/>
                                      <a:cs typeface="+mn-cs"/>
                                    </a:rPr>
                                    <m:t>μ</m:t>
                                  </m:r>
                                </m:sup>
                              </m:sSup>
                              <m:r>
                                <a:rPr lang="fr-FR" sz="2200" kern="1200">
                                  <a:solidFill>
                                    <a:schemeClr val="dk1"/>
                                  </a:solidFill>
                                  <a:effectLst/>
                                  <a:latin typeface="Cambria Math" panose="02040503050406030204" pitchFamily="18" charset="0"/>
                                  <a:ea typeface="+mn-ea"/>
                                  <a:cs typeface="+mn-cs"/>
                                </a:rPr>
                                <m:t>=0</m:t>
                              </m:r>
                            </m:oMath>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t>G : </a:t>
                          </a:r>
                          <a14:m>
                            <m:oMath xmlns:m="http://schemas.openxmlformats.org/officeDocument/2006/math">
                              <m:sSup>
                                <m:sSupPr>
                                  <m:ctrlPr>
                                    <a:rPr lang="fr-FR" sz="2200" i="1" smtClean="0">
                                      <a:effectLst/>
                                      <a:latin typeface="Cambria Math" panose="02040503050406030204" pitchFamily="18" charset="0"/>
                                    </a:rPr>
                                  </m:ctrlPr>
                                </m:sSupPr>
                                <m:e>
                                  <m:r>
                                    <m:rPr>
                                      <m:sty m:val="p"/>
                                    </m:rPr>
                                    <a:rPr lang="fr-FR" sz="2200">
                                      <a:effectLst/>
                                      <a:latin typeface="Cambria Math" panose="02040503050406030204" pitchFamily="18" charset="0"/>
                                      <a:ea typeface="DengXian" panose="02010600030101010101" pitchFamily="2" charset="-122"/>
                                      <a:cs typeface="Times New Roman" panose="02020603050405020304" pitchFamily="18" charset="0"/>
                                    </a:rPr>
                                    <m:t>A</m:t>
                                  </m:r>
                                </m:e>
                                <m:sup>
                                  <m:r>
                                    <m:rPr>
                                      <m:sty m:val="p"/>
                                    </m:rPr>
                                    <a:rPr lang="fr-FR" sz="2200">
                                      <a:effectLst/>
                                      <a:latin typeface="Cambria Math" panose="02040503050406030204" pitchFamily="18" charset="0"/>
                                      <a:ea typeface="DengXian" panose="02010600030101010101" pitchFamily="2" charset="-122"/>
                                      <a:cs typeface="Times New Roman" panose="02020603050405020304" pitchFamily="18" charset="0"/>
                                    </a:rPr>
                                    <m:t>M</m:t>
                                  </m:r>
                                </m:sup>
                              </m:sSup>
                            </m:oMath>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6338057"/>
                      </a:ext>
                    </a:extLst>
                  </a:tr>
                </a:tbl>
              </a:graphicData>
            </a:graphic>
          </p:graphicFrame>
        </mc:Choice>
        <mc:Fallback xmlns="">
          <p:graphicFrame>
            <p:nvGraphicFramePr>
              <p:cNvPr id="6" name="Espace réservé du contenu 5">
                <a:extLst>
                  <a:ext uri="{FF2B5EF4-FFF2-40B4-BE49-F238E27FC236}">
                    <a16:creationId xmlns:a16="http://schemas.microsoft.com/office/drawing/2014/main" id="{57D19A4B-9657-4E63-9DE3-6D4A147367FB}"/>
                  </a:ext>
                </a:extLst>
              </p:cNvPr>
              <p:cNvGraphicFramePr>
                <a:graphicFrameLocks noGrp="1"/>
              </p:cNvGraphicFramePr>
              <p:nvPr>
                <p:ph idx="1"/>
                <p:extLst>
                  <p:ext uri="{D42A27DB-BD31-4B8C-83A1-F6EECF244321}">
                    <p14:modId xmlns:p14="http://schemas.microsoft.com/office/powerpoint/2010/main" val="1882443141"/>
                  </p:ext>
                </p:extLst>
              </p:nvPr>
            </p:nvGraphicFramePr>
            <p:xfrm>
              <a:off x="287019" y="2628265"/>
              <a:ext cx="11617961" cy="3024000"/>
            </p:xfrm>
            <a:graphic>
              <a:graphicData uri="http://schemas.openxmlformats.org/drawingml/2006/table">
                <a:tbl>
                  <a:tblPr firstRow="1" bandRow="1">
                    <a:effectLst>
                      <a:outerShdw blurRad="355600" dist="50800" dir="7800000" sx="101000" sy="101000" algn="ctr" rotWithShape="0">
                        <a:schemeClr val="tx1">
                          <a:alpha val="10000"/>
                        </a:schemeClr>
                      </a:outerShdw>
                    </a:effectLst>
                    <a:tableStyleId>{5C22544A-7EE6-4342-B048-85BDC9FD1C3A}</a:tableStyleId>
                  </a:tblPr>
                  <a:tblGrid>
                    <a:gridCol w="5180376">
                      <a:extLst>
                        <a:ext uri="{9D8B030D-6E8A-4147-A177-3AD203B41FA5}">
                          <a16:colId xmlns:a16="http://schemas.microsoft.com/office/drawing/2014/main" val="3219916478"/>
                        </a:ext>
                      </a:extLst>
                    </a:gridCol>
                    <a:gridCol w="1290885">
                      <a:extLst>
                        <a:ext uri="{9D8B030D-6E8A-4147-A177-3AD203B41FA5}">
                          <a16:colId xmlns:a16="http://schemas.microsoft.com/office/drawing/2014/main" val="109950415"/>
                        </a:ext>
                      </a:extLst>
                    </a:gridCol>
                    <a:gridCol w="5146700">
                      <a:extLst>
                        <a:ext uri="{9D8B030D-6E8A-4147-A177-3AD203B41FA5}">
                          <a16:colId xmlns:a16="http://schemas.microsoft.com/office/drawing/2014/main" val="3507279957"/>
                        </a:ext>
                      </a:extLst>
                    </a:gridCol>
                  </a:tblGrid>
                  <a:tr h="1008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706" t="-33133" r="-131647" b="-239759"/>
                          </a:stretch>
                        </a:blipFill>
                      </a:tcPr>
                    </a:tc>
                    <a:tc>
                      <a:txBody>
                        <a:bodyPr/>
                        <a:lstStyle/>
                        <a:p>
                          <a:pPr algn="ctr"/>
                          <a:r>
                            <a:rPr lang="en-US" sz="2200" dirty="0">
                              <a:solidFill>
                                <a:schemeClr val="tx1"/>
                              </a:solidFill>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4597" t="-33133" r="-7464" b="-239759"/>
                          </a:stretch>
                        </a:blipFill>
                      </a:tcPr>
                    </a:tc>
                    <a:extLst>
                      <a:ext uri="{0D108BD9-81ED-4DB2-BD59-A6C34878D82A}">
                        <a16:rowId xmlns:a16="http://schemas.microsoft.com/office/drawing/2014/main" val="1373738154"/>
                      </a:ext>
                    </a:extLst>
                  </a:tr>
                  <a:tr h="1008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706" t="-133939" r="-131647" b="-14121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4597" t="-133939" r="-7464" b="-141212"/>
                          </a:stretch>
                        </a:blipFill>
                      </a:tcPr>
                    </a:tc>
                    <a:extLst>
                      <a:ext uri="{0D108BD9-81ED-4DB2-BD59-A6C34878D82A}">
                        <a16:rowId xmlns:a16="http://schemas.microsoft.com/office/drawing/2014/main" val="4043285863"/>
                      </a:ext>
                    </a:extLst>
                  </a:tr>
                  <a:tr h="1008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706" t="-232530" r="-131647" b="-4036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4597" t="-232530" r="-7464" b="-40361"/>
                          </a:stretch>
                        </a:blipFill>
                      </a:tcPr>
                    </a:tc>
                    <a:extLst>
                      <a:ext uri="{0D108BD9-81ED-4DB2-BD59-A6C34878D82A}">
                        <a16:rowId xmlns:a16="http://schemas.microsoft.com/office/drawing/2014/main" val="3026338057"/>
                      </a:ext>
                    </a:extLst>
                  </a:tr>
                </a:tbl>
              </a:graphicData>
            </a:graphic>
          </p:graphicFrame>
        </mc:Fallback>
      </mc:AlternateContent>
      <p:sp>
        <p:nvSpPr>
          <p:cNvPr id="7" name="ZoneTexte 6">
            <a:extLst>
              <a:ext uri="{FF2B5EF4-FFF2-40B4-BE49-F238E27FC236}">
                <a16:creationId xmlns:a16="http://schemas.microsoft.com/office/drawing/2014/main" id="{46C2FFA6-418E-4BC8-A2CD-9A5500F472DC}"/>
              </a:ext>
            </a:extLst>
          </p:cNvPr>
          <p:cNvSpPr txBox="1"/>
          <p:nvPr/>
        </p:nvSpPr>
        <p:spPr>
          <a:xfrm>
            <a:off x="548640" y="2052320"/>
            <a:ext cx="7813040" cy="461665"/>
          </a:xfrm>
          <a:prstGeom prst="rect">
            <a:avLst/>
          </a:prstGeom>
          <a:noFill/>
        </p:spPr>
        <p:txBody>
          <a:bodyPr wrap="square" rtlCol="0">
            <a:spAutoFit/>
          </a:bodyPr>
          <a:lstStyle/>
          <a:p>
            <a:r>
              <a:rPr lang="en-US" sz="2400" dirty="0"/>
              <a:t>Every QFT operator has a </a:t>
            </a:r>
            <a:r>
              <a:rPr lang="en-US" sz="2400" dirty="0">
                <a:solidFill>
                  <a:srgbClr val="FF0000"/>
                </a:solidFill>
              </a:rPr>
              <a:t>dual field </a:t>
            </a:r>
            <a:r>
              <a:rPr lang="en-US" sz="2400" dirty="0"/>
              <a:t>in the bulk of same spin </a:t>
            </a:r>
          </a:p>
        </p:txBody>
      </p:sp>
      <p:sp>
        <p:nvSpPr>
          <p:cNvPr id="8" name="Espace réservé du numéro de diapositive 4">
            <a:extLst>
              <a:ext uri="{FF2B5EF4-FFF2-40B4-BE49-F238E27FC236}">
                <a16:creationId xmlns:a16="http://schemas.microsoft.com/office/drawing/2014/main" id="{3DA72050-E4CA-4E82-875D-80A8C8090239}"/>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10</a:t>
            </a:fld>
            <a:r>
              <a:rPr lang="fr-FR" dirty="0"/>
              <a:t>/32</a:t>
            </a:r>
          </a:p>
        </p:txBody>
      </p:sp>
    </p:spTree>
    <p:extLst>
      <p:ext uri="{BB962C8B-B14F-4D97-AF65-F5344CB8AC3E}">
        <p14:creationId xmlns:p14="http://schemas.microsoft.com/office/powerpoint/2010/main" val="359756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DC9958F5-8926-4C5A-A9B3-9200B8EC0F74}"/>
                  </a:ext>
                </a:extLst>
              </p:cNvPr>
              <p:cNvSpPr>
                <a:spLocks noGrp="1"/>
              </p:cNvSpPr>
              <p:nvPr>
                <p:ph type="title"/>
              </p:nvPr>
            </p:nvSpPr>
            <p:spPr>
              <a:xfrm>
                <a:off x="838200" y="161925"/>
                <a:ext cx="10515600" cy="1325563"/>
              </a:xfrm>
            </p:spPr>
            <p:txBody>
              <a:bodyPr/>
              <a:lstStyle/>
              <a:p>
                <a:pPr/>
                <a14:m>
                  <m:oMathPara xmlns:m="http://schemas.openxmlformats.org/officeDocument/2006/math">
                    <m:oMathParaPr>
                      <m:jc m:val="left"/>
                    </m:oMathParaPr>
                    <m:oMath xmlns:m="http://schemas.openxmlformats.org/officeDocument/2006/math">
                      <m:r>
                        <m:rPr>
                          <m:nor/>
                        </m:rPr>
                        <a:rPr lang="fr-FR">
                          <a:latin typeface="Cambria Math" panose="02040503050406030204" pitchFamily="18" charset="0"/>
                          <a:ea typeface="DengXian" panose="02010600030101010101" pitchFamily="2" charset="-122"/>
                          <a:cs typeface="Times New Roman" panose="02020603050405020304" pitchFamily="18" charset="0"/>
                        </a:rPr>
                        <m:t>Ad</m:t>
                      </m:r>
                      <m:sSup>
                        <m:sSupPr>
                          <m:ctrlPr>
                            <a:rPr lang="fr-FR" i="1">
                              <a:latin typeface="Cambria Math" panose="02040503050406030204" pitchFamily="18" charset="0"/>
                            </a:rPr>
                          </m:ctrlPr>
                        </m:sSupPr>
                        <m:e>
                          <m:r>
                            <m:rPr>
                              <m:nor/>
                            </m:rPr>
                            <a:rPr lang="fr-FR">
                              <a:latin typeface="Cambria Math" panose="02040503050406030204" pitchFamily="18" charset="0"/>
                              <a:ea typeface="DengXian" panose="02010600030101010101" pitchFamily="2" charset="-122"/>
                              <a:cs typeface="Times New Roman" panose="02020603050405020304" pitchFamily="18" charset="0"/>
                            </a:rPr>
                            <m:t>S</m:t>
                          </m:r>
                        </m:e>
                        <m:sup>
                          <m:r>
                            <m:rPr>
                              <m:nor/>
                            </m:rPr>
                            <a:rPr lang="fr-FR">
                              <a:latin typeface="Cambria Math" panose="02040503050406030204" pitchFamily="18" charset="0"/>
                              <a:ea typeface="DengXian" panose="02010600030101010101" pitchFamily="2" charset="-122"/>
                              <a:cs typeface="Times New Roman" panose="02020603050405020304" pitchFamily="18" charset="0"/>
                            </a:rPr>
                            <m:t>5</m:t>
                          </m:r>
                        </m:sup>
                      </m:sSup>
                      <m:r>
                        <m:rPr>
                          <m:lit/>
                        </m:rPr>
                        <a:rPr lang="fr-FR" i="1">
                          <a:latin typeface="Cambria Math" panose="02040503050406030204" pitchFamily="18" charset="0"/>
                          <a:ea typeface="DengXian" panose="02010600030101010101" pitchFamily="2" charset="-122"/>
                          <a:cs typeface="Times New Roman" panose="02020603050405020304" pitchFamily="18" charset="0"/>
                        </a:rPr>
                        <m:t>/</m:t>
                      </m:r>
                      <m:r>
                        <m:rPr>
                          <m:nor/>
                        </m:rPr>
                        <a:rPr lang="fr-FR">
                          <a:latin typeface="Cambria Math" panose="02040503050406030204" pitchFamily="18" charset="0"/>
                          <a:ea typeface="DengXian" panose="02010600030101010101" pitchFamily="2" charset="-122"/>
                          <a:cs typeface="Times New Roman" panose="02020603050405020304" pitchFamily="18" charset="0"/>
                        </a:rPr>
                        <m:t>CF</m:t>
                      </m:r>
                      <m:sSup>
                        <m:sSupPr>
                          <m:ctrlPr>
                            <a:rPr lang="fr-FR" i="1">
                              <a:latin typeface="Cambria Math" panose="02040503050406030204" pitchFamily="18" charset="0"/>
                            </a:rPr>
                          </m:ctrlPr>
                        </m:sSupPr>
                        <m:e>
                          <m:r>
                            <m:rPr>
                              <m:nor/>
                            </m:rPr>
                            <a:rPr lang="fr-FR">
                              <a:latin typeface="Cambria Math" panose="02040503050406030204" pitchFamily="18" charset="0"/>
                              <a:ea typeface="DengXian" panose="02010600030101010101" pitchFamily="2" charset="-122"/>
                              <a:cs typeface="Times New Roman" panose="02020603050405020304" pitchFamily="18" charset="0"/>
                            </a:rPr>
                            <m:t>T</m:t>
                          </m:r>
                        </m:e>
                        <m:sup>
                          <m:r>
                            <m:rPr>
                              <m:nor/>
                            </m:rPr>
                            <a:rPr lang="fr-FR">
                              <a:latin typeface="Cambria Math" panose="02040503050406030204" pitchFamily="18" charset="0"/>
                              <a:ea typeface="DengXian" panose="02010600030101010101" pitchFamily="2" charset="-122"/>
                              <a:cs typeface="Times New Roman" panose="02020603050405020304" pitchFamily="18" charset="0"/>
                            </a:rPr>
                            <m:t>4</m:t>
                          </m:r>
                        </m:sup>
                      </m:sSup>
                    </m:oMath>
                  </m:oMathPara>
                </a14:m>
                <a:endParaRPr lang="en-US" dirty="0"/>
              </a:p>
            </p:txBody>
          </p:sp>
        </mc:Choice>
        <mc:Fallback xmlns="">
          <p:sp>
            <p:nvSpPr>
              <p:cNvPr id="2" name="Titre 1">
                <a:extLst>
                  <a:ext uri="{FF2B5EF4-FFF2-40B4-BE49-F238E27FC236}">
                    <a16:creationId xmlns:a16="http://schemas.microsoft.com/office/drawing/2014/main" id="{DC9958F5-8926-4C5A-A9B3-9200B8EC0F74}"/>
                  </a:ext>
                </a:extLst>
              </p:cNvPr>
              <p:cNvSpPr>
                <a:spLocks noGrp="1" noRot="1" noChangeAspect="1" noMove="1" noResize="1" noEditPoints="1" noAdjustHandles="1" noChangeArrowheads="1" noChangeShapeType="1" noTextEdit="1"/>
              </p:cNvSpPr>
              <p:nvPr>
                <p:ph type="title"/>
              </p:nvPr>
            </p:nvSpPr>
            <p:spPr>
              <a:xfrm>
                <a:off x="838200" y="161925"/>
                <a:ext cx="10515600" cy="1325563"/>
              </a:xfrm>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46C2FFA6-418E-4BC8-A2CD-9A5500F472DC}"/>
                  </a:ext>
                </a:extLst>
              </p:cNvPr>
              <p:cNvSpPr txBox="1"/>
              <p:nvPr/>
            </p:nvSpPr>
            <p:spPr>
              <a:xfrm>
                <a:off x="287019" y="1563605"/>
                <a:ext cx="11074401" cy="830997"/>
              </a:xfrm>
              <a:prstGeom prst="rect">
                <a:avLst/>
              </a:prstGeom>
              <a:noFill/>
            </p:spPr>
            <p:txBody>
              <a:bodyPr wrap="square" rtlCol="0">
                <a:spAutoFit/>
              </a:bodyPr>
              <a:lstStyle/>
              <a:p>
                <a:r>
                  <a:rPr lang="en-US" sz="2400" dirty="0"/>
                  <a:t>The original correspondence was formulated for an explicit 4D CFT : </a:t>
                </a:r>
                <a14:m>
                  <m:oMath xmlns:m="http://schemas.openxmlformats.org/officeDocument/2006/math">
                    <m:r>
                      <a:rPr lang="en-US" sz="2400" i="1" smtClean="0">
                        <a:solidFill>
                          <a:srgbClr val="FF0000"/>
                        </a:solidFill>
                        <a:latin typeface="Cambria Math" panose="02040503050406030204" pitchFamily="18" charset="0"/>
                      </a:rPr>
                      <m:t>𝒩</m:t>
                    </m:r>
                    <m:r>
                      <a:rPr lang="fr-FR" sz="2400" b="0" i="1" smtClean="0">
                        <a:solidFill>
                          <a:srgbClr val="FF0000"/>
                        </a:solidFill>
                        <a:latin typeface="Cambria Math" panose="02040503050406030204" pitchFamily="18" charset="0"/>
                      </a:rPr>
                      <m:t>=4</m:t>
                    </m:r>
                  </m:oMath>
                </a14:m>
                <a:r>
                  <a:rPr lang="en-US" sz="2400" dirty="0">
                    <a:solidFill>
                      <a:srgbClr val="FF0000"/>
                    </a:solidFill>
                  </a:rPr>
                  <a:t> SU(N) SYM </a:t>
                </a:r>
                <a:r>
                  <a:rPr lang="en-US" sz="2400" dirty="0"/>
                  <a:t>(highly supersymmetric cousin of YM) which is dual to type IIB string theory on </a:t>
                </a:r>
                <a14:m>
                  <m:oMath xmlns:m="http://schemas.openxmlformats.org/officeDocument/2006/math">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AdS</m:t>
                        </m:r>
                      </m:e>
                      <m:sup>
                        <m:r>
                          <a:rPr lang="fr-FR" sz="2400" b="0" i="1" smtClean="0">
                            <a:latin typeface="Cambria Math" panose="02040503050406030204" pitchFamily="18" charset="0"/>
                          </a:rPr>
                          <m:t>5</m:t>
                        </m:r>
                      </m:sup>
                    </m:sSup>
                    <m:r>
                      <a:rPr lang="fr-FR" sz="2400" b="0" i="1" smtClean="0">
                        <a:latin typeface="Cambria Math" panose="02040503050406030204" pitchFamily="18" charset="0"/>
                      </a:rPr>
                      <m:t> </m:t>
                    </m:r>
                  </m:oMath>
                </a14:m>
                <a:endParaRPr lang="en-US" sz="2400" dirty="0"/>
              </a:p>
            </p:txBody>
          </p:sp>
        </mc:Choice>
        <mc:Fallback xmlns="">
          <p:sp>
            <p:nvSpPr>
              <p:cNvPr id="7" name="ZoneTexte 6">
                <a:extLst>
                  <a:ext uri="{FF2B5EF4-FFF2-40B4-BE49-F238E27FC236}">
                    <a16:creationId xmlns:a16="http://schemas.microsoft.com/office/drawing/2014/main" id="{46C2FFA6-418E-4BC8-A2CD-9A5500F472DC}"/>
                  </a:ext>
                </a:extLst>
              </p:cNvPr>
              <p:cNvSpPr txBox="1">
                <a:spLocks noRot="1" noChangeAspect="1" noMove="1" noResize="1" noEditPoints="1" noAdjustHandles="1" noChangeArrowheads="1" noChangeShapeType="1" noTextEdit="1"/>
              </p:cNvSpPr>
              <p:nvPr/>
            </p:nvSpPr>
            <p:spPr>
              <a:xfrm>
                <a:off x="287019" y="1563605"/>
                <a:ext cx="11074401" cy="830997"/>
              </a:xfrm>
              <a:prstGeom prst="rect">
                <a:avLst/>
              </a:prstGeom>
              <a:blipFill>
                <a:blip r:embed="rId3"/>
                <a:stretch>
                  <a:fillRect l="-826" t="-5839" b="-16058"/>
                </a:stretch>
              </a:blipFill>
            </p:spPr>
            <p:txBody>
              <a:bodyPr/>
              <a:lstStyle/>
              <a:p>
                <a:r>
                  <a:rPr lang="en-US">
                    <a:noFill/>
                  </a:rPr>
                  <a:t> </a:t>
                </a:r>
              </a:p>
            </p:txBody>
          </p:sp>
        </mc:Fallback>
      </mc:AlternateContent>
      <p:pic>
        <p:nvPicPr>
          <p:cNvPr id="8" name="Image 7">
            <a:extLst>
              <a:ext uri="{FF2B5EF4-FFF2-40B4-BE49-F238E27FC236}">
                <a16:creationId xmlns:a16="http://schemas.microsoft.com/office/drawing/2014/main" id="{462C6B96-AB8B-4F40-834C-B174615F5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9792" y="2976348"/>
            <a:ext cx="4071773" cy="1759783"/>
          </a:xfrm>
          <a:prstGeom prst="rect">
            <a:avLst/>
          </a:prstGeom>
          <a:effectLst>
            <a:outerShdw blurRad="889000" dist="63500" dir="7800000" sx="102000" sy="102000" algn="ctr" rotWithShape="0">
              <a:schemeClr val="tx1">
                <a:alpha val="10000"/>
              </a:schemeClr>
            </a:outerShdw>
          </a:effectLst>
        </p:spPr>
      </p:pic>
      <p:sp>
        <p:nvSpPr>
          <p:cNvPr id="3" name="Croix 2">
            <a:extLst>
              <a:ext uri="{FF2B5EF4-FFF2-40B4-BE49-F238E27FC236}">
                <a16:creationId xmlns:a16="http://schemas.microsoft.com/office/drawing/2014/main" id="{E143BBCD-2731-465E-AE57-34C0F6FDAF35}"/>
              </a:ext>
            </a:extLst>
          </p:cNvPr>
          <p:cNvSpPr/>
          <p:nvPr/>
        </p:nvSpPr>
        <p:spPr>
          <a:xfrm rot="2700000">
            <a:off x="7787277" y="3662982"/>
            <a:ext cx="468084" cy="468084"/>
          </a:xfrm>
          <a:prstGeom prst="plus">
            <a:avLst>
              <a:gd name="adj" fmla="val 46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617455FF-A6D2-4253-BA96-6116150CE9B5}"/>
              </a:ext>
            </a:extLst>
          </p:cNvPr>
          <p:cNvSpPr/>
          <p:nvPr/>
        </p:nvSpPr>
        <p:spPr>
          <a:xfrm>
            <a:off x="8939265" y="3329835"/>
            <a:ext cx="1133218" cy="1131779"/>
          </a:xfrm>
          <a:prstGeom prst="ellipse">
            <a:avLst/>
          </a:prstGeom>
          <a:pattFill prst="pct30">
            <a:fgClr>
              <a:schemeClr val="accent1">
                <a:lumMod val="60000"/>
                <a:lumOff val="40000"/>
              </a:schemeClr>
            </a:fgClr>
            <a:bgClr>
              <a:schemeClr val="bg1"/>
            </a:bgClr>
          </a:pattFill>
          <a:ln>
            <a:noFill/>
          </a:ln>
          <a:effectLst/>
          <a:scene3d>
            <a:camera prst="orthographicFront"/>
            <a:lightRig rig="threePt" dir="t"/>
          </a:scene3d>
          <a:sp3d extrusionH="76200">
            <a:bevelT w="635000" h="635000"/>
            <a:bevelB w="635000" h="635000" prst="artDeco"/>
            <a:extrusionClr>
              <a:schemeClr val="accent1">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1FB8926-0EFB-4B5A-A6EF-389910C72962}"/>
              </a:ext>
            </a:extLst>
          </p:cNvPr>
          <p:cNvSpPr txBox="1"/>
          <p:nvPr/>
        </p:nvSpPr>
        <p:spPr>
          <a:xfrm>
            <a:off x="1833878" y="3594629"/>
            <a:ext cx="1269997" cy="523220"/>
          </a:xfrm>
          <a:prstGeom prst="rect">
            <a:avLst/>
          </a:prstGeom>
          <a:noFill/>
        </p:spPr>
        <p:txBody>
          <a:bodyPr wrap="square" rtlCol="0">
            <a:spAutoFit/>
          </a:bodyPr>
          <a:lstStyle/>
          <a:p>
            <a:r>
              <a:rPr lang="en-US" sz="2800" dirty="0"/>
              <a:t>SYM</a:t>
            </a: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71F00022-7A09-454C-9FEA-E56DFF422D9B}"/>
                  </a:ext>
                </a:extLst>
              </p:cNvPr>
              <p:cNvSpPr txBox="1"/>
              <p:nvPr/>
            </p:nvSpPr>
            <p:spPr>
              <a:xfrm>
                <a:off x="6685281" y="3538265"/>
                <a:ext cx="1269997" cy="6070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fr-FR" sz="2800" smtClean="0">
                          <a:latin typeface="Cambria Math" panose="02040503050406030204" pitchFamily="18" charset="0"/>
                          <a:ea typeface="DengXian" panose="02010600030101010101" pitchFamily="2" charset="-122"/>
                          <a:cs typeface="Times New Roman" panose="02020603050405020304" pitchFamily="18" charset="0"/>
                        </a:rPr>
                        <m:t>Ad</m:t>
                      </m:r>
                      <m:sSup>
                        <m:sSupPr>
                          <m:ctrlPr>
                            <a:rPr lang="fr-FR" sz="2800" i="1">
                              <a:latin typeface="Cambria Math" panose="02040503050406030204" pitchFamily="18" charset="0"/>
                            </a:rPr>
                          </m:ctrlPr>
                        </m:sSupPr>
                        <m:e>
                          <m:r>
                            <m:rPr>
                              <m:nor/>
                            </m:rPr>
                            <a:rPr lang="fr-FR" sz="2800">
                              <a:latin typeface="Cambria Math" panose="02040503050406030204" pitchFamily="18" charset="0"/>
                              <a:ea typeface="DengXian" panose="02010600030101010101" pitchFamily="2" charset="-122"/>
                              <a:cs typeface="Times New Roman" panose="02020603050405020304" pitchFamily="18" charset="0"/>
                            </a:rPr>
                            <m:t>S</m:t>
                          </m:r>
                        </m:e>
                        <m:sup>
                          <m:r>
                            <m:rPr>
                              <m:nor/>
                            </m:rPr>
                            <a:rPr lang="fr-FR" sz="2800">
                              <a:latin typeface="Cambria Math" panose="02040503050406030204" pitchFamily="18" charset="0"/>
                              <a:ea typeface="DengXian" panose="02010600030101010101" pitchFamily="2" charset="-122"/>
                              <a:cs typeface="Times New Roman" panose="02020603050405020304" pitchFamily="18" charset="0"/>
                            </a:rPr>
                            <m:t>5</m:t>
                          </m:r>
                        </m:sup>
                      </m:sSup>
                    </m:oMath>
                  </m:oMathPara>
                </a14:m>
                <a:endParaRPr lang="en-US" sz="2800" dirty="0"/>
              </a:p>
            </p:txBody>
          </p:sp>
        </mc:Choice>
        <mc:Fallback xmlns="">
          <p:sp>
            <p:nvSpPr>
              <p:cNvPr id="10" name="ZoneTexte 9">
                <a:extLst>
                  <a:ext uri="{FF2B5EF4-FFF2-40B4-BE49-F238E27FC236}">
                    <a16:creationId xmlns:a16="http://schemas.microsoft.com/office/drawing/2014/main" id="{71F00022-7A09-454C-9FEA-E56DFF422D9B}"/>
                  </a:ext>
                </a:extLst>
              </p:cNvPr>
              <p:cNvSpPr txBox="1">
                <a:spLocks noRot="1" noChangeAspect="1" noMove="1" noResize="1" noEditPoints="1" noAdjustHandles="1" noChangeArrowheads="1" noChangeShapeType="1" noTextEdit="1"/>
              </p:cNvSpPr>
              <p:nvPr/>
            </p:nvSpPr>
            <p:spPr>
              <a:xfrm>
                <a:off x="6685281" y="3538265"/>
                <a:ext cx="1269997" cy="6070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D6682E3-03B9-44E5-8AB2-9F08F706228F}"/>
                  </a:ext>
                </a:extLst>
              </p:cNvPr>
              <p:cNvSpPr/>
              <p:nvPr/>
            </p:nvSpPr>
            <p:spPr>
              <a:xfrm>
                <a:off x="8235448" y="3552694"/>
                <a:ext cx="669414" cy="6070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2800" i="1">
                              <a:latin typeface="Cambria Math" panose="02040503050406030204" pitchFamily="18" charset="0"/>
                            </a:rPr>
                          </m:ctrlPr>
                        </m:sSupPr>
                        <m:e>
                          <m:r>
                            <m:rPr>
                              <m:nor/>
                            </m:rPr>
                            <a:rPr lang="fr-FR" sz="2800">
                              <a:latin typeface="Cambria Math" panose="02040503050406030204" pitchFamily="18" charset="0"/>
                              <a:ea typeface="DengXian" panose="02010600030101010101" pitchFamily="2" charset="-122"/>
                              <a:cs typeface="Times New Roman" panose="02020603050405020304" pitchFamily="18" charset="0"/>
                            </a:rPr>
                            <m:t>S</m:t>
                          </m:r>
                        </m:e>
                        <m:sup>
                          <m:r>
                            <m:rPr>
                              <m:nor/>
                            </m:rPr>
                            <a:rPr lang="fr-FR" sz="2800">
                              <a:latin typeface="Cambria Math" panose="02040503050406030204" pitchFamily="18" charset="0"/>
                              <a:ea typeface="DengXian" panose="02010600030101010101" pitchFamily="2" charset="-122"/>
                              <a:cs typeface="Times New Roman" panose="02020603050405020304" pitchFamily="18" charset="0"/>
                            </a:rPr>
                            <m:t>5</m:t>
                          </m:r>
                        </m:sup>
                      </m:sSup>
                    </m:oMath>
                  </m:oMathPara>
                </a14:m>
                <a:endParaRPr lang="en-US" dirty="0"/>
              </a:p>
            </p:txBody>
          </p:sp>
        </mc:Choice>
        <mc:Fallback xmlns="">
          <p:sp>
            <p:nvSpPr>
              <p:cNvPr id="14" name="Rectangle 13">
                <a:extLst>
                  <a:ext uri="{FF2B5EF4-FFF2-40B4-BE49-F238E27FC236}">
                    <a16:creationId xmlns:a16="http://schemas.microsoft.com/office/drawing/2014/main" id="{AD6682E3-03B9-44E5-8AB2-9F08F706228F}"/>
                  </a:ext>
                </a:extLst>
              </p:cNvPr>
              <p:cNvSpPr>
                <a:spLocks noRot="1" noChangeAspect="1" noMove="1" noResize="1" noEditPoints="1" noAdjustHandles="1" noChangeArrowheads="1" noChangeShapeType="1" noTextEdit="1"/>
              </p:cNvSpPr>
              <p:nvPr/>
            </p:nvSpPr>
            <p:spPr>
              <a:xfrm>
                <a:off x="8235448" y="3552694"/>
                <a:ext cx="669414" cy="607089"/>
              </a:xfrm>
              <a:prstGeom prst="rect">
                <a:avLst/>
              </a:prstGeom>
              <a:blipFill>
                <a:blip r:embed="rId7"/>
                <a:stretch>
                  <a:fillRect/>
                </a:stretch>
              </a:blipFill>
            </p:spPr>
            <p:txBody>
              <a:bodyPr/>
              <a:lstStyle/>
              <a:p>
                <a:r>
                  <a:rPr lang="en-US">
                    <a:noFill/>
                  </a:rPr>
                  <a:t> </a:t>
                </a:r>
              </a:p>
            </p:txBody>
          </p:sp>
        </mc:Fallback>
      </mc:AlternateContent>
      <p:sp>
        <p:nvSpPr>
          <p:cNvPr id="15" name="ZoneTexte 14">
            <a:extLst>
              <a:ext uri="{FF2B5EF4-FFF2-40B4-BE49-F238E27FC236}">
                <a16:creationId xmlns:a16="http://schemas.microsoft.com/office/drawing/2014/main" id="{790D6406-4240-4266-90DD-66A0E07EC346}"/>
              </a:ext>
            </a:extLst>
          </p:cNvPr>
          <p:cNvSpPr txBox="1"/>
          <p:nvPr/>
        </p:nvSpPr>
        <p:spPr>
          <a:xfrm>
            <a:off x="287019" y="5443662"/>
            <a:ext cx="11074401" cy="461665"/>
          </a:xfrm>
          <a:prstGeom prst="rect">
            <a:avLst/>
          </a:prstGeom>
          <a:noFill/>
        </p:spPr>
        <p:txBody>
          <a:bodyPr wrap="square" rtlCol="0">
            <a:spAutoFit/>
          </a:bodyPr>
          <a:lstStyle/>
          <a:p>
            <a:r>
              <a:rPr lang="fr-FR" sz="2400" dirty="0"/>
              <a:t>The </a:t>
            </a:r>
            <a:r>
              <a:rPr lang="fr-FR" sz="2400" dirty="0" err="1">
                <a:solidFill>
                  <a:srgbClr val="FF0000"/>
                </a:solidFill>
              </a:rPr>
              <a:t>internal</a:t>
            </a:r>
            <a:r>
              <a:rPr lang="fr-FR" sz="2400" dirty="0">
                <a:solidFill>
                  <a:srgbClr val="FF0000"/>
                </a:solidFill>
              </a:rPr>
              <a:t> </a:t>
            </a:r>
            <a:r>
              <a:rPr lang="fr-FR" sz="2400" dirty="0" err="1">
                <a:solidFill>
                  <a:srgbClr val="FF0000"/>
                </a:solidFill>
              </a:rPr>
              <a:t>space</a:t>
            </a:r>
            <a:r>
              <a:rPr lang="fr-FR" sz="2400" dirty="0">
                <a:solidFill>
                  <a:srgbClr val="FF0000"/>
                </a:solidFill>
              </a:rPr>
              <a:t> </a:t>
            </a:r>
            <a:r>
              <a:rPr lang="fr-FR" sz="2400" dirty="0" err="1"/>
              <a:t>is</a:t>
            </a:r>
            <a:r>
              <a:rPr lang="fr-FR" sz="2400" dirty="0"/>
              <a:t> important for the construction of the </a:t>
            </a:r>
            <a:r>
              <a:rPr lang="fr-FR" sz="2400" dirty="0">
                <a:solidFill>
                  <a:srgbClr val="FF0000"/>
                </a:solidFill>
              </a:rPr>
              <a:t>baryon </a:t>
            </a:r>
            <a:r>
              <a:rPr lang="fr-FR" sz="2400" dirty="0"/>
              <a:t>in SYM</a:t>
            </a:r>
            <a:endParaRPr lang="en-US" sz="2400" dirty="0"/>
          </a:p>
        </p:txBody>
      </p:sp>
      <p:sp>
        <p:nvSpPr>
          <p:cNvPr id="12" name="Espace réservé du numéro de diapositive 4">
            <a:extLst>
              <a:ext uri="{FF2B5EF4-FFF2-40B4-BE49-F238E27FC236}">
                <a16:creationId xmlns:a16="http://schemas.microsoft.com/office/drawing/2014/main" id="{084BEBCE-94E6-4C3A-9142-5001B8800D12}"/>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11</a:t>
            </a:fld>
            <a:r>
              <a:rPr lang="fr-FR" dirty="0"/>
              <a:t>/32</a:t>
            </a:r>
          </a:p>
        </p:txBody>
      </p:sp>
    </p:spTree>
    <p:extLst>
      <p:ext uri="{BB962C8B-B14F-4D97-AF65-F5344CB8AC3E}">
        <p14:creationId xmlns:p14="http://schemas.microsoft.com/office/powerpoint/2010/main" val="61348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958F5-8926-4C5A-A9B3-9200B8EC0F74}"/>
              </a:ext>
            </a:extLst>
          </p:cNvPr>
          <p:cNvSpPr>
            <a:spLocks noGrp="1"/>
          </p:cNvSpPr>
          <p:nvPr>
            <p:ph type="title"/>
          </p:nvPr>
        </p:nvSpPr>
        <p:spPr>
          <a:xfrm>
            <a:off x="838200" y="161925"/>
            <a:ext cx="10515600" cy="1325563"/>
          </a:xfrm>
        </p:spPr>
        <p:txBody>
          <a:bodyPr/>
          <a:lstStyle/>
          <a:p>
            <a:r>
              <a:rPr lang="en-US" dirty="0"/>
              <a:t>Holographic Baryons in SYM</a:t>
            </a:r>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B2171A86-B7F1-4A77-AF67-CF3856EFDD87}"/>
                  </a:ext>
                </a:extLst>
              </p:cNvPr>
              <p:cNvSpPr txBox="1"/>
              <p:nvPr/>
            </p:nvSpPr>
            <p:spPr>
              <a:xfrm>
                <a:off x="287019" y="1423129"/>
                <a:ext cx="11504931" cy="533544"/>
              </a:xfrm>
              <a:prstGeom prst="rect">
                <a:avLst/>
              </a:prstGeom>
              <a:noFill/>
            </p:spPr>
            <p:txBody>
              <a:bodyPr wrap="square" rtlCol="0">
                <a:spAutoFit/>
              </a:bodyPr>
              <a:lstStyle/>
              <a:p>
                <a:r>
                  <a:rPr lang="fr-FR" sz="2400" dirty="0"/>
                  <a:t>The </a:t>
                </a:r>
                <a14:m>
                  <m:oMath xmlns:m="http://schemas.openxmlformats.org/officeDocument/2006/math">
                    <m:r>
                      <m:rPr>
                        <m:nor/>
                      </m:rPr>
                      <a:rPr lang="fr-FR" sz="2400" smtClean="0">
                        <a:solidFill>
                          <a:srgbClr val="FF0000"/>
                        </a:solidFill>
                        <a:latin typeface="Cambria Math" panose="02040503050406030204" pitchFamily="18" charset="0"/>
                        <a:ea typeface="DengXian" panose="02010600030101010101" pitchFamily="2" charset="-122"/>
                        <a:cs typeface="Times New Roman" panose="02020603050405020304" pitchFamily="18" charset="0"/>
                      </a:rPr>
                      <m:t>Ad</m:t>
                    </m:r>
                    <m:sSup>
                      <m:sSupPr>
                        <m:ctrlPr>
                          <a:rPr lang="fr-FR" sz="2400" i="1">
                            <a:solidFill>
                              <a:srgbClr val="FF0000"/>
                            </a:solidFill>
                            <a:latin typeface="Cambria Math" panose="02040503050406030204" pitchFamily="18" charset="0"/>
                          </a:rPr>
                        </m:ctrlPr>
                      </m:sSupPr>
                      <m:e>
                        <m:r>
                          <m:rPr>
                            <m:nor/>
                          </m:rPr>
                          <a:rPr lang="fr-FR" sz="2400">
                            <a:solidFill>
                              <a:srgbClr val="FF0000"/>
                            </a:solidFill>
                            <a:latin typeface="Cambria Math" panose="02040503050406030204" pitchFamily="18" charset="0"/>
                            <a:ea typeface="DengXian" panose="02010600030101010101" pitchFamily="2" charset="-122"/>
                            <a:cs typeface="Times New Roman" panose="02020603050405020304" pitchFamily="18" charset="0"/>
                          </a:rPr>
                          <m:t>S</m:t>
                        </m:r>
                      </m:e>
                      <m:sup>
                        <m:r>
                          <m:rPr>
                            <m:nor/>
                          </m:rPr>
                          <a:rPr lang="fr-FR" sz="2400">
                            <a:solidFill>
                              <a:srgbClr val="FF0000"/>
                            </a:solidFill>
                            <a:latin typeface="Cambria Math" panose="02040503050406030204" pitchFamily="18" charset="0"/>
                            <a:ea typeface="DengXian" panose="02010600030101010101" pitchFamily="2" charset="-122"/>
                            <a:cs typeface="Times New Roman" panose="02020603050405020304" pitchFamily="18" charset="0"/>
                          </a:rPr>
                          <m:t>5</m:t>
                        </m:r>
                      </m:sup>
                    </m:sSup>
                    <m:r>
                      <m:rPr>
                        <m:lit/>
                      </m:rPr>
                      <a:rPr lang="fr-FR" sz="2400" i="1">
                        <a:solidFill>
                          <a:srgbClr val="FF0000"/>
                        </a:solidFill>
                        <a:latin typeface="Cambria Math" panose="02040503050406030204" pitchFamily="18" charset="0"/>
                        <a:ea typeface="DengXian" panose="02010600030101010101" pitchFamily="2" charset="-122"/>
                        <a:cs typeface="Times New Roman" panose="02020603050405020304" pitchFamily="18" charset="0"/>
                      </a:rPr>
                      <m:t>/</m:t>
                    </m:r>
                    <m:r>
                      <m:rPr>
                        <m:nor/>
                      </m:rPr>
                      <a:rPr lang="fr-FR" sz="2400">
                        <a:solidFill>
                          <a:srgbClr val="FF0000"/>
                        </a:solidFill>
                        <a:latin typeface="Cambria Math" panose="02040503050406030204" pitchFamily="18" charset="0"/>
                        <a:ea typeface="DengXian" panose="02010600030101010101" pitchFamily="2" charset="-122"/>
                        <a:cs typeface="Times New Roman" panose="02020603050405020304" pitchFamily="18" charset="0"/>
                      </a:rPr>
                      <m:t>CF</m:t>
                    </m:r>
                    <m:sSup>
                      <m:sSupPr>
                        <m:ctrlPr>
                          <a:rPr lang="fr-FR" sz="2400" i="1">
                            <a:solidFill>
                              <a:srgbClr val="FF0000"/>
                            </a:solidFill>
                            <a:latin typeface="Cambria Math" panose="02040503050406030204" pitchFamily="18" charset="0"/>
                          </a:rPr>
                        </m:ctrlPr>
                      </m:sSupPr>
                      <m:e>
                        <m:r>
                          <m:rPr>
                            <m:nor/>
                          </m:rPr>
                          <a:rPr lang="fr-FR" sz="2400">
                            <a:solidFill>
                              <a:srgbClr val="FF0000"/>
                            </a:solidFill>
                            <a:latin typeface="Cambria Math" panose="02040503050406030204" pitchFamily="18" charset="0"/>
                            <a:ea typeface="DengXian" panose="02010600030101010101" pitchFamily="2" charset="-122"/>
                            <a:cs typeface="Times New Roman" panose="02020603050405020304" pitchFamily="18" charset="0"/>
                          </a:rPr>
                          <m:t>T</m:t>
                        </m:r>
                      </m:e>
                      <m:sup>
                        <m:r>
                          <m:rPr>
                            <m:nor/>
                          </m:rPr>
                          <a:rPr lang="fr-FR" sz="2400">
                            <a:solidFill>
                              <a:srgbClr val="FF0000"/>
                            </a:solidFill>
                            <a:latin typeface="Cambria Math" panose="02040503050406030204" pitchFamily="18" charset="0"/>
                            <a:ea typeface="DengXian" panose="02010600030101010101" pitchFamily="2" charset="-122"/>
                            <a:cs typeface="Times New Roman" panose="02020603050405020304" pitchFamily="18" charset="0"/>
                          </a:rPr>
                          <m:t>4</m:t>
                        </m:r>
                      </m:sup>
                    </m:sSup>
                  </m:oMath>
                </a14:m>
                <a:r>
                  <a:rPr lang="fr-FR" sz="2400" dirty="0"/>
                  <a:t> </a:t>
                </a:r>
                <a:r>
                  <a:rPr lang="fr-FR" sz="2400" dirty="0" err="1"/>
                  <a:t>duality</a:t>
                </a:r>
                <a:r>
                  <a:rPr lang="fr-FR" sz="2400" dirty="0"/>
                  <a:t> </a:t>
                </a:r>
                <a:r>
                  <a:rPr lang="fr-FR" sz="2400" dirty="0" err="1"/>
                  <a:t>is</a:t>
                </a:r>
                <a:r>
                  <a:rPr lang="fr-FR" sz="2400" dirty="0"/>
                  <a:t> the one </a:t>
                </a:r>
                <a:r>
                  <a:rPr lang="fr-FR" sz="2400" dirty="0" err="1"/>
                  <a:t>that</a:t>
                </a:r>
                <a:r>
                  <a:rPr lang="fr-FR" sz="2400" dirty="0"/>
                  <a:t> </a:t>
                </a:r>
                <a:r>
                  <a:rPr lang="fr-FR" sz="2400" dirty="0" err="1"/>
                  <a:t>is</a:t>
                </a:r>
                <a:r>
                  <a:rPr lang="fr-FR" sz="2400" dirty="0"/>
                  <a:t> </a:t>
                </a:r>
                <a:r>
                  <a:rPr lang="fr-FR" sz="2400" dirty="0">
                    <a:solidFill>
                      <a:srgbClr val="FF0000"/>
                    </a:solidFill>
                  </a:rPr>
                  <a:t>best </a:t>
                </a:r>
                <a:r>
                  <a:rPr lang="fr-FR" sz="2400" dirty="0" err="1">
                    <a:solidFill>
                      <a:srgbClr val="FF0000"/>
                    </a:solidFill>
                  </a:rPr>
                  <a:t>understood</a:t>
                </a:r>
                <a:r>
                  <a:rPr lang="fr-FR" sz="2400" dirty="0">
                    <a:solidFill>
                      <a:srgbClr val="FF0000"/>
                    </a:solidFill>
                  </a:rPr>
                  <a:t> </a:t>
                </a:r>
                <a:r>
                  <a:rPr lang="fr-FR" sz="2400" dirty="0"/>
                  <a:t>and </a:t>
                </a:r>
                <a:r>
                  <a:rPr lang="fr-FR" sz="2400" dirty="0" err="1"/>
                  <a:t>from</a:t>
                </a:r>
                <a:r>
                  <a:rPr lang="fr-FR" sz="2400" dirty="0"/>
                  <a:t> </a:t>
                </a:r>
                <a:r>
                  <a:rPr lang="fr-FR" sz="2400" dirty="0" err="1"/>
                  <a:t>which</a:t>
                </a:r>
                <a:r>
                  <a:rPr lang="fr-FR" sz="2400" dirty="0"/>
                  <a:t> </a:t>
                </a:r>
                <a:r>
                  <a:rPr lang="fr-FR" sz="2400" dirty="0" err="1"/>
                  <a:t>others</a:t>
                </a:r>
                <a:r>
                  <a:rPr lang="fr-FR" sz="2400" dirty="0"/>
                  <a:t> are </a:t>
                </a:r>
                <a:r>
                  <a:rPr lang="fr-FR" sz="2400" dirty="0" err="1"/>
                  <a:t>built</a:t>
                </a:r>
                <a:r>
                  <a:rPr lang="fr-FR" sz="2400" dirty="0"/>
                  <a:t>.</a:t>
                </a:r>
                <a:endParaRPr lang="en-US" sz="2400" dirty="0"/>
              </a:p>
            </p:txBody>
          </p:sp>
        </mc:Choice>
        <mc:Fallback xmlns="">
          <p:sp>
            <p:nvSpPr>
              <p:cNvPr id="13" name="ZoneTexte 12">
                <a:extLst>
                  <a:ext uri="{FF2B5EF4-FFF2-40B4-BE49-F238E27FC236}">
                    <a16:creationId xmlns:a16="http://schemas.microsoft.com/office/drawing/2014/main" id="{B2171A86-B7F1-4A77-AF67-CF3856EFDD87}"/>
                  </a:ext>
                </a:extLst>
              </p:cNvPr>
              <p:cNvSpPr txBox="1">
                <a:spLocks noRot="1" noChangeAspect="1" noMove="1" noResize="1" noEditPoints="1" noAdjustHandles="1" noChangeArrowheads="1" noChangeShapeType="1" noTextEdit="1"/>
              </p:cNvSpPr>
              <p:nvPr/>
            </p:nvSpPr>
            <p:spPr>
              <a:xfrm>
                <a:off x="287019" y="1423129"/>
                <a:ext cx="11504931" cy="533544"/>
              </a:xfrm>
              <a:prstGeom prst="rect">
                <a:avLst/>
              </a:prstGeom>
              <a:blipFill>
                <a:blip r:embed="rId2"/>
                <a:stretch>
                  <a:fillRect l="-795" r="-265" b="-2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6459B72E-09B2-4EA3-85A2-C743C60DC26D}"/>
                  </a:ext>
                </a:extLst>
              </p:cNvPr>
              <p:cNvSpPr txBox="1"/>
              <p:nvPr/>
            </p:nvSpPr>
            <p:spPr>
              <a:xfrm>
                <a:off x="287019" y="2072643"/>
                <a:ext cx="11504931" cy="1272208"/>
              </a:xfrm>
              <a:prstGeom prst="rect">
                <a:avLst/>
              </a:prstGeom>
              <a:noFill/>
            </p:spPr>
            <p:txBody>
              <a:bodyPr wrap="square" rtlCol="0">
                <a:spAutoFit/>
              </a:bodyPr>
              <a:lstStyle/>
              <a:p>
                <a:r>
                  <a:rPr lang="fr-FR" sz="2400" dirty="0"/>
                  <a:t>Witten </a:t>
                </a:r>
                <a:r>
                  <a:rPr lang="fr-FR" sz="2400" dirty="0" err="1"/>
                  <a:t>argued</a:t>
                </a:r>
                <a:r>
                  <a:rPr lang="fr-FR" sz="2400" dirty="0"/>
                  <a:t> </a:t>
                </a:r>
                <a:r>
                  <a:rPr lang="fr-FR" sz="2400" dirty="0" err="1"/>
                  <a:t>that</a:t>
                </a:r>
                <a:r>
                  <a:rPr lang="fr-FR" sz="2400" dirty="0"/>
                  <a:t> a baryon state of </a:t>
                </a:r>
                <a:r>
                  <a:rPr lang="fr-FR" sz="2400" dirty="0" err="1"/>
                  <a:t>external</a:t>
                </a:r>
                <a:r>
                  <a:rPr lang="fr-FR" sz="2400" dirty="0"/>
                  <a:t> quarks in SYM </a:t>
                </a:r>
                <a:r>
                  <a:rPr lang="fr-FR" sz="2400" dirty="0" err="1"/>
                  <a:t>is</a:t>
                </a:r>
                <a:r>
                  <a:rPr lang="fr-FR" sz="2400" dirty="0"/>
                  <a:t> dual to a </a:t>
                </a:r>
                <a:r>
                  <a:rPr lang="fr-FR" sz="2400" dirty="0">
                    <a:solidFill>
                      <a:srgbClr val="FF0000"/>
                    </a:solidFill>
                  </a:rPr>
                  <a:t>D5-brane </a:t>
                </a:r>
                <a:r>
                  <a:rPr lang="fr-FR" sz="2400" dirty="0"/>
                  <a:t>(5D </a:t>
                </a:r>
                <a:r>
                  <a:rPr lang="fr-FR" sz="2400" dirty="0" err="1"/>
                  <a:t>extended</a:t>
                </a:r>
                <a:r>
                  <a:rPr lang="fr-FR" sz="2400" dirty="0"/>
                  <a:t> </a:t>
                </a:r>
                <a:r>
                  <a:rPr lang="fr-FR" sz="2400" dirty="0" err="1"/>
                  <a:t>object</a:t>
                </a:r>
                <a:r>
                  <a:rPr lang="fr-FR" sz="2400" dirty="0"/>
                  <a:t> of string </a:t>
                </a:r>
                <a:r>
                  <a:rPr lang="fr-FR" sz="2400" dirty="0" err="1"/>
                  <a:t>theory</a:t>
                </a:r>
                <a:r>
                  <a:rPr lang="fr-FR" sz="2400" dirty="0"/>
                  <a:t>, a </a:t>
                </a:r>
                <a:r>
                  <a:rPr lang="fr-FR" sz="2400" dirty="0" err="1"/>
                  <a:t>generalization</a:t>
                </a:r>
                <a:r>
                  <a:rPr lang="fr-FR" sz="2400" dirty="0"/>
                  <a:t> of a membrane)</a:t>
                </a:r>
                <a:r>
                  <a:rPr lang="fr-FR" sz="2400" dirty="0">
                    <a:solidFill>
                      <a:srgbClr val="FF0000"/>
                    </a:solidFill>
                  </a:rPr>
                  <a:t> </a:t>
                </a:r>
                <a:r>
                  <a:rPr lang="fr-FR" sz="2400" dirty="0" err="1">
                    <a:solidFill>
                      <a:srgbClr val="FF0000"/>
                    </a:solidFill>
                  </a:rPr>
                  <a:t>wrapped</a:t>
                </a:r>
                <a:r>
                  <a:rPr lang="fr-FR" sz="2400" dirty="0">
                    <a:solidFill>
                      <a:srgbClr val="FF0000"/>
                    </a:solidFill>
                  </a:rPr>
                  <a:t> </a:t>
                </a:r>
                <a:r>
                  <a:rPr lang="fr-FR" sz="2400" dirty="0" err="1">
                    <a:solidFill>
                      <a:srgbClr val="FF0000"/>
                    </a:solidFill>
                  </a:rPr>
                  <a:t>around</a:t>
                </a:r>
                <a:r>
                  <a:rPr lang="fr-FR" sz="2400" dirty="0">
                    <a:solidFill>
                      <a:srgbClr val="FF0000"/>
                    </a:solidFill>
                  </a:rPr>
                  <a:t> the </a:t>
                </a:r>
                <a14:m>
                  <m:oMath xmlns:m="http://schemas.openxmlformats.org/officeDocument/2006/math">
                    <m:sSup>
                      <m:sSupPr>
                        <m:ctrlPr>
                          <a:rPr lang="fr-FR" sz="2400" i="1" smtClean="0">
                            <a:solidFill>
                              <a:srgbClr val="FF0000"/>
                            </a:solidFill>
                            <a:latin typeface="Cambria Math" panose="02040503050406030204" pitchFamily="18" charset="0"/>
                          </a:rPr>
                        </m:ctrlPr>
                      </m:sSupPr>
                      <m:e>
                        <m:r>
                          <m:rPr>
                            <m:nor/>
                          </m:rPr>
                          <a:rPr lang="fr-FR" sz="2400">
                            <a:solidFill>
                              <a:srgbClr val="FF0000"/>
                            </a:solidFill>
                            <a:latin typeface="Cambria Math" panose="02040503050406030204" pitchFamily="18" charset="0"/>
                            <a:ea typeface="DengXian" panose="02010600030101010101" pitchFamily="2" charset="-122"/>
                            <a:cs typeface="Times New Roman" panose="02020603050405020304" pitchFamily="18" charset="0"/>
                          </a:rPr>
                          <m:t>S</m:t>
                        </m:r>
                      </m:e>
                      <m:sup>
                        <m:r>
                          <m:rPr>
                            <m:nor/>
                          </m:rPr>
                          <a:rPr lang="fr-FR" sz="2400">
                            <a:solidFill>
                              <a:srgbClr val="FF0000"/>
                            </a:solidFill>
                            <a:latin typeface="Cambria Math" panose="02040503050406030204" pitchFamily="18" charset="0"/>
                            <a:ea typeface="DengXian" panose="02010600030101010101" pitchFamily="2" charset="-122"/>
                            <a:cs typeface="Times New Roman" panose="02020603050405020304" pitchFamily="18" charset="0"/>
                          </a:rPr>
                          <m:t>5</m:t>
                        </m:r>
                      </m:sup>
                    </m:sSup>
                  </m:oMath>
                </a14:m>
                <a:r>
                  <a:rPr lang="en-US" sz="2400" dirty="0"/>
                  <a:t>. </a:t>
                </a:r>
                <a:r>
                  <a:rPr lang="en-US" sz="2400" dirty="0">
                    <a:solidFill>
                      <a:schemeClr val="accent6"/>
                    </a:solidFill>
                  </a:rPr>
                  <a:t>[hep-</a:t>
                </a:r>
                <a:r>
                  <a:rPr lang="en-US" sz="2400" dirty="0" err="1">
                    <a:solidFill>
                      <a:schemeClr val="accent6"/>
                    </a:solidFill>
                  </a:rPr>
                  <a:t>th</a:t>
                </a:r>
                <a:r>
                  <a:rPr lang="en-US" sz="2400" dirty="0">
                    <a:solidFill>
                      <a:schemeClr val="accent6"/>
                    </a:solidFill>
                  </a:rPr>
                  <a:t>/9805112]</a:t>
                </a:r>
              </a:p>
            </p:txBody>
          </p:sp>
        </mc:Choice>
        <mc:Fallback xmlns="">
          <p:sp>
            <p:nvSpPr>
              <p:cNvPr id="16" name="ZoneTexte 15">
                <a:extLst>
                  <a:ext uri="{FF2B5EF4-FFF2-40B4-BE49-F238E27FC236}">
                    <a16:creationId xmlns:a16="http://schemas.microsoft.com/office/drawing/2014/main" id="{6459B72E-09B2-4EA3-85A2-C743C60DC26D}"/>
                  </a:ext>
                </a:extLst>
              </p:cNvPr>
              <p:cNvSpPr txBox="1">
                <a:spLocks noRot="1" noChangeAspect="1" noMove="1" noResize="1" noEditPoints="1" noAdjustHandles="1" noChangeArrowheads="1" noChangeShapeType="1" noTextEdit="1"/>
              </p:cNvSpPr>
              <p:nvPr/>
            </p:nvSpPr>
            <p:spPr>
              <a:xfrm>
                <a:off x="287019" y="2072643"/>
                <a:ext cx="11504931" cy="1272208"/>
              </a:xfrm>
              <a:prstGeom prst="rect">
                <a:avLst/>
              </a:prstGeom>
              <a:blipFill>
                <a:blip r:embed="rId3"/>
                <a:stretch>
                  <a:fillRect l="-795" t="-3828" r="-477" b="-9569"/>
                </a:stretch>
              </a:blipFill>
            </p:spPr>
            <p:txBody>
              <a:bodyPr/>
              <a:lstStyle/>
              <a:p>
                <a:r>
                  <a:rPr lang="en-US">
                    <a:noFill/>
                  </a:rPr>
                  <a:t> </a:t>
                </a:r>
              </a:p>
            </p:txBody>
          </p:sp>
        </mc:Fallback>
      </mc:AlternateContent>
      <p:sp>
        <p:nvSpPr>
          <p:cNvPr id="27" name="Croix 26">
            <a:extLst>
              <a:ext uri="{FF2B5EF4-FFF2-40B4-BE49-F238E27FC236}">
                <a16:creationId xmlns:a16="http://schemas.microsoft.com/office/drawing/2014/main" id="{83BB246B-7E10-4845-BBC5-EE84C54244F2}"/>
              </a:ext>
            </a:extLst>
          </p:cNvPr>
          <p:cNvSpPr/>
          <p:nvPr/>
        </p:nvSpPr>
        <p:spPr>
          <a:xfrm rot="2700000">
            <a:off x="6315343" y="4899932"/>
            <a:ext cx="468084" cy="468084"/>
          </a:xfrm>
          <a:prstGeom prst="plus">
            <a:avLst>
              <a:gd name="adj" fmla="val 46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e 45">
            <a:extLst>
              <a:ext uri="{FF2B5EF4-FFF2-40B4-BE49-F238E27FC236}">
                <a16:creationId xmlns:a16="http://schemas.microsoft.com/office/drawing/2014/main" id="{4083F282-40D6-45AB-B7D7-0010D9925032}"/>
              </a:ext>
            </a:extLst>
          </p:cNvPr>
          <p:cNvGrpSpPr/>
          <p:nvPr/>
        </p:nvGrpSpPr>
        <p:grpSpPr>
          <a:xfrm>
            <a:off x="2476500" y="3714750"/>
            <a:ext cx="2838450" cy="2838450"/>
            <a:chOff x="2476500" y="3429000"/>
            <a:chExt cx="2838450" cy="2838450"/>
          </a:xfrm>
        </p:grpSpPr>
        <p:sp>
          <p:nvSpPr>
            <p:cNvPr id="18" name="Ellipse 17">
              <a:extLst>
                <a:ext uri="{FF2B5EF4-FFF2-40B4-BE49-F238E27FC236}">
                  <a16:creationId xmlns:a16="http://schemas.microsoft.com/office/drawing/2014/main" id="{DF20CE63-540F-4AD0-8464-76B1F0B2A1FB}"/>
                </a:ext>
              </a:extLst>
            </p:cNvPr>
            <p:cNvSpPr/>
            <p:nvPr/>
          </p:nvSpPr>
          <p:spPr>
            <a:xfrm>
              <a:off x="3763645" y="4716145"/>
              <a:ext cx="264160" cy="264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e 43">
              <a:extLst>
                <a:ext uri="{FF2B5EF4-FFF2-40B4-BE49-F238E27FC236}">
                  <a16:creationId xmlns:a16="http://schemas.microsoft.com/office/drawing/2014/main" id="{62F82538-8F85-4B23-AF42-C54FB65B21C0}"/>
                </a:ext>
              </a:extLst>
            </p:cNvPr>
            <p:cNvGrpSpPr/>
            <p:nvPr/>
          </p:nvGrpSpPr>
          <p:grpSpPr>
            <a:xfrm>
              <a:off x="2476500" y="3429000"/>
              <a:ext cx="2838450" cy="2838450"/>
              <a:chOff x="2476500" y="3429000"/>
              <a:chExt cx="2838450" cy="2838450"/>
            </a:xfrm>
          </p:grpSpPr>
          <p:sp>
            <p:nvSpPr>
              <p:cNvPr id="29" name="Ellipse 28">
                <a:extLst>
                  <a:ext uri="{FF2B5EF4-FFF2-40B4-BE49-F238E27FC236}">
                    <a16:creationId xmlns:a16="http://schemas.microsoft.com/office/drawing/2014/main" id="{F5682A80-0F92-4C84-B4B3-70AC0A378B77}"/>
                  </a:ext>
                </a:extLst>
              </p:cNvPr>
              <p:cNvSpPr>
                <a:spLocks noChangeAspect="1"/>
              </p:cNvSpPr>
              <p:nvPr/>
            </p:nvSpPr>
            <p:spPr>
              <a:xfrm>
                <a:off x="4989464" y="525876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e 42">
                <a:extLst>
                  <a:ext uri="{FF2B5EF4-FFF2-40B4-BE49-F238E27FC236}">
                    <a16:creationId xmlns:a16="http://schemas.microsoft.com/office/drawing/2014/main" id="{A9251A3C-F4F1-4A2F-BD54-7A776C46CC25}"/>
                  </a:ext>
                </a:extLst>
              </p:cNvPr>
              <p:cNvGrpSpPr/>
              <p:nvPr/>
            </p:nvGrpSpPr>
            <p:grpSpPr>
              <a:xfrm>
                <a:off x="2476500" y="3429000"/>
                <a:ext cx="2838450" cy="2838450"/>
                <a:chOff x="2476500" y="3429000"/>
                <a:chExt cx="2838450" cy="2838450"/>
              </a:xfrm>
            </p:grpSpPr>
            <p:sp>
              <p:nvSpPr>
                <p:cNvPr id="17" name="Ellipse 16">
                  <a:extLst>
                    <a:ext uri="{FF2B5EF4-FFF2-40B4-BE49-F238E27FC236}">
                      <a16:creationId xmlns:a16="http://schemas.microsoft.com/office/drawing/2014/main" id="{047050A4-648B-450B-A6A2-4D4DE4568A4D}"/>
                    </a:ext>
                  </a:extLst>
                </p:cNvPr>
                <p:cNvSpPr/>
                <p:nvPr/>
              </p:nvSpPr>
              <p:spPr>
                <a:xfrm>
                  <a:off x="2476500" y="3429000"/>
                  <a:ext cx="2838450" cy="283845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rme libre : forme 22">
                  <a:extLst>
                    <a:ext uri="{FF2B5EF4-FFF2-40B4-BE49-F238E27FC236}">
                      <a16:creationId xmlns:a16="http://schemas.microsoft.com/office/drawing/2014/main" id="{991C2175-0594-4022-8829-2675D7F0BC15}"/>
                    </a:ext>
                  </a:extLst>
                </p:cNvPr>
                <p:cNvSpPr/>
                <p:nvPr/>
              </p:nvSpPr>
              <p:spPr>
                <a:xfrm>
                  <a:off x="2860195" y="3850639"/>
                  <a:ext cx="990445" cy="865505"/>
                </a:xfrm>
                <a:custGeom>
                  <a:avLst/>
                  <a:gdLst>
                    <a:gd name="connsiteX0" fmla="*/ 55725 w 888845"/>
                    <a:gd name="connsiteY0" fmla="*/ 0 h 812800"/>
                    <a:gd name="connsiteX1" fmla="*/ 55725 w 888845"/>
                    <a:gd name="connsiteY1" fmla="*/ 284480 h 812800"/>
                    <a:gd name="connsiteX2" fmla="*/ 634845 w 888845"/>
                    <a:gd name="connsiteY2" fmla="*/ 355600 h 812800"/>
                    <a:gd name="connsiteX3" fmla="*/ 888845 w 888845"/>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888845" h="812800">
                      <a:moveTo>
                        <a:pt x="55725" y="0"/>
                      </a:moveTo>
                      <a:cubicBezTo>
                        <a:pt x="7465" y="112606"/>
                        <a:pt x="-40795" y="225213"/>
                        <a:pt x="55725" y="284480"/>
                      </a:cubicBezTo>
                      <a:cubicBezTo>
                        <a:pt x="152245" y="343747"/>
                        <a:pt x="495992" y="267547"/>
                        <a:pt x="634845" y="355600"/>
                      </a:cubicBezTo>
                      <a:cubicBezTo>
                        <a:pt x="773698" y="443653"/>
                        <a:pt x="831271" y="628226"/>
                        <a:pt x="888845" y="812800"/>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rme libre : forme 23">
                  <a:extLst>
                    <a:ext uri="{FF2B5EF4-FFF2-40B4-BE49-F238E27FC236}">
                      <a16:creationId xmlns:a16="http://schemas.microsoft.com/office/drawing/2014/main" id="{30669C39-C134-420A-82FB-46AA41F1CDFE}"/>
                    </a:ext>
                  </a:extLst>
                </p:cNvPr>
                <p:cNvSpPr/>
                <p:nvPr/>
              </p:nvSpPr>
              <p:spPr>
                <a:xfrm rot="5207499">
                  <a:off x="3950778" y="3850997"/>
                  <a:ext cx="980854" cy="1036618"/>
                </a:xfrm>
                <a:custGeom>
                  <a:avLst/>
                  <a:gdLst>
                    <a:gd name="connsiteX0" fmla="*/ 55725 w 888845"/>
                    <a:gd name="connsiteY0" fmla="*/ 0 h 812800"/>
                    <a:gd name="connsiteX1" fmla="*/ 55725 w 888845"/>
                    <a:gd name="connsiteY1" fmla="*/ 284480 h 812800"/>
                    <a:gd name="connsiteX2" fmla="*/ 634845 w 888845"/>
                    <a:gd name="connsiteY2" fmla="*/ 355600 h 812800"/>
                    <a:gd name="connsiteX3" fmla="*/ 888845 w 888845"/>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888845" h="812800">
                      <a:moveTo>
                        <a:pt x="55725" y="0"/>
                      </a:moveTo>
                      <a:cubicBezTo>
                        <a:pt x="7465" y="112606"/>
                        <a:pt x="-40795" y="225213"/>
                        <a:pt x="55725" y="284480"/>
                      </a:cubicBezTo>
                      <a:cubicBezTo>
                        <a:pt x="152245" y="343747"/>
                        <a:pt x="495992" y="267547"/>
                        <a:pt x="634845" y="355600"/>
                      </a:cubicBezTo>
                      <a:cubicBezTo>
                        <a:pt x="773698" y="443653"/>
                        <a:pt x="831271" y="628226"/>
                        <a:pt x="888845" y="812800"/>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rme libre : forme 24">
                  <a:extLst>
                    <a:ext uri="{FF2B5EF4-FFF2-40B4-BE49-F238E27FC236}">
                      <a16:creationId xmlns:a16="http://schemas.microsoft.com/office/drawing/2014/main" id="{B8601901-A408-431D-A4E9-7FF1189955FF}"/>
                    </a:ext>
                  </a:extLst>
                </p:cNvPr>
                <p:cNvSpPr/>
                <p:nvPr/>
              </p:nvSpPr>
              <p:spPr>
                <a:xfrm rot="357231" flipH="1">
                  <a:off x="2868737" y="4866851"/>
                  <a:ext cx="1055526" cy="927835"/>
                </a:xfrm>
                <a:custGeom>
                  <a:avLst/>
                  <a:gdLst>
                    <a:gd name="connsiteX0" fmla="*/ 55725 w 888845"/>
                    <a:gd name="connsiteY0" fmla="*/ 0 h 812800"/>
                    <a:gd name="connsiteX1" fmla="*/ 55725 w 888845"/>
                    <a:gd name="connsiteY1" fmla="*/ 284480 h 812800"/>
                    <a:gd name="connsiteX2" fmla="*/ 634845 w 888845"/>
                    <a:gd name="connsiteY2" fmla="*/ 355600 h 812800"/>
                    <a:gd name="connsiteX3" fmla="*/ 888845 w 888845"/>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888845" h="812800">
                      <a:moveTo>
                        <a:pt x="55725" y="0"/>
                      </a:moveTo>
                      <a:cubicBezTo>
                        <a:pt x="7465" y="112606"/>
                        <a:pt x="-40795" y="225213"/>
                        <a:pt x="55725" y="284480"/>
                      </a:cubicBezTo>
                      <a:cubicBezTo>
                        <a:pt x="152245" y="343747"/>
                        <a:pt x="495992" y="267547"/>
                        <a:pt x="634845" y="355600"/>
                      </a:cubicBezTo>
                      <a:cubicBezTo>
                        <a:pt x="773698" y="443653"/>
                        <a:pt x="831271" y="628226"/>
                        <a:pt x="888845" y="812800"/>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orme libre : forme 25">
                  <a:extLst>
                    <a:ext uri="{FF2B5EF4-FFF2-40B4-BE49-F238E27FC236}">
                      <a16:creationId xmlns:a16="http://schemas.microsoft.com/office/drawing/2014/main" id="{0234B0DD-4399-482A-BAFD-7BF82BE008A8}"/>
                    </a:ext>
                  </a:extLst>
                </p:cNvPr>
                <p:cNvSpPr/>
                <p:nvPr/>
              </p:nvSpPr>
              <p:spPr>
                <a:xfrm flipH="1" flipV="1">
                  <a:off x="3969538" y="4927020"/>
                  <a:ext cx="1036569" cy="853650"/>
                </a:xfrm>
                <a:custGeom>
                  <a:avLst/>
                  <a:gdLst>
                    <a:gd name="connsiteX0" fmla="*/ 55725 w 888845"/>
                    <a:gd name="connsiteY0" fmla="*/ 0 h 812800"/>
                    <a:gd name="connsiteX1" fmla="*/ 55725 w 888845"/>
                    <a:gd name="connsiteY1" fmla="*/ 284480 h 812800"/>
                    <a:gd name="connsiteX2" fmla="*/ 634845 w 888845"/>
                    <a:gd name="connsiteY2" fmla="*/ 355600 h 812800"/>
                    <a:gd name="connsiteX3" fmla="*/ 888845 w 888845"/>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888845" h="812800">
                      <a:moveTo>
                        <a:pt x="55725" y="0"/>
                      </a:moveTo>
                      <a:cubicBezTo>
                        <a:pt x="7465" y="112606"/>
                        <a:pt x="-40795" y="225213"/>
                        <a:pt x="55725" y="284480"/>
                      </a:cubicBezTo>
                      <a:cubicBezTo>
                        <a:pt x="152245" y="343747"/>
                        <a:pt x="495992" y="267547"/>
                        <a:pt x="634845" y="355600"/>
                      </a:cubicBezTo>
                      <a:cubicBezTo>
                        <a:pt x="773698" y="443653"/>
                        <a:pt x="831271" y="628226"/>
                        <a:pt x="888845" y="812800"/>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e 29">
                  <a:extLst>
                    <a:ext uri="{FF2B5EF4-FFF2-40B4-BE49-F238E27FC236}">
                      <a16:creationId xmlns:a16="http://schemas.microsoft.com/office/drawing/2014/main" id="{8DEA1302-AB4D-4076-8734-F3B2CBBD567D}"/>
                    </a:ext>
                  </a:extLst>
                </p:cNvPr>
                <p:cNvSpPr>
                  <a:spLocks noChangeAspect="1"/>
                </p:cNvSpPr>
                <p:nvPr/>
              </p:nvSpPr>
              <p:spPr>
                <a:xfrm>
                  <a:off x="5031770" y="4453835"/>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e 30">
                  <a:extLst>
                    <a:ext uri="{FF2B5EF4-FFF2-40B4-BE49-F238E27FC236}">
                      <a16:creationId xmlns:a16="http://schemas.microsoft.com/office/drawing/2014/main" id="{64CC1EE7-95AC-4BC0-9286-84F16017B1DE}"/>
                    </a:ext>
                  </a:extLst>
                </p:cNvPr>
                <p:cNvSpPr>
                  <a:spLocks noChangeAspect="1"/>
                </p:cNvSpPr>
                <p:nvPr/>
              </p:nvSpPr>
              <p:spPr>
                <a:xfrm>
                  <a:off x="5025464" y="485502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e 44">
            <a:extLst>
              <a:ext uri="{FF2B5EF4-FFF2-40B4-BE49-F238E27FC236}">
                <a16:creationId xmlns:a16="http://schemas.microsoft.com/office/drawing/2014/main" id="{11A687D1-83C3-4A2E-AE8C-84012B77615B}"/>
              </a:ext>
            </a:extLst>
          </p:cNvPr>
          <p:cNvGrpSpPr/>
          <p:nvPr/>
        </p:nvGrpSpPr>
        <p:grpSpPr>
          <a:xfrm>
            <a:off x="7470794" y="4191330"/>
            <a:ext cx="1820371" cy="1818059"/>
            <a:chOff x="7470794" y="3905580"/>
            <a:chExt cx="1820371" cy="1818059"/>
          </a:xfrm>
        </p:grpSpPr>
        <p:sp>
          <p:nvSpPr>
            <p:cNvPr id="28" name="Ellipse 27">
              <a:extLst>
                <a:ext uri="{FF2B5EF4-FFF2-40B4-BE49-F238E27FC236}">
                  <a16:creationId xmlns:a16="http://schemas.microsoft.com/office/drawing/2014/main" id="{B1160487-A76C-490B-9770-22710B307EBE}"/>
                </a:ext>
              </a:extLst>
            </p:cNvPr>
            <p:cNvSpPr/>
            <p:nvPr/>
          </p:nvSpPr>
          <p:spPr>
            <a:xfrm>
              <a:off x="7816840" y="4244709"/>
              <a:ext cx="1133218" cy="1131779"/>
            </a:xfrm>
            <a:prstGeom prst="ellipse">
              <a:avLst/>
            </a:prstGeom>
            <a:pattFill prst="pct30">
              <a:fgClr>
                <a:schemeClr val="accent1">
                  <a:lumMod val="60000"/>
                  <a:lumOff val="40000"/>
                </a:schemeClr>
              </a:fgClr>
              <a:bgClr>
                <a:schemeClr val="bg1"/>
              </a:bgClr>
            </a:pattFill>
            <a:ln>
              <a:noFill/>
            </a:ln>
            <a:effectLst/>
            <a:scene3d>
              <a:camera prst="orthographicFront"/>
              <a:lightRig rig="threePt" dir="t"/>
            </a:scene3d>
            <a:sp3d extrusionH="76200">
              <a:bevelT w="635000" h="635000"/>
              <a:bevelB w="635000" h="635000" prst="artDeco"/>
              <a:extrusionClr>
                <a:schemeClr val="accent1">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D6F3098D-C3F3-4BD0-9C9F-CFC1C07280D9}"/>
                </a:ext>
              </a:extLst>
            </p:cNvPr>
            <p:cNvSpPr/>
            <p:nvPr/>
          </p:nvSpPr>
          <p:spPr>
            <a:xfrm>
              <a:off x="7470794" y="3905580"/>
              <a:ext cx="1820371" cy="1818059"/>
            </a:xfrm>
            <a:prstGeom prst="ellipse">
              <a:avLst/>
            </a:prstGeom>
            <a:solidFill>
              <a:schemeClr val="accent3">
                <a:lumMod val="20000"/>
                <a:lumOff val="80000"/>
                <a:alpha val="50000"/>
              </a:schemeClr>
            </a:solidFill>
            <a:ln>
              <a:noFill/>
            </a:ln>
            <a:effectLst/>
            <a:scene3d>
              <a:camera prst="orthographicFront"/>
              <a:lightRig rig="threePt" dir="t"/>
            </a:scene3d>
            <a:sp3d extrusionH="76200">
              <a:bevelT w="914400" h="914400"/>
              <a:bevelB w="914400" h="914400" prst="artDeco"/>
              <a:extrusionClr>
                <a:schemeClr val="accent1">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du numéro de diapositive 4">
            <a:extLst>
              <a:ext uri="{FF2B5EF4-FFF2-40B4-BE49-F238E27FC236}">
                <a16:creationId xmlns:a16="http://schemas.microsoft.com/office/drawing/2014/main" id="{80A6F698-E4AA-46D0-9B35-EEFD0B1D061A}"/>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12</a:t>
            </a:fld>
            <a:r>
              <a:rPr lang="fr-FR" dirty="0"/>
              <a:t>/32</a:t>
            </a:r>
          </a:p>
        </p:txBody>
      </p:sp>
    </p:spTree>
    <p:extLst>
      <p:ext uri="{BB962C8B-B14F-4D97-AF65-F5344CB8AC3E}">
        <p14:creationId xmlns:p14="http://schemas.microsoft.com/office/powerpoint/2010/main" val="372953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958F5-8926-4C5A-A9B3-9200B8EC0F74}"/>
              </a:ext>
            </a:extLst>
          </p:cNvPr>
          <p:cNvSpPr>
            <a:spLocks noGrp="1"/>
          </p:cNvSpPr>
          <p:nvPr>
            <p:ph type="title"/>
          </p:nvPr>
        </p:nvSpPr>
        <p:spPr>
          <a:xfrm>
            <a:off x="838200" y="161925"/>
            <a:ext cx="10515600" cy="1325563"/>
          </a:xfrm>
        </p:spPr>
        <p:txBody>
          <a:bodyPr/>
          <a:lstStyle/>
          <a:p>
            <a:r>
              <a:rPr lang="en-US" dirty="0"/>
              <a:t>Holographic Baryon in SYM</a:t>
            </a:r>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B2171A86-B7F1-4A77-AF67-CF3856EFDD87}"/>
                  </a:ext>
                </a:extLst>
              </p:cNvPr>
              <p:cNvSpPr txBox="1"/>
              <p:nvPr/>
            </p:nvSpPr>
            <p:spPr>
              <a:xfrm>
                <a:off x="287020" y="1423129"/>
                <a:ext cx="11228706" cy="902876"/>
              </a:xfrm>
              <a:prstGeom prst="rect">
                <a:avLst/>
              </a:prstGeom>
              <a:noFill/>
            </p:spPr>
            <p:txBody>
              <a:bodyPr wrap="square" rtlCol="0">
                <a:spAutoFit/>
              </a:bodyPr>
              <a:lstStyle/>
              <a:p>
                <a:r>
                  <a:rPr lang="fr-FR" sz="2400" dirty="0" err="1"/>
                  <a:t>After</a:t>
                </a:r>
                <a:r>
                  <a:rPr lang="fr-FR" sz="2400" dirty="0"/>
                  <a:t> </a:t>
                </a:r>
                <a:r>
                  <a:rPr lang="fr-FR" sz="2400" dirty="0" err="1">
                    <a:solidFill>
                      <a:srgbClr val="FF0000"/>
                    </a:solidFill>
                  </a:rPr>
                  <a:t>dimensional</a:t>
                </a:r>
                <a:r>
                  <a:rPr lang="fr-FR" sz="2400" dirty="0">
                    <a:solidFill>
                      <a:srgbClr val="FF0000"/>
                    </a:solidFill>
                  </a:rPr>
                  <a:t> </a:t>
                </a:r>
                <a:r>
                  <a:rPr lang="fr-FR" sz="2400" dirty="0" err="1">
                    <a:solidFill>
                      <a:srgbClr val="FF0000"/>
                    </a:solidFill>
                  </a:rPr>
                  <a:t>reduction</a:t>
                </a:r>
                <a:r>
                  <a:rPr lang="fr-FR" sz="2400" dirty="0">
                    <a:solidFill>
                      <a:srgbClr val="FF0000"/>
                    </a:solidFill>
                  </a:rPr>
                  <a:t> </a:t>
                </a:r>
                <a:r>
                  <a:rPr lang="fr-FR" sz="2400" dirty="0"/>
                  <a:t>on the </a:t>
                </a:r>
                <a:r>
                  <a:rPr lang="fr-FR" sz="2400" dirty="0" err="1"/>
                  <a:t>sphere</a:t>
                </a:r>
                <a:r>
                  <a:rPr lang="fr-FR" sz="2400" dirty="0"/>
                  <a:t>, the </a:t>
                </a:r>
                <a:r>
                  <a:rPr lang="fr-FR" sz="2400" dirty="0" err="1"/>
                  <a:t>wrapped</a:t>
                </a:r>
                <a:r>
                  <a:rPr lang="fr-FR" sz="2400" dirty="0"/>
                  <a:t> D5-brane </a:t>
                </a:r>
                <a:r>
                  <a:rPr lang="fr-FR" sz="2400" dirty="0" err="1"/>
                  <a:t>is</a:t>
                </a:r>
                <a:r>
                  <a:rPr lang="fr-FR" sz="2400" dirty="0"/>
                  <a:t> a point-like </a:t>
                </a:r>
                <a:r>
                  <a:rPr lang="fr-FR" sz="2400" dirty="0">
                    <a:solidFill>
                      <a:srgbClr val="FF0000"/>
                    </a:solidFill>
                  </a:rPr>
                  <a:t>soliton in </a:t>
                </a:r>
                <a14:m>
                  <m:oMath xmlns:m="http://schemas.openxmlformats.org/officeDocument/2006/math">
                    <m:r>
                      <m:rPr>
                        <m:nor/>
                      </m:rPr>
                      <a:rPr lang="fr-FR" sz="2400" smtClean="0">
                        <a:solidFill>
                          <a:srgbClr val="FF0000"/>
                        </a:solidFill>
                        <a:latin typeface="Cambria Math" panose="02040503050406030204" pitchFamily="18" charset="0"/>
                        <a:ea typeface="DengXian" panose="02010600030101010101" pitchFamily="2" charset="-122"/>
                        <a:cs typeface="Times New Roman" panose="02020603050405020304" pitchFamily="18" charset="0"/>
                      </a:rPr>
                      <m:t>Ad</m:t>
                    </m:r>
                    <m:sSup>
                      <m:sSupPr>
                        <m:ctrlPr>
                          <a:rPr lang="fr-FR" sz="2400" i="1">
                            <a:solidFill>
                              <a:srgbClr val="FF0000"/>
                            </a:solidFill>
                            <a:latin typeface="Cambria Math" panose="02040503050406030204" pitchFamily="18" charset="0"/>
                          </a:rPr>
                        </m:ctrlPr>
                      </m:sSupPr>
                      <m:e>
                        <m:r>
                          <m:rPr>
                            <m:nor/>
                          </m:rPr>
                          <a:rPr lang="fr-FR" sz="2400">
                            <a:solidFill>
                              <a:srgbClr val="FF0000"/>
                            </a:solidFill>
                            <a:latin typeface="Cambria Math" panose="02040503050406030204" pitchFamily="18" charset="0"/>
                            <a:ea typeface="DengXian" panose="02010600030101010101" pitchFamily="2" charset="-122"/>
                            <a:cs typeface="Times New Roman" panose="02020603050405020304" pitchFamily="18" charset="0"/>
                          </a:rPr>
                          <m:t>S</m:t>
                        </m:r>
                      </m:e>
                      <m:sup>
                        <m:r>
                          <m:rPr>
                            <m:nor/>
                          </m:rPr>
                          <a:rPr lang="fr-FR" sz="2400">
                            <a:solidFill>
                              <a:srgbClr val="FF0000"/>
                            </a:solidFill>
                            <a:latin typeface="Cambria Math" panose="02040503050406030204" pitchFamily="18" charset="0"/>
                            <a:ea typeface="DengXian" panose="02010600030101010101" pitchFamily="2" charset="-122"/>
                            <a:cs typeface="Times New Roman" panose="02020603050405020304" pitchFamily="18" charset="0"/>
                          </a:rPr>
                          <m:t>5</m:t>
                        </m:r>
                      </m:sup>
                    </m:sSup>
                  </m:oMath>
                </a14:m>
                <a:r>
                  <a:rPr lang="fr-FR" sz="2400" dirty="0"/>
                  <a:t> </a:t>
                </a:r>
                <a:endParaRPr lang="en-US" sz="2400" dirty="0"/>
              </a:p>
            </p:txBody>
          </p:sp>
        </mc:Choice>
        <mc:Fallback xmlns="">
          <p:sp>
            <p:nvSpPr>
              <p:cNvPr id="13" name="ZoneTexte 12">
                <a:extLst>
                  <a:ext uri="{FF2B5EF4-FFF2-40B4-BE49-F238E27FC236}">
                    <a16:creationId xmlns:a16="http://schemas.microsoft.com/office/drawing/2014/main" id="{B2171A86-B7F1-4A77-AF67-CF3856EFDD87}"/>
                  </a:ext>
                </a:extLst>
              </p:cNvPr>
              <p:cNvSpPr txBox="1">
                <a:spLocks noRot="1" noChangeAspect="1" noMove="1" noResize="1" noEditPoints="1" noAdjustHandles="1" noChangeArrowheads="1" noChangeShapeType="1" noTextEdit="1"/>
              </p:cNvSpPr>
              <p:nvPr/>
            </p:nvSpPr>
            <p:spPr>
              <a:xfrm>
                <a:off x="287020" y="1423129"/>
                <a:ext cx="11228706" cy="902876"/>
              </a:xfrm>
              <a:prstGeom prst="rect">
                <a:avLst/>
              </a:prstGeom>
              <a:blipFill>
                <a:blip r:embed="rId2"/>
                <a:stretch>
                  <a:fillRect l="-814" t="-5369" b="-14094"/>
                </a:stretch>
              </a:blipFill>
            </p:spPr>
            <p:txBody>
              <a:bodyPr/>
              <a:lstStyle/>
              <a:p>
                <a:r>
                  <a:rPr lang="en-US">
                    <a:noFill/>
                  </a:rPr>
                  <a:t> </a:t>
                </a:r>
              </a:p>
            </p:txBody>
          </p:sp>
        </mc:Fallback>
      </mc:AlternateContent>
      <p:sp>
        <p:nvSpPr>
          <p:cNvPr id="38" name="ZoneTexte 37">
            <a:extLst>
              <a:ext uri="{FF2B5EF4-FFF2-40B4-BE49-F238E27FC236}">
                <a16:creationId xmlns:a16="http://schemas.microsoft.com/office/drawing/2014/main" id="{DFBCE4FE-1296-4658-8B4F-C057033EAC8D}"/>
              </a:ext>
            </a:extLst>
          </p:cNvPr>
          <p:cNvSpPr txBox="1"/>
          <p:nvPr/>
        </p:nvSpPr>
        <p:spPr>
          <a:xfrm>
            <a:off x="287018" y="2366104"/>
            <a:ext cx="11504931" cy="461665"/>
          </a:xfrm>
          <a:prstGeom prst="rect">
            <a:avLst/>
          </a:prstGeom>
          <a:noFill/>
        </p:spPr>
        <p:txBody>
          <a:bodyPr wrap="square" rtlCol="0">
            <a:spAutoFit/>
          </a:bodyPr>
          <a:lstStyle/>
          <a:p>
            <a:r>
              <a:rPr lang="fr-FR" sz="2400" u="sng" dirty="0"/>
              <a:t>Conclusion</a:t>
            </a:r>
            <a:r>
              <a:rPr lang="fr-FR" sz="2400" dirty="0"/>
              <a:t>: a </a:t>
            </a:r>
            <a:r>
              <a:rPr lang="fr-FR" sz="2400" dirty="0">
                <a:solidFill>
                  <a:srgbClr val="FF0000"/>
                </a:solidFill>
              </a:rPr>
              <a:t>baryon state </a:t>
            </a:r>
            <a:r>
              <a:rPr lang="fr-FR" sz="2400" dirty="0"/>
              <a:t>in the </a:t>
            </a:r>
            <a:r>
              <a:rPr lang="fr-FR" sz="2400" dirty="0" err="1"/>
              <a:t>boundary</a:t>
            </a:r>
            <a:r>
              <a:rPr lang="fr-FR" sz="2400" dirty="0"/>
              <a:t> </a:t>
            </a:r>
            <a:r>
              <a:rPr lang="fr-FR" sz="2400" dirty="0" err="1"/>
              <a:t>theory</a:t>
            </a:r>
            <a:r>
              <a:rPr lang="fr-FR" sz="2400" dirty="0"/>
              <a:t> </a:t>
            </a:r>
            <a:r>
              <a:rPr lang="fr-FR" sz="2400" dirty="0" err="1"/>
              <a:t>is</a:t>
            </a:r>
            <a:r>
              <a:rPr lang="fr-FR" sz="2400" dirty="0"/>
              <a:t> dual to a </a:t>
            </a:r>
            <a:r>
              <a:rPr lang="fr-FR" sz="2400" dirty="0">
                <a:solidFill>
                  <a:srgbClr val="FF0000"/>
                </a:solidFill>
              </a:rPr>
              <a:t>soliton</a:t>
            </a:r>
            <a:r>
              <a:rPr lang="fr-FR" sz="2400" dirty="0"/>
              <a:t> in the bulk </a:t>
            </a:r>
            <a:endParaRPr lang="en-US" sz="2400" dirty="0"/>
          </a:p>
        </p:txBody>
      </p:sp>
      <p:pic>
        <p:nvPicPr>
          <p:cNvPr id="41" name="Image 40">
            <a:extLst>
              <a:ext uri="{FF2B5EF4-FFF2-40B4-BE49-F238E27FC236}">
                <a16:creationId xmlns:a16="http://schemas.microsoft.com/office/drawing/2014/main" id="{4D5DB42F-9B72-4B27-84A0-6C0D1DCA1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2578735" y="3067051"/>
            <a:ext cx="6921496" cy="2975204"/>
          </a:xfrm>
          <a:prstGeom prst="rect">
            <a:avLst/>
          </a:prstGeom>
        </p:spPr>
      </p:pic>
      <p:sp>
        <p:nvSpPr>
          <p:cNvPr id="7" name="Espace réservé du numéro de diapositive 4">
            <a:extLst>
              <a:ext uri="{FF2B5EF4-FFF2-40B4-BE49-F238E27FC236}">
                <a16:creationId xmlns:a16="http://schemas.microsoft.com/office/drawing/2014/main" id="{0D6F085E-FC67-46B3-BDE4-891902C0BE67}"/>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13</a:t>
            </a:fld>
            <a:r>
              <a:rPr lang="fr-FR" dirty="0"/>
              <a:t>/32</a:t>
            </a:r>
          </a:p>
        </p:txBody>
      </p:sp>
    </p:spTree>
    <p:extLst>
      <p:ext uri="{BB962C8B-B14F-4D97-AF65-F5344CB8AC3E}">
        <p14:creationId xmlns:p14="http://schemas.microsoft.com/office/powerpoint/2010/main" val="140083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958F5-8926-4C5A-A9B3-9200B8EC0F74}"/>
              </a:ext>
            </a:extLst>
          </p:cNvPr>
          <p:cNvSpPr>
            <a:spLocks noGrp="1"/>
          </p:cNvSpPr>
          <p:nvPr>
            <p:ph type="title"/>
          </p:nvPr>
        </p:nvSpPr>
        <p:spPr>
          <a:xfrm>
            <a:off x="838199" y="0"/>
            <a:ext cx="10515600" cy="1033463"/>
          </a:xfrm>
        </p:spPr>
        <p:txBody>
          <a:bodyPr/>
          <a:lstStyle/>
          <a:p>
            <a:r>
              <a:rPr lang="en-US" dirty="0"/>
              <a:t>Bottom-up holographic QCD : field content </a:t>
            </a:r>
          </a:p>
        </p:txBody>
      </p:sp>
      <mc:AlternateContent xmlns:mc="http://schemas.openxmlformats.org/markup-compatibility/2006" xmlns:a14="http://schemas.microsoft.com/office/drawing/2010/main">
        <mc:Choice Requires="a14">
          <p:graphicFrame>
            <p:nvGraphicFramePr>
              <p:cNvPr id="6" name="Espace réservé du contenu 5">
                <a:extLst>
                  <a:ext uri="{FF2B5EF4-FFF2-40B4-BE49-F238E27FC236}">
                    <a16:creationId xmlns:a16="http://schemas.microsoft.com/office/drawing/2014/main" id="{57D19A4B-9657-4E63-9DE3-6D4A147367FB}"/>
                  </a:ext>
                </a:extLst>
              </p:cNvPr>
              <p:cNvGraphicFramePr>
                <a:graphicFrameLocks noGrp="1"/>
              </p:cNvGraphicFramePr>
              <p:nvPr>
                <p:ph idx="1"/>
                <p:extLst>
                  <p:ext uri="{D42A27DB-BD31-4B8C-83A1-F6EECF244321}">
                    <p14:modId xmlns:p14="http://schemas.microsoft.com/office/powerpoint/2010/main" val="1968670268"/>
                  </p:ext>
                </p:extLst>
              </p:nvPr>
            </p:nvGraphicFramePr>
            <p:xfrm>
              <a:off x="995996" y="2301647"/>
              <a:ext cx="10200005" cy="4392000"/>
            </p:xfrm>
            <a:graphic>
              <a:graphicData uri="http://schemas.openxmlformats.org/drawingml/2006/table">
                <a:tbl>
                  <a:tblPr firstRow="1" bandRow="1">
                    <a:effectLst>
                      <a:outerShdw blurRad="355600" dist="50800" dir="7800000" sx="101000" sy="101000" algn="ctr" rotWithShape="0">
                        <a:schemeClr val="tx1">
                          <a:alpha val="10000"/>
                        </a:schemeClr>
                      </a:outerShdw>
                    </a:effectLst>
                    <a:tableStyleId>{5C22544A-7EE6-4342-B048-85BDC9FD1C3A}</a:tableStyleId>
                  </a:tblPr>
                  <a:tblGrid>
                    <a:gridCol w="4548118">
                      <a:extLst>
                        <a:ext uri="{9D8B030D-6E8A-4147-A177-3AD203B41FA5}">
                          <a16:colId xmlns:a16="http://schemas.microsoft.com/office/drawing/2014/main" val="3219916478"/>
                        </a:ext>
                      </a:extLst>
                    </a:gridCol>
                    <a:gridCol w="1133334">
                      <a:extLst>
                        <a:ext uri="{9D8B030D-6E8A-4147-A177-3AD203B41FA5}">
                          <a16:colId xmlns:a16="http://schemas.microsoft.com/office/drawing/2014/main" val="109950415"/>
                        </a:ext>
                      </a:extLst>
                    </a:gridCol>
                    <a:gridCol w="4518553">
                      <a:extLst>
                        <a:ext uri="{9D8B030D-6E8A-4147-A177-3AD203B41FA5}">
                          <a16:colId xmlns:a16="http://schemas.microsoft.com/office/drawing/2014/main" val="3507279957"/>
                        </a:ext>
                      </a:extLst>
                    </a:gridCol>
                  </a:tblGrid>
                  <a:tr h="648000">
                    <a:tc>
                      <a:txBody>
                        <a:bodyPr/>
                        <a:lstStyle/>
                        <a:p>
                          <a:pPr algn="just"/>
                          <a14:m>
                            <m:oMathPara xmlns:m="http://schemas.openxmlformats.org/officeDocument/2006/math">
                              <m:oMathParaPr>
                                <m:jc m:val="center"/>
                              </m:oMathParaPr>
                              <m:oMath xmlns:m="http://schemas.openxmlformats.org/officeDocument/2006/math">
                                <m:sSub>
                                  <m:sSubPr>
                                    <m:ctrlPr>
                                      <a:rPr lang="fr-FR" sz="2200" i="1" smtClean="0">
                                        <a:solidFill>
                                          <a:schemeClr val="tx1"/>
                                        </a:solidFill>
                                        <a:effectLst/>
                                        <a:latin typeface="Cambria Math" panose="02040503050406030204" pitchFamily="18" charset="0"/>
                                      </a:rPr>
                                    </m:ctrlPr>
                                  </m:sSubPr>
                                  <m:e>
                                    <m:r>
                                      <a:rPr lang="fr-FR" sz="2200" i="1">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𝑇</m:t>
                                    </m:r>
                                  </m:e>
                                  <m:sub>
                                    <m:r>
                                      <m:rPr>
                                        <m:sty m:val="p"/>
                                      </m:rPr>
                                      <a:rPr lang="fr-FR" sz="220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μν</m:t>
                                    </m:r>
                                  </m:sub>
                                </m:sSub>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fr-FR" sz="2200" i="1" smtClean="0">
                                        <a:solidFill>
                                          <a:schemeClr val="tx1"/>
                                        </a:solidFill>
                                        <a:effectLst/>
                                        <a:latin typeface="Cambria Math" panose="02040503050406030204" pitchFamily="18" charset="0"/>
                                      </a:rPr>
                                    </m:ctrlPr>
                                  </m:sSubPr>
                                  <m:e>
                                    <m:r>
                                      <m:rPr>
                                        <m:sty m:val="p"/>
                                      </m:rPr>
                                      <a:rPr lang="fr-FR" sz="220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g</m:t>
                                    </m:r>
                                  </m:e>
                                  <m:sub>
                                    <m:r>
                                      <m:rPr>
                                        <m:sty m:val="p"/>
                                      </m:rPr>
                                      <a:rPr lang="fr-FR" sz="220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MN</m:t>
                                    </m:r>
                                  </m:sub>
                                </m:sSub>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3738154"/>
                      </a:ext>
                    </a:extLst>
                  </a:tr>
                  <a:tr h="648000">
                    <a:tc>
                      <a:txBody>
                        <a:bodyPr/>
                        <a:lstStyle/>
                        <a:p>
                          <a:pPr algn="ctr"/>
                          <a14:m>
                            <m:oMathPara xmlns:m="http://schemas.openxmlformats.org/officeDocument/2006/math">
                              <m:oMathParaPr>
                                <m:jc m:val="centerGroup"/>
                              </m:oMathParaPr>
                              <m:oMath xmlns:m="http://schemas.openxmlformats.org/officeDocument/2006/math">
                                <m:r>
                                  <m:rPr>
                                    <m:nor/>
                                  </m:rPr>
                                  <a:rPr lang="fr-FR" sz="2200" b="0" i="0" kern="1200" smtClean="0">
                                    <a:solidFill>
                                      <a:schemeClr val="dk1"/>
                                    </a:solidFill>
                                    <a:effectLst/>
                                    <a:latin typeface="Cambria Math" panose="02040503050406030204" pitchFamily="18" charset="0"/>
                                    <a:ea typeface="+mn-ea"/>
                                    <a:cs typeface="+mn-cs"/>
                                  </a:rPr>
                                  <m:t>Tr</m:t>
                                </m:r>
                                <m:r>
                                  <a:rPr lang="fr-FR" sz="2200" b="0" i="1" kern="1200" smtClean="0">
                                    <a:solidFill>
                                      <a:schemeClr val="dk1"/>
                                    </a:solidFill>
                                    <a:effectLst/>
                                    <a:latin typeface="Cambria Math" panose="02040503050406030204" pitchFamily="18" charset="0"/>
                                    <a:ea typeface="+mn-ea"/>
                                    <a:cs typeface="+mn-cs"/>
                                  </a:rPr>
                                  <m:t> </m:t>
                                </m:r>
                                <m:sSub>
                                  <m:sSubPr>
                                    <m:ctrlPr>
                                      <a:rPr kumimoji="0" lang="fr-FR" sz="2200" b="0" i="1" u="none" strike="noStrike" kern="1200" cap="none" spc="0" normalizeH="0" baseline="0" noProof="0" smtClean="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bPr>
                                  <m:e>
                                    <m: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𝐹</m:t>
                                    </m:r>
                                  </m:e>
                                  <m:sub>
                                    <m: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𝜇𝜈</m:t>
                                    </m:r>
                                  </m:sub>
                                </m:sSub>
                                <m:sSup>
                                  <m:sSupPr>
                                    <m:ctrlP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pPr>
                                  <m:e>
                                    <m: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𝐹</m:t>
                                    </m:r>
                                  </m:e>
                                  <m:sup>
                                    <m: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𝜇𝜈</m:t>
                                    </m:r>
                                  </m:sup>
                                </m:sSup>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fr-FR" sz="2200" smtClea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φ</m:t>
                                </m:r>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285863"/>
                      </a:ext>
                    </a:extLst>
                  </a:tr>
                  <a:tr h="648000">
                    <a:tc>
                      <a:txBody>
                        <a:bodyPr/>
                        <a:lstStyle/>
                        <a:p>
                          <a:pPr algn="ctr"/>
                          <a14:m>
                            <m:oMathPara xmlns:m="http://schemas.openxmlformats.org/officeDocument/2006/math">
                              <m:oMathParaPr>
                                <m:jc m:val="centerGroup"/>
                              </m:oMathParaPr>
                              <m:oMath xmlns:m="http://schemas.openxmlformats.org/officeDocument/2006/math">
                                <m:sSup>
                                  <m:sSupPr>
                                    <m:ctrlPr>
                                      <a:rPr lang="fr-FR" sz="2200" b="0" i="1" smtClean="0">
                                        <a:latin typeface="Cambria Math" panose="02040503050406030204" pitchFamily="18" charset="0"/>
                                      </a:rPr>
                                    </m:ctrlPr>
                                  </m:sSupPr>
                                  <m:e>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𝜓</m:t>
                                        </m:r>
                                      </m:e>
                                    </m:acc>
                                  </m:e>
                                  <m:sup>
                                    <m:r>
                                      <a:rPr lang="fr-FR" sz="2200" b="0" i="1" smtClean="0">
                                        <a:latin typeface="Cambria Math" panose="02040503050406030204" pitchFamily="18" charset="0"/>
                                      </a:rPr>
                                      <m:t>𝑖</m:t>
                                    </m:r>
                                  </m:sup>
                                </m:sSup>
                                <m:r>
                                  <a:rPr lang="fr-FR" sz="2200" b="0" i="1" smtClean="0">
                                    <a:latin typeface="Cambria Math" panose="02040503050406030204" pitchFamily="18" charset="0"/>
                                  </a:rPr>
                                  <m:t> </m:t>
                                </m:r>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𝜓</m:t>
                                    </m:r>
                                  </m:e>
                                  <m:sup>
                                    <m:r>
                                      <a:rPr lang="fr-FR" sz="2200" b="0" i="1" smtClean="0">
                                        <a:latin typeface="Cambria Math" panose="02040503050406030204" pitchFamily="18" charset="0"/>
                                      </a:rPr>
                                      <m:t>𝑗</m:t>
                                    </m:r>
                                  </m:sup>
                                </m:sSup>
                                <m:r>
                                  <a:rPr lang="fr-FR" sz="2200" b="0" i="1" smtClean="0">
                                    <a:latin typeface="Cambria Math" panose="02040503050406030204" pitchFamily="18" charset="0"/>
                                  </a:rPr>
                                  <m:t> </m:t>
                                </m:r>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𝒯</m:t>
                                    </m:r>
                                  </m:e>
                                  <m:sup>
                                    <m:r>
                                      <a:rPr lang="fr-FR" sz="2200" b="0" i="1" smtClean="0">
                                        <a:latin typeface="Cambria Math" panose="02040503050406030204" pitchFamily="18" charset="0"/>
                                      </a:rPr>
                                      <m:t>𝑖𝑗</m:t>
                                    </m:r>
                                  </m:sup>
                                </m:sSup>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6242719"/>
                      </a:ext>
                    </a:extLst>
                  </a:tr>
                  <a:tr h="1152000">
                    <a:tc>
                      <a:txBody>
                        <a:bodyPr/>
                        <a:lstStyle/>
                        <a:p>
                          <a:pPr algn="ctr"/>
                          <a14:m>
                            <m:oMath xmlns:m="http://schemas.openxmlformats.org/officeDocument/2006/math">
                              <m:r>
                                <a:rPr lang="fr-FR" sz="2200" b="0" i="1" smtClean="0">
                                  <a:latin typeface="Cambria Math" panose="02040503050406030204" pitchFamily="18" charset="0"/>
                                </a:rPr>
                                <m:t>𝑈</m:t>
                              </m:r>
                              <m:sSub>
                                <m:sSubPr>
                                  <m:ctrlPr>
                                    <a:rPr lang="fr-FR" sz="2200" b="0" i="1" smtClean="0">
                                      <a:latin typeface="Cambria Math" panose="02040503050406030204" pitchFamily="18" charset="0"/>
                                    </a:rPr>
                                  </m:ctrlPr>
                                </m:sSub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𝑓</m:t>
                                          </m:r>
                                        </m:sub>
                                      </m:sSub>
                                    </m:e>
                                  </m:d>
                                </m:e>
                                <m:sub>
                                  <m:r>
                                    <m:rPr>
                                      <m:nor/>
                                    </m:rPr>
                                    <a:rPr lang="fr-FR" sz="2200" b="0" i="0" smtClean="0">
                                      <a:latin typeface="Cambria Math" panose="02040503050406030204" pitchFamily="18" charset="0"/>
                                    </a:rPr>
                                    <m:t>L</m:t>
                                  </m:r>
                                </m:sub>
                              </m:sSub>
                              <m:r>
                                <a:rPr lang="fr-FR" sz="2200" b="0" i="1" smtClean="0">
                                  <a:latin typeface="Cambria Math" panose="02040503050406030204" pitchFamily="18" charset="0"/>
                                </a:rPr>
                                <m:t>×</m:t>
                              </m:r>
                              <m:r>
                                <a:rPr lang="fr-FR" sz="2200" b="0" i="1" smtClean="0">
                                  <a:latin typeface="Cambria Math" panose="02040503050406030204" pitchFamily="18" charset="0"/>
                                </a:rPr>
                                <m:t>𝑈</m:t>
                              </m:r>
                              <m:sSub>
                                <m:sSubPr>
                                  <m:ctrlPr>
                                    <a:rPr lang="fr-FR" sz="2200" b="0" i="1" smtClean="0">
                                      <a:latin typeface="Cambria Math" panose="02040503050406030204" pitchFamily="18" charset="0"/>
                                    </a:rPr>
                                  </m:ctrlPr>
                                </m:sSub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𝑓</m:t>
                                          </m:r>
                                        </m:sub>
                                      </m:sSub>
                                    </m:e>
                                  </m:d>
                                </m:e>
                                <m:sub>
                                  <m:r>
                                    <m:rPr>
                                      <m:nor/>
                                    </m:rPr>
                                    <a:rPr lang="fr-FR" sz="2200" b="0" i="0" smtClean="0">
                                      <a:latin typeface="Cambria Math" panose="02040503050406030204" pitchFamily="18" charset="0"/>
                                    </a:rPr>
                                    <m:t>R</m:t>
                                  </m:r>
                                </m:sub>
                              </m:sSub>
                            </m:oMath>
                          </a14:m>
                          <a:r>
                            <a:rPr lang="en-US" sz="2200" dirty="0"/>
                            <a:t> : </a:t>
                          </a:r>
                          <a14:m>
                            <m:oMath xmlns:m="http://schemas.openxmlformats.org/officeDocument/2006/math">
                              <m:sSub>
                                <m:sSubPr>
                                  <m:ctrlPr>
                                    <a:rPr lang="fr-FR" sz="2200" i="1" kern="1200" smtClean="0">
                                      <a:solidFill>
                                        <a:schemeClr val="dk1"/>
                                      </a:solidFill>
                                      <a:effectLst/>
                                      <a:latin typeface="Cambria Math" panose="02040503050406030204" pitchFamily="18" charset="0"/>
                                      <a:ea typeface="+mn-ea"/>
                                      <a:cs typeface="+mn-cs"/>
                                    </a:rPr>
                                  </m:ctrlPr>
                                </m:sSubPr>
                                <m:e>
                                  <m:r>
                                    <a:rPr lang="fr-FR" sz="2200" kern="1200">
                                      <a:solidFill>
                                        <a:schemeClr val="dk1"/>
                                      </a:solidFill>
                                      <a:effectLst/>
                                      <a:latin typeface="Cambria Math" panose="02040503050406030204" pitchFamily="18" charset="0"/>
                                      <a:ea typeface="+mn-ea"/>
                                      <a:cs typeface="+mn-cs"/>
                                    </a:rPr>
                                    <m:t>𝜕</m:t>
                                  </m:r>
                                </m:e>
                                <m:sub>
                                  <m:r>
                                    <m:rPr>
                                      <m:sty m:val="p"/>
                                    </m:rPr>
                                    <a:rPr lang="fr-FR" sz="2200" kern="1200">
                                      <a:solidFill>
                                        <a:schemeClr val="dk1"/>
                                      </a:solidFill>
                                      <a:effectLst/>
                                      <a:latin typeface="Cambria Math" panose="02040503050406030204" pitchFamily="18" charset="0"/>
                                      <a:ea typeface="+mn-ea"/>
                                      <a:cs typeface="+mn-cs"/>
                                    </a:rPr>
                                    <m:t>μ</m:t>
                                  </m:r>
                                </m:sub>
                              </m:sSub>
                              <m:sSubSup>
                                <m:sSubSupPr>
                                  <m:ctrlPr>
                                    <a:rPr lang="fr-FR" sz="2200" b="0" i="1" kern="1200" smtClean="0">
                                      <a:solidFill>
                                        <a:schemeClr val="dk1"/>
                                      </a:solidFill>
                                      <a:effectLst/>
                                      <a:latin typeface="Cambria Math" panose="02040503050406030204" pitchFamily="18" charset="0"/>
                                      <a:ea typeface="+mn-ea"/>
                                      <a:cs typeface="+mn-cs"/>
                                    </a:rPr>
                                  </m:ctrlPr>
                                </m:sSubSupPr>
                                <m:e>
                                  <m:r>
                                    <m:rPr>
                                      <m:sty m:val="p"/>
                                    </m:rPr>
                                    <a:rPr lang="fr-FR" sz="2200" kern="1200">
                                      <a:solidFill>
                                        <a:schemeClr val="dk1"/>
                                      </a:solidFill>
                                      <a:effectLst/>
                                      <a:latin typeface="Cambria Math" panose="02040503050406030204" pitchFamily="18" charset="0"/>
                                      <a:ea typeface="+mn-ea"/>
                                      <a:cs typeface="+mn-cs"/>
                                    </a:rPr>
                                    <m:t>J</m:t>
                                  </m:r>
                                </m:e>
                                <m:sub>
                                  <m:r>
                                    <m:rPr>
                                      <m:nor/>
                                    </m:rPr>
                                    <a:rPr lang="fr-FR" sz="2200" b="0" i="0" kern="1200" smtClean="0">
                                      <a:solidFill>
                                        <a:schemeClr val="dk1"/>
                                      </a:solidFill>
                                      <a:effectLst/>
                                      <a:latin typeface="Cambria Math" panose="02040503050406030204" pitchFamily="18" charset="0"/>
                                      <a:ea typeface="+mn-ea"/>
                                      <a:cs typeface="+mn-cs"/>
                                    </a:rPr>
                                    <m:t>L</m:t>
                                  </m:r>
                                  <m:r>
                                    <m:rPr>
                                      <m:nor/>
                                    </m:rPr>
                                    <a:rPr lang="fr-FR" sz="2200" b="0" i="0" kern="1200" smtClean="0">
                                      <a:solidFill>
                                        <a:schemeClr val="dk1"/>
                                      </a:solidFill>
                                      <a:effectLst/>
                                      <a:latin typeface="Cambria Math" panose="02040503050406030204" pitchFamily="18" charset="0"/>
                                      <a:ea typeface="+mn-ea"/>
                                      <a:cs typeface="+mn-cs"/>
                                    </a:rPr>
                                    <m:t>/</m:t>
                                  </m:r>
                                  <m:r>
                                    <m:rPr>
                                      <m:nor/>
                                    </m:rPr>
                                    <a:rPr lang="fr-FR" sz="2200" b="0" i="0" kern="1200" smtClean="0">
                                      <a:solidFill>
                                        <a:schemeClr val="dk1"/>
                                      </a:solidFill>
                                      <a:effectLst/>
                                      <a:latin typeface="Cambria Math" panose="02040503050406030204" pitchFamily="18" charset="0"/>
                                      <a:ea typeface="+mn-ea"/>
                                      <a:cs typeface="+mn-cs"/>
                                    </a:rPr>
                                    <m:t>R</m:t>
                                  </m:r>
                                </m:sub>
                                <m:sup>
                                  <m:r>
                                    <m:rPr>
                                      <m:sty m:val="p"/>
                                    </m:rPr>
                                    <a:rPr lang="fr-FR" sz="2200" kern="1200">
                                      <a:solidFill>
                                        <a:schemeClr val="dk1"/>
                                      </a:solidFill>
                                      <a:effectLst/>
                                      <a:latin typeface="Cambria Math" panose="02040503050406030204" pitchFamily="18" charset="0"/>
                                      <a:ea typeface="+mn-ea"/>
                                      <a:cs typeface="+mn-cs"/>
                                    </a:rPr>
                                    <m:t>μ</m:t>
                                  </m:r>
                                </m:sup>
                              </m:sSubSup>
                              <m:r>
                                <a:rPr lang="fr-FR" sz="2200" kern="1200">
                                  <a:solidFill>
                                    <a:schemeClr val="dk1"/>
                                  </a:solidFill>
                                  <a:effectLst/>
                                  <a:latin typeface="Cambria Math" panose="02040503050406030204" pitchFamily="18" charset="0"/>
                                  <a:ea typeface="+mn-ea"/>
                                  <a:cs typeface="+mn-cs"/>
                                </a:rPr>
                                <m:t>=0</m:t>
                              </m:r>
                            </m:oMath>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 xmlns:m="http://schemas.openxmlformats.org/officeDocument/2006/math">
                              <m:r>
                                <a:rPr lang="fr-FR" sz="2200" b="0" i="1" smtClean="0">
                                  <a:latin typeface="Cambria Math" panose="02040503050406030204" pitchFamily="18" charset="0"/>
                                </a:rPr>
                                <m:t>𝑈</m:t>
                              </m:r>
                              <m:sSub>
                                <m:sSubPr>
                                  <m:ctrlPr>
                                    <a:rPr lang="fr-FR" sz="2200" b="0" i="1" smtClean="0">
                                      <a:latin typeface="Cambria Math" panose="02040503050406030204" pitchFamily="18" charset="0"/>
                                    </a:rPr>
                                  </m:ctrlPr>
                                </m:sSub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𝑓</m:t>
                                          </m:r>
                                        </m:sub>
                                      </m:sSub>
                                    </m:e>
                                  </m:d>
                                </m:e>
                                <m:sub>
                                  <m:r>
                                    <m:rPr>
                                      <m:nor/>
                                    </m:rPr>
                                    <a:rPr lang="fr-FR" sz="2200" b="0" i="0" smtClean="0">
                                      <a:latin typeface="Cambria Math" panose="02040503050406030204" pitchFamily="18" charset="0"/>
                                    </a:rPr>
                                    <m:t>L</m:t>
                                  </m:r>
                                </m:sub>
                              </m:sSub>
                              <m:r>
                                <a:rPr lang="fr-FR" sz="2200" b="0" i="1" smtClean="0">
                                  <a:latin typeface="Cambria Math" panose="02040503050406030204" pitchFamily="18" charset="0"/>
                                </a:rPr>
                                <m:t>×</m:t>
                              </m:r>
                              <m:r>
                                <a:rPr lang="fr-FR" sz="2200" b="0" i="1" smtClean="0">
                                  <a:latin typeface="Cambria Math" panose="02040503050406030204" pitchFamily="18" charset="0"/>
                                </a:rPr>
                                <m:t>𝑈</m:t>
                              </m:r>
                              <m:sSub>
                                <m:sSubPr>
                                  <m:ctrlPr>
                                    <a:rPr lang="fr-FR" sz="2200" b="0" i="1" smtClean="0">
                                      <a:latin typeface="Cambria Math" panose="02040503050406030204" pitchFamily="18" charset="0"/>
                                    </a:rPr>
                                  </m:ctrlPr>
                                </m:sSub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𝑓</m:t>
                                          </m:r>
                                        </m:sub>
                                      </m:sSub>
                                    </m:e>
                                  </m:d>
                                </m:e>
                                <m:sub>
                                  <m:r>
                                    <m:rPr>
                                      <m:nor/>
                                    </m:rPr>
                                    <a:rPr lang="fr-FR" sz="2200" b="0" i="0" smtClean="0">
                                      <a:latin typeface="Cambria Math" panose="02040503050406030204" pitchFamily="18" charset="0"/>
                                    </a:rPr>
                                    <m:t>R</m:t>
                                  </m:r>
                                </m:sub>
                              </m:sSub>
                            </m:oMath>
                          </a14:m>
                          <a:r>
                            <a:rPr lang="en-US" sz="2200" dirty="0"/>
                            <a:t> : </a:t>
                          </a:r>
                          <a:r>
                            <a:rPr lang="fr-FR" sz="2200" i="1" baseline="0" dirty="0">
                              <a:effectLst/>
                              <a:latin typeface="Cambria Math" panose="02040503050406030204" pitchFamily="18" charset="0"/>
                            </a:rPr>
                            <a:t> </a:t>
                          </a:r>
                          <a14:m>
                            <m:oMath xmlns:m="http://schemas.openxmlformats.org/officeDocument/2006/math">
                              <m:sSubSup>
                                <m:sSubSupPr>
                                  <m:ctrlPr>
                                    <a:rPr lang="fr-FR" sz="2200" b="0" i="1" smtClean="0">
                                      <a:effectLst/>
                                      <a:latin typeface="Cambria Math" panose="02040503050406030204" pitchFamily="18" charset="0"/>
                                      <a:ea typeface="DengXian" panose="02010600030101010101" pitchFamily="2" charset="-122"/>
                                      <a:cs typeface="Times New Roman" panose="02020603050405020304" pitchFamily="18" charset="0"/>
                                    </a:rPr>
                                  </m:ctrlPr>
                                </m:sSubSupPr>
                                <m:e>
                                  <m:r>
                                    <m:rPr>
                                      <m:sty m:val="p"/>
                                    </m:rPr>
                                    <a:rPr lang="fr-FR" sz="2200">
                                      <a:effectLst/>
                                      <a:latin typeface="Cambria Math" panose="02040503050406030204" pitchFamily="18" charset="0"/>
                                      <a:ea typeface="DengXian" panose="02010600030101010101" pitchFamily="2" charset="-122"/>
                                      <a:cs typeface="Times New Roman" panose="02020603050405020304" pitchFamily="18" charset="0"/>
                                    </a:rPr>
                                    <m:t>A</m:t>
                                  </m:r>
                                </m:e>
                                <m:sub>
                                  <m:r>
                                    <m:rPr>
                                      <m:nor/>
                                    </m:rPr>
                                    <a:rPr lang="fr-FR" sz="2200" b="0" i="0" smtClean="0">
                                      <a:effectLst/>
                                      <a:latin typeface="Cambria Math" panose="02040503050406030204" pitchFamily="18" charset="0"/>
                                      <a:ea typeface="DengXian" panose="02010600030101010101" pitchFamily="2" charset="-122"/>
                                      <a:cs typeface="Times New Roman" panose="02020603050405020304" pitchFamily="18" charset="0"/>
                                    </a:rPr>
                                    <m:t>L</m:t>
                                  </m:r>
                                  <m:r>
                                    <m:rPr>
                                      <m:nor/>
                                    </m:rPr>
                                    <a:rPr lang="fr-FR" sz="2200" b="0" i="0" smtClean="0">
                                      <a:effectLst/>
                                      <a:latin typeface="Cambria Math" panose="02040503050406030204" pitchFamily="18" charset="0"/>
                                      <a:ea typeface="DengXian" panose="02010600030101010101" pitchFamily="2" charset="-122"/>
                                      <a:cs typeface="Times New Roman" panose="02020603050405020304" pitchFamily="18" charset="0"/>
                                    </a:rPr>
                                    <m:t>/</m:t>
                                  </m:r>
                                  <m:r>
                                    <m:rPr>
                                      <m:nor/>
                                    </m:rPr>
                                    <a:rPr lang="fr-FR" sz="2200" b="0" i="0" smtClean="0">
                                      <a:effectLst/>
                                      <a:latin typeface="Cambria Math" panose="02040503050406030204" pitchFamily="18" charset="0"/>
                                      <a:ea typeface="DengXian" panose="02010600030101010101" pitchFamily="2" charset="-122"/>
                                      <a:cs typeface="Times New Roman" panose="02020603050405020304" pitchFamily="18" charset="0"/>
                                    </a:rPr>
                                    <m:t>R</m:t>
                                  </m:r>
                                </m:sub>
                                <m:sup>
                                  <m:r>
                                    <m:rPr>
                                      <m:sty m:val="p"/>
                                    </m:rPr>
                                    <a:rPr lang="fr-FR" sz="2200">
                                      <a:effectLst/>
                                      <a:latin typeface="Cambria Math" panose="02040503050406030204" pitchFamily="18" charset="0"/>
                                      <a:ea typeface="DengXian" panose="02010600030101010101" pitchFamily="2" charset="-122"/>
                                      <a:cs typeface="Times New Roman" panose="02020603050405020304" pitchFamily="18" charset="0"/>
                                    </a:rPr>
                                    <m:t>M</m:t>
                                  </m:r>
                                </m:sup>
                              </m:sSubSup>
                            </m:oMath>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6338057"/>
                      </a:ext>
                    </a:extLst>
                  </a:tr>
                  <a:tr h="648000">
                    <a:tc>
                      <a:txBody>
                        <a:bodyPr/>
                        <a:lstStyle/>
                        <a:p>
                          <a:pPr/>
                          <a14:m>
                            <m:oMathPara xmlns:m="http://schemas.openxmlformats.org/officeDocument/2006/math">
                              <m:oMathParaPr>
                                <m:jc m:val="centerGroup"/>
                              </m:oMathParaPr>
                              <m:oMath xmlns:m="http://schemas.openxmlformats.org/officeDocument/2006/math">
                                <m:r>
                                  <m:rPr>
                                    <m:nor/>
                                  </m:rPr>
                                  <a:rPr lang="fr-FR" sz="2200" kern="1200" smtClean="0">
                                    <a:solidFill>
                                      <a:schemeClr val="dk1"/>
                                    </a:solidFill>
                                    <a:effectLst/>
                                    <a:latin typeface="+mn-lt"/>
                                    <a:ea typeface="+mn-ea"/>
                                    <a:cs typeface="+mn-cs"/>
                                  </a:rPr>
                                  <m:t>Tr</m:t>
                                </m:r>
                                <m:r>
                                  <a:rPr lang="fr-FR" sz="2200" i="1" kern="1200">
                                    <a:solidFill>
                                      <a:schemeClr val="dk1"/>
                                    </a:solidFill>
                                    <a:effectLst/>
                                    <a:latin typeface="Cambria Math" panose="02040503050406030204" pitchFamily="18" charset="0"/>
                                    <a:ea typeface="+mn-ea"/>
                                    <a:cs typeface="+mn-cs"/>
                                  </a:rPr>
                                  <m:t> </m:t>
                                </m:r>
                                <m:r>
                                  <a:rPr lang="fr-FR" sz="2200" i="1" kern="1200">
                                    <a:solidFill>
                                      <a:schemeClr val="dk1"/>
                                    </a:solidFill>
                                    <a:effectLst/>
                                    <a:latin typeface="Cambria Math" panose="02040503050406030204" pitchFamily="18" charset="0"/>
                                    <a:ea typeface="+mn-ea"/>
                                    <a:cs typeface="+mn-cs"/>
                                  </a:rPr>
                                  <m:t>𝐹</m:t>
                                </m:r>
                                <m:r>
                                  <a:rPr lang="fr-FR" sz="2200" i="1" kern="1200">
                                    <a:solidFill>
                                      <a:schemeClr val="dk1"/>
                                    </a:solidFill>
                                    <a:effectLst/>
                                    <a:latin typeface="Cambria Math" panose="02040503050406030204" pitchFamily="18" charset="0"/>
                                    <a:ea typeface="+mn-ea"/>
                                    <a:cs typeface="+mn-cs"/>
                                  </a:rPr>
                                  <m:t>∧</m:t>
                                </m:r>
                                <m:r>
                                  <a:rPr lang="fr-FR" sz="2200" i="1" kern="1200">
                                    <a:solidFill>
                                      <a:schemeClr val="dk1"/>
                                    </a:solidFill>
                                    <a:effectLst/>
                                    <a:latin typeface="Cambria Math" panose="02040503050406030204" pitchFamily="18" charset="0"/>
                                    <a:ea typeface="+mn-ea"/>
                                    <a:cs typeface="+mn-cs"/>
                                  </a:rPr>
                                  <m:t>𝐹</m:t>
                                </m:r>
                              </m:oMath>
                            </m:oMathPara>
                          </a14:m>
                          <a:endParaRPr lang="fr-FR" sz="2200" kern="1200" dirty="0">
                            <a:solidFill>
                              <a:schemeClr val="dk1"/>
                            </a:solidFill>
                            <a:effectLst/>
                            <a:latin typeface="+mn-lt"/>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fr-FR" sz="2200" b="0" i="1" smtClean="0">
                                    <a:latin typeface="Cambria Math" panose="02040503050406030204" pitchFamily="18" charset="0"/>
                                  </a:rPr>
                                  <m:t>𝒶</m:t>
                                </m:r>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631479"/>
                      </a:ext>
                    </a:extLst>
                  </a:tr>
                  <a:tr h="648000">
                    <a:tc>
                      <a:txBody>
                        <a:bodyPr/>
                        <a:lstStyle/>
                        <a:p>
                          <a:pPr algn="ctr"/>
                          <a14:m>
                            <m:oMath xmlns:m="http://schemas.openxmlformats.org/officeDocument/2006/math">
                              <m:r>
                                <m:rPr>
                                  <m:nor/>
                                </m:rPr>
                                <a:rPr lang="fr-FR" sz="2200" b="0" i="0" kern="1200" smtClean="0">
                                  <a:solidFill>
                                    <a:schemeClr val="dk1"/>
                                  </a:solidFill>
                                  <a:effectLst/>
                                  <a:latin typeface="Cambria Math" panose="02040503050406030204" pitchFamily="18" charset="0"/>
                                  <a:ea typeface="+mn-ea"/>
                                  <a:cs typeface="+mn-cs"/>
                                </a:rPr>
                                <m:t>(</m:t>
                              </m:r>
                              <m:r>
                                <m:rPr>
                                  <m:nor/>
                                </m:rPr>
                                <a:rPr lang="fr-FR" sz="2200" b="0" i="0" kern="1200" smtClean="0">
                                  <a:solidFill>
                                    <a:schemeClr val="dk1"/>
                                  </a:solidFill>
                                  <a:effectLst/>
                                  <a:latin typeface="Cambria Math" panose="02040503050406030204" pitchFamily="18" charset="0"/>
                                  <a:ea typeface="+mn-ea"/>
                                  <a:cs typeface="+mn-cs"/>
                                </a:rPr>
                                <m:t>Tr</m:t>
                              </m:r>
                              <m:r>
                                <a:rPr lang="fr-FR" sz="2200" b="0" i="1" kern="1200" smtClean="0">
                                  <a:solidFill>
                                    <a:schemeClr val="dk1"/>
                                  </a:solidFill>
                                  <a:effectLst/>
                                  <a:latin typeface="Cambria Math" panose="02040503050406030204" pitchFamily="18" charset="0"/>
                                  <a:ea typeface="+mn-ea"/>
                                  <a:cs typeface="+mn-cs"/>
                                </a:rPr>
                                <m:t> </m:t>
                              </m:r>
                              <m:sSub>
                                <m:sSubPr>
                                  <m:ctrlPr>
                                    <a:rPr kumimoji="0" lang="fr-FR" sz="2200" b="0" i="1" u="none" strike="noStrike" kern="1200" cap="none" spc="0" normalizeH="0" baseline="0" noProof="0" smtClean="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bPr>
                                <m:e>
                                  <m: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𝐹</m:t>
                                  </m:r>
                                </m:e>
                                <m:sub>
                                  <m: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𝜇𝜈</m:t>
                                  </m:r>
                                </m:sub>
                              </m:sSub>
                              <m:sSup>
                                <m:sSupPr>
                                  <m:ctrlP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pPr>
                                <m:e>
                                  <m: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𝐹</m:t>
                                  </m:r>
                                </m:e>
                                <m:sup>
                                  <m: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𝜇𝜈</m:t>
                                  </m:r>
                                </m:sup>
                              </m:sSup>
                              <m:r>
                                <a:rPr kumimoji="0" lang="fr-FR" sz="2200" b="0" i="1" u="none" strike="noStrike" kern="1200" cap="none" spc="0" normalizeH="0" baseline="0" noProof="0" smtClean="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)² </m:t>
                              </m:r>
                            </m:oMath>
                          </a14:m>
                          <a:r>
                            <a:rPr lang="en-US" sz="2200" dirty="0"/>
                            <a:t> </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𝜑</m:t>
                                    </m:r>
                                  </m:e>
                                  <m:sub>
                                    <m:r>
                                      <a:rPr lang="fr-FR" sz="2200" b="0" i="1" smtClean="0">
                                        <a:latin typeface="Cambria Math" panose="02040503050406030204" pitchFamily="18" charset="0"/>
                                      </a:rPr>
                                      <m:t>2</m:t>
                                    </m:r>
                                  </m:sub>
                                </m:sSub>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102483"/>
                      </a:ext>
                    </a:extLst>
                  </a:tr>
                </a:tbl>
              </a:graphicData>
            </a:graphic>
          </p:graphicFrame>
        </mc:Choice>
        <mc:Fallback xmlns="">
          <p:graphicFrame>
            <p:nvGraphicFramePr>
              <p:cNvPr id="6" name="Espace réservé du contenu 5">
                <a:extLst>
                  <a:ext uri="{FF2B5EF4-FFF2-40B4-BE49-F238E27FC236}">
                    <a16:creationId xmlns:a16="http://schemas.microsoft.com/office/drawing/2014/main" id="{57D19A4B-9657-4E63-9DE3-6D4A147367FB}"/>
                  </a:ext>
                </a:extLst>
              </p:cNvPr>
              <p:cNvGraphicFramePr>
                <a:graphicFrameLocks noGrp="1"/>
              </p:cNvGraphicFramePr>
              <p:nvPr>
                <p:ph idx="1"/>
                <p:extLst>
                  <p:ext uri="{D42A27DB-BD31-4B8C-83A1-F6EECF244321}">
                    <p14:modId xmlns:p14="http://schemas.microsoft.com/office/powerpoint/2010/main" val="1968670268"/>
                  </p:ext>
                </p:extLst>
              </p:nvPr>
            </p:nvGraphicFramePr>
            <p:xfrm>
              <a:off x="995996" y="2301647"/>
              <a:ext cx="10200005" cy="4392000"/>
            </p:xfrm>
            <a:graphic>
              <a:graphicData uri="http://schemas.openxmlformats.org/drawingml/2006/table">
                <a:tbl>
                  <a:tblPr firstRow="1" bandRow="1">
                    <a:effectLst>
                      <a:outerShdw blurRad="355600" dist="50800" dir="7800000" sx="101000" sy="101000" algn="ctr" rotWithShape="0">
                        <a:schemeClr val="tx1">
                          <a:alpha val="10000"/>
                        </a:schemeClr>
                      </a:outerShdw>
                    </a:effectLst>
                    <a:tableStyleId>{5C22544A-7EE6-4342-B048-85BDC9FD1C3A}</a:tableStyleId>
                  </a:tblPr>
                  <a:tblGrid>
                    <a:gridCol w="4548118">
                      <a:extLst>
                        <a:ext uri="{9D8B030D-6E8A-4147-A177-3AD203B41FA5}">
                          <a16:colId xmlns:a16="http://schemas.microsoft.com/office/drawing/2014/main" val="3219916478"/>
                        </a:ext>
                      </a:extLst>
                    </a:gridCol>
                    <a:gridCol w="1133334">
                      <a:extLst>
                        <a:ext uri="{9D8B030D-6E8A-4147-A177-3AD203B41FA5}">
                          <a16:colId xmlns:a16="http://schemas.microsoft.com/office/drawing/2014/main" val="109950415"/>
                        </a:ext>
                      </a:extLst>
                    </a:gridCol>
                    <a:gridCol w="4518553">
                      <a:extLst>
                        <a:ext uri="{9D8B030D-6E8A-4147-A177-3AD203B41FA5}">
                          <a16:colId xmlns:a16="http://schemas.microsoft.com/office/drawing/2014/main" val="3507279957"/>
                        </a:ext>
                      </a:extLst>
                    </a:gridCol>
                  </a:tblGrid>
                  <a:tr h="648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651" t="-51402" r="-132574" b="-638318"/>
                          </a:stretch>
                        </a:blipFill>
                      </a:tcPr>
                    </a:tc>
                    <a:tc>
                      <a:txBody>
                        <a:bodyPr/>
                        <a:lstStyle/>
                        <a:p>
                          <a:pPr algn="ctr"/>
                          <a:r>
                            <a:rPr lang="en-US" sz="2200" dirty="0">
                              <a:solidFill>
                                <a:schemeClr val="tx1"/>
                              </a:solidFill>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5310" t="-51402" r="-8221" b="-638318"/>
                          </a:stretch>
                        </a:blipFill>
                      </a:tcPr>
                    </a:tc>
                    <a:extLst>
                      <a:ext uri="{0D108BD9-81ED-4DB2-BD59-A6C34878D82A}">
                        <a16:rowId xmlns:a16="http://schemas.microsoft.com/office/drawing/2014/main" val="1373738154"/>
                      </a:ext>
                    </a:extLst>
                  </a:tr>
                  <a:tr h="648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651" t="-152830" r="-132574" b="-54434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5310" t="-152830" r="-8221" b="-544340"/>
                          </a:stretch>
                        </a:blipFill>
                      </a:tcPr>
                    </a:tc>
                    <a:extLst>
                      <a:ext uri="{0D108BD9-81ED-4DB2-BD59-A6C34878D82A}">
                        <a16:rowId xmlns:a16="http://schemas.microsoft.com/office/drawing/2014/main" val="4043285863"/>
                      </a:ext>
                    </a:extLst>
                  </a:tr>
                  <a:tr h="648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651" t="-250467" r="-132574" b="-43925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5310" t="-250467" r="-8221" b="-439252"/>
                          </a:stretch>
                        </a:blipFill>
                      </a:tcPr>
                    </a:tc>
                    <a:extLst>
                      <a:ext uri="{0D108BD9-81ED-4DB2-BD59-A6C34878D82A}">
                        <a16:rowId xmlns:a16="http://schemas.microsoft.com/office/drawing/2014/main" val="1016242719"/>
                      </a:ext>
                    </a:extLst>
                  </a:tr>
                  <a:tr h="1152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651" t="-198413" r="-132574" b="-14867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5310" t="-198413" r="-8221" b="-148677"/>
                          </a:stretch>
                        </a:blipFill>
                      </a:tcPr>
                    </a:tc>
                    <a:extLst>
                      <a:ext uri="{0D108BD9-81ED-4DB2-BD59-A6C34878D82A}">
                        <a16:rowId xmlns:a16="http://schemas.microsoft.com/office/drawing/2014/main" val="3026338057"/>
                      </a:ext>
                    </a:extLst>
                  </a:tr>
                  <a:tr h="648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651" t="-532075" r="-132574" b="-165094"/>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5310" t="-532075" r="-8221" b="-165094"/>
                          </a:stretch>
                        </a:blipFill>
                      </a:tcPr>
                    </a:tc>
                    <a:extLst>
                      <a:ext uri="{0D108BD9-81ED-4DB2-BD59-A6C34878D82A}">
                        <a16:rowId xmlns:a16="http://schemas.microsoft.com/office/drawing/2014/main" val="2971631479"/>
                      </a:ext>
                    </a:extLst>
                  </a:tr>
                  <a:tr h="648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651" t="-626168" r="-132574" b="-6355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5310" t="-626168" r="-8221" b="-63551"/>
                          </a:stretch>
                        </a:blipFill>
                      </a:tcPr>
                    </a:tc>
                    <a:extLst>
                      <a:ext uri="{0D108BD9-81ED-4DB2-BD59-A6C34878D82A}">
                        <a16:rowId xmlns:a16="http://schemas.microsoft.com/office/drawing/2014/main" val="3322102483"/>
                      </a:ext>
                    </a:extLst>
                  </a:tr>
                </a:tbl>
              </a:graphicData>
            </a:graphic>
          </p:graphicFrame>
        </mc:Fallback>
      </mc:AlternateContent>
      <p:sp>
        <p:nvSpPr>
          <p:cNvPr id="7" name="ZoneTexte 6">
            <a:extLst>
              <a:ext uri="{FF2B5EF4-FFF2-40B4-BE49-F238E27FC236}">
                <a16:creationId xmlns:a16="http://schemas.microsoft.com/office/drawing/2014/main" id="{46C2FFA6-418E-4BC8-A2CD-9A5500F472DC}"/>
              </a:ext>
            </a:extLst>
          </p:cNvPr>
          <p:cNvSpPr txBox="1"/>
          <p:nvPr/>
        </p:nvSpPr>
        <p:spPr>
          <a:xfrm>
            <a:off x="287018" y="938213"/>
            <a:ext cx="9357360" cy="461665"/>
          </a:xfrm>
          <a:prstGeom prst="rect">
            <a:avLst/>
          </a:prstGeom>
          <a:noFill/>
        </p:spPr>
        <p:txBody>
          <a:bodyPr wrap="square" rtlCol="0">
            <a:spAutoFit/>
          </a:bodyPr>
          <a:lstStyle/>
          <a:p>
            <a:r>
              <a:rPr lang="en-US" sz="2400" i="1" dirty="0"/>
              <a:t>In principle</a:t>
            </a:r>
            <a:r>
              <a:rPr lang="en-US" sz="2400" dirty="0"/>
              <a:t>, every QCD operator has a </a:t>
            </a:r>
            <a:r>
              <a:rPr lang="en-US" sz="2400" dirty="0">
                <a:solidFill>
                  <a:srgbClr val="FF0000"/>
                </a:solidFill>
              </a:rPr>
              <a:t>dual field </a:t>
            </a:r>
            <a:r>
              <a:rPr lang="en-US" sz="2400" dirty="0"/>
              <a:t>in the bulk of same spin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8E4A721-1A12-420E-A1F1-0278762CA07A}"/>
                  </a:ext>
                </a:extLst>
              </p:cNvPr>
              <p:cNvSpPr/>
              <p:nvPr/>
            </p:nvSpPr>
            <p:spPr>
              <a:xfrm>
                <a:off x="1816803" y="1160921"/>
                <a:ext cx="8558392" cy="1244636"/>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Pr>
                        <m:e>
                          <m:r>
                            <a:rPr lang="fr-FR" sz="2200" i="1">
                              <a:latin typeface="Cambria Math" panose="02040503050406030204" pitchFamily="18" charset="0"/>
                              <a:ea typeface="DengXian" panose="02010600030101010101" pitchFamily="2" charset="-122"/>
                              <a:cs typeface="Times New Roman" panose="02020603050405020304" pitchFamily="18" charset="0"/>
                            </a:rPr>
                            <m:t>ℒ</m:t>
                          </m:r>
                        </m:e>
                        <m:sub>
                          <m:r>
                            <m:rPr>
                              <m:nor/>
                            </m:rPr>
                            <a:rPr lang="fr-FR" sz="2200">
                              <a:latin typeface="Cambria Math" panose="02040503050406030204" pitchFamily="18" charset="0"/>
                              <a:ea typeface="DengXian" panose="02010600030101010101" pitchFamily="2" charset="-122"/>
                              <a:cs typeface="Times New Roman" panose="02020603050405020304" pitchFamily="18" charset="0"/>
                            </a:rPr>
                            <m:t>QCD</m:t>
                          </m:r>
                        </m:sub>
                      </m:sSub>
                      <m:r>
                        <a:rPr lang="fr-FR" sz="2200" i="1">
                          <a:latin typeface="Cambria Math" panose="02040503050406030204" pitchFamily="18" charset="0"/>
                          <a:ea typeface="DengXian" panose="02010600030101010101" pitchFamily="2" charset="-122"/>
                          <a:cs typeface="Times New Roman" panose="02020603050405020304" pitchFamily="18" charset="0"/>
                        </a:rPr>
                        <m:t>=−</m:t>
                      </m:r>
                      <m:f>
                        <m:fPr>
                          <m:ctrlPr>
                            <a:rPr lang="fr-FR" sz="2200" i="1">
                              <a:latin typeface="Cambria Math" panose="02040503050406030204" pitchFamily="18" charset="0"/>
                              <a:ea typeface="DengXian" panose="02010600030101010101" pitchFamily="2" charset="-122"/>
                              <a:cs typeface="Times New Roman" panose="02020603050405020304" pitchFamily="18" charset="0"/>
                            </a:rPr>
                          </m:ctrlPr>
                        </m:fPr>
                        <m:num>
                          <m:r>
                            <a:rPr lang="fr-FR" sz="2200" i="1">
                              <a:latin typeface="Cambria Math" panose="02040503050406030204" pitchFamily="18" charset="0"/>
                              <a:ea typeface="DengXian" panose="02010600030101010101" pitchFamily="2" charset="-122"/>
                              <a:cs typeface="Times New Roman" panose="02020603050405020304" pitchFamily="18" charset="0"/>
                            </a:rPr>
                            <m:t>1</m:t>
                          </m:r>
                        </m:num>
                        <m:den>
                          <m:r>
                            <a:rPr lang="fr-FR" sz="2200" i="1">
                              <a:latin typeface="Cambria Math" panose="02040503050406030204" pitchFamily="18" charset="0"/>
                              <a:ea typeface="DengXian" panose="02010600030101010101" pitchFamily="2" charset="-122"/>
                              <a:cs typeface="Times New Roman" panose="02020603050405020304" pitchFamily="18" charset="0"/>
                            </a:rPr>
                            <m:t>2</m:t>
                          </m:r>
                          <m:sSubSup>
                            <m:sSubSup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SupPr>
                            <m:e>
                              <m:r>
                                <a:rPr lang="fr-FR" sz="2200" i="1">
                                  <a:latin typeface="Cambria Math" panose="02040503050406030204" pitchFamily="18" charset="0"/>
                                  <a:ea typeface="DengXian" panose="02010600030101010101" pitchFamily="2" charset="-122"/>
                                  <a:cs typeface="Times New Roman" panose="02020603050405020304" pitchFamily="18" charset="0"/>
                                </a:rPr>
                                <m:t>𝑔</m:t>
                              </m:r>
                            </m:e>
                            <m:sub>
                              <m:r>
                                <a:rPr lang="fr-FR" sz="2200" i="1">
                                  <a:latin typeface="Cambria Math" panose="02040503050406030204" pitchFamily="18" charset="0"/>
                                  <a:ea typeface="DengXian" panose="02010600030101010101" pitchFamily="2" charset="-122"/>
                                  <a:cs typeface="Times New Roman" panose="02020603050405020304" pitchFamily="18" charset="0"/>
                                </a:rPr>
                                <m:t>𝑌𝑀</m:t>
                              </m:r>
                            </m:sub>
                            <m:sup>
                              <m:r>
                                <a:rPr lang="fr-FR" sz="2200" i="1">
                                  <a:latin typeface="Cambria Math" panose="02040503050406030204" pitchFamily="18" charset="0"/>
                                  <a:ea typeface="DengXian" panose="02010600030101010101" pitchFamily="2" charset="-122"/>
                                  <a:cs typeface="Times New Roman" panose="02020603050405020304" pitchFamily="18" charset="0"/>
                                </a:rPr>
                                <m:t>2</m:t>
                              </m:r>
                            </m:sup>
                          </m:sSubSup>
                        </m:den>
                      </m:f>
                      <m:r>
                        <m:rPr>
                          <m:nor/>
                        </m:rPr>
                        <a:rPr lang="fr-FR" sz="2200">
                          <a:latin typeface="Cambria Math" panose="02040503050406030204" pitchFamily="18" charset="0"/>
                          <a:ea typeface="DengXian" panose="02010600030101010101" pitchFamily="2" charset="-122"/>
                          <a:cs typeface="Times New Roman" panose="02020603050405020304" pitchFamily="18" charset="0"/>
                        </a:rPr>
                        <m:t>Tr</m:t>
                      </m:r>
                      <m:r>
                        <a:rPr lang="fr-FR" sz="2200" i="1">
                          <a:latin typeface="Cambria Math" panose="02040503050406030204" pitchFamily="18" charset="0"/>
                          <a:ea typeface="DengXian" panose="02010600030101010101" pitchFamily="2" charset="-122"/>
                          <a:cs typeface="Times New Roman" panose="02020603050405020304" pitchFamily="18" charset="0"/>
                        </a:rPr>
                        <m:t> </m:t>
                      </m:r>
                      <m:sSub>
                        <m:sSub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Pr>
                        <m:e>
                          <m:r>
                            <a:rPr lang="fr-FR" sz="2200" i="1">
                              <a:latin typeface="Cambria Math" panose="02040503050406030204" pitchFamily="18" charset="0"/>
                              <a:ea typeface="DengXian" panose="02010600030101010101" pitchFamily="2" charset="-122"/>
                              <a:cs typeface="Times New Roman" panose="02020603050405020304" pitchFamily="18" charset="0"/>
                            </a:rPr>
                            <m:t>𝐹</m:t>
                          </m:r>
                        </m:e>
                        <m:sub>
                          <m:r>
                            <a:rPr lang="fr-FR" sz="2200" i="1">
                              <a:latin typeface="Cambria Math" panose="02040503050406030204" pitchFamily="18" charset="0"/>
                              <a:ea typeface="DengXian" panose="02010600030101010101" pitchFamily="2" charset="-122"/>
                              <a:cs typeface="Times New Roman" panose="02020603050405020304" pitchFamily="18" charset="0"/>
                            </a:rPr>
                            <m:t>𝜇𝜈</m:t>
                          </m:r>
                        </m:sub>
                      </m:sSub>
                      <m:sSup>
                        <m:sSup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pPr>
                        <m:e>
                          <m:r>
                            <a:rPr lang="fr-FR" sz="2200" i="1">
                              <a:latin typeface="Cambria Math" panose="02040503050406030204" pitchFamily="18" charset="0"/>
                              <a:ea typeface="DengXian" panose="02010600030101010101" pitchFamily="2" charset="-122"/>
                              <a:cs typeface="Times New Roman" panose="02020603050405020304" pitchFamily="18" charset="0"/>
                            </a:rPr>
                            <m:t>𝐹</m:t>
                          </m:r>
                        </m:e>
                        <m:sup>
                          <m:r>
                            <a:rPr lang="fr-FR" sz="2200" i="1">
                              <a:latin typeface="Cambria Math" panose="02040503050406030204" pitchFamily="18" charset="0"/>
                              <a:ea typeface="DengXian" panose="02010600030101010101" pitchFamily="2" charset="-122"/>
                              <a:cs typeface="Times New Roman" panose="02020603050405020304" pitchFamily="18" charset="0"/>
                            </a:rPr>
                            <m:t>𝜇𝜈</m:t>
                          </m:r>
                        </m:sup>
                      </m:sSup>
                      <m:r>
                        <a:rPr lang="fr-FR" sz="2200" i="1">
                          <a:latin typeface="Cambria Math" panose="02040503050406030204" pitchFamily="18" charset="0"/>
                          <a:ea typeface="DengXian" panose="02010600030101010101" pitchFamily="2" charset="-122"/>
                          <a:cs typeface="Times New Roman" panose="02020603050405020304" pitchFamily="18" charset="0"/>
                        </a:rPr>
                        <m:t>+</m:t>
                      </m:r>
                      <m:nary>
                        <m:naryPr>
                          <m:chr m:val="∑"/>
                          <m:ctrlPr>
                            <a:rPr lang="fr-FR" sz="2200" i="1">
                              <a:latin typeface="Cambria Math" panose="02040503050406030204" pitchFamily="18" charset="0"/>
                              <a:ea typeface="DengXian" panose="02010600030101010101" pitchFamily="2" charset="-122"/>
                              <a:cs typeface="Times New Roman" panose="02020603050405020304" pitchFamily="18" charset="0"/>
                            </a:rPr>
                          </m:ctrlPr>
                        </m:naryPr>
                        <m:sub>
                          <m:r>
                            <a:rPr lang="fr-FR" sz="2200" i="1">
                              <a:latin typeface="Cambria Math" panose="02040503050406030204" pitchFamily="18" charset="0"/>
                              <a:ea typeface="DengXian" panose="02010600030101010101" pitchFamily="2" charset="-122"/>
                              <a:cs typeface="Times New Roman" panose="02020603050405020304" pitchFamily="18" charset="0"/>
                            </a:rPr>
                            <m:t>𝑖</m:t>
                          </m:r>
                          <m:r>
                            <a:rPr lang="fr-FR" sz="2200" i="1">
                              <a:latin typeface="Cambria Math" panose="02040503050406030204" pitchFamily="18" charset="0"/>
                              <a:ea typeface="DengXian" panose="02010600030101010101" pitchFamily="2" charset="-122"/>
                              <a:cs typeface="Times New Roman" panose="02020603050405020304" pitchFamily="18" charset="0"/>
                            </a:rPr>
                            <m:t>=1</m:t>
                          </m:r>
                        </m:sub>
                        <m:sup>
                          <m:sSub>
                            <m:sSub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Pr>
                            <m:e>
                              <m:r>
                                <a:rPr lang="fr-FR" sz="2200" i="1">
                                  <a:latin typeface="Cambria Math" panose="02040503050406030204" pitchFamily="18" charset="0"/>
                                  <a:ea typeface="DengXian" panose="02010600030101010101" pitchFamily="2" charset="-122"/>
                                  <a:cs typeface="Times New Roman" panose="02020603050405020304" pitchFamily="18" charset="0"/>
                                </a:rPr>
                                <m:t>𝑁</m:t>
                              </m:r>
                            </m:e>
                            <m:sub>
                              <m:r>
                                <a:rPr lang="fr-FR" sz="2200" i="1">
                                  <a:latin typeface="Cambria Math" panose="02040503050406030204" pitchFamily="18" charset="0"/>
                                  <a:ea typeface="DengXian" panose="02010600030101010101" pitchFamily="2" charset="-122"/>
                                  <a:cs typeface="Times New Roman" panose="02020603050405020304" pitchFamily="18" charset="0"/>
                                </a:rPr>
                                <m:t>𝑓</m:t>
                              </m:r>
                            </m:sub>
                          </m:sSub>
                        </m:sup>
                        <m:e>
                          <m:sSup>
                            <m:sSup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pPr>
                            <m:e>
                              <m:acc>
                                <m:accPr>
                                  <m:chr m:val="̅"/>
                                  <m:ctrlPr>
                                    <a:rPr lang="fr-FR" sz="2200" i="1">
                                      <a:latin typeface="Cambria Math" panose="02040503050406030204" pitchFamily="18" charset="0"/>
                                      <a:ea typeface="DengXian" panose="02010600030101010101" pitchFamily="2" charset="-122"/>
                                      <a:cs typeface="Times New Roman" panose="02020603050405020304" pitchFamily="18" charset="0"/>
                                    </a:rPr>
                                  </m:ctrlPr>
                                </m:accPr>
                                <m:e>
                                  <m:r>
                                    <a:rPr lang="fr-FR" sz="2200" i="1">
                                      <a:latin typeface="Cambria Math" panose="02040503050406030204" pitchFamily="18" charset="0"/>
                                      <a:ea typeface="DengXian" panose="02010600030101010101" pitchFamily="2" charset="-122"/>
                                      <a:cs typeface="Times New Roman" panose="02020603050405020304" pitchFamily="18" charset="0"/>
                                    </a:rPr>
                                    <m:t>𝜓</m:t>
                                  </m:r>
                                </m:e>
                              </m:acc>
                            </m:e>
                            <m:sup>
                              <m:r>
                                <a:rPr lang="fr-FR" sz="2200" i="1">
                                  <a:latin typeface="Cambria Math" panose="02040503050406030204" pitchFamily="18" charset="0"/>
                                  <a:ea typeface="DengXian" panose="02010600030101010101" pitchFamily="2" charset="-122"/>
                                  <a:cs typeface="Times New Roman" panose="02020603050405020304" pitchFamily="18" charset="0"/>
                                </a:rPr>
                                <m:t>𝑖</m:t>
                              </m:r>
                            </m:sup>
                          </m:sSup>
                          <m:d>
                            <m:dPr>
                              <m:ctrlPr>
                                <a:rPr lang="fr-FR" sz="2200" i="1">
                                  <a:latin typeface="Cambria Math" panose="02040503050406030204" pitchFamily="18" charset="0"/>
                                  <a:ea typeface="DengXian" panose="02010600030101010101" pitchFamily="2" charset="-122"/>
                                  <a:cs typeface="Times New Roman" panose="02020603050405020304" pitchFamily="18" charset="0"/>
                                </a:rPr>
                              </m:ctrlPr>
                            </m:dPr>
                            <m:e>
                              <m:r>
                                <a:rPr lang="fr-FR" sz="2200" i="1">
                                  <a:latin typeface="Cambria Math" panose="02040503050406030204" pitchFamily="18" charset="0"/>
                                  <a:ea typeface="DengXian" panose="02010600030101010101" pitchFamily="2" charset="-122"/>
                                  <a:cs typeface="Times New Roman" panose="02020603050405020304" pitchFamily="18" charset="0"/>
                                </a:rPr>
                                <m:t>𝑖</m:t>
                              </m:r>
                              <m:r>
                                <a:rPr lang="fr-FR" sz="2200" i="1">
                                  <a:latin typeface="Cambria Math" panose="02040503050406030204" pitchFamily="18" charset="0"/>
                                  <a:ea typeface="DengXian" panose="02010600030101010101" pitchFamily="2" charset="-122"/>
                                  <a:cs typeface="Times New Roman" panose="02020603050405020304" pitchFamily="18" charset="0"/>
                                </a:rPr>
                                <m:t> </m:t>
                              </m:r>
                              <m:sSup>
                                <m:sSup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pPr>
                                <m:e>
                                  <m:r>
                                    <a:rPr lang="fr-FR" sz="2200" i="1">
                                      <a:latin typeface="Cambria Math" panose="02040503050406030204" pitchFamily="18" charset="0"/>
                                      <a:ea typeface="DengXian" panose="02010600030101010101" pitchFamily="2" charset="-122"/>
                                      <a:cs typeface="Times New Roman" panose="02020603050405020304" pitchFamily="18" charset="0"/>
                                    </a:rPr>
                                    <m:t>𝛾</m:t>
                                  </m:r>
                                </m:e>
                                <m:sup>
                                  <m:r>
                                    <a:rPr lang="fr-FR" sz="2200" i="1">
                                      <a:latin typeface="Cambria Math" panose="02040503050406030204" pitchFamily="18" charset="0"/>
                                      <a:ea typeface="DengXian" panose="02010600030101010101" pitchFamily="2" charset="-122"/>
                                      <a:cs typeface="Times New Roman" panose="02020603050405020304" pitchFamily="18" charset="0"/>
                                    </a:rPr>
                                    <m:t>𝜇</m:t>
                                  </m:r>
                                </m:sup>
                              </m:sSup>
                              <m:sSub>
                                <m:sSub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Pr>
                                <m:e>
                                  <m:r>
                                    <a:rPr lang="fr-FR" sz="2200" i="1">
                                      <a:latin typeface="Cambria Math" panose="02040503050406030204" pitchFamily="18" charset="0"/>
                                      <a:ea typeface="DengXian" panose="02010600030101010101" pitchFamily="2" charset="-122"/>
                                      <a:cs typeface="Times New Roman" panose="02020603050405020304" pitchFamily="18" charset="0"/>
                                    </a:rPr>
                                    <m:t>𝐷</m:t>
                                  </m:r>
                                </m:e>
                                <m:sub>
                                  <m:r>
                                    <a:rPr lang="fr-FR" sz="2200" i="1">
                                      <a:latin typeface="Cambria Math" panose="02040503050406030204" pitchFamily="18" charset="0"/>
                                      <a:ea typeface="DengXian" panose="02010600030101010101" pitchFamily="2" charset="-122"/>
                                      <a:cs typeface="Times New Roman" panose="02020603050405020304" pitchFamily="18" charset="0"/>
                                    </a:rPr>
                                    <m:t>𝜇</m:t>
                                  </m:r>
                                </m:sub>
                              </m:sSub>
                              <m:r>
                                <a:rPr lang="fr-FR" sz="2200" i="1">
                                  <a:latin typeface="Cambria Math" panose="02040503050406030204" pitchFamily="18" charset="0"/>
                                  <a:ea typeface="DengXian" panose="02010600030101010101" pitchFamily="2" charset="-122"/>
                                  <a:cs typeface="Times New Roman" panose="02020603050405020304" pitchFamily="18" charset="0"/>
                                </a:rPr>
                                <m:t>−</m:t>
                              </m:r>
                              <m:sSub>
                                <m:sSub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Pr>
                                <m:e>
                                  <m:r>
                                    <a:rPr lang="fr-FR" sz="2200" i="1">
                                      <a:latin typeface="Cambria Math" panose="02040503050406030204" pitchFamily="18" charset="0"/>
                                      <a:ea typeface="DengXian" panose="02010600030101010101" pitchFamily="2" charset="-122"/>
                                      <a:cs typeface="Times New Roman" panose="02020603050405020304" pitchFamily="18" charset="0"/>
                                    </a:rPr>
                                    <m:t>𝑚</m:t>
                                  </m:r>
                                </m:e>
                                <m:sub>
                                  <m:r>
                                    <a:rPr lang="fr-FR" sz="2200" i="1">
                                      <a:latin typeface="Cambria Math" panose="02040503050406030204" pitchFamily="18" charset="0"/>
                                      <a:ea typeface="DengXian" panose="02010600030101010101" pitchFamily="2" charset="-122"/>
                                      <a:cs typeface="Times New Roman" panose="02020603050405020304" pitchFamily="18" charset="0"/>
                                    </a:rPr>
                                    <m:t>𝑖</m:t>
                                  </m:r>
                                </m:sub>
                              </m:sSub>
                            </m:e>
                          </m:d>
                          <m:sSup>
                            <m:sSup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pPr>
                            <m:e>
                              <m:r>
                                <a:rPr lang="fr-FR" sz="2200" i="1">
                                  <a:latin typeface="Cambria Math" panose="02040503050406030204" pitchFamily="18" charset="0"/>
                                  <a:ea typeface="DengXian" panose="02010600030101010101" pitchFamily="2" charset="-122"/>
                                  <a:cs typeface="Times New Roman" panose="02020603050405020304" pitchFamily="18" charset="0"/>
                                </a:rPr>
                                <m:t>𝜓</m:t>
                              </m:r>
                            </m:e>
                            <m:sup>
                              <m:r>
                                <a:rPr lang="fr-FR" sz="2200" i="1">
                                  <a:latin typeface="Cambria Math" panose="02040503050406030204" pitchFamily="18" charset="0"/>
                                  <a:ea typeface="DengXian" panose="02010600030101010101" pitchFamily="2" charset="-122"/>
                                  <a:cs typeface="Times New Roman" panose="02020603050405020304" pitchFamily="18" charset="0"/>
                                </a:rPr>
                                <m:t>𝑖</m:t>
                              </m:r>
                            </m:sup>
                          </m:sSup>
                        </m:e>
                      </m:nary>
                    </m:oMath>
                  </m:oMathPara>
                </a14:m>
                <a:endParaRPr lang="fr-FR" sz="1100" dirty="0">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E8E4A721-1A12-420E-A1F1-0278762CA07A}"/>
                  </a:ext>
                </a:extLst>
              </p:cNvPr>
              <p:cNvSpPr>
                <a:spLocks noRot="1" noChangeAspect="1" noMove="1" noResize="1" noEditPoints="1" noAdjustHandles="1" noChangeArrowheads="1" noChangeShapeType="1" noTextEdit="1"/>
              </p:cNvSpPr>
              <p:nvPr/>
            </p:nvSpPr>
            <p:spPr>
              <a:xfrm>
                <a:off x="1816803" y="1160921"/>
                <a:ext cx="8558392" cy="1244636"/>
              </a:xfrm>
              <a:prstGeom prst="rect">
                <a:avLst/>
              </a:prstGeom>
              <a:blipFill>
                <a:blip r:embed="rId3"/>
                <a:stretch>
                  <a:fillRect/>
                </a:stretch>
              </a:blipFill>
            </p:spPr>
            <p:txBody>
              <a:bodyPr/>
              <a:lstStyle/>
              <a:p>
                <a:r>
                  <a:rPr lang="en-US">
                    <a:noFill/>
                  </a:rPr>
                  <a:t> </a:t>
                </a:r>
              </a:p>
            </p:txBody>
          </p:sp>
        </mc:Fallback>
      </mc:AlternateContent>
      <p:sp>
        <p:nvSpPr>
          <p:cNvPr id="8" name="Espace réservé du numéro de diapositive 4">
            <a:extLst>
              <a:ext uri="{FF2B5EF4-FFF2-40B4-BE49-F238E27FC236}">
                <a16:creationId xmlns:a16="http://schemas.microsoft.com/office/drawing/2014/main" id="{2F203482-E2CA-4803-A563-77FAC68BAE64}"/>
              </a:ext>
            </a:extLst>
          </p:cNvPr>
          <p:cNvSpPr>
            <a:spLocks noGrp="1"/>
          </p:cNvSpPr>
          <p:nvPr>
            <p:ph type="sldNum" sz="quarter" idx="12"/>
          </p:nvPr>
        </p:nvSpPr>
        <p:spPr>
          <a:xfrm>
            <a:off x="9144000" y="6356350"/>
            <a:ext cx="2743200" cy="365125"/>
          </a:xfrm>
        </p:spPr>
        <p:txBody>
          <a:bodyPr/>
          <a:lstStyle/>
          <a:p>
            <a:fld id="{483A8600-70C3-4930-9481-30FCED94700B}" type="slidenum">
              <a:rPr lang="fr-FR" smtClean="0"/>
              <a:pPr/>
              <a:t>14</a:t>
            </a:fld>
            <a:r>
              <a:rPr lang="fr-FR" dirty="0"/>
              <a:t>/32</a:t>
            </a:r>
          </a:p>
        </p:txBody>
      </p:sp>
    </p:spTree>
    <p:extLst>
      <p:ext uri="{BB962C8B-B14F-4D97-AF65-F5344CB8AC3E}">
        <p14:creationId xmlns:p14="http://schemas.microsoft.com/office/powerpoint/2010/main" val="3441437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958F5-8926-4C5A-A9B3-9200B8EC0F74}"/>
              </a:ext>
            </a:extLst>
          </p:cNvPr>
          <p:cNvSpPr>
            <a:spLocks noGrp="1"/>
          </p:cNvSpPr>
          <p:nvPr>
            <p:ph type="title"/>
          </p:nvPr>
        </p:nvSpPr>
        <p:spPr>
          <a:xfrm>
            <a:off x="838199" y="0"/>
            <a:ext cx="10515600" cy="1033463"/>
          </a:xfrm>
        </p:spPr>
        <p:txBody>
          <a:bodyPr/>
          <a:lstStyle/>
          <a:p>
            <a:r>
              <a:rPr lang="en-US" dirty="0"/>
              <a:t>Holographic QCD : field content </a:t>
            </a:r>
          </a:p>
        </p:txBody>
      </p:sp>
      <mc:AlternateContent xmlns:mc="http://schemas.openxmlformats.org/markup-compatibility/2006" xmlns:a14="http://schemas.microsoft.com/office/drawing/2010/main">
        <mc:Choice Requires="a14">
          <p:graphicFrame>
            <p:nvGraphicFramePr>
              <p:cNvPr id="6" name="Espace réservé du contenu 5">
                <a:extLst>
                  <a:ext uri="{FF2B5EF4-FFF2-40B4-BE49-F238E27FC236}">
                    <a16:creationId xmlns:a16="http://schemas.microsoft.com/office/drawing/2014/main" id="{57D19A4B-9657-4E63-9DE3-6D4A147367FB}"/>
                  </a:ext>
                </a:extLst>
              </p:cNvPr>
              <p:cNvGraphicFramePr>
                <a:graphicFrameLocks noGrp="1"/>
              </p:cNvGraphicFramePr>
              <p:nvPr>
                <p:ph idx="1"/>
                <p:extLst>
                  <p:ext uri="{D42A27DB-BD31-4B8C-83A1-F6EECF244321}">
                    <p14:modId xmlns:p14="http://schemas.microsoft.com/office/powerpoint/2010/main" val="2685390480"/>
                  </p:ext>
                </p:extLst>
              </p:nvPr>
            </p:nvGraphicFramePr>
            <p:xfrm>
              <a:off x="562605" y="2558559"/>
              <a:ext cx="11066781" cy="3744000"/>
            </p:xfrm>
            <a:graphic>
              <a:graphicData uri="http://schemas.openxmlformats.org/drawingml/2006/table">
                <a:tbl>
                  <a:tblPr firstRow="1" bandRow="1">
                    <a:effectLst>
                      <a:outerShdw blurRad="355600" dist="50800" dir="7800000" sx="101000" sy="101000" algn="ctr" rotWithShape="0">
                        <a:schemeClr val="tx1">
                          <a:alpha val="10000"/>
                        </a:schemeClr>
                      </a:outerShdw>
                    </a:effectLst>
                    <a:tableStyleId>{5C22544A-7EE6-4342-B048-85BDC9FD1C3A}</a:tableStyleId>
                  </a:tblPr>
                  <a:tblGrid>
                    <a:gridCol w="4934608">
                      <a:extLst>
                        <a:ext uri="{9D8B030D-6E8A-4147-A177-3AD203B41FA5}">
                          <a16:colId xmlns:a16="http://schemas.microsoft.com/office/drawing/2014/main" val="3219916478"/>
                        </a:ext>
                      </a:extLst>
                    </a:gridCol>
                    <a:gridCol w="1229643">
                      <a:extLst>
                        <a:ext uri="{9D8B030D-6E8A-4147-A177-3AD203B41FA5}">
                          <a16:colId xmlns:a16="http://schemas.microsoft.com/office/drawing/2014/main" val="109950415"/>
                        </a:ext>
                      </a:extLst>
                    </a:gridCol>
                    <a:gridCol w="4902530">
                      <a:extLst>
                        <a:ext uri="{9D8B030D-6E8A-4147-A177-3AD203B41FA5}">
                          <a16:colId xmlns:a16="http://schemas.microsoft.com/office/drawing/2014/main" val="3507279957"/>
                        </a:ext>
                      </a:extLst>
                    </a:gridCol>
                  </a:tblGrid>
                  <a:tr h="648000">
                    <a:tc>
                      <a:txBody>
                        <a:bodyPr/>
                        <a:lstStyle/>
                        <a:p>
                          <a:pPr algn="just"/>
                          <a14:m>
                            <m:oMathPara xmlns:m="http://schemas.openxmlformats.org/officeDocument/2006/math">
                              <m:oMathParaPr>
                                <m:jc m:val="center"/>
                              </m:oMathParaPr>
                              <m:oMath xmlns:m="http://schemas.openxmlformats.org/officeDocument/2006/math">
                                <m:sSub>
                                  <m:sSubPr>
                                    <m:ctrlPr>
                                      <a:rPr lang="fr-FR" sz="2200" i="1" smtClean="0">
                                        <a:solidFill>
                                          <a:schemeClr val="tx1"/>
                                        </a:solidFill>
                                        <a:effectLst/>
                                        <a:latin typeface="Cambria Math" panose="02040503050406030204" pitchFamily="18" charset="0"/>
                                      </a:rPr>
                                    </m:ctrlPr>
                                  </m:sSubPr>
                                  <m:e>
                                    <m:r>
                                      <a:rPr lang="fr-FR" sz="2200" i="1">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𝑇</m:t>
                                    </m:r>
                                  </m:e>
                                  <m:sub>
                                    <m:r>
                                      <m:rPr>
                                        <m:sty m:val="p"/>
                                      </m:rPr>
                                      <a:rPr lang="fr-FR" sz="220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μν</m:t>
                                    </m:r>
                                  </m:sub>
                                </m:sSub>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fr-FR" sz="2200" i="1" smtClean="0">
                                        <a:solidFill>
                                          <a:schemeClr val="tx1"/>
                                        </a:solidFill>
                                        <a:effectLst/>
                                        <a:latin typeface="Cambria Math" panose="02040503050406030204" pitchFamily="18" charset="0"/>
                                      </a:rPr>
                                    </m:ctrlPr>
                                  </m:sSubPr>
                                  <m:e>
                                    <m:r>
                                      <m:rPr>
                                        <m:sty m:val="p"/>
                                      </m:rPr>
                                      <a:rPr lang="fr-FR" sz="220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g</m:t>
                                    </m:r>
                                  </m:e>
                                  <m:sub>
                                    <m:r>
                                      <m:rPr>
                                        <m:sty m:val="p"/>
                                      </m:rPr>
                                      <a:rPr lang="fr-FR" sz="220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MN</m:t>
                                    </m:r>
                                  </m:sub>
                                </m:sSub>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3738154"/>
                      </a:ext>
                    </a:extLst>
                  </a:tr>
                  <a:tr h="648000">
                    <a:tc>
                      <a:txBody>
                        <a:bodyPr/>
                        <a:lstStyle/>
                        <a:p>
                          <a:pPr algn="ctr"/>
                          <a14:m>
                            <m:oMathPara xmlns:m="http://schemas.openxmlformats.org/officeDocument/2006/math">
                              <m:oMathParaPr>
                                <m:jc m:val="centerGroup"/>
                              </m:oMathParaPr>
                              <m:oMath xmlns:m="http://schemas.openxmlformats.org/officeDocument/2006/math">
                                <m:r>
                                  <m:rPr>
                                    <m:nor/>
                                  </m:rPr>
                                  <a:rPr lang="fr-FR" sz="2200" b="0" i="0" kern="1200" smtClean="0">
                                    <a:solidFill>
                                      <a:schemeClr val="dk1"/>
                                    </a:solidFill>
                                    <a:effectLst/>
                                    <a:latin typeface="Cambria Math" panose="02040503050406030204" pitchFamily="18" charset="0"/>
                                    <a:ea typeface="+mn-ea"/>
                                    <a:cs typeface="+mn-cs"/>
                                  </a:rPr>
                                  <m:t>Tr</m:t>
                                </m:r>
                                <m:r>
                                  <a:rPr lang="fr-FR" sz="2200" b="0" i="1" kern="1200" smtClean="0">
                                    <a:solidFill>
                                      <a:schemeClr val="dk1"/>
                                    </a:solidFill>
                                    <a:effectLst/>
                                    <a:latin typeface="Cambria Math" panose="02040503050406030204" pitchFamily="18" charset="0"/>
                                    <a:ea typeface="+mn-ea"/>
                                    <a:cs typeface="+mn-cs"/>
                                  </a:rPr>
                                  <m:t> </m:t>
                                </m:r>
                                <m:sSub>
                                  <m:sSubPr>
                                    <m:ctrlPr>
                                      <a:rPr kumimoji="0" lang="fr-FR" sz="2200" b="0" i="1" u="none" strike="noStrike" kern="1200" cap="none" spc="0" normalizeH="0" baseline="0" noProof="0" smtClean="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bPr>
                                  <m:e>
                                    <m: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𝐹</m:t>
                                    </m:r>
                                  </m:e>
                                  <m:sub>
                                    <m: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𝜇𝜈</m:t>
                                    </m:r>
                                  </m:sub>
                                </m:sSub>
                                <m:sSup>
                                  <m:sSupPr>
                                    <m:ctrlP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pPr>
                                  <m:e>
                                    <m: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𝐹</m:t>
                                    </m:r>
                                  </m:e>
                                  <m:sup>
                                    <m:r>
                                      <a:rPr kumimoji="0" lang="fr-FR" sz="22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𝜇𝜈</m:t>
                                    </m:r>
                                  </m:sup>
                                </m:sSup>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fr-FR" sz="2200" smtClea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φ</m:t>
                                </m:r>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285863"/>
                      </a:ext>
                    </a:extLst>
                  </a:tr>
                  <a:tr h="648000">
                    <a:tc>
                      <a:txBody>
                        <a:bodyPr/>
                        <a:lstStyle/>
                        <a:p>
                          <a:pPr algn="ctr"/>
                          <a14:m>
                            <m:oMathPara xmlns:m="http://schemas.openxmlformats.org/officeDocument/2006/math">
                              <m:oMathParaPr>
                                <m:jc m:val="centerGroup"/>
                              </m:oMathParaPr>
                              <m:oMath xmlns:m="http://schemas.openxmlformats.org/officeDocument/2006/math">
                                <m:sSup>
                                  <m:sSupPr>
                                    <m:ctrlPr>
                                      <a:rPr lang="fr-FR" sz="2200" b="0" i="1" smtClean="0">
                                        <a:latin typeface="Cambria Math" panose="02040503050406030204" pitchFamily="18" charset="0"/>
                                      </a:rPr>
                                    </m:ctrlPr>
                                  </m:sSupPr>
                                  <m:e>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𝜓</m:t>
                                        </m:r>
                                      </m:e>
                                    </m:acc>
                                  </m:e>
                                  <m:sup>
                                    <m:r>
                                      <a:rPr lang="fr-FR" sz="2200" b="0" i="1" smtClean="0">
                                        <a:latin typeface="Cambria Math" panose="02040503050406030204" pitchFamily="18" charset="0"/>
                                      </a:rPr>
                                      <m:t>𝑖</m:t>
                                    </m:r>
                                  </m:sup>
                                </m:sSup>
                                <m:r>
                                  <a:rPr lang="fr-FR" sz="2200" b="0" i="1" smtClean="0">
                                    <a:latin typeface="Cambria Math" panose="02040503050406030204" pitchFamily="18" charset="0"/>
                                  </a:rPr>
                                  <m:t> </m:t>
                                </m:r>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𝜓</m:t>
                                    </m:r>
                                  </m:e>
                                  <m:sup>
                                    <m:r>
                                      <a:rPr lang="fr-FR" sz="2200" b="0" i="1" smtClean="0">
                                        <a:latin typeface="Cambria Math" panose="02040503050406030204" pitchFamily="18" charset="0"/>
                                      </a:rPr>
                                      <m:t>𝑗</m:t>
                                    </m:r>
                                  </m:sup>
                                </m:sSup>
                                <m:r>
                                  <a:rPr lang="fr-FR" sz="2200" b="0" i="1" smtClean="0">
                                    <a:latin typeface="Cambria Math" panose="02040503050406030204" pitchFamily="18" charset="0"/>
                                  </a:rPr>
                                  <m:t> </m:t>
                                </m:r>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𝒯</m:t>
                                    </m:r>
                                  </m:e>
                                  <m:sup>
                                    <m:r>
                                      <a:rPr lang="fr-FR" sz="2200" b="0" i="1" smtClean="0">
                                        <a:latin typeface="Cambria Math" panose="02040503050406030204" pitchFamily="18" charset="0"/>
                                      </a:rPr>
                                      <m:t>𝑖𝑗</m:t>
                                    </m:r>
                                  </m:sup>
                                </m:sSup>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6242719"/>
                      </a:ext>
                    </a:extLst>
                  </a:tr>
                  <a:tr h="1152000">
                    <a:tc>
                      <a:txBody>
                        <a:bodyPr/>
                        <a:lstStyle/>
                        <a:p>
                          <a:pPr algn="ctr"/>
                          <a14:m>
                            <m:oMath xmlns:m="http://schemas.openxmlformats.org/officeDocument/2006/math">
                              <m:r>
                                <a:rPr lang="fr-FR" sz="2200" b="0" i="1" smtClean="0">
                                  <a:latin typeface="Cambria Math" panose="02040503050406030204" pitchFamily="18" charset="0"/>
                                </a:rPr>
                                <m:t>𝑈</m:t>
                              </m:r>
                              <m:sSub>
                                <m:sSubPr>
                                  <m:ctrlPr>
                                    <a:rPr lang="fr-FR" sz="2200" b="0" i="1" smtClean="0">
                                      <a:latin typeface="Cambria Math" panose="02040503050406030204" pitchFamily="18" charset="0"/>
                                    </a:rPr>
                                  </m:ctrlPr>
                                </m:sSub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𝑓</m:t>
                                          </m:r>
                                        </m:sub>
                                      </m:sSub>
                                    </m:e>
                                  </m:d>
                                </m:e>
                                <m:sub>
                                  <m:r>
                                    <m:rPr>
                                      <m:nor/>
                                    </m:rPr>
                                    <a:rPr lang="fr-FR" sz="2200" b="0" i="0" smtClean="0">
                                      <a:latin typeface="Cambria Math" panose="02040503050406030204" pitchFamily="18" charset="0"/>
                                    </a:rPr>
                                    <m:t>L</m:t>
                                  </m:r>
                                </m:sub>
                              </m:sSub>
                              <m:r>
                                <a:rPr lang="fr-FR" sz="2200" b="0" i="1" smtClean="0">
                                  <a:latin typeface="Cambria Math" panose="02040503050406030204" pitchFamily="18" charset="0"/>
                                </a:rPr>
                                <m:t>×</m:t>
                              </m:r>
                              <m:r>
                                <a:rPr lang="fr-FR" sz="2200" b="0" i="1" smtClean="0">
                                  <a:latin typeface="Cambria Math" panose="02040503050406030204" pitchFamily="18" charset="0"/>
                                </a:rPr>
                                <m:t>𝑈</m:t>
                              </m:r>
                              <m:sSub>
                                <m:sSubPr>
                                  <m:ctrlPr>
                                    <a:rPr lang="fr-FR" sz="2200" b="0" i="1" smtClean="0">
                                      <a:latin typeface="Cambria Math" panose="02040503050406030204" pitchFamily="18" charset="0"/>
                                    </a:rPr>
                                  </m:ctrlPr>
                                </m:sSub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𝑓</m:t>
                                          </m:r>
                                        </m:sub>
                                      </m:sSub>
                                    </m:e>
                                  </m:d>
                                </m:e>
                                <m:sub>
                                  <m:r>
                                    <m:rPr>
                                      <m:nor/>
                                    </m:rPr>
                                    <a:rPr lang="fr-FR" sz="2200" b="0" i="0" smtClean="0">
                                      <a:latin typeface="Cambria Math" panose="02040503050406030204" pitchFamily="18" charset="0"/>
                                    </a:rPr>
                                    <m:t>R</m:t>
                                  </m:r>
                                </m:sub>
                              </m:sSub>
                            </m:oMath>
                          </a14:m>
                          <a:r>
                            <a:rPr lang="en-US" sz="2200" dirty="0"/>
                            <a:t> : </a:t>
                          </a:r>
                          <a14:m>
                            <m:oMath xmlns:m="http://schemas.openxmlformats.org/officeDocument/2006/math">
                              <m:sSub>
                                <m:sSubPr>
                                  <m:ctrlPr>
                                    <a:rPr lang="fr-FR" sz="2200" i="1" kern="1200" smtClean="0">
                                      <a:solidFill>
                                        <a:schemeClr val="dk1"/>
                                      </a:solidFill>
                                      <a:effectLst/>
                                      <a:latin typeface="Cambria Math" panose="02040503050406030204" pitchFamily="18" charset="0"/>
                                      <a:ea typeface="+mn-ea"/>
                                      <a:cs typeface="+mn-cs"/>
                                    </a:rPr>
                                  </m:ctrlPr>
                                </m:sSubPr>
                                <m:e>
                                  <m:r>
                                    <a:rPr lang="fr-FR" sz="2200" kern="1200">
                                      <a:solidFill>
                                        <a:schemeClr val="dk1"/>
                                      </a:solidFill>
                                      <a:effectLst/>
                                      <a:latin typeface="Cambria Math" panose="02040503050406030204" pitchFamily="18" charset="0"/>
                                      <a:ea typeface="+mn-ea"/>
                                      <a:cs typeface="+mn-cs"/>
                                    </a:rPr>
                                    <m:t>𝜕</m:t>
                                  </m:r>
                                </m:e>
                                <m:sub>
                                  <m:r>
                                    <m:rPr>
                                      <m:sty m:val="p"/>
                                    </m:rPr>
                                    <a:rPr lang="fr-FR" sz="2200" kern="1200">
                                      <a:solidFill>
                                        <a:schemeClr val="dk1"/>
                                      </a:solidFill>
                                      <a:effectLst/>
                                      <a:latin typeface="Cambria Math" panose="02040503050406030204" pitchFamily="18" charset="0"/>
                                      <a:ea typeface="+mn-ea"/>
                                      <a:cs typeface="+mn-cs"/>
                                    </a:rPr>
                                    <m:t>μ</m:t>
                                  </m:r>
                                </m:sub>
                              </m:sSub>
                              <m:sSubSup>
                                <m:sSubSupPr>
                                  <m:ctrlPr>
                                    <a:rPr lang="fr-FR" sz="2200" b="0" i="1" kern="1200" smtClean="0">
                                      <a:solidFill>
                                        <a:schemeClr val="dk1"/>
                                      </a:solidFill>
                                      <a:effectLst/>
                                      <a:latin typeface="Cambria Math" panose="02040503050406030204" pitchFamily="18" charset="0"/>
                                      <a:ea typeface="+mn-ea"/>
                                      <a:cs typeface="+mn-cs"/>
                                    </a:rPr>
                                  </m:ctrlPr>
                                </m:sSubSupPr>
                                <m:e>
                                  <m:r>
                                    <m:rPr>
                                      <m:sty m:val="p"/>
                                    </m:rPr>
                                    <a:rPr lang="fr-FR" sz="2200" kern="1200">
                                      <a:solidFill>
                                        <a:schemeClr val="dk1"/>
                                      </a:solidFill>
                                      <a:effectLst/>
                                      <a:latin typeface="Cambria Math" panose="02040503050406030204" pitchFamily="18" charset="0"/>
                                      <a:ea typeface="+mn-ea"/>
                                      <a:cs typeface="+mn-cs"/>
                                    </a:rPr>
                                    <m:t>J</m:t>
                                  </m:r>
                                </m:e>
                                <m:sub>
                                  <m:r>
                                    <m:rPr>
                                      <m:nor/>
                                    </m:rPr>
                                    <a:rPr lang="fr-FR" sz="2200" b="0" i="0" kern="1200" smtClean="0">
                                      <a:solidFill>
                                        <a:schemeClr val="dk1"/>
                                      </a:solidFill>
                                      <a:effectLst/>
                                      <a:latin typeface="Cambria Math" panose="02040503050406030204" pitchFamily="18" charset="0"/>
                                      <a:ea typeface="+mn-ea"/>
                                      <a:cs typeface="+mn-cs"/>
                                    </a:rPr>
                                    <m:t>L</m:t>
                                  </m:r>
                                  <m:r>
                                    <m:rPr>
                                      <m:nor/>
                                    </m:rPr>
                                    <a:rPr lang="fr-FR" sz="2200" b="0" i="0" kern="1200" smtClean="0">
                                      <a:solidFill>
                                        <a:schemeClr val="dk1"/>
                                      </a:solidFill>
                                      <a:effectLst/>
                                      <a:latin typeface="Cambria Math" panose="02040503050406030204" pitchFamily="18" charset="0"/>
                                      <a:ea typeface="+mn-ea"/>
                                      <a:cs typeface="+mn-cs"/>
                                    </a:rPr>
                                    <m:t>/</m:t>
                                  </m:r>
                                  <m:r>
                                    <m:rPr>
                                      <m:nor/>
                                    </m:rPr>
                                    <a:rPr lang="fr-FR" sz="2200" b="0" i="0" kern="1200" smtClean="0">
                                      <a:solidFill>
                                        <a:schemeClr val="dk1"/>
                                      </a:solidFill>
                                      <a:effectLst/>
                                      <a:latin typeface="Cambria Math" panose="02040503050406030204" pitchFamily="18" charset="0"/>
                                      <a:ea typeface="+mn-ea"/>
                                      <a:cs typeface="+mn-cs"/>
                                    </a:rPr>
                                    <m:t>R</m:t>
                                  </m:r>
                                </m:sub>
                                <m:sup>
                                  <m:r>
                                    <m:rPr>
                                      <m:sty m:val="p"/>
                                    </m:rPr>
                                    <a:rPr lang="fr-FR" sz="2200" kern="1200">
                                      <a:solidFill>
                                        <a:schemeClr val="dk1"/>
                                      </a:solidFill>
                                      <a:effectLst/>
                                      <a:latin typeface="Cambria Math" panose="02040503050406030204" pitchFamily="18" charset="0"/>
                                      <a:ea typeface="+mn-ea"/>
                                      <a:cs typeface="+mn-cs"/>
                                    </a:rPr>
                                    <m:t>μ</m:t>
                                  </m:r>
                                </m:sup>
                              </m:sSubSup>
                              <m:r>
                                <a:rPr lang="fr-FR" sz="2200" kern="1200">
                                  <a:solidFill>
                                    <a:schemeClr val="dk1"/>
                                  </a:solidFill>
                                  <a:effectLst/>
                                  <a:latin typeface="Cambria Math" panose="02040503050406030204" pitchFamily="18" charset="0"/>
                                  <a:ea typeface="+mn-ea"/>
                                  <a:cs typeface="+mn-cs"/>
                                </a:rPr>
                                <m:t>=0</m:t>
                              </m:r>
                            </m:oMath>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 xmlns:m="http://schemas.openxmlformats.org/officeDocument/2006/math">
                              <m:r>
                                <a:rPr lang="fr-FR" sz="2200" b="0" i="1" smtClean="0">
                                  <a:latin typeface="Cambria Math" panose="02040503050406030204" pitchFamily="18" charset="0"/>
                                </a:rPr>
                                <m:t>𝑈</m:t>
                              </m:r>
                              <m:sSub>
                                <m:sSubPr>
                                  <m:ctrlPr>
                                    <a:rPr lang="fr-FR" sz="2200" b="0" i="1" smtClean="0">
                                      <a:latin typeface="Cambria Math" panose="02040503050406030204" pitchFamily="18" charset="0"/>
                                    </a:rPr>
                                  </m:ctrlPr>
                                </m:sSub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𝑓</m:t>
                                          </m:r>
                                        </m:sub>
                                      </m:sSub>
                                    </m:e>
                                  </m:d>
                                </m:e>
                                <m:sub>
                                  <m:r>
                                    <m:rPr>
                                      <m:nor/>
                                    </m:rPr>
                                    <a:rPr lang="fr-FR" sz="2200" b="0" i="0" smtClean="0">
                                      <a:latin typeface="Cambria Math" panose="02040503050406030204" pitchFamily="18" charset="0"/>
                                    </a:rPr>
                                    <m:t>L</m:t>
                                  </m:r>
                                </m:sub>
                              </m:sSub>
                              <m:r>
                                <a:rPr lang="fr-FR" sz="2200" b="0" i="1" smtClean="0">
                                  <a:latin typeface="Cambria Math" panose="02040503050406030204" pitchFamily="18" charset="0"/>
                                </a:rPr>
                                <m:t>×</m:t>
                              </m:r>
                              <m:r>
                                <a:rPr lang="fr-FR" sz="2200" b="0" i="1" smtClean="0">
                                  <a:latin typeface="Cambria Math" panose="02040503050406030204" pitchFamily="18" charset="0"/>
                                </a:rPr>
                                <m:t>𝑈</m:t>
                              </m:r>
                              <m:sSub>
                                <m:sSubPr>
                                  <m:ctrlPr>
                                    <a:rPr lang="fr-FR" sz="2200" b="0" i="1" smtClean="0">
                                      <a:latin typeface="Cambria Math" panose="02040503050406030204" pitchFamily="18" charset="0"/>
                                    </a:rPr>
                                  </m:ctrlPr>
                                </m:sSub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𝑓</m:t>
                                          </m:r>
                                        </m:sub>
                                      </m:sSub>
                                    </m:e>
                                  </m:d>
                                </m:e>
                                <m:sub>
                                  <m:r>
                                    <m:rPr>
                                      <m:nor/>
                                    </m:rPr>
                                    <a:rPr lang="fr-FR" sz="2200" b="0" i="0" smtClean="0">
                                      <a:latin typeface="Cambria Math" panose="02040503050406030204" pitchFamily="18" charset="0"/>
                                    </a:rPr>
                                    <m:t>R</m:t>
                                  </m:r>
                                </m:sub>
                              </m:sSub>
                            </m:oMath>
                          </a14:m>
                          <a:r>
                            <a:rPr lang="en-US" sz="2200" dirty="0"/>
                            <a:t> : </a:t>
                          </a:r>
                          <a14:m>
                            <m:oMath xmlns:m="http://schemas.openxmlformats.org/officeDocument/2006/math">
                              <m:sSubSup>
                                <m:sSubSupPr>
                                  <m:ctrlPr>
                                    <a:rPr lang="fr-FR" sz="2200" b="0" i="1" smtClean="0">
                                      <a:effectLst/>
                                      <a:latin typeface="Cambria Math" panose="02040503050406030204" pitchFamily="18" charset="0"/>
                                      <a:ea typeface="DengXian" panose="02010600030101010101" pitchFamily="2" charset="-122"/>
                                      <a:cs typeface="Times New Roman" panose="02020603050405020304" pitchFamily="18" charset="0"/>
                                    </a:rPr>
                                  </m:ctrlPr>
                                </m:sSubSupPr>
                                <m:e>
                                  <m:r>
                                    <m:rPr>
                                      <m:sty m:val="p"/>
                                    </m:rPr>
                                    <a:rPr lang="fr-FR" sz="2200">
                                      <a:effectLst/>
                                      <a:latin typeface="Cambria Math" panose="02040503050406030204" pitchFamily="18" charset="0"/>
                                      <a:ea typeface="DengXian" panose="02010600030101010101" pitchFamily="2" charset="-122"/>
                                      <a:cs typeface="Times New Roman" panose="02020603050405020304" pitchFamily="18" charset="0"/>
                                    </a:rPr>
                                    <m:t>A</m:t>
                                  </m:r>
                                </m:e>
                                <m:sub>
                                  <m:r>
                                    <m:rPr>
                                      <m:nor/>
                                    </m:rPr>
                                    <a:rPr lang="fr-FR" sz="2200" b="0" i="0" smtClean="0">
                                      <a:effectLst/>
                                      <a:latin typeface="Cambria Math" panose="02040503050406030204" pitchFamily="18" charset="0"/>
                                      <a:ea typeface="DengXian" panose="02010600030101010101" pitchFamily="2" charset="-122"/>
                                      <a:cs typeface="Times New Roman" panose="02020603050405020304" pitchFamily="18" charset="0"/>
                                    </a:rPr>
                                    <m:t>L</m:t>
                                  </m:r>
                                  <m:r>
                                    <m:rPr>
                                      <m:nor/>
                                    </m:rPr>
                                    <a:rPr lang="fr-FR" sz="2200" b="0" i="0" smtClean="0">
                                      <a:effectLst/>
                                      <a:latin typeface="Cambria Math" panose="02040503050406030204" pitchFamily="18" charset="0"/>
                                      <a:ea typeface="DengXian" panose="02010600030101010101" pitchFamily="2" charset="-122"/>
                                      <a:cs typeface="Times New Roman" panose="02020603050405020304" pitchFamily="18" charset="0"/>
                                    </a:rPr>
                                    <m:t>/</m:t>
                                  </m:r>
                                  <m:r>
                                    <m:rPr>
                                      <m:nor/>
                                    </m:rPr>
                                    <a:rPr lang="fr-FR" sz="2200" b="0" i="0" smtClean="0">
                                      <a:effectLst/>
                                      <a:latin typeface="Cambria Math" panose="02040503050406030204" pitchFamily="18" charset="0"/>
                                      <a:ea typeface="DengXian" panose="02010600030101010101" pitchFamily="2" charset="-122"/>
                                      <a:cs typeface="Times New Roman" panose="02020603050405020304" pitchFamily="18" charset="0"/>
                                    </a:rPr>
                                    <m:t>R</m:t>
                                  </m:r>
                                </m:sub>
                                <m:sup>
                                  <m:r>
                                    <m:rPr>
                                      <m:sty m:val="p"/>
                                    </m:rPr>
                                    <a:rPr lang="fr-FR" sz="2200">
                                      <a:effectLst/>
                                      <a:latin typeface="Cambria Math" panose="02040503050406030204" pitchFamily="18" charset="0"/>
                                      <a:ea typeface="DengXian" panose="02010600030101010101" pitchFamily="2" charset="-122"/>
                                      <a:cs typeface="Times New Roman" panose="02020603050405020304" pitchFamily="18" charset="0"/>
                                    </a:rPr>
                                    <m:t>M</m:t>
                                  </m:r>
                                </m:sup>
                              </m:sSubSup>
                            </m:oMath>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6338057"/>
                      </a:ext>
                    </a:extLst>
                  </a:tr>
                  <a:tr h="648000">
                    <a:tc>
                      <a:txBody>
                        <a:bodyPr/>
                        <a:lstStyle/>
                        <a:p>
                          <a:pPr/>
                          <a14:m>
                            <m:oMathPara xmlns:m="http://schemas.openxmlformats.org/officeDocument/2006/math">
                              <m:oMathParaPr>
                                <m:jc m:val="centerGroup"/>
                              </m:oMathParaPr>
                              <m:oMath xmlns:m="http://schemas.openxmlformats.org/officeDocument/2006/math">
                                <m:r>
                                  <m:rPr>
                                    <m:nor/>
                                  </m:rPr>
                                  <a:rPr lang="fr-FR" sz="2200" kern="1200" smtClean="0">
                                    <a:solidFill>
                                      <a:schemeClr val="dk1"/>
                                    </a:solidFill>
                                    <a:effectLst/>
                                    <a:latin typeface="+mn-lt"/>
                                    <a:ea typeface="+mn-ea"/>
                                    <a:cs typeface="+mn-cs"/>
                                  </a:rPr>
                                  <m:t>Tr</m:t>
                                </m:r>
                                <m:r>
                                  <a:rPr lang="fr-FR" sz="2200" i="1" kern="1200">
                                    <a:solidFill>
                                      <a:schemeClr val="dk1"/>
                                    </a:solidFill>
                                    <a:effectLst/>
                                    <a:latin typeface="Cambria Math" panose="02040503050406030204" pitchFamily="18" charset="0"/>
                                    <a:ea typeface="+mn-ea"/>
                                    <a:cs typeface="+mn-cs"/>
                                  </a:rPr>
                                  <m:t> </m:t>
                                </m:r>
                                <m:r>
                                  <a:rPr lang="fr-FR" sz="2200" i="1" kern="1200">
                                    <a:solidFill>
                                      <a:schemeClr val="dk1"/>
                                    </a:solidFill>
                                    <a:effectLst/>
                                    <a:latin typeface="Cambria Math" panose="02040503050406030204" pitchFamily="18" charset="0"/>
                                    <a:ea typeface="+mn-ea"/>
                                    <a:cs typeface="+mn-cs"/>
                                  </a:rPr>
                                  <m:t>𝐹</m:t>
                                </m:r>
                                <m:r>
                                  <a:rPr lang="fr-FR" sz="2200" i="1" kern="1200">
                                    <a:solidFill>
                                      <a:schemeClr val="dk1"/>
                                    </a:solidFill>
                                    <a:effectLst/>
                                    <a:latin typeface="Cambria Math" panose="02040503050406030204" pitchFamily="18" charset="0"/>
                                    <a:ea typeface="+mn-ea"/>
                                    <a:cs typeface="+mn-cs"/>
                                  </a:rPr>
                                  <m:t>∧</m:t>
                                </m:r>
                                <m:r>
                                  <a:rPr lang="fr-FR" sz="2200" i="1" kern="1200">
                                    <a:solidFill>
                                      <a:schemeClr val="dk1"/>
                                    </a:solidFill>
                                    <a:effectLst/>
                                    <a:latin typeface="Cambria Math" panose="02040503050406030204" pitchFamily="18" charset="0"/>
                                    <a:ea typeface="+mn-ea"/>
                                    <a:cs typeface="+mn-cs"/>
                                  </a:rPr>
                                  <m:t>𝐹</m:t>
                                </m:r>
                              </m:oMath>
                            </m:oMathPara>
                          </a14:m>
                          <a:endParaRPr lang="fr-FR" sz="2200" kern="1200" dirty="0">
                            <a:solidFill>
                              <a:schemeClr val="dk1"/>
                            </a:solidFill>
                            <a:effectLst/>
                            <a:latin typeface="+mn-lt"/>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fr-FR" sz="2200" b="0" i="1" smtClean="0">
                                    <a:latin typeface="Cambria Math" panose="02040503050406030204" pitchFamily="18" charset="0"/>
                                  </a:rPr>
                                  <m:t>𝒶</m:t>
                                </m:r>
                              </m:oMath>
                            </m:oMathPara>
                          </a14:m>
                          <a:endParaRPr lang="en-US" sz="2200" dirty="0"/>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631479"/>
                      </a:ext>
                    </a:extLst>
                  </a:tr>
                </a:tbl>
              </a:graphicData>
            </a:graphic>
          </p:graphicFrame>
        </mc:Choice>
        <mc:Fallback xmlns="">
          <p:graphicFrame>
            <p:nvGraphicFramePr>
              <p:cNvPr id="6" name="Espace réservé du contenu 5">
                <a:extLst>
                  <a:ext uri="{FF2B5EF4-FFF2-40B4-BE49-F238E27FC236}">
                    <a16:creationId xmlns:a16="http://schemas.microsoft.com/office/drawing/2014/main" id="{57D19A4B-9657-4E63-9DE3-6D4A147367FB}"/>
                  </a:ext>
                </a:extLst>
              </p:cNvPr>
              <p:cNvGraphicFramePr>
                <a:graphicFrameLocks noGrp="1"/>
              </p:cNvGraphicFramePr>
              <p:nvPr>
                <p:ph idx="1"/>
                <p:extLst>
                  <p:ext uri="{D42A27DB-BD31-4B8C-83A1-F6EECF244321}">
                    <p14:modId xmlns:p14="http://schemas.microsoft.com/office/powerpoint/2010/main" val="2685390480"/>
                  </p:ext>
                </p:extLst>
              </p:nvPr>
            </p:nvGraphicFramePr>
            <p:xfrm>
              <a:off x="562605" y="2558559"/>
              <a:ext cx="11066781" cy="3744000"/>
            </p:xfrm>
            <a:graphic>
              <a:graphicData uri="http://schemas.openxmlformats.org/drawingml/2006/table">
                <a:tbl>
                  <a:tblPr firstRow="1" bandRow="1">
                    <a:effectLst>
                      <a:outerShdw blurRad="355600" dist="50800" dir="7800000" sx="101000" sy="101000" algn="ctr" rotWithShape="0">
                        <a:schemeClr val="tx1">
                          <a:alpha val="10000"/>
                        </a:schemeClr>
                      </a:outerShdw>
                    </a:effectLst>
                    <a:tableStyleId>{5C22544A-7EE6-4342-B048-85BDC9FD1C3A}</a:tableStyleId>
                  </a:tblPr>
                  <a:tblGrid>
                    <a:gridCol w="4934608">
                      <a:extLst>
                        <a:ext uri="{9D8B030D-6E8A-4147-A177-3AD203B41FA5}">
                          <a16:colId xmlns:a16="http://schemas.microsoft.com/office/drawing/2014/main" val="3219916478"/>
                        </a:ext>
                      </a:extLst>
                    </a:gridCol>
                    <a:gridCol w="1229643">
                      <a:extLst>
                        <a:ext uri="{9D8B030D-6E8A-4147-A177-3AD203B41FA5}">
                          <a16:colId xmlns:a16="http://schemas.microsoft.com/office/drawing/2014/main" val="109950415"/>
                        </a:ext>
                      </a:extLst>
                    </a:gridCol>
                    <a:gridCol w="4902530">
                      <a:extLst>
                        <a:ext uri="{9D8B030D-6E8A-4147-A177-3AD203B41FA5}">
                          <a16:colId xmlns:a16="http://schemas.microsoft.com/office/drawing/2014/main" val="3507279957"/>
                        </a:ext>
                      </a:extLst>
                    </a:gridCol>
                  </a:tblGrid>
                  <a:tr h="648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012" t="-51887" r="-131852" b="-544340"/>
                          </a:stretch>
                        </a:blipFill>
                      </a:tcPr>
                    </a:tc>
                    <a:tc>
                      <a:txBody>
                        <a:bodyPr/>
                        <a:lstStyle/>
                        <a:p>
                          <a:pPr algn="ctr"/>
                          <a:r>
                            <a:rPr lang="en-US" sz="2200" dirty="0">
                              <a:solidFill>
                                <a:schemeClr val="tx1"/>
                              </a:solidFill>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4950" t="-51887" r="-7711" b="-544340"/>
                          </a:stretch>
                        </a:blipFill>
                      </a:tcPr>
                    </a:tc>
                    <a:extLst>
                      <a:ext uri="{0D108BD9-81ED-4DB2-BD59-A6C34878D82A}">
                        <a16:rowId xmlns:a16="http://schemas.microsoft.com/office/drawing/2014/main" val="1373738154"/>
                      </a:ext>
                    </a:extLst>
                  </a:tr>
                  <a:tr h="648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012" t="-150467" r="-131852" b="-43925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4950" t="-150467" r="-7711" b="-439252"/>
                          </a:stretch>
                        </a:blipFill>
                      </a:tcPr>
                    </a:tc>
                    <a:extLst>
                      <a:ext uri="{0D108BD9-81ED-4DB2-BD59-A6C34878D82A}">
                        <a16:rowId xmlns:a16="http://schemas.microsoft.com/office/drawing/2014/main" val="4043285863"/>
                      </a:ext>
                    </a:extLst>
                  </a:tr>
                  <a:tr h="648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012" t="-252830" r="-131852" b="-34339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4950" t="-252830" r="-7711" b="-343396"/>
                          </a:stretch>
                        </a:blipFill>
                      </a:tcPr>
                    </a:tc>
                    <a:extLst>
                      <a:ext uri="{0D108BD9-81ED-4DB2-BD59-A6C34878D82A}">
                        <a16:rowId xmlns:a16="http://schemas.microsoft.com/office/drawing/2014/main" val="1016242719"/>
                      </a:ext>
                    </a:extLst>
                  </a:tr>
                  <a:tr h="1152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012" t="-196842" r="-131852" b="-9157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4950" t="-196842" r="-7711" b="-91579"/>
                          </a:stretch>
                        </a:blipFill>
                      </a:tcPr>
                    </a:tc>
                    <a:extLst>
                      <a:ext uri="{0D108BD9-81ED-4DB2-BD59-A6C34878D82A}">
                        <a16:rowId xmlns:a16="http://schemas.microsoft.com/office/drawing/2014/main" val="3026338057"/>
                      </a:ext>
                    </a:extLst>
                  </a:tr>
                  <a:tr h="648000">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012" t="-532075" r="-131852" b="-6415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mn-cs"/>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4950" t="-532075" r="-7711" b="-64151"/>
                          </a:stretch>
                        </a:blipFill>
                      </a:tcPr>
                    </a:tc>
                    <a:extLst>
                      <a:ext uri="{0D108BD9-81ED-4DB2-BD59-A6C34878D82A}">
                        <a16:rowId xmlns:a16="http://schemas.microsoft.com/office/drawing/2014/main" val="2971631479"/>
                      </a:ext>
                    </a:extLst>
                  </a:tr>
                </a:tbl>
              </a:graphicData>
            </a:graphic>
          </p:graphicFrame>
        </mc:Fallback>
      </mc:AlternateContent>
      <p:sp>
        <p:nvSpPr>
          <p:cNvPr id="7" name="ZoneTexte 6">
            <a:extLst>
              <a:ext uri="{FF2B5EF4-FFF2-40B4-BE49-F238E27FC236}">
                <a16:creationId xmlns:a16="http://schemas.microsoft.com/office/drawing/2014/main" id="{46C2FFA6-418E-4BC8-A2CD-9A5500F472DC}"/>
              </a:ext>
            </a:extLst>
          </p:cNvPr>
          <p:cNvSpPr txBox="1"/>
          <p:nvPr/>
        </p:nvSpPr>
        <p:spPr>
          <a:xfrm>
            <a:off x="287018" y="976313"/>
            <a:ext cx="10990582" cy="461665"/>
          </a:xfrm>
          <a:prstGeom prst="rect">
            <a:avLst/>
          </a:prstGeom>
          <a:noFill/>
        </p:spPr>
        <p:txBody>
          <a:bodyPr wrap="square" rtlCol="0">
            <a:spAutoFit/>
          </a:bodyPr>
          <a:lstStyle/>
          <a:p>
            <a:r>
              <a:rPr lang="en-US" sz="2400" i="1" dirty="0"/>
              <a:t>In practice</a:t>
            </a:r>
            <a:r>
              <a:rPr lang="en-US" sz="2400" dirty="0"/>
              <a:t>, the only operators relevant to the vacuum structure of </a:t>
            </a:r>
            <a:r>
              <a:rPr lang="en-US" sz="2400" dirty="0">
                <a:solidFill>
                  <a:srgbClr val="FF0000"/>
                </a:solidFill>
              </a:rPr>
              <a:t>low-energy QCD </a:t>
            </a:r>
            <a:r>
              <a:rPr lang="en-US" sz="2400" dirty="0"/>
              <a:t>are </a:t>
            </a:r>
          </a:p>
        </p:txBody>
      </p:sp>
      <p:sp>
        <p:nvSpPr>
          <p:cNvPr id="5" name="Rectangle 4">
            <a:extLst>
              <a:ext uri="{FF2B5EF4-FFF2-40B4-BE49-F238E27FC236}">
                <a16:creationId xmlns:a16="http://schemas.microsoft.com/office/drawing/2014/main" id="{3C3DC0BF-9AF2-472C-8DA3-5C32E8FCC3D1}"/>
              </a:ext>
            </a:extLst>
          </p:cNvPr>
          <p:cNvSpPr/>
          <p:nvPr/>
        </p:nvSpPr>
        <p:spPr>
          <a:xfrm>
            <a:off x="562605" y="5688190"/>
            <a:ext cx="11066782" cy="656386"/>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8E4A721-1A12-420E-A1F1-0278762CA07A}"/>
                  </a:ext>
                </a:extLst>
              </p:cNvPr>
              <p:cNvSpPr/>
              <p:nvPr/>
            </p:nvSpPr>
            <p:spPr>
              <a:xfrm>
                <a:off x="1816803" y="1275221"/>
                <a:ext cx="8558392" cy="1244636"/>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Pr>
                        <m:e>
                          <m:r>
                            <a:rPr lang="fr-FR" sz="2200" i="1">
                              <a:latin typeface="Cambria Math" panose="02040503050406030204" pitchFamily="18" charset="0"/>
                              <a:ea typeface="DengXian" panose="02010600030101010101" pitchFamily="2" charset="-122"/>
                              <a:cs typeface="Times New Roman" panose="02020603050405020304" pitchFamily="18" charset="0"/>
                            </a:rPr>
                            <m:t>ℒ</m:t>
                          </m:r>
                        </m:e>
                        <m:sub>
                          <m:r>
                            <m:rPr>
                              <m:nor/>
                            </m:rPr>
                            <a:rPr lang="fr-FR" sz="2200">
                              <a:latin typeface="Cambria Math" panose="02040503050406030204" pitchFamily="18" charset="0"/>
                              <a:ea typeface="DengXian" panose="02010600030101010101" pitchFamily="2" charset="-122"/>
                              <a:cs typeface="Times New Roman" panose="02020603050405020304" pitchFamily="18" charset="0"/>
                            </a:rPr>
                            <m:t>QCD</m:t>
                          </m:r>
                        </m:sub>
                      </m:sSub>
                      <m:r>
                        <a:rPr lang="fr-FR" sz="2200" i="1">
                          <a:latin typeface="Cambria Math" panose="02040503050406030204" pitchFamily="18" charset="0"/>
                          <a:ea typeface="DengXian" panose="02010600030101010101" pitchFamily="2" charset="-122"/>
                          <a:cs typeface="Times New Roman" panose="02020603050405020304" pitchFamily="18" charset="0"/>
                        </a:rPr>
                        <m:t>=−</m:t>
                      </m:r>
                      <m:f>
                        <m:fPr>
                          <m:ctrlPr>
                            <a:rPr lang="fr-FR" sz="2200" i="1">
                              <a:latin typeface="Cambria Math" panose="02040503050406030204" pitchFamily="18" charset="0"/>
                              <a:ea typeface="DengXian" panose="02010600030101010101" pitchFamily="2" charset="-122"/>
                              <a:cs typeface="Times New Roman" panose="02020603050405020304" pitchFamily="18" charset="0"/>
                            </a:rPr>
                          </m:ctrlPr>
                        </m:fPr>
                        <m:num>
                          <m:r>
                            <a:rPr lang="fr-FR" sz="2200" i="1">
                              <a:latin typeface="Cambria Math" panose="02040503050406030204" pitchFamily="18" charset="0"/>
                              <a:ea typeface="DengXian" panose="02010600030101010101" pitchFamily="2" charset="-122"/>
                              <a:cs typeface="Times New Roman" panose="02020603050405020304" pitchFamily="18" charset="0"/>
                            </a:rPr>
                            <m:t>1</m:t>
                          </m:r>
                        </m:num>
                        <m:den>
                          <m:r>
                            <a:rPr lang="fr-FR" sz="2200" i="1">
                              <a:latin typeface="Cambria Math" panose="02040503050406030204" pitchFamily="18" charset="0"/>
                              <a:ea typeface="DengXian" panose="02010600030101010101" pitchFamily="2" charset="-122"/>
                              <a:cs typeface="Times New Roman" panose="02020603050405020304" pitchFamily="18" charset="0"/>
                            </a:rPr>
                            <m:t>2</m:t>
                          </m:r>
                          <m:sSubSup>
                            <m:sSubSup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SupPr>
                            <m:e>
                              <m:r>
                                <a:rPr lang="fr-FR" sz="2200" i="1">
                                  <a:latin typeface="Cambria Math" panose="02040503050406030204" pitchFamily="18" charset="0"/>
                                  <a:ea typeface="DengXian" panose="02010600030101010101" pitchFamily="2" charset="-122"/>
                                  <a:cs typeface="Times New Roman" panose="02020603050405020304" pitchFamily="18" charset="0"/>
                                </a:rPr>
                                <m:t>𝑔</m:t>
                              </m:r>
                            </m:e>
                            <m:sub>
                              <m:r>
                                <a:rPr lang="fr-FR" sz="2200" i="1">
                                  <a:latin typeface="Cambria Math" panose="02040503050406030204" pitchFamily="18" charset="0"/>
                                  <a:ea typeface="DengXian" panose="02010600030101010101" pitchFamily="2" charset="-122"/>
                                  <a:cs typeface="Times New Roman" panose="02020603050405020304" pitchFamily="18" charset="0"/>
                                </a:rPr>
                                <m:t>𝑌𝑀</m:t>
                              </m:r>
                            </m:sub>
                            <m:sup>
                              <m:r>
                                <a:rPr lang="fr-FR" sz="2200" i="1">
                                  <a:latin typeface="Cambria Math" panose="02040503050406030204" pitchFamily="18" charset="0"/>
                                  <a:ea typeface="DengXian" panose="02010600030101010101" pitchFamily="2" charset="-122"/>
                                  <a:cs typeface="Times New Roman" panose="02020603050405020304" pitchFamily="18" charset="0"/>
                                </a:rPr>
                                <m:t>2</m:t>
                              </m:r>
                            </m:sup>
                          </m:sSubSup>
                        </m:den>
                      </m:f>
                      <m:r>
                        <m:rPr>
                          <m:nor/>
                        </m:rPr>
                        <a:rPr lang="fr-FR" sz="2200">
                          <a:latin typeface="Cambria Math" panose="02040503050406030204" pitchFamily="18" charset="0"/>
                          <a:ea typeface="DengXian" panose="02010600030101010101" pitchFamily="2" charset="-122"/>
                          <a:cs typeface="Times New Roman" panose="02020603050405020304" pitchFamily="18" charset="0"/>
                        </a:rPr>
                        <m:t>Tr</m:t>
                      </m:r>
                      <m:r>
                        <a:rPr lang="fr-FR" sz="2200" i="1">
                          <a:latin typeface="Cambria Math" panose="02040503050406030204" pitchFamily="18" charset="0"/>
                          <a:ea typeface="DengXian" panose="02010600030101010101" pitchFamily="2" charset="-122"/>
                          <a:cs typeface="Times New Roman" panose="02020603050405020304" pitchFamily="18" charset="0"/>
                        </a:rPr>
                        <m:t> </m:t>
                      </m:r>
                      <m:sSub>
                        <m:sSub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Pr>
                        <m:e>
                          <m:r>
                            <a:rPr lang="fr-FR" sz="2200" i="1">
                              <a:latin typeface="Cambria Math" panose="02040503050406030204" pitchFamily="18" charset="0"/>
                              <a:ea typeface="DengXian" panose="02010600030101010101" pitchFamily="2" charset="-122"/>
                              <a:cs typeface="Times New Roman" panose="02020603050405020304" pitchFamily="18" charset="0"/>
                            </a:rPr>
                            <m:t>𝐹</m:t>
                          </m:r>
                        </m:e>
                        <m:sub>
                          <m:r>
                            <a:rPr lang="fr-FR" sz="2200" i="1">
                              <a:latin typeface="Cambria Math" panose="02040503050406030204" pitchFamily="18" charset="0"/>
                              <a:ea typeface="DengXian" panose="02010600030101010101" pitchFamily="2" charset="-122"/>
                              <a:cs typeface="Times New Roman" panose="02020603050405020304" pitchFamily="18" charset="0"/>
                            </a:rPr>
                            <m:t>𝜇𝜈</m:t>
                          </m:r>
                        </m:sub>
                      </m:sSub>
                      <m:sSup>
                        <m:sSup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pPr>
                        <m:e>
                          <m:r>
                            <a:rPr lang="fr-FR" sz="2200" i="1">
                              <a:latin typeface="Cambria Math" panose="02040503050406030204" pitchFamily="18" charset="0"/>
                              <a:ea typeface="DengXian" panose="02010600030101010101" pitchFamily="2" charset="-122"/>
                              <a:cs typeface="Times New Roman" panose="02020603050405020304" pitchFamily="18" charset="0"/>
                            </a:rPr>
                            <m:t>𝐹</m:t>
                          </m:r>
                        </m:e>
                        <m:sup>
                          <m:r>
                            <a:rPr lang="fr-FR" sz="2200" i="1">
                              <a:latin typeface="Cambria Math" panose="02040503050406030204" pitchFamily="18" charset="0"/>
                              <a:ea typeface="DengXian" panose="02010600030101010101" pitchFamily="2" charset="-122"/>
                              <a:cs typeface="Times New Roman" panose="02020603050405020304" pitchFamily="18" charset="0"/>
                            </a:rPr>
                            <m:t>𝜇𝜈</m:t>
                          </m:r>
                        </m:sup>
                      </m:sSup>
                      <m:r>
                        <a:rPr lang="fr-FR" sz="2200" i="1">
                          <a:latin typeface="Cambria Math" panose="02040503050406030204" pitchFamily="18" charset="0"/>
                          <a:ea typeface="DengXian" panose="02010600030101010101" pitchFamily="2" charset="-122"/>
                          <a:cs typeface="Times New Roman" panose="02020603050405020304" pitchFamily="18" charset="0"/>
                        </a:rPr>
                        <m:t>+</m:t>
                      </m:r>
                      <m:nary>
                        <m:naryPr>
                          <m:chr m:val="∑"/>
                          <m:ctrlPr>
                            <a:rPr lang="fr-FR" sz="2200" i="1">
                              <a:latin typeface="Cambria Math" panose="02040503050406030204" pitchFamily="18" charset="0"/>
                              <a:ea typeface="DengXian" panose="02010600030101010101" pitchFamily="2" charset="-122"/>
                              <a:cs typeface="Times New Roman" panose="02020603050405020304" pitchFamily="18" charset="0"/>
                            </a:rPr>
                          </m:ctrlPr>
                        </m:naryPr>
                        <m:sub>
                          <m:r>
                            <a:rPr lang="fr-FR" sz="2200" i="1">
                              <a:latin typeface="Cambria Math" panose="02040503050406030204" pitchFamily="18" charset="0"/>
                              <a:ea typeface="DengXian" panose="02010600030101010101" pitchFamily="2" charset="-122"/>
                              <a:cs typeface="Times New Roman" panose="02020603050405020304" pitchFamily="18" charset="0"/>
                            </a:rPr>
                            <m:t>𝑖</m:t>
                          </m:r>
                          <m:r>
                            <a:rPr lang="fr-FR" sz="2200" i="1">
                              <a:latin typeface="Cambria Math" panose="02040503050406030204" pitchFamily="18" charset="0"/>
                              <a:ea typeface="DengXian" panose="02010600030101010101" pitchFamily="2" charset="-122"/>
                              <a:cs typeface="Times New Roman" panose="02020603050405020304" pitchFamily="18" charset="0"/>
                            </a:rPr>
                            <m:t>=1</m:t>
                          </m:r>
                        </m:sub>
                        <m:sup>
                          <m:sSub>
                            <m:sSub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Pr>
                            <m:e>
                              <m:r>
                                <a:rPr lang="fr-FR" sz="2200" i="1">
                                  <a:latin typeface="Cambria Math" panose="02040503050406030204" pitchFamily="18" charset="0"/>
                                  <a:ea typeface="DengXian" panose="02010600030101010101" pitchFamily="2" charset="-122"/>
                                  <a:cs typeface="Times New Roman" panose="02020603050405020304" pitchFamily="18" charset="0"/>
                                </a:rPr>
                                <m:t>𝑁</m:t>
                              </m:r>
                            </m:e>
                            <m:sub>
                              <m:r>
                                <a:rPr lang="fr-FR" sz="2200" i="1">
                                  <a:latin typeface="Cambria Math" panose="02040503050406030204" pitchFamily="18" charset="0"/>
                                  <a:ea typeface="DengXian" panose="02010600030101010101" pitchFamily="2" charset="-122"/>
                                  <a:cs typeface="Times New Roman" panose="02020603050405020304" pitchFamily="18" charset="0"/>
                                </a:rPr>
                                <m:t>𝑓</m:t>
                              </m:r>
                            </m:sub>
                          </m:sSub>
                        </m:sup>
                        <m:e>
                          <m:sSup>
                            <m:sSup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pPr>
                            <m:e>
                              <m:acc>
                                <m:accPr>
                                  <m:chr m:val="̅"/>
                                  <m:ctrlPr>
                                    <a:rPr lang="fr-FR" sz="2200" i="1">
                                      <a:latin typeface="Cambria Math" panose="02040503050406030204" pitchFamily="18" charset="0"/>
                                      <a:ea typeface="DengXian" panose="02010600030101010101" pitchFamily="2" charset="-122"/>
                                      <a:cs typeface="Times New Roman" panose="02020603050405020304" pitchFamily="18" charset="0"/>
                                    </a:rPr>
                                  </m:ctrlPr>
                                </m:accPr>
                                <m:e>
                                  <m:r>
                                    <a:rPr lang="fr-FR" sz="2200" i="1">
                                      <a:latin typeface="Cambria Math" panose="02040503050406030204" pitchFamily="18" charset="0"/>
                                      <a:ea typeface="DengXian" panose="02010600030101010101" pitchFamily="2" charset="-122"/>
                                      <a:cs typeface="Times New Roman" panose="02020603050405020304" pitchFamily="18" charset="0"/>
                                    </a:rPr>
                                    <m:t>𝜓</m:t>
                                  </m:r>
                                </m:e>
                              </m:acc>
                            </m:e>
                            <m:sup>
                              <m:r>
                                <a:rPr lang="fr-FR" sz="2200" i="1">
                                  <a:latin typeface="Cambria Math" panose="02040503050406030204" pitchFamily="18" charset="0"/>
                                  <a:ea typeface="DengXian" panose="02010600030101010101" pitchFamily="2" charset="-122"/>
                                  <a:cs typeface="Times New Roman" panose="02020603050405020304" pitchFamily="18" charset="0"/>
                                </a:rPr>
                                <m:t>𝑖</m:t>
                              </m:r>
                            </m:sup>
                          </m:sSup>
                          <m:d>
                            <m:dPr>
                              <m:ctrlPr>
                                <a:rPr lang="fr-FR" sz="2200" i="1">
                                  <a:latin typeface="Cambria Math" panose="02040503050406030204" pitchFamily="18" charset="0"/>
                                  <a:ea typeface="DengXian" panose="02010600030101010101" pitchFamily="2" charset="-122"/>
                                  <a:cs typeface="Times New Roman" panose="02020603050405020304" pitchFamily="18" charset="0"/>
                                </a:rPr>
                              </m:ctrlPr>
                            </m:dPr>
                            <m:e>
                              <m:r>
                                <a:rPr lang="fr-FR" sz="2200" i="1">
                                  <a:latin typeface="Cambria Math" panose="02040503050406030204" pitchFamily="18" charset="0"/>
                                  <a:ea typeface="DengXian" panose="02010600030101010101" pitchFamily="2" charset="-122"/>
                                  <a:cs typeface="Times New Roman" panose="02020603050405020304" pitchFamily="18" charset="0"/>
                                </a:rPr>
                                <m:t>𝑖</m:t>
                              </m:r>
                              <m:r>
                                <a:rPr lang="fr-FR" sz="2200" i="1">
                                  <a:latin typeface="Cambria Math" panose="02040503050406030204" pitchFamily="18" charset="0"/>
                                  <a:ea typeface="DengXian" panose="02010600030101010101" pitchFamily="2" charset="-122"/>
                                  <a:cs typeface="Times New Roman" panose="02020603050405020304" pitchFamily="18" charset="0"/>
                                </a:rPr>
                                <m:t> </m:t>
                              </m:r>
                              <m:sSup>
                                <m:sSup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pPr>
                                <m:e>
                                  <m:r>
                                    <a:rPr lang="fr-FR" sz="2200" i="1">
                                      <a:latin typeface="Cambria Math" panose="02040503050406030204" pitchFamily="18" charset="0"/>
                                      <a:ea typeface="DengXian" panose="02010600030101010101" pitchFamily="2" charset="-122"/>
                                      <a:cs typeface="Times New Roman" panose="02020603050405020304" pitchFamily="18" charset="0"/>
                                    </a:rPr>
                                    <m:t>𝛾</m:t>
                                  </m:r>
                                </m:e>
                                <m:sup>
                                  <m:r>
                                    <a:rPr lang="fr-FR" sz="2200" i="1">
                                      <a:latin typeface="Cambria Math" panose="02040503050406030204" pitchFamily="18" charset="0"/>
                                      <a:ea typeface="DengXian" panose="02010600030101010101" pitchFamily="2" charset="-122"/>
                                      <a:cs typeface="Times New Roman" panose="02020603050405020304" pitchFamily="18" charset="0"/>
                                    </a:rPr>
                                    <m:t>𝜇</m:t>
                                  </m:r>
                                </m:sup>
                              </m:sSup>
                              <m:sSub>
                                <m:sSub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Pr>
                                <m:e>
                                  <m:r>
                                    <a:rPr lang="fr-FR" sz="2200" i="1">
                                      <a:latin typeface="Cambria Math" panose="02040503050406030204" pitchFamily="18" charset="0"/>
                                      <a:ea typeface="DengXian" panose="02010600030101010101" pitchFamily="2" charset="-122"/>
                                      <a:cs typeface="Times New Roman" panose="02020603050405020304" pitchFamily="18" charset="0"/>
                                    </a:rPr>
                                    <m:t>𝐷</m:t>
                                  </m:r>
                                </m:e>
                                <m:sub>
                                  <m:r>
                                    <a:rPr lang="fr-FR" sz="2200" i="1">
                                      <a:latin typeface="Cambria Math" panose="02040503050406030204" pitchFamily="18" charset="0"/>
                                      <a:ea typeface="DengXian" panose="02010600030101010101" pitchFamily="2" charset="-122"/>
                                      <a:cs typeface="Times New Roman" panose="02020603050405020304" pitchFamily="18" charset="0"/>
                                    </a:rPr>
                                    <m:t>𝜇</m:t>
                                  </m:r>
                                </m:sub>
                              </m:sSub>
                              <m:r>
                                <a:rPr lang="fr-FR" sz="2200" i="1">
                                  <a:latin typeface="Cambria Math" panose="02040503050406030204" pitchFamily="18" charset="0"/>
                                  <a:ea typeface="DengXian" panose="02010600030101010101" pitchFamily="2" charset="-122"/>
                                  <a:cs typeface="Times New Roman" panose="02020603050405020304" pitchFamily="18" charset="0"/>
                                </a:rPr>
                                <m:t>−</m:t>
                              </m:r>
                              <m:sSub>
                                <m:sSub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Pr>
                                <m:e>
                                  <m:r>
                                    <a:rPr lang="fr-FR" sz="2200" i="1">
                                      <a:latin typeface="Cambria Math" panose="02040503050406030204" pitchFamily="18" charset="0"/>
                                      <a:ea typeface="DengXian" panose="02010600030101010101" pitchFamily="2" charset="-122"/>
                                      <a:cs typeface="Times New Roman" panose="02020603050405020304" pitchFamily="18" charset="0"/>
                                    </a:rPr>
                                    <m:t>𝑚</m:t>
                                  </m:r>
                                </m:e>
                                <m:sub>
                                  <m:r>
                                    <a:rPr lang="fr-FR" sz="2200" i="1">
                                      <a:latin typeface="Cambria Math" panose="02040503050406030204" pitchFamily="18" charset="0"/>
                                      <a:ea typeface="DengXian" panose="02010600030101010101" pitchFamily="2" charset="-122"/>
                                      <a:cs typeface="Times New Roman" panose="02020603050405020304" pitchFamily="18" charset="0"/>
                                    </a:rPr>
                                    <m:t>𝑖</m:t>
                                  </m:r>
                                </m:sub>
                              </m:sSub>
                            </m:e>
                          </m:d>
                          <m:sSup>
                            <m:sSup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pPr>
                            <m:e>
                              <m:r>
                                <a:rPr lang="fr-FR" sz="2200" i="1">
                                  <a:latin typeface="Cambria Math" panose="02040503050406030204" pitchFamily="18" charset="0"/>
                                  <a:ea typeface="DengXian" panose="02010600030101010101" pitchFamily="2" charset="-122"/>
                                  <a:cs typeface="Times New Roman" panose="02020603050405020304" pitchFamily="18" charset="0"/>
                                </a:rPr>
                                <m:t>𝜓</m:t>
                              </m:r>
                            </m:e>
                            <m:sup>
                              <m:r>
                                <a:rPr lang="fr-FR" sz="2200" i="1">
                                  <a:latin typeface="Cambria Math" panose="02040503050406030204" pitchFamily="18" charset="0"/>
                                  <a:ea typeface="DengXian" panose="02010600030101010101" pitchFamily="2" charset="-122"/>
                                  <a:cs typeface="Times New Roman" panose="02020603050405020304" pitchFamily="18" charset="0"/>
                                </a:rPr>
                                <m:t>𝑖</m:t>
                              </m:r>
                            </m:sup>
                          </m:sSup>
                        </m:e>
                      </m:nary>
                    </m:oMath>
                  </m:oMathPara>
                </a14:m>
                <a:endParaRPr lang="fr-FR" sz="1100" dirty="0">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E8E4A721-1A12-420E-A1F1-0278762CA07A}"/>
                  </a:ext>
                </a:extLst>
              </p:cNvPr>
              <p:cNvSpPr>
                <a:spLocks noRot="1" noChangeAspect="1" noMove="1" noResize="1" noEditPoints="1" noAdjustHandles="1" noChangeArrowheads="1" noChangeShapeType="1" noTextEdit="1"/>
              </p:cNvSpPr>
              <p:nvPr/>
            </p:nvSpPr>
            <p:spPr>
              <a:xfrm>
                <a:off x="1816803" y="1275221"/>
                <a:ext cx="8558392" cy="12446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5E7488DF-C0CA-4994-BD10-938F0F2223B2}"/>
                  </a:ext>
                </a:extLst>
              </p:cNvPr>
              <p:cNvSpPr txBox="1"/>
              <p:nvPr/>
            </p:nvSpPr>
            <p:spPr>
              <a:xfrm>
                <a:off x="9345294" y="5653367"/>
                <a:ext cx="2519680" cy="535531"/>
              </a:xfrm>
              <a:prstGeom prst="rect">
                <a:avLst/>
              </a:prstGeom>
              <a:noFill/>
            </p:spPr>
            <p:txBody>
              <a:bodyPr wrap="square" rtlCol="0">
                <a:spAutoFit/>
              </a:bodyPr>
              <a:lstStyle/>
              <a:p>
                <a:pPr algn="ctr"/>
                <a:r>
                  <a:rPr lang="en-US" sz="2400" b="1" dirty="0">
                    <a:solidFill>
                      <a:schemeClr val="accent1"/>
                    </a:solidFill>
                  </a:rPr>
                  <a:t>CP-odd, </a:t>
                </a:r>
                <a14:m>
                  <m:oMath xmlns:m="http://schemas.openxmlformats.org/officeDocument/2006/math">
                    <m:sSub>
                      <m:sSubPr>
                        <m:ctrlPr>
                          <a:rPr lang="fr-FR" sz="2400" b="1" i="1" smtClean="0">
                            <a:solidFill>
                              <a:schemeClr val="accent1"/>
                            </a:solidFill>
                            <a:latin typeface="Cambria Math" panose="02040503050406030204" pitchFamily="18" charset="0"/>
                          </a:rPr>
                        </m:ctrlPr>
                      </m:sSubPr>
                      <m:e>
                        <m:r>
                          <a:rPr lang="fr-FR" sz="2400" b="1" i="1" smtClean="0">
                            <a:solidFill>
                              <a:schemeClr val="accent1"/>
                            </a:solidFill>
                            <a:latin typeface="Cambria Math" panose="02040503050406030204" pitchFamily="18" charset="0"/>
                          </a:rPr>
                          <m:t>𝜽</m:t>
                        </m:r>
                      </m:e>
                      <m:sub>
                        <m:r>
                          <m:rPr>
                            <m:nor/>
                          </m:rPr>
                          <a:rPr lang="fr-FR" sz="2400" b="1" i="0" smtClean="0">
                            <a:solidFill>
                              <a:schemeClr val="accent1"/>
                            </a:solidFill>
                            <a:latin typeface="Cambria Math" panose="02040503050406030204" pitchFamily="18" charset="0"/>
                          </a:rPr>
                          <m:t>QCD</m:t>
                        </m:r>
                      </m:sub>
                    </m:sSub>
                  </m:oMath>
                </a14:m>
                <a:endParaRPr lang="en-US" sz="2400" b="1" dirty="0">
                  <a:solidFill>
                    <a:schemeClr val="accent1"/>
                  </a:solidFill>
                </a:endParaRPr>
              </a:p>
            </p:txBody>
          </p:sp>
        </mc:Choice>
        <mc:Fallback xmlns="">
          <p:sp>
            <p:nvSpPr>
              <p:cNvPr id="8" name="ZoneTexte 7">
                <a:extLst>
                  <a:ext uri="{FF2B5EF4-FFF2-40B4-BE49-F238E27FC236}">
                    <a16:creationId xmlns:a16="http://schemas.microsoft.com/office/drawing/2014/main" id="{5E7488DF-C0CA-4994-BD10-938F0F2223B2}"/>
                  </a:ext>
                </a:extLst>
              </p:cNvPr>
              <p:cNvSpPr txBox="1">
                <a:spLocks noRot="1" noChangeAspect="1" noMove="1" noResize="1" noEditPoints="1" noAdjustHandles="1" noChangeArrowheads="1" noChangeShapeType="1" noTextEdit="1"/>
              </p:cNvSpPr>
              <p:nvPr/>
            </p:nvSpPr>
            <p:spPr>
              <a:xfrm>
                <a:off x="9345294" y="5653367"/>
                <a:ext cx="2519680" cy="535531"/>
              </a:xfrm>
              <a:prstGeom prst="rect">
                <a:avLst/>
              </a:prstGeom>
              <a:blipFill>
                <a:blip r:embed="rId4"/>
                <a:stretch>
                  <a:fillRect t="-7955" b="-15909"/>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422AD4C9-8813-43D9-9955-765D6646751E}"/>
              </a:ext>
            </a:extLst>
          </p:cNvPr>
          <p:cNvSpPr/>
          <p:nvPr/>
        </p:nvSpPr>
        <p:spPr>
          <a:xfrm>
            <a:off x="562605" y="2550968"/>
            <a:ext cx="11066781" cy="1333961"/>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8B8A00-2205-4EE7-BC28-F490B649F73F}"/>
              </a:ext>
            </a:extLst>
          </p:cNvPr>
          <p:cNvSpPr/>
          <p:nvPr/>
        </p:nvSpPr>
        <p:spPr>
          <a:xfrm>
            <a:off x="562605" y="3884929"/>
            <a:ext cx="11066782" cy="1803260"/>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ZoneTexte 10">
            <a:extLst>
              <a:ext uri="{FF2B5EF4-FFF2-40B4-BE49-F238E27FC236}">
                <a16:creationId xmlns:a16="http://schemas.microsoft.com/office/drawing/2014/main" id="{1C044C48-9823-4CD1-A17C-0990B50033F5}"/>
              </a:ext>
            </a:extLst>
          </p:cNvPr>
          <p:cNvSpPr txBox="1"/>
          <p:nvPr/>
        </p:nvSpPr>
        <p:spPr>
          <a:xfrm>
            <a:off x="9507219" y="2801397"/>
            <a:ext cx="2519680" cy="461665"/>
          </a:xfrm>
          <a:prstGeom prst="rect">
            <a:avLst/>
          </a:prstGeom>
          <a:noFill/>
        </p:spPr>
        <p:txBody>
          <a:bodyPr wrap="square" rtlCol="0">
            <a:spAutoFit/>
          </a:bodyPr>
          <a:lstStyle/>
          <a:p>
            <a:pPr algn="ctr"/>
            <a:r>
              <a:rPr lang="fr-FR" sz="2400" b="1" dirty="0">
                <a:solidFill>
                  <a:schemeClr val="accent4">
                    <a:lumMod val="75000"/>
                  </a:schemeClr>
                </a:solidFill>
              </a:rPr>
              <a:t>Color</a:t>
            </a:r>
            <a:endParaRPr lang="en-US" sz="2400" b="1" dirty="0">
              <a:solidFill>
                <a:schemeClr val="accent4">
                  <a:lumMod val="75000"/>
                </a:schemeClr>
              </a:solidFill>
            </a:endParaRPr>
          </a:p>
        </p:txBody>
      </p:sp>
      <p:sp>
        <p:nvSpPr>
          <p:cNvPr id="12" name="ZoneTexte 11">
            <a:extLst>
              <a:ext uri="{FF2B5EF4-FFF2-40B4-BE49-F238E27FC236}">
                <a16:creationId xmlns:a16="http://schemas.microsoft.com/office/drawing/2014/main" id="{136A9190-F563-427B-A088-5A56FAD9E04A}"/>
              </a:ext>
            </a:extLst>
          </p:cNvPr>
          <p:cNvSpPr txBox="1"/>
          <p:nvPr/>
        </p:nvSpPr>
        <p:spPr>
          <a:xfrm>
            <a:off x="9507219" y="4060065"/>
            <a:ext cx="1435101" cy="461665"/>
          </a:xfrm>
          <a:prstGeom prst="rect">
            <a:avLst/>
          </a:prstGeom>
          <a:noFill/>
        </p:spPr>
        <p:txBody>
          <a:bodyPr wrap="square" rtlCol="0">
            <a:spAutoFit/>
          </a:bodyPr>
          <a:lstStyle/>
          <a:p>
            <a:pPr algn="ctr"/>
            <a:r>
              <a:rPr lang="fr-FR" sz="2400" b="1" dirty="0">
                <a:solidFill>
                  <a:schemeClr val="accent2">
                    <a:lumMod val="75000"/>
                  </a:schemeClr>
                </a:solidFill>
              </a:rPr>
              <a:t>Flavor</a:t>
            </a:r>
            <a:endParaRPr lang="en-US" sz="2400" b="1" dirty="0">
              <a:solidFill>
                <a:schemeClr val="accent2">
                  <a:lumMod val="75000"/>
                </a:schemeClr>
              </a:solidFill>
            </a:endParaRPr>
          </a:p>
        </p:txBody>
      </p:sp>
      <p:sp>
        <p:nvSpPr>
          <p:cNvPr id="13" name="Espace réservé du numéro de diapositive 4">
            <a:extLst>
              <a:ext uri="{FF2B5EF4-FFF2-40B4-BE49-F238E27FC236}">
                <a16:creationId xmlns:a16="http://schemas.microsoft.com/office/drawing/2014/main" id="{2ECD284C-F924-4AED-ADD7-D4E920019576}"/>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15</a:t>
            </a:fld>
            <a:r>
              <a:rPr lang="fr-FR" dirty="0"/>
              <a:t>/32</a:t>
            </a:r>
          </a:p>
        </p:txBody>
      </p:sp>
    </p:spTree>
    <p:extLst>
      <p:ext uri="{BB962C8B-B14F-4D97-AF65-F5344CB8AC3E}">
        <p14:creationId xmlns:p14="http://schemas.microsoft.com/office/powerpoint/2010/main" val="332670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061B221-CBA1-4FD0-ABA1-5088E6487F5F}"/>
              </a:ext>
            </a:extLst>
          </p:cNvPr>
          <p:cNvSpPr/>
          <p:nvPr/>
        </p:nvSpPr>
        <p:spPr>
          <a:xfrm>
            <a:off x="10058400" y="1604949"/>
            <a:ext cx="1412240" cy="13255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69127E-CE73-4106-B52F-9C8FA328B266}"/>
              </a:ext>
            </a:extLst>
          </p:cNvPr>
          <p:cNvSpPr/>
          <p:nvPr/>
        </p:nvSpPr>
        <p:spPr>
          <a:xfrm>
            <a:off x="5327613" y="1610187"/>
            <a:ext cx="3836707" cy="1325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9F14C71-F58C-41D1-A464-EA6138E37B0F}"/>
              </a:ext>
            </a:extLst>
          </p:cNvPr>
          <p:cNvSpPr/>
          <p:nvPr/>
        </p:nvSpPr>
        <p:spPr>
          <a:xfrm>
            <a:off x="721360" y="1610187"/>
            <a:ext cx="3814518" cy="13255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B9C633-167D-4F70-9C7C-7291A4EA3886}"/>
              </a:ext>
            </a:extLst>
          </p:cNvPr>
          <p:cNvSpPr>
            <a:spLocks noGrp="1"/>
          </p:cNvSpPr>
          <p:nvPr>
            <p:ph type="title"/>
          </p:nvPr>
        </p:nvSpPr>
        <p:spPr>
          <a:xfrm>
            <a:off x="838200" y="121285"/>
            <a:ext cx="10515600" cy="1325563"/>
          </a:xfrm>
        </p:spPr>
        <p:txBody>
          <a:bodyPr/>
          <a:lstStyle/>
          <a:p>
            <a:r>
              <a:rPr lang="en-US" dirty="0"/>
              <a:t>The Hard Wall Model : Setup</a:t>
            </a:r>
          </a:p>
        </p:txBody>
      </p:sp>
      <p:sp>
        <p:nvSpPr>
          <p:cNvPr id="5" name="Rectangle 4">
            <a:extLst>
              <a:ext uri="{FF2B5EF4-FFF2-40B4-BE49-F238E27FC236}">
                <a16:creationId xmlns:a16="http://schemas.microsoft.com/office/drawing/2014/main" id="{771430BC-1D54-44DF-97DC-B9EE99EB4E97}"/>
              </a:ext>
            </a:extLst>
          </p:cNvPr>
          <p:cNvSpPr/>
          <p:nvPr/>
        </p:nvSpPr>
        <p:spPr>
          <a:xfrm>
            <a:off x="1106805" y="1862919"/>
            <a:ext cx="809625" cy="809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A6673DF8-74C8-499F-A0AD-5D20DEC41D4B}"/>
                  </a:ext>
                </a:extLst>
              </p:cNvPr>
              <p:cNvSpPr txBox="1"/>
              <p:nvPr/>
            </p:nvSpPr>
            <p:spPr>
              <a:xfrm>
                <a:off x="1116965" y="1970859"/>
                <a:ext cx="8157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400" i="1" smtClean="0">
                              <a:solidFill>
                                <a:schemeClr val="tx1"/>
                              </a:solidFill>
                              <a:latin typeface="Cambria Math" panose="02040503050406030204" pitchFamily="18" charset="0"/>
                            </a:rPr>
                          </m:ctrlPr>
                        </m:sSubPr>
                        <m:e>
                          <m:r>
                            <a:rPr lang="fr-FR" sz="2400" i="1">
                              <a:solidFill>
                                <a:schemeClr val="tx1"/>
                              </a:solidFill>
                              <a:latin typeface="Cambria Math" panose="02040503050406030204" pitchFamily="18" charset="0"/>
                            </a:rPr>
                            <m:t>𝑔</m:t>
                          </m:r>
                        </m:e>
                        <m:sub>
                          <m:r>
                            <a:rPr lang="fr-FR" sz="2400" i="1">
                              <a:solidFill>
                                <a:schemeClr val="tx1"/>
                              </a:solidFill>
                              <a:latin typeface="Cambria Math" panose="02040503050406030204" pitchFamily="18" charset="0"/>
                            </a:rPr>
                            <m:t>𝑀𝑁</m:t>
                          </m:r>
                        </m:sub>
                      </m:sSub>
                    </m:oMath>
                  </m:oMathPara>
                </a14:m>
                <a:endParaRPr lang="en-US" dirty="0"/>
              </a:p>
            </p:txBody>
          </p:sp>
        </mc:Choice>
        <mc:Fallback xmlns="">
          <p:sp>
            <p:nvSpPr>
              <p:cNvPr id="7" name="ZoneTexte 6">
                <a:extLst>
                  <a:ext uri="{FF2B5EF4-FFF2-40B4-BE49-F238E27FC236}">
                    <a16:creationId xmlns:a16="http://schemas.microsoft.com/office/drawing/2014/main" id="{A6673DF8-74C8-499F-A0AD-5D20DEC41D4B}"/>
                  </a:ext>
                </a:extLst>
              </p:cNvPr>
              <p:cNvSpPr txBox="1">
                <a:spLocks noRot="1" noChangeAspect="1" noMove="1" noResize="1" noEditPoints="1" noAdjustHandles="1" noChangeArrowheads="1" noChangeShapeType="1" noTextEdit="1"/>
              </p:cNvSpPr>
              <p:nvPr/>
            </p:nvSpPr>
            <p:spPr>
              <a:xfrm>
                <a:off x="1116965" y="1970859"/>
                <a:ext cx="815736" cy="461665"/>
              </a:xfrm>
              <a:prstGeom prst="rect">
                <a:avLst/>
              </a:prstGeom>
              <a:blipFill>
                <a:blip r:embed="rId2"/>
                <a:stretch>
                  <a:fillRect b="-1052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FBDFAAAE-DC6F-45DF-AFC6-1EF2B14894DE}"/>
              </a:ext>
            </a:extLst>
          </p:cNvPr>
          <p:cNvSpPr/>
          <p:nvPr/>
        </p:nvSpPr>
        <p:spPr>
          <a:xfrm>
            <a:off x="10362863" y="1862919"/>
            <a:ext cx="809625" cy="80962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AAAFC6D-17CF-4ECC-857B-21DE3BACF3DE}"/>
                  </a:ext>
                </a:extLst>
              </p:cNvPr>
              <p:cNvSpPr txBox="1"/>
              <p:nvPr/>
            </p:nvSpPr>
            <p:spPr>
              <a:xfrm>
                <a:off x="10533380" y="1991179"/>
                <a:ext cx="459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solidFill>
                            <a:schemeClr val="tx1"/>
                          </a:solidFill>
                          <a:latin typeface="Cambria Math" panose="02040503050406030204" pitchFamily="18" charset="0"/>
                        </a:rPr>
                        <m:t>𝒶</m:t>
                      </m:r>
                    </m:oMath>
                  </m:oMathPara>
                </a14:m>
                <a:endParaRPr lang="en-US" dirty="0"/>
              </a:p>
            </p:txBody>
          </p:sp>
        </mc:Choice>
        <mc:Fallback xmlns="">
          <p:sp>
            <p:nvSpPr>
              <p:cNvPr id="11" name="ZoneTexte 10">
                <a:extLst>
                  <a:ext uri="{FF2B5EF4-FFF2-40B4-BE49-F238E27FC236}">
                    <a16:creationId xmlns:a16="http://schemas.microsoft.com/office/drawing/2014/main" id="{9AAAFC6D-17CF-4ECC-857B-21DE3BACF3DE}"/>
                  </a:ext>
                </a:extLst>
              </p:cNvPr>
              <p:cNvSpPr txBox="1">
                <a:spLocks noRot="1" noChangeAspect="1" noMove="1" noResize="1" noEditPoints="1" noAdjustHandles="1" noChangeArrowheads="1" noChangeShapeType="1" noTextEdit="1"/>
              </p:cNvSpPr>
              <p:nvPr/>
            </p:nvSpPr>
            <p:spPr>
              <a:xfrm>
                <a:off x="10533380" y="1991179"/>
                <a:ext cx="459613" cy="461665"/>
              </a:xfrm>
              <a:prstGeom prst="rect">
                <a:avLst/>
              </a:prstGeo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8246AA5-05E7-4E12-80D3-3B4ADD342448}"/>
              </a:ext>
            </a:extLst>
          </p:cNvPr>
          <p:cNvSpPr/>
          <p:nvPr/>
        </p:nvSpPr>
        <p:spPr>
          <a:xfrm>
            <a:off x="7938734" y="1862919"/>
            <a:ext cx="809625" cy="8096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81E17674-8EF9-484E-A4AA-F6B8C455F7A5}"/>
                  </a:ext>
                </a:extLst>
              </p:cNvPr>
              <p:cNvSpPr txBox="1"/>
              <p:nvPr/>
            </p:nvSpPr>
            <p:spPr>
              <a:xfrm>
                <a:off x="7928574" y="1970859"/>
                <a:ext cx="856260" cy="528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fr-FR" sz="2400" b="0" i="1" smtClean="0">
                              <a:solidFill>
                                <a:schemeClr val="tx1"/>
                              </a:solidFill>
                              <a:latin typeface="Cambria Math" panose="02040503050406030204" pitchFamily="18" charset="0"/>
                            </a:rPr>
                          </m:ctrlPr>
                        </m:sSubSupPr>
                        <m:e>
                          <m:r>
                            <a:rPr lang="fr-FR" sz="2400" b="0" i="1" smtClean="0">
                              <a:solidFill>
                                <a:schemeClr val="tx1"/>
                              </a:solidFill>
                              <a:latin typeface="Cambria Math" panose="02040503050406030204" pitchFamily="18" charset="0"/>
                            </a:rPr>
                            <m:t>𝐴</m:t>
                          </m:r>
                        </m:e>
                        <m:sub>
                          <m:r>
                            <a:rPr lang="fr-FR" sz="2400" b="0" i="1" smtClean="0">
                              <a:solidFill>
                                <a:schemeClr val="tx1"/>
                              </a:solidFill>
                              <a:latin typeface="Cambria Math" panose="02040503050406030204" pitchFamily="18" charset="0"/>
                            </a:rPr>
                            <m:t>𝐿</m:t>
                          </m:r>
                          <m:r>
                            <a:rPr lang="fr-FR" sz="2400" b="0" i="1" smtClean="0">
                              <a:solidFill>
                                <a:schemeClr val="tx1"/>
                              </a:solidFill>
                              <a:latin typeface="Cambria Math" panose="02040503050406030204" pitchFamily="18" charset="0"/>
                            </a:rPr>
                            <m:t>/</m:t>
                          </m:r>
                          <m:r>
                            <a:rPr lang="fr-FR" sz="2400" b="0" i="1" smtClean="0">
                              <a:solidFill>
                                <a:schemeClr val="tx1"/>
                              </a:solidFill>
                              <a:latin typeface="Cambria Math" panose="02040503050406030204" pitchFamily="18" charset="0"/>
                            </a:rPr>
                            <m:t>𝑅</m:t>
                          </m:r>
                        </m:sub>
                        <m:sup>
                          <m:r>
                            <a:rPr lang="fr-FR" sz="2400" b="0" i="1" smtClean="0">
                              <a:solidFill>
                                <a:schemeClr val="tx1"/>
                              </a:solidFill>
                              <a:latin typeface="Cambria Math" panose="02040503050406030204" pitchFamily="18" charset="0"/>
                            </a:rPr>
                            <m:t>𝑀</m:t>
                          </m:r>
                        </m:sup>
                      </m:sSubSup>
                    </m:oMath>
                  </m:oMathPara>
                </a14:m>
                <a:endParaRPr lang="en-US" dirty="0"/>
              </a:p>
            </p:txBody>
          </p:sp>
        </mc:Choice>
        <mc:Fallback xmlns="">
          <p:sp>
            <p:nvSpPr>
              <p:cNvPr id="13" name="ZoneTexte 12">
                <a:extLst>
                  <a:ext uri="{FF2B5EF4-FFF2-40B4-BE49-F238E27FC236}">
                    <a16:creationId xmlns:a16="http://schemas.microsoft.com/office/drawing/2014/main" id="{81E17674-8EF9-484E-A4AA-F6B8C455F7A5}"/>
                  </a:ext>
                </a:extLst>
              </p:cNvPr>
              <p:cNvSpPr txBox="1">
                <a:spLocks noRot="1" noChangeAspect="1" noMove="1" noResize="1" noEditPoints="1" noAdjustHandles="1" noChangeArrowheads="1" noChangeShapeType="1" noTextEdit="1"/>
              </p:cNvSpPr>
              <p:nvPr/>
            </p:nvSpPr>
            <p:spPr>
              <a:xfrm>
                <a:off x="7928574" y="1970859"/>
                <a:ext cx="856260" cy="528927"/>
              </a:xfrm>
              <a:prstGeom prst="rect">
                <a:avLst/>
              </a:prstGeom>
              <a:blipFill>
                <a:blip r:embed="rId4"/>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561DDF20-2674-46E2-8745-3A4DF5334DC7}"/>
              </a:ext>
            </a:extLst>
          </p:cNvPr>
          <p:cNvSpPr/>
          <p:nvPr/>
        </p:nvSpPr>
        <p:spPr>
          <a:xfrm>
            <a:off x="5724728" y="1862919"/>
            <a:ext cx="809625" cy="8096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4E5949-633D-458E-BEF6-E7D237E420C1}"/>
              </a:ext>
            </a:extLst>
          </p:cNvPr>
          <p:cNvSpPr/>
          <p:nvPr/>
        </p:nvSpPr>
        <p:spPr>
          <a:xfrm>
            <a:off x="3385820" y="1862919"/>
            <a:ext cx="809625" cy="809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3339DE85-D449-48CC-9B87-657111780B5A}"/>
                  </a:ext>
                </a:extLst>
              </p:cNvPr>
              <p:cNvSpPr txBox="1"/>
              <p:nvPr/>
            </p:nvSpPr>
            <p:spPr>
              <a:xfrm>
                <a:off x="5818051" y="2020776"/>
                <a:ext cx="753604"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lit/>
                        </m:rP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𝒯</m:t>
                          </m:r>
                        </m:e>
                        <m:sup>
                          <m:r>
                            <a:rPr lang="fr-FR" sz="2400" b="0" i="1" smtClean="0">
                              <a:latin typeface="Cambria Math" panose="02040503050406030204" pitchFamily="18" charset="0"/>
                            </a:rPr>
                            <m:t>𝑖𝑗</m:t>
                          </m:r>
                        </m:sup>
                      </m:sSup>
                    </m:oMath>
                  </m:oMathPara>
                </a14:m>
                <a:endParaRPr lang="en-US" dirty="0"/>
              </a:p>
            </p:txBody>
          </p:sp>
        </mc:Choice>
        <mc:Fallback xmlns="">
          <p:sp>
            <p:nvSpPr>
              <p:cNvPr id="15" name="ZoneTexte 14">
                <a:extLst>
                  <a:ext uri="{FF2B5EF4-FFF2-40B4-BE49-F238E27FC236}">
                    <a16:creationId xmlns:a16="http://schemas.microsoft.com/office/drawing/2014/main" id="{3339DE85-D449-48CC-9B87-657111780B5A}"/>
                  </a:ext>
                </a:extLst>
              </p:cNvPr>
              <p:cNvSpPr txBox="1">
                <a:spLocks noRot="1" noChangeAspect="1" noMove="1" noResize="1" noEditPoints="1" noAdjustHandles="1" noChangeArrowheads="1" noChangeShapeType="1" noTextEdit="1"/>
              </p:cNvSpPr>
              <p:nvPr/>
            </p:nvSpPr>
            <p:spPr>
              <a:xfrm>
                <a:off x="5818051" y="2020776"/>
                <a:ext cx="753604" cy="4735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16903ACB-E657-48BB-824C-48B9E1DE981D}"/>
                  </a:ext>
                </a:extLst>
              </p:cNvPr>
              <p:cNvSpPr txBox="1"/>
              <p:nvPr/>
            </p:nvSpPr>
            <p:spPr>
              <a:xfrm>
                <a:off x="3556337" y="1970859"/>
                <a:ext cx="4685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𝜑</m:t>
                      </m:r>
                    </m:oMath>
                  </m:oMathPara>
                </a14:m>
                <a:endParaRPr lang="en-US" dirty="0"/>
              </a:p>
            </p:txBody>
          </p:sp>
        </mc:Choice>
        <mc:Fallback xmlns="">
          <p:sp>
            <p:nvSpPr>
              <p:cNvPr id="17" name="ZoneTexte 16">
                <a:extLst>
                  <a:ext uri="{FF2B5EF4-FFF2-40B4-BE49-F238E27FC236}">
                    <a16:creationId xmlns:a16="http://schemas.microsoft.com/office/drawing/2014/main" id="{16903ACB-E657-48BB-824C-48B9E1DE981D}"/>
                  </a:ext>
                </a:extLst>
              </p:cNvPr>
              <p:cNvSpPr txBox="1">
                <a:spLocks noRot="1" noChangeAspect="1" noMove="1" noResize="1" noEditPoints="1" noAdjustHandles="1" noChangeArrowheads="1" noChangeShapeType="1" noTextEdit="1"/>
              </p:cNvSpPr>
              <p:nvPr/>
            </p:nvSpPr>
            <p:spPr>
              <a:xfrm>
                <a:off x="3556337" y="1970859"/>
                <a:ext cx="468590" cy="461665"/>
              </a:xfrm>
              <a:prstGeom prst="rect">
                <a:avLst/>
              </a:prstGeom>
              <a:blipFill>
                <a:blip r:embed="rId6"/>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5DD965A3-800D-4921-8E78-3089367EF0B0}"/>
                  </a:ext>
                </a:extLst>
              </p:cNvPr>
              <p:cNvSpPr txBox="1"/>
              <p:nvPr/>
            </p:nvSpPr>
            <p:spPr>
              <a:xfrm>
                <a:off x="1849189" y="1170849"/>
                <a:ext cx="1477214" cy="461665"/>
              </a:xfrm>
              <a:prstGeom prst="rect">
                <a:avLst/>
              </a:prstGeom>
              <a:noFill/>
            </p:spPr>
            <p:txBody>
              <a:bodyPr wrap="square" rtlCol="0">
                <a:spAutoFit/>
              </a:bodyPr>
              <a:lstStyle/>
              <a:p>
                <a:pPr algn="ctr"/>
                <a:r>
                  <a:rPr lang="fr-FR" sz="2400" b="1" dirty="0">
                    <a:solidFill>
                      <a:schemeClr val="accent4">
                        <a:lumMod val="75000"/>
                      </a:schemeClr>
                    </a:solidFill>
                  </a:rPr>
                  <a:t>Color (</a:t>
                </a:r>
                <a14:m>
                  <m:oMath xmlns:m="http://schemas.openxmlformats.org/officeDocument/2006/math">
                    <m:sSub>
                      <m:sSubPr>
                        <m:ctrlPr>
                          <a:rPr lang="fr-FR" sz="2400" b="1" i="1" smtClean="0">
                            <a:solidFill>
                              <a:schemeClr val="accent4">
                                <a:lumMod val="75000"/>
                              </a:schemeClr>
                            </a:solidFill>
                            <a:latin typeface="Cambria Math" panose="02040503050406030204" pitchFamily="18" charset="0"/>
                          </a:rPr>
                        </m:ctrlPr>
                      </m:sSubPr>
                      <m:e>
                        <m:r>
                          <a:rPr lang="fr-FR" sz="2400" b="1" i="1" smtClean="0">
                            <a:solidFill>
                              <a:schemeClr val="accent4">
                                <a:lumMod val="75000"/>
                              </a:schemeClr>
                            </a:solidFill>
                            <a:latin typeface="Cambria Math" panose="02040503050406030204" pitchFamily="18" charset="0"/>
                          </a:rPr>
                          <m:t>𝑵</m:t>
                        </m:r>
                      </m:e>
                      <m:sub>
                        <m:r>
                          <a:rPr lang="fr-FR" sz="2400" b="1" i="1" smtClean="0">
                            <a:solidFill>
                              <a:schemeClr val="accent4">
                                <a:lumMod val="75000"/>
                              </a:schemeClr>
                            </a:solidFill>
                            <a:latin typeface="Cambria Math" panose="02040503050406030204" pitchFamily="18" charset="0"/>
                          </a:rPr>
                          <m:t>𝒄</m:t>
                        </m:r>
                      </m:sub>
                    </m:sSub>
                  </m:oMath>
                </a14:m>
                <a:r>
                  <a:rPr lang="en-US" sz="2400" b="1" dirty="0">
                    <a:solidFill>
                      <a:schemeClr val="accent4">
                        <a:lumMod val="75000"/>
                      </a:schemeClr>
                    </a:solidFill>
                  </a:rPr>
                  <a:t>)</a:t>
                </a:r>
              </a:p>
            </p:txBody>
          </p:sp>
        </mc:Choice>
        <mc:Fallback xmlns="">
          <p:sp>
            <p:nvSpPr>
              <p:cNvPr id="24" name="ZoneTexte 23">
                <a:extLst>
                  <a:ext uri="{FF2B5EF4-FFF2-40B4-BE49-F238E27FC236}">
                    <a16:creationId xmlns:a16="http://schemas.microsoft.com/office/drawing/2014/main" id="{5DD965A3-800D-4921-8E78-3089367EF0B0}"/>
                  </a:ext>
                </a:extLst>
              </p:cNvPr>
              <p:cNvSpPr txBox="1">
                <a:spLocks noRot="1" noChangeAspect="1" noMove="1" noResize="1" noEditPoints="1" noAdjustHandles="1" noChangeArrowheads="1" noChangeShapeType="1" noTextEdit="1"/>
              </p:cNvSpPr>
              <p:nvPr/>
            </p:nvSpPr>
            <p:spPr>
              <a:xfrm>
                <a:off x="1849189" y="1170849"/>
                <a:ext cx="1477214" cy="461665"/>
              </a:xfrm>
              <a:prstGeom prst="rect">
                <a:avLst/>
              </a:prstGeom>
              <a:blipFill>
                <a:blip r:embed="rId7"/>
                <a:stretch>
                  <a:fillRect l="-6173" t="-10526" r="-617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3F143529-0822-4917-8CEB-AC6EAAEB41CC}"/>
                  </a:ext>
                </a:extLst>
              </p:cNvPr>
              <p:cNvSpPr txBox="1"/>
              <p:nvPr/>
            </p:nvSpPr>
            <p:spPr>
              <a:xfrm>
                <a:off x="6395249" y="1150173"/>
                <a:ext cx="1834114" cy="496674"/>
              </a:xfrm>
              <a:prstGeom prst="rect">
                <a:avLst/>
              </a:prstGeom>
              <a:noFill/>
            </p:spPr>
            <p:txBody>
              <a:bodyPr wrap="square" rtlCol="0">
                <a:spAutoFit/>
              </a:bodyPr>
              <a:lstStyle/>
              <a:p>
                <a:pPr algn="ctr"/>
                <a:r>
                  <a:rPr lang="fr-FR" sz="2400" b="1" dirty="0">
                    <a:solidFill>
                      <a:schemeClr val="accent2">
                        <a:lumMod val="75000"/>
                      </a:schemeClr>
                    </a:solidFill>
                  </a:rPr>
                  <a:t>Flavor (</a:t>
                </a:r>
                <a14:m>
                  <m:oMath xmlns:m="http://schemas.openxmlformats.org/officeDocument/2006/math">
                    <m:sSub>
                      <m:sSubPr>
                        <m:ctrlPr>
                          <a:rPr lang="fr-FR" sz="2400" b="1" i="1">
                            <a:solidFill>
                              <a:schemeClr val="accent2">
                                <a:lumMod val="75000"/>
                              </a:schemeClr>
                            </a:solidFill>
                            <a:latin typeface="Cambria Math" panose="02040503050406030204" pitchFamily="18" charset="0"/>
                          </a:rPr>
                        </m:ctrlPr>
                      </m:sSubPr>
                      <m:e>
                        <m:r>
                          <a:rPr lang="fr-FR" sz="2400" b="1" i="1">
                            <a:solidFill>
                              <a:schemeClr val="accent2">
                                <a:lumMod val="75000"/>
                              </a:schemeClr>
                            </a:solidFill>
                            <a:latin typeface="Cambria Math" panose="02040503050406030204" pitchFamily="18" charset="0"/>
                          </a:rPr>
                          <m:t>𝑵</m:t>
                        </m:r>
                      </m:e>
                      <m:sub>
                        <m:r>
                          <a:rPr lang="fr-FR" sz="2400" b="1" i="1" smtClean="0">
                            <a:solidFill>
                              <a:schemeClr val="accent2">
                                <a:lumMod val="75000"/>
                              </a:schemeClr>
                            </a:solidFill>
                            <a:latin typeface="Cambria Math" panose="02040503050406030204" pitchFamily="18" charset="0"/>
                          </a:rPr>
                          <m:t>𝒇</m:t>
                        </m:r>
                      </m:sub>
                    </m:sSub>
                  </m:oMath>
                </a14:m>
                <a:r>
                  <a:rPr lang="en-US" sz="2400" b="1" dirty="0">
                    <a:solidFill>
                      <a:schemeClr val="accent2">
                        <a:lumMod val="75000"/>
                      </a:schemeClr>
                    </a:solidFill>
                  </a:rPr>
                  <a:t>)</a:t>
                </a:r>
              </a:p>
            </p:txBody>
          </p:sp>
        </mc:Choice>
        <mc:Fallback xmlns="">
          <p:sp>
            <p:nvSpPr>
              <p:cNvPr id="25" name="ZoneTexte 24">
                <a:extLst>
                  <a:ext uri="{FF2B5EF4-FFF2-40B4-BE49-F238E27FC236}">
                    <a16:creationId xmlns:a16="http://schemas.microsoft.com/office/drawing/2014/main" id="{3F143529-0822-4917-8CEB-AC6EAAEB41CC}"/>
                  </a:ext>
                </a:extLst>
              </p:cNvPr>
              <p:cNvSpPr txBox="1">
                <a:spLocks noRot="1" noChangeAspect="1" noMove="1" noResize="1" noEditPoints="1" noAdjustHandles="1" noChangeArrowheads="1" noChangeShapeType="1" noTextEdit="1"/>
              </p:cNvSpPr>
              <p:nvPr/>
            </p:nvSpPr>
            <p:spPr>
              <a:xfrm>
                <a:off x="6395249" y="1150173"/>
                <a:ext cx="1834114" cy="496674"/>
              </a:xfrm>
              <a:prstGeom prst="rect">
                <a:avLst/>
              </a:prstGeom>
              <a:blipFill>
                <a:blip r:embed="rId8"/>
                <a:stretch>
                  <a:fillRect t="-8642" b="-22222"/>
                </a:stretch>
              </a:blipFill>
            </p:spPr>
            <p:txBody>
              <a:bodyPr/>
              <a:lstStyle/>
              <a:p>
                <a:r>
                  <a:rPr lang="en-US">
                    <a:noFill/>
                  </a:rPr>
                  <a:t> </a:t>
                </a:r>
              </a:p>
            </p:txBody>
          </p:sp>
        </mc:Fallback>
      </mc:AlternateContent>
      <p:sp>
        <p:nvSpPr>
          <p:cNvPr id="26" name="ZoneTexte 25">
            <a:extLst>
              <a:ext uri="{FF2B5EF4-FFF2-40B4-BE49-F238E27FC236}">
                <a16:creationId xmlns:a16="http://schemas.microsoft.com/office/drawing/2014/main" id="{854801F5-C743-4FC5-9612-10294FED5802}"/>
              </a:ext>
            </a:extLst>
          </p:cNvPr>
          <p:cNvSpPr txBox="1"/>
          <p:nvPr/>
        </p:nvSpPr>
        <p:spPr>
          <a:xfrm>
            <a:off x="9956055" y="1161234"/>
            <a:ext cx="1614261" cy="461665"/>
          </a:xfrm>
          <a:prstGeom prst="rect">
            <a:avLst/>
          </a:prstGeom>
          <a:noFill/>
        </p:spPr>
        <p:txBody>
          <a:bodyPr wrap="square" rtlCol="0">
            <a:spAutoFit/>
          </a:bodyPr>
          <a:lstStyle/>
          <a:p>
            <a:pPr algn="ctr"/>
            <a:r>
              <a:rPr lang="en-US" sz="2400" b="1" dirty="0">
                <a:solidFill>
                  <a:schemeClr val="accent1"/>
                </a:solidFill>
              </a:rPr>
              <a:t>CP-odd</a:t>
            </a:r>
          </a:p>
        </p:txBody>
      </p:sp>
      <p:grpSp>
        <p:nvGrpSpPr>
          <p:cNvPr id="66" name="Groupe 65">
            <a:extLst>
              <a:ext uri="{FF2B5EF4-FFF2-40B4-BE49-F238E27FC236}">
                <a16:creationId xmlns:a16="http://schemas.microsoft.com/office/drawing/2014/main" id="{92051A97-8429-42D6-8542-AEE88A7AC269}"/>
              </a:ext>
            </a:extLst>
          </p:cNvPr>
          <p:cNvGrpSpPr/>
          <p:nvPr/>
        </p:nvGrpSpPr>
        <p:grpSpPr>
          <a:xfrm>
            <a:off x="9731945" y="2662818"/>
            <a:ext cx="2122102" cy="3417784"/>
            <a:chOff x="9731945" y="2662818"/>
            <a:chExt cx="2122102" cy="3417784"/>
          </a:xfrm>
        </p:grpSpPr>
        <p:sp>
          <p:nvSpPr>
            <p:cNvPr id="36" name="Rectangle 35">
              <a:extLst>
                <a:ext uri="{FF2B5EF4-FFF2-40B4-BE49-F238E27FC236}">
                  <a16:creationId xmlns:a16="http://schemas.microsoft.com/office/drawing/2014/main" id="{C299C2A6-E2D3-45A1-9D8D-9A291165AE13}"/>
                </a:ext>
              </a:extLst>
            </p:cNvPr>
            <p:cNvSpPr/>
            <p:nvPr/>
          </p:nvSpPr>
          <p:spPr>
            <a:xfrm>
              <a:off x="9731945" y="3566160"/>
              <a:ext cx="2062479" cy="11288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èche : bas 26">
              <a:extLst>
                <a:ext uri="{FF2B5EF4-FFF2-40B4-BE49-F238E27FC236}">
                  <a16:creationId xmlns:a16="http://schemas.microsoft.com/office/drawing/2014/main" id="{28E37A6C-A3E9-41AD-86B7-34E036D57676}"/>
                </a:ext>
              </a:extLst>
            </p:cNvPr>
            <p:cNvSpPr/>
            <p:nvPr/>
          </p:nvSpPr>
          <p:spPr>
            <a:xfrm>
              <a:off x="10434367" y="4463918"/>
              <a:ext cx="657633" cy="903313"/>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82FB4BA0-1D33-4EB2-9A18-3B260CE8B8DB}"/>
                    </a:ext>
                  </a:extLst>
                </p:cNvPr>
                <p:cNvSpPr txBox="1"/>
                <p:nvPr/>
              </p:nvSpPr>
              <p:spPr>
                <a:xfrm>
                  <a:off x="9763954" y="3834078"/>
                  <a:ext cx="2062479" cy="58753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fr-FR" sz="2400" b="0" i="1" smtClean="0">
                                <a:latin typeface="Cambria Math" panose="02040503050406030204" pitchFamily="18" charset="0"/>
                              </a:rPr>
                            </m:ctrlPr>
                          </m:sSubPr>
                          <m:e>
                            <m:acc>
                              <m:accPr>
                                <m:chr m:val="̅"/>
                                <m:ctrlPr>
                                  <a:rPr lang="fr-FR" sz="2400" b="0" i="1" smtClean="0">
                                    <a:latin typeface="Cambria Math" panose="02040503050406030204" pitchFamily="18" charset="0"/>
                                  </a:rPr>
                                </m:ctrlPr>
                              </m:accPr>
                              <m:e>
                                <m:r>
                                  <a:rPr lang="fr-FR" sz="2400" i="1">
                                    <a:latin typeface="Cambria Math" panose="02040503050406030204" pitchFamily="18" charset="0"/>
                                  </a:rPr>
                                  <m:t>𝜃</m:t>
                                </m:r>
                              </m:e>
                            </m:acc>
                          </m:e>
                          <m:sub>
                            <m:r>
                              <m:rPr>
                                <m:nor/>
                              </m:rPr>
                              <a:rPr lang="fr-FR" sz="2400" b="0" i="0" smtClean="0">
                                <a:latin typeface="Cambria Math" panose="02040503050406030204" pitchFamily="18" charset="0"/>
                              </a:rPr>
                              <m:t>QCD</m:t>
                            </m:r>
                          </m:sub>
                        </m:sSub>
                        <m:r>
                          <a:rPr lang="fr-FR" sz="2400" b="0" i="1" smtClean="0">
                            <a:latin typeface="Cambria Math" panose="02040503050406030204" pitchFamily="18" charset="0"/>
                          </a:rPr>
                          <m:t>=0 </m:t>
                        </m:r>
                      </m:oMath>
                    </m:oMathPara>
                  </a14:m>
                  <a:endParaRPr lang="en-US" dirty="0"/>
                </a:p>
              </p:txBody>
            </p:sp>
          </mc:Choice>
          <mc:Fallback xmlns="">
            <p:sp>
              <p:nvSpPr>
                <p:cNvPr id="34" name="ZoneTexte 33">
                  <a:extLst>
                    <a:ext uri="{FF2B5EF4-FFF2-40B4-BE49-F238E27FC236}">
                      <a16:creationId xmlns:a16="http://schemas.microsoft.com/office/drawing/2014/main" id="{82FB4BA0-1D33-4EB2-9A18-3B260CE8B8DB}"/>
                    </a:ext>
                  </a:extLst>
                </p:cNvPr>
                <p:cNvSpPr txBox="1">
                  <a:spLocks noRot="1" noChangeAspect="1" noMove="1" noResize="1" noEditPoints="1" noAdjustHandles="1" noChangeArrowheads="1" noChangeShapeType="1" noTextEdit="1"/>
                </p:cNvSpPr>
                <p:nvPr/>
              </p:nvSpPr>
              <p:spPr>
                <a:xfrm>
                  <a:off x="9763954" y="3834078"/>
                  <a:ext cx="2062479" cy="587533"/>
                </a:xfrm>
                <a:prstGeom prst="rect">
                  <a:avLst/>
                </a:prstGeom>
                <a:blipFill>
                  <a:blip r:embed="rId9"/>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7E2B6140-AD97-43DE-87AD-808756B18F9C}"/>
                </a:ext>
              </a:extLst>
            </p:cNvPr>
            <p:cNvSpPr/>
            <p:nvPr/>
          </p:nvSpPr>
          <p:spPr>
            <a:xfrm>
              <a:off x="10595783" y="2662818"/>
              <a:ext cx="334800" cy="9033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E03A32-2898-48E0-A3A7-131F3F51E2BE}"/>
                </a:ext>
              </a:extLst>
            </p:cNvPr>
            <p:cNvSpPr/>
            <p:nvPr/>
          </p:nvSpPr>
          <p:spPr>
            <a:xfrm>
              <a:off x="10097703" y="5367231"/>
              <a:ext cx="1330960" cy="71337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ZoneTexte 37">
                  <a:extLst>
                    <a:ext uri="{FF2B5EF4-FFF2-40B4-BE49-F238E27FC236}">
                      <a16:creationId xmlns:a16="http://schemas.microsoft.com/office/drawing/2014/main" id="{1B433367-ED8B-4D3C-B792-44CE773FC86E}"/>
                    </a:ext>
                  </a:extLst>
                </p:cNvPr>
                <p:cNvSpPr txBox="1"/>
                <p:nvPr/>
              </p:nvSpPr>
              <p:spPr>
                <a:xfrm>
                  <a:off x="9791568" y="543019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fr-FR" sz="2400" i="1">
                            <a:latin typeface="Cambria Math" panose="02040503050406030204" pitchFamily="18" charset="0"/>
                          </a:rPr>
                          <m:t>𝒶</m:t>
                        </m:r>
                        <m:r>
                          <a:rPr lang="fr-FR" sz="2400" b="0" i="1" smtClean="0">
                            <a:latin typeface="Cambria Math" panose="02040503050406030204" pitchFamily="18" charset="0"/>
                          </a:rPr>
                          <m:t>=0 </m:t>
                        </m:r>
                      </m:oMath>
                    </m:oMathPara>
                  </a14:m>
                  <a:endParaRPr lang="en-US" dirty="0"/>
                </a:p>
              </p:txBody>
            </p:sp>
          </mc:Choice>
          <mc:Fallback xmlns="">
            <p:sp>
              <p:nvSpPr>
                <p:cNvPr id="38" name="ZoneTexte 37">
                  <a:extLst>
                    <a:ext uri="{FF2B5EF4-FFF2-40B4-BE49-F238E27FC236}">
                      <a16:creationId xmlns:a16="http://schemas.microsoft.com/office/drawing/2014/main" id="{1B433367-ED8B-4D3C-B792-44CE773FC86E}"/>
                    </a:ext>
                  </a:extLst>
                </p:cNvPr>
                <p:cNvSpPr txBox="1">
                  <a:spLocks noRot="1" noChangeAspect="1" noMove="1" noResize="1" noEditPoints="1" noAdjustHandles="1" noChangeArrowheads="1" noChangeShapeType="1" noTextEdit="1"/>
                </p:cNvSpPr>
                <p:nvPr/>
              </p:nvSpPr>
              <p:spPr>
                <a:xfrm>
                  <a:off x="9791568" y="5430197"/>
                  <a:ext cx="2062479" cy="506742"/>
                </a:xfrm>
                <a:prstGeom prst="rect">
                  <a:avLst/>
                </a:prstGeom>
                <a:blipFill>
                  <a:blip r:embed="rId10"/>
                  <a:stretch>
                    <a:fillRect/>
                  </a:stretch>
                </a:blipFill>
              </p:spPr>
              <p:txBody>
                <a:bodyPr/>
                <a:lstStyle/>
                <a:p>
                  <a:r>
                    <a:rPr lang="en-US">
                      <a:noFill/>
                    </a:rPr>
                    <a:t> </a:t>
                  </a:r>
                </a:p>
              </p:txBody>
            </p:sp>
          </mc:Fallback>
        </mc:AlternateContent>
      </p:grpSp>
      <p:grpSp>
        <p:nvGrpSpPr>
          <p:cNvPr id="73" name="Groupe 72">
            <a:extLst>
              <a:ext uri="{FF2B5EF4-FFF2-40B4-BE49-F238E27FC236}">
                <a16:creationId xmlns:a16="http://schemas.microsoft.com/office/drawing/2014/main" id="{CA2C7EC5-D62D-477A-BE56-818EBC23E967}"/>
              </a:ext>
            </a:extLst>
          </p:cNvPr>
          <p:cNvGrpSpPr/>
          <p:nvPr/>
        </p:nvGrpSpPr>
        <p:grpSpPr>
          <a:xfrm>
            <a:off x="7312306" y="2662818"/>
            <a:ext cx="2133028" cy="3740614"/>
            <a:chOff x="7312306" y="2662818"/>
            <a:chExt cx="2133028" cy="3740614"/>
          </a:xfrm>
        </p:grpSpPr>
        <p:sp>
          <p:nvSpPr>
            <p:cNvPr id="39" name="Rectangle 38">
              <a:extLst>
                <a:ext uri="{FF2B5EF4-FFF2-40B4-BE49-F238E27FC236}">
                  <a16:creationId xmlns:a16="http://schemas.microsoft.com/office/drawing/2014/main" id="{6E7CC277-9DB9-4D00-B70E-6192D4885F5B}"/>
                </a:ext>
              </a:extLst>
            </p:cNvPr>
            <p:cNvSpPr/>
            <p:nvPr/>
          </p:nvSpPr>
          <p:spPr>
            <a:xfrm>
              <a:off x="7323232" y="3566160"/>
              <a:ext cx="2062479"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èche : bas 39">
              <a:extLst>
                <a:ext uri="{FF2B5EF4-FFF2-40B4-BE49-F238E27FC236}">
                  <a16:creationId xmlns:a16="http://schemas.microsoft.com/office/drawing/2014/main" id="{8DCDED2C-9B63-4992-A061-FFDDAE421C65}"/>
                </a:ext>
              </a:extLst>
            </p:cNvPr>
            <p:cNvSpPr/>
            <p:nvPr/>
          </p:nvSpPr>
          <p:spPr>
            <a:xfrm>
              <a:off x="8025654" y="4463918"/>
              <a:ext cx="657633" cy="90331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A03FE614-4B76-4C11-B163-4B3F07EF54C5}"/>
                    </a:ext>
                  </a:extLst>
                </p:cNvPr>
                <p:cNvSpPr txBox="1"/>
                <p:nvPr/>
              </p:nvSpPr>
              <p:spPr>
                <a:xfrm>
                  <a:off x="7312306" y="3679762"/>
                  <a:ext cx="2062479" cy="958404"/>
                </a:xfrm>
                <a:prstGeom prst="rect">
                  <a:avLst/>
                </a:prstGeom>
                <a:noFill/>
              </p:spPr>
              <p:txBody>
                <a:bodyPr wrap="square" rtlCol="0">
                  <a:spAutoFit/>
                </a:bodyPr>
                <a:lstStyle/>
                <a:p>
                  <a:pPr algn="ctr"/>
                  <a:r>
                    <a:rPr lang="fr-FR" b="0" dirty="0"/>
                    <a:t>Instanton number</a:t>
                  </a:r>
                </a:p>
                <a:p>
                  <a:pPr algn="ctr"/>
                  <a14:m>
                    <m:oMathPara xmlns:m="http://schemas.openxmlformats.org/officeDocument/2006/math">
                      <m:oMathParaPr>
                        <m:jc m:val="center"/>
                      </m:oMathParaPr>
                      <m:oMath xmlns:m="http://schemas.openxmlformats.org/officeDocument/2006/math">
                        <m:nary>
                          <m:naryPr>
                            <m:supHide m:val="on"/>
                            <m:ctrlPr>
                              <a:rPr lang="fr-FR" b="0" i="1" smtClean="0">
                                <a:latin typeface="Cambria Math" panose="02040503050406030204" pitchFamily="18" charset="0"/>
                              </a:rPr>
                            </m:ctrlPr>
                          </m:naryPr>
                          <m:sub>
                            <m:r>
                              <a:rPr lang="fr-FR" b="0" i="1" smtClean="0">
                                <a:latin typeface="Cambria Math" panose="02040503050406030204" pitchFamily="18" charset="0"/>
                              </a:rPr>
                              <m:t>𝑧</m:t>
                            </m:r>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sub>
                          <m:sup/>
                          <m:e>
                            <m:r>
                              <m:rPr>
                                <m:nor/>
                              </m:rPr>
                              <a:rPr lang="fr-FR" b="0" i="0" smtClean="0">
                                <a:latin typeface="Cambria Math" panose="02040503050406030204" pitchFamily="18" charset="0"/>
                              </a:rPr>
                              <m:t>F</m:t>
                            </m:r>
                            <m:r>
                              <a:rPr lang="fr-FR" b="0" i="1" smtClean="0">
                                <a:latin typeface="Cambria Math" panose="02040503050406030204" pitchFamily="18" charset="0"/>
                              </a:rPr>
                              <m:t>∧</m:t>
                            </m:r>
                            <m:r>
                              <m:rPr>
                                <m:nor/>
                              </m:rPr>
                              <a:rPr lang="fr-FR" b="0" i="0" smtClean="0">
                                <a:latin typeface="Cambria Math" panose="02040503050406030204" pitchFamily="18" charset="0"/>
                              </a:rPr>
                              <m:t>F</m:t>
                            </m:r>
                          </m:e>
                        </m:nary>
                        <m:r>
                          <a:rPr lang="fr-FR" b="0" i="1" smtClean="0">
                            <a:latin typeface="Cambria Math" panose="02040503050406030204" pitchFamily="18" charset="0"/>
                          </a:rPr>
                          <m:t> </m:t>
                        </m:r>
                      </m:oMath>
                    </m:oMathPara>
                  </a14:m>
                  <a:endParaRPr lang="en-US" dirty="0"/>
                </a:p>
              </p:txBody>
            </p:sp>
          </mc:Choice>
          <mc:Fallback xmlns="">
            <p:sp>
              <p:nvSpPr>
                <p:cNvPr id="41" name="ZoneTexte 40">
                  <a:extLst>
                    <a:ext uri="{FF2B5EF4-FFF2-40B4-BE49-F238E27FC236}">
                      <a16:creationId xmlns:a16="http://schemas.microsoft.com/office/drawing/2014/main" id="{A03FE614-4B76-4C11-B163-4B3F07EF54C5}"/>
                    </a:ext>
                  </a:extLst>
                </p:cNvPr>
                <p:cNvSpPr txBox="1">
                  <a:spLocks noRot="1" noChangeAspect="1" noMove="1" noResize="1" noEditPoints="1" noAdjustHandles="1" noChangeArrowheads="1" noChangeShapeType="1" noTextEdit="1"/>
                </p:cNvSpPr>
                <p:nvPr/>
              </p:nvSpPr>
              <p:spPr>
                <a:xfrm>
                  <a:off x="7312306" y="3679762"/>
                  <a:ext cx="2062479" cy="958404"/>
                </a:xfrm>
                <a:prstGeom prst="rect">
                  <a:avLst/>
                </a:prstGeom>
                <a:blipFill>
                  <a:blip r:embed="rId11"/>
                  <a:stretch>
                    <a:fillRect t="-3822"/>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33149C1E-2BEE-46D6-924B-C8452E061CE8}"/>
                </a:ext>
              </a:extLst>
            </p:cNvPr>
            <p:cNvSpPr/>
            <p:nvPr/>
          </p:nvSpPr>
          <p:spPr>
            <a:xfrm>
              <a:off x="8187070" y="266281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444E1F4-11CD-4842-8B09-5ABC6E7A58F7}"/>
                </a:ext>
              </a:extLst>
            </p:cNvPr>
            <p:cNvSpPr/>
            <p:nvPr/>
          </p:nvSpPr>
          <p:spPr>
            <a:xfrm>
              <a:off x="7616430" y="5367231"/>
              <a:ext cx="1526630" cy="1036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ZoneTexte 43">
                  <a:extLst>
                    <a:ext uri="{FF2B5EF4-FFF2-40B4-BE49-F238E27FC236}">
                      <a16:creationId xmlns:a16="http://schemas.microsoft.com/office/drawing/2014/main" id="{5788266C-403C-4DF7-A456-2CB9840B7BEE}"/>
                    </a:ext>
                  </a:extLst>
                </p:cNvPr>
                <p:cNvSpPr txBox="1"/>
                <p:nvPr/>
              </p:nvSpPr>
              <p:spPr>
                <a:xfrm>
                  <a:off x="7382855" y="5430197"/>
                  <a:ext cx="2062479" cy="876074"/>
                </a:xfrm>
                <a:prstGeom prst="rect">
                  <a:avLst/>
                </a:prstGeom>
                <a:noFill/>
              </p:spPr>
              <p:txBody>
                <a:bodyPr wrap="square" rtlCol="0">
                  <a:spAutoFit/>
                </a:bodyPr>
                <a:lstStyle/>
                <a:p>
                  <a:pPr algn="ctr"/>
                  <a:r>
                    <a:rPr lang="fr-FR" sz="2400" b="0" dirty="0"/>
                    <a:t>Solve the dynamics</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44" name="ZoneTexte 43">
                  <a:extLst>
                    <a:ext uri="{FF2B5EF4-FFF2-40B4-BE49-F238E27FC236}">
                      <a16:creationId xmlns:a16="http://schemas.microsoft.com/office/drawing/2014/main" id="{5788266C-403C-4DF7-A456-2CB9840B7BEE}"/>
                    </a:ext>
                  </a:extLst>
                </p:cNvPr>
                <p:cNvSpPr txBox="1">
                  <a:spLocks noRot="1" noChangeAspect="1" noMove="1" noResize="1" noEditPoints="1" noAdjustHandles="1" noChangeArrowheads="1" noChangeShapeType="1" noTextEdit="1"/>
                </p:cNvSpPr>
                <p:nvPr/>
              </p:nvSpPr>
              <p:spPr>
                <a:xfrm>
                  <a:off x="7382855" y="5430197"/>
                  <a:ext cx="2062479" cy="876074"/>
                </a:xfrm>
                <a:prstGeom prst="rect">
                  <a:avLst/>
                </a:prstGeom>
                <a:blipFill>
                  <a:blip r:embed="rId12"/>
                  <a:stretch>
                    <a:fillRect t="-5594" b="-15385"/>
                  </a:stretch>
                </a:blipFill>
              </p:spPr>
              <p:txBody>
                <a:bodyPr/>
                <a:lstStyle/>
                <a:p>
                  <a:r>
                    <a:rPr lang="en-US">
                      <a:noFill/>
                    </a:rPr>
                    <a:t> </a:t>
                  </a:r>
                </a:p>
              </p:txBody>
            </p:sp>
          </mc:Fallback>
        </mc:AlternateContent>
      </p:grpSp>
      <p:grpSp>
        <p:nvGrpSpPr>
          <p:cNvPr id="69" name="Groupe 68">
            <a:extLst>
              <a:ext uri="{FF2B5EF4-FFF2-40B4-BE49-F238E27FC236}">
                <a16:creationId xmlns:a16="http://schemas.microsoft.com/office/drawing/2014/main" id="{3F486D0A-6788-4ECE-AC01-6CF0BCA71A96}"/>
              </a:ext>
            </a:extLst>
          </p:cNvPr>
          <p:cNvGrpSpPr/>
          <p:nvPr/>
        </p:nvGrpSpPr>
        <p:grpSpPr>
          <a:xfrm>
            <a:off x="5147958" y="2655438"/>
            <a:ext cx="2071302" cy="3417784"/>
            <a:chOff x="5147958" y="2655438"/>
            <a:chExt cx="2071302" cy="3417784"/>
          </a:xfrm>
        </p:grpSpPr>
        <p:sp>
          <p:nvSpPr>
            <p:cNvPr id="45" name="Rectangle 44">
              <a:extLst>
                <a:ext uri="{FF2B5EF4-FFF2-40B4-BE49-F238E27FC236}">
                  <a16:creationId xmlns:a16="http://schemas.microsoft.com/office/drawing/2014/main" id="{F0337557-8936-4477-8CC4-BAB3AA2D649C}"/>
                </a:ext>
              </a:extLst>
            </p:cNvPr>
            <p:cNvSpPr/>
            <p:nvPr/>
          </p:nvSpPr>
          <p:spPr>
            <a:xfrm>
              <a:off x="5234291" y="3558780"/>
              <a:ext cx="1826954"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èche : bas 45">
              <a:extLst>
                <a:ext uri="{FF2B5EF4-FFF2-40B4-BE49-F238E27FC236}">
                  <a16:creationId xmlns:a16="http://schemas.microsoft.com/office/drawing/2014/main" id="{E7D7AB5D-4CF4-477C-8620-F822D5490351}"/>
                </a:ext>
              </a:extLst>
            </p:cNvPr>
            <p:cNvSpPr/>
            <p:nvPr/>
          </p:nvSpPr>
          <p:spPr>
            <a:xfrm>
              <a:off x="5799580" y="4456538"/>
              <a:ext cx="657633" cy="90331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1ADAEC67-563A-4954-9787-8031820AB548}"/>
                    </a:ext>
                  </a:extLst>
                </p:cNvPr>
                <p:cNvSpPr txBox="1"/>
                <p:nvPr/>
              </p:nvSpPr>
              <p:spPr>
                <a:xfrm>
                  <a:off x="5147958" y="3706445"/>
                  <a:ext cx="2062479" cy="876074"/>
                </a:xfrm>
                <a:prstGeom prst="rect">
                  <a:avLst/>
                </a:prstGeom>
                <a:noFill/>
              </p:spPr>
              <p:txBody>
                <a:bodyPr wrap="square" rtlCol="0">
                  <a:spAutoFit/>
                </a:bodyPr>
                <a:lstStyle/>
                <a:p>
                  <a:pPr algn="ctr"/>
                  <a:r>
                    <a:rPr lang="fr-FR" sz="2400" b="0" dirty="0"/>
                    <a:t>Chiral symmetry</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47" name="ZoneTexte 46">
                  <a:extLst>
                    <a:ext uri="{FF2B5EF4-FFF2-40B4-BE49-F238E27FC236}">
                      <a16:creationId xmlns:a16="http://schemas.microsoft.com/office/drawing/2014/main" id="{1ADAEC67-563A-4954-9787-8031820AB548}"/>
                    </a:ext>
                  </a:extLst>
                </p:cNvPr>
                <p:cNvSpPr txBox="1">
                  <a:spLocks noRot="1" noChangeAspect="1" noMove="1" noResize="1" noEditPoints="1" noAdjustHandles="1" noChangeArrowheads="1" noChangeShapeType="1" noTextEdit="1"/>
                </p:cNvSpPr>
                <p:nvPr/>
              </p:nvSpPr>
              <p:spPr>
                <a:xfrm>
                  <a:off x="5147958" y="3706445"/>
                  <a:ext cx="2062479" cy="876074"/>
                </a:xfrm>
                <a:prstGeom prst="rect">
                  <a:avLst/>
                </a:prstGeom>
                <a:blipFill>
                  <a:blip r:embed="rId13"/>
                  <a:stretch>
                    <a:fillRect t="-5556" b="-14583"/>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2924FC5C-69A7-4CD9-A485-6AC96E1CAD6D}"/>
                </a:ext>
              </a:extLst>
            </p:cNvPr>
            <p:cNvSpPr/>
            <p:nvPr/>
          </p:nvSpPr>
          <p:spPr>
            <a:xfrm>
              <a:off x="5960996" y="265543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BACA961-5C3B-4D89-B6A2-D57BF8545459}"/>
                </a:ext>
              </a:extLst>
            </p:cNvPr>
            <p:cNvSpPr/>
            <p:nvPr/>
          </p:nvSpPr>
          <p:spPr>
            <a:xfrm>
              <a:off x="5462916" y="5359851"/>
              <a:ext cx="1330960" cy="7133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ZoneTexte 49">
                  <a:extLst>
                    <a:ext uri="{FF2B5EF4-FFF2-40B4-BE49-F238E27FC236}">
                      <a16:creationId xmlns:a16="http://schemas.microsoft.com/office/drawing/2014/main" id="{2DF11254-8D2A-42B8-AB81-A14CCC6DB473}"/>
                    </a:ext>
                  </a:extLst>
                </p:cNvPr>
                <p:cNvSpPr txBox="1"/>
                <p:nvPr/>
              </p:nvSpPr>
              <p:spPr>
                <a:xfrm>
                  <a:off x="5156781" y="542281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p>
                          <m:sSupPr>
                            <m:ctrlPr>
                              <a:rPr lang="fr-FR" sz="2400" i="1">
                                <a:latin typeface="Cambria Math" panose="02040503050406030204" pitchFamily="18" charset="0"/>
                              </a:rPr>
                            </m:ctrlPr>
                          </m:sSupPr>
                          <m:e>
                            <m:r>
                              <a:rPr lang="fr-FR" sz="2400" i="1">
                                <a:latin typeface="Cambria Math" panose="02040503050406030204" pitchFamily="18" charset="0"/>
                              </a:rPr>
                              <m:t>𝒯</m:t>
                            </m:r>
                          </m:e>
                          <m:sup>
                            <m:r>
                              <a:rPr lang="fr-FR" sz="2400" i="1">
                                <a:latin typeface="Cambria Math" panose="02040503050406030204" pitchFamily="18" charset="0"/>
                              </a:rPr>
                              <m:t>𝑖𝑗</m:t>
                            </m:r>
                          </m:sup>
                        </m:sSup>
                        <m:r>
                          <a:rPr lang="fr-FR" sz="2400" b="0" i="1" smtClean="0">
                            <a:latin typeface="Cambria Math" panose="02040503050406030204" pitchFamily="18" charset="0"/>
                          </a:rPr>
                          <m:t>=0 </m:t>
                        </m:r>
                      </m:oMath>
                    </m:oMathPara>
                  </a14:m>
                  <a:endParaRPr lang="en-US" dirty="0"/>
                </a:p>
              </p:txBody>
            </p:sp>
          </mc:Choice>
          <mc:Fallback xmlns="">
            <p:sp>
              <p:nvSpPr>
                <p:cNvPr id="50" name="ZoneTexte 49">
                  <a:extLst>
                    <a:ext uri="{FF2B5EF4-FFF2-40B4-BE49-F238E27FC236}">
                      <a16:creationId xmlns:a16="http://schemas.microsoft.com/office/drawing/2014/main" id="{2DF11254-8D2A-42B8-AB81-A14CCC6DB473}"/>
                    </a:ext>
                  </a:extLst>
                </p:cNvPr>
                <p:cNvSpPr txBox="1">
                  <a:spLocks noRot="1" noChangeAspect="1" noMove="1" noResize="1" noEditPoints="1" noAdjustHandles="1" noChangeArrowheads="1" noChangeShapeType="1" noTextEdit="1"/>
                </p:cNvSpPr>
                <p:nvPr/>
              </p:nvSpPr>
              <p:spPr>
                <a:xfrm>
                  <a:off x="5156781" y="5422817"/>
                  <a:ext cx="2062479" cy="506742"/>
                </a:xfrm>
                <a:prstGeom prst="rect">
                  <a:avLst/>
                </a:prstGeom>
                <a:blipFill>
                  <a:blip r:embed="rId14"/>
                  <a:stretch>
                    <a:fillRect/>
                  </a:stretch>
                </a:blipFill>
              </p:spPr>
              <p:txBody>
                <a:bodyPr/>
                <a:lstStyle/>
                <a:p>
                  <a:r>
                    <a:rPr lang="en-US">
                      <a:noFill/>
                    </a:rPr>
                    <a:t> </a:t>
                  </a:r>
                </a:p>
              </p:txBody>
            </p:sp>
          </mc:Fallback>
        </mc:AlternateContent>
      </p:grpSp>
      <p:sp>
        <p:nvSpPr>
          <p:cNvPr id="65" name="Rectangle 64">
            <a:extLst>
              <a:ext uri="{FF2B5EF4-FFF2-40B4-BE49-F238E27FC236}">
                <a16:creationId xmlns:a16="http://schemas.microsoft.com/office/drawing/2014/main" id="{E37AADD2-E5AD-4AED-AC59-77EAB8FAD843}"/>
              </a:ext>
            </a:extLst>
          </p:cNvPr>
          <p:cNvSpPr/>
          <p:nvPr/>
        </p:nvSpPr>
        <p:spPr>
          <a:xfrm>
            <a:off x="7147578" y="1622354"/>
            <a:ext cx="2422948" cy="50121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e 71">
            <a:extLst>
              <a:ext uri="{FF2B5EF4-FFF2-40B4-BE49-F238E27FC236}">
                <a16:creationId xmlns:a16="http://schemas.microsoft.com/office/drawing/2014/main" id="{E1746E3F-3948-48FF-A6A1-BC01CA05BD39}"/>
              </a:ext>
            </a:extLst>
          </p:cNvPr>
          <p:cNvGrpSpPr/>
          <p:nvPr/>
        </p:nvGrpSpPr>
        <p:grpSpPr>
          <a:xfrm>
            <a:off x="284480" y="2655438"/>
            <a:ext cx="4611497" cy="3739482"/>
            <a:chOff x="284480" y="2655438"/>
            <a:chExt cx="4611497" cy="3739482"/>
          </a:xfrm>
        </p:grpSpPr>
        <p:sp>
          <p:nvSpPr>
            <p:cNvPr id="53" name="Flèche : bas 52">
              <a:extLst>
                <a:ext uri="{FF2B5EF4-FFF2-40B4-BE49-F238E27FC236}">
                  <a16:creationId xmlns:a16="http://schemas.microsoft.com/office/drawing/2014/main" id="{64CEE901-7727-48E1-9714-0499E8842A94}"/>
                </a:ext>
              </a:extLst>
            </p:cNvPr>
            <p:cNvSpPr/>
            <p:nvPr/>
          </p:nvSpPr>
          <p:spPr>
            <a:xfrm>
              <a:off x="3473346" y="4669425"/>
              <a:ext cx="657633" cy="672425"/>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7E21151-765F-452A-B1C5-8DD849CADDEE}"/>
                </a:ext>
              </a:extLst>
            </p:cNvPr>
            <p:cNvSpPr/>
            <p:nvPr/>
          </p:nvSpPr>
          <p:spPr>
            <a:xfrm>
              <a:off x="3634762" y="2655438"/>
              <a:ext cx="334800" cy="9033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6E2030D-633F-4FA0-9E8E-FEC9CCB4801E}"/>
                </a:ext>
              </a:extLst>
            </p:cNvPr>
            <p:cNvSpPr/>
            <p:nvPr/>
          </p:nvSpPr>
          <p:spPr>
            <a:xfrm>
              <a:off x="3139633" y="5339531"/>
              <a:ext cx="1330960" cy="713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ZoneTexte 56">
                  <a:extLst>
                    <a:ext uri="{FF2B5EF4-FFF2-40B4-BE49-F238E27FC236}">
                      <a16:creationId xmlns:a16="http://schemas.microsoft.com/office/drawing/2014/main" id="{8C0B0FA1-5916-4266-A851-2FEAAABEF01D}"/>
                    </a:ext>
                  </a:extLst>
                </p:cNvPr>
                <p:cNvSpPr txBox="1"/>
                <p:nvPr/>
              </p:nvSpPr>
              <p:spPr>
                <a:xfrm>
                  <a:off x="2833498" y="540249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fr-FR" sz="2400" b="0" i="1" smtClean="0">
                            <a:latin typeface="Cambria Math" panose="02040503050406030204" pitchFamily="18" charset="0"/>
                          </a:rPr>
                          <m:t>𝜑</m:t>
                        </m:r>
                        <m:r>
                          <a:rPr lang="fr-FR" sz="2400" b="0" i="1" smtClean="0">
                            <a:latin typeface="Cambria Math" panose="02040503050406030204" pitchFamily="18" charset="0"/>
                          </a:rPr>
                          <m:t>=0 </m:t>
                        </m:r>
                      </m:oMath>
                    </m:oMathPara>
                  </a14:m>
                  <a:endParaRPr lang="en-US" dirty="0"/>
                </a:p>
              </p:txBody>
            </p:sp>
          </mc:Choice>
          <mc:Fallback xmlns="">
            <p:sp>
              <p:nvSpPr>
                <p:cNvPr id="57" name="ZoneTexte 56">
                  <a:extLst>
                    <a:ext uri="{FF2B5EF4-FFF2-40B4-BE49-F238E27FC236}">
                      <a16:creationId xmlns:a16="http://schemas.microsoft.com/office/drawing/2014/main" id="{8C0B0FA1-5916-4266-A851-2FEAAABEF01D}"/>
                    </a:ext>
                  </a:extLst>
                </p:cNvPr>
                <p:cNvSpPr txBox="1">
                  <a:spLocks noRot="1" noChangeAspect="1" noMove="1" noResize="1" noEditPoints="1" noAdjustHandles="1" noChangeArrowheads="1" noChangeShapeType="1" noTextEdit="1"/>
                </p:cNvSpPr>
                <p:nvPr/>
              </p:nvSpPr>
              <p:spPr>
                <a:xfrm>
                  <a:off x="2833498" y="5402497"/>
                  <a:ext cx="2062479" cy="506742"/>
                </a:xfrm>
                <a:prstGeom prst="rect">
                  <a:avLst/>
                </a:prstGeom>
                <a:blipFill>
                  <a:blip r:embed="rId15"/>
                  <a:stretch>
                    <a:fillRect/>
                  </a:stretch>
                </a:blipFill>
              </p:spPr>
              <p:txBody>
                <a:bodyPr/>
                <a:lstStyle/>
                <a:p>
                  <a:r>
                    <a:rPr lang="en-US">
                      <a:noFill/>
                    </a:rPr>
                    <a:t> </a:t>
                  </a:r>
                </a:p>
              </p:txBody>
            </p:sp>
          </mc:Fallback>
        </mc:AlternateContent>
        <p:sp>
          <p:nvSpPr>
            <p:cNvPr id="59" name="Rectangle 58">
              <a:extLst>
                <a:ext uri="{FF2B5EF4-FFF2-40B4-BE49-F238E27FC236}">
                  <a16:creationId xmlns:a16="http://schemas.microsoft.com/office/drawing/2014/main" id="{FF6A7018-A282-46BA-8B96-CAC7142D33D7}"/>
                </a:ext>
              </a:extLst>
            </p:cNvPr>
            <p:cNvSpPr/>
            <p:nvPr/>
          </p:nvSpPr>
          <p:spPr>
            <a:xfrm>
              <a:off x="412348" y="3548791"/>
              <a:ext cx="4398947" cy="112063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èche : bas 59">
              <a:extLst>
                <a:ext uri="{FF2B5EF4-FFF2-40B4-BE49-F238E27FC236}">
                  <a16:creationId xmlns:a16="http://schemas.microsoft.com/office/drawing/2014/main" id="{04B8820A-40D0-4AAB-BE68-813302A7B65C}"/>
                </a:ext>
              </a:extLst>
            </p:cNvPr>
            <p:cNvSpPr/>
            <p:nvPr/>
          </p:nvSpPr>
          <p:spPr>
            <a:xfrm>
              <a:off x="1178276" y="4456538"/>
              <a:ext cx="657633" cy="903313"/>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580146-3AEE-43CD-BF86-807673767AEC}"/>
                </a:ext>
              </a:extLst>
            </p:cNvPr>
            <p:cNvSpPr/>
            <p:nvPr/>
          </p:nvSpPr>
          <p:spPr>
            <a:xfrm>
              <a:off x="1339692" y="2655438"/>
              <a:ext cx="334800" cy="9033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7D1339A-DEC4-4303-87DD-C504426A134F}"/>
                </a:ext>
              </a:extLst>
            </p:cNvPr>
            <p:cNvSpPr/>
            <p:nvPr/>
          </p:nvSpPr>
          <p:spPr>
            <a:xfrm>
              <a:off x="284480" y="5358719"/>
              <a:ext cx="2455032" cy="103620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ZoneTexte 63">
                  <a:extLst>
                    <a:ext uri="{FF2B5EF4-FFF2-40B4-BE49-F238E27FC236}">
                      <a16:creationId xmlns:a16="http://schemas.microsoft.com/office/drawing/2014/main" id="{16FE2A10-F899-40C2-8B02-6D49EF65F027}"/>
                    </a:ext>
                  </a:extLst>
                </p:cNvPr>
                <p:cNvSpPr txBox="1"/>
                <p:nvPr/>
              </p:nvSpPr>
              <p:spPr>
                <a:xfrm>
                  <a:off x="395920" y="5430971"/>
                  <a:ext cx="2381226" cy="83106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ℓ</m:t>
                                </m:r>
                              </m:e>
                              <m:sup>
                                <m:r>
                                  <a:rPr lang="fr-FR" sz="2400" b="0" i="1" smtClean="0">
                                    <a:latin typeface="Cambria Math" panose="02040503050406030204" pitchFamily="18" charset="0"/>
                                  </a:rPr>
                                  <m:t>2</m:t>
                                </m:r>
                              </m:sup>
                            </m:sSup>
                          </m:num>
                          <m:den>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𝑧</m:t>
                                </m:r>
                              </m:e>
                              <m:sup>
                                <m:r>
                                  <a:rPr lang="fr-FR" sz="2400" b="0" i="1" smtClean="0">
                                    <a:latin typeface="Cambria Math" panose="02040503050406030204" pitchFamily="18" charset="0"/>
                                  </a:rPr>
                                  <m:t>2</m:t>
                                </m:r>
                              </m:sup>
                            </m:sSup>
                          </m:den>
                        </m:f>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dz</m:t>
                            </m:r>
                          </m:e>
                          <m:sup>
                            <m:r>
                              <a:rPr lang="fr-FR" sz="2400" b="0" i="1" smtClean="0">
                                <a:latin typeface="Cambria Math" panose="02040503050406030204" pitchFamily="18" charset="0"/>
                              </a:rPr>
                              <m:t>2</m:t>
                            </m:r>
                          </m:sup>
                        </m:sSup>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dx</m:t>
                            </m:r>
                          </m:e>
                          <m:sup>
                            <m:r>
                              <a:rPr lang="fr-FR" sz="2400" b="0" i="1" smtClean="0">
                                <a:latin typeface="Cambria Math" panose="02040503050406030204" pitchFamily="18" charset="0"/>
                              </a:rPr>
                              <m:t>2</m:t>
                            </m:r>
                          </m:sup>
                        </m:sSup>
                        <m:r>
                          <a:rPr lang="fr-FR" sz="2400" b="0" i="1" smtClean="0">
                            <a:latin typeface="Cambria Math" panose="02040503050406030204" pitchFamily="18" charset="0"/>
                          </a:rPr>
                          <m:t>) </m:t>
                        </m:r>
                      </m:oMath>
                    </m:oMathPara>
                  </a14:m>
                  <a:endParaRPr lang="en-US" dirty="0"/>
                </a:p>
              </p:txBody>
            </p:sp>
          </mc:Choice>
          <mc:Fallback xmlns="">
            <p:sp>
              <p:nvSpPr>
                <p:cNvPr id="64" name="ZoneTexte 63">
                  <a:extLst>
                    <a:ext uri="{FF2B5EF4-FFF2-40B4-BE49-F238E27FC236}">
                      <a16:creationId xmlns:a16="http://schemas.microsoft.com/office/drawing/2014/main" id="{16FE2A10-F899-40C2-8B02-6D49EF65F027}"/>
                    </a:ext>
                  </a:extLst>
                </p:cNvPr>
                <p:cNvSpPr txBox="1">
                  <a:spLocks noRot="1" noChangeAspect="1" noMove="1" noResize="1" noEditPoints="1" noAdjustHandles="1" noChangeArrowheads="1" noChangeShapeType="1" noTextEdit="1"/>
                </p:cNvSpPr>
                <p:nvPr/>
              </p:nvSpPr>
              <p:spPr>
                <a:xfrm>
                  <a:off x="395920" y="5430971"/>
                  <a:ext cx="2381226" cy="831061"/>
                </a:xfrm>
                <a:prstGeom prst="rect">
                  <a:avLst/>
                </a:prstGeom>
                <a:blipFill>
                  <a:blip r:embed="rId16"/>
                  <a:stretch>
                    <a:fillRect/>
                  </a:stretch>
                </a:blipFill>
              </p:spPr>
              <p:txBody>
                <a:bodyPr/>
                <a:lstStyle/>
                <a:p>
                  <a:r>
                    <a:rPr lang="en-US">
                      <a:noFill/>
                    </a:rPr>
                    <a:t> </a:t>
                  </a:r>
                </a:p>
              </p:txBody>
            </p:sp>
          </mc:Fallback>
        </mc:AlternateContent>
        <p:sp>
          <p:nvSpPr>
            <p:cNvPr id="70" name="ZoneTexte 69">
              <a:extLst>
                <a:ext uri="{FF2B5EF4-FFF2-40B4-BE49-F238E27FC236}">
                  <a16:creationId xmlns:a16="http://schemas.microsoft.com/office/drawing/2014/main" id="{4C57A1A2-EB11-4E3E-81F4-6E39CCD4FE9F}"/>
                </a:ext>
              </a:extLst>
            </p:cNvPr>
            <p:cNvSpPr txBox="1"/>
            <p:nvPr/>
          </p:nvSpPr>
          <p:spPr>
            <a:xfrm>
              <a:off x="1432560" y="3848997"/>
              <a:ext cx="2381226" cy="461665"/>
            </a:xfrm>
            <a:prstGeom prst="rect">
              <a:avLst/>
            </a:prstGeom>
            <a:noFill/>
          </p:spPr>
          <p:txBody>
            <a:bodyPr wrap="square" rtlCol="0">
              <a:spAutoFit/>
            </a:bodyPr>
            <a:lstStyle/>
            <a:p>
              <a:pPr algn="ctr"/>
              <a:r>
                <a:rPr lang="en-US" sz="2400" dirty="0"/>
                <a:t>Fixed background</a:t>
              </a:r>
            </a:p>
          </p:txBody>
        </p:sp>
        <p:sp>
          <p:nvSpPr>
            <p:cNvPr id="71" name="ZoneTexte 70">
              <a:extLst>
                <a:ext uri="{FF2B5EF4-FFF2-40B4-BE49-F238E27FC236}">
                  <a16:creationId xmlns:a16="http://schemas.microsoft.com/office/drawing/2014/main" id="{2D92978D-1C25-4A3C-BA55-4F607685C494}"/>
                </a:ext>
              </a:extLst>
            </p:cNvPr>
            <p:cNvSpPr txBox="1"/>
            <p:nvPr/>
          </p:nvSpPr>
          <p:spPr>
            <a:xfrm>
              <a:off x="1451864" y="4712335"/>
              <a:ext cx="2381226" cy="461665"/>
            </a:xfrm>
            <a:prstGeom prst="rect">
              <a:avLst/>
            </a:prstGeom>
            <a:noFill/>
          </p:spPr>
          <p:txBody>
            <a:bodyPr wrap="square" rtlCol="0">
              <a:spAutoFit/>
            </a:bodyPr>
            <a:lstStyle/>
            <a:p>
              <a:pPr algn="ctr"/>
              <a:r>
                <a:rPr lang="en-US" sz="2400" dirty="0"/>
                <a:t>For simplicity</a:t>
              </a:r>
            </a:p>
          </p:txBody>
        </p:sp>
      </p:grpSp>
      <p:sp>
        <p:nvSpPr>
          <p:cNvPr id="75" name="Flèche : en arc 74">
            <a:extLst>
              <a:ext uri="{FF2B5EF4-FFF2-40B4-BE49-F238E27FC236}">
                <a16:creationId xmlns:a16="http://schemas.microsoft.com/office/drawing/2014/main" id="{B59BF669-FD81-43F8-9EC8-5A874DC4C1C2}"/>
              </a:ext>
            </a:extLst>
          </p:cNvPr>
          <p:cNvSpPr/>
          <p:nvPr/>
        </p:nvSpPr>
        <p:spPr>
          <a:xfrm rot="153020">
            <a:off x="4172942" y="1137784"/>
            <a:ext cx="1462863" cy="1323372"/>
          </a:xfrm>
          <a:prstGeom prst="circular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lèche : en arc 75">
            <a:extLst>
              <a:ext uri="{FF2B5EF4-FFF2-40B4-BE49-F238E27FC236}">
                <a16:creationId xmlns:a16="http://schemas.microsoft.com/office/drawing/2014/main" id="{DA2C1FFF-3574-492E-BDBF-29E6D5AC6231}"/>
              </a:ext>
            </a:extLst>
          </p:cNvPr>
          <p:cNvSpPr/>
          <p:nvPr/>
        </p:nvSpPr>
        <p:spPr>
          <a:xfrm rot="153020" flipH="1" flipV="1">
            <a:off x="4162802" y="2052668"/>
            <a:ext cx="1462863" cy="1323372"/>
          </a:xfrm>
          <a:prstGeom prst="circular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Signe de multiplication 76">
            <a:extLst>
              <a:ext uri="{FF2B5EF4-FFF2-40B4-BE49-F238E27FC236}">
                <a16:creationId xmlns:a16="http://schemas.microsoft.com/office/drawing/2014/main" id="{44808A61-63D8-4705-AFB6-893F8335ECA4}"/>
              </a:ext>
            </a:extLst>
          </p:cNvPr>
          <p:cNvSpPr/>
          <p:nvPr/>
        </p:nvSpPr>
        <p:spPr>
          <a:xfrm>
            <a:off x="4304601" y="2640713"/>
            <a:ext cx="1264729" cy="1128809"/>
          </a:xfrm>
          <a:prstGeom prst="mathMultiply">
            <a:avLst>
              <a:gd name="adj1" fmla="val 64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ZoneTexte 77">
                <a:extLst>
                  <a:ext uri="{FF2B5EF4-FFF2-40B4-BE49-F238E27FC236}">
                    <a16:creationId xmlns:a16="http://schemas.microsoft.com/office/drawing/2014/main" id="{8BE14239-7E50-4423-9407-FDDAE201A25C}"/>
                  </a:ext>
                </a:extLst>
              </p:cNvPr>
              <p:cNvSpPr txBox="1"/>
              <p:nvPr/>
            </p:nvSpPr>
            <p:spPr>
              <a:xfrm>
                <a:off x="4159025" y="2192343"/>
                <a:ext cx="1610006" cy="72930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fr-FR" sz="2000" b="0" i="1" smtClean="0">
                              <a:solidFill>
                                <a:srgbClr val="FF0000"/>
                              </a:solidFill>
                              <a:latin typeface="Cambria Math" panose="02040503050406030204" pitchFamily="18" charset="0"/>
                            </a:rPr>
                          </m:ctrlPr>
                        </m:fPr>
                        <m:num>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𝑓</m:t>
                              </m:r>
                            </m:sub>
                          </m:sSub>
                        </m:num>
                        <m:den>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𝑐</m:t>
                              </m:r>
                            </m:sub>
                          </m:sSub>
                        </m:den>
                      </m:f>
                      <m:r>
                        <a:rPr lang="fr-FR" sz="2000" b="0" i="1" smtClean="0">
                          <a:solidFill>
                            <a:srgbClr val="FF0000"/>
                          </a:solidFill>
                          <a:latin typeface="Cambria Math" panose="02040503050406030204" pitchFamily="18" charset="0"/>
                        </a:rPr>
                        <m:t>→0</m:t>
                      </m:r>
                    </m:oMath>
                  </m:oMathPara>
                </a14:m>
                <a:endParaRPr lang="en-US" dirty="0"/>
              </a:p>
            </p:txBody>
          </p:sp>
        </mc:Choice>
        <mc:Fallback xmlns="">
          <p:sp>
            <p:nvSpPr>
              <p:cNvPr id="78" name="ZoneTexte 77">
                <a:extLst>
                  <a:ext uri="{FF2B5EF4-FFF2-40B4-BE49-F238E27FC236}">
                    <a16:creationId xmlns:a16="http://schemas.microsoft.com/office/drawing/2014/main" id="{8BE14239-7E50-4423-9407-FDDAE201A25C}"/>
                  </a:ext>
                </a:extLst>
              </p:cNvPr>
              <p:cNvSpPr txBox="1">
                <a:spLocks noRot="1" noChangeAspect="1" noMove="1" noResize="1" noEditPoints="1" noAdjustHandles="1" noChangeArrowheads="1" noChangeShapeType="1" noTextEdit="1"/>
              </p:cNvSpPr>
              <p:nvPr/>
            </p:nvSpPr>
            <p:spPr>
              <a:xfrm>
                <a:off x="4159025" y="2192343"/>
                <a:ext cx="1610006" cy="729302"/>
              </a:xfrm>
              <a:prstGeom prst="rect">
                <a:avLst/>
              </a:prstGeom>
              <a:blipFill>
                <a:blip r:embed="rId17"/>
                <a:stretch>
                  <a:fillRect/>
                </a:stretch>
              </a:blipFill>
            </p:spPr>
            <p:txBody>
              <a:bodyPr/>
              <a:lstStyle/>
              <a:p>
                <a:r>
                  <a:rPr lang="en-US">
                    <a:noFill/>
                  </a:rPr>
                  <a:t> </a:t>
                </a:r>
              </a:p>
            </p:txBody>
          </p:sp>
        </mc:Fallback>
      </mc:AlternateContent>
      <p:sp>
        <p:nvSpPr>
          <p:cNvPr id="58" name="Espace réservé du numéro de diapositive 4">
            <a:extLst>
              <a:ext uri="{FF2B5EF4-FFF2-40B4-BE49-F238E27FC236}">
                <a16:creationId xmlns:a16="http://schemas.microsoft.com/office/drawing/2014/main" id="{F98F6C14-FFD3-40F1-AD45-B99AB70618BC}"/>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16</a:t>
            </a:fld>
            <a:r>
              <a:rPr lang="fr-FR" dirty="0"/>
              <a:t>/32</a:t>
            </a:r>
          </a:p>
        </p:txBody>
      </p:sp>
    </p:spTree>
    <p:extLst>
      <p:ext uri="{BB962C8B-B14F-4D97-AF65-F5344CB8AC3E}">
        <p14:creationId xmlns:p14="http://schemas.microsoft.com/office/powerpoint/2010/main" val="361688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up)">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up)">
                                      <p:cBhvr>
                                        <p:cTn id="31" dur="500"/>
                                        <p:tgtEl>
                                          <p:spTgt spid="6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up)">
                                      <p:cBhvr>
                                        <p:cTn id="36" dur="500"/>
                                        <p:tgtEl>
                                          <p:spTgt spid="7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heel(1)">
                                      <p:cBhvr>
                                        <p:cTn id="41"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5" grpId="0" animBg="1"/>
      <p:bldP spid="76" grpId="0" animBg="1"/>
      <p:bldP spid="77" grpId="0" animBg="1"/>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B9C633-167D-4F70-9C7C-7291A4EA3886}"/>
              </a:ext>
            </a:extLst>
          </p:cNvPr>
          <p:cNvSpPr>
            <a:spLocks noGrp="1"/>
          </p:cNvSpPr>
          <p:nvPr>
            <p:ph type="title"/>
          </p:nvPr>
        </p:nvSpPr>
        <p:spPr>
          <a:xfrm>
            <a:off x="838200" y="121285"/>
            <a:ext cx="10515600" cy="1325563"/>
          </a:xfrm>
        </p:spPr>
        <p:txBody>
          <a:bodyPr/>
          <a:lstStyle/>
          <a:p>
            <a:r>
              <a:rPr lang="en-US" dirty="0"/>
              <a:t>The Hard Wall Model : Geometry</a:t>
            </a: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A8F65A3B-9685-403E-AEE7-2B3A9D4786A1}"/>
                  </a:ext>
                </a:extLst>
              </p:cNvPr>
              <p:cNvSpPr txBox="1"/>
              <p:nvPr/>
            </p:nvSpPr>
            <p:spPr>
              <a:xfrm>
                <a:off x="838198" y="1371600"/>
                <a:ext cx="10515601" cy="430887"/>
              </a:xfrm>
              <a:prstGeom prst="rect">
                <a:avLst/>
              </a:prstGeom>
              <a:noFill/>
            </p:spPr>
            <p:txBody>
              <a:bodyPr wrap="square" rtlCol="0">
                <a:spAutoFit/>
              </a:bodyPr>
              <a:lstStyle/>
              <a:p>
                <a:r>
                  <a:rPr lang="en-US" sz="2200" dirty="0"/>
                  <a:t>The </a:t>
                </a:r>
                <a:r>
                  <a:rPr lang="en-US" sz="2200" dirty="0">
                    <a:solidFill>
                      <a:srgbClr val="FF0000"/>
                    </a:solidFill>
                  </a:rPr>
                  <a:t>background </a:t>
                </a:r>
                <a:r>
                  <a:rPr lang="en-US" sz="2200" dirty="0"/>
                  <a:t>space-time is chosen to have </a:t>
                </a:r>
                <a14:m>
                  <m:oMath xmlns:m="http://schemas.openxmlformats.org/officeDocument/2006/math">
                    <m:sSup>
                      <m:sSupPr>
                        <m:ctrlPr>
                          <a:rPr lang="fr-FR" sz="2200" b="0" i="1" smtClean="0">
                            <a:latin typeface="Cambria Math" panose="02040503050406030204" pitchFamily="18" charset="0"/>
                          </a:rPr>
                        </m:ctrlPr>
                      </m:sSupPr>
                      <m:e>
                        <m:r>
                          <m:rPr>
                            <m:nor/>
                          </m:rPr>
                          <a:rPr lang="fr-FR" sz="2200" b="0" i="0" smtClean="0">
                            <a:latin typeface="Cambria Math" panose="02040503050406030204" pitchFamily="18" charset="0"/>
                          </a:rPr>
                          <m:t>AdS</m:t>
                        </m:r>
                      </m:e>
                      <m:sup>
                        <m:r>
                          <a:rPr lang="fr-FR" sz="2200" b="0" i="1" smtClean="0">
                            <a:latin typeface="Cambria Math" panose="02040503050406030204" pitchFamily="18" charset="0"/>
                          </a:rPr>
                          <m:t>5</m:t>
                        </m:r>
                      </m:sup>
                    </m:sSup>
                  </m:oMath>
                </a14:m>
                <a:r>
                  <a:rPr lang="en-US" sz="2200" dirty="0">
                    <a:solidFill>
                      <a:srgbClr val="FF0000"/>
                    </a:solidFill>
                  </a:rPr>
                  <a:t> </a:t>
                </a:r>
                <a:r>
                  <a:rPr lang="en-US" sz="2200" dirty="0"/>
                  <a:t>geometry</a:t>
                </a:r>
                <a:endParaRPr lang="en-US" sz="2200" dirty="0">
                  <a:solidFill>
                    <a:srgbClr val="FF0000"/>
                  </a:solidFill>
                </a:endParaRPr>
              </a:p>
            </p:txBody>
          </p:sp>
        </mc:Choice>
        <mc:Fallback xmlns="">
          <p:sp>
            <p:nvSpPr>
              <p:cNvPr id="3" name="ZoneTexte 2">
                <a:extLst>
                  <a:ext uri="{FF2B5EF4-FFF2-40B4-BE49-F238E27FC236}">
                    <a16:creationId xmlns:a16="http://schemas.microsoft.com/office/drawing/2014/main" id="{A8F65A3B-9685-403E-AEE7-2B3A9D4786A1}"/>
                  </a:ext>
                </a:extLst>
              </p:cNvPr>
              <p:cNvSpPr txBox="1">
                <a:spLocks noRot="1" noChangeAspect="1" noMove="1" noResize="1" noEditPoints="1" noAdjustHandles="1" noChangeArrowheads="1" noChangeShapeType="1" noTextEdit="1"/>
              </p:cNvSpPr>
              <p:nvPr/>
            </p:nvSpPr>
            <p:spPr>
              <a:xfrm>
                <a:off x="838198" y="1371600"/>
                <a:ext cx="10515601" cy="430887"/>
              </a:xfrm>
              <a:prstGeom prst="rect">
                <a:avLst/>
              </a:prstGeom>
              <a:blipFill>
                <a:blip r:embed="rId2"/>
                <a:stretch>
                  <a:fillRect l="-696" t="-8451"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A647291A-0E55-409A-B894-EEDFC36C0ECC}"/>
                  </a:ext>
                </a:extLst>
              </p:cNvPr>
              <p:cNvSpPr txBox="1"/>
              <p:nvPr/>
            </p:nvSpPr>
            <p:spPr>
              <a:xfrm>
                <a:off x="3415296" y="1867007"/>
                <a:ext cx="5546583" cy="6980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ds</m:t>
                          </m:r>
                        </m:e>
                        <m:sup>
                          <m:r>
                            <a:rPr lang="fr-FR" sz="2400" b="0" i="1" smtClean="0">
                              <a:latin typeface="Cambria Math" panose="02040503050406030204" pitchFamily="18" charset="0"/>
                            </a:rPr>
                            <m:t>2</m:t>
                          </m:r>
                        </m:sup>
                      </m:sSup>
                      <m:r>
                        <a:rPr lang="fr-FR" sz="2400" b="0" i="1" smtClean="0">
                          <a:latin typeface="Cambria Math" panose="02040503050406030204" pitchFamily="18" charset="0"/>
                        </a:rPr>
                        <m:t>=</m:t>
                      </m:r>
                      <m:r>
                        <a:rPr lang="fr-FR" sz="2400" b="0" i="1" smtClean="0">
                          <a:latin typeface="Cambria Math" panose="02040503050406030204" pitchFamily="18" charset="0"/>
                        </a:rPr>
                        <m:t>𝑎</m:t>
                      </m:r>
                      <m:sSup>
                        <m:sSupPr>
                          <m:ctrlPr>
                            <a:rPr lang="fr-FR" sz="2400" b="0" i="1" smtClean="0">
                              <a:latin typeface="Cambria Math" panose="02040503050406030204" pitchFamily="18" charset="0"/>
                            </a:rPr>
                          </m:ctrlPr>
                        </m:sSupPr>
                        <m:e>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𝑧</m:t>
                              </m:r>
                            </m:e>
                          </m:d>
                        </m:e>
                        <m:sup>
                          <m:r>
                            <a:rPr lang="fr-FR" sz="2400" b="0" i="1" smtClean="0">
                              <a:latin typeface="Cambria Math" panose="02040503050406030204" pitchFamily="18" charset="0"/>
                            </a:rPr>
                            <m:t>2</m:t>
                          </m:r>
                        </m:sup>
                      </m:sSup>
                      <m:d>
                        <m:dPr>
                          <m:ctrlPr>
                            <a:rPr lang="fr-FR" sz="2400" b="0" i="1" smtClean="0">
                              <a:latin typeface="Cambria Math" panose="02040503050406030204" pitchFamily="18" charset="0"/>
                            </a:rPr>
                          </m:ctrlPr>
                        </m:dPr>
                        <m:e>
                          <m:sSup>
                            <m:sSupPr>
                              <m:ctrlPr>
                                <a:rPr lang="fr-FR" sz="2400" i="1">
                                  <a:latin typeface="Cambria Math" panose="02040503050406030204" pitchFamily="18" charset="0"/>
                                </a:rPr>
                              </m:ctrlPr>
                            </m:sSupPr>
                            <m:e>
                              <m:r>
                                <m:rPr>
                                  <m:nor/>
                                </m:rPr>
                                <a:rPr lang="fr-FR" sz="2400">
                                  <a:latin typeface="Cambria Math" panose="02040503050406030204" pitchFamily="18" charset="0"/>
                                </a:rPr>
                                <m:t>dz</m:t>
                              </m:r>
                            </m:e>
                            <m:sup>
                              <m:r>
                                <a:rPr lang="fr-FR" sz="2400" i="1">
                                  <a:latin typeface="Cambria Math" panose="02040503050406030204" pitchFamily="18" charset="0"/>
                                </a:rPr>
                                <m:t>2</m:t>
                              </m:r>
                            </m:sup>
                          </m:sSup>
                          <m:r>
                            <a:rPr lang="fr-FR" sz="2400" i="1">
                              <a:latin typeface="Cambria Math" panose="02040503050406030204" pitchFamily="18" charset="0"/>
                            </a:rPr>
                            <m:t>+</m:t>
                          </m:r>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dx</m:t>
                              </m:r>
                            </m:e>
                            <m:sup>
                              <m:r>
                                <a:rPr lang="fr-FR" sz="2400" b="0" i="1" smtClean="0">
                                  <a:latin typeface="Cambria Math" panose="02040503050406030204" pitchFamily="18" charset="0"/>
                                </a:rPr>
                                <m:t>2</m:t>
                              </m:r>
                            </m:sup>
                          </m:sSup>
                        </m:e>
                      </m:d>
                      <m:r>
                        <a:rPr lang="fr-FR" sz="2400" b="0" i="1" smtClean="0">
                          <a:latin typeface="Cambria Math" panose="02040503050406030204" pitchFamily="18" charset="0"/>
                        </a:rPr>
                        <m:t>  ,  </m:t>
                      </m:r>
                      <m:r>
                        <a:rPr lang="fr-FR" sz="2400" b="0" i="1" smtClean="0">
                          <a:latin typeface="Cambria Math" panose="02040503050406030204" pitchFamily="18" charset="0"/>
                        </a:rPr>
                        <m:t>𝑎</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𝑧</m:t>
                          </m:r>
                        </m:e>
                      </m:d>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ℓ</m:t>
                          </m:r>
                        </m:num>
                        <m:den>
                          <m:r>
                            <a:rPr lang="fr-FR" sz="2400" b="0" i="1" smtClean="0">
                              <a:latin typeface="Cambria Math" panose="02040503050406030204" pitchFamily="18" charset="0"/>
                            </a:rPr>
                            <m:t>𝑧</m:t>
                          </m:r>
                        </m:den>
                      </m:f>
                      <m:r>
                        <a:rPr lang="fr-FR" sz="2400" b="0" i="1" smtClean="0">
                          <a:latin typeface="Cambria Math" panose="02040503050406030204" pitchFamily="18" charset="0"/>
                        </a:rPr>
                        <m:t> ,</m:t>
                      </m:r>
                    </m:oMath>
                  </m:oMathPara>
                </a14:m>
                <a:endParaRPr lang="en-US" sz="2400" dirty="0"/>
              </a:p>
            </p:txBody>
          </p:sp>
        </mc:Choice>
        <mc:Fallback xmlns="">
          <p:sp>
            <p:nvSpPr>
              <p:cNvPr id="7" name="ZoneTexte 6">
                <a:extLst>
                  <a:ext uri="{FF2B5EF4-FFF2-40B4-BE49-F238E27FC236}">
                    <a16:creationId xmlns:a16="http://schemas.microsoft.com/office/drawing/2014/main" id="{A647291A-0E55-409A-B894-EEDFC36C0ECC}"/>
                  </a:ext>
                </a:extLst>
              </p:cNvPr>
              <p:cNvSpPr txBox="1">
                <a:spLocks noRot="1" noChangeAspect="1" noMove="1" noResize="1" noEditPoints="1" noAdjustHandles="1" noChangeArrowheads="1" noChangeShapeType="1" noTextEdit="1"/>
              </p:cNvSpPr>
              <p:nvPr/>
            </p:nvSpPr>
            <p:spPr>
              <a:xfrm>
                <a:off x="3415296" y="1867007"/>
                <a:ext cx="5546583" cy="6980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2ED454E8-194C-426F-A82D-D62A9ECFB61D}"/>
                  </a:ext>
                </a:extLst>
              </p:cNvPr>
              <p:cNvSpPr txBox="1"/>
              <p:nvPr/>
            </p:nvSpPr>
            <p:spPr>
              <a:xfrm>
                <a:off x="838198" y="2762489"/>
                <a:ext cx="10515601" cy="430887"/>
              </a:xfrm>
              <a:prstGeom prst="rect">
                <a:avLst/>
              </a:prstGeom>
              <a:noFill/>
            </p:spPr>
            <p:txBody>
              <a:bodyPr wrap="square" rtlCol="0">
                <a:spAutoFit/>
              </a:bodyPr>
              <a:lstStyle/>
              <a:p>
                <a:r>
                  <a:rPr lang="fr-FR" sz="2200" dirty="0"/>
                  <a:t>It stops on an </a:t>
                </a:r>
                <a:r>
                  <a:rPr lang="fr-FR" sz="2200" dirty="0">
                    <a:solidFill>
                      <a:srgbClr val="FF0000"/>
                    </a:solidFill>
                  </a:rPr>
                  <a:t>IR </a:t>
                </a:r>
                <a:r>
                  <a:rPr lang="fr-FR" sz="2200" dirty="0" err="1">
                    <a:solidFill>
                      <a:srgbClr val="FF0000"/>
                    </a:solidFill>
                  </a:rPr>
                  <a:t>wall</a:t>
                </a:r>
                <a:r>
                  <a:rPr lang="fr-FR" sz="2200" dirty="0">
                    <a:solidFill>
                      <a:srgbClr val="FF0000"/>
                    </a:solidFill>
                  </a:rPr>
                  <a:t> </a:t>
                </a:r>
                <a:r>
                  <a:rPr lang="fr-FR" sz="2200" dirty="0"/>
                  <a:t>at </a:t>
                </a:r>
                <a14:m>
                  <m:oMath xmlns:m="http://schemas.openxmlformats.org/officeDocument/2006/math">
                    <m:r>
                      <a:rPr lang="fr-FR" sz="2200" b="0" i="1" smtClean="0">
                        <a:latin typeface="Cambria Math" panose="02040503050406030204" pitchFamily="18" charset="0"/>
                      </a:rPr>
                      <m:t>𝑧</m:t>
                    </m:r>
                    <m:r>
                      <a:rPr lang="fr-FR" sz="2200" b="0" i="1" smtClean="0">
                        <a:latin typeface="Cambria Math" panose="02040503050406030204" pitchFamily="18" charset="0"/>
                      </a:rPr>
                      <m:t>=</m:t>
                    </m:r>
                    <m:r>
                      <a:rPr lang="fr-FR" sz="2200" b="0" i="1" smtClean="0">
                        <a:latin typeface="Cambria Math" panose="02040503050406030204" pitchFamily="18" charset="0"/>
                      </a:rPr>
                      <m:t>𝐿</m:t>
                    </m:r>
                  </m:oMath>
                </a14:m>
                <a:r>
                  <a:rPr lang="fr-FR" sz="2200" dirty="0"/>
                  <a:t> </a:t>
                </a:r>
                <a:r>
                  <a:rPr lang="fr-FR" sz="2200" dirty="0">
                    <a:sym typeface="Wingdings" panose="05000000000000000000" pitchFamily="2" charset="2"/>
                  </a:rPr>
                  <a:t> </a:t>
                </a:r>
                <a:r>
                  <a:rPr lang="fr-FR" sz="2200" dirty="0">
                    <a:solidFill>
                      <a:srgbClr val="FF0000"/>
                    </a:solidFill>
                    <a:sym typeface="Wingdings" panose="05000000000000000000" pitchFamily="2" charset="2"/>
                  </a:rPr>
                  <a:t>confinement</a:t>
                </a:r>
                <a:r>
                  <a:rPr lang="fr-FR" sz="2200" dirty="0">
                    <a:sym typeface="Wingdings" panose="05000000000000000000" pitchFamily="2" charset="2"/>
                  </a:rPr>
                  <a:t> </a:t>
                </a:r>
                <a:r>
                  <a:rPr lang="fr-FR" sz="2200" dirty="0"/>
                  <a:t>  </a:t>
                </a:r>
                <a:endParaRPr lang="en-US" sz="2200" dirty="0">
                  <a:solidFill>
                    <a:srgbClr val="FF0000"/>
                  </a:solidFill>
                </a:endParaRPr>
              </a:p>
            </p:txBody>
          </p:sp>
        </mc:Choice>
        <mc:Fallback xmlns="">
          <p:sp>
            <p:nvSpPr>
              <p:cNvPr id="14" name="ZoneTexte 13">
                <a:extLst>
                  <a:ext uri="{FF2B5EF4-FFF2-40B4-BE49-F238E27FC236}">
                    <a16:creationId xmlns:a16="http://schemas.microsoft.com/office/drawing/2014/main" id="{2ED454E8-194C-426F-A82D-D62A9ECFB61D}"/>
                  </a:ext>
                </a:extLst>
              </p:cNvPr>
              <p:cNvSpPr txBox="1">
                <a:spLocks noRot="1" noChangeAspect="1" noMove="1" noResize="1" noEditPoints="1" noAdjustHandles="1" noChangeArrowheads="1" noChangeShapeType="1" noTextEdit="1"/>
              </p:cNvSpPr>
              <p:nvPr/>
            </p:nvSpPr>
            <p:spPr>
              <a:xfrm>
                <a:off x="838198" y="2762489"/>
                <a:ext cx="10515601" cy="430887"/>
              </a:xfrm>
              <a:prstGeom prst="rect">
                <a:avLst/>
              </a:prstGeom>
              <a:blipFill>
                <a:blip r:embed="rId4"/>
                <a:stretch>
                  <a:fillRect l="-696" t="-11268" b="-28169"/>
                </a:stretch>
              </a:blipFill>
            </p:spPr>
            <p:txBody>
              <a:bodyPr/>
              <a:lstStyle/>
              <a:p>
                <a:r>
                  <a:rPr lang="en-US">
                    <a:noFill/>
                  </a:rPr>
                  <a:t> </a:t>
                </a:r>
              </a:p>
            </p:txBody>
          </p:sp>
        </mc:Fallback>
      </mc:AlternateContent>
      <p:sp>
        <p:nvSpPr>
          <p:cNvPr id="15" name="ZoneTexte 14">
            <a:extLst>
              <a:ext uri="{FF2B5EF4-FFF2-40B4-BE49-F238E27FC236}">
                <a16:creationId xmlns:a16="http://schemas.microsoft.com/office/drawing/2014/main" id="{3694B806-56AA-491F-A483-9FBCFF7A26F7}"/>
              </a:ext>
            </a:extLst>
          </p:cNvPr>
          <p:cNvSpPr txBox="1"/>
          <p:nvPr/>
        </p:nvSpPr>
        <p:spPr>
          <a:xfrm>
            <a:off x="838198" y="3421262"/>
            <a:ext cx="10515601" cy="430887"/>
          </a:xfrm>
          <a:prstGeom prst="rect">
            <a:avLst/>
          </a:prstGeom>
          <a:noFill/>
        </p:spPr>
        <p:txBody>
          <a:bodyPr wrap="square" rtlCol="0">
            <a:spAutoFit/>
          </a:bodyPr>
          <a:lstStyle/>
          <a:p>
            <a:r>
              <a:rPr lang="fr-FR" sz="2200" dirty="0">
                <a:solidFill>
                  <a:srgbClr val="FF0000"/>
                </a:solidFill>
              </a:rPr>
              <a:t>Chiral </a:t>
            </a:r>
            <a:r>
              <a:rPr lang="fr-FR" sz="2200" dirty="0" err="1">
                <a:solidFill>
                  <a:srgbClr val="FF0000"/>
                </a:solidFill>
              </a:rPr>
              <a:t>symmetry</a:t>
            </a:r>
            <a:r>
              <a:rPr lang="fr-FR" sz="2200" dirty="0">
                <a:solidFill>
                  <a:srgbClr val="FF0000"/>
                </a:solidFill>
              </a:rPr>
              <a:t> </a:t>
            </a:r>
            <a:r>
              <a:rPr lang="fr-FR" sz="2200" dirty="0" err="1">
                <a:solidFill>
                  <a:srgbClr val="FF0000"/>
                </a:solidFill>
              </a:rPr>
              <a:t>breaking</a:t>
            </a:r>
            <a:r>
              <a:rPr lang="fr-FR" sz="2200" dirty="0">
                <a:solidFill>
                  <a:srgbClr val="FF0000"/>
                </a:solidFill>
              </a:rPr>
              <a:t> </a:t>
            </a:r>
            <a:r>
              <a:rPr lang="fr-FR" sz="2200" dirty="0" err="1"/>
              <a:t>is</a:t>
            </a:r>
            <a:r>
              <a:rPr lang="fr-FR" sz="2200" dirty="0"/>
              <a:t> </a:t>
            </a:r>
            <a:r>
              <a:rPr lang="fr-FR" sz="2200" dirty="0" err="1"/>
              <a:t>enforced</a:t>
            </a:r>
            <a:r>
              <a:rPr lang="fr-FR" sz="2200" dirty="0"/>
              <a:t> via </a:t>
            </a:r>
            <a:r>
              <a:rPr lang="fr-FR" sz="2200" dirty="0">
                <a:solidFill>
                  <a:srgbClr val="FF0000"/>
                </a:solidFill>
              </a:rPr>
              <a:t>the </a:t>
            </a:r>
            <a:r>
              <a:rPr lang="fr-FR" sz="2200" dirty="0" err="1">
                <a:solidFill>
                  <a:srgbClr val="FF0000"/>
                </a:solidFill>
              </a:rPr>
              <a:t>boundary</a:t>
            </a:r>
            <a:r>
              <a:rPr lang="fr-FR" sz="2200" dirty="0">
                <a:solidFill>
                  <a:srgbClr val="FF0000"/>
                </a:solidFill>
              </a:rPr>
              <a:t> conditions </a:t>
            </a:r>
            <a:r>
              <a:rPr lang="fr-FR" sz="2200" dirty="0"/>
              <a:t>in the IR </a:t>
            </a:r>
            <a:endParaRPr lang="en-US" sz="2200" dirty="0">
              <a:solidFill>
                <a:srgbClr val="FF0000"/>
              </a:solidFill>
            </a:endParaRPr>
          </a:p>
        </p:txBody>
      </p:sp>
      <p:sp>
        <p:nvSpPr>
          <p:cNvPr id="12" name="Ellipse 11">
            <a:extLst>
              <a:ext uri="{FF2B5EF4-FFF2-40B4-BE49-F238E27FC236}">
                <a16:creationId xmlns:a16="http://schemas.microsoft.com/office/drawing/2014/main" id="{1B14D7B4-E91F-430E-AD8E-3665CD20BB33}"/>
              </a:ext>
            </a:extLst>
          </p:cNvPr>
          <p:cNvSpPr/>
          <p:nvPr/>
        </p:nvSpPr>
        <p:spPr>
          <a:xfrm>
            <a:off x="4826000" y="3974069"/>
            <a:ext cx="2743200" cy="2743200"/>
          </a:xfrm>
          <a:prstGeom prst="ellipse">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AC72192E-C343-4AD8-B2C7-B93913AB3138}"/>
                  </a:ext>
                </a:extLst>
              </p:cNvPr>
              <p:cNvSpPr txBox="1"/>
              <p:nvPr/>
            </p:nvSpPr>
            <p:spPr>
              <a:xfrm>
                <a:off x="5890048" y="4153378"/>
                <a:ext cx="615104" cy="311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2000" b="0" i="1" smtClean="0">
                              <a:latin typeface="Cambria Math" panose="02040503050406030204" pitchFamily="18" charset="0"/>
                            </a:rPr>
                          </m:ctrlPr>
                        </m:sSupPr>
                        <m:e>
                          <m:r>
                            <m:rPr>
                              <m:nor/>
                            </m:rPr>
                            <a:rPr lang="fr-FR" sz="2000" b="0" i="0" smtClean="0">
                              <a:latin typeface="Cambria Math" panose="02040503050406030204" pitchFamily="18" charset="0"/>
                            </a:rPr>
                            <m:t>AdS</m:t>
                          </m:r>
                        </m:e>
                        <m:sup>
                          <m:r>
                            <a:rPr lang="fr-FR" sz="2000" b="0" i="1" smtClean="0">
                              <a:latin typeface="Cambria Math" panose="02040503050406030204" pitchFamily="18" charset="0"/>
                            </a:rPr>
                            <m:t>5</m:t>
                          </m:r>
                        </m:sup>
                      </m:sSup>
                    </m:oMath>
                  </m:oMathPara>
                </a14:m>
                <a:endParaRPr lang="en-US" dirty="0"/>
              </a:p>
            </p:txBody>
          </p:sp>
        </mc:Choice>
        <mc:Fallback xmlns="">
          <p:sp>
            <p:nvSpPr>
              <p:cNvPr id="16" name="ZoneTexte 15">
                <a:extLst>
                  <a:ext uri="{FF2B5EF4-FFF2-40B4-BE49-F238E27FC236}">
                    <a16:creationId xmlns:a16="http://schemas.microsoft.com/office/drawing/2014/main" id="{AC72192E-C343-4AD8-B2C7-B93913AB3138}"/>
                  </a:ext>
                </a:extLst>
              </p:cNvPr>
              <p:cNvSpPr txBox="1">
                <a:spLocks noRot="1" noChangeAspect="1" noMove="1" noResize="1" noEditPoints="1" noAdjustHandles="1" noChangeArrowheads="1" noChangeShapeType="1" noTextEdit="1"/>
              </p:cNvSpPr>
              <p:nvPr/>
            </p:nvSpPr>
            <p:spPr>
              <a:xfrm>
                <a:off x="5890048" y="4153378"/>
                <a:ext cx="615104" cy="311304"/>
              </a:xfrm>
              <a:prstGeom prst="rect">
                <a:avLst/>
              </a:prstGeom>
              <a:blipFill>
                <a:blip r:embed="rId5"/>
                <a:stretch>
                  <a:fillRect l="-9901" r="-3960" b="-7843"/>
                </a:stretch>
              </a:blipFill>
            </p:spPr>
            <p:txBody>
              <a:bodyPr/>
              <a:lstStyle/>
              <a:p>
                <a:r>
                  <a:rPr lang="en-US">
                    <a:noFill/>
                  </a:rPr>
                  <a:t> </a:t>
                </a:r>
              </a:p>
            </p:txBody>
          </p:sp>
        </mc:Fallback>
      </mc:AlternateContent>
      <p:sp>
        <p:nvSpPr>
          <p:cNvPr id="17" name="Ellipse 16">
            <a:extLst>
              <a:ext uri="{FF2B5EF4-FFF2-40B4-BE49-F238E27FC236}">
                <a16:creationId xmlns:a16="http://schemas.microsoft.com/office/drawing/2014/main" id="{88825986-4C45-4568-91E7-BE33F6808446}"/>
              </a:ext>
            </a:extLst>
          </p:cNvPr>
          <p:cNvSpPr/>
          <p:nvPr/>
        </p:nvSpPr>
        <p:spPr>
          <a:xfrm>
            <a:off x="5760720" y="4908789"/>
            <a:ext cx="873760" cy="87376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E0C3965A-228A-4764-8F16-071509D89367}"/>
                  </a:ext>
                </a:extLst>
              </p:cNvPr>
              <p:cNvSpPr txBox="1"/>
              <p:nvPr/>
            </p:nvSpPr>
            <p:spPr>
              <a:xfrm>
                <a:off x="7402830" y="4250104"/>
                <a:ext cx="2571750" cy="42915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000" b="0" i="1" smtClean="0">
                          <a:solidFill>
                            <a:srgbClr val="FF0000"/>
                          </a:solidFill>
                          <a:latin typeface="Cambria Math" panose="02040503050406030204" pitchFamily="18" charset="0"/>
                        </a:rPr>
                        <m:t> </m:t>
                      </m:r>
                      <m:sSubSup>
                        <m:sSubSupPr>
                          <m:ctrlPr>
                            <a:rPr lang="fr-FR" sz="2000" b="0" i="1" smtClean="0">
                              <a:solidFill>
                                <a:srgbClr val="FF0000"/>
                              </a:solidFill>
                              <a:latin typeface="Cambria Math" panose="02040503050406030204" pitchFamily="18" charset="0"/>
                            </a:rPr>
                          </m:ctrlPr>
                        </m:sSubSupPr>
                        <m:e>
                          <m:r>
                            <a:rPr lang="fr-FR" sz="2000" b="0" i="1" smtClean="0">
                              <a:solidFill>
                                <a:srgbClr val="FF0000"/>
                              </a:solidFill>
                              <a:latin typeface="Cambria Math" panose="02040503050406030204" pitchFamily="18" charset="0"/>
                            </a:rPr>
                            <m:t>𝐴</m:t>
                          </m:r>
                        </m:e>
                        <m:sub>
                          <m:r>
                            <a:rPr lang="fr-FR" sz="2000" b="0" i="1" smtClean="0">
                              <a:solidFill>
                                <a:srgbClr val="FF0000"/>
                              </a:solidFill>
                              <a:latin typeface="Cambria Math" panose="02040503050406030204" pitchFamily="18" charset="0"/>
                            </a:rPr>
                            <m:t>𝐿</m:t>
                          </m:r>
                        </m:sub>
                        <m:sup>
                          <m:r>
                            <a:rPr lang="fr-FR" sz="2000" b="0" i="1" smtClean="0">
                              <a:solidFill>
                                <a:srgbClr val="FF0000"/>
                              </a:solidFill>
                              <a:latin typeface="Cambria Math" panose="02040503050406030204" pitchFamily="18" charset="0"/>
                            </a:rPr>
                            <m:t>𝜇</m:t>
                          </m:r>
                        </m:sup>
                      </m:sSubSup>
                      <m:r>
                        <a:rPr lang="fr-FR" sz="2000" b="0" i="1" smtClean="0">
                          <a:solidFill>
                            <a:srgbClr val="FF0000"/>
                          </a:solidFill>
                          <a:latin typeface="Cambria Math" panose="02040503050406030204" pitchFamily="18" charset="0"/>
                        </a:rPr>
                        <m:t>=</m:t>
                      </m:r>
                      <m:sSubSup>
                        <m:sSubSupPr>
                          <m:ctrlPr>
                            <a:rPr lang="fr-FR" sz="2000" b="0" i="1" smtClean="0">
                              <a:solidFill>
                                <a:srgbClr val="FF0000"/>
                              </a:solidFill>
                              <a:latin typeface="Cambria Math" panose="02040503050406030204" pitchFamily="18" charset="0"/>
                            </a:rPr>
                          </m:ctrlPr>
                        </m:sSubSupPr>
                        <m:e>
                          <m:r>
                            <a:rPr lang="fr-FR" sz="2000" b="0" i="1" smtClean="0">
                              <a:solidFill>
                                <a:srgbClr val="FF0000"/>
                              </a:solidFill>
                              <a:latin typeface="Cambria Math" panose="02040503050406030204" pitchFamily="18" charset="0"/>
                            </a:rPr>
                            <m:t>𝐴</m:t>
                          </m:r>
                        </m:e>
                        <m:sub>
                          <m:r>
                            <a:rPr lang="fr-FR" sz="2000" b="0" i="1" smtClean="0">
                              <a:solidFill>
                                <a:srgbClr val="FF0000"/>
                              </a:solidFill>
                              <a:latin typeface="Cambria Math" panose="02040503050406030204" pitchFamily="18" charset="0"/>
                            </a:rPr>
                            <m:t>𝑅</m:t>
                          </m:r>
                        </m:sub>
                        <m:sup>
                          <m:r>
                            <a:rPr lang="fr-FR" sz="2000" b="0" i="1" smtClean="0">
                              <a:solidFill>
                                <a:srgbClr val="FF0000"/>
                              </a:solidFill>
                              <a:latin typeface="Cambria Math" panose="02040503050406030204" pitchFamily="18" charset="0"/>
                            </a:rPr>
                            <m:t>𝜇</m:t>
                          </m:r>
                        </m:sup>
                      </m:sSubSup>
                    </m:oMath>
                  </m:oMathPara>
                </a14:m>
                <a:endParaRPr lang="fr-FR" sz="2000" b="0" dirty="0">
                  <a:solidFill>
                    <a:srgbClr val="FF0000"/>
                  </a:solidFill>
                </a:endParaRPr>
              </a:p>
            </p:txBody>
          </p:sp>
        </mc:Choice>
        <mc:Fallback xmlns="">
          <p:sp>
            <p:nvSpPr>
              <p:cNvPr id="19" name="ZoneTexte 18">
                <a:extLst>
                  <a:ext uri="{FF2B5EF4-FFF2-40B4-BE49-F238E27FC236}">
                    <a16:creationId xmlns:a16="http://schemas.microsoft.com/office/drawing/2014/main" id="{E0C3965A-228A-4764-8F16-071509D89367}"/>
                  </a:ext>
                </a:extLst>
              </p:cNvPr>
              <p:cNvSpPr txBox="1">
                <a:spLocks noRot="1" noChangeAspect="1" noMove="1" noResize="1" noEditPoints="1" noAdjustHandles="1" noChangeArrowheads="1" noChangeShapeType="1" noTextEdit="1"/>
              </p:cNvSpPr>
              <p:nvPr/>
            </p:nvSpPr>
            <p:spPr>
              <a:xfrm>
                <a:off x="7402830" y="4250104"/>
                <a:ext cx="2571750" cy="429156"/>
              </a:xfrm>
              <a:prstGeom prst="rect">
                <a:avLst/>
              </a:prstGeom>
              <a:blipFill>
                <a:blip r:embed="rId6"/>
                <a:stretch>
                  <a:fillRect b="-2817"/>
                </a:stretch>
              </a:blipFill>
            </p:spPr>
            <p:txBody>
              <a:bodyPr/>
              <a:lstStyle/>
              <a:p>
                <a:r>
                  <a:rPr lang="en-US">
                    <a:noFill/>
                  </a:rPr>
                  <a:t> </a:t>
                </a:r>
              </a:p>
            </p:txBody>
          </p:sp>
        </mc:Fallback>
      </mc:AlternateContent>
      <p:sp>
        <p:nvSpPr>
          <p:cNvPr id="21" name="Forme libre : forme 20">
            <a:extLst>
              <a:ext uri="{FF2B5EF4-FFF2-40B4-BE49-F238E27FC236}">
                <a16:creationId xmlns:a16="http://schemas.microsoft.com/office/drawing/2014/main" id="{55E08871-CE62-4E8C-AA13-7A47E599734A}"/>
              </a:ext>
            </a:extLst>
          </p:cNvPr>
          <p:cNvSpPr/>
          <p:nvPr/>
        </p:nvSpPr>
        <p:spPr>
          <a:xfrm>
            <a:off x="6496050" y="4489390"/>
            <a:ext cx="1457325" cy="520760"/>
          </a:xfrm>
          <a:custGeom>
            <a:avLst/>
            <a:gdLst>
              <a:gd name="connsiteX0" fmla="*/ 0 w 1457325"/>
              <a:gd name="connsiteY0" fmla="*/ 520760 h 520760"/>
              <a:gd name="connsiteX1" fmla="*/ 504825 w 1457325"/>
              <a:gd name="connsiteY1" fmla="*/ 139760 h 520760"/>
              <a:gd name="connsiteX2" fmla="*/ 1457325 w 1457325"/>
              <a:gd name="connsiteY2" fmla="*/ 15935 h 520760"/>
            </a:gdLst>
            <a:ahLst/>
            <a:cxnLst>
              <a:cxn ang="0">
                <a:pos x="connsiteX0" y="connsiteY0"/>
              </a:cxn>
              <a:cxn ang="0">
                <a:pos x="connsiteX1" y="connsiteY1"/>
              </a:cxn>
              <a:cxn ang="0">
                <a:pos x="connsiteX2" y="connsiteY2"/>
              </a:cxn>
            </a:cxnLst>
            <a:rect l="l" t="t" r="r" b="b"/>
            <a:pathLst>
              <a:path w="1457325" h="520760">
                <a:moveTo>
                  <a:pt x="0" y="520760"/>
                </a:moveTo>
                <a:cubicBezTo>
                  <a:pt x="130969" y="372328"/>
                  <a:pt x="261938" y="223897"/>
                  <a:pt x="504825" y="139760"/>
                </a:cubicBezTo>
                <a:cubicBezTo>
                  <a:pt x="747712" y="55623"/>
                  <a:pt x="1238250" y="-38040"/>
                  <a:pt x="1457325" y="15935"/>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774F78-5C4D-4FA2-ADCB-D86BB11C2CB4}"/>
              </a:ext>
            </a:extLst>
          </p:cNvPr>
          <p:cNvSpPr/>
          <p:nvPr/>
        </p:nvSpPr>
        <p:spPr>
          <a:xfrm>
            <a:off x="8577545" y="363211"/>
            <a:ext cx="2105063" cy="400110"/>
          </a:xfrm>
          <a:prstGeom prst="rect">
            <a:avLst/>
          </a:prstGeom>
        </p:spPr>
        <p:txBody>
          <a:bodyPr wrap="none">
            <a:spAutoFit/>
          </a:bodyPr>
          <a:lstStyle/>
          <a:p>
            <a:r>
              <a:rPr lang="en-US" sz="2000" dirty="0">
                <a:solidFill>
                  <a:schemeClr val="accent6"/>
                </a:solidFill>
              </a:rPr>
              <a:t>[hep-</a:t>
            </a:r>
            <a:r>
              <a:rPr lang="en-US" sz="2000" dirty="0" err="1">
                <a:solidFill>
                  <a:schemeClr val="accent6"/>
                </a:solidFill>
              </a:rPr>
              <a:t>th</a:t>
            </a:r>
            <a:r>
              <a:rPr lang="en-US" sz="2000" dirty="0">
                <a:solidFill>
                  <a:schemeClr val="accent6"/>
                </a:solidFill>
              </a:rPr>
              <a:t>/0003136]</a:t>
            </a:r>
            <a:endParaRPr lang="en-US" sz="20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89077839-BA91-49A4-A7FD-22620659C6D4}"/>
                  </a:ext>
                </a:extLst>
              </p:cNvPr>
              <p:cNvSpPr txBox="1"/>
              <p:nvPr/>
            </p:nvSpPr>
            <p:spPr>
              <a:xfrm>
                <a:off x="2487295" y="5133975"/>
                <a:ext cx="2889250" cy="369332"/>
              </a:xfrm>
              <a:prstGeom prst="rect">
                <a:avLst/>
              </a:prstGeom>
              <a:noFill/>
            </p:spPr>
            <p:txBody>
              <a:bodyPr wrap="square" rtlCol="0">
                <a:spAutoFit/>
              </a:bodyPr>
              <a:lstStyle/>
              <a:p>
                <a:r>
                  <a:rPr lang="en-US" dirty="0"/>
                  <a:t>UV boundary at </a:t>
                </a:r>
                <a14:m>
                  <m:oMath xmlns:m="http://schemas.openxmlformats.org/officeDocument/2006/math">
                    <m:r>
                      <a:rPr lang="fr-FR" b="0" i="1" smtClean="0">
                        <a:latin typeface="Cambria Math" panose="02040503050406030204" pitchFamily="18" charset="0"/>
                      </a:rPr>
                      <m:t>𝑧</m:t>
                    </m:r>
                    <m:r>
                      <a:rPr lang="fr-FR" b="0" i="1" smtClean="0">
                        <a:latin typeface="Cambria Math" panose="02040503050406030204" pitchFamily="18" charset="0"/>
                      </a:rPr>
                      <m:t>=0</m:t>
                    </m:r>
                  </m:oMath>
                </a14:m>
                <a:endParaRPr lang="en-US" dirty="0"/>
              </a:p>
            </p:txBody>
          </p:sp>
        </mc:Choice>
        <mc:Fallback xmlns="">
          <p:sp>
            <p:nvSpPr>
              <p:cNvPr id="5" name="ZoneTexte 4">
                <a:extLst>
                  <a:ext uri="{FF2B5EF4-FFF2-40B4-BE49-F238E27FC236}">
                    <a16:creationId xmlns:a16="http://schemas.microsoft.com/office/drawing/2014/main" id="{89077839-BA91-49A4-A7FD-22620659C6D4}"/>
                  </a:ext>
                </a:extLst>
              </p:cNvPr>
              <p:cNvSpPr txBox="1">
                <a:spLocks noRot="1" noChangeAspect="1" noMove="1" noResize="1" noEditPoints="1" noAdjustHandles="1" noChangeArrowheads="1" noChangeShapeType="1" noTextEdit="1"/>
              </p:cNvSpPr>
              <p:nvPr/>
            </p:nvSpPr>
            <p:spPr>
              <a:xfrm>
                <a:off x="2487295" y="5133975"/>
                <a:ext cx="2889250" cy="369332"/>
              </a:xfrm>
              <a:prstGeom prst="rect">
                <a:avLst/>
              </a:prstGeom>
              <a:blipFill>
                <a:blip r:embed="rId7"/>
                <a:stretch>
                  <a:fillRect l="-1688" t="-8197" b="-24590"/>
                </a:stretch>
              </a:blipFill>
            </p:spPr>
            <p:txBody>
              <a:bodyPr/>
              <a:lstStyle/>
              <a:p>
                <a:r>
                  <a:rPr lang="en-US">
                    <a:noFill/>
                  </a:rPr>
                  <a:t> </a:t>
                </a:r>
              </a:p>
            </p:txBody>
          </p:sp>
        </mc:Fallback>
      </mc:AlternateContent>
      <p:sp>
        <p:nvSpPr>
          <p:cNvPr id="18" name="Espace réservé du numéro de diapositive 4">
            <a:extLst>
              <a:ext uri="{FF2B5EF4-FFF2-40B4-BE49-F238E27FC236}">
                <a16:creationId xmlns:a16="http://schemas.microsoft.com/office/drawing/2014/main" id="{73BABBE4-5C52-43FE-A639-4819E67BFE00}"/>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17</a:t>
            </a:fld>
            <a:r>
              <a:rPr lang="fr-FR" dirty="0"/>
              <a:t>/32</a:t>
            </a:r>
          </a:p>
        </p:txBody>
      </p:sp>
      <p:sp>
        <p:nvSpPr>
          <p:cNvPr id="6" name="Rectangle 5">
            <a:extLst>
              <a:ext uri="{FF2B5EF4-FFF2-40B4-BE49-F238E27FC236}">
                <a16:creationId xmlns:a16="http://schemas.microsoft.com/office/drawing/2014/main" id="{0926CFA4-8A80-4F86-934D-379CE6FA8192}"/>
              </a:ext>
            </a:extLst>
          </p:cNvPr>
          <p:cNvSpPr/>
          <p:nvPr/>
        </p:nvSpPr>
        <p:spPr>
          <a:xfrm>
            <a:off x="8577544" y="758858"/>
            <a:ext cx="2095445" cy="400110"/>
          </a:xfrm>
          <a:prstGeom prst="rect">
            <a:avLst/>
          </a:prstGeom>
        </p:spPr>
        <p:txBody>
          <a:bodyPr wrap="none">
            <a:spAutoFit/>
          </a:bodyPr>
          <a:lstStyle/>
          <a:p>
            <a:r>
              <a:rPr lang="en-US" sz="2000" dirty="0">
                <a:solidFill>
                  <a:schemeClr val="accent6"/>
                </a:solidFill>
              </a:rPr>
              <a:t>[hep-</a:t>
            </a:r>
            <a:r>
              <a:rPr lang="en-US" sz="2000" dirty="0" err="1">
                <a:solidFill>
                  <a:schemeClr val="accent6"/>
                </a:solidFill>
              </a:rPr>
              <a:t>ph</a:t>
            </a:r>
            <a:r>
              <a:rPr lang="en-US" sz="2000" dirty="0">
                <a:solidFill>
                  <a:schemeClr val="accent6"/>
                </a:solidFill>
              </a:rPr>
              <a:t>/0501128]</a:t>
            </a:r>
          </a:p>
        </p:txBody>
      </p:sp>
      <p:sp>
        <p:nvSpPr>
          <p:cNvPr id="20" name="Rectangle 19">
            <a:extLst>
              <a:ext uri="{FF2B5EF4-FFF2-40B4-BE49-F238E27FC236}">
                <a16:creationId xmlns:a16="http://schemas.microsoft.com/office/drawing/2014/main" id="{AC844B9A-667D-475E-8AD6-D5A839190EEA}"/>
              </a:ext>
            </a:extLst>
          </p:cNvPr>
          <p:cNvSpPr/>
          <p:nvPr/>
        </p:nvSpPr>
        <p:spPr>
          <a:xfrm>
            <a:off x="8577544" y="1139399"/>
            <a:ext cx="2095445" cy="400110"/>
          </a:xfrm>
          <a:prstGeom prst="rect">
            <a:avLst/>
          </a:prstGeom>
        </p:spPr>
        <p:txBody>
          <a:bodyPr wrap="none">
            <a:spAutoFit/>
          </a:bodyPr>
          <a:lstStyle/>
          <a:p>
            <a:r>
              <a:rPr lang="en-US" sz="2000" dirty="0">
                <a:solidFill>
                  <a:schemeClr val="accent6"/>
                </a:solidFill>
              </a:rPr>
              <a:t>[hep-</a:t>
            </a:r>
            <a:r>
              <a:rPr lang="en-US" sz="2000" dirty="0" err="1">
                <a:solidFill>
                  <a:schemeClr val="accent6"/>
                </a:solidFill>
              </a:rPr>
              <a:t>ph</a:t>
            </a:r>
            <a:r>
              <a:rPr lang="en-US" sz="2000" dirty="0">
                <a:solidFill>
                  <a:schemeClr val="accent6"/>
                </a:solidFill>
              </a:rPr>
              <a:t>/0501218]</a:t>
            </a:r>
          </a:p>
        </p:txBody>
      </p:sp>
    </p:spTree>
    <p:extLst>
      <p:ext uri="{BB962C8B-B14F-4D97-AF65-F5344CB8AC3E}">
        <p14:creationId xmlns:p14="http://schemas.microsoft.com/office/powerpoint/2010/main" val="24162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animBg="1"/>
      <p:bldP spid="19" grpId="0"/>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B9C633-167D-4F70-9C7C-7291A4EA3886}"/>
              </a:ext>
            </a:extLst>
          </p:cNvPr>
          <p:cNvSpPr>
            <a:spLocks noGrp="1"/>
          </p:cNvSpPr>
          <p:nvPr>
            <p:ph type="title"/>
          </p:nvPr>
        </p:nvSpPr>
        <p:spPr>
          <a:xfrm>
            <a:off x="838200" y="121285"/>
            <a:ext cx="10515600" cy="1325563"/>
          </a:xfrm>
        </p:spPr>
        <p:txBody>
          <a:bodyPr/>
          <a:lstStyle/>
          <a:p>
            <a:r>
              <a:rPr lang="en-US" dirty="0"/>
              <a:t>The Hard Wall Model : Action</a:t>
            </a:r>
          </a:p>
        </p:txBody>
      </p:sp>
      <p:sp>
        <p:nvSpPr>
          <p:cNvPr id="3" name="ZoneTexte 2">
            <a:extLst>
              <a:ext uri="{FF2B5EF4-FFF2-40B4-BE49-F238E27FC236}">
                <a16:creationId xmlns:a16="http://schemas.microsoft.com/office/drawing/2014/main" id="{A8F65A3B-9685-403E-AEE7-2B3A9D4786A1}"/>
              </a:ext>
            </a:extLst>
          </p:cNvPr>
          <p:cNvSpPr txBox="1"/>
          <p:nvPr/>
        </p:nvSpPr>
        <p:spPr>
          <a:xfrm>
            <a:off x="838198" y="1371600"/>
            <a:ext cx="10515601" cy="430887"/>
          </a:xfrm>
          <a:prstGeom prst="rect">
            <a:avLst/>
          </a:prstGeom>
          <a:noFill/>
        </p:spPr>
        <p:txBody>
          <a:bodyPr wrap="square" rtlCol="0">
            <a:spAutoFit/>
          </a:bodyPr>
          <a:lstStyle/>
          <a:p>
            <a:r>
              <a:rPr lang="en-US" sz="2200" dirty="0"/>
              <a:t>The </a:t>
            </a:r>
            <a:r>
              <a:rPr lang="en-US" sz="2200" dirty="0">
                <a:solidFill>
                  <a:srgbClr val="FF0000"/>
                </a:solidFill>
              </a:rPr>
              <a:t>action</a:t>
            </a:r>
            <a:r>
              <a:rPr lang="en-US" sz="2200" dirty="0"/>
              <a:t> that controls the dynamics of the gauge field is composed of </a:t>
            </a:r>
            <a:r>
              <a:rPr lang="en-US" sz="2200" dirty="0">
                <a:solidFill>
                  <a:srgbClr val="FF0000"/>
                </a:solidFill>
              </a:rPr>
              <a:t>two terms </a:t>
            </a: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353D8DBD-C66B-4A3D-AC10-24E5B8112194}"/>
                  </a:ext>
                </a:extLst>
              </p:cNvPr>
              <p:cNvSpPr txBox="1"/>
              <p:nvPr/>
            </p:nvSpPr>
            <p:spPr>
              <a:xfrm>
                <a:off x="5127046" y="2327831"/>
                <a:ext cx="1985544"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𝑆</m:t>
                      </m:r>
                      <m:r>
                        <a:rPr lang="fr-FR" sz="2400" b="0" i="1" smtClean="0">
                          <a:latin typeface="Cambria Math" panose="02040503050406030204" pitchFamily="18" charset="0"/>
                        </a:rPr>
                        <m:t>=  </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 + </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𝐶𝑆</m:t>
                          </m:r>
                        </m:sub>
                      </m:sSub>
                    </m:oMath>
                  </m:oMathPara>
                </a14:m>
                <a:endParaRPr lang="en-US" sz="2400" dirty="0"/>
              </a:p>
            </p:txBody>
          </p:sp>
        </mc:Choice>
        <mc:Fallback xmlns="">
          <p:sp>
            <p:nvSpPr>
              <p:cNvPr id="6" name="ZoneTexte 5">
                <a:extLst>
                  <a:ext uri="{FF2B5EF4-FFF2-40B4-BE49-F238E27FC236}">
                    <a16:creationId xmlns:a16="http://schemas.microsoft.com/office/drawing/2014/main" id="{353D8DBD-C66B-4A3D-AC10-24E5B8112194}"/>
                  </a:ext>
                </a:extLst>
              </p:cNvPr>
              <p:cNvSpPr txBox="1">
                <a:spLocks noRot="1" noChangeAspect="1" noMove="1" noResize="1" noEditPoints="1" noAdjustHandles="1" noChangeArrowheads="1" noChangeShapeType="1" noTextEdit="1"/>
              </p:cNvSpPr>
              <p:nvPr/>
            </p:nvSpPr>
            <p:spPr>
              <a:xfrm>
                <a:off x="5127046" y="2327831"/>
                <a:ext cx="1985544" cy="398955"/>
              </a:xfrm>
              <a:prstGeom prst="rect">
                <a:avLst/>
              </a:prstGeom>
              <a:blipFill>
                <a:blip r:embed="rId2"/>
                <a:stretch>
                  <a:fillRect l="-3067" r="-613" b="-27692"/>
                </a:stretch>
              </a:blipFill>
            </p:spPr>
            <p:txBody>
              <a:bodyPr/>
              <a:lstStyle/>
              <a:p>
                <a:r>
                  <a:rPr lang="en-US">
                    <a:noFill/>
                  </a:rPr>
                  <a:t> </a:t>
                </a:r>
              </a:p>
            </p:txBody>
          </p:sp>
        </mc:Fallback>
      </mc:AlternateContent>
      <p:sp>
        <p:nvSpPr>
          <p:cNvPr id="8" name="Ellipse 7">
            <a:extLst>
              <a:ext uri="{FF2B5EF4-FFF2-40B4-BE49-F238E27FC236}">
                <a16:creationId xmlns:a16="http://schemas.microsoft.com/office/drawing/2014/main" id="{BB15FD27-D526-4884-9330-3C7A9ED3A9BA}"/>
              </a:ext>
            </a:extLst>
          </p:cNvPr>
          <p:cNvSpPr/>
          <p:nvPr/>
        </p:nvSpPr>
        <p:spPr>
          <a:xfrm>
            <a:off x="5648325" y="2183884"/>
            <a:ext cx="657225" cy="65722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3940960B-A284-4834-B59B-FC3376E40B08}"/>
                  </a:ext>
                </a:extLst>
              </p:cNvPr>
              <p:cNvSpPr txBox="1"/>
              <p:nvPr/>
            </p:nvSpPr>
            <p:spPr>
              <a:xfrm>
                <a:off x="457200" y="3135589"/>
                <a:ext cx="5638797" cy="2411449"/>
              </a:xfrm>
              <a:prstGeom prst="rect">
                <a:avLst/>
              </a:prstGeom>
              <a:solidFill>
                <a:schemeClr val="accent1">
                  <a:alpha val="40000"/>
                </a:schemeClr>
              </a:solidFill>
              <a:effectLst/>
            </p:spPr>
            <p:txBody>
              <a:bodyPr wrap="square" lIns="180000" tIns="180000" rIns="180000" bIns="180000" rtlCol="0">
                <a:spAutoFit/>
              </a:bodyPr>
              <a:lstStyle/>
              <a:p>
                <a:pPr algn="ct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rPr>
                        <m:t>−</m:t>
                      </m:r>
                      <m:f>
                        <m:fPr>
                          <m:ctrlPr>
                            <a:rPr lang="fr-FR" sz="2000" b="1" i="1" smtClean="0">
                              <a:latin typeface="Cambria Math" panose="02040503050406030204" pitchFamily="18" charset="0"/>
                            </a:rPr>
                          </m:ctrlPr>
                        </m:fPr>
                        <m:num>
                          <m:sSub>
                            <m:sSubPr>
                              <m:ctrlPr>
                                <a:rPr lang="fr-FR" sz="2000" b="1" i="1" smtClean="0">
                                  <a:latin typeface="Cambria Math" panose="02040503050406030204" pitchFamily="18" charset="0"/>
                                </a:rPr>
                              </m:ctrlPr>
                            </m:sSubPr>
                            <m:e>
                              <m:r>
                                <a:rPr lang="fr-FR" sz="2000" b="1" i="1" smtClean="0">
                                  <a:latin typeface="Cambria Math" panose="02040503050406030204" pitchFamily="18" charset="0"/>
                                </a:rPr>
                                <m:t>𝑴</m:t>
                              </m:r>
                            </m:e>
                            <m:sub>
                              <m:r>
                                <a:rPr lang="fr-FR" sz="2000" b="1" i="1" smtClean="0">
                                  <a:latin typeface="Cambria Math" panose="02040503050406030204" pitchFamily="18" charset="0"/>
                                </a:rPr>
                                <m:t>𝟓</m:t>
                              </m:r>
                            </m:sub>
                          </m:sSub>
                        </m:num>
                        <m:den>
                          <m:r>
                            <a:rPr lang="fr-FR" sz="2000" b="1" i="1" smtClean="0">
                              <a:latin typeface="Cambria Math" panose="02040503050406030204" pitchFamily="18" charset="0"/>
                            </a:rPr>
                            <m:t>𝟐</m:t>
                          </m:r>
                        </m:den>
                      </m:f>
                      <m:nary>
                        <m:naryPr>
                          <m:subHide m:val="on"/>
                          <m:supHide m:val="on"/>
                          <m:ctrlPr>
                            <a:rPr lang="fr-FR" sz="2000" b="1" i="1" smtClean="0">
                              <a:latin typeface="Cambria Math" panose="02040503050406030204" pitchFamily="18" charset="0"/>
                            </a:rPr>
                          </m:ctrlPr>
                        </m:naryPr>
                        <m:sub/>
                        <m:sup/>
                        <m:e>
                          <m:sSup>
                            <m:sSupPr>
                              <m:ctrlPr>
                                <a:rPr lang="fr-FR" sz="2000" b="1" i="1">
                                  <a:latin typeface="Cambria Math" panose="02040503050406030204" pitchFamily="18" charset="0"/>
                                </a:rPr>
                              </m:ctrlPr>
                            </m:sSupPr>
                            <m:e>
                              <m:r>
                                <m:rPr>
                                  <m:nor/>
                                </m:rPr>
                                <a:rPr lang="fr-FR" sz="2000" b="1">
                                  <a:latin typeface="Cambria Math" panose="02040503050406030204" pitchFamily="18" charset="0"/>
                                </a:rPr>
                                <m:t>dx</m:t>
                              </m:r>
                            </m:e>
                            <m:sup>
                              <m:r>
                                <a:rPr lang="fr-FR" sz="2000" b="1" i="1">
                                  <a:latin typeface="Cambria Math" panose="02040503050406030204" pitchFamily="18" charset="0"/>
                                </a:rPr>
                                <m:t>𝟒</m:t>
                              </m:r>
                            </m:sup>
                          </m:sSup>
                          <m:r>
                            <m:rPr>
                              <m:nor/>
                            </m:rPr>
                            <a:rPr lang="fr-FR" sz="2000" b="1">
                              <a:latin typeface="Cambria Math" panose="02040503050406030204" pitchFamily="18" charset="0"/>
                            </a:rPr>
                            <m:t>dz</m:t>
                          </m:r>
                          <m:f>
                            <m:fPr>
                              <m:ctrlPr>
                                <a:rPr lang="fr-FR" sz="2000" b="1" i="1" smtClean="0">
                                  <a:latin typeface="Cambria Math" panose="02040503050406030204" pitchFamily="18" charset="0"/>
                                </a:rPr>
                              </m:ctrlPr>
                            </m:fPr>
                            <m:num>
                              <m:r>
                                <a:rPr lang="fr-FR" sz="2000" b="1" i="1" smtClean="0">
                                  <a:latin typeface="Cambria Math" panose="02040503050406030204" pitchFamily="18" charset="0"/>
                                </a:rPr>
                                <m:t>ℓ</m:t>
                              </m:r>
                            </m:num>
                            <m:den>
                              <m:r>
                                <a:rPr lang="fr-FR" sz="2000" b="1" i="1" smtClean="0">
                                  <a:latin typeface="Cambria Math" panose="02040503050406030204" pitchFamily="18" charset="0"/>
                                </a:rPr>
                                <m:t>𝒛</m:t>
                              </m:r>
                            </m:den>
                          </m:f>
                          <m:d>
                            <m:dPr>
                              <m:ctrlPr>
                                <a:rPr lang="fr-FR" sz="2000" b="1" i="1">
                                  <a:latin typeface="Cambria Math" panose="02040503050406030204" pitchFamily="18" charset="0"/>
                                </a:rPr>
                              </m:ctrlPr>
                            </m:dPr>
                            <m:e>
                              <m:r>
                                <m:rPr>
                                  <m:nor/>
                                </m:rPr>
                                <a:rPr lang="fr-FR" sz="2000" b="1">
                                  <a:latin typeface="Cambria Math" panose="02040503050406030204" pitchFamily="18" charset="0"/>
                                </a:rPr>
                                <m:t>Tr</m:t>
                              </m:r>
                              <m:r>
                                <a:rPr lang="fr-FR" sz="2000" b="1" i="1">
                                  <a:latin typeface="Cambria Math" panose="02040503050406030204" pitchFamily="18" charset="0"/>
                                </a:rPr>
                                <m:t> </m:t>
                              </m:r>
                              <m:sSubSup>
                                <m:sSubSupPr>
                                  <m:ctrlPr>
                                    <a:rPr lang="fr-FR" sz="2000" b="1" i="1" smtClean="0">
                                      <a:latin typeface="Cambria Math" panose="02040503050406030204" pitchFamily="18" charset="0"/>
                                    </a:rPr>
                                  </m:ctrlPr>
                                </m:sSubSupPr>
                                <m:e>
                                  <m:r>
                                    <a:rPr lang="fr-FR" sz="2000" b="1" i="1" smtClean="0">
                                      <a:latin typeface="Cambria Math" panose="02040503050406030204" pitchFamily="18" charset="0"/>
                                    </a:rPr>
                                    <m:t>𝑭</m:t>
                                  </m:r>
                                </m:e>
                                <m:sub>
                                  <m:r>
                                    <a:rPr lang="fr-FR" sz="2000" b="1" i="1">
                                      <a:latin typeface="Cambria Math" panose="02040503050406030204" pitchFamily="18" charset="0"/>
                                    </a:rPr>
                                    <m:t>𝑴𝑵</m:t>
                                  </m:r>
                                </m:sub>
                                <m:sup>
                                  <m:r>
                                    <a:rPr lang="fr-FR" sz="2000" b="1" i="1" smtClean="0">
                                      <a:latin typeface="Cambria Math" panose="02040503050406030204" pitchFamily="18" charset="0"/>
                                    </a:rPr>
                                    <m:t>(</m:t>
                                  </m:r>
                                  <m:r>
                                    <a:rPr lang="fr-FR" sz="2000" b="1" i="1" smtClean="0">
                                      <a:latin typeface="Cambria Math" panose="02040503050406030204" pitchFamily="18" charset="0"/>
                                    </a:rPr>
                                    <m:t>𝑳</m:t>
                                  </m:r>
                                  <m:r>
                                    <a:rPr lang="fr-FR" sz="2000" b="1" i="1" smtClean="0">
                                      <a:latin typeface="Cambria Math" panose="02040503050406030204" pitchFamily="18" charset="0"/>
                                    </a:rPr>
                                    <m:t>)</m:t>
                                  </m:r>
                                </m:sup>
                              </m:sSubSup>
                              <m:sSubSup>
                                <m:sSubSupPr>
                                  <m:ctrlPr>
                                    <a:rPr lang="fr-FR" sz="2000" b="1" i="1" smtClean="0">
                                      <a:latin typeface="Cambria Math" panose="02040503050406030204" pitchFamily="18" charset="0"/>
                                    </a:rPr>
                                  </m:ctrlPr>
                                </m:sSubSupPr>
                                <m:e>
                                  <m:r>
                                    <a:rPr lang="fr-FR" sz="2000" b="1" i="1" smtClean="0">
                                      <a:latin typeface="Cambria Math" panose="02040503050406030204" pitchFamily="18" charset="0"/>
                                    </a:rPr>
                                    <m:t>𝑭</m:t>
                                  </m:r>
                                </m:e>
                                <m:sub>
                                  <m:r>
                                    <a:rPr lang="fr-FR" sz="2000" b="1" i="1" smtClean="0">
                                      <a:latin typeface="Cambria Math" panose="02040503050406030204" pitchFamily="18" charset="0"/>
                                    </a:rPr>
                                    <m:t>(</m:t>
                                  </m:r>
                                  <m:r>
                                    <a:rPr lang="fr-FR" sz="2000" b="1" i="1" smtClean="0">
                                      <a:latin typeface="Cambria Math" panose="02040503050406030204" pitchFamily="18" charset="0"/>
                                    </a:rPr>
                                    <m:t>𝑳</m:t>
                                  </m:r>
                                  <m:r>
                                    <a:rPr lang="fr-FR" sz="2000" b="1" i="1" smtClean="0">
                                      <a:latin typeface="Cambria Math" panose="02040503050406030204" pitchFamily="18" charset="0"/>
                                    </a:rPr>
                                    <m:t>)</m:t>
                                  </m:r>
                                </m:sub>
                                <m:sup>
                                  <m:r>
                                    <a:rPr lang="fr-FR" sz="2000" b="1" i="1">
                                      <a:latin typeface="Cambria Math" panose="02040503050406030204" pitchFamily="18" charset="0"/>
                                    </a:rPr>
                                    <m:t>𝑴𝑵</m:t>
                                  </m:r>
                                </m:sup>
                              </m:sSubSup>
                              <m:r>
                                <a:rPr lang="fr-FR" sz="2000" b="1" i="1">
                                  <a:latin typeface="Cambria Math" panose="02040503050406030204" pitchFamily="18" charset="0"/>
                                </a:rPr>
                                <m:t>+</m:t>
                              </m:r>
                              <m:d>
                                <m:dPr>
                                  <m:begChr m:val="{"/>
                                  <m:endChr m:val="}"/>
                                  <m:ctrlPr>
                                    <a:rPr lang="fr-FR" sz="2000" b="1" i="1">
                                      <a:latin typeface="Cambria Math" panose="02040503050406030204" pitchFamily="18" charset="0"/>
                                    </a:rPr>
                                  </m:ctrlPr>
                                </m:dPr>
                                <m:e>
                                  <m:r>
                                    <a:rPr lang="fr-FR" sz="2000" b="1" i="1">
                                      <a:latin typeface="Cambria Math" panose="02040503050406030204" pitchFamily="18" charset="0"/>
                                    </a:rPr>
                                    <m:t>𝑳</m:t>
                                  </m:r>
                                  <m:r>
                                    <a:rPr lang="fr-FR" sz="2000" b="1" i="1">
                                      <a:latin typeface="Cambria Math" panose="02040503050406030204" pitchFamily="18" charset="0"/>
                                    </a:rPr>
                                    <m:t>↔</m:t>
                                  </m:r>
                                  <m:r>
                                    <a:rPr lang="fr-FR" sz="2000" b="1" i="1">
                                      <a:latin typeface="Cambria Math" panose="02040503050406030204" pitchFamily="18" charset="0"/>
                                    </a:rPr>
                                    <m:t>𝑹</m:t>
                                  </m:r>
                                </m:e>
                              </m:d>
                              <m:r>
                                <a:rPr lang="fr-FR" sz="2000" b="1" i="1">
                                  <a:latin typeface="Cambria Math" panose="02040503050406030204" pitchFamily="18" charset="0"/>
                                </a:rPr>
                                <m:t> </m:t>
                              </m:r>
                            </m:e>
                          </m:d>
                        </m:e>
                      </m:nary>
                    </m:oMath>
                  </m:oMathPara>
                </a14:m>
                <a:endParaRPr lang="en-US" sz="2200" b="1" dirty="0"/>
              </a:p>
              <a:p>
                <a:pPr marL="342900" indent="-342900">
                  <a:buFont typeface="Arial" panose="020B0604020202020204" pitchFamily="34" charset="0"/>
                  <a:buChar char="•"/>
                </a:pPr>
                <a:r>
                  <a:rPr lang="en-US" sz="2200" dirty="0"/>
                  <a:t>The Lagrangian is the local </a:t>
                </a:r>
                <a:r>
                  <a:rPr lang="en-US" sz="2200" dirty="0">
                    <a:solidFill>
                      <a:srgbClr val="FF0000"/>
                    </a:solidFill>
                  </a:rPr>
                  <a:t>gauge invariant </a:t>
                </a:r>
                <a:r>
                  <a:rPr lang="en-US" sz="2200" dirty="0"/>
                  <a:t>operator of </a:t>
                </a:r>
                <a:r>
                  <a:rPr lang="en-US" sz="2200" dirty="0">
                    <a:solidFill>
                      <a:srgbClr val="FF0000"/>
                    </a:solidFill>
                  </a:rPr>
                  <a:t>lowest dimensionality</a:t>
                </a:r>
              </a:p>
              <a:p>
                <a:endParaRPr lang="en-US" sz="2200" dirty="0">
                  <a:solidFill>
                    <a:srgbClr val="FF0000"/>
                  </a:solidFill>
                </a:endParaRPr>
              </a:p>
              <a:p>
                <a:pPr marL="342900" indent="-342900">
                  <a:buFont typeface="Arial" panose="020B0604020202020204" pitchFamily="34" charset="0"/>
                  <a:buChar char="•"/>
                </a:pPr>
                <a:r>
                  <a:rPr lang="en-US" sz="2200" dirty="0"/>
                  <a:t>One </a:t>
                </a:r>
                <a:r>
                  <a:rPr lang="en-US" sz="2200" dirty="0">
                    <a:solidFill>
                      <a:srgbClr val="FF0000"/>
                    </a:solidFill>
                  </a:rPr>
                  <a:t>parameter </a:t>
                </a:r>
                <a14:m>
                  <m:oMath xmlns:m="http://schemas.openxmlformats.org/officeDocument/2006/math">
                    <m:sSub>
                      <m:sSubPr>
                        <m:ctrlPr>
                          <a:rPr lang="fr-FR" sz="2200" b="0" i="1" smtClean="0">
                            <a:solidFill>
                              <a:srgbClr val="FF0000"/>
                            </a:solidFill>
                            <a:latin typeface="Cambria Math" panose="02040503050406030204" pitchFamily="18" charset="0"/>
                          </a:rPr>
                        </m:ctrlPr>
                      </m:sSubPr>
                      <m:e>
                        <m:r>
                          <a:rPr lang="fr-FR" sz="2200" b="0" i="1" smtClean="0">
                            <a:solidFill>
                              <a:srgbClr val="FF0000"/>
                            </a:solidFill>
                            <a:latin typeface="Cambria Math" panose="02040503050406030204" pitchFamily="18" charset="0"/>
                          </a:rPr>
                          <m:t>𝑀</m:t>
                        </m:r>
                      </m:e>
                      <m:sub>
                        <m:r>
                          <a:rPr lang="fr-FR" sz="2200" b="0" i="1" smtClean="0">
                            <a:solidFill>
                              <a:srgbClr val="FF0000"/>
                            </a:solidFill>
                            <a:latin typeface="Cambria Math" panose="02040503050406030204" pitchFamily="18" charset="0"/>
                          </a:rPr>
                          <m:t>5</m:t>
                        </m:r>
                      </m:sub>
                    </m:sSub>
                  </m:oMath>
                </a14:m>
                <a:r>
                  <a:rPr lang="en-US" sz="2200" dirty="0">
                    <a:solidFill>
                      <a:srgbClr val="FF0000"/>
                    </a:solidFill>
                  </a:rPr>
                  <a:t> </a:t>
                </a:r>
                <a:r>
                  <a:rPr lang="en-US" sz="2200" dirty="0"/>
                  <a:t>: overall normalization </a:t>
                </a:r>
              </a:p>
            </p:txBody>
          </p:sp>
        </mc:Choice>
        <mc:Fallback xmlns="">
          <p:sp>
            <p:nvSpPr>
              <p:cNvPr id="5" name="ZoneTexte 4">
                <a:extLst>
                  <a:ext uri="{FF2B5EF4-FFF2-40B4-BE49-F238E27FC236}">
                    <a16:creationId xmlns:a16="http://schemas.microsoft.com/office/drawing/2014/main" id="{3940960B-A284-4834-B59B-FC3376E40B08}"/>
                  </a:ext>
                </a:extLst>
              </p:cNvPr>
              <p:cNvSpPr txBox="1">
                <a:spLocks noRot="1" noChangeAspect="1" noMove="1" noResize="1" noEditPoints="1" noAdjustHandles="1" noChangeArrowheads="1" noChangeShapeType="1" noTextEdit="1"/>
              </p:cNvSpPr>
              <p:nvPr/>
            </p:nvSpPr>
            <p:spPr>
              <a:xfrm>
                <a:off x="457200" y="3135589"/>
                <a:ext cx="5638797" cy="2411449"/>
              </a:xfrm>
              <a:prstGeom prst="rect">
                <a:avLst/>
              </a:prstGeom>
              <a:blipFill>
                <a:blip r:embed="rId3"/>
                <a:stretch>
                  <a:fillRect/>
                </a:stretch>
              </a:blipFill>
              <a:effectLst/>
            </p:spPr>
            <p:txBody>
              <a:bodyPr/>
              <a:lstStyle/>
              <a:p>
                <a:r>
                  <a:rPr lang="en-US">
                    <a:noFill/>
                  </a:rPr>
                  <a:t> </a:t>
                </a:r>
              </a:p>
            </p:txBody>
          </p:sp>
        </mc:Fallback>
      </mc:AlternateContent>
      <p:sp>
        <p:nvSpPr>
          <p:cNvPr id="9" name="Ellipse 8">
            <a:extLst>
              <a:ext uri="{FF2B5EF4-FFF2-40B4-BE49-F238E27FC236}">
                <a16:creationId xmlns:a16="http://schemas.microsoft.com/office/drawing/2014/main" id="{EF6F9D9D-504B-41E3-A26B-DF09F2C7BF68}"/>
              </a:ext>
            </a:extLst>
          </p:cNvPr>
          <p:cNvSpPr/>
          <p:nvPr/>
        </p:nvSpPr>
        <p:spPr>
          <a:xfrm>
            <a:off x="6543675" y="2183884"/>
            <a:ext cx="657225" cy="657225"/>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E83FB50A-022A-4974-BB28-9AACFD121C5A}"/>
                  </a:ext>
                </a:extLst>
              </p:cNvPr>
              <p:cNvSpPr txBox="1"/>
              <p:nvPr/>
            </p:nvSpPr>
            <p:spPr>
              <a:xfrm>
                <a:off x="6588697" y="3121162"/>
                <a:ext cx="5257802" cy="2716019"/>
              </a:xfrm>
              <a:prstGeom prst="rect">
                <a:avLst/>
              </a:prstGeom>
              <a:solidFill>
                <a:schemeClr val="accent4">
                  <a:alpha val="40000"/>
                </a:schemeClr>
              </a:solidFill>
            </p:spPr>
            <p:txBody>
              <a:bodyPr wrap="square" lIns="180000" tIns="180000" rIns="180000" bIns="180000" rtlCol="0">
                <a:spAutoFit/>
              </a:bodyPr>
              <a:lstStyle/>
              <a:p>
                <a:pPr algn="ct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rPr>
                        <m:t>𝒊</m:t>
                      </m:r>
                      <m:f>
                        <m:fPr>
                          <m:ctrlPr>
                            <a:rPr lang="fr-FR" sz="2000" b="1" i="1" smtClean="0">
                              <a:latin typeface="Cambria Math" panose="02040503050406030204" pitchFamily="18" charset="0"/>
                            </a:rPr>
                          </m:ctrlPr>
                        </m:fPr>
                        <m:num>
                          <m:sSub>
                            <m:sSubPr>
                              <m:ctrlPr>
                                <a:rPr lang="fr-FR" sz="2000" b="1" i="1" smtClean="0">
                                  <a:latin typeface="Cambria Math" panose="02040503050406030204" pitchFamily="18" charset="0"/>
                                </a:rPr>
                              </m:ctrlPr>
                            </m:sSubPr>
                            <m:e>
                              <m:r>
                                <a:rPr lang="fr-FR" sz="2000" b="1" i="1" smtClean="0">
                                  <a:latin typeface="Cambria Math" panose="02040503050406030204" pitchFamily="18" charset="0"/>
                                </a:rPr>
                                <m:t>𝑵</m:t>
                              </m:r>
                            </m:e>
                            <m:sub>
                              <m:r>
                                <a:rPr lang="fr-FR" sz="2000" b="1" i="1" smtClean="0">
                                  <a:latin typeface="Cambria Math" panose="02040503050406030204" pitchFamily="18" charset="0"/>
                                </a:rPr>
                                <m:t>𝒄</m:t>
                              </m:r>
                            </m:sub>
                          </m:sSub>
                        </m:num>
                        <m:den>
                          <m:r>
                            <a:rPr lang="fr-FR" sz="2000" b="1" i="1" smtClean="0">
                              <a:latin typeface="Cambria Math" panose="02040503050406030204" pitchFamily="18" charset="0"/>
                            </a:rPr>
                            <m:t>𝟐𝟒</m:t>
                          </m:r>
                          <m:sSup>
                            <m:sSupPr>
                              <m:ctrlPr>
                                <a:rPr lang="fr-FR" sz="2000" b="1" i="1" smtClean="0">
                                  <a:latin typeface="Cambria Math" panose="02040503050406030204" pitchFamily="18" charset="0"/>
                                </a:rPr>
                              </m:ctrlPr>
                            </m:sSupPr>
                            <m:e>
                              <m:r>
                                <a:rPr lang="fr-FR" sz="2000" b="1" i="1" smtClean="0">
                                  <a:latin typeface="Cambria Math" panose="02040503050406030204" pitchFamily="18" charset="0"/>
                                </a:rPr>
                                <m:t>𝝅</m:t>
                              </m:r>
                            </m:e>
                            <m:sup>
                              <m:r>
                                <a:rPr lang="fr-FR" sz="2000" b="1" i="1" smtClean="0">
                                  <a:latin typeface="Cambria Math" panose="02040503050406030204" pitchFamily="18" charset="0"/>
                                </a:rPr>
                                <m:t>𝟐</m:t>
                              </m:r>
                            </m:sup>
                          </m:sSup>
                        </m:den>
                      </m:f>
                      <m:nary>
                        <m:naryPr>
                          <m:subHide m:val="on"/>
                          <m:supHide m:val="on"/>
                          <m:ctrlPr>
                            <a:rPr lang="fr-FR" sz="2000" b="1" i="1" smtClean="0">
                              <a:latin typeface="Cambria Math" panose="02040503050406030204" pitchFamily="18" charset="0"/>
                            </a:rPr>
                          </m:ctrlPr>
                        </m:naryPr>
                        <m:sub/>
                        <m:sup/>
                        <m:e>
                          <m:d>
                            <m:dPr>
                              <m:ctrlPr>
                                <a:rPr lang="fr-FR" sz="2000" b="1" i="1">
                                  <a:latin typeface="Cambria Math" panose="02040503050406030204" pitchFamily="18" charset="0"/>
                                </a:rPr>
                              </m:ctrlPr>
                            </m:dPr>
                            <m:e>
                              <m:sSub>
                                <m:sSubPr>
                                  <m:ctrlPr>
                                    <a:rPr lang="fr-FR" sz="2000" b="1" i="1" smtClean="0">
                                      <a:latin typeface="Cambria Math" panose="02040503050406030204" pitchFamily="18" charset="0"/>
                                    </a:rPr>
                                  </m:ctrlPr>
                                </m:sSubPr>
                                <m:e>
                                  <m:r>
                                    <a:rPr lang="fr-FR" sz="2000" b="1" i="1" smtClean="0">
                                      <a:latin typeface="Cambria Math" panose="02040503050406030204" pitchFamily="18" charset="0"/>
                                    </a:rPr>
                                    <m:t>𝝎</m:t>
                                  </m:r>
                                </m:e>
                                <m:sub>
                                  <m:r>
                                    <a:rPr lang="fr-FR" sz="2000" b="1" i="1" smtClean="0">
                                      <a:latin typeface="Cambria Math" panose="02040503050406030204" pitchFamily="18" charset="0"/>
                                    </a:rPr>
                                    <m:t>𝟓</m:t>
                                  </m:r>
                                </m:sub>
                              </m:sSub>
                              <m:r>
                                <a:rPr lang="fr-FR" sz="2000" b="1" i="1" smtClean="0">
                                  <a:latin typeface="Cambria Math" panose="02040503050406030204" pitchFamily="18" charset="0"/>
                                </a:rPr>
                                <m:t>(</m:t>
                              </m:r>
                              <m:sSub>
                                <m:sSubPr>
                                  <m:ctrlPr>
                                    <a:rPr lang="fr-FR" sz="2000" b="1" i="1" smtClean="0">
                                      <a:latin typeface="Cambria Math" panose="02040503050406030204" pitchFamily="18" charset="0"/>
                                    </a:rPr>
                                  </m:ctrlPr>
                                </m:sSubPr>
                                <m:e>
                                  <m:r>
                                    <a:rPr lang="fr-FR" sz="2000" b="1" i="1" smtClean="0">
                                      <a:latin typeface="Cambria Math" panose="02040503050406030204" pitchFamily="18" charset="0"/>
                                    </a:rPr>
                                    <m:t>𝑨</m:t>
                                  </m:r>
                                </m:e>
                                <m:sub>
                                  <m:r>
                                    <a:rPr lang="fr-FR" sz="2000" b="1" i="1" smtClean="0">
                                      <a:latin typeface="Cambria Math" panose="02040503050406030204" pitchFamily="18" charset="0"/>
                                    </a:rPr>
                                    <m:t>𝑳</m:t>
                                  </m:r>
                                </m:sub>
                              </m:sSub>
                              <m:r>
                                <a:rPr lang="fr-FR" sz="2000" b="1" i="1" smtClean="0">
                                  <a:latin typeface="Cambria Math" panose="02040503050406030204" pitchFamily="18" charset="0"/>
                                </a:rPr>
                                <m:t>)−</m:t>
                              </m:r>
                              <m:sSub>
                                <m:sSubPr>
                                  <m:ctrlPr>
                                    <a:rPr lang="fr-FR" sz="2000" b="1" i="1">
                                      <a:latin typeface="Cambria Math" panose="02040503050406030204" pitchFamily="18" charset="0"/>
                                    </a:rPr>
                                  </m:ctrlPr>
                                </m:sSubPr>
                                <m:e>
                                  <m:r>
                                    <a:rPr lang="fr-FR" sz="2000" b="1" i="1">
                                      <a:latin typeface="Cambria Math" panose="02040503050406030204" pitchFamily="18" charset="0"/>
                                    </a:rPr>
                                    <m:t>𝝎</m:t>
                                  </m:r>
                                </m:e>
                                <m:sub>
                                  <m:r>
                                    <a:rPr lang="fr-FR" sz="2000" b="1" i="1">
                                      <a:latin typeface="Cambria Math" panose="02040503050406030204" pitchFamily="18" charset="0"/>
                                    </a:rPr>
                                    <m:t>𝟓</m:t>
                                  </m:r>
                                </m:sub>
                              </m:sSub>
                              <m:r>
                                <a:rPr lang="fr-FR" sz="2000" b="1" i="1">
                                  <a:latin typeface="Cambria Math" panose="02040503050406030204" pitchFamily="18" charset="0"/>
                                </a:rPr>
                                <m:t>(</m:t>
                              </m:r>
                              <m:sSub>
                                <m:sSubPr>
                                  <m:ctrlPr>
                                    <a:rPr lang="fr-FR" sz="2000" b="1" i="1" smtClean="0">
                                      <a:latin typeface="Cambria Math" panose="02040503050406030204" pitchFamily="18" charset="0"/>
                                    </a:rPr>
                                  </m:ctrlPr>
                                </m:sSubPr>
                                <m:e>
                                  <m:r>
                                    <a:rPr lang="fr-FR" sz="2000" b="1" i="1" smtClean="0">
                                      <a:latin typeface="Cambria Math" panose="02040503050406030204" pitchFamily="18" charset="0"/>
                                    </a:rPr>
                                    <m:t>𝑨</m:t>
                                  </m:r>
                                </m:e>
                                <m:sub>
                                  <m:r>
                                    <a:rPr lang="fr-FR" sz="2000" b="1" i="1" smtClean="0">
                                      <a:latin typeface="Cambria Math" panose="02040503050406030204" pitchFamily="18" charset="0"/>
                                    </a:rPr>
                                    <m:t>𝑹</m:t>
                                  </m:r>
                                </m:sub>
                              </m:sSub>
                              <m:r>
                                <a:rPr lang="fr-FR" sz="2000" b="1" i="1">
                                  <a:latin typeface="Cambria Math" panose="02040503050406030204" pitchFamily="18" charset="0"/>
                                </a:rPr>
                                <m:t>)</m:t>
                              </m:r>
                            </m:e>
                          </m:d>
                        </m:e>
                      </m:nary>
                    </m:oMath>
                  </m:oMathPara>
                </a14:m>
                <a:endParaRPr lang="en-US" sz="2200" b="1" dirty="0"/>
              </a:p>
              <a:p>
                <a:pPr marL="342900" indent="-342900">
                  <a:buFont typeface="Arial" panose="020B0604020202020204" pitchFamily="34" charset="0"/>
                  <a:buChar char="•"/>
                </a:pPr>
                <a:r>
                  <a:rPr lang="en-US" sz="2200" dirty="0">
                    <a:solidFill>
                      <a:srgbClr val="FF0000"/>
                    </a:solidFill>
                  </a:rPr>
                  <a:t>Topological</a:t>
                </a:r>
                <a:r>
                  <a:rPr lang="en-US" sz="2200" dirty="0"/>
                  <a:t> term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CS 5-form:</a:t>
                </a:r>
              </a:p>
              <a:p>
                <a:pPr algn="ctr"/>
                <a14:m>
                  <m:oMathPara xmlns:m="http://schemas.openxmlformats.org/officeDocument/2006/math">
                    <m:oMathParaPr>
                      <m:jc m:val="centerGroup"/>
                    </m:oMathParaPr>
                    <m:oMath xmlns:m="http://schemas.openxmlformats.org/officeDocument/2006/math">
                      <m:sSub>
                        <m:sSubPr>
                          <m:ctrlPr>
                            <a:rPr lang="fr-FR" sz="2000" i="1" smtClean="0">
                              <a:solidFill>
                                <a:schemeClr val="tx1"/>
                              </a:solidFill>
                              <a:latin typeface="Cambria Math" panose="02040503050406030204" pitchFamily="18" charset="0"/>
                            </a:rPr>
                          </m:ctrlPr>
                        </m:sSubPr>
                        <m:e>
                          <m:r>
                            <a:rPr lang="fr-FR" sz="2000" i="1">
                              <a:solidFill>
                                <a:schemeClr val="tx1"/>
                              </a:solidFill>
                              <a:latin typeface="Cambria Math" panose="02040503050406030204" pitchFamily="18" charset="0"/>
                            </a:rPr>
                            <m:t>𝜔</m:t>
                          </m:r>
                        </m:e>
                        <m:sub>
                          <m:r>
                            <a:rPr lang="fr-FR" sz="2000" i="1">
                              <a:solidFill>
                                <a:schemeClr val="tx1"/>
                              </a:solidFill>
                              <a:latin typeface="Cambria Math" panose="02040503050406030204" pitchFamily="18" charset="0"/>
                            </a:rPr>
                            <m:t>5</m:t>
                          </m:r>
                        </m:sub>
                      </m:sSub>
                      <m:d>
                        <m:dPr>
                          <m:ctrlPr>
                            <a:rPr lang="fr-FR" sz="2000" i="1">
                              <a:solidFill>
                                <a:schemeClr val="tx1"/>
                              </a:solidFill>
                              <a:latin typeface="Cambria Math" panose="02040503050406030204" pitchFamily="18" charset="0"/>
                            </a:rPr>
                          </m:ctrlPr>
                        </m:dPr>
                        <m:e>
                          <m:r>
                            <a:rPr lang="fr-FR" sz="2000" b="0" i="1" smtClean="0">
                              <a:solidFill>
                                <a:schemeClr val="tx1"/>
                              </a:solidFill>
                              <a:latin typeface="Cambria Math" panose="02040503050406030204" pitchFamily="18" charset="0"/>
                            </a:rPr>
                            <m:t>𝐴</m:t>
                          </m:r>
                        </m:e>
                      </m:d>
                      <m:r>
                        <a:rPr lang="fr-FR" sz="2000" b="0" i="1" smtClean="0">
                          <a:solidFill>
                            <a:schemeClr val="tx1"/>
                          </a:solidFill>
                          <a:latin typeface="Cambria Math" panose="02040503050406030204" pitchFamily="18" charset="0"/>
                        </a:rPr>
                        <m:t>=</m:t>
                      </m:r>
                      <m:r>
                        <m:rPr>
                          <m:nor/>
                        </m:rPr>
                        <a:rPr lang="fr-FR" sz="2000" b="0" i="0" smtClean="0">
                          <a:solidFill>
                            <a:schemeClr val="tx1"/>
                          </a:solidFill>
                          <a:latin typeface="Cambria Math" panose="02040503050406030204" pitchFamily="18" charset="0"/>
                        </a:rPr>
                        <m:t>Tr</m:t>
                      </m:r>
                      <m:d>
                        <m:dPr>
                          <m:ctrlPr>
                            <a:rPr lang="fr-FR" sz="2000" b="0" i="1" smtClean="0">
                              <a:solidFill>
                                <a:schemeClr val="tx1"/>
                              </a:solidFill>
                              <a:latin typeface="Cambria Math" panose="02040503050406030204" pitchFamily="18" charset="0"/>
                            </a:rPr>
                          </m:ctrlPr>
                        </m:dPr>
                        <m:e>
                          <m:r>
                            <a:rPr lang="fr-FR" sz="2000" b="0" i="1" smtClean="0">
                              <a:solidFill>
                                <a:schemeClr val="tx1"/>
                              </a:solidFill>
                              <a:latin typeface="Cambria Math" panose="02040503050406030204" pitchFamily="18" charset="0"/>
                            </a:rPr>
                            <m:t>𝐴</m:t>
                          </m:r>
                          <m:r>
                            <a:rPr lang="fr-FR" sz="2000" b="0" i="1" smtClean="0">
                              <a:solidFill>
                                <a:schemeClr val="tx1"/>
                              </a:solidFill>
                              <a:latin typeface="Cambria Math" panose="02040503050406030204" pitchFamily="18" charset="0"/>
                            </a:rPr>
                            <m:t>∧</m:t>
                          </m:r>
                          <m:sSup>
                            <m:sSupPr>
                              <m:ctrlPr>
                                <a:rPr lang="fr-FR" sz="2000" b="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𝐹</m:t>
                              </m:r>
                            </m:e>
                            <m:sup>
                              <m:r>
                                <a:rPr lang="fr-FR" sz="2000" b="0" i="1" smtClean="0">
                                  <a:solidFill>
                                    <a:schemeClr val="tx1"/>
                                  </a:solidFill>
                                  <a:latin typeface="Cambria Math" panose="02040503050406030204" pitchFamily="18" charset="0"/>
                                </a:rPr>
                                <m:t>2</m:t>
                              </m:r>
                            </m:sup>
                          </m:sSup>
                          <m:r>
                            <a:rPr lang="fr-FR" sz="2000" b="0" i="1" smtClean="0">
                              <a:solidFill>
                                <a:schemeClr val="tx1"/>
                              </a:solidFill>
                              <a:latin typeface="Cambria Math" panose="02040503050406030204" pitchFamily="18" charset="0"/>
                            </a:rPr>
                            <m:t>+</m:t>
                          </m:r>
                          <m:f>
                            <m:fPr>
                              <m:ctrlPr>
                                <a:rPr lang="fr-FR" sz="2000" b="0" i="1" smtClean="0">
                                  <a:solidFill>
                                    <a:schemeClr val="tx1"/>
                                  </a:solidFill>
                                  <a:latin typeface="Cambria Math" panose="02040503050406030204" pitchFamily="18" charset="0"/>
                                </a:rPr>
                              </m:ctrlPr>
                            </m:fPr>
                            <m:num>
                              <m:r>
                                <a:rPr lang="fr-FR" sz="2000" b="0" i="1" smtClean="0">
                                  <a:solidFill>
                                    <a:schemeClr val="tx1"/>
                                  </a:solidFill>
                                  <a:latin typeface="Cambria Math" panose="02040503050406030204" pitchFamily="18" charset="0"/>
                                </a:rPr>
                                <m:t>𝑖</m:t>
                              </m:r>
                            </m:num>
                            <m:den>
                              <m:r>
                                <a:rPr lang="fr-FR" sz="2000" b="0" i="1" smtClean="0">
                                  <a:solidFill>
                                    <a:schemeClr val="tx1"/>
                                  </a:solidFill>
                                  <a:latin typeface="Cambria Math" panose="02040503050406030204" pitchFamily="18" charset="0"/>
                                </a:rPr>
                                <m:t>2</m:t>
                              </m:r>
                            </m:den>
                          </m:f>
                          <m:sSup>
                            <m:sSupPr>
                              <m:ctrlPr>
                                <a:rPr lang="fr-FR" sz="2000" b="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𝐴</m:t>
                              </m:r>
                            </m:e>
                            <m:sup>
                              <m:r>
                                <a:rPr lang="fr-FR" sz="2000" b="0" i="1" smtClean="0">
                                  <a:solidFill>
                                    <a:schemeClr val="tx1"/>
                                  </a:solidFill>
                                  <a:latin typeface="Cambria Math" panose="02040503050406030204" pitchFamily="18" charset="0"/>
                                </a:rPr>
                                <m:t>3</m:t>
                              </m:r>
                            </m:sup>
                          </m:sSup>
                          <m:r>
                            <a:rPr lang="fr-FR" sz="2000" b="0" i="1" smtClean="0">
                              <a:solidFill>
                                <a:schemeClr val="tx1"/>
                              </a:solidFill>
                              <a:latin typeface="Cambria Math" panose="02040503050406030204" pitchFamily="18" charset="0"/>
                            </a:rPr>
                            <m:t>∧</m:t>
                          </m:r>
                          <m:r>
                            <a:rPr lang="fr-FR" sz="2000" b="0" i="1" smtClean="0">
                              <a:solidFill>
                                <a:schemeClr val="tx1"/>
                              </a:solidFill>
                              <a:latin typeface="Cambria Math" panose="02040503050406030204" pitchFamily="18" charset="0"/>
                            </a:rPr>
                            <m:t>𝐹</m:t>
                          </m:r>
                          <m:r>
                            <a:rPr lang="fr-FR" sz="2000" b="0" i="1" smtClean="0">
                              <a:solidFill>
                                <a:schemeClr val="tx1"/>
                              </a:solidFill>
                              <a:latin typeface="Cambria Math" panose="02040503050406030204" pitchFamily="18" charset="0"/>
                            </a:rPr>
                            <m:t>−</m:t>
                          </m:r>
                          <m:f>
                            <m:fPr>
                              <m:ctrlPr>
                                <a:rPr lang="fr-FR" sz="2000" b="0" i="1" smtClean="0">
                                  <a:solidFill>
                                    <a:schemeClr val="tx1"/>
                                  </a:solidFill>
                                  <a:latin typeface="Cambria Math" panose="02040503050406030204" pitchFamily="18" charset="0"/>
                                </a:rPr>
                              </m:ctrlPr>
                            </m:fPr>
                            <m:num>
                              <m:r>
                                <a:rPr lang="fr-FR" sz="2000" b="0" i="1" smtClean="0">
                                  <a:solidFill>
                                    <a:schemeClr val="tx1"/>
                                  </a:solidFill>
                                  <a:latin typeface="Cambria Math" panose="02040503050406030204" pitchFamily="18" charset="0"/>
                                </a:rPr>
                                <m:t>1</m:t>
                              </m:r>
                            </m:num>
                            <m:den>
                              <m:r>
                                <a:rPr lang="fr-FR" sz="2000" b="0" i="1" smtClean="0">
                                  <a:solidFill>
                                    <a:schemeClr val="tx1"/>
                                  </a:solidFill>
                                  <a:latin typeface="Cambria Math" panose="02040503050406030204" pitchFamily="18" charset="0"/>
                                </a:rPr>
                                <m:t>10</m:t>
                              </m:r>
                            </m:den>
                          </m:f>
                          <m:sSup>
                            <m:sSupPr>
                              <m:ctrlPr>
                                <a:rPr lang="fr-FR" sz="2000" b="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𝐴</m:t>
                              </m:r>
                            </m:e>
                            <m:sup>
                              <m:r>
                                <a:rPr lang="fr-FR" sz="2000" b="0" i="1" smtClean="0">
                                  <a:solidFill>
                                    <a:schemeClr val="tx1"/>
                                  </a:solidFill>
                                  <a:latin typeface="Cambria Math" panose="02040503050406030204" pitchFamily="18" charset="0"/>
                                </a:rPr>
                                <m:t>5</m:t>
                              </m:r>
                            </m:sup>
                          </m:sSup>
                        </m:e>
                      </m:d>
                    </m:oMath>
                  </m:oMathPara>
                </a14:m>
                <a:endParaRPr lang="en-US" sz="2200" dirty="0">
                  <a:solidFill>
                    <a:schemeClr val="tx1"/>
                  </a:solidFill>
                </a:endParaRPr>
              </a:p>
            </p:txBody>
          </p:sp>
        </mc:Choice>
        <mc:Fallback xmlns="">
          <p:sp>
            <p:nvSpPr>
              <p:cNvPr id="10" name="ZoneTexte 9">
                <a:extLst>
                  <a:ext uri="{FF2B5EF4-FFF2-40B4-BE49-F238E27FC236}">
                    <a16:creationId xmlns:a16="http://schemas.microsoft.com/office/drawing/2014/main" id="{E83FB50A-022A-4974-BB28-9AACFD121C5A}"/>
                  </a:ext>
                </a:extLst>
              </p:cNvPr>
              <p:cNvSpPr txBox="1">
                <a:spLocks noRot="1" noChangeAspect="1" noMove="1" noResize="1" noEditPoints="1" noAdjustHandles="1" noChangeArrowheads="1" noChangeShapeType="1" noTextEdit="1"/>
              </p:cNvSpPr>
              <p:nvPr/>
            </p:nvSpPr>
            <p:spPr>
              <a:xfrm>
                <a:off x="6588697" y="3121162"/>
                <a:ext cx="5257802" cy="2716019"/>
              </a:xfrm>
              <a:prstGeom prst="rect">
                <a:avLst/>
              </a:prstGeom>
              <a:blipFill>
                <a:blip r:embed="rId4"/>
                <a:stretch>
                  <a:fillRect/>
                </a:stretch>
              </a:blipFill>
            </p:spPr>
            <p:txBody>
              <a:bodyPr/>
              <a:lstStyle/>
              <a:p>
                <a:r>
                  <a:rPr lang="en-US">
                    <a:noFill/>
                  </a:rPr>
                  <a:t> </a:t>
                </a:r>
              </a:p>
            </p:txBody>
          </p:sp>
        </mc:Fallback>
      </mc:AlternateContent>
      <p:cxnSp>
        <p:nvCxnSpPr>
          <p:cNvPr id="11" name="Connecteur : en angle 10">
            <a:extLst>
              <a:ext uri="{FF2B5EF4-FFF2-40B4-BE49-F238E27FC236}">
                <a16:creationId xmlns:a16="http://schemas.microsoft.com/office/drawing/2014/main" id="{89BD33D4-A623-4291-860A-01FEEFB0F348}"/>
              </a:ext>
            </a:extLst>
          </p:cNvPr>
          <p:cNvCxnSpPr>
            <a:stCxn id="5" idx="0"/>
            <a:endCxn id="8" idx="4"/>
          </p:cNvCxnSpPr>
          <p:nvPr/>
        </p:nvCxnSpPr>
        <p:spPr>
          <a:xfrm rot="5400000" flipH="1" flipV="1">
            <a:off x="4479528" y="1638180"/>
            <a:ext cx="294480" cy="2700339"/>
          </a:xfrm>
          <a:prstGeom prst="bentConnector3">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 en angle 12">
            <a:extLst>
              <a:ext uri="{FF2B5EF4-FFF2-40B4-BE49-F238E27FC236}">
                <a16:creationId xmlns:a16="http://schemas.microsoft.com/office/drawing/2014/main" id="{E2694D41-3B30-4EDA-8CC6-2E83CA023C9F}"/>
              </a:ext>
            </a:extLst>
          </p:cNvPr>
          <p:cNvCxnSpPr>
            <a:stCxn id="9" idx="4"/>
            <a:endCxn id="10" idx="0"/>
          </p:cNvCxnSpPr>
          <p:nvPr/>
        </p:nvCxnSpPr>
        <p:spPr>
          <a:xfrm rot="16200000" flipH="1">
            <a:off x="7904917" y="1808480"/>
            <a:ext cx="280053" cy="2345310"/>
          </a:xfrm>
          <a:prstGeom prst="bentConnector3">
            <a:avLst/>
          </a:prstGeom>
          <a:ln w="25400">
            <a:solidFill>
              <a:schemeClr val="accent4">
                <a:alpha val="4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DEC914B-0F2F-46FC-BFC5-E96A2A54972B}"/>
              </a:ext>
            </a:extLst>
          </p:cNvPr>
          <p:cNvSpPr/>
          <p:nvPr/>
        </p:nvSpPr>
        <p:spPr>
          <a:xfrm>
            <a:off x="8577545" y="668011"/>
            <a:ext cx="2299027" cy="400110"/>
          </a:xfrm>
          <a:prstGeom prst="rect">
            <a:avLst/>
          </a:prstGeom>
        </p:spPr>
        <p:txBody>
          <a:bodyPr wrap="none">
            <a:spAutoFit/>
          </a:bodyPr>
          <a:lstStyle/>
          <a:p>
            <a:r>
              <a:rPr lang="en-US" sz="2000" dirty="0">
                <a:solidFill>
                  <a:schemeClr val="accent6"/>
                </a:solidFill>
              </a:rPr>
              <a:t>[hep-</a:t>
            </a:r>
            <a:r>
              <a:rPr lang="en-US" sz="2000" dirty="0" err="1">
                <a:solidFill>
                  <a:schemeClr val="accent6"/>
                </a:solidFill>
              </a:rPr>
              <a:t>th</a:t>
            </a:r>
            <a:r>
              <a:rPr lang="en-US" sz="2000" dirty="0">
                <a:solidFill>
                  <a:schemeClr val="accent6"/>
                </a:solidFill>
              </a:rPr>
              <a:t>/ 0807.0316]</a:t>
            </a:r>
            <a:endParaRPr lang="en-US" sz="2000" dirty="0"/>
          </a:p>
        </p:txBody>
      </p:sp>
      <p:sp>
        <p:nvSpPr>
          <p:cNvPr id="15" name="Espace réservé du numéro de diapositive 4">
            <a:extLst>
              <a:ext uri="{FF2B5EF4-FFF2-40B4-BE49-F238E27FC236}">
                <a16:creationId xmlns:a16="http://schemas.microsoft.com/office/drawing/2014/main" id="{7C8B6E19-979F-4478-9C71-540B69929080}"/>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18</a:t>
            </a:fld>
            <a:r>
              <a:rPr lang="fr-FR" dirty="0"/>
              <a:t>/32</a:t>
            </a:r>
          </a:p>
        </p:txBody>
      </p:sp>
    </p:spTree>
    <p:extLst>
      <p:ext uri="{BB962C8B-B14F-4D97-AF65-F5344CB8AC3E}">
        <p14:creationId xmlns:p14="http://schemas.microsoft.com/office/powerpoint/2010/main" val="334210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B9C633-167D-4F70-9C7C-7291A4EA3886}"/>
              </a:ext>
            </a:extLst>
          </p:cNvPr>
          <p:cNvSpPr>
            <a:spLocks noGrp="1"/>
          </p:cNvSpPr>
          <p:nvPr>
            <p:ph type="title"/>
          </p:nvPr>
        </p:nvSpPr>
        <p:spPr>
          <a:xfrm>
            <a:off x="838200" y="121285"/>
            <a:ext cx="10515600" cy="1325563"/>
          </a:xfrm>
        </p:spPr>
        <p:txBody>
          <a:bodyPr/>
          <a:lstStyle/>
          <a:p>
            <a:r>
              <a:rPr lang="en-US" dirty="0"/>
              <a:t>The Hard Wall Model : Pion Effective Action</a:t>
            </a: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A8F65A3B-9685-403E-AEE7-2B3A9D4786A1}"/>
                  </a:ext>
                </a:extLst>
              </p:cNvPr>
              <p:cNvSpPr txBox="1"/>
              <p:nvPr/>
            </p:nvSpPr>
            <p:spPr>
              <a:xfrm>
                <a:off x="838198" y="1371600"/>
                <a:ext cx="10515601" cy="4225580"/>
              </a:xfrm>
              <a:prstGeom prst="rect">
                <a:avLst/>
              </a:prstGeom>
              <a:noFill/>
            </p:spPr>
            <p:txBody>
              <a:bodyPr wrap="square" rtlCol="0">
                <a:spAutoFit/>
              </a:bodyPr>
              <a:lstStyle/>
              <a:p>
                <a:pPr algn="ctr"/>
                <a14:m>
                  <m:oMath xmlns:m="http://schemas.openxmlformats.org/officeDocument/2006/math">
                    <m:sSub>
                      <m:sSubPr>
                        <m:ctrlPr>
                          <a:rPr lang="fr-FR" sz="2200" b="0" i="1" dirty="0" smtClean="0">
                            <a:latin typeface="Cambria Math" panose="02040503050406030204" pitchFamily="18" charset="0"/>
                          </a:rPr>
                        </m:ctrlPr>
                      </m:sSubPr>
                      <m:e>
                        <m:r>
                          <a:rPr lang="fr-FR" sz="2200" b="0" i="1" dirty="0" smtClean="0">
                            <a:latin typeface="Cambria Math" panose="02040503050406030204" pitchFamily="18" charset="0"/>
                          </a:rPr>
                          <m:t>𝑆</m:t>
                        </m:r>
                      </m:e>
                      <m:sub>
                        <m:r>
                          <a:rPr lang="fr-FR" sz="2200" b="0" i="1" dirty="0" smtClean="0">
                            <a:latin typeface="Cambria Math" panose="02040503050406030204" pitchFamily="18" charset="0"/>
                          </a:rPr>
                          <m:t>𝑓</m:t>
                        </m:r>
                      </m:sub>
                    </m:sSub>
                    <m:r>
                      <a:rPr lang="fr-FR" sz="2200" b="0" i="1" dirty="0" smtClean="0">
                        <a:latin typeface="Cambria Math" panose="02040503050406030204" pitchFamily="18" charset="0"/>
                      </a:rPr>
                      <m:t>=</m:t>
                    </m:r>
                  </m:oMath>
                </a14:m>
                <a:r>
                  <a:rPr lang="fr-FR" sz="2400" b="1" dirty="0"/>
                  <a:t> </a:t>
                </a:r>
                <a14:m>
                  <m:oMath xmlns:m="http://schemas.openxmlformats.org/officeDocument/2006/math">
                    <m:r>
                      <a:rPr lang="fr-FR" sz="2200" b="0" i="1">
                        <a:latin typeface="Cambria Math" panose="02040503050406030204" pitchFamily="18" charset="0"/>
                      </a:rPr>
                      <m:t>−</m:t>
                    </m:r>
                    <m:f>
                      <m:fPr>
                        <m:ctrlPr>
                          <a:rPr lang="fr-FR" sz="2200" i="1">
                            <a:latin typeface="Cambria Math" panose="02040503050406030204" pitchFamily="18" charset="0"/>
                          </a:rPr>
                        </m:ctrlPr>
                      </m:fPr>
                      <m:num>
                        <m:sSub>
                          <m:sSubPr>
                            <m:ctrlPr>
                              <a:rPr lang="fr-FR" sz="2200" i="1">
                                <a:latin typeface="Cambria Math" panose="02040503050406030204" pitchFamily="18" charset="0"/>
                              </a:rPr>
                            </m:ctrlPr>
                          </m:sSubPr>
                          <m:e>
                            <m:r>
                              <a:rPr lang="fr-FR" sz="2200" b="0" i="1">
                                <a:latin typeface="Cambria Math" panose="02040503050406030204" pitchFamily="18" charset="0"/>
                              </a:rPr>
                              <m:t>𝑀</m:t>
                            </m:r>
                          </m:e>
                          <m:sub>
                            <m:r>
                              <a:rPr lang="fr-FR" sz="2200" b="0" i="1">
                                <a:latin typeface="Cambria Math" panose="02040503050406030204" pitchFamily="18" charset="0"/>
                              </a:rPr>
                              <m:t>5</m:t>
                            </m:r>
                          </m:sub>
                        </m:sSub>
                      </m:num>
                      <m:den>
                        <m:r>
                          <a:rPr lang="fr-FR" sz="2200" b="0" i="1">
                            <a:latin typeface="Cambria Math" panose="02040503050406030204" pitchFamily="18" charset="0"/>
                          </a:rPr>
                          <m:t>2</m:t>
                        </m:r>
                      </m:den>
                    </m:f>
                    <m:nary>
                      <m:naryPr>
                        <m:subHide m:val="on"/>
                        <m:supHide m:val="on"/>
                        <m:ctrlPr>
                          <a:rPr lang="fr-FR" sz="2200" i="1">
                            <a:latin typeface="Cambria Math" panose="02040503050406030204" pitchFamily="18" charset="0"/>
                          </a:rPr>
                        </m:ctrlPr>
                      </m:naryPr>
                      <m:sub/>
                      <m:sup/>
                      <m:e>
                        <m:sSup>
                          <m:sSupPr>
                            <m:ctrlPr>
                              <a:rPr lang="fr-FR" sz="2200" i="1">
                                <a:latin typeface="Cambria Math" panose="02040503050406030204" pitchFamily="18" charset="0"/>
                              </a:rPr>
                            </m:ctrlPr>
                          </m:sSupPr>
                          <m:e>
                            <m:r>
                              <m:rPr>
                                <m:nor/>
                              </m:rPr>
                              <a:rPr lang="fr-FR" sz="2200">
                                <a:latin typeface="Cambria Math" panose="02040503050406030204" pitchFamily="18" charset="0"/>
                              </a:rPr>
                              <m:t>dx</m:t>
                            </m:r>
                          </m:e>
                          <m:sup>
                            <m:r>
                              <a:rPr lang="fr-FR" sz="2200" i="1">
                                <a:latin typeface="Cambria Math" panose="02040503050406030204" pitchFamily="18" charset="0"/>
                              </a:rPr>
                              <m:t>4</m:t>
                            </m:r>
                          </m:sup>
                        </m:sSup>
                        <m:r>
                          <m:rPr>
                            <m:nor/>
                          </m:rPr>
                          <a:rPr lang="fr-FR" sz="2200">
                            <a:latin typeface="Cambria Math" panose="02040503050406030204" pitchFamily="18" charset="0"/>
                          </a:rPr>
                          <m:t>dz</m:t>
                        </m:r>
                        <m:f>
                          <m:fPr>
                            <m:ctrlPr>
                              <a:rPr lang="fr-FR" sz="2200" b="0" i="1" smtClean="0">
                                <a:latin typeface="Cambria Math" panose="02040503050406030204" pitchFamily="18" charset="0"/>
                              </a:rPr>
                            </m:ctrlPr>
                          </m:fPr>
                          <m:num>
                            <m:r>
                              <a:rPr lang="fr-FR" sz="2200" b="0" i="1" smtClean="0">
                                <a:latin typeface="Cambria Math" panose="02040503050406030204" pitchFamily="18" charset="0"/>
                              </a:rPr>
                              <m:t>ℓ</m:t>
                            </m:r>
                          </m:num>
                          <m:den>
                            <m:r>
                              <a:rPr lang="fr-FR" sz="2200" b="0" i="1" smtClean="0">
                                <a:latin typeface="Cambria Math" panose="02040503050406030204" pitchFamily="18" charset="0"/>
                              </a:rPr>
                              <m:t>𝑧</m:t>
                            </m:r>
                          </m:den>
                        </m:f>
                        <m:d>
                          <m:dPr>
                            <m:ctrlPr>
                              <a:rPr lang="fr-FR" sz="2200" i="1">
                                <a:latin typeface="Cambria Math" panose="02040503050406030204" pitchFamily="18" charset="0"/>
                              </a:rPr>
                            </m:ctrlPr>
                          </m:dPr>
                          <m:e>
                            <m:r>
                              <m:rPr>
                                <m:nor/>
                              </m:rPr>
                              <a:rPr lang="fr-FR" sz="2200">
                                <a:latin typeface="Cambria Math" panose="02040503050406030204" pitchFamily="18" charset="0"/>
                              </a:rPr>
                              <m:t>Tr</m:t>
                            </m:r>
                            <m:r>
                              <a:rPr lang="fr-FR" sz="2200" b="0" i="1">
                                <a:latin typeface="Cambria Math" panose="02040503050406030204" pitchFamily="18" charset="0"/>
                              </a:rPr>
                              <m:t> </m:t>
                            </m:r>
                            <m:sSubSup>
                              <m:sSubSupPr>
                                <m:ctrlPr>
                                  <a:rPr lang="fr-FR" sz="2200" i="1">
                                    <a:latin typeface="Cambria Math" panose="02040503050406030204" pitchFamily="18" charset="0"/>
                                  </a:rPr>
                                </m:ctrlPr>
                              </m:sSubSupPr>
                              <m:e>
                                <m:r>
                                  <a:rPr lang="fr-FR" sz="2200" b="0" i="1" smtClean="0">
                                    <a:latin typeface="Cambria Math" panose="02040503050406030204" pitchFamily="18" charset="0"/>
                                  </a:rPr>
                                  <m:t>𝐹</m:t>
                                </m:r>
                              </m:e>
                              <m:sub>
                                <m:r>
                                  <a:rPr lang="fr-FR" sz="2200" b="0" i="1">
                                    <a:latin typeface="Cambria Math" panose="02040503050406030204" pitchFamily="18" charset="0"/>
                                  </a:rPr>
                                  <m:t>𝑀𝑁</m:t>
                                </m:r>
                              </m:sub>
                              <m:sup>
                                <m:r>
                                  <a:rPr lang="fr-FR" sz="2200" b="0" i="1">
                                    <a:latin typeface="Cambria Math" panose="02040503050406030204" pitchFamily="18" charset="0"/>
                                  </a:rPr>
                                  <m:t>(</m:t>
                                </m:r>
                                <m:r>
                                  <a:rPr lang="fr-FR" sz="2200" b="0" i="1">
                                    <a:latin typeface="Cambria Math" panose="02040503050406030204" pitchFamily="18" charset="0"/>
                                  </a:rPr>
                                  <m:t>𝐿</m:t>
                                </m:r>
                                <m:r>
                                  <a:rPr lang="fr-FR" sz="2200" b="0" i="1">
                                    <a:latin typeface="Cambria Math" panose="02040503050406030204" pitchFamily="18" charset="0"/>
                                  </a:rPr>
                                  <m:t>)</m:t>
                                </m:r>
                              </m:sup>
                            </m:sSubSup>
                            <m:sSubSup>
                              <m:sSubSupPr>
                                <m:ctrlPr>
                                  <a:rPr lang="fr-FR" sz="2200" i="1">
                                    <a:latin typeface="Cambria Math" panose="02040503050406030204" pitchFamily="18" charset="0"/>
                                  </a:rPr>
                                </m:ctrlPr>
                              </m:sSubSupPr>
                              <m:e>
                                <m:r>
                                  <a:rPr lang="fr-FR" sz="2200" b="0" i="1">
                                    <a:latin typeface="Cambria Math" panose="02040503050406030204" pitchFamily="18" charset="0"/>
                                  </a:rPr>
                                  <m:t>𝐹</m:t>
                                </m:r>
                              </m:e>
                              <m:sub>
                                <m:r>
                                  <a:rPr lang="fr-FR" sz="2200" b="0" i="1">
                                    <a:latin typeface="Cambria Math" panose="02040503050406030204" pitchFamily="18" charset="0"/>
                                  </a:rPr>
                                  <m:t>(</m:t>
                                </m:r>
                                <m:r>
                                  <a:rPr lang="fr-FR" sz="2200" b="0" i="1">
                                    <a:latin typeface="Cambria Math" panose="02040503050406030204" pitchFamily="18" charset="0"/>
                                  </a:rPr>
                                  <m:t>𝐿</m:t>
                                </m:r>
                                <m:r>
                                  <a:rPr lang="fr-FR" sz="2200" b="0" i="1">
                                    <a:latin typeface="Cambria Math" panose="02040503050406030204" pitchFamily="18" charset="0"/>
                                  </a:rPr>
                                  <m:t>)</m:t>
                                </m:r>
                              </m:sub>
                              <m:sup>
                                <m:r>
                                  <a:rPr lang="fr-FR" sz="2200" b="0" i="1">
                                    <a:latin typeface="Cambria Math" panose="02040503050406030204" pitchFamily="18" charset="0"/>
                                  </a:rPr>
                                  <m:t>𝑀𝑁</m:t>
                                </m:r>
                              </m:sup>
                            </m:sSubSup>
                            <m:r>
                              <a:rPr lang="fr-FR" sz="2200" b="0" i="1">
                                <a:latin typeface="Cambria Math" panose="02040503050406030204" pitchFamily="18" charset="0"/>
                              </a:rPr>
                              <m:t>+</m:t>
                            </m:r>
                            <m:d>
                              <m:dPr>
                                <m:begChr m:val="{"/>
                                <m:endChr m:val="}"/>
                                <m:ctrlPr>
                                  <a:rPr lang="fr-FR" sz="2200" i="1">
                                    <a:latin typeface="Cambria Math" panose="02040503050406030204" pitchFamily="18" charset="0"/>
                                  </a:rPr>
                                </m:ctrlPr>
                              </m:dPr>
                              <m:e>
                                <m:r>
                                  <a:rPr lang="fr-FR" sz="2200" b="0" i="1">
                                    <a:latin typeface="Cambria Math" panose="02040503050406030204" pitchFamily="18" charset="0"/>
                                  </a:rPr>
                                  <m:t>𝐿</m:t>
                                </m:r>
                                <m:r>
                                  <a:rPr lang="fr-FR" sz="2200" b="0" i="1">
                                    <a:latin typeface="Cambria Math" panose="02040503050406030204" pitchFamily="18" charset="0"/>
                                  </a:rPr>
                                  <m:t>↔</m:t>
                                </m:r>
                                <m:r>
                                  <a:rPr lang="fr-FR" sz="2200" b="0" i="1">
                                    <a:latin typeface="Cambria Math" panose="02040503050406030204" pitchFamily="18" charset="0"/>
                                  </a:rPr>
                                  <m:t>𝑅</m:t>
                                </m:r>
                              </m:e>
                            </m:d>
                            <m:r>
                              <a:rPr lang="fr-FR" sz="2200" b="0" i="1">
                                <a:latin typeface="Cambria Math" panose="02040503050406030204" pitchFamily="18" charset="0"/>
                              </a:rPr>
                              <m:t> </m:t>
                            </m:r>
                          </m:e>
                        </m:d>
                      </m:e>
                    </m:nary>
                  </m:oMath>
                </a14:m>
                <a:endParaRPr lang="en-US" sz="2200" dirty="0">
                  <a:solidFill>
                    <a:srgbClr val="FF0000"/>
                  </a:solidFill>
                </a:endParaRPr>
              </a:p>
              <a:p>
                <a:pPr algn="ctr"/>
                <a:endParaRPr lang="en-US" sz="2200" dirty="0">
                  <a:solidFill>
                    <a:srgbClr val="FF0000"/>
                  </a:solidFill>
                </a:endParaRPr>
              </a:p>
              <a:p>
                <a:r>
                  <a:rPr lang="en-US" sz="2200" dirty="0">
                    <a:solidFill>
                      <a:schemeClr val="tx1"/>
                    </a:solidFill>
                  </a:rPr>
                  <a:t>For a </a:t>
                </a:r>
                <a:r>
                  <a:rPr lang="en-US" sz="2200" dirty="0">
                    <a:solidFill>
                      <a:srgbClr val="FF0000"/>
                    </a:solidFill>
                  </a:rPr>
                  <a:t>boundary gauge transformation </a:t>
                </a:r>
                <a14:m>
                  <m:oMath xmlns:m="http://schemas.openxmlformats.org/officeDocument/2006/math">
                    <m:r>
                      <a:rPr lang="fr-FR" sz="2200" b="0" i="1" smtClean="0">
                        <a:solidFill>
                          <a:schemeClr val="tx1"/>
                        </a:solidFill>
                        <a:latin typeface="Cambria Math" panose="02040503050406030204" pitchFamily="18" charset="0"/>
                      </a:rPr>
                      <m:t>𝑈</m:t>
                    </m:r>
                    <m:d>
                      <m:dPr>
                        <m:ctrlPr>
                          <a:rPr lang="fr-FR" sz="2200" b="0" i="1" smtClean="0">
                            <a:solidFill>
                              <a:schemeClr val="tx1"/>
                            </a:solidFill>
                            <a:latin typeface="Cambria Math" panose="02040503050406030204" pitchFamily="18" charset="0"/>
                          </a:rPr>
                        </m:ctrlPr>
                      </m:dPr>
                      <m:e>
                        <m:sSup>
                          <m:sSupPr>
                            <m:ctrlPr>
                              <a:rPr lang="fr-FR" sz="2200" b="0" i="1" smtClean="0">
                                <a:solidFill>
                                  <a:schemeClr val="tx1"/>
                                </a:solidFill>
                                <a:latin typeface="Cambria Math" panose="02040503050406030204" pitchFamily="18" charset="0"/>
                              </a:rPr>
                            </m:ctrlPr>
                          </m:sSupPr>
                          <m:e>
                            <m:r>
                              <a:rPr lang="fr-FR" sz="2200" b="0" i="1" smtClean="0">
                                <a:solidFill>
                                  <a:schemeClr val="tx1"/>
                                </a:solidFill>
                                <a:latin typeface="Cambria Math" panose="02040503050406030204" pitchFamily="18" charset="0"/>
                              </a:rPr>
                              <m:t>𝑥</m:t>
                            </m:r>
                          </m:e>
                          <m:sup>
                            <m:r>
                              <a:rPr lang="fr-FR" sz="2200" b="0" i="1" smtClean="0">
                                <a:solidFill>
                                  <a:schemeClr val="tx1"/>
                                </a:solidFill>
                                <a:latin typeface="Cambria Math" panose="02040503050406030204" pitchFamily="18" charset="0"/>
                              </a:rPr>
                              <m:t>𝜇</m:t>
                            </m:r>
                          </m:sup>
                        </m:sSup>
                      </m:e>
                    </m:d>
                    <m:r>
                      <a:rPr lang="fr-FR" sz="2200" b="0" i="1" smtClean="0">
                        <a:solidFill>
                          <a:schemeClr val="tx1"/>
                        </a:solidFill>
                        <a:latin typeface="Cambria Math" panose="02040503050406030204" pitchFamily="18" charset="0"/>
                      </a:rPr>
                      <m:t>∈</m:t>
                    </m:r>
                    <m:r>
                      <a:rPr lang="fr-FR" sz="2200" b="0" i="1" smtClean="0">
                        <a:solidFill>
                          <a:schemeClr val="tx1"/>
                        </a:solidFill>
                        <a:latin typeface="Cambria Math" panose="02040503050406030204" pitchFamily="18" charset="0"/>
                      </a:rPr>
                      <m:t>𝑆𝑈</m:t>
                    </m:r>
                    <m:sSub>
                      <m:sSubPr>
                        <m:ctrlPr>
                          <a:rPr lang="fr-FR" sz="2200" b="0" i="1" smtClean="0">
                            <a:solidFill>
                              <a:schemeClr val="tx1"/>
                            </a:solidFill>
                            <a:latin typeface="Cambria Math" panose="02040503050406030204" pitchFamily="18" charset="0"/>
                          </a:rPr>
                        </m:ctrlPr>
                      </m:sSubPr>
                      <m:e>
                        <m:d>
                          <m:dPr>
                            <m:ctrlPr>
                              <a:rPr lang="fr-FR" sz="2200" b="0" i="1" smtClean="0">
                                <a:solidFill>
                                  <a:schemeClr val="tx1"/>
                                </a:solidFill>
                                <a:latin typeface="Cambria Math" panose="02040503050406030204" pitchFamily="18" charset="0"/>
                              </a:rPr>
                            </m:ctrlPr>
                          </m:dPr>
                          <m:e>
                            <m:sSub>
                              <m:sSubPr>
                                <m:ctrlPr>
                                  <a:rPr lang="fr-FR" sz="2200" b="0" i="1" smtClean="0">
                                    <a:solidFill>
                                      <a:schemeClr val="tx1"/>
                                    </a:solidFill>
                                    <a:latin typeface="Cambria Math" panose="02040503050406030204" pitchFamily="18" charset="0"/>
                                  </a:rPr>
                                </m:ctrlPr>
                              </m:sSubPr>
                              <m:e>
                                <m:r>
                                  <a:rPr lang="fr-FR" sz="2200" b="0" i="1" smtClean="0">
                                    <a:solidFill>
                                      <a:schemeClr val="tx1"/>
                                    </a:solidFill>
                                    <a:latin typeface="Cambria Math" panose="02040503050406030204" pitchFamily="18" charset="0"/>
                                  </a:rPr>
                                  <m:t>𝑁</m:t>
                                </m:r>
                              </m:e>
                              <m:sub>
                                <m:r>
                                  <a:rPr lang="fr-FR" sz="2200" b="0" i="1" smtClean="0">
                                    <a:solidFill>
                                      <a:schemeClr val="tx1"/>
                                    </a:solidFill>
                                    <a:latin typeface="Cambria Math" panose="02040503050406030204" pitchFamily="18" charset="0"/>
                                  </a:rPr>
                                  <m:t>𝑓</m:t>
                                </m:r>
                              </m:sub>
                            </m:sSub>
                          </m:e>
                        </m:d>
                      </m:e>
                      <m:sub>
                        <m:r>
                          <a:rPr lang="fr-FR" sz="2200" b="0" i="1" smtClean="0">
                            <a:solidFill>
                              <a:schemeClr val="tx1"/>
                            </a:solidFill>
                            <a:latin typeface="Cambria Math" panose="02040503050406030204" pitchFamily="18" charset="0"/>
                          </a:rPr>
                          <m:t>𝐴</m:t>
                        </m:r>
                      </m:sub>
                    </m:sSub>
                  </m:oMath>
                </a14:m>
                <a:r>
                  <a:rPr lang="en-US" sz="2200" dirty="0">
                    <a:solidFill>
                      <a:schemeClr val="tx1"/>
                    </a:solidFill>
                  </a:rPr>
                  <a:t> , consider :</a:t>
                </a:r>
              </a:p>
              <a:p>
                <a:endParaRPr lang="en-US" sz="2200" dirty="0"/>
              </a:p>
              <a:p>
                <a:pPr algn="ctr"/>
                <a14:m>
                  <m:oMathPara xmlns:m="http://schemas.openxmlformats.org/officeDocument/2006/math">
                    <m:oMathParaPr>
                      <m:jc m:val="centerGroup"/>
                    </m:oMathParaPr>
                    <m:oMath xmlns:m="http://schemas.openxmlformats.org/officeDocument/2006/math">
                      <m:sSubSup>
                        <m:sSubSupPr>
                          <m:ctrlPr>
                            <a:rPr lang="fr-FR" sz="2200" b="0" i="1" smtClean="0">
                              <a:latin typeface="Cambria Math" panose="02040503050406030204" pitchFamily="18" charset="0"/>
                            </a:rPr>
                          </m:ctrlPr>
                        </m:sSubSupPr>
                        <m:e>
                          <m:r>
                            <a:rPr lang="fr-FR" sz="2200" b="0" i="1" smtClean="0">
                              <a:latin typeface="Cambria Math" panose="02040503050406030204" pitchFamily="18" charset="0"/>
                            </a:rPr>
                            <m:t>𝐴</m:t>
                          </m:r>
                        </m:e>
                        <m:sub>
                          <m:r>
                            <a:rPr lang="fr-FR" sz="2200" b="0" i="1" smtClean="0">
                              <a:latin typeface="Cambria Math" panose="02040503050406030204" pitchFamily="18" charset="0"/>
                            </a:rPr>
                            <m:t>𝐿</m:t>
                          </m:r>
                          <m:r>
                            <a:rPr lang="fr-FR" sz="2200" b="0" i="1" smtClean="0">
                              <a:latin typeface="Cambria Math" panose="02040503050406030204" pitchFamily="18" charset="0"/>
                            </a:rPr>
                            <m:t>/</m:t>
                          </m:r>
                          <m:r>
                            <a:rPr lang="fr-FR" sz="2200" b="0" i="1" smtClean="0">
                              <a:latin typeface="Cambria Math" panose="02040503050406030204" pitchFamily="18" charset="0"/>
                            </a:rPr>
                            <m:t>𝑅</m:t>
                          </m:r>
                        </m:sub>
                        <m:sup>
                          <m:r>
                            <a:rPr lang="fr-FR" sz="2200" b="0" i="1" smtClean="0">
                              <a:latin typeface="Cambria Math" panose="02040503050406030204" pitchFamily="18" charset="0"/>
                            </a:rPr>
                            <m:t>𝑧</m:t>
                          </m:r>
                        </m:sup>
                      </m:sSubSup>
                      <m:r>
                        <a:rPr lang="fr-FR" sz="2200" b="0" i="0" smtClean="0">
                          <a:latin typeface="Cambria Math" panose="02040503050406030204" pitchFamily="18" charset="0"/>
                        </a:rPr>
                        <m:t>=0 ,  </m:t>
                      </m:r>
                      <m:sSubSup>
                        <m:sSubSupPr>
                          <m:ctrlPr>
                            <a:rPr lang="fr-FR" sz="2200" b="0" i="1" smtClean="0">
                              <a:latin typeface="Cambria Math" panose="02040503050406030204" pitchFamily="18" charset="0"/>
                            </a:rPr>
                          </m:ctrlPr>
                        </m:sSubSupPr>
                        <m:e>
                          <m:r>
                            <m:rPr>
                              <m:sty m:val="p"/>
                            </m:rPr>
                            <a:rPr lang="fr-FR" sz="2200" b="0" i="0" smtClean="0">
                              <a:latin typeface="Cambria Math" panose="02040503050406030204" pitchFamily="18" charset="0"/>
                            </a:rPr>
                            <m:t>A</m:t>
                          </m:r>
                        </m:e>
                        <m:sub>
                          <m:r>
                            <m:rPr>
                              <m:sty m:val="p"/>
                            </m:rPr>
                            <a:rPr lang="fr-FR" sz="2200" b="0" i="0" smtClean="0">
                              <a:latin typeface="Cambria Math" panose="02040503050406030204" pitchFamily="18" charset="0"/>
                            </a:rPr>
                            <m:t>L</m:t>
                          </m:r>
                        </m:sub>
                        <m:sup>
                          <m:r>
                            <a:rPr lang="fr-FR" sz="2200" b="0" i="1" smtClean="0">
                              <a:latin typeface="Cambria Math" panose="02040503050406030204" pitchFamily="18" charset="0"/>
                            </a:rPr>
                            <m:t>𝜇</m:t>
                          </m:r>
                        </m:sup>
                      </m:sSubSup>
                      <m:r>
                        <a:rPr lang="fr-FR" sz="2200" b="0" i="0" smtClean="0">
                          <a:latin typeface="Cambria Math" panose="02040503050406030204" pitchFamily="18" charset="0"/>
                        </a:rPr>
                        <m:t>=−</m:t>
                      </m:r>
                      <m:r>
                        <m:rPr>
                          <m:sty m:val="p"/>
                        </m:rPr>
                        <a:rPr lang="fr-FR" sz="2200" b="0" i="0" smtClean="0">
                          <a:latin typeface="Cambria Math" panose="02040503050406030204" pitchFamily="18" charset="0"/>
                        </a:rPr>
                        <m:t>i</m:t>
                      </m:r>
                      <m:r>
                        <a:rPr lang="fr-FR" sz="2200" b="0" i="0" smtClean="0">
                          <a:latin typeface="Cambria Math" panose="02040503050406030204" pitchFamily="18" charset="0"/>
                        </a:rPr>
                        <m:t> </m:t>
                      </m:r>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m:t>
                          </m:r>
                        </m:e>
                        <m:sup>
                          <m:r>
                            <a:rPr lang="fr-FR" sz="2200" b="0" i="1" smtClean="0">
                              <a:latin typeface="Cambria Math" panose="02040503050406030204" pitchFamily="18" charset="0"/>
                            </a:rPr>
                            <m:t>𝜇</m:t>
                          </m:r>
                        </m:sup>
                      </m:sSup>
                      <m:r>
                        <a:rPr lang="fr-FR" sz="2200" b="0" i="1" smtClean="0">
                          <a:latin typeface="Cambria Math" panose="02040503050406030204" pitchFamily="18" charset="0"/>
                        </a:rPr>
                        <m:t>𝑈</m:t>
                      </m:r>
                      <m:r>
                        <a:rPr lang="fr-FR" sz="2200" b="0" i="1" smtClean="0">
                          <a:latin typeface="Cambria Math" panose="02040503050406030204" pitchFamily="18" charset="0"/>
                        </a:rPr>
                        <m:t> </m:t>
                      </m:r>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𝑈</m:t>
                          </m:r>
                        </m:e>
                        <m:sup>
                          <m:r>
                            <a:rPr lang="fr-FR" sz="2200" b="0" i="1" smtClean="0">
                              <a:latin typeface="Cambria Math" panose="02040503050406030204" pitchFamily="18" charset="0"/>
                            </a:rPr>
                            <m:t>†</m:t>
                          </m:r>
                        </m:sup>
                      </m:sSup>
                      <m:r>
                        <a:rPr lang="fr-FR" sz="2200" b="0" i="1" smtClean="0">
                          <a:latin typeface="Cambria Math" panose="02040503050406030204" pitchFamily="18" charset="0"/>
                        </a:rPr>
                        <m:t>𝜑</m:t>
                      </m:r>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𝑧</m:t>
                          </m:r>
                        </m:e>
                      </m:d>
                      <m:r>
                        <a:rPr lang="fr-FR" sz="2200" b="0" i="1" smtClean="0">
                          <a:latin typeface="Cambria Math" panose="02040503050406030204" pitchFamily="18" charset="0"/>
                        </a:rPr>
                        <m:t> ,  </m:t>
                      </m:r>
                      <m:sSubSup>
                        <m:sSubSupPr>
                          <m:ctrlPr>
                            <a:rPr lang="fr-FR" sz="2200" i="1">
                              <a:latin typeface="Cambria Math" panose="02040503050406030204" pitchFamily="18" charset="0"/>
                            </a:rPr>
                          </m:ctrlPr>
                        </m:sSubSupPr>
                        <m:e>
                          <m:r>
                            <m:rPr>
                              <m:sty m:val="p"/>
                            </m:rPr>
                            <a:rPr lang="fr-FR" sz="2200">
                              <a:latin typeface="Cambria Math" panose="02040503050406030204" pitchFamily="18" charset="0"/>
                            </a:rPr>
                            <m:t>A</m:t>
                          </m:r>
                        </m:e>
                        <m:sub>
                          <m:r>
                            <m:rPr>
                              <m:sty m:val="p"/>
                            </m:rPr>
                            <a:rPr lang="fr-FR" sz="2200" b="0" i="0" smtClean="0">
                              <a:latin typeface="Cambria Math" panose="02040503050406030204" pitchFamily="18" charset="0"/>
                            </a:rPr>
                            <m:t>R</m:t>
                          </m:r>
                        </m:sub>
                        <m:sup>
                          <m:r>
                            <a:rPr lang="fr-FR" sz="2200" i="1">
                              <a:latin typeface="Cambria Math" panose="02040503050406030204" pitchFamily="18" charset="0"/>
                            </a:rPr>
                            <m:t>𝜇</m:t>
                          </m:r>
                        </m:sup>
                      </m:sSubSup>
                      <m:r>
                        <a:rPr lang="fr-FR" sz="2200">
                          <a:latin typeface="Cambria Math" panose="02040503050406030204" pitchFamily="18" charset="0"/>
                        </a:rPr>
                        <m:t>=</m:t>
                      </m:r>
                      <m:r>
                        <m:rPr>
                          <m:sty m:val="p"/>
                        </m:rPr>
                        <a:rPr lang="fr-FR" sz="2200">
                          <a:latin typeface="Cambria Math" panose="02040503050406030204" pitchFamily="18" charset="0"/>
                        </a:rPr>
                        <m:t>i</m:t>
                      </m:r>
                      <m:r>
                        <a:rPr lang="fr-FR" sz="2200" b="0" i="1" smtClean="0">
                          <a:latin typeface="Cambria Math" panose="02040503050406030204" pitchFamily="18" charset="0"/>
                        </a:rPr>
                        <m:t> </m:t>
                      </m:r>
                      <m:sSup>
                        <m:sSupPr>
                          <m:ctrlPr>
                            <a:rPr lang="fr-FR" sz="2200" i="1">
                              <a:latin typeface="Cambria Math" panose="02040503050406030204" pitchFamily="18" charset="0"/>
                            </a:rPr>
                          </m:ctrlPr>
                        </m:sSupPr>
                        <m:e>
                          <m:r>
                            <a:rPr lang="fr-FR" sz="2200" i="1">
                              <a:latin typeface="Cambria Math" panose="02040503050406030204" pitchFamily="18" charset="0"/>
                            </a:rPr>
                            <m:t>𝑈</m:t>
                          </m:r>
                        </m:e>
                        <m:sup>
                          <m:r>
                            <a:rPr lang="fr-FR" sz="2200" i="1">
                              <a:latin typeface="Cambria Math" panose="02040503050406030204" pitchFamily="18" charset="0"/>
                            </a:rPr>
                            <m:t>†</m:t>
                          </m:r>
                        </m:sup>
                      </m:sSup>
                      <m:sSup>
                        <m:sSupPr>
                          <m:ctrlPr>
                            <a:rPr lang="fr-FR" sz="2200" i="1">
                              <a:latin typeface="Cambria Math" panose="02040503050406030204" pitchFamily="18" charset="0"/>
                            </a:rPr>
                          </m:ctrlPr>
                        </m:sSupPr>
                        <m:e>
                          <m:r>
                            <a:rPr lang="fr-FR" sz="2200" i="1">
                              <a:latin typeface="Cambria Math" panose="02040503050406030204" pitchFamily="18" charset="0"/>
                            </a:rPr>
                            <m:t>𝜕</m:t>
                          </m:r>
                        </m:e>
                        <m:sup>
                          <m:r>
                            <a:rPr lang="fr-FR" sz="2200" i="1">
                              <a:latin typeface="Cambria Math" panose="02040503050406030204" pitchFamily="18" charset="0"/>
                            </a:rPr>
                            <m:t>𝜇</m:t>
                          </m:r>
                        </m:sup>
                      </m:sSup>
                      <m:r>
                        <a:rPr lang="fr-FR" sz="2200" i="1">
                          <a:latin typeface="Cambria Math" panose="02040503050406030204" pitchFamily="18" charset="0"/>
                        </a:rPr>
                        <m:t>𝑈</m:t>
                      </m:r>
                      <m:r>
                        <a:rPr lang="fr-FR" sz="2200" b="0" i="1" smtClean="0">
                          <a:latin typeface="Cambria Math" panose="02040503050406030204" pitchFamily="18" charset="0"/>
                        </a:rPr>
                        <m:t> </m:t>
                      </m:r>
                      <m:r>
                        <a:rPr lang="fr-FR" sz="2200" b="0" i="1" smtClean="0">
                          <a:latin typeface="Cambria Math" panose="02040503050406030204" pitchFamily="18" charset="0"/>
                        </a:rPr>
                        <m:t>𝜑</m:t>
                      </m:r>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𝑧</m:t>
                          </m:r>
                        </m:e>
                      </m:d>
                      <m:r>
                        <a:rPr lang="fr-FR" sz="2200" b="0" i="1" smtClean="0">
                          <a:latin typeface="Cambria Math" panose="02040503050406030204" pitchFamily="18" charset="0"/>
                        </a:rPr>
                        <m:t> ,  </m:t>
                      </m:r>
                      <m:r>
                        <a:rPr lang="fr-FR" sz="2200" b="0" i="1" smtClean="0">
                          <a:latin typeface="Cambria Math" panose="02040503050406030204" pitchFamily="18" charset="0"/>
                        </a:rPr>
                        <m:t>𝜑</m:t>
                      </m:r>
                      <m:d>
                        <m:dPr>
                          <m:ctrlPr>
                            <a:rPr lang="fr-FR" sz="2200" b="0" i="1" smtClean="0">
                              <a:latin typeface="Cambria Math" panose="02040503050406030204" pitchFamily="18" charset="0"/>
                            </a:rPr>
                          </m:ctrlPr>
                        </m:dPr>
                        <m:e>
                          <m:r>
                            <a:rPr lang="fr-FR" sz="2200" b="0" i="1" smtClean="0">
                              <a:latin typeface="Cambria Math" panose="02040503050406030204" pitchFamily="18" charset="0"/>
                            </a:rPr>
                            <m:t>0</m:t>
                          </m:r>
                        </m:e>
                      </m:d>
                      <m:r>
                        <a:rPr lang="fr-FR" sz="2200" b="0" i="1" smtClean="0">
                          <a:latin typeface="Cambria Math" panose="02040503050406030204" pitchFamily="18" charset="0"/>
                        </a:rPr>
                        <m:t>=1</m:t>
                      </m:r>
                    </m:oMath>
                  </m:oMathPara>
                </a14:m>
                <a:endParaRPr lang="en-US" sz="2200" dirty="0"/>
              </a:p>
              <a:p>
                <a:pPr algn="ctr"/>
                <a:endParaRPr lang="en-US" sz="2200" dirty="0"/>
              </a:p>
              <a:p>
                <a:endParaRPr lang="en-US" sz="2200" dirty="0"/>
              </a:p>
              <a:p>
                <a:r>
                  <a:rPr lang="en-US" sz="2200" dirty="0"/>
                  <a:t>The </a:t>
                </a:r>
                <a:r>
                  <a:rPr lang="en-US" sz="2200" dirty="0">
                    <a:solidFill>
                      <a:srgbClr val="FF0000"/>
                    </a:solidFill>
                  </a:rPr>
                  <a:t>on-shell action </a:t>
                </a:r>
                <a:r>
                  <a:rPr lang="en-US" sz="2200" dirty="0"/>
                  <a:t>reproduces the </a:t>
                </a:r>
                <a:r>
                  <a:rPr lang="en-US" sz="2200" dirty="0" err="1">
                    <a:solidFill>
                      <a:srgbClr val="FF0000"/>
                    </a:solidFill>
                  </a:rPr>
                  <a:t>Skyrme</a:t>
                </a:r>
                <a:r>
                  <a:rPr lang="en-US" sz="2200" dirty="0"/>
                  <a:t> action for </a:t>
                </a:r>
                <a14:m>
                  <m:oMath xmlns:m="http://schemas.openxmlformats.org/officeDocument/2006/math">
                    <m:r>
                      <a:rPr lang="fr-FR" sz="2200" b="0" i="1" smtClean="0">
                        <a:latin typeface="Cambria Math" panose="02040503050406030204" pitchFamily="18" charset="0"/>
                      </a:rPr>
                      <m:t>𝑈</m:t>
                    </m:r>
                    <m:d>
                      <m:dPr>
                        <m:ctrlPr>
                          <a:rPr lang="fr-FR" sz="2200" b="0" i="1" smtClean="0">
                            <a:latin typeface="Cambria Math" panose="02040503050406030204" pitchFamily="18" charset="0"/>
                          </a:rPr>
                        </m:ctrlPr>
                      </m:dPr>
                      <m:e>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𝑥</m:t>
                            </m:r>
                          </m:e>
                          <m:sup>
                            <m:r>
                              <a:rPr lang="fr-FR" sz="2200" b="0" i="1" smtClean="0">
                                <a:latin typeface="Cambria Math" panose="02040503050406030204" pitchFamily="18" charset="0"/>
                              </a:rPr>
                              <m:t>𝜇</m:t>
                            </m:r>
                          </m:sup>
                        </m:sSup>
                      </m:e>
                    </m:d>
                    <m:r>
                      <a:rPr lang="fr-FR" sz="2200" b="0" i="1" smtClean="0">
                        <a:latin typeface="Cambria Math" panose="02040503050406030204" pitchFamily="18" charset="0"/>
                      </a:rPr>
                      <m:t>↔</m:t>
                    </m:r>
                  </m:oMath>
                </a14:m>
                <a:r>
                  <a:rPr lang="en-US" sz="2200" dirty="0"/>
                  <a:t> </a:t>
                </a:r>
                <a:r>
                  <a:rPr lang="en-US" sz="2200" dirty="0">
                    <a:solidFill>
                      <a:srgbClr val="FF0000"/>
                    </a:solidFill>
                  </a:rPr>
                  <a:t>pion field </a:t>
                </a:r>
              </a:p>
              <a:p>
                <a:endParaRPr lang="en-US" sz="2200" dirty="0"/>
              </a:p>
              <a:p>
                <a:pPr algn="ctr"/>
                <a14:m>
                  <m:oMathPara xmlns:m="http://schemas.openxmlformats.org/officeDocument/2006/math">
                    <m:oMathParaPr>
                      <m:jc m:val="centerGroup"/>
                    </m:oMathParaPr>
                    <m:oMath xmlns:m="http://schemas.openxmlformats.org/officeDocument/2006/math">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𝑆</m:t>
                          </m:r>
                        </m:e>
                        <m:sub>
                          <m:r>
                            <a:rPr lang="fr-FR" sz="2200" b="0" i="1" smtClean="0">
                              <a:latin typeface="Cambria Math" panose="02040503050406030204" pitchFamily="18" charset="0"/>
                            </a:rPr>
                            <m:t>𝑓</m:t>
                          </m:r>
                        </m:sub>
                      </m:sSub>
                      <m:r>
                        <a:rPr lang="fr-FR" sz="2200" b="0" i="1" smtClean="0">
                          <a:latin typeface="Cambria Math" panose="02040503050406030204" pitchFamily="18" charset="0"/>
                        </a:rPr>
                        <m:t>=</m:t>
                      </m:r>
                      <m:nary>
                        <m:naryPr>
                          <m:supHide m:val="on"/>
                          <m:ctrlPr>
                            <a:rPr lang="fr-FR" sz="2200" b="0" i="1" smtClean="0">
                              <a:latin typeface="Cambria Math" panose="02040503050406030204" pitchFamily="18" charset="0"/>
                            </a:rPr>
                          </m:ctrlPr>
                        </m:naryPr>
                        <m:sub>
                          <m:r>
                            <a:rPr lang="fr-FR" sz="2200" b="0" i="1" smtClean="0">
                              <a:latin typeface="Cambria Math" panose="02040503050406030204" pitchFamily="18" charset="0"/>
                            </a:rPr>
                            <m:t>𝑧</m:t>
                          </m:r>
                          <m:r>
                            <a:rPr lang="fr-FR" sz="2200" b="0" i="1" smtClean="0">
                              <a:latin typeface="Cambria Math" panose="02040503050406030204" pitchFamily="18" charset="0"/>
                            </a:rPr>
                            <m:t>=0</m:t>
                          </m:r>
                        </m:sub>
                        <m:sup/>
                        <m:e>
                          <m:sSup>
                            <m:sSupPr>
                              <m:ctrlPr>
                                <a:rPr lang="fr-FR" sz="2200" b="0" i="1" smtClean="0">
                                  <a:latin typeface="Cambria Math" panose="02040503050406030204" pitchFamily="18" charset="0"/>
                                </a:rPr>
                              </m:ctrlPr>
                            </m:sSupPr>
                            <m:e>
                              <m:r>
                                <m:rPr>
                                  <m:nor/>
                                </m:rPr>
                                <a:rPr lang="fr-FR" sz="2200" b="0" i="0" smtClean="0">
                                  <a:latin typeface="Cambria Math" panose="02040503050406030204" pitchFamily="18" charset="0"/>
                                </a:rPr>
                                <m:t>dx</m:t>
                              </m:r>
                            </m:e>
                            <m:sup>
                              <m:r>
                                <a:rPr lang="fr-FR" sz="2200" b="0" i="1" smtClean="0">
                                  <a:latin typeface="Cambria Math" panose="02040503050406030204" pitchFamily="18" charset="0"/>
                                </a:rPr>
                                <m:t>4</m:t>
                              </m:r>
                            </m:sup>
                          </m:sSup>
                          <m:d>
                            <m:dPr>
                              <m:ctrlPr>
                                <a:rPr lang="fr-FR" sz="2200" b="0" i="1" smtClean="0">
                                  <a:latin typeface="Cambria Math" panose="02040503050406030204" pitchFamily="18" charset="0"/>
                                </a:rPr>
                              </m:ctrlPr>
                            </m:dPr>
                            <m:e>
                              <m:f>
                                <m:fPr>
                                  <m:ctrlPr>
                                    <a:rPr lang="fr-FR" sz="2200" i="1">
                                      <a:latin typeface="Cambria Math" panose="02040503050406030204" pitchFamily="18" charset="0"/>
                                    </a:rPr>
                                  </m:ctrlPr>
                                </m:fPr>
                                <m:num>
                                  <m:r>
                                    <a:rPr lang="fr-FR" sz="2200" i="1">
                                      <a:latin typeface="Cambria Math" panose="02040503050406030204" pitchFamily="18" charset="0"/>
                                    </a:rPr>
                                    <m:t>1</m:t>
                                  </m:r>
                                </m:num>
                                <m:den>
                                  <m:r>
                                    <a:rPr lang="fr-FR" sz="2200" i="1">
                                      <a:latin typeface="Cambria Math" panose="02040503050406030204" pitchFamily="18" charset="0"/>
                                    </a:rPr>
                                    <m:t>4</m:t>
                                  </m:r>
                                </m:den>
                              </m:f>
                              <m:sSubSup>
                                <m:sSubSupPr>
                                  <m:ctrlPr>
                                    <a:rPr lang="fr-FR" sz="2200" i="1">
                                      <a:latin typeface="Cambria Math" panose="02040503050406030204" pitchFamily="18" charset="0"/>
                                    </a:rPr>
                                  </m:ctrlPr>
                                </m:sSubSupPr>
                                <m:e>
                                  <m:r>
                                    <a:rPr lang="fr-FR" sz="2200" i="1">
                                      <a:latin typeface="Cambria Math" panose="02040503050406030204" pitchFamily="18" charset="0"/>
                                    </a:rPr>
                                    <m:t>𝑓</m:t>
                                  </m:r>
                                </m:e>
                                <m:sub>
                                  <m:r>
                                    <a:rPr lang="fr-FR" sz="2200" i="1">
                                      <a:latin typeface="Cambria Math" panose="02040503050406030204" pitchFamily="18" charset="0"/>
                                    </a:rPr>
                                    <m:t>𝜋</m:t>
                                  </m:r>
                                </m:sub>
                                <m:sup>
                                  <m:r>
                                    <a:rPr lang="fr-FR" sz="2200" i="1">
                                      <a:latin typeface="Cambria Math" panose="02040503050406030204" pitchFamily="18" charset="0"/>
                                    </a:rPr>
                                    <m:t>2</m:t>
                                  </m:r>
                                </m:sup>
                              </m:sSubSup>
                              <m:r>
                                <m:rPr>
                                  <m:nor/>
                                </m:rPr>
                                <a:rPr lang="fr-FR" sz="2200">
                                  <a:latin typeface="Cambria Math" panose="02040503050406030204" pitchFamily="18" charset="0"/>
                                </a:rPr>
                                <m:t> </m:t>
                              </m:r>
                              <m:r>
                                <m:rPr>
                                  <m:nor/>
                                </m:rPr>
                                <a:rPr lang="fr-FR" sz="2200">
                                  <a:latin typeface="Cambria Math" panose="02040503050406030204" pitchFamily="18" charset="0"/>
                                </a:rPr>
                                <m:t>Tr</m:t>
                              </m:r>
                              <m:r>
                                <m:rPr>
                                  <m:nor/>
                                </m:rPr>
                                <a:rPr lang="fr-FR" sz="2200">
                                  <a:latin typeface="Cambria Math" panose="02040503050406030204" pitchFamily="18" charset="0"/>
                                </a:rPr>
                                <m:t> </m:t>
                              </m:r>
                              <m:r>
                                <a:rPr lang="fr-FR" sz="2200" i="1">
                                  <a:latin typeface="Cambria Math" panose="02040503050406030204" pitchFamily="18" charset="0"/>
                                </a:rPr>
                                <m:t>𝜕</m:t>
                              </m:r>
                              <m:sSup>
                                <m:sSupPr>
                                  <m:ctrlPr>
                                    <a:rPr lang="fr-FR" sz="2200" i="1">
                                      <a:latin typeface="Cambria Math" panose="02040503050406030204" pitchFamily="18" charset="0"/>
                                    </a:rPr>
                                  </m:ctrlPr>
                                </m:sSupPr>
                                <m:e>
                                  <m:r>
                                    <a:rPr lang="fr-FR" sz="2200" i="1">
                                      <a:latin typeface="Cambria Math" panose="02040503050406030204" pitchFamily="18" charset="0"/>
                                    </a:rPr>
                                    <m:t>𝑈</m:t>
                                  </m:r>
                                </m:e>
                                <m:sup>
                                  <m:r>
                                    <a:rPr lang="fr-FR" sz="2200" i="1">
                                      <a:latin typeface="Cambria Math" panose="02040503050406030204" pitchFamily="18" charset="0"/>
                                    </a:rPr>
                                    <m:t>†</m:t>
                                  </m:r>
                                </m:sup>
                              </m:sSup>
                              <m:r>
                                <a:rPr lang="fr-FR" sz="2200" i="1">
                                  <a:latin typeface="Cambria Math" panose="02040503050406030204" pitchFamily="18" charset="0"/>
                                </a:rPr>
                                <m:t>𝜕</m:t>
                              </m:r>
                              <m:r>
                                <a:rPr lang="fr-FR" sz="2200" i="1">
                                  <a:latin typeface="Cambria Math" panose="02040503050406030204" pitchFamily="18" charset="0"/>
                                </a:rPr>
                                <m:t>𝑈</m:t>
                              </m:r>
                              <m:r>
                                <a:rPr lang="fr-FR" sz="2200" i="1">
                                  <a:latin typeface="Cambria Math" panose="02040503050406030204" pitchFamily="18" charset="0"/>
                                </a:rPr>
                                <m:t>+</m:t>
                              </m:r>
                              <m:f>
                                <m:fPr>
                                  <m:ctrlPr>
                                    <a:rPr lang="fr-FR" sz="2200" i="1">
                                      <a:latin typeface="Cambria Math" panose="02040503050406030204" pitchFamily="18" charset="0"/>
                                    </a:rPr>
                                  </m:ctrlPr>
                                </m:fPr>
                                <m:num>
                                  <m:r>
                                    <a:rPr lang="fr-FR" sz="2200" i="1">
                                      <a:latin typeface="Cambria Math" panose="02040503050406030204" pitchFamily="18" charset="0"/>
                                    </a:rPr>
                                    <m:t>1</m:t>
                                  </m:r>
                                </m:num>
                                <m:den>
                                  <m:r>
                                    <a:rPr lang="fr-FR" sz="2200" i="1">
                                      <a:latin typeface="Cambria Math" panose="02040503050406030204" pitchFamily="18" charset="0"/>
                                    </a:rPr>
                                    <m:t>32</m:t>
                                  </m:r>
                                  <m:sSup>
                                    <m:sSupPr>
                                      <m:ctrlPr>
                                        <a:rPr lang="fr-FR" sz="2200" i="1">
                                          <a:latin typeface="Cambria Math" panose="02040503050406030204" pitchFamily="18" charset="0"/>
                                        </a:rPr>
                                      </m:ctrlPr>
                                    </m:sSupPr>
                                    <m:e>
                                      <m:r>
                                        <a:rPr lang="fr-FR" sz="2200" i="1">
                                          <a:latin typeface="Cambria Math" panose="02040503050406030204" pitchFamily="18" charset="0"/>
                                        </a:rPr>
                                        <m:t>𝑒</m:t>
                                      </m:r>
                                    </m:e>
                                    <m:sup>
                                      <m:r>
                                        <a:rPr lang="fr-FR" sz="2200" i="1">
                                          <a:latin typeface="Cambria Math" panose="02040503050406030204" pitchFamily="18" charset="0"/>
                                        </a:rPr>
                                        <m:t>2</m:t>
                                      </m:r>
                                    </m:sup>
                                  </m:sSup>
                                </m:den>
                              </m:f>
                              <m:r>
                                <m:rPr>
                                  <m:nor/>
                                </m:rPr>
                                <a:rPr lang="fr-FR" sz="2200">
                                  <a:latin typeface="Cambria Math" panose="02040503050406030204" pitchFamily="18" charset="0"/>
                                </a:rPr>
                                <m:t>Tr</m:t>
                              </m:r>
                              <m:d>
                                <m:dPr>
                                  <m:begChr m:val="{"/>
                                  <m:endChr m:val="}"/>
                                  <m:ctrlPr>
                                    <a:rPr lang="fr-FR" sz="2200" i="1">
                                      <a:latin typeface="Cambria Math" panose="02040503050406030204" pitchFamily="18" charset="0"/>
                                    </a:rPr>
                                  </m:ctrlPr>
                                </m:dPr>
                                <m:e>
                                  <m:d>
                                    <m:dPr>
                                      <m:begChr m:val="["/>
                                      <m:endChr m:val="]"/>
                                      <m:ctrlPr>
                                        <a:rPr lang="fr-FR" sz="2200" i="1">
                                          <a:latin typeface="Cambria Math" panose="02040503050406030204" pitchFamily="18" charset="0"/>
                                        </a:rPr>
                                      </m:ctrlPr>
                                    </m:dPr>
                                    <m:e>
                                      <m:sSub>
                                        <m:sSubPr>
                                          <m:ctrlPr>
                                            <a:rPr lang="fr-FR" sz="2200" i="1">
                                              <a:latin typeface="Cambria Math" panose="02040503050406030204" pitchFamily="18" charset="0"/>
                                            </a:rPr>
                                          </m:ctrlPr>
                                        </m:sSubPr>
                                        <m:e>
                                          <m:sSup>
                                            <m:sSupPr>
                                              <m:ctrlPr>
                                                <a:rPr lang="fr-FR" sz="2200" i="1">
                                                  <a:latin typeface="Cambria Math" panose="02040503050406030204" pitchFamily="18" charset="0"/>
                                                </a:rPr>
                                              </m:ctrlPr>
                                            </m:sSupPr>
                                            <m:e>
                                              <m:r>
                                                <a:rPr lang="fr-FR" sz="2200" i="1">
                                                  <a:latin typeface="Cambria Math" panose="02040503050406030204" pitchFamily="18" charset="0"/>
                                                </a:rPr>
                                                <m:t>𝑈</m:t>
                                              </m:r>
                                            </m:e>
                                            <m:sup>
                                              <m:r>
                                                <a:rPr lang="fr-FR" sz="2200" i="1">
                                                  <a:latin typeface="Cambria Math" panose="02040503050406030204" pitchFamily="18" charset="0"/>
                                                </a:rPr>
                                                <m:t>†</m:t>
                                              </m:r>
                                            </m:sup>
                                          </m:sSup>
                                          <m:r>
                                            <a:rPr lang="fr-FR" sz="2200" i="1">
                                              <a:latin typeface="Cambria Math" panose="02040503050406030204" pitchFamily="18" charset="0"/>
                                            </a:rPr>
                                            <m:t>𝜕</m:t>
                                          </m:r>
                                        </m:e>
                                        <m:sub>
                                          <m:r>
                                            <a:rPr lang="fr-FR" sz="2200" i="1">
                                              <a:latin typeface="Cambria Math" panose="02040503050406030204" pitchFamily="18" charset="0"/>
                                            </a:rPr>
                                            <m:t>𝜇</m:t>
                                          </m:r>
                                        </m:sub>
                                      </m:sSub>
                                      <m:r>
                                        <a:rPr lang="fr-FR" sz="2200" i="1">
                                          <a:latin typeface="Cambria Math" panose="02040503050406030204" pitchFamily="18" charset="0"/>
                                        </a:rPr>
                                        <m:t>𝑈</m:t>
                                      </m:r>
                                      <m:r>
                                        <a:rPr lang="fr-FR" sz="2200" i="1">
                                          <a:latin typeface="Cambria Math" panose="02040503050406030204" pitchFamily="18" charset="0"/>
                                        </a:rPr>
                                        <m:t>,</m:t>
                                      </m:r>
                                      <m:sSub>
                                        <m:sSubPr>
                                          <m:ctrlPr>
                                            <a:rPr lang="fr-FR" sz="2200" i="1">
                                              <a:latin typeface="Cambria Math" panose="02040503050406030204" pitchFamily="18" charset="0"/>
                                            </a:rPr>
                                          </m:ctrlPr>
                                        </m:sSubPr>
                                        <m:e>
                                          <m:sSup>
                                            <m:sSupPr>
                                              <m:ctrlPr>
                                                <a:rPr lang="fr-FR" sz="2200" i="1">
                                                  <a:latin typeface="Cambria Math" panose="02040503050406030204" pitchFamily="18" charset="0"/>
                                                </a:rPr>
                                              </m:ctrlPr>
                                            </m:sSupPr>
                                            <m:e>
                                              <m:r>
                                                <a:rPr lang="fr-FR" sz="2200" i="1">
                                                  <a:latin typeface="Cambria Math" panose="02040503050406030204" pitchFamily="18" charset="0"/>
                                                </a:rPr>
                                                <m:t>𝑈</m:t>
                                              </m:r>
                                            </m:e>
                                            <m:sup>
                                              <m:r>
                                                <a:rPr lang="fr-FR" sz="2200" i="1">
                                                  <a:latin typeface="Cambria Math" panose="02040503050406030204" pitchFamily="18" charset="0"/>
                                                </a:rPr>
                                                <m:t>†</m:t>
                                              </m:r>
                                            </m:sup>
                                          </m:sSup>
                                          <m:r>
                                            <a:rPr lang="fr-FR" sz="2200" i="1">
                                              <a:latin typeface="Cambria Math" panose="02040503050406030204" pitchFamily="18" charset="0"/>
                                            </a:rPr>
                                            <m:t>𝜕</m:t>
                                          </m:r>
                                        </m:e>
                                        <m:sub>
                                          <m:r>
                                            <a:rPr lang="fr-FR" sz="2200" i="1">
                                              <a:latin typeface="Cambria Math" panose="02040503050406030204" pitchFamily="18" charset="0"/>
                                            </a:rPr>
                                            <m:t>𝜈</m:t>
                                          </m:r>
                                        </m:sub>
                                      </m:sSub>
                                      <m:r>
                                        <a:rPr lang="fr-FR" sz="2200" i="1">
                                          <a:latin typeface="Cambria Math" panose="02040503050406030204" pitchFamily="18" charset="0"/>
                                        </a:rPr>
                                        <m:t>𝑈</m:t>
                                      </m:r>
                                    </m:e>
                                  </m:d>
                                  <m:d>
                                    <m:dPr>
                                      <m:begChr m:val="["/>
                                      <m:endChr m:val="]"/>
                                      <m:ctrlPr>
                                        <a:rPr lang="fr-FR" sz="2200" i="1">
                                          <a:latin typeface="Cambria Math" panose="02040503050406030204" pitchFamily="18" charset="0"/>
                                        </a:rPr>
                                      </m:ctrlPr>
                                    </m:dPr>
                                    <m:e>
                                      <m:sSup>
                                        <m:sSupPr>
                                          <m:ctrlPr>
                                            <a:rPr lang="fr-FR" sz="2200" i="1">
                                              <a:latin typeface="Cambria Math" panose="02040503050406030204" pitchFamily="18" charset="0"/>
                                            </a:rPr>
                                          </m:ctrlPr>
                                        </m:sSupPr>
                                        <m:e>
                                          <m:r>
                                            <a:rPr lang="fr-FR" sz="2200" i="1">
                                              <a:latin typeface="Cambria Math" panose="02040503050406030204" pitchFamily="18" charset="0"/>
                                            </a:rPr>
                                            <m:t>𝑈</m:t>
                                          </m:r>
                                        </m:e>
                                        <m:sup>
                                          <m:r>
                                            <a:rPr lang="fr-FR" sz="2200" i="1">
                                              <a:latin typeface="Cambria Math" panose="02040503050406030204" pitchFamily="18" charset="0"/>
                                            </a:rPr>
                                            <m:t>†</m:t>
                                          </m:r>
                                        </m:sup>
                                      </m:sSup>
                                      <m:sSup>
                                        <m:sSupPr>
                                          <m:ctrlPr>
                                            <a:rPr lang="fr-FR" sz="2200" i="1">
                                              <a:latin typeface="Cambria Math" panose="02040503050406030204" pitchFamily="18" charset="0"/>
                                            </a:rPr>
                                          </m:ctrlPr>
                                        </m:sSupPr>
                                        <m:e>
                                          <m:r>
                                            <a:rPr lang="fr-FR" sz="2200" i="1">
                                              <a:latin typeface="Cambria Math" panose="02040503050406030204" pitchFamily="18" charset="0"/>
                                            </a:rPr>
                                            <m:t>𝜕</m:t>
                                          </m:r>
                                        </m:e>
                                        <m:sup>
                                          <m:r>
                                            <a:rPr lang="fr-FR" sz="2200" i="1">
                                              <a:latin typeface="Cambria Math" panose="02040503050406030204" pitchFamily="18" charset="0"/>
                                            </a:rPr>
                                            <m:t>𝜇</m:t>
                                          </m:r>
                                        </m:sup>
                                      </m:sSup>
                                      <m:r>
                                        <a:rPr lang="fr-FR" sz="2200" i="1">
                                          <a:latin typeface="Cambria Math" panose="02040503050406030204" pitchFamily="18" charset="0"/>
                                        </a:rPr>
                                        <m:t>𝑈</m:t>
                                      </m:r>
                                      <m:r>
                                        <a:rPr lang="fr-FR" sz="2200" i="1">
                                          <a:latin typeface="Cambria Math" panose="02040503050406030204" pitchFamily="18" charset="0"/>
                                        </a:rPr>
                                        <m:t>, </m:t>
                                      </m:r>
                                      <m:sSup>
                                        <m:sSupPr>
                                          <m:ctrlPr>
                                            <a:rPr lang="fr-FR" sz="2200" i="1">
                                              <a:latin typeface="Cambria Math" panose="02040503050406030204" pitchFamily="18" charset="0"/>
                                            </a:rPr>
                                          </m:ctrlPr>
                                        </m:sSupPr>
                                        <m:e>
                                          <m:r>
                                            <a:rPr lang="fr-FR" sz="2200" i="1">
                                              <a:latin typeface="Cambria Math" panose="02040503050406030204" pitchFamily="18" charset="0"/>
                                            </a:rPr>
                                            <m:t>𝑈</m:t>
                                          </m:r>
                                        </m:e>
                                        <m:sup>
                                          <m:r>
                                            <a:rPr lang="fr-FR" sz="2200" i="1">
                                              <a:latin typeface="Cambria Math" panose="02040503050406030204" pitchFamily="18" charset="0"/>
                                            </a:rPr>
                                            <m:t>†</m:t>
                                          </m:r>
                                        </m:sup>
                                      </m:sSup>
                                      <m:sSup>
                                        <m:sSupPr>
                                          <m:ctrlPr>
                                            <a:rPr lang="fr-FR" sz="2200" i="1">
                                              <a:latin typeface="Cambria Math" panose="02040503050406030204" pitchFamily="18" charset="0"/>
                                            </a:rPr>
                                          </m:ctrlPr>
                                        </m:sSupPr>
                                        <m:e>
                                          <m:r>
                                            <a:rPr lang="fr-FR" sz="2200" i="1">
                                              <a:latin typeface="Cambria Math" panose="02040503050406030204" pitchFamily="18" charset="0"/>
                                            </a:rPr>
                                            <m:t>𝜕</m:t>
                                          </m:r>
                                        </m:e>
                                        <m:sup>
                                          <m:r>
                                            <a:rPr lang="fr-FR" sz="2200" i="1">
                                              <a:latin typeface="Cambria Math" panose="02040503050406030204" pitchFamily="18" charset="0"/>
                                            </a:rPr>
                                            <m:t>𝜈</m:t>
                                          </m:r>
                                        </m:sup>
                                      </m:sSup>
                                      <m:r>
                                        <a:rPr lang="fr-FR" sz="2200" i="1">
                                          <a:latin typeface="Cambria Math" panose="02040503050406030204" pitchFamily="18" charset="0"/>
                                        </a:rPr>
                                        <m:t>𝑈</m:t>
                                      </m:r>
                                    </m:e>
                                  </m:d>
                                </m:e>
                              </m:d>
                            </m:e>
                          </m:d>
                        </m:e>
                      </m:nary>
                      <m:r>
                        <a:rPr lang="fr-FR" sz="2200" b="0" i="1" smtClean="0">
                          <a:latin typeface="Cambria Math" panose="02040503050406030204" pitchFamily="18" charset="0"/>
                        </a:rPr>
                        <m:t> ,</m:t>
                      </m:r>
                    </m:oMath>
                  </m:oMathPara>
                </a14:m>
                <a:endParaRPr lang="en-US" sz="2200" dirty="0"/>
              </a:p>
            </p:txBody>
          </p:sp>
        </mc:Choice>
        <mc:Fallback xmlns="">
          <p:sp>
            <p:nvSpPr>
              <p:cNvPr id="3" name="ZoneTexte 2">
                <a:extLst>
                  <a:ext uri="{FF2B5EF4-FFF2-40B4-BE49-F238E27FC236}">
                    <a16:creationId xmlns:a16="http://schemas.microsoft.com/office/drawing/2014/main" id="{A8F65A3B-9685-403E-AEE7-2B3A9D4786A1}"/>
                  </a:ext>
                </a:extLst>
              </p:cNvPr>
              <p:cNvSpPr txBox="1">
                <a:spLocks noRot="1" noChangeAspect="1" noMove="1" noResize="1" noEditPoints="1" noAdjustHandles="1" noChangeArrowheads="1" noChangeShapeType="1" noTextEdit="1"/>
              </p:cNvSpPr>
              <p:nvPr/>
            </p:nvSpPr>
            <p:spPr>
              <a:xfrm>
                <a:off x="838198" y="1371600"/>
                <a:ext cx="10515601" cy="4225580"/>
              </a:xfrm>
              <a:prstGeom prst="rect">
                <a:avLst/>
              </a:prstGeom>
              <a:blipFill>
                <a:blip r:embed="rId2"/>
                <a:stretch>
                  <a:fillRect l="-696"/>
                </a:stretch>
              </a:blipFill>
            </p:spPr>
            <p:txBody>
              <a:bodyPr/>
              <a:lstStyle/>
              <a:p>
                <a:r>
                  <a:rPr lang="en-US">
                    <a:noFill/>
                  </a:rPr>
                  <a:t> </a:t>
                </a:r>
              </a:p>
            </p:txBody>
          </p:sp>
        </mc:Fallback>
      </mc:AlternateContent>
      <p:sp>
        <p:nvSpPr>
          <p:cNvPr id="7" name="Accolade ouvrante 6">
            <a:extLst>
              <a:ext uri="{FF2B5EF4-FFF2-40B4-BE49-F238E27FC236}">
                <a16:creationId xmlns:a16="http://schemas.microsoft.com/office/drawing/2014/main" id="{ED256042-8D81-4843-AF28-86866D2DCBE2}"/>
              </a:ext>
            </a:extLst>
          </p:cNvPr>
          <p:cNvSpPr/>
          <p:nvPr/>
        </p:nvSpPr>
        <p:spPr>
          <a:xfrm rot="16200000">
            <a:off x="2095499" y="2924176"/>
            <a:ext cx="142877" cy="1152525"/>
          </a:xfrm>
          <a:prstGeom prst="lef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ZoneTexte 11">
            <a:extLst>
              <a:ext uri="{FF2B5EF4-FFF2-40B4-BE49-F238E27FC236}">
                <a16:creationId xmlns:a16="http://schemas.microsoft.com/office/drawing/2014/main" id="{5FCE7D08-414E-4114-A7E8-F098262EAADF}"/>
              </a:ext>
            </a:extLst>
          </p:cNvPr>
          <p:cNvSpPr txBox="1"/>
          <p:nvPr/>
        </p:nvSpPr>
        <p:spPr>
          <a:xfrm>
            <a:off x="1384300" y="3634346"/>
            <a:ext cx="1595120" cy="369332"/>
          </a:xfrm>
          <a:prstGeom prst="rect">
            <a:avLst/>
          </a:prstGeom>
          <a:noFill/>
        </p:spPr>
        <p:txBody>
          <a:bodyPr wrap="square" rtlCol="0">
            <a:spAutoFit/>
          </a:bodyPr>
          <a:lstStyle/>
          <a:p>
            <a:pPr algn="ctr"/>
            <a:r>
              <a:rPr lang="en-US" dirty="0">
                <a:solidFill>
                  <a:srgbClr val="7030A0"/>
                </a:solidFill>
              </a:rPr>
              <a:t>Radial gauge </a:t>
            </a:r>
          </a:p>
        </p:txBody>
      </p:sp>
      <p:sp>
        <p:nvSpPr>
          <p:cNvPr id="6" name="Ellipse 5">
            <a:extLst>
              <a:ext uri="{FF2B5EF4-FFF2-40B4-BE49-F238E27FC236}">
                <a16:creationId xmlns:a16="http://schemas.microsoft.com/office/drawing/2014/main" id="{A964C71D-4DBC-475D-85AF-E7C8E7D110A3}"/>
              </a:ext>
            </a:extLst>
          </p:cNvPr>
          <p:cNvSpPr/>
          <p:nvPr/>
        </p:nvSpPr>
        <p:spPr>
          <a:xfrm>
            <a:off x="3319091" y="4856242"/>
            <a:ext cx="600075" cy="60007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1B84EC74-C1F2-4746-BBF9-E70D3B77E031}"/>
              </a:ext>
            </a:extLst>
          </p:cNvPr>
          <p:cNvSpPr/>
          <p:nvPr/>
        </p:nvSpPr>
        <p:spPr>
          <a:xfrm>
            <a:off x="5495923" y="5016886"/>
            <a:ext cx="600075" cy="60007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915EABCB-853D-440E-BBBB-520AEDD0744C}"/>
                  </a:ext>
                </a:extLst>
              </p:cNvPr>
              <p:cNvSpPr txBox="1"/>
              <p:nvPr/>
            </p:nvSpPr>
            <p:spPr>
              <a:xfrm>
                <a:off x="2621280" y="5883989"/>
                <a:ext cx="4135120" cy="612000"/>
              </a:xfrm>
              <a:prstGeom prst="rect">
                <a:avLst/>
              </a:prstGeom>
              <a:solidFill>
                <a:schemeClr val="accent1">
                  <a:alpha val="40000"/>
                </a:schemeClr>
              </a:solidFill>
            </p:spPr>
            <p:txBody>
              <a:bodyPr wrap="square" rtlCol="0" anchor="ctr">
                <a:spAutoFit/>
              </a:bodyPr>
              <a:lstStyle/>
              <a:p>
                <a:pPr algn="ctr"/>
                <a:r>
                  <a:rPr lang="en-US" sz="2000" dirty="0"/>
                  <a:t>Explicit expressions in terms of </a:t>
                </a:r>
                <a14:m>
                  <m:oMath xmlns:m="http://schemas.openxmlformats.org/officeDocument/2006/math">
                    <m:r>
                      <a:rPr lang="fr-FR" sz="2000" b="0" i="1" smtClean="0">
                        <a:latin typeface="Cambria Math" panose="02040503050406030204" pitchFamily="18" charset="0"/>
                      </a:rPr>
                      <m:t>𝜑</m:t>
                    </m:r>
                    <m:r>
                      <a:rPr lang="fr-FR" sz="2000" b="0" i="1" smtClean="0">
                        <a:latin typeface="Cambria Math" panose="02040503050406030204" pitchFamily="18" charset="0"/>
                      </a:rPr>
                      <m:t>(</m:t>
                    </m:r>
                    <m:r>
                      <a:rPr lang="fr-FR" sz="2000" b="0" i="1" smtClean="0">
                        <a:latin typeface="Cambria Math" panose="02040503050406030204" pitchFamily="18" charset="0"/>
                      </a:rPr>
                      <m:t>𝑧</m:t>
                    </m:r>
                    <m:r>
                      <a:rPr lang="fr-FR" sz="2000" b="0" i="1" smtClean="0">
                        <a:latin typeface="Cambria Math" panose="02040503050406030204" pitchFamily="18" charset="0"/>
                      </a:rPr>
                      <m:t>)</m:t>
                    </m:r>
                  </m:oMath>
                </a14:m>
                <a:endParaRPr lang="en-US" sz="2000" dirty="0"/>
              </a:p>
            </p:txBody>
          </p:sp>
        </mc:Choice>
        <mc:Fallback xmlns="">
          <p:sp>
            <p:nvSpPr>
              <p:cNvPr id="8" name="ZoneTexte 7">
                <a:extLst>
                  <a:ext uri="{FF2B5EF4-FFF2-40B4-BE49-F238E27FC236}">
                    <a16:creationId xmlns:a16="http://schemas.microsoft.com/office/drawing/2014/main" id="{915EABCB-853D-440E-BBBB-520AEDD0744C}"/>
                  </a:ext>
                </a:extLst>
              </p:cNvPr>
              <p:cNvSpPr txBox="1">
                <a:spLocks noRot="1" noChangeAspect="1" noMove="1" noResize="1" noEditPoints="1" noAdjustHandles="1" noChangeArrowheads="1" noChangeShapeType="1" noTextEdit="1"/>
              </p:cNvSpPr>
              <p:nvPr/>
            </p:nvSpPr>
            <p:spPr>
              <a:xfrm>
                <a:off x="2621280" y="5883989"/>
                <a:ext cx="4135120" cy="612000"/>
              </a:xfrm>
              <a:prstGeom prst="rect">
                <a:avLst/>
              </a:prstGeom>
              <a:blipFill>
                <a:blip r:embed="rId3"/>
                <a:stretch>
                  <a:fillRect/>
                </a:stretch>
              </a:blipFill>
            </p:spPr>
            <p:txBody>
              <a:bodyPr/>
              <a:lstStyle/>
              <a:p>
                <a:r>
                  <a:rPr lang="en-US">
                    <a:noFill/>
                  </a:rPr>
                  <a:t> </a:t>
                </a:r>
              </a:p>
            </p:txBody>
          </p:sp>
        </mc:Fallback>
      </mc:AlternateContent>
      <p:cxnSp>
        <p:nvCxnSpPr>
          <p:cNvPr id="11" name="Connecteur droit 10">
            <a:extLst>
              <a:ext uri="{FF2B5EF4-FFF2-40B4-BE49-F238E27FC236}">
                <a16:creationId xmlns:a16="http://schemas.microsoft.com/office/drawing/2014/main" id="{8709ADD8-4055-4AA2-83A8-929971256FA2}"/>
              </a:ext>
            </a:extLst>
          </p:cNvPr>
          <p:cNvCxnSpPr/>
          <p:nvPr/>
        </p:nvCxnSpPr>
        <p:spPr>
          <a:xfrm>
            <a:off x="3619500" y="5456317"/>
            <a:ext cx="0" cy="432000"/>
          </a:xfrm>
          <a:prstGeom prst="line">
            <a:avLst/>
          </a:prstGeom>
          <a:ln w="381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C25A6612-A4E1-4E12-9CC5-2D22A7FBDC08}"/>
              </a:ext>
            </a:extLst>
          </p:cNvPr>
          <p:cNvCxnSpPr/>
          <p:nvPr/>
        </p:nvCxnSpPr>
        <p:spPr>
          <a:xfrm>
            <a:off x="5793740" y="5616961"/>
            <a:ext cx="0" cy="270000"/>
          </a:xfrm>
          <a:prstGeom prst="line">
            <a:avLst/>
          </a:prstGeom>
          <a:ln w="381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4">
            <a:extLst>
              <a:ext uri="{FF2B5EF4-FFF2-40B4-BE49-F238E27FC236}">
                <a16:creationId xmlns:a16="http://schemas.microsoft.com/office/drawing/2014/main" id="{0694198C-4A24-45A9-A1E8-8D1A592F2847}"/>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19</a:t>
            </a:fld>
            <a:r>
              <a:rPr lang="fr-FR" dirty="0"/>
              <a:t>/32</a:t>
            </a:r>
          </a:p>
        </p:txBody>
      </p:sp>
    </p:spTree>
    <p:extLst>
      <p:ext uri="{BB962C8B-B14F-4D97-AF65-F5344CB8AC3E}">
        <p14:creationId xmlns:p14="http://schemas.microsoft.com/office/powerpoint/2010/main" val="358262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6" grpId="0" animBg="1"/>
      <p:bldP spid="9"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873AB-961E-45F7-9815-606A56B7A0F3}"/>
              </a:ext>
            </a:extLst>
          </p:cNvPr>
          <p:cNvSpPr>
            <a:spLocks noGrp="1"/>
          </p:cNvSpPr>
          <p:nvPr>
            <p:ph type="title"/>
          </p:nvPr>
        </p:nvSpPr>
        <p:spPr>
          <a:xfrm>
            <a:off x="838200" y="517525"/>
            <a:ext cx="10515600" cy="1325563"/>
          </a:xfrm>
        </p:spPr>
        <p:txBody>
          <a:bodyPr>
            <a:normAutofit/>
          </a:bodyPr>
          <a:lstStyle/>
          <a:p>
            <a:r>
              <a:rPr lang="fr-FR" sz="5400" dirty="0" err="1"/>
              <a:t>Outline</a:t>
            </a:r>
            <a:r>
              <a:rPr lang="fr-FR" sz="5400" dirty="0"/>
              <a:t> </a:t>
            </a:r>
          </a:p>
        </p:txBody>
      </p:sp>
      <p:sp>
        <p:nvSpPr>
          <p:cNvPr id="3" name="Espace réservé du contenu 2">
            <a:extLst>
              <a:ext uri="{FF2B5EF4-FFF2-40B4-BE49-F238E27FC236}">
                <a16:creationId xmlns:a16="http://schemas.microsoft.com/office/drawing/2014/main" id="{E49422EF-602D-400B-9549-7F7C4589F2EE}"/>
              </a:ext>
            </a:extLst>
          </p:cNvPr>
          <p:cNvSpPr>
            <a:spLocks noGrp="1"/>
          </p:cNvSpPr>
          <p:nvPr>
            <p:ph idx="1"/>
          </p:nvPr>
        </p:nvSpPr>
        <p:spPr>
          <a:xfrm>
            <a:off x="838200" y="1907540"/>
            <a:ext cx="10515600" cy="4112260"/>
          </a:xfrm>
          <a:solidFill>
            <a:schemeClr val="bg1"/>
          </a:solidFill>
          <a:effectLst>
            <a:outerShdw blurRad="381000" dist="50800" dir="7800000" algn="ctr" rotWithShape="0">
              <a:schemeClr val="tx1">
                <a:alpha val="10000"/>
              </a:schemeClr>
            </a:outerShdw>
          </a:effectLst>
        </p:spPr>
        <p:txBody>
          <a:bodyPr>
            <a:normAutofit fontScale="92500" lnSpcReduction="10000"/>
          </a:bodyPr>
          <a:lstStyle/>
          <a:p>
            <a:pPr marL="514350" indent="-514350">
              <a:lnSpc>
                <a:spcPct val="150000"/>
              </a:lnSpc>
              <a:buAutoNum type="arabicParenR"/>
            </a:pPr>
            <a:r>
              <a:rPr lang="fr-FR" dirty="0"/>
              <a:t>Motivation </a:t>
            </a:r>
          </a:p>
          <a:p>
            <a:pPr marL="514350" indent="-514350">
              <a:lnSpc>
                <a:spcPct val="150000"/>
              </a:lnSpc>
              <a:buAutoNum type="arabicParenR"/>
            </a:pPr>
            <a:r>
              <a:rPr lang="fr-FR" dirty="0"/>
              <a:t>Introduction 1 : Baryons in the chiral Effective Field Theory</a:t>
            </a:r>
          </a:p>
          <a:p>
            <a:pPr marL="514350" indent="-514350">
              <a:lnSpc>
                <a:spcPct val="150000"/>
              </a:lnSpc>
              <a:buAutoNum type="arabicParenR"/>
            </a:pPr>
            <a:r>
              <a:rPr lang="fr-FR" dirty="0"/>
              <a:t>Introduction 2 : The </a:t>
            </a:r>
            <a:r>
              <a:rPr lang="fr-FR" dirty="0" err="1"/>
              <a:t>holographic</a:t>
            </a:r>
            <a:r>
              <a:rPr lang="fr-FR" dirty="0"/>
              <a:t> </a:t>
            </a:r>
            <a:r>
              <a:rPr lang="fr-FR" dirty="0" err="1"/>
              <a:t>correspondence</a:t>
            </a:r>
            <a:endParaRPr lang="fr-FR" dirty="0"/>
          </a:p>
          <a:p>
            <a:pPr marL="514350" indent="-514350">
              <a:lnSpc>
                <a:spcPct val="150000"/>
              </a:lnSpc>
              <a:buAutoNum type="arabicParenR"/>
            </a:pPr>
            <a:r>
              <a:rPr lang="fr-FR" dirty="0" err="1"/>
              <a:t>Holographic</a:t>
            </a:r>
            <a:r>
              <a:rPr lang="fr-FR" dirty="0"/>
              <a:t> baryon in a minimal setup </a:t>
            </a:r>
          </a:p>
          <a:p>
            <a:pPr marL="514350" indent="-514350">
              <a:lnSpc>
                <a:spcPct val="150000"/>
              </a:lnSpc>
              <a:buAutoNum type="arabicParenR"/>
            </a:pPr>
            <a:r>
              <a:rPr lang="fr-FR" dirty="0"/>
              <a:t>The V-QCD </a:t>
            </a:r>
            <a:r>
              <a:rPr lang="fr-FR" dirty="0" err="1"/>
              <a:t>framework</a:t>
            </a:r>
            <a:r>
              <a:rPr lang="fr-FR" dirty="0"/>
              <a:t> and </a:t>
            </a:r>
            <a:r>
              <a:rPr lang="fr-FR" dirty="0" err="1"/>
              <a:t>its</a:t>
            </a:r>
            <a:r>
              <a:rPr lang="fr-FR" dirty="0"/>
              <a:t> baryon </a:t>
            </a:r>
          </a:p>
          <a:p>
            <a:pPr marL="514350" indent="-514350">
              <a:lnSpc>
                <a:spcPct val="150000"/>
              </a:lnSpc>
              <a:buAutoNum type="arabicParenR"/>
            </a:pPr>
            <a:r>
              <a:rPr lang="fr-FR" dirty="0" err="1"/>
              <a:t>Summary</a:t>
            </a:r>
            <a:r>
              <a:rPr lang="fr-FR" dirty="0"/>
              <a:t> and </a:t>
            </a:r>
            <a:r>
              <a:rPr lang="fr-FR" dirty="0" err="1"/>
              <a:t>outlook</a:t>
            </a:r>
            <a:r>
              <a:rPr lang="fr-FR" dirty="0"/>
              <a:t>  </a:t>
            </a:r>
          </a:p>
        </p:txBody>
      </p:sp>
      <p:sp>
        <p:nvSpPr>
          <p:cNvPr id="5" name="Espace réservé du numéro de diapositive 4">
            <a:extLst>
              <a:ext uri="{FF2B5EF4-FFF2-40B4-BE49-F238E27FC236}">
                <a16:creationId xmlns:a16="http://schemas.microsoft.com/office/drawing/2014/main" id="{DE393732-5C13-4F13-8AF8-5B20C5B6230D}"/>
              </a:ext>
            </a:extLst>
          </p:cNvPr>
          <p:cNvSpPr>
            <a:spLocks noGrp="1"/>
          </p:cNvSpPr>
          <p:nvPr>
            <p:ph type="sldNum" sz="quarter" idx="12"/>
          </p:nvPr>
        </p:nvSpPr>
        <p:spPr/>
        <p:txBody>
          <a:bodyPr/>
          <a:lstStyle/>
          <a:p>
            <a:fld id="{483A8600-70C3-4930-9481-30FCED94700B}" type="slidenum">
              <a:rPr lang="fr-FR" smtClean="0"/>
              <a:pPr/>
              <a:t>2</a:t>
            </a:fld>
            <a:r>
              <a:rPr lang="fr-FR" dirty="0"/>
              <a:t>/32</a:t>
            </a:r>
          </a:p>
        </p:txBody>
      </p:sp>
    </p:spTree>
    <p:extLst>
      <p:ext uri="{BB962C8B-B14F-4D97-AF65-F5344CB8AC3E}">
        <p14:creationId xmlns:p14="http://schemas.microsoft.com/office/powerpoint/2010/main" val="2121709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FD3F3786-5F9F-4DFB-9502-6400700389E1}"/>
              </a:ext>
            </a:extLst>
          </p:cNvPr>
          <p:cNvCxnSpPr>
            <a:cxnSpLocks/>
          </p:cNvCxnSpPr>
          <p:nvPr/>
        </p:nvCxnSpPr>
        <p:spPr>
          <a:xfrm>
            <a:off x="7499350" y="4850218"/>
            <a:ext cx="0" cy="368968"/>
          </a:xfrm>
          <a:prstGeom prst="line">
            <a:avLst/>
          </a:prstGeom>
          <a:ln w="38100">
            <a:solidFill>
              <a:srgbClr val="FF0000">
                <a:alpha val="35000"/>
              </a:srgb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A2B9C633-167D-4F70-9C7C-7291A4EA3886}"/>
              </a:ext>
            </a:extLst>
          </p:cNvPr>
          <p:cNvSpPr>
            <a:spLocks noGrp="1"/>
          </p:cNvSpPr>
          <p:nvPr>
            <p:ph type="title"/>
          </p:nvPr>
        </p:nvSpPr>
        <p:spPr>
          <a:xfrm>
            <a:off x="838200" y="-116840"/>
            <a:ext cx="10515600" cy="1325563"/>
          </a:xfrm>
        </p:spPr>
        <p:txBody>
          <a:bodyPr/>
          <a:lstStyle/>
          <a:p>
            <a:r>
              <a:rPr lang="en-US" dirty="0"/>
              <a:t>The Hard Wall Model : Baryon </a:t>
            </a: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9466CAD1-CEC8-408A-B673-86E5BC56F635}"/>
                  </a:ext>
                </a:extLst>
              </p:cNvPr>
              <p:cNvSpPr txBox="1"/>
              <p:nvPr/>
            </p:nvSpPr>
            <p:spPr>
              <a:xfrm>
                <a:off x="2669965" y="2943880"/>
                <a:ext cx="5871800" cy="6467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𝛿</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𝑆</m:t>
                          </m:r>
                        </m:e>
                        <m:sub>
                          <m:r>
                            <m:rPr>
                              <m:nor/>
                            </m:rPr>
                            <a:rPr lang="fr-FR" sz="2000" b="0" i="0" smtClean="0">
                              <a:latin typeface="Cambria Math" panose="02040503050406030204" pitchFamily="18" charset="0"/>
                            </a:rPr>
                            <m:t>CS</m:t>
                          </m:r>
                        </m:sub>
                      </m:sSub>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𝑁</m:t>
                              </m:r>
                            </m:e>
                            <m:sub>
                              <m:r>
                                <a:rPr lang="fr-FR" sz="2000" b="0" i="1" smtClean="0">
                                  <a:latin typeface="Cambria Math" panose="02040503050406030204" pitchFamily="18" charset="0"/>
                                </a:rPr>
                                <m:t>𝑐</m:t>
                              </m:r>
                            </m:sub>
                          </m:sSub>
                        </m:num>
                        <m:den>
                          <m:r>
                            <a:rPr lang="fr-FR" sz="2000" b="0" i="1" smtClean="0">
                              <a:latin typeface="Cambria Math" panose="02040503050406030204" pitchFamily="18" charset="0"/>
                            </a:rPr>
                            <m:t>16</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𝜋</m:t>
                              </m:r>
                            </m:e>
                            <m:sup>
                              <m:r>
                                <a:rPr lang="fr-FR" sz="2000" b="0" i="1" smtClean="0">
                                  <a:latin typeface="Cambria Math" panose="02040503050406030204" pitchFamily="18" charset="0"/>
                                </a:rPr>
                                <m:t>2</m:t>
                              </m:r>
                            </m:sup>
                          </m:sSup>
                        </m:den>
                      </m:f>
                      <m:nary>
                        <m:naryPr>
                          <m:supHide m:val="on"/>
                          <m:ctrlPr>
                            <a:rPr lang="fr-FR" sz="2000" b="0" i="1" smtClean="0">
                              <a:latin typeface="Cambria Math" panose="02040503050406030204" pitchFamily="18" charset="0"/>
                            </a:rPr>
                          </m:ctrlPr>
                        </m:naryPr>
                        <m:sub>
                          <m:r>
                            <a:rPr lang="fr-FR" sz="2000" b="0" i="1" smtClean="0">
                              <a:latin typeface="Cambria Math" panose="02040503050406030204" pitchFamily="18" charset="0"/>
                            </a:rPr>
                            <m:t>ℳ</m:t>
                          </m:r>
                        </m:sub>
                        <m:sup/>
                        <m:e>
                          <m:sSub>
                            <m:sSubPr>
                              <m:ctrlPr>
                                <a:rPr lang="fr-FR" sz="2000" i="1">
                                  <a:latin typeface="Cambria Math" panose="02040503050406030204" pitchFamily="18" charset="0"/>
                                </a:rPr>
                              </m:ctrlPr>
                            </m:sSubPr>
                            <m:e>
                              <m:r>
                                <a:rPr lang="fr-FR" sz="2000" i="1">
                                  <a:latin typeface="Cambria Math" panose="02040503050406030204" pitchFamily="18" charset="0"/>
                                </a:rPr>
                                <m:t>𝛿𝜇</m:t>
                              </m:r>
                            </m:e>
                            <m:sub>
                              <m:r>
                                <a:rPr lang="fr-FR" sz="2000" i="1">
                                  <a:latin typeface="Cambria Math" panose="02040503050406030204" pitchFamily="18" charset="0"/>
                                </a:rPr>
                                <m:t>𝐵</m:t>
                              </m:r>
                            </m:sub>
                          </m:sSub>
                          <m:r>
                            <m:rPr>
                              <m:nor/>
                            </m:rPr>
                            <a:rPr lang="fr-FR" sz="2000">
                              <a:latin typeface="Cambria Math" panose="02040503050406030204" pitchFamily="18" charset="0"/>
                            </a:rPr>
                            <m:t>dt</m:t>
                          </m:r>
                          <m:r>
                            <a:rPr lang="fr-FR" sz="2000" i="1">
                              <a:latin typeface="Cambria Math" panose="02040503050406030204" pitchFamily="18" charset="0"/>
                            </a:rPr>
                            <m:t>∧</m:t>
                          </m:r>
                          <m:r>
                            <m:rPr>
                              <m:nor/>
                            </m:rPr>
                            <a:rPr lang="fr-FR" sz="2000">
                              <a:latin typeface="Cambria Math" panose="02040503050406030204" pitchFamily="18" charset="0"/>
                            </a:rPr>
                            <m:t>Tr</m:t>
                          </m:r>
                          <m:r>
                            <a:rPr lang="fr-FR" sz="2000" i="1">
                              <a:latin typeface="Cambria Math" panose="02040503050406030204" pitchFamily="18" charset="0"/>
                            </a:rPr>
                            <m:t> </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panose="02040503050406030204" pitchFamily="18" charset="0"/>
                                    </a:rPr>
                                    <m:t>𝐹</m:t>
                                  </m:r>
                                </m:e>
                                <m:sub>
                                  <m:r>
                                    <a:rPr lang="fr-FR" sz="2000" i="1">
                                      <a:latin typeface="Cambria Math" panose="02040503050406030204" pitchFamily="18" charset="0"/>
                                    </a:rPr>
                                    <m:t>(</m:t>
                                  </m:r>
                                  <m:r>
                                    <a:rPr lang="fr-FR" sz="2000" i="1">
                                      <a:latin typeface="Cambria Math" panose="02040503050406030204" pitchFamily="18" charset="0"/>
                                    </a:rPr>
                                    <m:t>𝐿</m:t>
                                  </m:r>
                                  <m:r>
                                    <a:rPr lang="fr-FR" sz="2000" i="1">
                                      <a:latin typeface="Cambria Math" panose="02040503050406030204" pitchFamily="18" charset="0"/>
                                    </a:rPr>
                                    <m:t>)</m:t>
                                  </m:r>
                                </m:sub>
                              </m:sSub>
                              <m:r>
                                <a:rPr lang="fr-FR" sz="2000" i="1">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𝐹</m:t>
                                  </m:r>
                                </m:e>
                                <m:sub>
                                  <m:d>
                                    <m:dPr>
                                      <m:ctrlPr>
                                        <a:rPr lang="fr-FR" sz="2000" i="1">
                                          <a:latin typeface="Cambria Math" panose="02040503050406030204" pitchFamily="18" charset="0"/>
                                        </a:rPr>
                                      </m:ctrlPr>
                                    </m:dPr>
                                    <m:e>
                                      <m:r>
                                        <a:rPr lang="fr-FR" sz="2000" i="1">
                                          <a:latin typeface="Cambria Math" panose="02040503050406030204" pitchFamily="18" charset="0"/>
                                        </a:rPr>
                                        <m:t>𝐿</m:t>
                                      </m:r>
                                    </m:e>
                                  </m:d>
                                </m:sub>
                              </m:sSub>
                              <m:r>
                                <a:rPr lang="fr-FR" sz="2000" i="1">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𝐹</m:t>
                                  </m:r>
                                </m:e>
                                <m:sub>
                                  <m:r>
                                    <a:rPr lang="fr-FR" sz="2000" i="1">
                                      <a:latin typeface="Cambria Math" panose="02040503050406030204" pitchFamily="18" charset="0"/>
                                    </a:rPr>
                                    <m:t>(</m:t>
                                  </m:r>
                                  <m:r>
                                    <a:rPr lang="fr-FR" sz="2000" i="1">
                                      <a:latin typeface="Cambria Math" panose="02040503050406030204" pitchFamily="18" charset="0"/>
                                    </a:rPr>
                                    <m:t>𝑅</m:t>
                                  </m:r>
                                  <m:r>
                                    <a:rPr lang="fr-FR" sz="2000" i="1">
                                      <a:latin typeface="Cambria Math" panose="02040503050406030204" pitchFamily="18" charset="0"/>
                                    </a:rPr>
                                    <m:t>)</m:t>
                                  </m:r>
                                </m:sub>
                              </m:sSub>
                              <m:r>
                                <a:rPr lang="fr-FR" sz="2000" i="1">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𝐹</m:t>
                                  </m:r>
                                </m:e>
                                <m:sub>
                                  <m:r>
                                    <a:rPr lang="fr-FR" sz="2000" i="1">
                                      <a:latin typeface="Cambria Math" panose="02040503050406030204" pitchFamily="18" charset="0"/>
                                    </a:rPr>
                                    <m:t>(</m:t>
                                  </m:r>
                                  <m:r>
                                    <a:rPr lang="fr-FR" sz="2000" i="1">
                                      <a:latin typeface="Cambria Math" panose="02040503050406030204" pitchFamily="18" charset="0"/>
                                    </a:rPr>
                                    <m:t>𝑅</m:t>
                                  </m:r>
                                  <m:r>
                                    <a:rPr lang="fr-FR" sz="2000" i="1">
                                      <a:latin typeface="Cambria Math" panose="02040503050406030204" pitchFamily="18" charset="0"/>
                                    </a:rPr>
                                    <m:t>)</m:t>
                                  </m:r>
                                </m:sub>
                              </m:sSub>
                            </m:e>
                          </m:d>
                        </m:e>
                      </m:nary>
                    </m:oMath>
                  </m:oMathPara>
                </a14:m>
                <a:endParaRPr lang="en-US" sz="2400" dirty="0"/>
              </a:p>
            </p:txBody>
          </p:sp>
        </mc:Choice>
        <mc:Fallback xmlns="">
          <p:sp>
            <p:nvSpPr>
              <p:cNvPr id="15" name="ZoneTexte 14">
                <a:extLst>
                  <a:ext uri="{FF2B5EF4-FFF2-40B4-BE49-F238E27FC236}">
                    <a16:creationId xmlns:a16="http://schemas.microsoft.com/office/drawing/2014/main" id="{9466CAD1-CEC8-408A-B673-86E5BC56F635}"/>
                  </a:ext>
                </a:extLst>
              </p:cNvPr>
              <p:cNvSpPr txBox="1">
                <a:spLocks noRot="1" noChangeAspect="1" noMove="1" noResize="1" noEditPoints="1" noAdjustHandles="1" noChangeArrowheads="1" noChangeShapeType="1" noTextEdit="1"/>
              </p:cNvSpPr>
              <p:nvPr/>
            </p:nvSpPr>
            <p:spPr>
              <a:xfrm>
                <a:off x="2669965" y="2943880"/>
                <a:ext cx="5871800" cy="646716"/>
              </a:xfrm>
              <a:prstGeom prst="rect">
                <a:avLst/>
              </a:prstGeom>
              <a:blipFill>
                <a:blip r:embed="rId2"/>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9A1FE0B2-2CEB-4B1D-AA33-00F06E97C78E}"/>
              </a:ext>
            </a:extLst>
          </p:cNvPr>
          <p:cNvSpPr/>
          <p:nvPr/>
        </p:nvSpPr>
        <p:spPr>
          <a:xfrm>
            <a:off x="5276851" y="2965427"/>
            <a:ext cx="3200268" cy="602209"/>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BC263695-0519-4FF5-B1B5-0488D63D0E5A}"/>
                  </a:ext>
                </a:extLst>
              </p:cNvPr>
              <p:cNvSpPr txBox="1"/>
              <p:nvPr/>
            </p:nvSpPr>
            <p:spPr>
              <a:xfrm>
                <a:off x="4798320" y="3560268"/>
                <a:ext cx="4157330" cy="378245"/>
              </a:xfrm>
              <a:prstGeom prst="rect">
                <a:avLst/>
              </a:prstGeom>
              <a:noFill/>
            </p:spPr>
            <p:txBody>
              <a:bodyPr wrap="square" rtlCol="0">
                <a:spAutoFit/>
              </a:bodyPr>
              <a:lstStyle/>
              <a:p>
                <a:pPr algn="ctr"/>
                <a:r>
                  <a:rPr lang="en-US" dirty="0">
                    <a:solidFill>
                      <a:srgbClr val="7030A0"/>
                    </a:solidFill>
                  </a:rPr>
                  <a:t>4D Axial Instanton Density on (</a:t>
                </a:r>
                <a14:m>
                  <m:oMath xmlns:m="http://schemas.openxmlformats.org/officeDocument/2006/math">
                    <m:r>
                      <a:rPr lang="fr-FR" b="0" i="1" smtClean="0">
                        <a:solidFill>
                          <a:srgbClr val="7030A0"/>
                        </a:solidFill>
                        <a:latin typeface="Cambria Math" panose="02040503050406030204" pitchFamily="18" charset="0"/>
                      </a:rPr>
                      <m:t>𝑧</m:t>
                    </m:r>
                    <m:r>
                      <a:rPr lang="fr-FR" b="0" i="1" smtClean="0">
                        <a:solidFill>
                          <a:srgbClr val="7030A0"/>
                        </a:solidFill>
                        <a:latin typeface="Cambria Math" panose="02040503050406030204" pitchFamily="18" charset="0"/>
                      </a:rPr>
                      <m:t>,</m:t>
                    </m:r>
                    <m:sSup>
                      <m:sSupPr>
                        <m:ctrlPr>
                          <a:rPr lang="fr-FR" b="0" i="1" smtClean="0">
                            <a:solidFill>
                              <a:srgbClr val="7030A0"/>
                            </a:solidFill>
                            <a:latin typeface="Cambria Math" panose="02040503050406030204" pitchFamily="18" charset="0"/>
                          </a:rPr>
                        </m:ctrlPr>
                      </m:sSupPr>
                      <m:e>
                        <m:r>
                          <a:rPr lang="fr-FR" b="0" i="1" smtClean="0">
                            <a:solidFill>
                              <a:srgbClr val="7030A0"/>
                            </a:solidFill>
                            <a:latin typeface="Cambria Math" panose="02040503050406030204" pitchFamily="18" charset="0"/>
                          </a:rPr>
                          <m:t>𝑥</m:t>
                        </m:r>
                      </m:e>
                      <m:sup>
                        <m:r>
                          <a:rPr lang="fr-FR" b="0" i="1" smtClean="0">
                            <a:solidFill>
                              <a:srgbClr val="7030A0"/>
                            </a:solidFill>
                            <a:latin typeface="Cambria Math" panose="02040503050406030204" pitchFamily="18" charset="0"/>
                          </a:rPr>
                          <m:t>𝑖</m:t>
                        </m:r>
                      </m:sup>
                    </m:sSup>
                  </m:oMath>
                </a14:m>
                <a:r>
                  <a:rPr lang="en-US" dirty="0">
                    <a:solidFill>
                      <a:srgbClr val="7030A0"/>
                    </a:solidFill>
                  </a:rPr>
                  <a:t>)</a:t>
                </a:r>
              </a:p>
            </p:txBody>
          </p:sp>
        </mc:Choice>
        <mc:Fallback xmlns="">
          <p:sp>
            <p:nvSpPr>
              <p:cNvPr id="17" name="ZoneTexte 16">
                <a:extLst>
                  <a:ext uri="{FF2B5EF4-FFF2-40B4-BE49-F238E27FC236}">
                    <a16:creationId xmlns:a16="http://schemas.microsoft.com/office/drawing/2014/main" id="{BC263695-0519-4FF5-B1B5-0488D63D0E5A}"/>
                  </a:ext>
                </a:extLst>
              </p:cNvPr>
              <p:cNvSpPr txBox="1">
                <a:spLocks noRot="1" noChangeAspect="1" noMove="1" noResize="1" noEditPoints="1" noAdjustHandles="1" noChangeArrowheads="1" noChangeShapeType="1" noTextEdit="1"/>
              </p:cNvSpPr>
              <p:nvPr/>
            </p:nvSpPr>
            <p:spPr>
              <a:xfrm>
                <a:off x="4798320" y="3560268"/>
                <a:ext cx="4157330" cy="378245"/>
              </a:xfrm>
              <a:prstGeom prst="rect">
                <a:avLst/>
              </a:prstGeom>
              <a:blipFill>
                <a:blip r:embed="rId3"/>
                <a:stretch>
                  <a:fillRect t="-4839"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CA6E749E-E2EC-41F0-825A-9E9A5BBBF224}"/>
                  </a:ext>
                </a:extLst>
              </p:cNvPr>
              <p:cNvSpPr txBox="1"/>
              <p:nvPr/>
            </p:nvSpPr>
            <p:spPr>
              <a:xfrm>
                <a:off x="771525" y="1619250"/>
                <a:ext cx="9010650" cy="437812"/>
              </a:xfrm>
              <a:prstGeom prst="rect">
                <a:avLst/>
              </a:prstGeom>
              <a:noFill/>
            </p:spPr>
            <p:txBody>
              <a:bodyPr wrap="square" rtlCol="0">
                <a:spAutoFit/>
              </a:bodyPr>
              <a:lstStyle/>
              <a:p>
                <a:r>
                  <a:rPr lang="en-US" sz="2200" dirty="0"/>
                  <a:t>Under a variation of the baryon </a:t>
                </a:r>
                <a:r>
                  <a:rPr lang="en-US" sz="2200" dirty="0">
                    <a:solidFill>
                      <a:srgbClr val="FF0000"/>
                    </a:solidFill>
                  </a:rPr>
                  <a:t>chemical potential </a:t>
                </a:r>
                <a14:m>
                  <m:oMath xmlns:m="http://schemas.openxmlformats.org/officeDocument/2006/math">
                    <m:r>
                      <a:rPr lang="fr-FR" sz="2200" b="0" i="1" smtClean="0">
                        <a:latin typeface="Cambria Math" panose="02040503050406030204" pitchFamily="18" charset="0"/>
                      </a:rPr>
                      <m:t>𝛿</m:t>
                    </m:r>
                    <m:sSubSup>
                      <m:sSubSupPr>
                        <m:ctrlPr>
                          <a:rPr lang="fr-FR" sz="2200" b="0" i="1" smtClean="0">
                            <a:latin typeface="Cambria Math" panose="02040503050406030204" pitchFamily="18" charset="0"/>
                          </a:rPr>
                        </m:ctrlPr>
                      </m:sSubSupPr>
                      <m:e>
                        <m:r>
                          <a:rPr lang="fr-FR" sz="2200" b="0" i="1" smtClean="0">
                            <a:latin typeface="Cambria Math" panose="02040503050406030204" pitchFamily="18" charset="0"/>
                          </a:rPr>
                          <m:t>𝐴</m:t>
                        </m:r>
                      </m:e>
                      <m:sub>
                        <m:r>
                          <a:rPr lang="fr-FR" sz="2200" b="0" i="1" smtClean="0">
                            <a:latin typeface="Cambria Math" panose="02040503050406030204" pitchFamily="18" charset="0"/>
                          </a:rPr>
                          <m:t>𝐵</m:t>
                        </m:r>
                      </m:sub>
                      <m:sup>
                        <m:r>
                          <a:rPr lang="fr-FR" sz="2200" b="0" i="1" smtClean="0">
                            <a:latin typeface="Cambria Math" panose="02040503050406030204" pitchFamily="18" charset="0"/>
                          </a:rPr>
                          <m:t>0</m:t>
                        </m:r>
                      </m:sup>
                    </m:sSubSup>
                    <m:r>
                      <a:rPr lang="fr-FR" sz="2200" b="0" i="1" smtClean="0">
                        <a:latin typeface="Cambria Math" panose="02040503050406030204" pitchFamily="18" charset="0"/>
                      </a:rPr>
                      <m:t>=</m:t>
                    </m:r>
                    <m:r>
                      <a:rPr lang="fr-FR" sz="2200" b="0" i="1" smtClean="0">
                        <a:latin typeface="Cambria Math" panose="02040503050406030204" pitchFamily="18" charset="0"/>
                      </a:rPr>
                      <m:t>𝛿</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𝜇</m:t>
                        </m:r>
                      </m:e>
                      <m:sub>
                        <m:r>
                          <a:rPr lang="fr-FR" sz="2200" b="0" i="1" smtClean="0">
                            <a:latin typeface="Cambria Math" panose="02040503050406030204" pitchFamily="18" charset="0"/>
                          </a:rPr>
                          <m:t>𝐵</m:t>
                        </m:r>
                      </m:sub>
                    </m:sSub>
                  </m:oMath>
                </a14:m>
                <a:r>
                  <a:rPr lang="en-US" sz="2200" dirty="0"/>
                  <a:t> :</a:t>
                </a:r>
              </a:p>
            </p:txBody>
          </p:sp>
        </mc:Choice>
        <mc:Fallback xmlns="">
          <p:sp>
            <p:nvSpPr>
              <p:cNvPr id="3" name="ZoneTexte 2">
                <a:extLst>
                  <a:ext uri="{FF2B5EF4-FFF2-40B4-BE49-F238E27FC236}">
                    <a16:creationId xmlns:a16="http://schemas.microsoft.com/office/drawing/2014/main" id="{CA6E749E-E2EC-41F0-825A-9E9A5BBBF224}"/>
                  </a:ext>
                </a:extLst>
              </p:cNvPr>
              <p:cNvSpPr txBox="1">
                <a:spLocks noRot="1" noChangeAspect="1" noMove="1" noResize="1" noEditPoints="1" noAdjustHandles="1" noChangeArrowheads="1" noChangeShapeType="1" noTextEdit="1"/>
              </p:cNvSpPr>
              <p:nvPr/>
            </p:nvSpPr>
            <p:spPr>
              <a:xfrm>
                <a:off x="771525" y="1619250"/>
                <a:ext cx="9010650" cy="437812"/>
              </a:xfrm>
              <a:prstGeom prst="rect">
                <a:avLst/>
              </a:prstGeom>
              <a:blipFill>
                <a:blip r:embed="rId4"/>
                <a:stretch>
                  <a:fillRect l="-880" t="-8451"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3ACEF297-E562-41DC-90EA-55D61E680CEC}"/>
                  </a:ext>
                </a:extLst>
              </p:cNvPr>
              <p:cNvSpPr txBox="1"/>
              <p:nvPr/>
            </p:nvSpPr>
            <p:spPr>
              <a:xfrm>
                <a:off x="213035" y="4456547"/>
                <a:ext cx="6913559"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𝑁</m:t>
                          </m:r>
                        </m:e>
                        <m:sub>
                          <m:r>
                            <a:rPr lang="fr-FR" sz="2000" b="0" i="1" smtClean="0">
                              <a:latin typeface="Cambria Math" panose="02040503050406030204" pitchFamily="18" charset="0"/>
                            </a:rPr>
                            <m:t>𝐵</m:t>
                          </m:r>
                        </m:sub>
                      </m:sSub>
                      <m:r>
                        <a:rPr lang="fr-FR"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𝑁</m:t>
                          </m:r>
                        </m:e>
                        <m:sub>
                          <m:r>
                            <a:rPr lang="fr-FR" sz="2000" b="0" i="1" smtClean="0">
                              <a:latin typeface="Cambria Math" panose="02040503050406030204" pitchFamily="18" charset="0"/>
                            </a:rPr>
                            <m:t>𝑖𝑛𝑠𝑡</m:t>
                          </m:r>
                        </m:sub>
                      </m:sSub>
                      <m:r>
                        <a:rPr lang="fr-FR" sz="2000" b="0" i="1" smtClean="0">
                          <a:latin typeface="Cambria Math" panose="02040503050406030204" pitchFamily="18" charset="0"/>
                        </a:rPr>
                        <m:t>=−</m:t>
                      </m:r>
                      <m:f>
                        <m:fPr>
                          <m:ctrlPr>
                            <a:rPr lang="fr-FR" sz="2000" i="1">
                              <a:latin typeface="Cambria Math" panose="02040503050406030204" pitchFamily="18" charset="0"/>
                            </a:rPr>
                          </m:ctrlPr>
                        </m:fPr>
                        <m:num>
                          <m:r>
                            <a:rPr lang="fr-FR" sz="2000" b="0" i="1" smtClean="0">
                              <a:latin typeface="Cambria Math" panose="02040503050406030204" pitchFamily="18" charset="0"/>
                            </a:rPr>
                            <m:t>1</m:t>
                          </m:r>
                        </m:num>
                        <m:den>
                          <m:r>
                            <a:rPr lang="fr-FR" sz="2000" i="1">
                              <a:latin typeface="Cambria Math" panose="02040503050406030204" pitchFamily="18" charset="0"/>
                            </a:rPr>
                            <m:t>16</m:t>
                          </m:r>
                          <m:sSup>
                            <m:sSupPr>
                              <m:ctrlPr>
                                <a:rPr lang="fr-FR" sz="2000" i="1">
                                  <a:latin typeface="Cambria Math" panose="02040503050406030204" pitchFamily="18" charset="0"/>
                                </a:rPr>
                              </m:ctrlPr>
                            </m:sSupPr>
                            <m:e>
                              <m:r>
                                <a:rPr lang="fr-FR" sz="2000" i="1">
                                  <a:latin typeface="Cambria Math" panose="02040503050406030204" pitchFamily="18" charset="0"/>
                                </a:rPr>
                                <m:t>𝜋</m:t>
                              </m:r>
                            </m:e>
                            <m:sup>
                              <m:r>
                                <a:rPr lang="fr-FR" sz="2000" i="1">
                                  <a:latin typeface="Cambria Math" panose="02040503050406030204" pitchFamily="18" charset="0"/>
                                </a:rPr>
                                <m:t>2</m:t>
                              </m:r>
                            </m:sup>
                          </m:sSup>
                        </m:den>
                      </m:f>
                      <m:nary>
                        <m:naryPr>
                          <m:supHide m:val="on"/>
                          <m:ctrlPr>
                            <a:rPr lang="fr-FR" sz="2000" b="0" i="1" smtClean="0">
                              <a:latin typeface="Cambria Math" panose="02040503050406030204" pitchFamily="18" charset="0"/>
                            </a:rPr>
                          </m:ctrlPr>
                        </m:naryPr>
                        <m:sub>
                          <m:r>
                            <a:rPr lang="fr-FR" sz="2000" b="0" i="1" smtClean="0">
                              <a:latin typeface="Cambria Math" panose="02040503050406030204" pitchFamily="18" charset="0"/>
                            </a:rPr>
                            <m:t>𝜕</m:t>
                          </m:r>
                          <m:r>
                            <a:rPr lang="fr-FR" sz="2000" b="0" i="1" smtClean="0">
                              <a:latin typeface="Cambria Math" panose="02040503050406030204" pitchFamily="18" charset="0"/>
                            </a:rPr>
                            <m:t>ℳ</m:t>
                          </m:r>
                        </m:sub>
                        <m:sup/>
                        <m:e>
                          <m:r>
                            <a:rPr lang="fr-FR" sz="2000" b="0" i="1" smtClean="0">
                              <a:latin typeface="Cambria Math" panose="02040503050406030204" pitchFamily="18" charset="0"/>
                            </a:rPr>
                            <m:t> </m:t>
                          </m:r>
                          <m:d>
                            <m:dPr>
                              <m:ctrlPr>
                                <a:rPr lang="fr-FR" sz="2000" b="0" i="1" smtClean="0">
                                  <a:latin typeface="Cambria Math" panose="02040503050406030204" pitchFamily="18" charset="0"/>
                                </a:rPr>
                              </m:ctrlPr>
                            </m:dPr>
                            <m:e>
                              <m:r>
                                <m:rPr>
                                  <m:nor/>
                                </m:rPr>
                                <a:rPr lang="fr-FR" sz="2000" b="0" i="0" smtClean="0">
                                  <a:latin typeface="Cambria Math" panose="02040503050406030204" pitchFamily="18" charset="0"/>
                                </a:rPr>
                                <m:t>Tr</m:t>
                              </m:r>
                              <m:d>
                                <m:dPr>
                                  <m:ctrlPr>
                                    <a:rPr lang="fr-FR" sz="2000" b="0" i="1" smtClean="0">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panose="02040503050406030204" pitchFamily="18" charset="0"/>
                                        </a:rPr>
                                        <m:t>𝐹</m:t>
                                      </m:r>
                                    </m:e>
                                    <m:sub>
                                      <m:d>
                                        <m:dPr>
                                          <m:ctrlPr>
                                            <a:rPr lang="fr-FR" sz="2000" i="1">
                                              <a:latin typeface="Cambria Math" panose="02040503050406030204" pitchFamily="18" charset="0"/>
                                            </a:rPr>
                                          </m:ctrlPr>
                                        </m:dPr>
                                        <m:e>
                                          <m:r>
                                            <a:rPr lang="fr-FR" sz="2000" i="1">
                                              <a:latin typeface="Cambria Math" panose="02040503050406030204" pitchFamily="18" charset="0"/>
                                            </a:rPr>
                                            <m:t>𝐿</m:t>
                                          </m:r>
                                        </m:e>
                                      </m:d>
                                    </m:sub>
                                  </m:sSub>
                                  <m:r>
                                    <a:rPr lang="fr-FR" sz="2000" i="1">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𝐴</m:t>
                                      </m:r>
                                    </m:e>
                                    <m:sub>
                                      <m:r>
                                        <a:rPr lang="fr-FR" sz="2000" i="1">
                                          <a:latin typeface="Cambria Math" panose="02040503050406030204" pitchFamily="18" charset="0"/>
                                        </a:rPr>
                                        <m:t>𝐿</m:t>
                                      </m:r>
                                    </m:sub>
                                  </m:sSub>
                                  <m:r>
                                    <a:rPr lang="fr-FR" sz="2000" b="0" i="1" smtClean="0">
                                      <a:latin typeface="Cambria Math" panose="02040503050406030204" pitchFamily="18" charset="0"/>
                                    </a:rPr>
                                    <m:t>+</m:t>
                                  </m:r>
                                  <m:f>
                                    <m:fPr>
                                      <m:ctrlPr>
                                        <a:rPr lang="fr-FR" sz="2000" i="1">
                                          <a:latin typeface="Cambria Math" panose="02040503050406030204" pitchFamily="18" charset="0"/>
                                        </a:rPr>
                                      </m:ctrlPr>
                                    </m:fPr>
                                    <m:num>
                                      <m:r>
                                        <a:rPr lang="fr-FR" sz="2000" i="1">
                                          <a:latin typeface="Cambria Math" panose="02040503050406030204" pitchFamily="18" charset="0"/>
                                        </a:rPr>
                                        <m:t>𝑖</m:t>
                                      </m:r>
                                    </m:num>
                                    <m:den>
                                      <m:r>
                                        <a:rPr lang="fr-FR" sz="2000" i="1">
                                          <a:latin typeface="Cambria Math" panose="02040503050406030204" pitchFamily="18" charset="0"/>
                                        </a:rPr>
                                        <m:t>3</m:t>
                                      </m:r>
                                    </m:den>
                                  </m:f>
                                  <m:sSubSup>
                                    <m:sSubSupPr>
                                      <m:ctrlPr>
                                        <a:rPr lang="fr-FR" sz="2000" i="1">
                                          <a:latin typeface="Cambria Math" panose="02040503050406030204" pitchFamily="18" charset="0"/>
                                        </a:rPr>
                                      </m:ctrlPr>
                                    </m:sSubSupPr>
                                    <m:e>
                                      <m:r>
                                        <a:rPr lang="fr-FR" sz="2000" i="1">
                                          <a:latin typeface="Cambria Math" panose="02040503050406030204" pitchFamily="18" charset="0"/>
                                        </a:rPr>
                                        <m:t>𝐴</m:t>
                                      </m:r>
                                    </m:e>
                                    <m:sub>
                                      <m:r>
                                        <a:rPr lang="fr-FR" sz="2000" i="1">
                                          <a:latin typeface="Cambria Math" panose="02040503050406030204" pitchFamily="18" charset="0"/>
                                        </a:rPr>
                                        <m:t>𝐿</m:t>
                                      </m:r>
                                    </m:sub>
                                    <m:sup>
                                      <m:r>
                                        <a:rPr lang="fr-FR" sz="2000" i="1">
                                          <a:latin typeface="Cambria Math" panose="02040503050406030204" pitchFamily="18" charset="0"/>
                                        </a:rPr>
                                        <m:t>3</m:t>
                                      </m:r>
                                    </m:sup>
                                  </m:sSubSup>
                                </m:e>
                              </m:d>
                              <m:r>
                                <a:rPr lang="fr-FR" sz="2000" b="0" i="1" smtClean="0">
                                  <a:latin typeface="Cambria Math" panose="02040503050406030204" pitchFamily="18" charset="0"/>
                                </a:rPr>
                                <m:t>−</m:t>
                              </m:r>
                              <m:d>
                                <m:dPr>
                                  <m:begChr m:val="{"/>
                                  <m:endChr m:val="}"/>
                                  <m:ctrlPr>
                                    <a:rPr lang="fr-FR" sz="2000" b="0" i="1" smtClean="0">
                                      <a:latin typeface="Cambria Math" panose="02040503050406030204" pitchFamily="18" charset="0"/>
                                    </a:rPr>
                                  </m:ctrlPr>
                                </m:dPr>
                                <m:e>
                                  <m:r>
                                    <a:rPr lang="fr-FR" sz="2000" b="0" i="1" smtClean="0">
                                      <a:latin typeface="Cambria Math" panose="02040503050406030204" pitchFamily="18" charset="0"/>
                                    </a:rPr>
                                    <m:t>𝐿</m:t>
                                  </m:r>
                                  <m:r>
                                    <a:rPr lang="fr-FR" sz="2000" b="0" i="1" smtClean="0">
                                      <a:latin typeface="Cambria Math" panose="02040503050406030204" pitchFamily="18" charset="0"/>
                                    </a:rPr>
                                    <m:t>↔</m:t>
                                  </m:r>
                                  <m:r>
                                    <a:rPr lang="fr-FR" sz="2000" b="0" i="1" smtClean="0">
                                      <a:latin typeface="Cambria Math" panose="02040503050406030204" pitchFamily="18" charset="0"/>
                                    </a:rPr>
                                    <m:t>𝑅</m:t>
                                  </m:r>
                                </m:e>
                              </m:d>
                            </m:e>
                          </m:d>
                        </m:e>
                      </m:nary>
                    </m:oMath>
                  </m:oMathPara>
                </a14:m>
                <a:endParaRPr lang="en-US" dirty="0"/>
              </a:p>
            </p:txBody>
          </p:sp>
        </mc:Choice>
        <mc:Fallback xmlns="">
          <p:sp>
            <p:nvSpPr>
              <p:cNvPr id="5" name="ZoneTexte 4">
                <a:extLst>
                  <a:ext uri="{FF2B5EF4-FFF2-40B4-BE49-F238E27FC236}">
                    <a16:creationId xmlns:a16="http://schemas.microsoft.com/office/drawing/2014/main" id="{3ACEF297-E562-41DC-90EA-55D61E680CEC}"/>
                  </a:ext>
                </a:extLst>
              </p:cNvPr>
              <p:cNvSpPr txBox="1">
                <a:spLocks noRot="1" noChangeAspect="1" noMove="1" noResize="1" noEditPoints="1" noAdjustHandles="1" noChangeArrowheads="1" noChangeShapeType="1" noTextEdit="1"/>
              </p:cNvSpPr>
              <p:nvPr/>
            </p:nvSpPr>
            <p:spPr>
              <a:xfrm>
                <a:off x="213035" y="4456547"/>
                <a:ext cx="6913559" cy="691536"/>
              </a:xfrm>
              <a:prstGeom prst="rect">
                <a:avLst/>
              </a:prstGeom>
              <a:blipFill>
                <a:blip r:embed="rId5"/>
                <a:stretch>
                  <a:fillRect/>
                </a:stretch>
              </a:blipFill>
            </p:spPr>
            <p:txBody>
              <a:bodyPr/>
              <a:lstStyle/>
              <a:p>
                <a:r>
                  <a:rPr lang="en-US">
                    <a:noFill/>
                  </a:rPr>
                  <a:t> </a:t>
                </a:r>
              </a:p>
            </p:txBody>
          </p:sp>
        </mc:Fallback>
      </mc:AlternateContent>
      <p:sp>
        <p:nvSpPr>
          <p:cNvPr id="6" name="Flèche : droite 5">
            <a:extLst>
              <a:ext uri="{FF2B5EF4-FFF2-40B4-BE49-F238E27FC236}">
                <a16:creationId xmlns:a16="http://schemas.microsoft.com/office/drawing/2014/main" id="{2EA9306A-4569-4067-B526-0D78F0318ED2}"/>
              </a:ext>
            </a:extLst>
          </p:cNvPr>
          <p:cNvSpPr/>
          <p:nvPr/>
        </p:nvSpPr>
        <p:spPr>
          <a:xfrm>
            <a:off x="7186930" y="4707255"/>
            <a:ext cx="685800" cy="24528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233E584-F3F2-4A80-88AE-B93EF7F2026A}"/>
                  </a:ext>
                </a:extLst>
              </p:cNvPr>
              <p:cNvSpPr/>
              <p:nvPr/>
            </p:nvSpPr>
            <p:spPr>
              <a:xfrm>
                <a:off x="7890755" y="4461889"/>
                <a:ext cx="4254563" cy="7412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000" i="1" smtClean="0">
                              <a:solidFill>
                                <a:srgbClr val="FF0000"/>
                              </a:solidFill>
                              <a:latin typeface="Cambria Math" panose="02040503050406030204" pitchFamily="18" charset="0"/>
                            </a:rPr>
                          </m:ctrlPr>
                        </m:fPr>
                        <m:num>
                          <m:r>
                            <a:rPr lang="fr-FR" sz="2000" i="1">
                              <a:solidFill>
                                <a:srgbClr val="FF0000"/>
                              </a:solidFill>
                              <a:latin typeface="Cambria Math" panose="02040503050406030204" pitchFamily="18" charset="0"/>
                            </a:rPr>
                            <m:t>1</m:t>
                          </m:r>
                        </m:num>
                        <m:den>
                          <m:r>
                            <a:rPr lang="fr-FR" sz="2000" i="1">
                              <a:solidFill>
                                <a:srgbClr val="FF0000"/>
                              </a:solidFill>
                              <a:latin typeface="Cambria Math" panose="02040503050406030204" pitchFamily="18" charset="0"/>
                            </a:rPr>
                            <m:t>24</m:t>
                          </m:r>
                          <m:sSup>
                            <m:sSupPr>
                              <m:ctrlPr>
                                <a:rPr lang="fr-FR" sz="2000" i="1">
                                  <a:solidFill>
                                    <a:srgbClr val="FF0000"/>
                                  </a:solidFill>
                                  <a:latin typeface="Cambria Math" panose="02040503050406030204" pitchFamily="18" charset="0"/>
                                </a:rPr>
                              </m:ctrlPr>
                            </m:sSupPr>
                            <m:e>
                              <m:r>
                                <a:rPr lang="fr-FR" sz="2000" i="1">
                                  <a:solidFill>
                                    <a:srgbClr val="FF0000"/>
                                  </a:solidFill>
                                  <a:latin typeface="Cambria Math" panose="02040503050406030204" pitchFamily="18" charset="0"/>
                                </a:rPr>
                                <m:t>𝜋</m:t>
                              </m:r>
                            </m:e>
                            <m:sup>
                              <m:r>
                                <a:rPr lang="fr-FR" sz="2000" i="1">
                                  <a:solidFill>
                                    <a:srgbClr val="FF0000"/>
                                  </a:solidFill>
                                  <a:latin typeface="Cambria Math" panose="02040503050406030204" pitchFamily="18" charset="0"/>
                                </a:rPr>
                                <m:t>2</m:t>
                              </m:r>
                            </m:sup>
                          </m:sSup>
                        </m:den>
                      </m:f>
                      <m:r>
                        <m:rPr>
                          <m:nor/>
                        </m:rPr>
                        <a:rPr lang="fr-FR" sz="2000">
                          <a:solidFill>
                            <a:srgbClr val="FF0000"/>
                          </a:solidFill>
                          <a:latin typeface="Cambria Math" panose="02040503050406030204" pitchFamily="18" charset="0"/>
                        </a:rPr>
                        <m:t>Tr</m:t>
                      </m:r>
                      <m:nary>
                        <m:naryPr>
                          <m:supHide m:val="on"/>
                          <m:ctrlPr>
                            <a:rPr lang="fr-FR" sz="2000" b="0" i="1" smtClean="0">
                              <a:solidFill>
                                <a:srgbClr val="FF0000"/>
                              </a:solidFill>
                              <a:latin typeface="Cambria Math" panose="02040503050406030204" pitchFamily="18" charset="0"/>
                            </a:rPr>
                          </m:ctrlPr>
                        </m:naryPr>
                        <m:sub>
                          <m:r>
                            <a:rPr lang="fr-FR" sz="2000" b="0" i="1" smtClean="0">
                              <a:solidFill>
                                <a:srgbClr val="FF0000"/>
                              </a:solidFill>
                              <a:latin typeface="Cambria Math" panose="02040503050406030204" pitchFamily="18" charset="0"/>
                            </a:rPr>
                            <m:t>𝜕</m:t>
                          </m:r>
                          <m:r>
                            <a:rPr lang="fr-FR" sz="2000" b="0" i="1" smtClean="0">
                              <a:solidFill>
                                <a:srgbClr val="FF0000"/>
                              </a:solidFill>
                              <a:latin typeface="Cambria Math" panose="02040503050406030204" pitchFamily="18" charset="0"/>
                            </a:rPr>
                            <m:t>ℳ</m:t>
                          </m:r>
                        </m:sub>
                        <m:sup/>
                        <m:e>
                          <m:sSup>
                            <m:sSupPr>
                              <m:ctrlPr>
                                <a:rPr lang="fr-FR" sz="2000" i="1">
                                  <a:solidFill>
                                    <a:srgbClr val="FF0000"/>
                                  </a:solidFill>
                                  <a:latin typeface="Cambria Math" panose="02040503050406030204" pitchFamily="18" charset="0"/>
                                </a:rPr>
                              </m:ctrlPr>
                            </m:sSupPr>
                            <m:e>
                              <m:d>
                                <m:dPr>
                                  <m:ctrlPr>
                                    <a:rPr lang="fr-FR" sz="2000" i="1">
                                      <a:solidFill>
                                        <a:srgbClr val="FF0000"/>
                                      </a:solidFill>
                                      <a:latin typeface="Cambria Math" panose="02040503050406030204" pitchFamily="18" charset="0"/>
                                    </a:rPr>
                                  </m:ctrlPr>
                                </m:dPr>
                                <m:e>
                                  <m:sSup>
                                    <m:sSupPr>
                                      <m:ctrlPr>
                                        <a:rPr lang="fr-FR" sz="2000" i="1">
                                          <a:solidFill>
                                            <a:srgbClr val="FF0000"/>
                                          </a:solidFill>
                                          <a:latin typeface="Cambria Math" panose="02040503050406030204" pitchFamily="18" charset="0"/>
                                        </a:rPr>
                                      </m:ctrlPr>
                                    </m:sSupPr>
                                    <m:e>
                                      <m:r>
                                        <a:rPr lang="fr-FR" sz="2000" i="1">
                                          <a:solidFill>
                                            <a:srgbClr val="FF0000"/>
                                          </a:solidFill>
                                          <a:latin typeface="Cambria Math" panose="02040503050406030204" pitchFamily="18" charset="0"/>
                                        </a:rPr>
                                        <m:t>𝑈</m:t>
                                      </m:r>
                                    </m:e>
                                    <m:sup>
                                      <m:r>
                                        <a:rPr lang="fr-FR" sz="2000" i="1">
                                          <a:solidFill>
                                            <a:srgbClr val="FF0000"/>
                                          </a:solidFill>
                                          <a:latin typeface="Cambria Math" panose="02040503050406030204" pitchFamily="18" charset="0"/>
                                        </a:rPr>
                                        <m:t>†</m:t>
                                      </m:r>
                                    </m:sup>
                                  </m:sSup>
                                  <m:r>
                                    <a:rPr lang="fr-FR" sz="2000" i="1">
                                      <a:solidFill>
                                        <a:srgbClr val="FF0000"/>
                                      </a:solidFill>
                                      <a:latin typeface="Cambria Math" panose="02040503050406030204" pitchFamily="18" charset="0"/>
                                    </a:rPr>
                                    <m:t>∧</m:t>
                                  </m:r>
                                  <m:r>
                                    <m:rPr>
                                      <m:nor/>
                                    </m:rPr>
                                    <a:rPr lang="fr-FR" sz="2000">
                                      <a:solidFill>
                                        <a:srgbClr val="FF0000"/>
                                      </a:solidFill>
                                      <a:latin typeface="Cambria Math" panose="02040503050406030204" pitchFamily="18" charset="0"/>
                                    </a:rPr>
                                    <m:t>d</m:t>
                                  </m:r>
                                  <m:r>
                                    <a:rPr lang="fr-FR" sz="2000" i="1">
                                      <a:solidFill>
                                        <a:srgbClr val="FF0000"/>
                                      </a:solidFill>
                                      <a:latin typeface="Cambria Math" panose="02040503050406030204" pitchFamily="18" charset="0"/>
                                    </a:rPr>
                                    <m:t>𝑈</m:t>
                                  </m:r>
                                </m:e>
                              </m:d>
                            </m:e>
                            <m:sup>
                              <m:r>
                                <a:rPr lang="fr-FR" sz="2000" i="1">
                                  <a:solidFill>
                                    <a:srgbClr val="FF0000"/>
                                  </a:solidFill>
                                  <a:latin typeface="Cambria Math" panose="02040503050406030204" pitchFamily="18" charset="0"/>
                                </a:rPr>
                                <m:t>3</m:t>
                              </m:r>
                            </m:sup>
                          </m:sSup>
                        </m:e>
                      </m:nary>
                      <m:r>
                        <a:rPr lang="fr-FR" sz="2000" b="0" i="1" smtClean="0">
                          <a:solidFill>
                            <a:srgbClr val="FF0000"/>
                          </a:solidFill>
                          <a:latin typeface="Cambria Math" panose="02040503050406030204" pitchFamily="18" charset="0"/>
                        </a:rPr>
                        <m:t>=</m:t>
                      </m:r>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𝑠𝑘𝑦𝑟𝑚𝑖𝑜𝑛</m:t>
                          </m:r>
                        </m:sub>
                      </m:sSub>
                    </m:oMath>
                  </m:oMathPara>
                </a14:m>
                <a:endParaRPr lang="en-US" sz="2000" dirty="0"/>
              </a:p>
            </p:txBody>
          </p:sp>
        </mc:Choice>
        <mc:Fallback xmlns="">
          <p:sp>
            <p:nvSpPr>
              <p:cNvPr id="7" name="Rectangle 6">
                <a:extLst>
                  <a:ext uri="{FF2B5EF4-FFF2-40B4-BE49-F238E27FC236}">
                    <a16:creationId xmlns:a16="http://schemas.microsoft.com/office/drawing/2014/main" id="{D233E584-F3F2-4A80-88AE-B93EF7F2026A}"/>
                  </a:ext>
                </a:extLst>
              </p:cNvPr>
              <p:cNvSpPr>
                <a:spLocks noRot="1" noChangeAspect="1" noMove="1" noResize="1" noEditPoints="1" noAdjustHandles="1" noChangeArrowheads="1" noChangeShapeType="1" noTextEdit="1"/>
              </p:cNvSpPr>
              <p:nvPr/>
            </p:nvSpPr>
            <p:spPr>
              <a:xfrm>
                <a:off x="7890755" y="4461889"/>
                <a:ext cx="4254563" cy="7412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A26E644-CD67-4597-87B1-984BC1F39672}"/>
                  </a:ext>
                </a:extLst>
              </p:cNvPr>
              <p:cNvSpPr/>
              <p:nvPr/>
            </p:nvSpPr>
            <p:spPr>
              <a:xfrm>
                <a:off x="5699350" y="5198866"/>
                <a:ext cx="3600000" cy="468000"/>
              </a:xfrm>
              <a:prstGeom prst="rect">
                <a:avLst/>
              </a:prstGeom>
              <a:solidFill>
                <a:srgbClr val="FF0000">
                  <a:alpha val="40000"/>
                </a:srgbClr>
              </a:solidFill>
              <a:effectLst>
                <a:softEdge rad="25400"/>
              </a:effectLst>
            </p:spPr>
            <p:txBody>
              <a:bodyPr wrap="none" anchor="ctr">
                <a:spAutoFit/>
              </a:bodyPr>
              <a:lstStyle/>
              <a:p>
                <a:pPr algn="ctr"/>
                <a:r>
                  <a:rPr lang="fr-FR" dirty="0"/>
                  <a:t>Pion ansatz  </a:t>
                </a:r>
                <a14:m>
                  <m:oMath xmlns:m="http://schemas.openxmlformats.org/officeDocument/2006/math">
                    <m:sSubSup>
                      <m:sSubSupPr>
                        <m:ctrlPr>
                          <a:rPr lang="fr-FR" i="1">
                            <a:latin typeface="Cambria Math" panose="02040503050406030204" pitchFamily="18" charset="0"/>
                          </a:rPr>
                        </m:ctrlPr>
                      </m:sSubSupPr>
                      <m:e>
                        <m:r>
                          <m:rPr>
                            <m:sty m:val="p"/>
                          </m:rPr>
                          <a:rPr lang="fr-FR">
                            <a:latin typeface="Cambria Math" panose="02040503050406030204" pitchFamily="18" charset="0"/>
                          </a:rPr>
                          <m:t>A</m:t>
                        </m:r>
                      </m:e>
                      <m:sub>
                        <m:r>
                          <m:rPr>
                            <m:sty m:val="p"/>
                          </m:rPr>
                          <a:rPr lang="fr-FR">
                            <a:latin typeface="Cambria Math" panose="02040503050406030204" pitchFamily="18" charset="0"/>
                          </a:rPr>
                          <m:t>L</m:t>
                        </m:r>
                      </m:sub>
                      <m:sup>
                        <m:r>
                          <a:rPr lang="fr-FR" i="1">
                            <a:latin typeface="Cambria Math" panose="02040503050406030204" pitchFamily="18" charset="0"/>
                          </a:rPr>
                          <m:t>𝜇</m:t>
                        </m:r>
                      </m:sup>
                    </m:sSubSup>
                    <m:r>
                      <a:rPr lang="fr-FR">
                        <a:latin typeface="Cambria Math" panose="02040503050406030204" pitchFamily="18" charset="0"/>
                      </a:rPr>
                      <m:t>=−</m:t>
                    </m:r>
                    <m:r>
                      <m:rPr>
                        <m:sty m:val="p"/>
                      </m:rPr>
                      <a:rPr lang="fr-FR">
                        <a:latin typeface="Cambria Math" panose="02040503050406030204" pitchFamily="18" charset="0"/>
                      </a:rPr>
                      <m:t>i</m:t>
                    </m:r>
                    <m:r>
                      <a:rPr lang="fr-FR">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m:t>
                        </m:r>
                      </m:e>
                      <m:sup>
                        <m:r>
                          <a:rPr lang="fr-FR" i="1">
                            <a:latin typeface="Cambria Math" panose="02040503050406030204" pitchFamily="18" charset="0"/>
                          </a:rPr>
                          <m:t>𝜇</m:t>
                        </m:r>
                      </m:sup>
                    </m:sSup>
                    <m:r>
                      <a:rPr lang="fr-FR" i="1">
                        <a:latin typeface="Cambria Math" panose="02040503050406030204" pitchFamily="18" charset="0"/>
                      </a:rPr>
                      <m:t>𝑈</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𝑈</m:t>
                        </m:r>
                      </m:e>
                      <m:sup>
                        <m:r>
                          <a:rPr lang="fr-FR" i="1">
                            <a:latin typeface="Cambria Math" panose="02040503050406030204" pitchFamily="18" charset="0"/>
                          </a:rPr>
                          <m:t>†</m:t>
                        </m:r>
                      </m:sup>
                    </m:sSup>
                    <m:r>
                      <a:rPr lang="fr-FR" i="1">
                        <a:latin typeface="Cambria Math" panose="02040503050406030204" pitchFamily="18" charset="0"/>
                      </a:rPr>
                      <m:t>𝜑</m:t>
                    </m:r>
                    <m:d>
                      <m:dPr>
                        <m:ctrlPr>
                          <a:rPr lang="fr-FR" i="1">
                            <a:latin typeface="Cambria Math" panose="02040503050406030204" pitchFamily="18" charset="0"/>
                          </a:rPr>
                        </m:ctrlPr>
                      </m:dPr>
                      <m:e>
                        <m:r>
                          <a:rPr lang="fr-FR" i="1">
                            <a:latin typeface="Cambria Math" panose="02040503050406030204" pitchFamily="18" charset="0"/>
                          </a:rPr>
                          <m:t>𝑧</m:t>
                        </m:r>
                      </m:e>
                    </m:d>
                    <m:r>
                      <a:rPr lang="fr-FR" i="1">
                        <a:latin typeface="Cambria Math" panose="02040503050406030204" pitchFamily="18" charset="0"/>
                      </a:rPr>
                      <m:t> </m:t>
                    </m:r>
                  </m:oMath>
                </a14:m>
                <a:endParaRPr lang="en-US" dirty="0"/>
              </a:p>
            </p:txBody>
          </p:sp>
        </mc:Choice>
        <mc:Fallback xmlns="">
          <p:sp>
            <p:nvSpPr>
              <p:cNvPr id="9" name="Rectangle 8">
                <a:extLst>
                  <a:ext uri="{FF2B5EF4-FFF2-40B4-BE49-F238E27FC236}">
                    <a16:creationId xmlns:a16="http://schemas.microsoft.com/office/drawing/2014/main" id="{7A26E644-CD67-4597-87B1-984BC1F39672}"/>
                  </a:ext>
                </a:extLst>
              </p:cNvPr>
              <p:cNvSpPr>
                <a:spLocks noRot="1" noChangeAspect="1" noMove="1" noResize="1" noEditPoints="1" noAdjustHandles="1" noChangeArrowheads="1" noChangeShapeType="1" noTextEdit="1"/>
              </p:cNvSpPr>
              <p:nvPr/>
            </p:nvSpPr>
            <p:spPr>
              <a:xfrm>
                <a:off x="5699350" y="5198866"/>
                <a:ext cx="3600000" cy="468000"/>
              </a:xfrm>
              <a:prstGeom prst="rect">
                <a:avLst/>
              </a:prstGeom>
              <a:blipFill>
                <a:blip r:embed="rId7"/>
                <a:stretch>
                  <a:fillRect b="-10390"/>
                </a:stretch>
              </a:blipFill>
              <a:effectLst>
                <a:softEdge rad="25400"/>
              </a:effectLst>
            </p:spPr>
            <p:txBody>
              <a:bodyPr/>
              <a:lstStyle/>
              <a:p>
                <a:r>
                  <a:rPr lang="en-US">
                    <a:noFill/>
                  </a:rPr>
                  <a:t> </a:t>
                </a:r>
              </a:p>
            </p:txBody>
          </p:sp>
        </mc:Fallback>
      </mc:AlternateContent>
      <p:sp>
        <p:nvSpPr>
          <p:cNvPr id="13" name="Espace réservé du numéro de diapositive 4">
            <a:extLst>
              <a:ext uri="{FF2B5EF4-FFF2-40B4-BE49-F238E27FC236}">
                <a16:creationId xmlns:a16="http://schemas.microsoft.com/office/drawing/2014/main" id="{67424F34-A0DC-4EBC-9511-5AC8B82E7B34}"/>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20</a:t>
            </a:fld>
            <a:r>
              <a:rPr lang="fr-FR" dirty="0"/>
              <a:t>/32</a:t>
            </a:r>
          </a:p>
        </p:txBody>
      </p:sp>
    </p:spTree>
    <p:extLst>
      <p:ext uri="{BB962C8B-B14F-4D97-AF65-F5344CB8AC3E}">
        <p14:creationId xmlns:p14="http://schemas.microsoft.com/office/powerpoint/2010/main" val="308520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6" grpId="0" animBg="1"/>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061B221-CBA1-4FD0-ABA1-5088E6487F5F}"/>
              </a:ext>
            </a:extLst>
          </p:cNvPr>
          <p:cNvSpPr/>
          <p:nvPr/>
        </p:nvSpPr>
        <p:spPr>
          <a:xfrm>
            <a:off x="10058400" y="1604949"/>
            <a:ext cx="1412240" cy="13255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69127E-CE73-4106-B52F-9C8FA328B266}"/>
              </a:ext>
            </a:extLst>
          </p:cNvPr>
          <p:cNvSpPr/>
          <p:nvPr/>
        </p:nvSpPr>
        <p:spPr>
          <a:xfrm>
            <a:off x="5327613" y="1610187"/>
            <a:ext cx="3836707" cy="1325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9F14C71-F58C-41D1-A464-EA6138E37B0F}"/>
              </a:ext>
            </a:extLst>
          </p:cNvPr>
          <p:cNvSpPr/>
          <p:nvPr/>
        </p:nvSpPr>
        <p:spPr>
          <a:xfrm>
            <a:off x="721360" y="1610187"/>
            <a:ext cx="3814518" cy="13255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B9C633-167D-4F70-9C7C-7291A4EA3886}"/>
              </a:ext>
            </a:extLst>
          </p:cNvPr>
          <p:cNvSpPr>
            <a:spLocks noGrp="1"/>
          </p:cNvSpPr>
          <p:nvPr>
            <p:ph type="title"/>
          </p:nvPr>
        </p:nvSpPr>
        <p:spPr>
          <a:xfrm>
            <a:off x="838200" y="121285"/>
            <a:ext cx="10515600" cy="1325563"/>
          </a:xfrm>
        </p:spPr>
        <p:txBody>
          <a:bodyPr/>
          <a:lstStyle/>
          <a:p>
            <a:r>
              <a:rPr lang="en-US" dirty="0"/>
              <a:t>The V-QCD Framework : Setup</a:t>
            </a:r>
          </a:p>
        </p:txBody>
      </p:sp>
      <p:sp>
        <p:nvSpPr>
          <p:cNvPr id="5" name="Rectangle 4">
            <a:extLst>
              <a:ext uri="{FF2B5EF4-FFF2-40B4-BE49-F238E27FC236}">
                <a16:creationId xmlns:a16="http://schemas.microsoft.com/office/drawing/2014/main" id="{771430BC-1D54-44DF-97DC-B9EE99EB4E97}"/>
              </a:ext>
            </a:extLst>
          </p:cNvPr>
          <p:cNvSpPr/>
          <p:nvPr/>
        </p:nvSpPr>
        <p:spPr>
          <a:xfrm>
            <a:off x="1106805" y="1862919"/>
            <a:ext cx="809625" cy="809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A6673DF8-74C8-499F-A0AD-5D20DEC41D4B}"/>
                  </a:ext>
                </a:extLst>
              </p:cNvPr>
              <p:cNvSpPr txBox="1"/>
              <p:nvPr/>
            </p:nvSpPr>
            <p:spPr>
              <a:xfrm>
                <a:off x="1116965" y="1970859"/>
                <a:ext cx="8157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400" i="1" smtClean="0">
                              <a:solidFill>
                                <a:schemeClr val="tx1"/>
                              </a:solidFill>
                              <a:latin typeface="Cambria Math" panose="02040503050406030204" pitchFamily="18" charset="0"/>
                            </a:rPr>
                          </m:ctrlPr>
                        </m:sSubPr>
                        <m:e>
                          <m:r>
                            <a:rPr lang="fr-FR" sz="2400" i="1">
                              <a:solidFill>
                                <a:schemeClr val="tx1"/>
                              </a:solidFill>
                              <a:latin typeface="Cambria Math" panose="02040503050406030204" pitchFamily="18" charset="0"/>
                            </a:rPr>
                            <m:t>𝑔</m:t>
                          </m:r>
                        </m:e>
                        <m:sub>
                          <m:r>
                            <a:rPr lang="fr-FR" sz="2400" i="1">
                              <a:solidFill>
                                <a:schemeClr val="tx1"/>
                              </a:solidFill>
                              <a:latin typeface="Cambria Math" panose="02040503050406030204" pitchFamily="18" charset="0"/>
                            </a:rPr>
                            <m:t>𝑀𝑁</m:t>
                          </m:r>
                        </m:sub>
                      </m:sSub>
                    </m:oMath>
                  </m:oMathPara>
                </a14:m>
                <a:endParaRPr lang="en-US" dirty="0"/>
              </a:p>
            </p:txBody>
          </p:sp>
        </mc:Choice>
        <mc:Fallback xmlns="">
          <p:sp>
            <p:nvSpPr>
              <p:cNvPr id="7" name="ZoneTexte 6">
                <a:extLst>
                  <a:ext uri="{FF2B5EF4-FFF2-40B4-BE49-F238E27FC236}">
                    <a16:creationId xmlns:a16="http://schemas.microsoft.com/office/drawing/2014/main" id="{A6673DF8-74C8-499F-A0AD-5D20DEC41D4B}"/>
                  </a:ext>
                </a:extLst>
              </p:cNvPr>
              <p:cNvSpPr txBox="1">
                <a:spLocks noRot="1" noChangeAspect="1" noMove="1" noResize="1" noEditPoints="1" noAdjustHandles="1" noChangeArrowheads="1" noChangeShapeType="1" noTextEdit="1"/>
              </p:cNvSpPr>
              <p:nvPr/>
            </p:nvSpPr>
            <p:spPr>
              <a:xfrm>
                <a:off x="1116965" y="1970859"/>
                <a:ext cx="815736" cy="461665"/>
              </a:xfrm>
              <a:prstGeom prst="rect">
                <a:avLst/>
              </a:prstGeom>
              <a:blipFill>
                <a:blip r:embed="rId2"/>
                <a:stretch>
                  <a:fillRect b="-1052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FBDFAAAE-DC6F-45DF-AFC6-1EF2B14894DE}"/>
              </a:ext>
            </a:extLst>
          </p:cNvPr>
          <p:cNvSpPr/>
          <p:nvPr/>
        </p:nvSpPr>
        <p:spPr>
          <a:xfrm>
            <a:off x="10362863" y="1862919"/>
            <a:ext cx="809625" cy="80962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AAAFC6D-17CF-4ECC-857B-21DE3BACF3DE}"/>
                  </a:ext>
                </a:extLst>
              </p:cNvPr>
              <p:cNvSpPr txBox="1"/>
              <p:nvPr/>
            </p:nvSpPr>
            <p:spPr>
              <a:xfrm>
                <a:off x="10533380" y="1991179"/>
                <a:ext cx="459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solidFill>
                            <a:schemeClr val="tx1"/>
                          </a:solidFill>
                          <a:latin typeface="Cambria Math" panose="02040503050406030204" pitchFamily="18" charset="0"/>
                        </a:rPr>
                        <m:t>𝒶</m:t>
                      </m:r>
                    </m:oMath>
                  </m:oMathPara>
                </a14:m>
                <a:endParaRPr lang="en-US" dirty="0"/>
              </a:p>
            </p:txBody>
          </p:sp>
        </mc:Choice>
        <mc:Fallback xmlns="">
          <p:sp>
            <p:nvSpPr>
              <p:cNvPr id="11" name="ZoneTexte 10">
                <a:extLst>
                  <a:ext uri="{FF2B5EF4-FFF2-40B4-BE49-F238E27FC236}">
                    <a16:creationId xmlns:a16="http://schemas.microsoft.com/office/drawing/2014/main" id="{9AAAFC6D-17CF-4ECC-857B-21DE3BACF3DE}"/>
                  </a:ext>
                </a:extLst>
              </p:cNvPr>
              <p:cNvSpPr txBox="1">
                <a:spLocks noRot="1" noChangeAspect="1" noMove="1" noResize="1" noEditPoints="1" noAdjustHandles="1" noChangeArrowheads="1" noChangeShapeType="1" noTextEdit="1"/>
              </p:cNvSpPr>
              <p:nvPr/>
            </p:nvSpPr>
            <p:spPr>
              <a:xfrm>
                <a:off x="10533380" y="1991179"/>
                <a:ext cx="459613" cy="461665"/>
              </a:xfrm>
              <a:prstGeom prst="rect">
                <a:avLst/>
              </a:prstGeo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8246AA5-05E7-4E12-80D3-3B4ADD342448}"/>
              </a:ext>
            </a:extLst>
          </p:cNvPr>
          <p:cNvSpPr/>
          <p:nvPr/>
        </p:nvSpPr>
        <p:spPr>
          <a:xfrm>
            <a:off x="7938734" y="1862919"/>
            <a:ext cx="809625" cy="8096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81E17674-8EF9-484E-A4AA-F6B8C455F7A5}"/>
                  </a:ext>
                </a:extLst>
              </p:cNvPr>
              <p:cNvSpPr txBox="1"/>
              <p:nvPr/>
            </p:nvSpPr>
            <p:spPr>
              <a:xfrm>
                <a:off x="7928574" y="1970859"/>
                <a:ext cx="856260" cy="528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fr-FR" sz="2400" b="0" i="1" smtClean="0">
                              <a:solidFill>
                                <a:schemeClr val="tx1"/>
                              </a:solidFill>
                              <a:latin typeface="Cambria Math" panose="02040503050406030204" pitchFamily="18" charset="0"/>
                            </a:rPr>
                          </m:ctrlPr>
                        </m:sSubSupPr>
                        <m:e>
                          <m:r>
                            <a:rPr lang="fr-FR" sz="2400" b="0" i="1" smtClean="0">
                              <a:solidFill>
                                <a:schemeClr val="tx1"/>
                              </a:solidFill>
                              <a:latin typeface="Cambria Math" panose="02040503050406030204" pitchFamily="18" charset="0"/>
                            </a:rPr>
                            <m:t>𝐴</m:t>
                          </m:r>
                        </m:e>
                        <m:sub>
                          <m:r>
                            <a:rPr lang="fr-FR" sz="2400" b="0" i="1" smtClean="0">
                              <a:solidFill>
                                <a:schemeClr val="tx1"/>
                              </a:solidFill>
                              <a:latin typeface="Cambria Math" panose="02040503050406030204" pitchFamily="18" charset="0"/>
                            </a:rPr>
                            <m:t>𝐿</m:t>
                          </m:r>
                          <m:r>
                            <a:rPr lang="fr-FR" sz="2400" b="0" i="1" smtClean="0">
                              <a:solidFill>
                                <a:schemeClr val="tx1"/>
                              </a:solidFill>
                              <a:latin typeface="Cambria Math" panose="02040503050406030204" pitchFamily="18" charset="0"/>
                            </a:rPr>
                            <m:t>/</m:t>
                          </m:r>
                          <m:r>
                            <a:rPr lang="fr-FR" sz="2400" b="0" i="1" smtClean="0">
                              <a:solidFill>
                                <a:schemeClr val="tx1"/>
                              </a:solidFill>
                              <a:latin typeface="Cambria Math" panose="02040503050406030204" pitchFamily="18" charset="0"/>
                            </a:rPr>
                            <m:t>𝑅</m:t>
                          </m:r>
                        </m:sub>
                        <m:sup>
                          <m:r>
                            <a:rPr lang="fr-FR" sz="2400" b="0" i="1" smtClean="0">
                              <a:solidFill>
                                <a:schemeClr val="tx1"/>
                              </a:solidFill>
                              <a:latin typeface="Cambria Math" panose="02040503050406030204" pitchFamily="18" charset="0"/>
                            </a:rPr>
                            <m:t>𝑀</m:t>
                          </m:r>
                        </m:sup>
                      </m:sSubSup>
                    </m:oMath>
                  </m:oMathPara>
                </a14:m>
                <a:endParaRPr lang="en-US" dirty="0"/>
              </a:p>
            </p:txBody>
          </p:sp>
        </mc:Choice>
        <mc:Fallback xmlns="">
          <p:sp>
            <p:nvSpPr>
              <p:cNvPr id="13" name="ZoneTexte 12">
                <a:extLst>
                  <a:ext uri="{FF2B5EF4-FFF2-40B4-BE49-F238E27FC236}">
                    <a16:creationId xmlns:a16="http://schemas.microsoft.com/office/drawing/2014/main" id="{81E17674-8EF9-484E-A4AA-F6B8C455F7A5}"/>
                  </a:ext>
                </a:extLst>
              </p:cNvPr>
              <p:cNvSpPr txBox="1">
                <a:spLocks noRot="1" noChangeAspect="1" noMove="1" noResize="1" noEditPoints="1" noAdjustHandles="1" noChangeArrowheads="1" noChangeShapeType="1" noTextEdit="1"/>
              </p:cNvSpPr>
              <p:nvPr/>
            </p:nvSpPr>
            <p:spPr>
              <a:xfrm>
                <a:off x="7928574" y="1970859"/>
                <a:ext cx="856260" cy="528927"/>
              </a:xfrm>
              <a:prstGeom prst="rect">
                <a:avLst/>
              </a:prstGeom>
              <a:blipFill>
                <a:blip r:embed="rId4"/>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561DDF20-2674-46E2-8745-3A4DF5334DC7}"/>
              </a:ext>
            </a:extLst>
          </p:cNvPr>
          <p:cNvSpPr/>
          <p:nvPr/>
        </p:nvSpPr>
        <p:spPr>
          <a:xfrm>
            <a:off x="5724728" y="1862919"/>
            <a:ext cx="809625" cy="8096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4E5949-633D-458E-BEF6-E7D237E420C1}"/>
              </a:ext>
            </a:extLst>
          </p:cNvPr>
          <p:cNvSpPr/>
          <p:nvPr/>
        </p:nvSpPr>
        <p:spPr>
          <a:xfrm>
            <a:off x="3385820" y="1862919"/>
            <a:ext cx="809625" cy="809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3339DE85-D449-48CC-9B87-657111780B5A}"/>
                  </a:ext>
                </a:extLst>
              </p:cNvPr>
              <p:cNvSpPr txBox="1"/>
              <p:nvPr/>
            </p:nvSpPr>
            <p:spPr>
              <a:xfrm>
                <a:off x="5818051" y="2020776"/>
                <a:ext cx="753604"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lit/>
                        </m:rP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𝒯</m:t>
                          </m:r>
                        </m:e>
                        <m:sup>
                          <m:r>
                            <a:rPr lang="fr-FR" sz="2400" b="0" i="1" smtClean="0">
                              <a:latin typeface="Cambria Math" panose="02040503050406030204" pitchFamily="18" charset="0"/>
                            </a:rPr>
                            <m:t>𝑖𝑗</m:t>
                          </m:r>
                        </m:sup>
                      </m:sSup>
                    </m:oMath>
                  </m:oMathPara>
                </a14:m>
                <a:endParaRPr lang="en-US" dirty="0"/>
              </a:p>
            </p:txBody>
          </p:sp>
        </mc:Choice>
        <mc:Fallback xmlns="">
          <p:sp>
            <p:nvSpPr>
              <p:cNvPr id="15" name="ZoneTexte 14">
                <a:extLst>
                  <a:ext uri="{FF2B5EF4-FFF2-40B4-BE49-F238E27FC236}">
                    <a16:creationId xmlns:a16="http://schemas.microsoft.com/office/drawing/2014/main" id="{3339DE85-D449-48CC-9B87-657111780B5A}"/>
                  </a:ext>
                </a:extLst>
              </p:cNvPr>
              <p:cNvSpPr txBox="1">
                <a:spLocks noRot="1" noChangeAspect="1" noMove="1" noResize="1" noEditPoints="1" noAdjustHandles="1" noChangeArrowheads="1" noChangeShapeType="1" noTextEdit="1"/>
              </p:cNvSpPr>
              <p:nvPr/>
            </p:nvSpPr>
            <p:spPr>
              <a:xfrm>
                <a:off x="5818051" y="2020776"/>
                <a:ext cx="753604" cy="4735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16903ACB-E657-48BB-824C-48B9E1DE981D}"/>
                  </a:ext>
                </a:extLst>
              </p:cNvPr>
              <p:cNvSpPr txBox="1"/>
              <p:nvPr/>
            </p:nvSpPr>
            <p:spPr>
              <a:xfrm>
                <a:off x="3556337" y="1970859"/>
                <a:ext cx="4685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𝜑</m:t>
                      </m:r>
                    </m:oMath>
                  </m:oMathPara>
                </a14:m>
                <a:endParaRPr lang="en-US" dirty="0"/>
              </a:p>
            </p:txBody>
          </p:sp>
        </mc:Choice>
        <mc:Fallback xmlns="">
          <p:sp>
            <p:nvSpPr>
              <p:cNvPr id="17" name="ZoneTexte 16">
                <a:extLst>
                  <a:ext uri="{FF2B5EF4-FFF2-40B4-BE49-F238E27FC236}">
                    <a16:creationId xmlns:a16="http://schemas.microsoft.com/office/drawing/2014/main" id="{16903ACB-E657-48BB-824C-48B9E1DE981D}"/>
                  </a:ext>
                </a:extLst>
              </p:cNvPr>
              <p:cNvSpPr txBox="1">
                <a:spLocks noRot="1" noChangeAspect="1" noMove="1" noResize="1" noEditPoints="1" noAdjustHandles="1" noChangeArrowheads="1" noChangeShapeType="1" noTextEdit="1"/>
              </p:cNvSpPr>
              <p:nvPr/>
            </p:nvSpPr>
            <p:spPr>
              <a:xfrm>
                <a:off x="3556337" y="1970859"/>
                <a:ext cx="468590" cy="461665"/>
              </a:xfrm>
              <a:prstGeom prst="rect">
                <a:avLst/>
              </a:prstGeom>
              <a:blipFill>
                <a:blip r:embed="rId6"/>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5DD965A3-800D-4921-8E78-3089367EF0B0}"/>
                  </a:ext>
                </a:extLst>
              </p:cNvPr>
              <p:cNvSpPr txBox="1"/>
              <p:nvPr/>
            </p:nvSpPr>
            <p:spPr>
              <a:xfrm>
                <a:off x="1849189" y="1170849"/>
                <a:ext cx="1477214" cy="461665"/>
              </a:xfrm>
              <a:prstGeom prst="rect">
                <a:avLst/>
              </a:prstGeom>
              <a:noFill/>
            </p:spPr>
            <p:txBody>
              <a:bodyPr wrap="square" rtlCol="0">
                <a:spAutoFit/>
              </a:bodyPr>
              <a:lstStyle/>
              <a:p>
                <a:pPr algn="ctr"/>
                <a:r>
                  <a:rPr lang="fr-FR" sz="2400" b="1" dirty="0">
                    <a:solidFill>
                      <a:schemeClr val="accent4">
                        <a:lumMod val="75000"/>
                      </a:schemeClr>
                    </a:solidFill>
                  </a:rPr>
                  <a:t>Color (</a:t>
                </a:r>
                <a14:m>
                  <m:oMath xmlns:m="http://schemas.openxmlformats.org/officeDocument/2006/math">
                    <m:sSub>
                      <m:sSubPr>
                        <m:ctrlPr>
                          <a:rPr lang="fr-FR" sz="2400" b="1" i="1" smtClean="0">
                            <a:solidFill>
                              <a:schemeClr val="accent4">
                                <a:lumMod val="75000"/>
                              </a:schemeClr>
                            </a:solidFill>
                            <a:latin typeface="Cambria Math" panose="02040503050406030204" pitchFamily="18" charset="0"/>
                          </a:rPr>
                        </m:ctrlPr>
                      </m:sSubPr>
                      <m:e>
                        <m:r>
                          <a:rPr lang="fr-FR" sz="2400" b="1" i="1" smtClean="0">
                            <a:solidFill>
                              <a:schemeClr val="accent4">
                                <a:lumMod val="75000"/>
                              </a:schemeClr>
                            </a:solidFill>
                            <a:latin typeface="Cambria Math" panose="02040503050406030204" pitchFamily="18" charset="0"/>
                          </a:rPr>
                          <m:t>𝑵</m:t>
                        </m:r>
                      </m:e>
                      <m:sub>
                        <m:r>
                          <a:rPr lang="fr-FR" sz="2400" b="1" i="1" smtClean="0">
                            <a:solidFill>
                              <a:schemeClr val="accent4">
                                <a:lumMod val="75000"/>
                              </a:schemeClr>
                            </a:solidFill>
                            <a:latin typeface="Cambria Math" panose="02040503050406030204" pitchFamily="18" charset="0"/>
                          </a:rPr>
                          <m:t>𝒄</m:t>
                        </m:r>
                      </m:sub>
                    </m:sSub>
                  </m:oMath>
                </a14:m>
                <a:r>
                  <a:rPr lang="en-US" sz="2400" b="1" dirty="0">
                    <a:solidFill>
                      <a:schemeClr val="accent4">
                        <a:lumMod val="75000"/>
                      </a:schemeClr>
                    </a:solidFill>
                  </a:rPr>
                  <a:t>)</a:t>
                </a:r>
              </a:p>
            </p:txBody>
          </p:sp>
        </mc:Choice>
        <mc:Fallback xmlns="">
          <p:sp>
            <p:nvSpPr>
              <p:cNvPr id="24" name="ZoneTexte 23">
                <a:extLst>
                  <a:ext uri="{FF2B5EF4-FFF2-40B4-BE49-F238E27FC236}">
                    <a16:creationId xmlns:a16="http://schemas.microsoft.com/office/drawing/2014/main" id="{5DD965A3-800D-4921-8E78-3089367EF0B0}"/>
                  </a:ext>
                </a:extLst>
              </p:cNvPr>
              <p:cNvSpPr txBox="1">
                <a:spLocks noRot="1" noChangeAspect="1" noMove="1" noResize="1" noEditPoints="1" noAdjustHandles="1" noChangeArrowheads="1" noChangeShapeType="1" noTextEdit="1"/>
              </p:cNvSpPr>
              <p:nvPr/>
            </p:nvSpPr>
            <p:spPr>
              <a:xfrm>
                <a:off x="1849189" y="1170849"/>
                <a:ext cx="1477214" cy="461665"/>
              </a:xfrm>
              <a:prstGeom prst="rect">
                <a:avLst/>
              </a:prstGeom>
              <a:blipFill>
                <a:blip r:embed="rId7"/>
                <a:stretch>
                  <a:fillRect l="-6173" t="-10526" r="-617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3F143529-0822-4917-8CEB-AC6EAAEB41CC}"/>
                  </a:ext>
                </a:extLst>
              </p:cNvPr>
              <p:cNvSpPr txBox="1"/>
              <p:nvPr/>
            </p:nvSpPr>
            <p:spPr>
              <a:xfrm>
                <a:off x="6395249" y="1150173"/>
                <a:ext cx="1834114" cy="496674"/>
              </a:xfrm>
              <a:prstGeom prst="rect">
                <a:avLst/>
              </a:prstGeom>
              <a:noFill/>
            </p:spPr>
            <p:txBody>
              <a:bodyPr wrap="square" rtlCol="0">
                <a:spAutoFit/>
              </a:bodyPr>
              <a:lstStyle/>
              <a:p>
                <a:pPr algn="ctr"/>
                <a:r>
                  <a:rPr lang="fr-FR" sz="2400" b="1" dirty="0">
                    <a:solidFill>
                      <a:schemeClr val="accent2">
                        <a:lumMod val="75000"/>
                      </a:schemeClr>
                    </a:solidFill>
                  </a:rPr>
                  <a:t>Flavor (</a:t>
                </a:r>
                <a14:m>
                  <m:oMath xmlns:m="http://schemas.openxmlformats.org/officeDocument/2006/math">
                    <m:sSub>
                      <m:sSubPr>
                        <m:ctrlPr>
                          <a:rPr lang="fr-FR" sz="2400" b="1" i="1">
                            <a:solidFill>
                              <a:schemeClr val="accent2">
                                <a:lumMod val="75000"/>
                              </a:schemeClr>
                            </a:solidFill>
                            <a:latin typeface="Cambria Math" panose="02040503050406030204" pitchFamily="18" charset="0"/>
                          </a:rPr>
                        </m:ctrlPr>
                      </m:sSubPr>
                      <m:e>
                        <m:r>
                          <a:rPr lang="fr-FR" sz="2400" b="1" i="1">
                            <a:solidFill>
                              <a:schemeClr val="accent2">
                                <a:lumMod val="75000"/>
                              </a:schemeClr>
                            </a:solidFill>
                            <a:latin typeface="Cambria Math" panose="02040503050406030204" pitchFamily="18" charset="0"/>
                          </a:rPr>
                          <m:t>𝑵</m:t>
                        </m:r>
                      </m:e>
                      <m:sub>
                        <m:r>
                          <a:rPr lang="fr-FR" sz="2400" b="1" i="1" smtClean="0">
                            <a:solidFill>
                              <a:schemeClr val="accent2">
                                <a:lumMod val="75000"/>
                              </a:schemeClr>
                            </a:solidFill>
                            <a:latin typeface="Cambria Math" panose="02040503050406030204" pitchFamily="18" charset="0"/>
                          </a:rPr>
                          <m:t>𝒇</m:t>
                        </m:r>
                      </m:sub>
                    </m:sSub>
                  </m:oMath>
                </a14:m>
                <a:r>
                  <a:rPr lang="en-US" sz="2400" b="1" dirty="0">
                    <a:solidFill>
                      <a:schemeClr val="accent2">
                        <a:lumMod val="75000"/>
                      </a:schemeClr>
                    </a:solidFill>
                  </a:rPr>
                  <a:t>)</a:t>
                </a:r>
              </a:p>
            </p:txBody>
          </p:sp>
        </mc:Choice>
        <mc:Fallback xmlns="">
          <p:sp>
            <p:nvSpPr>
              <p:cNvPr id="25" name="ZoneTexte 24">
                <a:extLst>
                  <a:ext uri="{FF2B5EF4-FFF2-40B4-BE49-F238E27FC236}">
                    <a16:creationId xmlns:a16="http://schemas.microsoft.com/office/drawing/2014/main" id="{3F143529-0822-4917-8CEB-AC6EAAEB41CC}"/>
                  </a:ext>
                </a:extLst>
              </p:cNvPr>
              <p:cNvSpPr txBox="1">
                <a:spLocks noRot="1" noChangeAspect="1" noMove="1" noResize="1" noEditPoints="1" noAdjustHandles="1" noChangeArrowheads="1" noChangeShapeType="1" noTextEdit="1"/>
              </p:cNvSpPr>
              <p:nvPr/>
            </p:nvSpPr>
            <p:spPr>
              <a:xfrm>
                <a:off x="6395249" y="1150173"/>
                <a:ext cx="1834114" cy="496674"/>
              </a:xfrm>
              <a:prstGeom prst="rect">
                <a:avLst/>
              </a:prstGeom>
              <a:blipFill>
                <a:blip r:embed="rId8"/>
                <a:stretch>
                  <a:fillRect t="-8642" b="-22222"/>
                </a:stretch>
              </a:blipFill>
            </p:spPr>
            <p:txBody>
              <a:bodyPr/>
              <a:lstStyle/>
              <a:p>
                <a:r>
                  <a:rPr lang="en-US">
                    <a:noFill/>
                  </a:rPr>
                  <a:t> </a:t>
                </a:r>
              </a:p>
            </p:txBody>
          </p:sp>
        </mc:Fallback>
      </mc:AlternateContent>
      <p:sp>
        <p:nvSpPr>
          <p:cNvPr id="26" name="ZoneTexte 25">
            <a:extLst>
              <a:ext uri="{FF2B5EF4-FFF2-40B4-BE49-F238E27FC236}">
                <a16:creationId xmlns:a16="http://schemas.microsoft.com/office/drawing/2014/main" id="{854801F5-C743-4FC5-9612-10294FED5802}"/>
              </a:ext>
            </a:extLst>
          </p:cNvPr>
          <p:cNvSpPr txBox="1"/>
          <p:nvPr/>
        </p:nvSpPr>
        <p:spPr>
          <a:xfrm>
            <a:off x="9956055" y="1161234"/>
            <a:ext cx="1614261" cy="461665"/>
          </a:xfrm>
          <a:prstGeom prst="rect">
            <a:avLst/>
          </a:prstGeom>
          <a:noFill/>
        </p:spPr>
        <p:txBody>
          <a:bodyPr wrap="square" rtlCol="0">
            <a:spAutoFit/>
          </a:bodyPr>
          <a:lstStyle/>
          <a:p>
            <a:pPr algn="ctr"/>
            <a:r>
              <a:rPr lang="en-US" sz="2400" b="1" dirty="0">
                <a:solidFill>
                  <a:schemeClr val="accent1"/>
                </a:solidFill>
              </a:rPr>
              <a:t>CP-odd</a:t>
            </a:r>
          </a:p>
        </p:txBody>
      </p:sp>
      <p:grpSp>
        <p:nvGrpSpPr>
          <p:cNvPr id="66" name="Groupe 65">
            <a:extLst>
              <a:ext uri="{FF2B5EF4-FFF2-40B4-BE49-F238E27FC236}">
                <a16:creationId xmlns:a16="http://schemas.microsoft.com/office/drawing/2014/main" id="{92051A97-8429-42D6-8542-AEE88A7AC269}"/>
              </a:ext>
            </a:extLst>
          </p:cNvPr>
          <p:cNvGrpSpPr/>
          <p:nvPr/>
        </p:nvGrpSpPr>
        <p:grpSpPr>
          <a:xfrm>
            <a:off x="9731945" y="2662818"/>
            <a:ext cx="2122102" cy="3417784"/>
            <a:chOff x="9731945" y="2662818"/>
            <a:chExt cx="2122102" cy="3417784"/>
          </a:xfrm>
        </p:grpSpPr>
        <p:sp>
          <p:nvSpPr>
            <p:cNvPr id="36" name="Rectangle 35">
              <a:extLst>
                <a:ext uri="{FF2B5EF4-FFF2-40B4-BE49-F238E27FC236}">
                  <a16:creationId xmlns:a16="http://schemas.microsoft.com/office/drawing/2014/main" id="{C299C2A6-E2D3-45A1-9D8D-9A291165AE13}"/>
                </a:ext>
              </a:extLst>
            </p:cNvPr>
            <p:cNvSpPr/>
            <p:nvPr/>
          </p:nvSpPr>
          <p:spPr>
            <a:xfrm>
              <a:off x="9731945" y="3566160"/>
              <a:ext cx="2062479" cy="11288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èche : bas 26">
              <a:extLst>
                <a:ext uri="{FF2B5EF4-FFF2-40B4-BE49-F238E27FC236}">
                  <a16:creationId xmlns:a16="http://schemas.microsoft.com/office/drawing/2014/main" id="{28E37A6C-A3E9-41AD-86B7-34E036D57676}"/>
                </a:ext>
              </a:extLst>
            </p:cNvPr>
            <p:cNvSpPr/>
            <p:nvPr/>
          </p:nvSpPr>
          <p:spPr>
            <a:xfrm>
              <a:off x="10434367" y="4463918"/>
              <a:ext cx="657633" cy="903313"/>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82FB4BA0-1D33-4EB2-9A18-3B260CE8B8DB}"/>
                    </a:ext>
                  </a:extLst>
                </p:cNvPr>
                <p:cNvSpPr txBox="1"/>
                <p:nvPr/>
              </p:nvSpPr>
              <p:spPr>
                <a:xfrm>
                  <a:off x="9763954" y="3834078"/>
                  <a:ext cx="2062479" cy="58753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fr-FR" sz="2400" b="0" i="1" smtClean="0">
                                <a:latin typeface="Cambria Math" panose="02040503050406030204" pitchFamily="18" charset="0"/>
                              </a:rPr>
                            </m:ctrlPr>
                          </m:sSubPr>
                          <m:e>
                            <m:acc>
                              <m:accPr>
                                <m:chr m:val="̅"/>
                                <m:ctrlPr>
                                  <a:rPr lang="fr-FR" sz="2400" b="0" i="1" smtClean="0">
                                    <a:latin typeface="Cambria Math" panose="02040503050406030204" pitchFamily="18" charset="0"/>
                                  </a:rPr>
                                </m:ctrlPr>
                              </m:accPr>
                              <m:e>
                                <m:r>
                                  <a:rPr lang="fr-FR" sz="2400" i="1">
                                    <a:latin typeface="Cambria Math" panose="02040503050406030204" pitchFamily="18" charset="0"/>
                                  </a:rPr>
                                  <m:t>𝜃</m:t>
                                </m:r>
                              </m:e>
                            </m:acc>
                          </m:e>
                          <m:sub>
                            <m:r>
                              <m:rPr>
                                <m:nor/>
                              </m:rPr>
                              <a:rPr lang="fr-FR" sz="2400" b="0" i="0" smtClean="0">
                                <a:latin typeface="Cambria Math" panose="02040503050406030204" pitchFamily="18" charset="0"/>
                              </a:rPr>
                              <m:t>QCD</m:t>
                            </m:r>
                          </m:sub>
                        </m:sSub>
                        <m:r>
                          <a:rPr lang="fr-FR" sz="2400" b="0" i="1" smtClean="0">
                            <a:latin typeface="Cambria Math" panose="02040503050406030204" pitchFamily="18" charset="0"/>
                          </a:rPr>
                          <m:t>=0 </m:t>
                        </m:r>
                      </m:oMath>
                    </m:oMathPara>
                  </a14:m>
                  <a:endParaRPr lang="en-US" dirty="0"/>
                </a:p>
              </p:txBody>
            </p:sp>
          </mc:Choice>
          <mc:Fallback xmlns="">
            <p:sp>
              <p:nvSpPr>
                <p:cNvPr id="34" name="ZoneTexte 33">
                  <a:extLst>
                    <a:ext uri="{FF2B5EF4-FFF2-40B4-BE49-F238E27FC236}">
                      <a16:creationId xmlns:a16="http://schemas.microsoft.com/office/drawing/2014/main" id="{82FB4BA0-1D33-4EB2-9A18-3B260CE8B8DB}"/>
                    </a:ext>
                  </a:extLst>
                </p:cNvPr>
                <p:cNvSpPr txBox="1">
                  <a:spLocks noRot="1" noChangeAspect="1" noMove="1" noResize="1" noEditPoints="1" noAdjustHandles="1" noChangeArrowheads="1" noChangeShapeType="1" noTextEdit="1"/>
                </p:cNvSpPr>
                <p:nvPr/>
              </p:nvSpPr>
              <p:spPr>
                <a:xfrm>
                  <a:off x="9763954" y="3834078"/>
                  <a:ext cx="2062479" cy="587533"/>
                </a:xfrm>
                <a:prstGeom prst="rect">
                  <a:avLst/>
                </a:prstGeom>
                <a:blipFill>
                  <a:blip r:embed="rId9"/>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7E2B6140-AD97-43DE-87AD-808756B18F9C}"/>
                </a:ext>
              </a:extLst>
            </p:cNvPr>
            <p:cNvSpPr/>
            <p:nvPr/>
          </p:nvSpPr>
          <p:spPr>
            <a:xfrm>
              <a:off x="10595783" y="2662818"/>
              <a:ext cx="334800" cy="9033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E03A32-2898-48E0-A3A7-131F3F51E2BE}"/>
                </a:ext>
              </a:extLst>
            </p:cNvPr>
            <p:cNvSpPr/>
            <p:nvPr/>
          </p:nvSpPr>
          <p:spPr>
            <a:xfrm>
              <a:off x="10097703" y="5367231"/>
              <a:ext cx="1330960" cy="71337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ZoneTexte 37">
                  <a:extLst>
                    <a:ext uri="{FF2B5EF4-FFF2-40B4-BE49-F238E27FC236}">
                      <a16:creationId xmlns:a16="http://schemas.microsoft.com/office/drawing/2014/main" id="{1B433367-ED8B-4D3C-B792-44CE773FC86E}"/>
                    </a:ext>
                  </a:extLst>
                </p:cNvPr>
                <p:cNvSpPr txBox="1"/>
                <p:nvPr/>
              </p:nvSpPr>
              <p:spPr>
                <a:xfrm>
                  <a:off x="9791568" y="543019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fr-FR" sz="2400" i="1">
                            <a:latin typeface="Cambria Math" panose="02040503050406030204" pitchFamily="18" charset="0"/>
                          </a:rPr>
                          <m:t>𝒶</m:t>
                        </m:r>
                        <m:r>
                          <a:rPr lang="fr-FR" sz="2400" b="0" i="1" smtClean="0">
                            <a:latin typeface="Cambria Math" panose="02040503050406030204" pitchFamily="18" charset="0"/>
                          </a:rPr>
                          <m:t>=0 </m:t>
                        </m:r>
                      </m:oMath>
                    </m:oMathPara>
                  </a14:m>
                  <a:endParaRPr lang="en-US" dirty="0"/>
                </a:p>
              </p:txBody>
            </p:sp>
          </mc:Choice>
          <mc:Fallback xmlns="">
            <p:sp>
              <p:nvSpPr>
                <p:cNvPr id="38" name="ZoneTexte 37">
                  <a:extLst>
                    <a:ext uri="{FF2B5EF4-FFF2-40B4-BE49-F238E27FC236}">
                      <a16:creationId xmlns:a16="http://schemas.microsoft.com/office/drawing/2014/main" id="{1B433367-ED8B-4D3C-B792-44CE773FC86E}"/>
                    </a:ext>
                  </a:extLst>
                </p:cNvPr>
                <p:cNvSpPr txBox="1">
                  <a:spLocks noRot="1" noChangeAspect="1" noMove="1" noResize="1" noEditPoints="1" noAdjustHandles="1" noChangeArrowheads="1" noChangeShapeType="1" noTextEdit="1"/>
                </p:cNvSpPr>
                <p:nvPr/>
              </p:nvSpPr>
              <p:spPr>
                <a:xfrm>
                  <a:off x="9791568" y="5430197"/>
                  <a:ext cx="2062479" cy="506742"/>
                </a:xfrm>
                <a:prstGeom prst="rect">
                  <a:avLst/>
                </a:prstGeom>
                <a:blipFill>
                  <a:blip r:embed="rId10"/>
                  <a:stretch>
                    <a:fillRect/>
                  </a:stretch>
                </a:blipFill>
              </p:spPr>
              <p:txBody>
                <a:bodyPr/>
                <a:lstStyle/>
                <a:p>
                  <a:r>
                    <a:rPr lang="en-US">
                      <a:noFill/>
                    </a:rPr>
                    <a:t> </a:t>
                  </a:r>
                </a:p>
              </p:txBody>
            </p:sp>
          </mc:Fallback>
        </mc:AlternateContent>
      </p:grpSp>
      <p:grpSp>
        <p:nvGrpSpPr>
          <p:cNvPr id="73" name="Groupe 72">
            <a:extLst>
              <a:ext uri="{FF2B5EF4-FFF2-40B4-BE49-F238E27FC236}">
                <a16:creationId xmlns:a16="http://schemas.microsoft.com/office/drawing/2014/main" id="{CA2C7EC5-D62D-477A-BE56-818EBC23E967}"/>
              </a:ext>
            </a:extLst>
          </p:cNvPr>
          <p:cNvGrpSpPr/>
          <p:nvPr/>
        </p:nvGrpSpPr>
        <p:grpSpPr>
          <a:xfrm>
            <a:off x="7312306" y="2662818"/>
            <a:ext cx="2133028" cy="3740614"/>
            <a:chOff x="7312306" y="2662818"/>
            <a:chExt cx="2133028" cy="3740614"/>
          </a:xfrm>
        </p:grpSpPr>
        <p:sp>
          <p:nvSpPr>
            <p:cNvPr id="39" name="Rectangle 38">
              <a:extLst>
                <a:ext uri="{FF2B5EF4-FFF2-40B4-BE49-F238E27FC236}">
                  <a16:creationId xmlns:a16="http://schemas.microsoft.com/office/drawing/2014/main" id="{6E7CC277-9DB9-4D00-B70E-6192D4885F5B}"/>
                </a:ext>
              </a:extLst>
            </p:cNvPr>
            <p:cNvSpPr/>
            <p:nvPr/>
          </p:nvSpPr>
          <p:spPr>
            <a:xfrm>
              <a:off x="7323232" y="3566160"/>
              <a:ext cx="2062479"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èche : bas 39">
              <a:extLst>
                <a:ext uri="{FF2B5EF4-FFF2-40B4-BE49-F238E27FC236}">
                  <a16:creationId xmlns:a16="http://schemas.microsoft.com/office/drawing/2014/main" id="{8DCDED2C-9B63-4992-A061-FFDDAE421C65}"/>
                </a:ext>
              </a:extLst>
            </p:cNvPr>
            <p:cNvSpPr/>
            <p:nvPr/>
          </p:nvSpPr>
          <p:spPr>
            <a:xfrm>
              <a:off x="8025654" y="4463918"/>
              <a:ext cx="657633" cy="90331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A03FE614-4B76-4C11-B163-4B3F07EF54C5}"/>
                    </a:ext>
                  </a:extLst>
                </p:cNvPr>
                <p:cNvSpPr txBox="1"/>
                <p:nvPr/>
              </p:nvSpPr>
              <p:spPr>
                <a:xfrm>
                  <a:off x="7312306" y="3679762"/>
                  <a:ext cx="2062479" cy="958404"/>
                </a:xfrm>
                <a:prstGeom prst="rect">
                  <a:avLst/>
                </a:prstGeom>
                <a:noFill/>
              </p:spPr>
              <p:txBody>
                <a:bodyPr wrap="square" rtlCol="0">
                  <a:spAutoFit/>
                </a:bodyPr>
                <a:lstStyle/>
                <a:p>
                  <a:pPr algn="ctr"/>
                  <a:r>
                    <a:rPr lang="fr-FR" b="0" dirty="0"/>
                    <a:t>Instanton number</a:t>
                  </a:r>
                </a:p>
                <a:p>
                  <a:pPr algn="ctr"/>
                  <a14:m>
                    <m:oMathPara xmlns:m="http://schemas.openxmlformats.org/officeDocument/2006/math">
                      <m:oMathParaPr>
                        <m:jc m:val="center"/>
                      </m:oMathParaPr>
                      <m:oMath xmlns:m="http://schemas.openxmlformats.org/officeDocument/2006/math">
                        <m:nary>
                          <m:naryPr>
                            <m:supHide m:val="on"/>
                            <m:ctrlPr>
                              <a:rPr lang="fr-FR" b="0" i="1" smtClean="0">
                                <a:latin typeface="Cambria Math" panose="02040503050406030204" pitchFamily="18" charset="0"/>
                              </a:rPr>
                            </m:ctrlPr>
                          </m:naryPr>
                          <m:sub>
                            <m:r>
                              <a:rPr lang="fr-FR" b="0" i="1" smtClean="0">
                                <a:latin typeface="Cambria Math" panose="02040503050406030204" pitchFamily="18" charset="0"/>
                              </a:rPr>
                              <m:t>𝑧</m:t>
                            </m:r>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sub>
                          <m:sup/>
                          <m:e>
                            <m:r>
                              <m:rPr>
                                <m:nor/>
                              </m:rPr>
                              <a:rPr lang="fr-FR" b="0" i="0" smtClean="0">
                                <a:latin typeface="Cambria Math" panose="02040503050406030204" pitchFamily="18" charset="0"/>
                              </a:rPr>
                              <m:t>F</m:t>
                            </m:r>
                            <m:r>
                              <a:rPr lang="fr-FR" b="0" i="1" smtClean="0">
                                <a:latin typeface="Cambria Math" panose="02040503050406030204" pitchFamily="18" charset="0"/>
                              </a:rPr>
                              <m:t>∧</m:t>
                            </m:r>
                            <m:r>
                              <m:rPr>
                                <m:nor/>
                              </m:rPr>
                              <a:rPr lang="fr-FR" b="0" i="0" smtClean="0">
                                <a:latin typeface="Cambria Math" panose="02040503050406030204" pitchFamily="18" charset="0"/>
                              </a:rPr>
                              <m:t>F</m:t>
                            </m:r>
                          </m:e>
                        </m:nary>
                        <m:r>
                          <a:rPr lang="fr-FR" b="0" i="1" smtClean="0">
                            <a:latin typeface="Cambria Math" panose="02040503050406030204" pitchFamily="18" charset="0"/>
                          </a:rPr>
                          <m:t> </m:t>
                        </m:r>
                      </m:oMath>
                    </m:oMathPara>
                  </a14:m>
                  <a:endParaRPr lang="en-US" dirty="0"/>
                </a:p>
              </p:txBody>
            </p:sp>
          </mc:Choice>
          <mc:Fallback xmlns="">
            <p:sp>
              <p:nvSpPr>
                <p:cNvPr id="41" name="ZoneTexte 40">
                  <a:extLst>
                    <a:ext uri="{FF2B5EF4-FFF2-40B4-BE49-F238E27FC236}">
                      <a16:creationId xmlns:a16="http://schemas.microsoft.com/office/drawing/2014/main" id="{A03FE614-4B76-4C11-B163-4B3F07EF54C5}"/>
                    </a:ext>
                  </a:extLst>
                </p:cNvPr>
                <p:cNvSpPr txBox="1">
                  <a:spLocks noRot="1" noChangeAspect="1" noMove="1" noResize="1" noEditPoints="1" noAdjustHandles="1" noChangeArrowheads="1" noChangeShapeType="1" noTextEdit="1"/>
                </p:cNvSpPr>
                <p:nvPr/>
              </p:nvSpPr>
              <p:spPr>
                <a:xfrm>
                  <a:off x="7312306" y="3679762"/>
                  <a:ext cx="2062479" cy="958404"/>
                </a:xfrm>
                <a:prstGeom prst="rect">
                  <a:avLst/>
                </a:prstGeom>
                <a:blipFill>
                  <a:blip r:embed="rId11"/>
                  <a:stretch>
                    <a:fillRect t="-3822"/>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33149C1E-2BEE-46D6-924B-C8452E061CE8}"/>
                </a:ext>
              </a:extLst>
            </p:cNvPr>
            <p:cNvSpPr/>
            <p:nvPr/>
          </p:nvSpPr>
          <p:spPr>
            <a:xfrm>
              <a:off x="8187070" y="266281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444E1F4-11CD-4842-8B09-5ABC6E7A58F7}"/>
                </a:ext>
              </a:extLst>
            </p:cNvPr>
            <p:cNvSpPr/>
            <p:nvPr/>
          </p:nvSpPr>
          <p:spPr>
            <a:xfrm>
              <a:off x="7616430" y="5367231"/>
              <a:ext cx="1526630" cy="1036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ZoneTexte 43">
                  <a:extLst>
                    <a:ext uri="{FF2B5EF4-FFF2-40B4-BE49-F238E27FC236}">
                      <a16:creationId xmlns:a16="http://schemas.microsoft.com/office/drawing/2014/main" id="{5788266C-403C-4DF7-A456-2CB9840B7BEE}"/>
                    </a:ext>
                  </a:extLst>
                </p:cNvPr>
                <p:cNvSpPr txBox="1"/>
                <p:nvPr/>
              </p:nvSpPr>
              <p:spPr>
                <a:xfrm>
                  <a:off x="7382855" y="5430197"/>
                  <a:ext cx="2062479" cy="876074"/>
                </a:xfrm>
                <a:prstGeom prst="rect">
                  <a:avLst/>
                </a:prstGeom>
                <a:noFill/>
              </p:spPr>
              <p:txBody>
                <a:bodyPr wrap="square" rtlCol="0">
                  <a:spAutoFit/>
                </a:bodyPr>
                <a:lstStyle/>
                <a:p>
                  <a:pPr algn="ctr"/>
                  <a:r>
                    <a:rPr lang="fr-FR" sz="2400" b="0" dirty="0"/>
                    <a:t>Solve the dynamics</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44" name="ZoneTexte 43">
                  <a:extLst>
                    <a:ext uri="{FF2B5EF4-FFF2-40B4-BE49-F238E27FC236}">
                      <a16:creationId xmlns:a16="http://schemas.microsoft.com/office/drawing/2014/main" id="{5788266C-403C-4DF7-A456-2CB9840B7BEE}"/>
                    </a:ext>
                  </a:extLst>
                </p:cNvPr>
                <p:cNvSpPr txBox="1">
                  <a:spLocks noRot="1" noChangeAspect="1" noMove="1" noResize="1" noEditPoints="1" noAdjustHandles="1" noChangeArrowheads="1" noChangeShapeType="1" noTextEdit="1"/>
                </p:cNvSpPr>
                <p:nvPr/>
              </p:nvSpPr>
              <p:spPr>
                <a:xfrm>
                  <a:off x="7382855" y="5430197"/>
                  <a:ext cx="2062479" cy="876074"/>
                </a:xfrm>
                <a:prstGeom prst="rect">
                  <a:avLst/>
                </a:prstGeom>
                <a:blipFill>
                  <a:blip r:embed="rId12"/>
                  <a:stretch>
                    <a:fillRect t="-5594" b="-15385"/>
                  </a:stretch>
                </a:blipFill>
              </p:spPr>
              <p:txBody>
                <a:bodyPr/>
                <a:lstStyle/>
                <a:p>
                  <a:r>
                    <a:rPr lang="en-US">
                      <a:noFill/>
                    </a:rPr>
                    <a:t> </a:t>
                  </a:r>
                </a:p>
              </p:txBody>
            </p:sp>
          </mc:Fallback>
        </mc:AlternateContent>
      </p:grpSp>
      <p:grpSp>
        <p:nvGrpSpPr>
          <p:cNvPr id="69" name="Groupe 68">
            <a:extLst>
              <a:ext uri="{FF2B5EF4-FFF2-40B4-BE49-F238E27FC236}">
                <a16:creationId xmlns:a16="http://schemas.microsoft.com/office/drawing/2014/main" id="{3F486D0A-6788-4ECE-AC01-6CF0BCA71A96}"/>
              </a:ext>
            </a:extLst>
          </p:cNvPr>
          <p:cNvGrpSpPr/>
          <p:nvPr/>
        </p:nvGrpSpPr>
        <p:grpSpPr>
          <a:xfrm>
            <a:off x="5147958" y="2655438"/>
            <a:ext cx="2071302" cy="3417784"/>
            <a:chOff x="5147958" y="2655438"/>
            <a:chExt cx="2071302" cy="3417784"/>
          </a:xfrm>
        </p:grpSpPr>
        <p:sp>
          <p:nvSpPr>
            <p:cNvPr id="45" name="Rectangle 44">
              <a:extLst>
                <a:ext uri="{FF2B5EF4-FFF2-40B4-BE49-F238E27FC236}">
                  <a16:creationId xmlns:a16="http://schemas.microsoft.com/office/drawing/2014/main" id="{F0337557-8936-4477-8CC4-BAB3AA2D649C}"/>
                </a:ext>
              </a:extLst>
            </p:cNvPr>
            <p:cNvSpPr/>
            <p:nvPr/>
          </p:nvSpPr>
          <p:spPr>
            <a:xfrm>
              <a:off x="5234291" y="3558780"/>
              <a:ext cx="1826954"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èche : bas 45">
              <a:extLst>
                <a:ext uri="{FF2B5EF4-FFF2-40B4-BE49-F238E27FC236}">
                  <a16:creationId xmlns:a16="http://schemas.microsoft.com/office/drawing/2014/main" id="{E7D7AB5D-4CF4-477C-8620-F822D5490351}"/>
                </a:ext>
              </a:extLst>
            </p:cNvPr>
            <p:cNvSpPr/>
            <p:nvPr/>
          </p:nvSpPr>
          <p:spPr>
            <a:xfrm>
              <a:off x="5799580" y="4456538"/>
              <a:ext cx="657633" cy="90331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1ADAEC67-563A-4954-9787-8031820AB548}"/>
                    </a:ext>
                  </a:extLst>
                </p:cNvPr>
                <p:cNvSpPr txBox="1"/>
                <p:nvPr/>
              </p:nvSpPr>
              <p:spPr>
                <a:xfrm>
                  <a:off x="5147958" y="3706445"/>
                  <a:ext cx="2062479" cy="876074"/>
                </a:xfrm>
                <a:prstGeom prst="rect">
                  <a:avLst/>
                </a:prstGeom>
                <a:noFill/>
              </p:spPr>
              <p:txBody>
                <a:bodyPr wrap="square" rtlCol="0">
                  <a:spAutoFit/>
                </a:bodyPr>
                <a:lstStyle/>
                <a:p>
                  <a:pPr algn="ctr"/>
                  <a:r>
                    <a:rPr lang="fr-FR" sz="2400" b="0" dirty="0"/>
                    <a:t>Chiral symmetry</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47" name="ZoneTexte 46">
                  <a:extLst>
                    <a:ext uri="{FF2B5EF4-FFF2-40B4-BE49-F238E27FC236}">
                      <a16:creationId xmlns:a16="http://schemas.microsoft.com/office/drawing/2014/main" id="{1ADAEC67-563A-4954-9787-8031820AB548}"/>
                    </a:ext>
                  </a:extLst>
                </p:cNvPr>
                <p:cNvSpPr txBox="1">
                  <a:spLocks noRot="1" noChangeAspect="1" noMove="1" noResize="1" noEditPoints="1" noAdjustHandles="1" noChangeArrowheads="1" noChangeShapeType="1" noTextEdit="1"/>
                </p:cNvSpPr>
                <p:nvPr/>
              </p:nvSpPr>
              <p:spPr>
                <a:xfrm>
                  <a:off x="5147958" y="3706445"/>
                  <a:ext cx="2062479" cy="876074"/>
                </a:xfrm>
                <a:prstGeom prst="rect">
                  <a:avLst/>
                </a:prstGeom>
                <a:blipFill>
                  <a:blip r:embed="rId13"/>
                  <a:stretch>
                    <a:fillRect t="-5556" b="-14583"/>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2924FC5C-69A7-4CD9-A485-6AC96E1CAD6D}"/>
                </a:ext>
              </a:extLst>
            </p:cNvPr>
            <p:cNvSpPr/>
            <p:nvPr/>
          </p:nvSpPr>
          <p:spPr>
            <a:xfrm>
              <a:off x="5960996" y="265543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BACA961-5C3B-4D89-B6A2-D57BF8545459}"/>
                </a:ext>
              </a:extLst>
            </p:cNvPr>
            <p:cNvSpPr/>
            <p:nvPr/>
          </p:nvSpPr>
          <p:spPr>
            <a:xfrm>
              <a:off x="5462916" y="5359851"/>
              <a:ext cx="1330960" cy="7133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ZoneTexte 49">
                  <a:extLst>
                    <a:ext uri="{FF2B5EF4-FFF2-40B4-BE49-F238E27FC236}">
                      <a16:creationId xmlns:a16="http://schemas.microsoft.com/office/drawing/2014/main" id="{2DF11254-8D2A-42B8-AB81-A14CCC6DB473}"/>
                    </a:ext>
                  </a:extLst>
                </p:cNvPr>
                <p:cNvSpPr txBox="1"/>
                <p:nvPr/>
              </p:nvSpPr>
              <p:spPr>
                <a:xfrm>
                  <a:off x="5156781" y="542281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p>
                          <m:sSupPr>
                            <m:ctrlPr>
                              <a:rPr lang="fr-FR" sz="2400" i="1">
                                <a:latin typeface="Cambria Math" panose="02040503050406030204" pitchFamily="18" charset="0"/>
                              </a:rPr>
                            </m:ctrlPr>
                          </m:sSupPr>
                          <m:e>
                            <m:r>
                              <a:rPr lang="fr-FR" sz="2400" i="1">
                                <a:latin typeface="Cambria Math" panose="02040503050406030204" pitchFamily="18" charset="0"/>
                              </a:rPr>
                              <m:t>𝒯</m:t>
                            </m:r>
                          </m:e>
                          <m:sup>
                            <m:r>
                              <a:rPr lang="fr-FR" sz="2400" i="1">
                                <a:latin typeface="Cambria Math" panose="02040503050406030204" pitchFamily="18" charset="0"/>
                              </a:rPr>
                              <m:t>𝑖𝑗</m:t>
                            </m:r>
                          </m:sup>
                        </m:sSup>
                        <m:r>
                          <a:rPr lang="fr-FR" sz="2400" b="0" i="1" smtClean="0">
                            <a:latin typeface="Cambria Math" panose="02040503050406030204" pitchFamily="18" charset="0"/>
                          </a:rPr>
                          <m:t>=0 </m:t>
                        </m:r>
                      </m:oMath>
                    </m:oMathPara>
                  </a14:m>
                  <a:endParaRPr lang="en-US" dirty="0"/>
                </a:p>
              </p:txBody>
            </p:sp>
          </mc:Choice>
          <mc:Fallback xmlns="">
            <p:sp>
              <p:nvSpPr>
                <p:cNvPr id="50" name="ZoneTexte 49">
                  <a:extLst>
                    <a:ext uri="{FF2B5EF4-FFF2-40B4-BE49-F238E27FC236}">
                      <a16:creationId xmlns:a16="http://schemas.microsoft.com/office/drawing/2014/main" id="{2DF11254-8D2A-42B8-AB81-A14CCC6DB473}"/>
                    </a:ext>
                  </a:extLst>
                </p:cNvPr>
                <p:cNvSpPr txBox="1">
                  <a:spLocks noRot="1" noChangeAspect="1" noMove="1" noResize="1" noEditPoints="1" noAdjustHandles="1" noChangeArrowheads="1" noChangeShapeType="1" noTextEdit="1"/>
                </p:cNvSpPr>
                <p:nvPr/>
              </p:nvSpPr>
              <p:spPr>
                <a:xfrm>
                  <a:off x="5156781" y="5422817"/>
                  <a:ext cx="2062479" cy="506742"/>
                </a:xfrm>
                <a:prstGeom prst="rect">
                  <a:avLst/>
                </a:prstGeom>
                <a:blipFill>
                  <a:blip r:embed="rId14"/>
                  <a:stretch>
                    <a:fillRect/>
                  </a:stretch>
                </a:blipFill>
              </p:spPr>
              <p:txBody>
                <a:bodyPr/>
                <a:lstStyle/>
                <a:p>
                  <a:r>
                    <a:rPr lang="en-US">
                      <a:noFill/>
                    </a:rPr>
                    <a:t> </a:t>
                  </a:r>
                </a:p>
              </p:txBody>
            </p:sp>
          </mc:Fallback>
        </mc:AlternateContent>
      </p:grpSp>
      <p:sp>
        <p:nvSpPr>
          <p:cNvPr id="65" name="Rectangle 64">
            <a:extLst>
              <a:ext uri="{FF2B5EF4-FFF2-40B4-BE49-F238E27FC236}">
                <a16:creationId xmlns:a16="http://schemas.microsoft.com/office/drawing/2014/main" id="{E37AADD2-E5AD-4AED-AC59-77EAB8FAD843}"/>
              </a:ext>
            </a:extLst>
          </p:cNvPr>
          <p:cNvSpPr/>
          <p:nvPr/>
        </p:nvSpPr>
        <p:spPr>
          <a:xfrm>
            <a:off x="7147578" y="1622354"/>
            <a:ext cx="2422948" cy="50121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e 71">
            <a:extLst>
              <a:ext uri="{FF2B5EF4-FFF2-40B4-BE49-F238E27FC236}">
                <a16:creationId xmlns:a16="http://schemas.microsoft.com/office/drawing/2014/main" id="{E1746E3F-3948-48FF-A6A1-BC01CA05BD39}"/>
              </a:ext>
            </a:extLst>
          </p:cNvPr>
          <p:cNvGrpSpPr/>
          <p:nvPr/>
        </p:nvGrpSpPr>
        <p:grpSpPr>
          <a:xfrm>
            <a:off x="284480" y="2655438"/>
            <a:ext cx="4611497" cy="3739482"/>
            <a:chOff x="284480" y="2655438"/>
            <a:chExt cx="4611497" cy="3739482"/>
          </a:xfrm>
        </p:grpSpPr>
        <p:sp>
          <p:nvSpPr>
            <p:cNvPr id="53" name="Flèche : bas 52">
              <a:extLst>
                <a:ext uri="{FF2B5EF4-FFF2-40B4-BE49-F238E27FC236}">
                  <a16:creationId xmlns:a16="http://schemas.microsoft.com/office/drawing/2014/main" id="{64CEE901-7727-48E1-9714-0499E8842A94}"/>
                </a:ext>
              </a:extLst>
            </p:cNvPr>
            <p:cNvSpPr/>
            <p:nvPr/>
          </p:nvSpPr>
          <p:spPr>
            <a:xfrm>
              <a:off x="3473346" y="4669425"/>
              <a:ext cx="657633" cy="672425"/>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7E21151-765F-452A-B1C5-8DD849CADDEE}"/>
                </a:ext>
              </a:extLst>
            </p:cNvPr>
            <p:cNvSpPr/>
            <p:nvPr/>
          </p:nvSpPr>
          <p:spPr>
            <a:xfrm>
              <a:off x="3634762" y="2655438"/>
              <a:ext cx="334800" cy="9033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6E2030D-633F-4FA0-9E8E-FEC9CCB4801E}"/>
                </a:ext>
              </a:extLst>
            </p:cNvPr>
            <p:cNvSpPr/>
            <p:nvPr/>
          </p:nvSpPr>
          <p:spPr>
            <a:xfrm>
              <a:off x="3139633" y="5339531"/>
              <a:ext cx="1330960" cy="713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ZoneTexte 56">
                  <a:extLst>
                    <a:ext uri="{FF2B5EF4-FFF2-40B4-BE49-F238E27FC236}">
                      <a16:creationId xmlns:a16="http://schemas.microsoft.com/office/drawing/2014/main" id="{8C0B0FA1-5916-4266-A851-2FEAAABEF01D}"/>
                    </a:ext>
                  </a:extLst>
                </p:cNvPr>
                <p:cNvSpPr txBox="1"/>
                <p:nvPr/>
              </p:nvSpPr>
              <p:spPr>
                <a:xfrm>
                  <a:off x="2833498" y="540249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fr-FR" sz="2400" b="0" i="1" smtClean="0">
                            <a:latin typeface="Cambria Math" panose="02040503050406030204" pitchFamily="18" charset="0"/>
                          </a:rPr>
                          <m:t>𝜑</m:t>
                        </m:r>
                        <m:r>
                          <a:rPr lang="fr-FR" sz="2400" b="0" i="1" smtClean="0">
                            <a:latin typeface="Cambria Math" panose="02040503050406030204" pitchFamily="18" charset="0"/>
                          </a:rPr>
                          <m:t>=0 </m:t>
                        </m:r>
                      </m:oMath>
                    </m:oMathPara>
                  </a14:m>
                  <a:endParaRPr lang="en-US" dirty="0"/>
                </a:p>
              </p:txBody>
            </p:sp>
          </mc:Choice>
          <mc:Fallback xmlns="">
            <p:sp>
              <p:nvSpPr>
                <p:cNvPr id="57" name="ZoneTexte 56">
                  <a:extLst>
                    <a:ext uri="{FF2B5EF4-FFF2-40B4-BE49-F238E27FC236}">
                      <a16:creationId xmlns:a16="http://schemas.microsoft.com/office/drawing/2014/main" id="{8C0B0FA1-5916-4266-A851-2FEAAABEF01D}"/>
                    </a:ext>
                  </a:extLst>
                </p:cNvPr>
                <p:cNvSpPr txBox="1">
                  <a:spLocks noRot="1" noChangeAspect="1" noMove="1" noResize="1" noEditPoints="1" noAdjustHandles="1" noChangeArrowheads="1" noChangeShapeType="1" noTextEdit="1"/>
                </p:cNvSpPr>
                <p:nvPr/>
              </p:nvSpPr>
              <p:spPr>
                <a:xfrm>
                  <a:off x="2833498" y="5402497"/>
                  <a:ext cx="2062479" cy="506742"/>
                </a:xfrm>
                <a:prstGeom prst="rect">
                  <a:avLst/>
                </a:prstGeom>
                <a:blipFill>
                  <a:blip r:embed="rId15"/>
                  <a:stretch>
                    <a:fillRect/>
                  </a:stretch>
                </a:blipFill>
              </p:spPr>
              <p:txBody>
                <a:bodyPr/>
                <a:lstStyle/>
                <a:p>
                  <a:r>
                    <a:rPr lang="en-US">
                      <a:noFill/>
                    </a:rPr>
                    <a:t> </a:t>
                  </a:r>
                </a:p>
              </p:txBody>
            </p:sp>
          </mc:Fallback>
        </mc:AlternateContent>
        <p:sp>
          <p:nvSpPr>
            <p:cNvPr id="59" name="Rectangle 58">
              <a:extLst>
                <a:ext uri="{FF2B5EF4-FFF2-40B4-BE49-F238E27FC236}">
                  <a16:creationId xmlns:a16="http://schemas.microsoft.com/office/drawing/2014/main" id="{FF6A7018-A282-46BA-8B96-CAC7142D33D7}"/>
                </a:ext>
              </a:extLst>
            </p:cNvPr>
            <p:cNvSpPr/>
            <p:nvPr/>
          </p:nvSpPr>
          <p:spPr>
            <a:xfrm>
              <a:off x="412348" y="3548791"/>
              <a:ext cx="4398947" cy="112063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èche : bas 59">
              <a:extLst>
                <a:ext uri="{FF2B5EF4-FFF2-40B4-BE49-F238E27FC236}">
                  <a16:creationId xmlns:a16="http://schemas.microsoft.com/office/drawing/2014/main" id="{04B8820A-40D0-4AAB-BE68-813302A7B65C}"/>
                </a:ext>
              </a:extLst>
            </p:cNvPr>
            <p:cNvSpPr/>
            <p:nvPr/>
          </p:nvSpPr>
          <p:spPr>
            <a:xfrm>
              <a:off x="1178276" y="4456538"/>
              <a:ext cx="657633" cy="903313"/>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580146-3AEE-43CD-BF86-807673767AEC}"/>
                </a:ext>
              </a:extLst>
            </p:cNvPr>
            <p:cNvSpPr/>
            <p:nvPr/>
          </p:nvSpPr>
          <p:spPr>
            <a:xfrm>
              <a:off x="1339692" y="2655438"/>
              <a:ext cx="334800" cy="9033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7D1339A-DEC4-4303-87DD-C504426A134F}"/>
                </a:ext>
              </a:extLst>
            </p:cNvPr>
            <p:cNvSpPr/>
            <p:nvPr/>
          </p:nvSpPr>
          <p:spPr>
            <a:xfrm>
              <a:off x="284480" y="5358719"/>
              <a:ext cx="2455032" cy="103620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ZoneTexte 63">
                  <a:extLst>
                    <a:ext uri="{FF2B5EF4-FFF2-40B4-BE49-F238E27FC236}">
                      <a16:creationId xmlns:a16="http://schemas.microsoft.com/office/drawing/2014/main" id="{16FE2A10-F899-40C2-8B02-6D49EF65F027}"/>
                    </a:ext>
                  </a:extLst>
                </p:cNvPr>
                <p:cNvSpPr txBox="1"/>
                <p:nvPr/>
              </p:nvSpPr>
              <p:spPr>
                <a:xfrm>
                  <a:off x="395920" y="5430971"/>
                  <a:ext cx="2381226" cy="83106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ℓ</m:t>
                                </m:r>
                              </m:e>
                              <m:sup>
                                <m:r>
                                  <a:rPr lang="fr-FR" sz="2400" b="0" i="1" smtClean="0">
                                    <a:latin typeface="Cambria Math" panose="02040503050406030204" pitchFamily="18" charset="0"/>
                                  </a:rPr>
                                  <m:t>2</m:t>
                                </m:r>
                              </m:sup>
                            </m:sSup>
                          </m:num>
                          <m:den>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𝑧</m:t>
                                </m:r>
                              </m:e>
                              <m:sup>
                                <m:r>
                                  <a:rPr lang="fr-FR" sz="2400" b="0" i="1" smtClean="0">
                                    <a:latin typeface="Cambria Math" panose="02040503050406030204" pitchFamily="18" charset="0"/>
                                  </a:rPr>
                                  <m:t>2</m:t>
                                </m:r>
                              </m:sup>
                            </m:sSup>
                          </m:den>
                        </m:f>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dz</m:t>
                            </m:r>
                          </m:e>
                          <m:sup>
                            <m:r>
                              <a:rPr lang="fr-FR" sz="2400" b="0" i="1" smtClean="0">
                                <a:latin typeface="Cambria Math" panose="02040503050406030204" pitchFamily="18" charset="0"/>
                              </a:rPr>
                              <m:t>2</m:t>
                            </m:r>
                          </m:sup>
                        </m:sSup>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m:t>
                            </m:r>
                            <m:acc>
                              <m:accPr>
                                <m:chr m:val="⃗"/>
                                <m:ctrlPr>
                                  <a:rPr lang="fr-FR" sz="2400" b="0" i="1" smtClean="0">
                                    <a:latin typeface="Cambria Math" panose="02040503050406030204" pitchFamily="18" charset="0"/>
                                  </a:rPr>
                                </m:ctrlPr>
                              </m:accPr>
                              <m:e>
                                <m:r>
                                  <m:rPr>
                                    <m:nor/>
                                  </m:rPr>
                                  <a:rPr lang="fr-FR" sz="2400" b="0" i="0" smtClean="0">
                                    <a:latin typeface="Cambria Math" panose="02040503050406030204" pitchFamily="18" charset="0"/>
                                  </a:rPr>
                                  <m:t>x</m:t>
                                </m:r>
                              </m:e>
                            </m:acc>
                          </m:e>
                          <m:sup>
                            <m:r>
                              <a:rPr lang="fr-FR" sz="2400" b="0" i="1" smtClean="0">
                                <a:latin typeface="Cambria Math" panose="02040503050406030204" pitchFamily="18" charset="0"/>
                              </a:rPr>
                              <m:t>2</m:t>
                            </m:r>
                          </m:sup>
                        </m:sSup>
                        <m:r>
                          <a:rPr lang="fr-FR" sz="2400" b="0" i="1" smtClean="0">
                            <a:latin typeface="Cambria Math" panose="02040503050406030204" pitchFamily="18" charset="0"/>
                          </a:rPr>
                          <m:t>) </m:t>
                        </m:r>
                      </m:oMath>
                    </m:oMathPara>
                  </a14:m>
                  <a:endParaRPr lang="en-US" dirty="0"/>
                </a:p>
              </p:txBody>
            </p:sp>
          </mc:Choice>
          <mc:Fallback xmlns="">
            <p:sp>
              <p:nvSpPr>
                <p:cNvPr id="64" name="ZoneTexte 63">
                  <a:extLst>
                    <a:ext uri="{FF2B5EF4-FFF2-40B4-BE49-F238E27FC236}">
                      <a16:creationId xmlns:a16="http://schemas.microsoft.com/office/drawing/2014/main" id="{16FE2A10-F899-40C2-8B02-6D49EF65F027}"/>
                    </a:ext>
                  </a:extLst>
                </p:cNvPr>
                <p:cNvSpPr txBox="1">
                  <a:spLocks noRot="1" noChangeAspect="1" noMove="1" noResize="1" noEditPoints="1" noAdjustHandles="1" noChangeArrowheads="1" noChangeShapeType="1" noTextEdit="1"/>
                </p:cNvSpPr>
                <p:nvPr/>
              </p:nvSpPr>
              <p:spPr>
                <a:xfrm>
                  <a:off x="395920" y="5430971"/>
                  <a:ext cx="2381226" cy="831061"/>
                </a:xfrm>
                <a:prstGeom prst="rect">
                  <a:avLst/>
                </a:prstGeom>
                <a:blipFill>
                  <a:blip r:embed="rId16"/>
                  <a:stretch>
                    <a:fillRect/>
                  </a:stretch>
                </a:blipFill>
              </p:spPr>
              <p:txBody>
                <a:bodyPr/>
                <a:lstStyle/>
                <a:p>
                  <a:r>
                    <a:rPr lang="en-US">
                      <a:noFill/>
                    </a:rPr>
                    <a:t> </a:t>
                  </a:r>
                </a:p>
              </p:txBody>
            </p:sp>
          </mc:Fallback>
        </mc:AlternateContent>
        <p:sp>
          <p:nvSpPr>
            <p:cNvPr id="70" name="ZoneTexte 69">
              <a:extLst>
                <a:ext uri="{FF2B5EF4-FFF2-40B4-BE49-F238E27FC236}">
                  <a16:creationId xmlns:a16="http://schemas.microsoft.com/office/drawing/2014/main" id="{4C57A1A2-EB11-4E3E-81F4-6E39CCD4FE9F}"/>
                </a:ext>
              </a:extLst>
            </p:cNvPr>
            <p:cNvSpPr txBox="1"/>
            <p:nvPr/>
          </p:nvSpPr>
          <p:spPr>
            <a:xfrm>
              <a:off x="1432560" y="3848997"/>
              <a:ext cx="2381226" cy="461665"/>
            </a:xfrm>
            <a:prstGeom prst="rect">
              <a:avLst/>
            </a:prstGeom>
            <a:noFill/>
          </p:spPr>
          <p:txBody>
            <a:bodyPr wrap="square" rtlCol="0">
              <a:spAutoFit/>
            </a:bodyPr>
            <a:lstStyle/>
            <a:p>
              <a:pPr algn="ctr"/>
              <a:r>
                <a:rPr lang="en-US" sz="2400" dirty="0"/>
                <a:t>Fixed background</a:t>
              </a:r>
            </a:p>
          </p:txBody>
        </p:sp>
        <p:sp>
          <p:nvSpPr>
            <p:cNvPr id="71" name="ZoneTexte 70">
              <a:extLst>
                <a:ext uri="{FF2B5EF4-FFF2-40B4-BE49-F238E27FC236}">
                  <a16:creationId xmlns:a16="http://schemas.microsoft.com/office/drawing/2014/main" id="{2D92978D-1C25-4A3C-BA55-4F607685C494}"/>
                </a:ext>
              </a:extLst>
            </p:cNvPr>
            <p:cNvSpPr txBox="1"/>
            <p:nvPr/>
          </p:nvSpPr>
          <p:spPr>
            <a:xfrm>
              <a:off x="1451864" y="4712335"/>
              <a:ext cx="2381226" cy="461665"/>
            </a:xfrm>
            <a:prstGeom prst="rect">
              <a:avLst/>
            </a:prstGeom>
            <a:noFill/>
          </p:spPr>
          <p:txBody>
            <a:bodyPr wrap="square" rtlCol="0">
              <a:spAutoFit/>
            </a:bodyPr>
            <a:lstStyle/>
            <a:p>
              <a:pPr algn="ctr"/>
              <a:r>
                <a:rPr lang="en-US" sz="2400" dirty="0"/>
                <a:t>For simplicity</a:t>
              </a:r>
            </a:p>
          </p:txBody>
        </p:sp>
      </p:grpSp>
      <p:sp>
        <p:nvSpPr>
          <p:cNvPr id="75" name="Flèche : en arc 74">
            <a:extLst>
              <a:ext uri="{FF2B5EF4-FFF2-40B4-BE49-F238E27FC236}">
                <a16:creationId xmlns:a16="http://schemas.microsoft.com/office/drawing/2014/main" id="{B59BF669-FD81-43F8-9EC8-5A874DC4C1C2}"/>
              </a:ext>
            </a:extLst>
          </p:cNvPr>
          <p:cNvSpPr/>
          <p:nvPr/>
        </p:nvSpPr>
        <p:spPr>
          <a:xfrm rot="153020">
            <a:off x="4172942" y="1137784"/>
            <a:ext cx="1462863" cy="1323372"/>
          </a:xfrm>
          <a:prstGeom prst="circular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lèche : en arc 75">
            <a:extLst>
              <a:ext uri="{FF2B5EF4-FFF2-40B4-BE49-F238E27FC236}">
                <a16:creationId xmlns:a16="http://schemas.microsoft.com/office/drawing/2014/main" id="{DA2C1FFF-3574-492E-BDBF-29E6D5AC6231}"/>
              </a:ext>
            </a:extLst>
          </p:cNvPr>
          <p:cNvSpPr/>
          <p:nvPr/>
        </p:nvSpPr>
        <p:spPr>
          <a:xfrm rot="153020" flipH="1" flipV="1">
            <a:off x="4162802" y="2052668"/>
            <a:ext cx="1462863" cy="1323372"/>
          </a:xfrm>
          <a:prstGeom prst="circular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Signe de multiplication 76">
            <a:extLst>
              <a:ext uri="{FF2B5EF4-FFF2-40B4-BE49-F238E27FC236}">
                <a16:creationId xmlns:a16="http://schemas.microsoft.com/office/drawing/2014/main" id="{44808A61-63D8-4705-AFB6-893F8335ECA4}"/>
              </a:ext>
            </a:extLst>
          </p:cNvPr>
          <p:cNvSpPr/>
          <p:nvPr/>
        </p:nvSpPr>
        <p:spPr>
          <a:xfrm>
            <a:off x="4304601" y="2640713"/>
            <a:ext cx="1264729" cy="1128809"/>
          </a:xfrm>
          <a:prstGeom prst="mathMultiply">
            <a:avLst>
              <a:gd name="adj1" fmla="val 64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ZoneTexte 77">
                <a:extLst>
                  <a:ext uri="{FF2B5EF4-FFF2-40B4-BE49-F238E27FC236}">
                    <a16:creationId xmlns:a16="http://schemas.microsoft.com/office/drawing/2014/main" id="{8BE14239-7E50-4423-9407-FDDAE201A25C}"/>
                  </a:ext>
                </a:extLst>
              </p:cNvPr>
              <p:cNvSpPr txBox="1"/>
              <p:nvPr/>
            </p:nvSpPr>
            <p:spPr>
              <a:xfrm>
                <a:off x="4159025" y="2192343"/>
                <a:ext cx="1610006" cy="72930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fr-FR" sz="2000" b="0" i="1" smtClean="0">
                              <a:solidFill>
                                <a:srgbClr val="FF0000"/>
                              </a:solidFill>
                              <a:latin typeface="Cambria Math" panose="02040503050406030204" pitchFamily="18" charset="0"/>
                            </a:rPr>
                          </m:ctrlPr>
                        </m:fPr>
                        <m:num>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𝑓</m:t>
                              </m:r>
                            </m:sub>
                          </m:sSub>
                        </m:num>
                        <m:den>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𝑐</m:t>
                              </m:r>
                            </m:sub>
                          </m:sSub>
                        </m:den>
                      </m:f>
                      <m:r>
                        <a:rPr lang="fr-FR" sz="2000" b="0" i="1" smtClean="0">
                          <a:solidFill>
                            <a:srgbClr val="FF0000"/>
                          </a:solidFill>
                          <a:latin typeface="Cambria Math" panose="02040503050406030204" pitchFamily="18" charset="0"/>
                        </a:rPr>
                        <m:t>→0</m:t>
                      </m:r>
                    </m:oMath>
                  </m:oMathPara>
                </a14:m>
                <a:endParaRPr lang="en-US" dirty="0"/>
              </a:p>
            </p:txBody>
          </p:sp>
        </mc:Choice>
        <mc:Fallback xmlns="">
          <p:sp>
            <p:nvSpPr>
              <p:cNvPr id="78" name="ZoneTexte 77">
                <a:extLst>
                  <a:ext uri="{FF2B5EF4-FFF2-40B4-BE49-F238E27FC236}">
                    <a16:creationId xmlns:a16="http://schemas.microsoft.com/office/drawing/2014/main" id="{8BE14239-7E50-4423-9407-FDDAE201A25C}"/>
                  </a:ext>
                </a:extLst>
              </p:cNvPr>
              <p:cNvSpPr txBox="1">
                <a:spLocks noRot="1" noChangeAspect="1" noMove="1" noResize="1" noEditPoints="1" noAdjustHandles="1" noChangeArrowheads="1" noChangeShapeType="1" noTextEdit="1"/>
              </p:cNvSpPr>
              <p:nvPr/>
            </p:nvSpPr>
            <p:spPr>
              <a:xfrm>
                <a:off x="4159025" y="2192343"/>
                <a:ext cx="1610006" cy="729302"/>
              </a:xfrm>
              <a:prstGeom prst="rect">
                <a:avLst/>
              </a:prstGeom>
              <a:blipFill>
                <a:blip r:embed="rId17"/>
                <a:stretch>
                  <a:fillRect/>
                </a:stretch>
              </a:blipFill>
            </p:spPr>
            <p:txBody>
              <a:bodyPr/>
              <a:lstStyle/>
              <a:p>
                <a:r>
                  <a:rPr lang="en-US">
                    <a:noFill/>
                  </a:rPr>
                  <a:t> </a:t>
                </a:r>
              </a:p>
            </p:txBody>
          </p:sp>
        </mc:Fallback>
      </mc:AlternateContent>
      <p:sp>
        <p:nvSpPr>
          <p:cNvPr id="58" name="Espace réservé du numéro de diapositive 4">
            <a:extLst>
              <a:ext uri="{FF2B5EF4-FFF2-40B4-BE49-F238E27FC236}">
                <a16:creationId xmlns:a16="http://schemas.microsoft.com/office/drawing/2014/main" id="{FB97C3F1-524A-4BE9-A6C4-9C4521A3B3A0}"/>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21</a:t>
            </a:fld>
            <a:r>
              <a:rPr lang="fr-FR" dirty="0"/>
              <a:t>/32</a:t>
            </a:r>
          </a:p>
        </p:txBody>
      </p:sp>
    </p:spTree>
    <p:extLst>
      <p:ext uri="{BB962C8B-B14F-4D97-AF65-F5344CB8AC3E}">
        <p14:creationId xmlns:p14="http://schemas.microsoft.com/office/powerpoint/2010/main" val="3220452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061B221-CBA1-4FD0-ABA1-5088E6487F5F}"/>
              </a:ext>
            </a:extLst>
          </p:cNvPr>
          <p:cNvSpPr/>
          <p:nvPr/>
        </p:nvSpPr>
        <p:spPr>
          <a:xfrm>
            <a:off x="10058400" y="1604949"/>
            <a:ext cx="1412240" cy="13255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69127E-CE73-4106-B52F-9C8FA328B266}"/>
              </a:ext>
            </a:extLst>
          </p:cNvPr>
          <p:cNvSpPr/>
          <p:nvPr/>
        </p:nvSpPr>
        <p:spPr>
          <a:xfrm>
            <a:off x="5327613" y="1610187"/>
            <a:ext cx="3836707" cy="1325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9F14C71-F58C-41D1-A464-EA6138E37B0F}"/>
              </a:ext>
            </a:extLst>
          </p:cNvPr>
          <p:cNvSpPr/>
          <p:nvPr/>
        </p:nvSpPr>
        <p:spPr>
          <a:xfrm>
            <a:off x="721360" y="1610187"/>
            <a:ext cx="3814518" cy="13255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B9C633-167D-4F70-9C7C-7291A4EA3886}"/>
              </a:ext>
            </a:extLst>
          </p:cNvPr>
          <p:cNvSpPr>
            <a:spLocks noGrp="1"/>
          </p:cNvSpPr>
          <p:nvPr>
            <p:ph type="title"/>
          </p:nvPr>
        </p:nvSpPr>
        <p:spPr>
          <a:xfrm>
            <a:off x="838200" y="121285"/>
            <a:ext cx="10515600" cy="1325563"/>
          </a:xfrm>
        </p:spPr>
        <p:txBody>
          <a:bodyPr/>
          <a:lstStyle/>
          <a:p>
            <a:r>
              <a:rPr lang="en-US" dirty="0"/>
              <a:t>The V-QCD Framework : Setup</a:t>
            </a:r>
          </a:p>
        </p:txBody>
      </p:sp>
      <p:sp>
        <p:nvSpPr>
          <p:cNvPr id="5" name="Rectangle 4">
            <a:extLst>
              <a:ext uri="{FF2B5EF4-FFF2-40B4-BE49-F238E27FC236}">
                <a16:creationId xmlns:a16="http://schemas.microsoft.com/office/drawing/2014/main" id="{771430BC-1D54-44DF-97DC-B9EE99EB4E97}"/>
              </a:ext>
            </a:extLst>
          </p:cNvPr>
          <p:cNvSpPr/>
          <p:nvPr/>
        </p:nvSpPr>
        <p:spPr>
          <a:xfrm>
            <a:off x="1106805" y="1862919"/>
            <a:ext cx="809625" cy="809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A6673DF8-74C8-499F-A0AD-5D20DEC41D4B}"/>
                  </a:ext>
                </a:extLst>
              </p:cNvPr>
              <p:cNvSpPr txBox="1"/>
              <p:nvPr/>
            </p:nvSpPr>
            <p:spPr>
              <a:xfrm>
                <a:off x="1116965" y="1970859"/>
                <a:ext cx="8157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400" i="1" smtClean="0">
                              <a:solidFill>
                                <a:schemeClr val="tx1"/>
                              </a:solidFill>
                              <a:latin typeface="Cambria Math" panose="02040503050406030204" pitchFamily="18" charset="0"/>
                            </a:rPr>
                          </m:ctrlPr>
                        </m:sSubPr>
                        <m:e>
                          <m:r>
                            <a:rPr lang="fr-FR" sz="2400" i="1">
                              <a:solidFill>
                                <a:schemeClr val="tx1"/>
                              </a:solidFill>
                              <a:latin typeface="Cambria Math" panose="02040503050406030204" pitchFamily="18" charset="0"/>
                            </a:rPr>
                            <m:t>𝑔</m:t>
                          </m:r>
                        </m:e>
                        <m:sub>
                          <m:r>
                            <a:rPr lang="fr-FR" sz="2400" i="1">
                              <a:solidFill>
                                <a:schemeClr val="tx1"/>
                              </a:solidFill>
                              <a:latin typeface="Cambria Math" panose="02040503050406030204" pitchFamily="18" charset="0"/>
                            </a:rPr>
                            <m:t>𝑀𝑁</m:t>
                          </m:r>
                        </m:sub>
                      </m:sSub>
                    </m:oMath>
                  </m:oMathPara>
                </a14:m>
                <a:endParaRPr lang="en-US" dirty="0"/>
              </a:p>
            </p:txBody>
          </p:sp>
        </mc:Choice>
        <mc:Fallback xmlns="">
          <p:sp>
            <p:nvSpPr>
              <p:cNvPr id="7" name="ZoneTexte 6">
                <a:extLst>
                  <a:ext uri="{FF2B5EF4-FFF2-40B4-BE49-F238E27FC236}">
                    <a16:creationId xmlns:a16="http://schemas.microsoft.com/office/drawing/2014/main" id="{A6673DF8-74C8-499F-A0AD-5D20DEC41D4B}"/>
                  </a:ext>
                </a:extLst>
              </p:cNvPr>
              <p:cNvSpPr txBox="1">
                <a:spLocks noRot="1" noChangeAspect="1" noMove="1" noResize="1" noEditPoints="1" noAdjustHandles="1" noChangeArrowheads="1" noChangeShapeType="1" noTextEdit="1"/>
              </p:cNvSpPr>
              <p:nvPr/>
            </p:nvSpPr>
            <p:spPr>
              <a:xfrm>
                <a:off x="1116965" y="1970859"/>
                <a:ext cx="815736" cy="461665"/>
              </a:xfrm>
              <a:prstGeom prst="rect">
                <a:avLst/>
              </a:prstGeom>
              <a:blipFill>
                <a:blip r:embed="rId2"/>
                <a:stretch>
                  <a:fillRect b="-1052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FBDFAAAE-DC6F-45DF-AFC6-1EF2B14894DE}"/>
              </a:ext>
            </a:extLst>
          </p:cNvPr>
          <p:cNvSpPr/>
          <p:nvPr/>
        </p:nvSpPr>
        <p:spPr>
          <a:xfrm>
            <a:off x="10362863" y="1862919"/>
            <a:ext cx="809625" cy="80962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AAAFC6D-17CF-4ECC-857B-21DE3BACF3DE}"/>
                  </a:ext>
                </a:extLst>
              </p:cNvPr>
              <p:cNvSpPr txBox="1"/>
              <p:nvPr/>
            </p:nvSpPr>
            <p:spPr>
              <a:xfrm>
                <a:off x="10533380" y="1991179"/>
                <a:ext cx="459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solidFill>
                            <a:schemeClr val="tx1"/>
                          </a:solidFill>
                          <a:latin typeface="Cambria Math" panose="02040503050406030204" pitchFamily="18" charset="0"/>
                        </a:rPr>
                        <m:t>𝒶</m:t>
                      </m:r>
                    </m:oMath>
                  </m:oMathPara>
                </a14:m>
                <a:endParaRPr lang="en-US" dirty="0"/>
              </a:p>
            </p:txBody>
          </p:sp>
        </mc:Choice>
        <mc:Fallback xmlns="">
          <p:sp>
            <p:nvSpPr>
              <p:cNvPr id="11" name="ZoneTexte 10">
                <a:extLst>
                  <a:ext uri="{FF2B5EF4-FFF2-40B4-BE49-F238E27FC236}">
                    <a16:creationId xmlns:a16="http://schemas.microsoft.com/office/drawing/2014/main" id="{9AAAFC6D-17CF-4ECC-857B-21DE3BACF3DE}"/>
                  </a:ext>
                </a:extLst>
              </p:cNvPr>
              <p:cNvSpPr txBox="1">
                <a:spLocks noRot="1" noChangeAspect="1" noMove="1" noResize="1" noEditPoints="1" noAdjustHandles="1" noChangeArrowheads="1" noChangeShapeType="1" noTextEdit="1"/>
              </p:cNvSpPr>
              <p:nvPr/>
            </p:nvSpPr>
            <p:spPr>
              <a:xfrm>
                <a:off x="10533380" y="1991179"/>
                <a:ext cx="459613" cy="461665"/>
              </a:xfrm>
              <a:prstGeom prst="rect">
                <a:avLst/>
              </a:prstGeo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8246AA5-05E7-4E12-80D3-3B4ADD342448}"/>
              </a:ext>
            </a:extLst>
          </p:cNvPr>
          <p:cNvSpPr/>
          <p:nvPr/>
        </p:nvSpPr>
        <p:spPr>
          <a:xfrm>
            <a:off x="7938734" y="1862919"/>
            <a:ext cx="809625" cy="8096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81E17674-8EF9-484E-A4AA-F6B8C455F7A5}"/>
                  </a:ext>
                </a:extLst>
              </p:cNvPr>
              <p:cNvSpPr txBox="1"/>
              <p:nvPr/>
            </p:nvSpPr>
            <p:spPr>
              <a:xfrm>
                <a:off x="7928574" y="1970859"/>
                <a:ext cx="856260" cy="528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fr-FR" sz="2400" b="0" i="1" smtClean="0">
                              <a:solidFill>
                                <a:schemeClr val="tx1"/>
                              </a:solidFill>
                              <a:latin typeface="Cambria Math" panose="02040503050406030204" pitchFamily="18" charset="0"/>
                            </a:rPr>
                          </m:ctrlPr>
                        </m:sSubSupPr>
                        <m:e>
                          <m:r>
                            <a:rPr lang="fr-FR" sz="2400" b="0" i="1" smtClean="0">
                              <a:solidFill>
                                <a:schemeClr val="tx1"/>
                              </a:solidFill>
                              <a:latin typeface="Cambria Math" panose="02040503050406030204" pitchFamily="18" charset="0"/>
                            </a:rPr>
                            <m:t>𝐴</m:t>
                          </m:r>
                        </m:e>
                        <m:sub>
                          <m:r>
                            <a:rPr lang="fr-FR" sz="2400" b="0" i="1" smtClean="0">
                              <a:solidFill>
                                <a:schemeClr val="tx1"/>
                              </a:solidFill>
                              <a:latin typeface="Cambria Math" panose="02040503050406030204" pitchFamily="18" charset="0"/>
                            </a:rPr>
                            <m:t>𝐿</m:t>
                          </m:r>
                          <m:r>
                            <a:rPr lang="fr-FR" sz="2400" b="0" i="1" smtClean="0">
                              <a:solidFill>
                                <a:schemeClr val="tx1"/>
                              </a:solidFill>
                              <a:latin typeface="Cambria Math" panose="02040503050406030204" pitchFamily="18" charset="0"/>
                            </a:rPr>
                            <m:t>/</m:t>
                          </m:r>
                          <m:r>
                            <a:rPr lang="fr-FR" sz="2400" b="0" i="1" smtClean="0">
                              <a:solidFill>
                                <a:schemeClr val="tx1"/>
                              </a:solidFill>
                              <a:latin typeface="Cambria Math" panose="02040503050406030204" pitchFamily="18" charset="0"/>
                            </a:rPr>
                            <m:t>𝑅</m:t>
                          </m:r>
                        </m:sub>
                        <m:sup>
                          <m:r>
                            <a:rPr lang="fr-FR" sz="2400" b="0" i="1" smtClean="0">
                              <a:solidFill>
                                <a:schemeClr val="tx1"/>
                              </a:solidFill>
                              <a:latin typeface="Cambria Math" panose="02040503050406030204" pitchFamily="18" charset="0"/>
                            </a:rPr>
                            <m:t>𝑀</m:t>
                          </m:r>
                        </m:sup>
                      </m:sSubSup>
                    </m:oMath>
                  </m:oMathPara>
                </a14:m>
                <a:endParaRPr lang="en-US" dirty="0"/>
              </a:p>
            </p:txBody>
          </p:sp>
        </mc:Choice>
        <mc:Fallback xmlns="">
          <p:sp>
            <p:nvSpPr>
              <p:cNvPr id="13" name="ZoneTexte 12">
                <a:extLst>
                  <a:ext uri="{FF2B5EF4-FFF2-40B4-BE49-F238E27FC236}">
                    <a16:creationId xmlns:a16="http://schemas.microsoft.com/office/drawing/2014/main" id="{81E17674-8EF9-484E-A4AA-F6B8C455F7A5}"/>
                  </a:ext>
                </a:extLst>
              </p:cNvPr>
              <p:cNvSpPr txBox="1">
                <a:spLocks noRot="1" noChangeAspect="1" noMove="1" noResize="1" noEditPoints="1" noAdjustHandles="1" noChangeArrowheads="1" noChangeShapeType="1" noTextEdit="1"/>
              </p:cNvSpPr>
              <p:nvPr/>
            </p:nvSpPr>
            <p:spPr>
              <a:xfrm>
                <a:off x="7928574" y="1970859"/>
                <a:ext cx="856260" cy="528927"/>
              </a:xfrm>
              <a:prstGeom prst="rect">
                <a:avLst/>
              </a:prstGeom>
              <a:blipFill>
                <a:blip r:embed="rId4"/>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561DDF20-2674-46E2-8745-3A4DF5334DC7}"/>
              </a:ext>
            </a:extLst>
          </p:cNvPr>
          <p:cNvSpPr/>
          <p:nvPr/>
        </p:nvSpPr>
        <p:spPr>
          <a:xfrm>
            <a:off x="5724728" y="1862919"/>
            <a:ext cx="809625" cy="8096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4E5949-633D-458E-BEF6-E7D237E420C1}"/>
              </a:ext>
            </a:extLst>
          </p:cNvPr>
          <p:cNvSpPr/>
          <p:nvPr/>
        </p:nvSpPr>
        <p:spPr>
          <a:xfrm>
            <a:off x="3385820" y="1862919"/>
            <a:ext cx="809625" cy="809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3339DE85-D449-48CC-9B87-657111780B5A}"/>
                  </a:ext>
                </a:extLst>
              </p:cNvPr>
              <p:cNvSpPr txBox="1"/>
              <p:nvPr/>
            </p:nvSpPr>
            <p:spPr>
              <a:xfrm>
                <a:off x="5818051" y="2020776"/>
                <a:ext cx="753604"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lit/>
                        </m:rP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𝒯</m:t>
                          </m:r>
                        </m:e>
                        <m:sup>
                          <m:r>
                            <a:rPr lang="fr-FR" sz="2400" b="0" i="1" smtClean="0">
                              <a:latin typeface="Cambria Math" panose="02040503050406030204" pitchFamily="18" charset="0"/>
                            </a:rPr>
                            <m:t>𝑖𝑗</m:t>
                          </m:r>
                        </m:sup>
                      </m:sSup>
                    </m:oMath>
                  </m:oMathPara>
                </a14:m>
                <a:endParaRPr lang="en-US" dirty="0"/>
              </a:p>
            </p:txBody>
          </p:sp>
        </mc:Choice>
        <mc:Fallback xmlns="">
          <p:sp>
            <p:nvSpPr>
              <p:cNvPr id="15" name="ZoneTexte 14">
                <a:extLst>
                  <a:ext uri="{FF2B5EF4-FFF2-40B4-BE49-F238E27FC236}">
                    <a16:creationId xmlns:a16="http://schemas.microsoft.com/office/drawing/2014/main" id="{3339DE85-D449-48CC-9B87-657111780B5A}"/>
                  </a:ext>
                </a:extLst>
              </p:cNvPr>
              <p:cNvSpPr txBox="1">
                <a:spLocks noRot="1" noChangeAspect="1" noMove="1" noResize="1" noEditPoints="1" noAdjustHandles="1" noChangeArrowheads="1" noChangeShapeType="1" noTextEdit="1"/>
              </p:cNvSpPr>
              <p:nvPr/>
            </p:nvSpPr>
            <p:spPr>
              <a:xfrm>
                <a:off x="5818051" y="2020776"/>
                <a:ext cx="753604" cy="4735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16903ACB-E657-48BB-824C-48B9E1DE981D}"/>
                  </a:ext>
                </a:extLst>
              </p:cNvPr>
              <p:cNvSpPr txBox="1"/>
              <p:nvPr/>
            </p:nvSpPr>
            <p:spPr>
              <a:xfrm>
                <a:off x="3556337" y="1970859"/>
                <a:ext cx="4685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𝜑</m:t>
                      </m:r>
                    </m:oMath>
                  </m:oMathPara>
                </a14:m>
                <a:endParaRPr lang="en-US" dirty="0"/>
              </a:p>
            </p:txBody>
          </p:sp>
        </mc:Choice>
        <mc:Fallback xmlns="">
          <p:sp>
            <p:nvSpPr>
              <p:cNvPr id="17" name="ZoneTexte 16">
                <a:extLst>
                  <a:ext uri="{FF2B5EF4-FFF2-40B4-BE49-F238E27FC236}">
                    <a16:creationId xmlns:a16="http://schemas.microsoft.com/office/drawing/2014/main" id="{16903ACB-E657-48BB-824C-48B9E1DE981D}"/>
                  </a:ext>
                </a:extLst>
              </p:cNvPr>
              <p:cNvSpPr txBox="1">
                <a:spLocks noRot="1" noChangeAspect="1" noMove="1" noResize="1" noEditPoints="1" noAdjustHandles="1" noChangeArrowheads="1" noChangeShapeType="1" noTextEdit="1"/>
              </p:cNvSpPr>
              <p:nvPr/>
            </p:nvSpPr>
            <p:spPr>
              <a:xfrm>
                <a:off x="3556337" y="1970859"/>
                <a:ext cx="468590" cy="461665"/>
              </a:xfrm>
              <a:prstGeom prst="rect">
                <a:avLst/>
              </a:prstGeom>
              <a:blipFill>
                <a:blip r:embed="rId6"/>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5DD965A3-800D-4921-8E78-3089367EF0B0}"/>
                  </a:ext>
                </a:extLst>
              </p:cNvPr>
              <p:cNvSpPr txBox="1"/>
              <p:nvPr/>
            </p:nvSpPr>
            <p:spPr>
              <a:xfrm>
                <a:off x="1849189" y="1170849"/>
                <a:ext cx="1477214" cy="461665"/>
              </a:xfrm>
              <a:prstGeom prst="rect">
                <a:avLst/>
              </a:prstGeom>
              <a:noFill/>
            </p:spPr>
            <p:txBody>
              <a:bodyPr wrap="square" rtlCol="0">
                <a:spAutoFit/>
              </a:bodyPr>
              <a:lstStyle/>
              <a:p>
                <a:pPr algn="ctr"/>
                <a:r>
                  <a:rPr lang="fr-FR" sz="2400" b="1" dirty="0">
                    <a:solidFill>
                      <a:schemeClr val="accent4">
                        <a:lumMod val="75000"/>
                      </a:schemeClr>
                    </a:solidFill>
                  </a:rPr>
                  <a:t>Color (</a:t>
                </a:r>
                <a14:m>
                  <m:oMath xmlns:m="http://schemas.openxmlformats.org/officeDocument/2006/math">
                    <m:sSub>
                      <m:sSubPr>
                        <m:ctrlPr>
                          <a:rPr lang="fr-FR" sz="2400" b="1" i="1" smtClean="0">
                            <a:solidFill>
                              <a:schemeClr val="accent4">
                                <a:lumMod val="75000"/>
                              </a:schemeClr>
                            </a:solidFill>
                            <a:latin typeface="Cambria Math" panose="02040503050406030204" pitchFamily="18" charset="0"/>
                          </a:rPr>
                        </m:ctrlPr>
                      </m:sSubPr>
                      <m:e>
                        <m:r>
                          <a:rPr lang="fr-FR" sz="2400" b="1" i="1" smtClean="0">
                            <a:solidFill>
                              <a:schemeClr val="accent4">
                                <a:lumMod val="75000"/>
                              </a:schemeClr>
                            </a:solidFill>
                            <a:latin typeface="Cambria Math" panose="02040503050406030204" pitchFamily="18" charset="0"/>
                          </a:rPr>
                          <m:t>𝑵</m:t>
                        </m:r>
                      </m:e>
                      <m:sub>
                        <m:r>
                          <a:rPr lang="fr-FR" sz="2400" b="1" i="1" smtClean="0">
                            <a:solidFill>
                              <a:schemeClr val="accent4">
                                <a:lumMod val="75000"/>
                              </a:schemeClr>
                            </a:solidFill>
                            <a:latin typeface="Cambria Math" panose="02040503050406030204" pitchFamily="18" charset="0"/>
                          </a:rPr>
                          <m:t>𝒄</m:t>
                        </m:r>
                      </m:sub>
                    </m:sSub>
                  </m:oMath>
                </a14:m>
                <a:r>
                  <a:rPr lang="en-US" sz="2400" b="1" dirty="0">
                    <a:solidFill>
                      <a:schemeClr val="accent4">
                        <a:lumMod val="75000"/>
                      </a:schemeClr>
                    </a:solidFill>
                  </a:rPr>
                  <a:t>)</a:t>
                </a:r>
              </a:p>
            </p:txBody>
          </p:sp>
        </mc:Choice>
        <mc:Fallback xmlns="">
          <p:sp>
            <p:nvSpPr>
              <p:cNvPr id="24" name="ZoneTexte 23">
                <a:extLst>
                  <a:ext uri="{FF2B5EF4-FFF2-40B4-BE49-F238E27FC236}">
                    <a16:creationId xmlns:a16="http://schemas.microsoft.com/office/drawing/2014/main" id="{5DD965A3-800D-4921-8E78-3089367EF0B0}"/>
                  </a:ext>
                </a:extLst>
              </p:cNvPr>
              <p:cNvSpPr txBox="1">
                <a:spLocks noRot="1" noChangeAspect="1" noMove="1" noResize="1" noEditPoints="1" noAdjustHandles="1" noChangeArrowheads="1" noChangeShapeType="1" noTextEdit="1"/>
              </p:cNvSpPr>
              <p:nvPr/>
            </p:nvSpPr>
            <p:spPr>
              <a:xfrm>
                <a:off x="1849189" y="1170849"/>
                <a:ext cx="1477214" cy="461665"/>
              </a:xfrm>
              <a:prstGeom prst="rect">
                <a:avLst/>
              </a:prstGeom>
              <a:blipFill>
                <a:blip r:embed="rId7"/>
                <a:stretch>
                  <a:fillRect l="-6173" t="-10526" r="-617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3F143529-0822-4917-8CEB-AC6EAAEB41CC}"/>
                  </a:ext>
                </a:extLst>
              </p:cNvPr>
              <p:cNvSpPr txBox="1"/>
              <p:nvPr/>
            </p:nvSpPr>
            <p:spPr>
              <a:xfrm>
                <a:off x="6395249" y="1150173"/>
                <a:ext cx="1834114" cy="496674"/>
              </a:xfrm>
              <a:prstGeom prst="rect">
                <a:avLst/>
              </a:prstGeom>
              <a:noFill/>
            </p:spPr>
            <p:txBody>
              <a:bodyPr wrap="square" rtlCol="0">
                <a:spAutoFit/>
              </a:bodyPr>
              <a:lstStyle/>
              <a:p>
                <a:pPr algn="ctr"/>
                <a:r>
                  <a:rPr lang="fr-FR" sz="2400" b="1" dirty="0">
                    <a:solidFill>
                      <a:schemeClr val="accent2">
                        <a:lumMod val="75000"/>
                      </a:schemeClr>
                    </a:solidFill>
                  </a:rPr>
                  <a:t>Flavor (</a:t>
                </a:r>
                <a14:m>
                  <m:oMath xmlns:m="http://schemas.openxmlformats.org/officeDocument/2006/math">
                    <m:sSub>
                      <m:sSubPr>
                        <m:ctrlPr>
                          <a:rPr lang="fr-FR" sz="2400" b="1" i="1">
                            <a:solidFill>
                              <a:schemeClr val="accent2">
                                <a:lumMod val="75000"/>
                              </a:schemeClr>
                            </a:solidFill>
                            <a:latin typeface="Cambria Math" panose="02040503050406030204" pitchFamily="18" charset="0"/>
                          </a:rPr>
                        </m:ctrlPr>
                      </m:sSubPr>
                      <m:e>
                        <m:r>
                          <a:rPr lang="fr-FR" sz="2400" b="1" i="1">
                            <a:solidFill>
                              <a:schemeClr val="accent2">
                                <a:lumMod val="75000"/>
                              </a:schemeClr>
                            </a:solidFill>
                            <a:latin typeface="Cambria Math" panose="02040503050406030204" pitchFamily="18" charset="0"/>
                          </a:rPr>
                          <m:t>𝑵</m:t>
                        </m:r>
                      </m:e>
                      <m:sub>
                        <m:r>
                          <a:rPr lang="fr-FR" sz="2400" b="1" i="1" smtClean="0">
                            <a:solidFill>
                              <a:schemeClr val="accent2">
                                <a:lumMod val="75000"/>
                              </a:schemeClr>
                            </a:solidFill>
                            <a:latin typeface="Cambria Math" panose="02040503050406030204" pitchFamily="18" charset="0"/>
                          </a:rPr>
                          <m:t>𝒇</m:t>
                        </m:r>
                      </m:sub>
                    </m:sSub>
                  </m:oMath>
                </a14:m>
                <a:r>
                  <a:rPr lang="en-US" sz="2400" b="1" dirty="0">
                    <a:solidFill>
                      <a:schemeClr val="accent2">
                        <a:lumMod val="75000"/>
                      </a:schemeClr>
                    </a:solidFill>
                  </a:rPr>
                  <a:t>)</a:t>
                </a:r>
              </a:p>
            </p:txBody>
          </p:sp>
        </mc:Choice>
        <mc:Fallback xmlns="">
          <p:sp>
            <p:nvSpPr>
              <p:cNvPr id="25" name="ZoneTexte 24">
                <a:extLst>
                  <a:ext uri="{FF2B5EF4-FFF2-40B4-BE49-F238E27FC236}">
                    <a16:creationId xmlns:a16="http://schemas.microsoft.com/office/drawing/2014/main" id="{3F143529-0822-4917-8CEB-AC6EAAEB41CC}"/>
                  </a:ext>
                </a:extLst>
              </p:cNvPr>
              <p:cNvSpPr txBox="1">
                <a:spLocks noRot="1" noChangeAspect="1" noMove="1" noResize="1" noEditPoints="1" noAdjustHandles="1" noChangeArrowheads="1" noChangeShapeType="1" noTextEdit="1"/>
              </p:cNvSpPr>
              <p:nvPr/>
            </p:nvSpPr>
            <p:spPr>
              <a:xfrm>
                <a:off x="6395249" y="1150173"/>
                <a:ext cx="1834114" cy="496674"/>
              </a:xfrm>
              <a:prstGeom prst="rect">
                <a:avLst/>
              </a:prstGeom>
              <a:blipFill>
                <a:blip r:embed="rId8"/>
                <a:stretch>
                  <a:fillRect t="-8642" b="-22222"/>
                </a:stretch>
              </a:blipFill>
            </p:spPr>
            <p:txBody>
              <a:bodyPr/>
              <a:lstStyle/>
              <a:p>
                <a:r>
                  <a:rPr lang="en-US">
                    <a:noFill/>
                  </a:rPr>
                  <a:t> </a:t>
                </a:r>
              </a:p>
            </p:txBody>
          </p:sp>
        </mc:Fallback>
      </mc:AlternateContent>
      <p:sp>
        <p:nvSpPr>
          <p:cNvPr id="26" name="ZoneTexte 25">
            <a:extLst>
              <a:ext uri="{FF2B5EF4-FFF2-40B4-BE49-F238E27FC236}">
                <a16:creationId xmlns:a16="http://schemas.microsoft.com/office/drawing/2014/main" id="{854801F5-C743-4FC5-9612-10294FED5802}"/>
              </a:ext>
            </a:extLst>
          </p:cNvPr>
          <p:cNvSpPr txBox="1"/>
          <p:nvPr/>
        </p:nvSpPr>
        <p:spPr>
          <a:xfrm>
            <a:off x="9956055" y="1161234"/>
            <a:ext cx="1614261" cy="461665"/>
          </a:xfrm>
          <a:prstGeom prst="rect">
            <a:avLst/>
          </a:prstGeom>
          <a:noFill/>
        </p:spPr>
        <p:txBody>
          <a:bodyPr wrap="square" rtlCol="0">
            <a:spAutoFit/>
          </a:bodyPr>
          <a:lstStyle/>
          <a:p>
            <a:pPr algn="ctr"/>
            <a:r>
              <a:rPr lang="en-US" sz="2400" b="1" dirty="0">
                <a:solidFill>
                  <a:schemeClr val="accent1"/>
                </a:solidFill>
              </a:rPr>
              <a:t>CP-odd</a:t>
            </a:r>
          </a:p>
        </p:txBody>
      </p:sp>
      <p:grpSp>
        <p:nvGrpSpPr>
          <p:cNvPr id="66" name="Groupe 65">
            <a:extLst>
              <a:ext uri="{FF2B5EF4-FFF2-40B4-BE49-F238E27FC236}">
                <a16:creationId xmlns:a16="http://schemas.microsoft.com/office/drawing/2014/main" id="{92051A97-8429-42D6-8542-AEE88A7AC269}"/>
              </a:ext>
            </a:extLst>
          </p:cNvPr>
          <p:cNvGrpSpPr/>
          <p:nvPr/>
        </p:nvGrpSpPr>
        <p:grpSpPr>
          <a:xfrm>
            <a:off x="9731945" y="2662818"/>
            <a:ext cx="2122102" cy="3417784"/>
            <a:chOff x="9731945" y="2662818"/>
            <a:chExt cx="2122102" cy="3417784"/>
          </a:xfrm>
        </p:grpSpPr>
        <p:sp>
          <p:nvSpPr>
            <p:cNvPr id="36" name="Rectangle 35">
              <a:extLst>
                <a:ext uri="{FF2B5EF4-FFF2-40B4-BE49-F238E27FC236}">
                  <a16:creationId xmlns:a16="http://schemas.microsoft.com/office/drawing/2014/main" id="{C299C2A6-E2D3-45A1-9D8D-9A291165AE13}"/>
                </a:ext>
              </a:extLst>
            </p:cNvPr>
            <p:cNvSpPr/>
            <p:nvPr/>
          </p:nvSpPr>
          <p:spPr>
            <a:xfrm>
              <a:off x="9731945" y="3566160"/>
              <a:ext cx="2062479" cy="11288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èche : bas 26">
              <a:extLst>
                <a:ext uri="{FF2B5EF4-FFF2-40B4-BE49-F238E27FC236}">
                  <a16:creationId xmlns:a16="http://schemas.microsoft.com/office/drawing/2014/main" id="{28E37A6C-A3E9-41AD-86B7-34E036D57676}"/>
                </a:ext>
              </a:extLst>
            </p:cNvPr>
            <p:cNvSpPr/>
            <p:nvPr/>
          </p:nvSpPr>
          <p:spPr>
            <a:xfrm>
              <a:off x="10434367" y="4463918"/>
              <a:ext cx="657633" cy="903313"/>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82FB4BA0-1D33-4EB2-9A18-3B260CE8B8DB}"/>
                    </a:ext>
                  </a:extLst>
                </p:cNvPr>
                <p:cNvSpPr txBox="1"/>
                <p:nvPr/>
              </p:nvSpPr>
              <p:spPr>
                <a:xfrm>
                  <a:off x="9763954" y="3834078"/>
                  <a:ext cx="2062479" cy="58753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fr-FR" sz="2400" b="0" i="1" smtClean="0">
                                <a:latin typeface="Cambria Math" panose="02040503050406030204" pitchFamily="18" charset="0"/>
                              </a:rPr>
                            </m:ctrlPr>
                          </m:sSubPr>
                          <m:e>
                            <m:acc>
                              <m:accPr>
                                <m:chr m:val="̅"/>
                                <m:ctrlPr>
                                  <a:rPr lang="fr-FR" sz="2400" b="0" i="1" smtClean="0">
                                    <a:latin typeface="Cambria Math" panose="02040503050406030204" pitchFamily="18" charset="0"/>
                                  </a:rPr>
                                </m:ctrlPr>
                              </m:accPr>
                              <m:e>
                                <m:r>
                                  <a:rPr lang="fr-FR" sz="2400" i="1">
                                    <a:latin typeface="Cambria Math" panose="02040503050406030204" pitchFamily="18" charset="0"/>
                                  </a:rPr>
                                  <m:t>𝜃</m:t>
                                </m:r>
                              </m:e>
                            </m:acc>
                          </m:e>
                          <m:sub>
                            <m:r>
                              <m:rPr>
                                <m:nor/>
                              </m:rPr>
                              <a:rPr lang="fr-FR" sz="2400" b="0" i="0" smtClean="0">
                                <a:latin typeface="Cambria Math" panose="02040503050406030204" pitchFamily="18" charset="0"/>
                              </a:rPr>
                              <m:t>QCD</m:t>
                            </m:r>
                          </m:sub>
                        </m:sSub>
                        <m:r>
                          <a:rPr lang="fr-FR" sz="2400" b="0" i="1" smtClean="0">
                            <a:latin typeface="Cambria Math" panose="02040503050406030204" pitchFamily="18" charset="0"/>
                          </a:rPr>
                          <m:t>=0 </m:t>
                        </m:r>
                      </m:oMath>
                    </m:oMathPara>
                  </a14:m>
                  <a:endParaRPr lang="en-US" dirty="0"/>
                </a:p>
              </p:txBody>
            </p:sp>
          </mc:Choice>
          <mc:Fallback xmlns="">
            <p:sp>
              <p:nvSpPr>
                <p:cNvPr id="34" name="ZoneTexte 33">
                  <a:extLst>
                    <a:ext uri="{FF2B5EF4-FFF2-40B4-BE49-F238E27FC236}">
                      <a16:creationId xmlns:a16="http://schemas.microsoft.com/office/drawing/2014/main" id="{82FB4BA0-1D33-4EB2-9A18-3B260CE8B8DB}"/>
                    </a:ext>
                  </a:extLst>
                </p:cNvPr>
                <p:cNvSpPr txBox="1">
                  <a:spLocks noRot="1" noChangeAspect="1" noMove="1" noResize="1" noEditPoints="1" noAdjustHandles="1" noChangeArrowheads="1" noChangeShapeType="1" noTextEdit="1"/>
                </p:cNvSpPr>
                <p:nvPr/>
              </p:nvSpPr>
              <p:spPr>
                <a:xfrm>
                  <a:off x="9763954" y="3834078"/>
                  <a:ext cx="2062479" cy="587533"/>
                </a:xfrm>
                <a:prstGeom prst="rect">
                  <a:avLst/>
                </a:prstGeom>
                <a:blipFill>
                  <a:blip r:embed="rId9"/>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7E2B6140-AD97-43DE-87AD-808756B18F9C}"/>
                </a:ext>
              </a:extLst>
            </p:cNvPr>
            <p:cNvSpPr/>
            <p:nvPr/>
          </p:nvSpPr>
          <p:spPr>
            <a:xfrm>
              <a:off x="10595783" y="2662818"/>
              <a:ext cx="334800" cy="9033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E03A32-2898-48E0-A3A7-131F3F51E2BE}"/>
                </a:ext>
              </a:extLst>
            </p:cNvPr>
            <p:cNvSpPr/>
            <p:nvPr/>
          </p:nvSpPr>
          <p:spPr>
            <a:xfrm>
              <a:off x="10097703" y="5367231"/>
              <a:ext cx="1330960" cy="71337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ZoneTexte 37">
                  <a:extLst>
                    <a:ext uri="{FF2B5EF4-FFF2-40B4-BE49-F238E27FC236}">
                      <a16:creationId xmlns:a16="http://schemas.microsoft.com/office/drawing/2014/main" id="{1B433367-ED8B-4D3C-B792-44CE773FC86E}"/>
                    </a:ext>
                  </a:extLst>
                </p:cNvPr>
                <p:cNvSpPr txBox="1"/>
                <p:nvPr/>
              </p:nvSpPr>
              <p:spPr>
                <a:xfrm>
                  <a:off x="9791568" y="543019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fr-FR" sz="2400" i="1">
                            <a:latin typeface="Cambria Math" panose="02040503050406030204" pitchFamily="18" charset="0"/>
                          </a:rPr>
                          <m:t>𝒶</m:t>
                        </m:r>
                        <m:r>
                          <a:rPr lang="fr-FR" sz="2400" b="0" i="1" smtClean="0">
                            <a:latin typeface="Cambria Math" panose="02040503050406030204" pitchFamily="18" charset="0"/>
                          </a:rPr>
                          <m:t>=0 </m:t>
                        </m:r>
                      </m:oMath>
                    </m:oMathPara>
                  </a14:m>
                  <a:endParaRPr lang="en-US" dirty="0"/>
                </a:p>
              </p:txBody>
            </p:sp>
          </mc:Choice>
          <mc:Fallback xmlns="">
            <p:sp>
              <p:nvSpPr>
                <p:cNvPr id="38" name="ZoneTexte 37">
                  <a:extLst>
                    <a:ext uri="{FF2B5EF4-FFF2-40B4-BE49-F238E27FC236}">
                      <a16:creationId xmlns:a16="http://schemas.microsoft.com/office/drawing/2014/main" id="{1B433367-ED8B-4D3C-B792-44CE773FC86E}"/>
                    </a:ext>
                  </a:extLst>
                </p:cNvPr>
                <p:cNvSpPr txBox="1">
                  <a:spLocks noRot="1" noChangeAspect="1" noMove="1" noResize="1" noEditPoints="1" noAdjustHandles="1" noChangeArrowheads="1" noChangeShapeType="1" noTextEdit="1"/>
                </p:cNvSpPr>
                <p:nvPr/>
              </p:nvSpPr>
              <p:spPr>
                <a:xfrm>
                  <a:off x="9791568" y="5430197"/>
                  <a:ext cx="2062479" cy="506742"/>
                </a:xfrm>
                <a:prstGeom prst="rect">
                  <a:avLst/>
                </a:prstGeom>
                <a:blipFill>
                  <a:blip r:embed="rId10"/>
                  <a:stretch>
                    <a:fillRect/>
                  </a:stretch>
                </a:blipFill>
              </p:spPr>
              <p:txBody>
                <a:bodyPr/>
                <a:lstStyle/>
                <a:p>
                  <a:r>
                    <a:rPr lang="en-US">
                      <a:noFill/>
                    </a:rPr>
                    <a:t> </a:t>
                  </a:r>
                </a:p>
              </p:txBody>
            </p:sp>
          </mc:Fallback>
        </mc:AlternateContent>
      </p:grpSp>
      <p:grpSp>
        <p:nvGrpSpPr>
          <p:cNvPr id="73" name="Groupe 72">
            <a:extLst>
              <a:ext uri="{FF2B5EF4-FFF2-40B4-BE49-F238E27FC236}">
                <a16:creationId xmlns:a16="http://schemas.microsoft.com/office/drawing/2014/main" id="{CA2C7EC5-D62D-477A-BE56-818EBC23E967}"/>
              </a:ext>
            </a:extLst>
          </p:cNvPr>
          <p:cNvGrpSpPr/>
          <p:nvPr/>
        </p:nvGrpSpPr>
        <p:grpSpPr>
          <a:xfrm>
            <a:off x="7312306" y="2662818"/>
            <a:ext cx="2133028" cy="3740614"/>
            <a:chOff x="7312306" y="2662818"/>
            <a:chExt cx="2133028" cy="3740614"/>
          </a:xfrm>
        </p:grpSpPr>
        <p:sp>
          <p:nvSpPr>
            <p:cNvPr id="39" name="Rectangle 38">
              <a:extLst>
                <a:ext uri="{FF2B5EF4-FFF2-40B4-BE49-F238E27FC236}">
                  <a16:creationId xmlns:a16="http://schemas.microsoft.com/office/drawing/2014/main" id="{6E7CC277-9DB9-4D00-B70E-6192D4885F5B}"/>
                </a:ext>
              </a:extLst>
            </p:cNvPr>
            <p:cNvSpPr/>
            <p:nvPr/>
          </p:nvSpPr>
          <p:spPr>
            <a:xfrm>
              <a:off x="7323232" y="3566160"/>
              <a:ext cx="2062479"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èche : bas 39">
              <a:extLst>
                <a:ext uri="{FF2B5EF4-FFF2-40B4-BE49-F238E27FC236}">
                  <a16:creationId xmlns:a16="http://schemas.microsoft.com/office/drawing/2014/main" id="{8DCDED2C-9B63-4992-A061-FFDDAE421C65}"/>
                </a:ext>
              </a:extLst>
            </p:cNvPr>
            <p:cNvSpPr/>
            <p:nvPr/>
          </p:nvSpPr>
          <p:spPr>
            <a:xfrm>
              <a:off x="8025654" y="4463918"/>
              <a:ext cx="657633" cy="90331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A03FE614-4B76-4C11-B163-4B3F07EF54C5}"/>
                    </a:ext>
                  </a:extLst>
                </p:cNvPr>
                <p:cNvSpPr txBox="1"/>
                <p:nvPr/>
              </p:nvSpPr>
              <p:spPr>
                <a:xfrm>
                  <a:off x="7312306" y="3679762"/>
                  <a:ext cx="2062479" cy="958404"/>
                </a:xfrm>
                <a:prstGeom prst="rect">
                  <a:avLst/>
                </a:prstGeom>
                <a:noFill/>
              </p:spPr>
              <p:txBody>
                <a:bodyPr wrap="square" rtlCol="0">
                  <a:spAutoFit/>
                </a:bodyPr>
                <a:lstStyle/>
                <a:p>
                  <a:pPr algn="ctr"/>
                  <a:r>
                    <a:rPr lang="fr-FR" b="0" dirty="0"/>
                    <a:t>Instanton number</a:t>
                  </a:r>
                </a:p>
                <a:p>
                  <a:pPr algn="ctr"/>
                  <a14:m>
                    <m:oMathPara xmlns:m="http://schemas.openxmlformats.org/officeDocument/2006/math">
                      <m:oMathParaPr>
                        <m:jc m:val="center"/>
                      </m:oMathParaPr>
                      <m:oMath xmlns:m="http://schemas.openxmlformats.org/officeDocument/2006/math">
                        <m:nary>
                          <m:naryPr>
                            <m:supHide m:val="on"/>
                            <m:ctrlPr>
                              <a:rPr lang="fr-FR" b="0" i="1" smtClean="0">
                                <a:latin typeface="Cambria Math" panose="02040503050406030204" pitchFamily="18" charset="0"/>
                              </a:rPr>
                            </m:ctrlPr>
                          </m:naryPr>
                          <m:sub>
                            <m:r>
                              <a:rPr lang="fr-FR" b="0" i="1" smtClean="0">
                                <a:latin typeface="Cambria Math" panose="02040503050406030204" pitchFamily="18" charset="0"/>
                              </a:rPr>
                              <m:t>𝑧</m:t>
                            </m:r>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sub>
                          <m:sup/>
                          <m:e>
                            <m:r>
                              <m:rPr>
                                <m:nor/>
                              </m:rPr>
                              <a:rPr lang="fr-FR" b="0" i="0" smtClean="0">
                                <a:latin typeface="Cambria Math" panose="02040503050406030204" pitchFamily="18" charset="0"/>
                              </a:rPr>
                              <m:t>F</m:t>
                            </m:r>
                            <m:r>
                              <a:rPr lang="fr-FR" b="0" i="1" smtClean="0">
                                <a:latin typeface="Cambria Math" panose="02040503050406030204" pitchFamily="18" charset="0"/>
                              </a:rPr>
                              <m:t>∧</m:t>
                            </m:r>
                            <m:r>
                              <m:rPr>
                                <m:nor/>
                              </m:rPr>
                              <a:rPr lang="fr-FR" b="0" i="0" smtClean="0">
                                <a:latin typeface="Cambria Math" panose="02040503050406030204" pitchFamily="18" charset="0"/>
                              </a:rPr>
                              <m:t>F</m:t>
                            </m:r>
                          </m:e>
                        </m:nary>
                        <m:r>
                          <a:rPr lang="fr-FR" b="0" i="1" smtClean="0">
                            <a:latin typeface="Cambria Math" panose="02040503050406030204" pitchFamily="18" charset="0"/>
                          </a:rPr>
                          <m:t> </m:t>
                        </m:r>
                      </m:oMath>
                    </m:oMathPara>
                  </a14:m>
                  <a:endParaRPr lang="en-US" dirty="0"/>
                </a:p>
              </p:txBody>
            </p:sp>
          </mc:Choice>
          <mc:Fallback xmlns="">
            <p:sp>
              <p:nvSpPr>
                <p:cNvPr id="41" name="ZoneTexte 40">
                  <a:extLst>
                    <a:ext uri="{FF2B5EF4-FFF2-40B4-BE49-F238E27FC236}">
                      <a16:creationId xmlns:a16="http://schemas.microsoft.com/office/drawing/2014/main" id="{A03FE614-4B76-4C11-B163-4B3F07EF54C5}"/>
                    </a:ext>
                  </a:extLst>
                </p:cNvPr>
                <p:cNvSpPr txBox="1">
                  <a:spLocks noRot="1" noChangeAspect="1" noMove="1" noResize="1" noEditPoints="1" noAdjustHandles="1" noChangeArrowheads="1" noChangeShapeType="1" noTextEdit="1"/>
                </p:cNvSpPr>
                <p:nvPr/>
              </p:nvSpPr>
              <p:spPr>
                <a:xfrm>
                  <a:off x="7312306" y="3679762"/>
                  <a:ext cx="2062479" cy="958404"/>
                </a:xfrm>
                <a:prstGeom prst="rect">
                  <a:avLst/>
                </a:prstGeom>
                <a:blipFill>
                  <a:blip r:embed="rId11"/>
                  <a:stretch>
                    <a:fillRect t="-3822"/>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33149C1E-2BEE-46D6-924B-C8452E061CE8}"/>
                </a:ext>
              </a:extLst>
            </p:cNvPr>
            <p:cNvSpPr/>
            <p:nvPr/>
          </p:nvSpPr>
          <p:spPr>
            <a:xfrm>
              <a:off x="8187070" y="266281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444E1F4-11CD-4842-8B09-5ABC6E7A58F7}"/>
                </a:ext>
              </a:extLst>
            </p:cNvPr>
            <p:cNvSpPr/>
            <p:nvPr/>
          </p:nvSpPr>
          <p:spPr>
            <a:xfrm>
              <a:off x="7616430" y="5367231"/>
              <a:ext cx="1526630" cy="1036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ZoneTexte 43">
                  <a:extLst>
                    <a:ext uri="{FF2B5EF4-FFF2-40B4-BE49-F238E27FC236}">
                      <a16:creationId xmlns:a16="http://schemas.microsoft.com/office/drawing/2014/main" id="{5788266C-403C-4DF7-A456-2CB9840B7BEE}"/>
                    </a:ext>
                  </a:extLst>
                </p:cNvPr>
                <p:cNvSpPr txBox="1"/>
                <p:nvPr/>
              </p:nvSpPr>
              <p:spPr>
                <a:xfrm>
                  <a:off x="7382855" y="5430197"/>
                  <a:ext cx="2062479" cy="876074"/>
                </a:xfrm>
                <a:prstGeom prst="rect">
                  <a:avLst/>
                </a:prstGeom>
                <a:noFill/>
              </p:spPr>
              <p:txBody>
                <a:bodyPr wrap="square" rtlCol="0">
                  <a:spAutoFit/>
                </a:bodyPr>
                <a:lstStyle/>
                <a:p>
                  <a:pPr algn="ctr"/>
                  <a:r>
                    <a:rPr lang="fr-FR" sz="2400" b="0" dirty="0"/>
                    <a:t>Solve the dynamics</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44" name="ZoneTexte 43">
                  <a:extLst>
                    <a:ext uri="{FF2B5EF4-FFF2-40B4-BE49-F238E27FC236}">
                      <a16:creationId xmlns:a16="http://schemas.microsoft.com/office/drawing/2014/main" id="{5788266C-403C-4DF7-A456-2CB9840B7BEE}"/>
                    </a:ext>
                  </a:extLst>
                </p:cNvPr>
                <p:cNvSpPr txBox="1">
                  <a:spLocks noRot="1" noChangeAspect="1" noMove="1" noResize="1" noEditPoints="1" noAdjustHandles="1" noChangeArrowheads="1" noChangeShapeType="1" noTextEdit="1"/>
                </p:cNvSpPr>
                <p:nvPr/>
              </p:nvSpPr>
              <p:spPr>
                <a:xfrm>
                  <a:off x="7382855" y="5430197"/>
                  <a:ext cx="2062479" cy="876074"/>
                </a:xfrm>
                <a:prstGeom prst="rect">
                  <a:avLst/>
                </a:prstGeom>
                <a:blipFill>
                  <a:blip r:embed="rId12"/>
                  <a:stretch>
                    <a:fillRect t="-5594" b="-15385"/>
                  </a:stretch>
                </a:blipFill>
              </p:spPr>
              <p:txBody>
                <a:bodyPr/>
                <a:lstStyle/>
                <a:p>
                  <a:r>
                    <a:rPr lang="en-US">
                      <a:noFill/>
                    </a:rPr>
                    <a:t> </a:t>
                  </a:r>
                </a:p>
              </p:txBody>
            </p:sp>
          </mc:Fallback>
        </mc:AlternateContent>
      </p:grpSp>
      <p:grpSp>
        <p:nvGrpSpPr>
          <p:cNvPr id="69" name="Groupe 68">
            <a:extLst>
              <a:ext uri="{FF2B5EF4-FFF2-40B4-BE49-F238E27FC236}">
                <a16:creationId xmlns:a16="http://schemas.microsoft.com/office/drawing/2014/main" id="{3F486D0A-6788-4ECE-AC01-6CF0BCA71A96}"/>
              </a:ext>
            </a:extLst>
          </p:cNvPr>
          <p:cNvGrpSpPr/>
          <p:nvPr/>
        </p:nvGrpSpPr>
        <p:grpSpPr>
          <a:xfrm>
            <a:off x="5100835" y="2655438"/>
            <a:ext cx="2062479" cy="2704413"/>
            <a:chOff x="5100835" y="2655438"/>
            <a:chExt cx="2062479" cy="2704413"/>
          </a:xfrm>
        </p:grpSpPr>
        <p:sp>
          <p:nvSpPr>
            <p:cNvPr id="45" name="Rectangle 44">
              <a:extLst>
                <a:ext uri="{FF2B5EF4-FFF2-40B4-BE49-F238E27FC236}">
                  <a16:creationId xmlns:a16="http://schemas.microsoft.com/office/drawing/2014/main" id="{F0337557-8936-4477-8CC4-BAB3AA2D649C}"/>
                </a:ext>
              </a:extLst>
            </p:cNvPr>
            <p:cNvSpPr/>
            <p:nvPr/>
          </p:nvSpPr>
          <p:spPr>
            <a:xfrm>
              <a:off x="5234291" y="3558780"/>
              <a:ext cx="1826954"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èche : bas 45">
              <a:extLst>
                <a:ext uri="{FF2B5EF4-FFF2-40B4-BE49-F238E27FC236}">
                  <a16:creationId xmlns:a16="http://schemas.microsoft.com/office/drawing/2014/main" id="{E7D7AB5D-4CF4-477C-8620-F822D5490351}"/>
                </a:ext>
              </a:extLst>
            </p:cNvPr>
            <p:cNvSpPr/>
            <p:nvPr/>
          </p:nvSpPr>
          <p:spPr>
            <a:xfrm>
              <a:off x="5799580" y="4456538"/>
              <a:ext cx="657633" cy="90331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1ADAEC67-563A-4954-9787-8031820AB548}"/>
                    </a:ext>
                  </a:extLst>
                </p:cNvPr>
                <p:cNvSpPr txBox="1"/>
                <p:nvPr/>
              </p:nvSpPr>
              <p:spPr>
                <a:xfrm>
                  <a:off x="5100835" y="3892351"/>
                  <a:ext cx="2062479" cy="400110"/>
                </a:xfrm>
                <a:prstGeom prst="rect">
                  <a:avLst/>
                </a:prstGeom>
                <a:noFill/>
              </p:spPr>
              <p:txBody>
                <a:bodyPr wrap="square" rtlCol="0">
                  <a:spAutoFit/>
                </a:bodyPr>
                <a:lstStyle/>
                <a:p>
                  <a:pPr algn="ctr"/>
                  <a:r>
                    <a:rPr lang="fr-FR" sz="2000" b="0" dirty="0"/>
                    <a:t>Dynamical </a:t>
                  </a:r>
                  <a14:m>
                    <m:oMath xmlns:m="http://schemas.openxmlformats.org/officeDocument/2006/math">
                      <m:r>
                        <a:rPr lang="fr-FR" sz="2000" b="0" i="1" smtClean="0">
                          <a:latin typeface="Cambria Math" panose="02040503050406030204" pitchFamily="18" charset="0"/>
                        </a:rPr>
                        <m:t>𝜒</m:t>
                      </m:r>
                    </m:oMath>
                  </a14:m>
                  <a:r>
                    <a:rPr lang="en-US" sz="2000" dirty="0"/>
                    <a:t>SB</a:t>
                  </a:r>
                </a:p>
              </p:txBody>
            </p:sp>
          </mc:Choice>
          <mc:Fallback xmlns="">
            <p:sp>
              <p:nvSpPr>
                <p:cNvPr id="47" name="ZoneTexte 46">
                  <a:extLst>
                    <a:ext uri="{FF2B5EF4-FFF2-40B4-BE49-F238E27FC236}">
                      <a16:creationId xmlns:a16="http://schemas.microsoft.com/office/drawing/2014/main" id="{1ADAEC67-563A-4954-9787-8031820AB548}"/>
                    </a:ext>
                  </a:extLst>
                </p:cNvPr>
                <p:cNvSpPr txBox="1">
                  <a:spLocks noRot="1" noChangeAspect="1" noMove="1" noResize="1" noEditPoints="1" noAdjustHandles="1" noChangeArrowheads="1" noChangeShapeType="1" noTextEdit="1"/>
                </p:cNvSpPr>
                <p:nvPr/>
              </p:nvSpPr>
              <p:spPr>
                <a:xfrm>
                  <a:off x="5100835" y="3892351"/>
                  <a:ext cx="2062479" cy="400110"/>
                </a:xfrm>
                <a:prstGeom prst="rect">
                  <a:avLst/>
                </a:prstGeom>
                <a:blipFill>
                  <a:blip r:embed="rId13"/>
                  <a:stretch>
                    <a:fillRect t="-9231" b="-27692"/>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2924FC5C-69A7-4CD9-A485-6AC96E1CAD6D}"/>
                </a:ext>
              </a:extLst>
            </p:cNvPr>
            <p:cNvSpPr/>
            <p:nvPr/>
          </p:nvSpPr>
          <p:spPr>
            <a:xfrm>
              <a:off x="5960996" y="265543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E37AADD2-E5AD-4AED-AC59-77EAB8FAD843}"/>
              </a:ext>
            </a:extLst>
          </p:cNvPr>
          <p:cNvSpPr/>
          <p:nvPr/>
        </p:nvSpPr>
        <p:spPr>
          <a:xfrm>
            <a:off x="7147578" y="1622354"/>
            <a:ext cx="2422948" cy="50121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e 71">
            <a:extLst>
              <a:ext uri="{FF2B5EF4-FFF2-40B4-BE49-F238E27FC236}">
                <a16:creationId xmlns:a16="http://schemas.microsoft.com/office/drawing/2014/main" id="{E1746E3F-3948-48FF-A6A1-BC01CA05BD39}"/>
              </a:ext>
            </a:extLst>
          </p:cNvPr>
          <p:cNvGrpSpPr/>
          <p:nvPr/>
        </p:nvGrpSpPr>
        <p:grpSpPr>
          <a:xfrm>
            <a:off x="284480" y="2655438"/>
            <a:ext cx="4611497" cy="3739482"/>
            <a:chOff x="284480" y="2655438"/>
            <a:chExt cx="4611497" cy="3739482"/>
          </a:xfrm>
        </p:grpSpPr>
        <p:sp>
          <p:nvSpPr>
            <p:cNvPr id="53" name="Flèche : bas 52">
              <a:extLst>
                <a:ext uri="{FF2B5EF4-FFF2-40B4-BE49-F238E27FC236}">
                  <a16:creationId xmlns:a16="http://schemas.microsoft.com/office/drawing/2014/main" id="{64CEE901-7727-48E1-9714-0499E8842A94}"/>
                </a:ext>
              </a:extLst>
            </p:cNvPr>
            <p:cNvSpPr/>
            <p:nvPr/>
          </p:nvSpPr>
          <p:spPr>
            <a:xfrm>
              <a:off x="3473346" y="4669425"/>
              <a:ext cx="657633" cy="672425"/>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7E21151-765F-452A-B1C5-8DD849CADDEE}"/>
                </a:ext>
              </a:extLst>
            </p:cNvPr>
            <p:cNvSpPr/>
            <p:nvPr/>
          </p:nvSpPr>
          <p:spPr>
            <a:xfrm>
              <a:off x="3634762" y="2655438"/>
              <a:ext cx="334800" cy="9033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6E2030D-633F-4FA0-9E8E-FEC9CCB4801E}"/>
                </a:ext>
              </a:extLst>
            </p:cNvPr>
            <p:cNvSpPr/>
            <p:nvPr/>
          </p:nvSpPr>
          <p:spPr>
            <a:xfrm>
              <a:off x="3139633" y="5339531"/>
              <a:ext cx="1330960" cy="713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ZoneTexte 56">
                  <a:extLst>
                    <a:ext uri="{FF2B5EF4-FFF2-40B4-BE49-F238E27FC236}">
                      <a16:creationId xmlns:a16="http://schemas.microsoft.com/office/drawing/2014/main" id="{8C0B0FA1-5916-4266-A851-2FEAAABEF01D}"/>
                    </a:ext>
                  </a:extLst>
                </p:cNvPr>
                <p:cNvSpPr txBox="1"/>
                <p:nvPr/>
              </p:nvSpPr>
              <p:spPr>
                <a:xfrm>
                  <a:off x="2833498" y="540249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fr-FR" sz="2400" b="0" i="1" smtClean="0">
                            <a:latin typeface="Cambria Math" panose="02040503050406030204" pitchFamily="18" charset="0"/>
                          </a:rPr>
                          <m:t>𝜑</m:t>
                        </m:r>
                        <m:r>
                          <a:rPr lang="fr-FR" sz="2400" b="0" i="1" smtClean="0">
                            <a:latin typeface="Cambria Math" panose="02040503050406030204" pitchFamily="18" charset="0"/>
                          </a:rPr>
                          <m:t>=0 </m:t>
                        </m:r>
                      </m:oMath>
                    </m:oMathPara>
                  </a14:m>
                  <a:endParaRPr lang="en-US" dirty="0"/>
                </a:p>
              </p:txBody>
            </p:sp>
          </mc:Choice>
          <mc:Fallback xmlns="">
            <p:sp>
              <p:nvSpPr>
                <p:cNvPr id="57" name="ZoneTexte 56">
                  <a:extLst>
                    <a:ext uri="{FF2B5EF4-FFF2-40B4-BE49-F238E27FC236}">
                      <a16:creationId xmlns:a16="http://schemas.microsoft.com/office/drawing/2014/main" id="{8C0B0FA1-5916-4266-A851-2FEAAABEF01D}"/>
                    </a:ext>
                  </a:extLst>
                </p:cNvPr>
                <p:cNvSpPr txBox="1">
                  <a:spLocks noRot="1" noChangeAspect="1" noMove="1" noResize="1" noEditPoints="1" noAdjustHandles="1" noChangeArrowheads="1" noChangeShapeType="1" noTextEdit="1"/>
                </p:cNvSpPr>
                <p:nvPr/>
              </p:nvSpPr>
              <p:spPr>
                <a:xfrm>
                  <a:off x="2833498" y="5402497"/>
                  <a:ext cx="2062479" cy="506742"/>
                </a:xfrm>
                <a:prstGeom prst="rect">
                  <a:avLst/>
                </a:prstGeom>
                <a:blipFill>
                  <a:blip r:embed="rId15"/>
                  <a:stretch>
                    <a:fillRect/>
                  </a:stretch>
                </a:blipFill>
              </p:spPr>
              <p:txBody>
                <a:bodyPr/>
                <a:lstStyle/>
                <a:p>
                  <a:r>
                    <a:rPr lang="en-US">
                      <a:noFill/>
                    </a:rPr>
                    <a:t> </a:t>
                  </a:r>
                </a:p>
              </p:txBody>
            </p:sp>
          </mc:Fallback>
        </mc:AlternateContent>
        <p:sp>
          <p:nvSpPr>
            <p:cNvPr id="59" name="Rectangle 58">
              <a:extLst>
                <a:ext uri="{FF2B5EF4-FFF2-40B4-BE49-F238E27FC236}">
                  <a16:creationId xmlns:a16="http://schemas.microsoft.com/office/drawing/2014/main" id="{FF6A7018-A282-46BA-8B96-CAC7142D33D7}"/>
                </a:ext>
              </a:extLst>
            </p:cNvPr>
            <p:cNvSpPr/>
            <p:nvPr/>
          </p:nvSpPr>
          <p:spPr>
            <a:xfrm>
              <a:off x="412348" y="3548791"/>
              <a:ext cx="4398947" cy="112063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èche : bas 59">
              <a:extLst>
                <a:ext uri="{FF2B5EF4-FFF2-40B4-BE49-F238E27FC236}">
                  <a16:creationId xmlns:a16="http://schemas.microsoft.com/office/drawing/2014/main" id="{04B8820A-40D0-4AAB-BE68-813302A7B65C}"/>
                </a:ext>
              </a:extLst>
            </p:cNvPr>
            <p:cNvSpPr/>
            <p:nvPr/>
          </p:nvSpPr>
          <p:spPr>
            <a:xfrm>
              <a:off x="1178276" y="4456538"/>
              <a:ext cx="657633" cy="903313"/>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580146-3AEE-43CD-BF86-807673767AEC}"/>
                </a:ext>
              </a:extLst>
            </p:cNvPr>
            <p:cNvSpPr/>
            <p:nvPr/>
          </p:nvSpPr>
          <p:spPr>
            <a:xfrm>
              <a:off x="1339692" y="2655438"/>
              <a:ext cx="334800" cy="9033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7D1339A-DEC4-4303-87DD-C504426A134F}"/>
                </a:ext>
              </a:extLst>
            </p:cNvPr>
            <p:cNvSpPr/>
            <p:nvPr/>
          </p:nvSpPr>
          <p:spPr>
            <a:xfrm>
              <a:off x="284480" y="5358719"/>
              <a:ext cx="2455032" cy="103620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ZoneTexte 63">
                  <a:extLst>
                    <a:ext uri="{FF2B5EF4-FFF2-40B4-BE49-F238E27FC236}">
                      <a16:creationId xmlns:a16="http://schemas.microsoft.com/office/drawing/2014/main" id="{16FE2A10-F899-40C2-8B02-6D49EF65F027}"/>
                    </a:ext>
                  </a:extLst>
                </p:cNvPr>
                <p:cNvSpPr txBox="1"/>
                <p:nvPr/>
              </p:nvSpPr>
              <p:spPr>
                <a:xfrm>
                  <a:off x="395920" y="5430971"/>
                  <a:ext cx="2381226" cy="83106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ℓ</m:t>
                                </m:r>
                              </m:e>
                              <m:sup>
                                <m:r>
                                  <a:rPr lang="fr-FR" sz="2400" b="0" i="1" smtClean="0">
                                    <a:latin typeface="Cambria Math" panose="02040503050406030204" pitchFamily="18" charset="0"/>
                                  </a:rPr>
                                  <m:t>2</m:t>
                                </m:r>
                              </m:sup>
                            </m:sSup>
                          </m:num>
                          <m:den>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𝑧</m:t>
                                </m:r>
                              </m:e>
                              <m:sup>
                                <m:r>
                                  <a:rPr lang="fr-FR" sz="2400" b="0" i="1" smtClean="0">
                                    <a:latin typeface="Cambria Math" panose="02040503050406030204" pitchFamily="18" charset="0"/>
                                  </a:rPr>
                                  <m:t>2</m:t>
                                </m:r>
                              </m:sup>
                            </m:sSup>
                          </m:den>
                        </m:f>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dz</m:t>
                            </m:r>
                          </m:e>
                          <m:sup>
                            <m:r>
                              <a:rPr lang="fr-FR" sz="2400" b="0" i="1" smtClean="0">
                                <a:latin typeface="Cambria Math" panose="02040503050406030204" pitchFamily="18" charset="0"/>
                              </a:rPr>
                              <m:t>2</m:t>
                            </m:r>
                          </m:sup>
                        </m:sSup>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m:t>
                            </m:r>
                            <m:acc>
                              <m:accPr>
                                <m:chr m:val="⃗"/>
                                <m:ctrlPr>
                                  <a:rPr lang="fr-FR" sz="2400" b="0" i="1" smtClean="0">
                                    <a:latin typeface="Cambria Math" panose="02040503050406030204" pitchFamily="18" charset="0"/>
                                  </a:rPr>
                                </m:ctrlPr>
                              </m:accPr>
                              <m:e>
                                <m:r>
                                  <m:rPr>
                                    <m:nor/>
                                  </m:rPr>
                                  <a:rPr lang="fr-FR" sz="2400" b="0" i="0" smtClean="0">
                                    <a:latin typeface="Cambria Math" panose="02040503050406030204" pitchFamily="18" charset="0"/>
                                  </a:rPr>
                                  <m:t>x</m:t>
                                </m:r>
                              </m:e>
                            </m:acc>
                          </m:e>
                          <m:sup>
                            <m:r>
                              <a:rPr lang="fr-FR" sz="2400" b="0" i="1" smtClean="0">
                                <a:latin typeface="Cambria Math" panose="02040503050406030204" pitchFamily="18" charset="0"/>
                              </a:rPr>
                              <m:t>2</m:t>
                            </m:r>
                          </m:sup>
                        </m:sSup>
                        <m:r>
                          <a:rPr lang="fr-FR" sz="2400" b="0" i="1" smtClean="0">
                            <a:latin typeface="Cambria Math" panose="02040503050406030204" pitchFamily="18" charset="0"/>
                          </a:rPr>
                          <m:t>) </m:t>
                        </m:r>
                      </m:oMath>
                    </m:oMathPara>
                  </a14:m>
                  <a:endParaRPr lang="en-US" dirty="0"/>
                </a:p>
              </p:txBody>
            </p:sp>
          </mc:Choice>
          <mc:Fallback xmlns="">
            <p:sp>
              <p:nvSpPr>
                <p:cNvPr id="64" name="ZoneTexte 63">
                  <a:extLst>
                    <a:ext uri="{FF2B5EF4-FFF2-40B4-BE49-F238E27FC236}">
                      <a16:creationId xmlns:a16="http://schemas.microsoft.com/office/drawing/2014/main" id="{16FE2A10-F899-40C2-8B02-6D49EF65F027}"/>
                    </a:ext>
                  </a:extLst>
                </p:cNvPr>
                <p:cNvSpPr txBox="1">
                  <a:spLocks noRot="1" noChangeAspect="1" noMove="1" noResize="1" noEditPoints="1" noAdjustHandles="1" noChangeArrowheads="1" noChangeShapeType="1" noTextEdit="1"/>
                </p:cNvSpPr>
                <p:nvPr/>
              </p:nvSpPr>
              <p:spPr>
                <a:xfrm>
                  <a:off x="395920" y="5430971"/>
                  <a:ext cx="2381226" cy="831061"/>
                </a:xfrm>
                <a:prstGeom prst="rect">
                  <a:avLst/>
                </a:prstGeom>
                <a:blipFill>
                  <a:blip r:embed="rId16"/>
                  <a:stretch>
                    <a:fillRect/>
                  </a:stretch>
                </a:blipFill>
              </p:spPr>
              <p:txBody>
                <a:bodyPr/>
                <a:lstStyle/>
                <a:p>
                  <a:r>
                    <a:rPr lang="en-US">
                      <a:noFill/>
                    </a:rPr>
                    <a:t> </a:t>
                  </a:r>
                </a:p>
              </p:txBody>
            </p:sp>
          </mc:Fallback>
        </mc:AlternateContent>
        <p:sp>
          <p:nvSpPr>
            <p:cNvPr id="70" name="ZoneTexte 69">
              <a:extLst>
                <a:ext uri="{FF2B5EF4-FFF2-40B4-BE49-F238E27FC236}">
                  <a16:creationId xmlns:a16="http://schemas.microsoft.com/office/drawing/2014/main" id="{4C57A1A2-EB11-4E3E-81F4-6E39CCD4FE9F}"/>
                </a:ext>
              </a:extLst>
            </p:cNvPr>
            <p:cNvSpPr txBox="1"/>
            <p:nvPr/>
          </p:nvSpPr>
          <p:spPr>
            <a:xfrm>
              <a:off x="1432560" y="3848997"/>
              <a:ext cx="2381226" cy="461665"/>
            </a:xfrm>
            <a:prstGeom prst="rect">
              <a:avLst/>
            </a:prstGeom>
            <a:noFill/>
          </p:spPr>
          <p:txBody>
            <a:bodyPr wrap="square" rtlCol="0">
              <a:spAutoFit/>
            </a:bodyPr>
            <a:lstStyle/>
            <a:p>
              <a:pPr algn="ctr"/>
              <a:r>
                <a:rPr lang="en-US" sz="2400" dirty="0"/>
                <a:t>Fixed background</a:t>
              </a:r>
            </a:p>
          </p:txBody>
        </p:sp>
        <p:sp>
          <p:nvSpPr>
            <p:cNvPr id="71" name="ZoneTexte 70">
              <a:extLst>
                <a:ext uri="{FF2B5EF4-FFF2-40B4-BE49-F238E27FC236}">
                  <a16:creationId xmlns:a16="http://schemas.microsoft.com/office/drawing/2014/main" id="{2D92978D-1C25-4A3C-BA55-4F607685C494}"/>
                </a:ext>
              </a:extLst>
            </p:cNvPr>
            <p:cNvSpPr txBox="1"/>
            <p:nvPr/>
          </p:nvSpPr>
          <p:spPr>
            <a:xfrm>
              <a:off x="1451864" y="4712335"/>
              <a:ext cx="2381226" cy="461665"/>
            </a:xfrm>
            <a:prstGeom prst="rect">
              <a:avLst/>
            </a:prstGeom>
            <a:noFill/>
          </p:spPr>
          <p:txBody>
            <a:bodyPr wrap="square" rtlCol="0">
              <a:spAutoFit/>
            </a:bodyPr>
            <a:lstStyle/>
            <a:p>
              <a:pPr algn="ctr"/>
              <a:r>
                <a:rPr lang="en-US" sz="2400" dirty="0"/>
                <a:t>For simplicity</a:t>
              </a:r>
            </a:p>
          </p:txBody>
        </p:sp>
      </p:grpSp>
      <p:sp>
        <p:nvSpPr>
          <p:cNvPr id="75" name="Flèche : en arc 74">
            <a:extLst>
              <a:ext uri="{FF2B5EF4-FFF2-40B4-BE49-F238E27FC236}">
                <a16:creationId xmlns:a16="http://schemas.microsoft.com/office/drawing/2014/main" id="{B59BF669-FD81-43F8-9EC8-5A874DC4C1C2}"/>
              </a:ext>
            </a:extLst>
          </p:cNvPr>
          <p:cNvSpPr/>
          <p:nvPr/>
        </p:nvSpPr>
        <p:spPr>
          <a:xfrm rot="153020">
            <a:off x="4172942" y="1137784"/>
            <a:ext cx="1462863" cy="1323372"/>
          </a:xfrm>
          <a:prstGeom prst="circular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lèche : en arc 75">
            <a:extLst>
              <a:ext uri="{FF2B5EF4-FFF2-40B4-BE49-F238E27FC236}">
                <a16:creationId xmlns:a16="http://schemas.microsoft.com/office/drawing/2014/main" id="{DA2C1FFF-3574-492E-BDBF-29E6D5AC6231}"/>
              </a:ext>
            </a:extLst>
          </p:cNvPr>
          <p:cNvSpPr/>
          <p:nvPr/>
        </p:nvSpPr>
        <p:spPr>
          <a:xfrm rot="153020" flipH="1" flipV="1">
            <a:off x="4162802" y="2052668"/>
            <a:ext cx="1462863" cy="1323372"/>
          </a:xfrm>
          <a:prstGeom prst="circular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Signe de multiplication 76">
            <a:extLst>
              <a:ext uri="{FF2B5EF4-FFF2-40B4-BE49-F238E27FC236}">
                <a16:creationId xmlns:a16="http://schemas.microsoft.com/office/drawing/2014/main" id="{44808A61-63D8-4705-AFB6-893F8335ECA4}"/>
              </a:ext>
            </a:extLst>
          </p:cNvPr>
          <p:cNvSpPr/>
          <p:nvPr/>
        </p:nvSpPr>
        <p:spPr>
          <a:xfrm>
            <a:off x="4304601" y="2640713"/>
            <a:ext cx="1264729" cy="1128809"/>
          </a:xfrm>
          <a:prstGeom prst="mathMultiply">
            <a:avLst>
              <a:gd name="adj1" fmla="val 64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ZoneTexte 77">
                <a:extLst>
                  <a:ext uri="{FF2B5EF4-FFF2-40B4-BE49-F238E27FC236}">
                    <a16:creationId xmlns:a16="http://schemas.microsoft.com/office/drawing/2014/main" id="{8BE14239-7E50-4423-9407-FDDAE201A25C}"/>
                  </a:ext>
                </a:extLst>
              </p:cNvPr>
              <p:cNvSpPr txBox="1"/>
              <p:nvPr/>
            </p:nvSpPr>
            <p:spPr>
              <a:xfrm>
                <a:off x="4159025" y="2192343"/>
                <a:ext cx="1610006" cy="72930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fr-FR" sz="2000" b="0" i="1" smtClean="0">
                              <a:solidFill>
                                <a:srgbClr val="FF0000"/>
                              </a:solidFill>
                              <a:latin typeface="Cambria Math" panose="02040503050406030204" pitchFamily="18" charset="0"/>
                            </a:rPr>
                          </m:ctrlPr>
                        </m:fPr>
                        <m:num>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𝑓</m:t>
                              </m:r>
                            </m:sub>
                          </m:sSub>
                        </m:num>
                        <m:den>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𝑐</m:t>
                              </m:r>
                            </m:sub>
                          </m:sSub>
                        </m:den>
                      </m:f>
                      <m:r>
                        <a:rPr lang="fr-FR" sz="2000" b="0" i="1" smtClean="0">
                          <a:solidFill>
                            <a:srgbClr val="FF0000"/>
                          </a:solidFill>
                          <a:latin typeface="Cambria Math" panose="02040503050406030204" pitchFamily="18" charset="0"/>
                        </a:rPr>
                        <m:t>→0</m:t>
                      </m:r>
                    </m:oMath>
                  </m:oMathPara>
                </a14:m>
                <a:endParaRPr lang="en-US" dirty="0"/>
              </a:p>
            </p:txBody>
          </p:sp>
        </mc:Choice>
        <mc:Fallback xmlns="">
          <p:sp>
            <p:nvSpPr>
              <p:cNvPr id="78" name="ZoneTexte 77">
                <a:extLst>
                  <a:ext uri="{FF2B5EF4-FFF2-40B4-BE49-F238E27FC236}">
                    <a16:creationId xmlns:a16="http://schemas.microsoft.com/office/drawing/2014/main" id="{8BE14239-7E50-4423-9407-FDDAE201A25C}"/>
                  </a:ext>
                </a:extLst>
              </p:cNvPr>
              <p:cNvSpPr txBox="1">
                <a:spLocks noRot="1" noChangeAspect="1" noMove="1" noResize="1" noEditPoints="1" noAdjustHandles="1" noChangeArrowheads="1" noChangeShapeType="1" noTextEdit="1"/>
              </p:cNvSpPr>
              <p:nvPr/>
            </p:nvSpPr>
            <p:spPr>
              <a:xfrm>
                <a:off x="4159025" y="2192343"/>
                <a:ext cx="1610006" cy="729302"/>
              </a:xfrm>
              <a:prstGeom prst="rect">
                <a:avLst/>
              </a:prstGeom>
              <a:blipFill>
                <a:blip r:embed="rId17"/>
                <a:stretch>
                  <a:fillRect/>
                </a:stretch>
              </a:blipFill>
            </p:spPr>
            <p:txBody>
              <a:bodyPr/>
              <a:lstStyle/>
              <a:p>
                <a:r>
                  <a:rPr lang="en-US">
                    <a:noFill/>
                  </a:rPr>
                  <a:t> </a:t>
                </a:r>
              </a:p>
            </p:txBody>
          </p:sp>
        </mc:Fallback>
      </mc:AlternateContent>
      <p:sp>
        <p:nvSpPr>
          <p:cNvPr id="58" name="Rectangle 57">
            <a:extLst>
              <a:ext uri="{FF2B5EF4-FFF2-40B4-BE49-F238E27FC236}">
                <a16:creationId xmlns:a16="http://schemas.microsoft.com/office/drawing/2014/main" id="{04792B36-2BFB-49E1-A209-A771CBDE5CF0}"/>
              </a:ext>
            </a:extLst>
          </p:cNvPr>
          <p:cNvSpPr/>
          <p:nvPr/>
        </p:nvSpPr>
        <p:spPr>
          <a:xfrm>
            <a:off x="5363127" y="5367231"/>
            <a:ext cx="1526630" cy="1036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ZoneTexte 60">
                <a:extLst>
                  <a:ext uri="{FF2B5EF4-FFF2-40B4-BE49-F238E27FC236}">
                    <a16:creationId xmlns:a16="http://schemas.microsoft.com/office/drawing/2014/main" id="{E750580E-2F9D-433D-BEC4-486C54DF340E}"/>
                  </a:ext>
                </a:extLst>
              </p:cNvPr>
              <p:cNvSpPr txBox="1"/>
              <p:nvPr/>
            </p:nvSpPr>
            <p:spPr>
              <a:xfrm>
                <a:off x="5129552" y="5430197"/>
                <a:ext cx="2062479" cy="876074"/>
              </a:xfrm>
              <a:prstGeom prst="rect">
                <a:avLst/>
              </a:prstGeom>
              <a:noFill/>
            </p:spPr>
            <p:txBody>
              <a:bodyPr wrap="square" rtlCol="0">
                <a:spAutoFit/>
              </a:bodyPr>
              <a:lstStyle/>
              <a:p>
                <a:pPr algn="ctr"/>
                <a:r>
                  <a:rPr lang="fr-FR" sz="2400" b="0" dirty="0"/>
                  <a:t>Solve the dynamics</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61" name="ZoneTexte 60">
                <a:extLst>
                  <a:ext uri="{FF2B5EF4-FFF2-40B4-BE49-F238E27FC236}">
                    <a16:creationId xmlns:a16="http://schemas.microsoft.com/office/drawing/2014/main" id="{E750580E-2F9D-433D-BEC4-486C54DF340E}"/>
                  </a:ext>
                </a:extLst>
              </p:cNvPr>
              <p:cNvSpPr txBox="1">
                <a:spLocks noRot="1" noChangeAspect="1" noMove="1" noResize="1" noEditPoints="1" noAdjustHandles="1" noChangeArrowheads="1" noChangeShapeType="1" noTextEdit="1"/>
              </p:cNvSpPr>
              <p:nvPr/>
            </p:nvSpPr>
            <p:spPr>
              <a:xfrm>
                <a:off x="5129552" y="5430197"/>
                <a:ext cx="2062479" cy="876074"/>
              </a:xfrm>
              <a:prstGeom prst="rect">
                <a:avLst/>
              </a:prstGeom>
              <a:blipFill>
                <a:blip r:embed="rId18"/>
                <a:stretch>
                  <a:fillRect t="-5594" b="-10490"/>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E55B1AA3-6B54-43D9-8AE5-15A702C402D8}"/>
              </a:ext>
            </a:extLst>
          </p:cNvPr>
          <p:cNvSpPr/>
          <p:nvPr/>
        </p:nvSpPr>
        <p:spPr>
          <a:xfrm>
            <a:off x="5111801" y="1618012"/>
            <a:ext cx="4454941" cy="50121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space réservé du numéro de diapositive 4">
            <a:extLst>
              <a:ext uri="{FF2B5EF4-FFF2-40B4-BE49-F238E27FC236}">
                <a16:creationId xmlns:a16="http://schemas.microsoft.com/office/drawing/2014/main" id="{C555AB53-166C-446D-B921-FF973C006817}"/>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22</a:t>
            </a:fld>
            <a:r>
              <a:rPr lang="fr-FR" dirty="0"/>
              <a:t>/32</a:t>
            </a:r>
          </a:p>
        </p:txBody>
      </p:sp>
    </p:spTree>
    <p:extLst>
      <p:ext uri="{BB962C8B-B14F-4D97-AF65-F5344CB8AC3E}">
        <p14:creationId xmlns:p14="http://schemas.microsoft.com/office/powerpoint/2010/main" val="34491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par>
                                <p:cTn id="7" presetID="21" presetClass="entr" presetSubtype="1"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animEffect transition="in" filter="wheel(1)">
                                      <p:cBhvr>
                                        <p:cTn id="9"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061B221-CBA1-4FD0-ABA1-5088E6487F5F}"/>
              </a:ext>
            </a:extLst>
          </p:cNvPr>
          <p:cNvSpPr/>
          <p:nvPr/>
        </p:nvSpPr>
        <p:spPr>
          <a:xfrm>
            <a:off x="10058400" y="1604949"/>
            <a:ext cx="1412240" cy="13255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69127E-CE73-4106-B52F-9C8FA328B266}"/>
              </a:ext>
            </a:extLst>
          </p:cNvPr>
          <p:cNvSpPr/>
          <p:nvPr/>
        </p:nvSpPr>
        <p:spPr>
          <a:xfrm>
            <a:off x="5327613" y="1610187"/>
            <a:ext cx="3836707" cy="1325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9F14C71-F58C-41D1-A464-EA6138E37B0F}"/>
              </a:ext>
            </a:extLst>
          </p:cNvPr>
          <p:cNvSpPr/>
          <p:nvPr/>
        </p:nvSpPr>
        <p:spPr>
          <a:xfrm>
            <a:off x="721360" y="1610187"/>
            <a:ext cx="3814518" cy="13255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B9C633-167D-4F70-9C7C-7291A4EA3886}"/>
              </a:ext>
            </a:extLst>
          </p:cNvPr>
          <p:cNvSpPr>
            <a:spLocks noGrp="1"/>
          </p:cNvSpPr>
          <p:nvPr>
            <p:ph type="title"/>
          </p:nvPr>
        </p:nvSpPr>
        <p:spPr>
          <a:xfrm>
            <a:off x="838200" y="121285"/>
            <a:ext cx="10515600" cy="1325563"/>
          </a:xfrm>
        </p:spPr>
        <p:txBody>
          <a:bodyPr/>
          <a:lstStyle/>
          <a:p>
            <a:r>
              <a:rPr lang="en-US" dirty="0"/>
              <a:t>The V-QCD Framework : Setup</a:t>
            </a:r>
          </a:p>
        </p:txBody>
      </p:sp>
      <p:sp>
        <p:nvSpPr>
          <p:cNvPr id="5" name="Rectangle 4">
            <a:extLst>
              <a:ext uri="{FF2B5EF4-FFF2-40B4-BE49-F238E27FC236}">
                <a16:creationId xmlns:a16="http://schemas.microsoft.com/office/drawing/2014/main" id="{771430BC-1D54-44DF-97DC-B9EE99EB4E97}"/>
              </a:ext>
            </a:extLst>
          </p:cNvPr>
          <p:cNvSpPr/>
          <p:nvPr/>
        </p:nvSpPr>
        <p:spPr>
          <a:xfrm>
            <a:off x="1106805" y="1862919"/>
            <a:ext cx="809625" cy="809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A6673DF8-74C8-499F-A0AD-5D20DEC41D4B}"/>
                  </a:ext>
                </a:extLst>
              </p:cNvPr>
              <p:cNvSpPr txBox="1"/>
              <p:nvPr/>
            </p:nvSpPr>
            <p:spPr>
              <a:xfrm>
                <a:off x="1116965" y="1970859"/>
                <a:ext cx="8157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400" i="1" smtClean="0">
                              <a:solidFill>
                                <a:schemeClr val="tx1"/>
                              </a:solidFill>
                              <a:latin typeface="Cambria Math" panose="02040503050406030204" pitchFamily="18" charset="0"/>
                            </a:rPr>
                          </m:ctrlPr>
                        </m:sSubPr>
                        <m:e>
                          <m:r>
                            <a:rPr lang="fr-FR" sz="2400" i="1">
                              <a:solidFill>
                                <a:schemeClr val="tx1"/>
                              </a:solidFill>
                              <a:latin typeface="Cambria Math" panose="02040503050406030204" pitchFamily="18" charset="0"/>
                            </a:rPr>
                            <m:t>𝑔</m:t>
                          </m:r>
                        </m:e>
                        <m:sub>
                          <m:r>
                            <a:rPr lang="fr-FR" sz="2400" i="1">
                              <a:solidFill>
                                <a:schemeClr val="tx1"/>
                              </a:solidFill>
                              <a:latin typeface="Cambria Math" panose="02040503050406030204" pitchFamily="18" charset="0"/>
                            </a:rPr>
                            <m:t>𝑀𝑁</m:t>
                          </m:r>
                        </m:sub>
                      </m:sSub>
                    </m:oMath>
                  </m:oMathPara>
                </a14:m>
                <a:endParaRPr lang="en-US" dirty="0"/>
              </a:p>
            </p:txBody>
          </p:sp>
        </mc:Choice>
        <mc:Fallback xmlns="">
          <p:sp>
            <p:nvSpPr>
              <p:cNvPr id="7" name="ZoneTexte 6">
                <a:extLst>
                  <a:ext uri="{FF2B5EF4-FFF2-40B4-BE49-F238E27FC236}">
                    <a16:creationId xmlns:a16="http://schemas.microsoft.com/office/drawing/2014/main" id="{A6673DF8-74C8-499F-A0AD-5D20DEC41D4B}"/>
                  </a:ext>
                </a:extLst>
              </p:cNvPr>
              <p:cNvSpPr txBox="1">
                <a:spLocks noRot="1" noChangeAspect="1" noMove="1" noResize="1" noEditPoints="1" noAdjustHandles="1" noChangeArrowheads="1" noChangeShapeType="1" noTextEdit="1"/>
              </p:cNvSpPr>
              <p:nvPr/>
            </p:nvSpPr>
            <p:spPr>
              <a:xfrm>
                <a:off x="1116965" y="1970859"/>
                <a:ext cx="815736" cy="461665"/>
              </a:xfrm>
              <a:prstGeom prst="rect">
                <a:avLst/>
              </a:prstGeom>
              <a:blipFill>
                <a:blip r:embed="rId2"/>
                <a:stretch>
                  <a:fillRect b="-1052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FBDFAAAE-DC6F-45DF-AFC6-1EF2B14894DE}"/>
              </a:ext>
            </a:extLst>
          </p:cNvPr>
          <p:cNvSpPr/>
          <p:nvPr/>
        </p:nvSpPr>
        <p:spPr>
          <a:xfrm>
            <a:off x="10362863" y="1862919"/>
            <a:ext cx="809625" cy="80962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AAAFC6D-17CF-4ECC-857B-21DE3BACF3DE}"/>
                  </a:ext>
                </a:extLst>
              </p:cNvPr>
              <p:cNvSpPr txBox="1"/>
              <p:nvPr/>
            </p:nvSpPr>
            <p:spPr>
              <a:xfrm>
                <a:off x="10533380" y="1991179"/>
                <a:ext cx="459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solidFill>
                            <a:schemeClr val="tx1"/>
                          </a:solidFill>
                          <a:latin typeface="Cambria Math" panose="02040503050406030204" pitchFamily="18" charset="0"/>
                        </a:rPr>
                        <m:t>𝒶</m:t>
                      </m:r>
                    </m:oMath>
                  </m:oMathPara>
                </a14:m>
                <a:endParaRPr lang="en-US" dirty="0"/>
              </a:p>
            </p:txBody>
          </p:sp>
        </mc:Choice>
        <mc:Fallback xmlns="">
          <p:sp>
            <p:nvSpPr>
              <p:cNvPr id="11" name="ZoneTexte 10">
                <a:extLst>
                  <a:ext uri="{FF2B5EF4-FFF2-40B4-BE49-F238E27FC236}">
                    <a16:creationId xmlns:a16="http://schemas.microsoft.com/office/drawing/2014/main" id="{9AAAFC6D-17CF-4ECC-857B-21DE3BACF3DE}"/>
                  </a:ext>
                </a:extLst>
              </p:cNvPr>
              <p:cNvSpPr txBox="1">
                <a:spLocks noRot="1" noChangeAspect="1" noMove="1" noResize="1" noEditPoints="1" noAdjustHandles="1" noChangeArrowheads="1" noChangeShapeType="1" noTextEdit="1"/>
              </p:cNvSpPr>
              <p:nvPr/>
            </p:nvSpPr>
            <p:spPr>
              <a:xfrm>
                <a:off x="10533380" y="1991179"/>
                <a:ext cx="459613" cy="461665"/>
              </a:xfrm>
              <a:prstGeom prst="rect">
                <a:avLst/>
              </a:prstGeo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8246AA5-05E7-4E12-80D3-3B4ADD342448}"/>
              </a:ext>
            </a:extLst>
          </p:cNvPr>
          <p:cNvSpPr/>
          <p:nvPr/>
        </p:nvSpPr>
        <p:spPr>
          <a:xfrm>
            <a:off x="7938734" y="1862919"/>
            <a:ext cx="809625" cy="8096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81E17674-8EF9-484E-A4AA-F6B8C455F7A5}"/>
                  </a:ext>
                </a:extLst>
              </p:cNvPr>
              <p:cNvSpPr txBox="1"/>
              <p:nvPr/>
            </p:nvSpPr>
            <p:spPr>
              <a:xfrm>
                <a:off x="7928574" y="1970859"/>
                <a:ext cx="856260" cy="528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fr-FR" sz="2400" b="0" i="1" smtClean="0">
                              <a:solidFill>
                                <a:schemeClr val="tx1"/>
                              </a:solidFill>
                              <a:latin typeface="Cambria Math" panose="02040503050406030204" pitchFamily="18" charset="0"/>
                            </a:rPr>
                          </m:ctrlPr>
                        </m:sSubSupPr>
                        <m:e>
                          <m:r>
                            <a:rPr lang="fr-FR" sz="2400" b="0" i="1" smtClean="0">
                              <a:solidFill>
                                <a:schemeClr val="tx1"/>
                              </a:solidFill>
                              <a:latin typeface="Cambria Math" panose="02040503050406030204" pitchFamily="18" charset="0"/>
                            </a:rPr>
                            <m:t>𝐴</m:t>
                          </m:r>
                        </m:e>
                        <m:sub>
                          <m:r>
                            <a:rPr lang="fr-FR" sz="2400" b="0" i="1" smtClean="0">
                              <a:solidFill>
                                <a:schemeClr val="tx1"/>
                              </a:solidFill>
                              <a:latin typeface="Cambria Math" panose="02040503050406030204" pitchFamily="18" charset="0"/>
                            </a:rPr>
                            <m:t>𝐿</m:t>
                          </m:r>
                          <m:r>
                            <a:rPr lang="fr-FR" sz="2400" b="0" i="1" smtClean="0">
                              <a:solidFill>
                                <a:schemeClr val="tx1"/>
                              </a:solidFill>
                              <a:latin typeface="Cambria Math" panose="02040503050406030204" pitchFamily="18" charset="0"/>
                            </a:rPr>
                            <m:t>/</m:t>
                          </m:r>
                          <m:r>
                            <a:rPr lang="fr-FR" sz="2400" b="0" i="1" smtClean="0">
                              <a:solidFill>
                                <a:schemeClr val="tx1"/>
                              </a:solidFill>
                              <a:latin typeface="Cambria Math" panose="02040503050406030204" pitchFamily="18" charset="0"/>
                            </a:rPr>
                            <m:t>𝑅</m:t>
                          </m:r>
                        </m:sub>
                        <m:sup>
                          <m:r>
                            <a:rPr lang="fr-FR" sz="2400" b="0" i="1" smtClean="0">
                              <a:solidFill>
                                <a:schemeClr val="tx1"/>
                              </a:solidFill>
                              <a:latin typeface="Cambria Math" panose="02040503050406030204" pitchFamily="18" charset="0"/>
                            </a:rPr>
                            <m:t>𝑀</m:t>
                          </m:r>
                        </m:sup>
                      </m:sSubSup>
                    </m:oMath>
                  </m:oMathPara>
                </a14:m>
                <a:endParaRPr lang="en-US" dirty="0"/>
              </a:p>
            </p:txBody>
          </p:sp>
        </mc:Choice>
        <mc:Fallback xmlns="">
          <p:sp>
            <p:nvSpPr>
              <p:cNvPr id="13" name="ZoneTexte 12">
                <a:extLst>
                  <a:ext uri="{FF2B5EF4-FFF2-40B4-BE49-F238E27FC236}">
                    <a16:creationId xmlns:a16="http://schemas.microsoft.com/office/drawing/2014/main" id="{81E17674-8EF9-484E-A4AA-F6B8C455F7A5}"/>
                  </a:ext>
                </a:extLst>
              </p:cNvPr>
              <p:cNvSpPr txBox="1">
                <a:spLocks noRot="1" noChangeAspect="1" noMove="1" noResize="1" noEditPoints="1" noAdjustHandles="1" noChangeArrowheads="1" noChangeShapeType="1" noTextEdit="1"/>
              </p:cNvSpPr>
              <p:nvPr/>
            </p:nvSpPr>
            <p:spPr>
              <a:xfrm>
                <a:off x="7928574" y="1970859"/>
                <a:ext cx="856260" cy="528927"/>
              </a:xfrm>
              <a:prstGeom prst="rect">
                <a:avLst/>
              </a:prstGeom>
              <a:blipFill>
                <a:blip r:embed="rId4"/>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561DDF20-2674-46E2-8745-3A4DF5334DC7}"/>
              </a:ext>
            </a:extLst>
          </p:cNvPr>
          <p:cNvSpPr/>
          <p:nvPr/>
        </p:nvSpPr>
        <p:spPr>
          <a:xfrm>
            <a:off x="5724728" y="1862919"/>
            <a:ext cx="809625" cy="8096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4E5949-633D-458E-BEF6-E7D237E420C1}"/>
              </a:ext>
            </a:extLst>
          </p:cNvPr>
          <p:cNvSpPr/>
          <p:nvPr/>
        </p:nvSpPr>
        <p:spPr>
          <a:xfrm>
            <a:off x="3385820" y="1862919"/>
            <a:ext cx="809625" cy="809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3339DE85-D449-48CC-9B87-657111780B5A}"/>
                  </a:ext>
                </a:extLst>
              </p:cNvPr>
              <p:cNvSpPr txBox="1"/>
              <p:nvPr/>
            </p:nvSpPr>
            <p:spPr>
              <a:xfrm>
                <a:off x="5818051" y="2020776"/>
                <a:ext cx="753604"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lit/>
                        </m:rP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𝒯</m:t>
                          </m:r>
                        </m:e>
                        <m:sup>
                          <m:r>
                            <a:rPr lang="fr-FR" sz="2400" b="0" i="1" smtClean="0">
                              <a:latin typeface="Cambria Math" panose="02040503050406030204" pitchFamily="18" charset="0"/>
                            </a:rPr>
                            <m:t>𝑖𝑗</m:t>
                          </m:r>
                        </m:sup>
                      </m:sSup>
                    </m:oMath>
                  </m:oMathPara>
                </a14:m>
                <a:endParaRPr lang="en-US" dirty="0"/>
              </a:p>
            </p:txBody>
          </p:sp>
        </mc:Choice>
        <mc:Fallback xmlns="">
          <p:sp>
            <p:nvSpPr>
              <p:cNvPr id="15" name="ZoneTexte 14">
                <a:extLst>
                  <a:ext uri="{FF2B5EF4-FFF2-40B4-BE49-F238E27FC236}">
                    <a16:creationId xmlns:a16="http://schemas.microsoft.com/office/drawing/2014/main" id="{3339DE85-D449-48CC-9B87-657111780B5A}"/>
                  </a:ext>
                </a:extLst>
              </p:cNvPr>
              <p:cNvSpPr txBox="1">
                <a:spLocks noRot="1" noChangeAspect="1" noMove="1" noResize="1" noEditPoints="1" noAdjustHandles="1" noChangeArrowheads="1" noChangeShapeType="1" noTextEdit="1"/>
              </p:cNvSpPr>
              <p:nvPr/>
            </p:nvSpPr>
            <p:spPr>
              <a:xfrm>
                <a:off x="5818051" y="2020776"/>
                <a:ext cx="753604" cy="4735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16903ACB-E657-48BB-824C-48B9E1DE981D}"/>
                  </a:ext>
                </a:extLst>
              </p:cNvPr>
              <p:cNvSpPr txBox="1"/>
              <p:nvPr/>
            </p:nvSpPr>
            <p:spPr>
              <a:xfrm>
                <a:off x="3556337" y="1970859"/>
                <a:ext cx="4685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𝜑</m:t>
                      </m:r>
                    </m:oMath>
                  </m:oMathPara>
                </a14:m>
                <a:endParaRPr lang="en-US" dirty="0"/>
              </a:p>
            </p:txBody>
          </p:sp>
        </mc:Choice>
        <mc:Fallback xmlns="">
          <p:sp>
            <p:nvSpPr>
              <p:cNvPr id="17" name="ZoneTexte 16">
                <a:extLst>
                  <a:ext uri="{FF2B5EF4-FFF2-40B4-BE49-F238E27FC236}">
                    <a16:creationId xmlns:a16="http://schemas.microsoft.com/office/drawing/2014/main" id="{16903ACB-E657-48BB-824C-48B9E1DE981D}"/>
                  </a:ext>
                </a:extLst>
              </p:cNvPr>
              <p:cNvSpPr txBox="1">
                <a:spLocks noRot="1" noChangeAspect="1" noMove="1" noResize="1" noEditPoints="1" noAdjustHandles="1" noChangeArrowheads="1" noChangeShapeType="1" noTextEdit="1"/>
              </p:cNvSpPr>
              <p:nvPr/>
            </p:nvSpPr>
            <p:spPr>
              <a:xfrm>
                <a:off x="3556337" y="1970859"/>
                <a:ext cx="468590" cy="461665"/>
              </a:xfrm>
              <a:prstGeom prst="rect">
                <a:avLst/>
              </a:prstGeom>
              <a:blipFill>
                <a:blip r:embed="rId6"/>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5DD965A3-800D-4921-8E78-3089367EF0B0}"/>
                  </a:ext>
                </a:extLst>
              </p:cNvPr>
              <p:cNvSpPr txBox="1"/>
              <p:nvPr/>
            </p:nvSpPr>
            <p:spPr>
              <a:xfrm>
                <a:off x="1849189" y="1170849"/>
                <a:ext cx="1477214" cy="461665"/>
              </a:xfrm>
              <a:prstGeom prst="rect">
                <a:avLst/>
              </a:prstGeom>
              <a:noFill/>
            </p:spPr>
            <p:txBody>
              <a:bodyPr wrap="square" rtlCol="0">
                <a:spAutoFit/>
              </a:bodyPr>
              <a:lstStyle/>
              <a:p>
                <a:pPr algn="ctr"/>
                <a:r>
                  <a:rPr lang="fr-FR" sz="2400" b="1" dirty="0">
                    <a:solidFill>
                      <a:schemeClr val="accent4">
                        <a:lumMod val="75000"/>
                      </a:schemeClr>
                    </a:solidFill>
                  </a:rPr>
                  <a:t>Color (</a:t>
                </a:r>
                <a14:m>
                  <m:oMath xmlns:m="http://schemas.openxmlformats.org/officeDocument/2006/math">
                    <m:sSub>
                      <m:sSubPr>
                        <m:ctrlPr>
                          <a:rPr lang="fr-FR" sz="2400" b="1" i="1" smtClean="0">
                            <a:solidFill>
                              <a:schemeClr val="accent4">
                                <a:lumMod val="75000"/>
                              </a:schemeClr>
                            </a:solidFill>
                            <a:latin typeface="Cambria Math" panose="02040503050406030204" pitchFamily="18" charset="0"/>
                          </a:rPr>
                        </m:ctrlPr>
                      </m:sSubPr>
                      <m:e>
                        <m:r>
                          <a:rPr lang="fr-FR" sz="2400" b="1" i="1" smtClean="0">
                            <a:solidFill>
                              <a:schemeClr val="accent4">
                                <a:lumMod val="75000"/>
                              </a:schemeClr>
                            </a:solidFill>
                            <a:latin typeface="Cambria Math" panose="02040503050406030204" pitchFamily="18" charset="0"/>
                          </a:rPr>
                          <m:t>𝑵</m:t>
                        </m:r>
                      </m:e>
                      <m:sub>
                        <m:r>
                          <a:rPr lang="fr-FR" sz="2400" b="1" i="1" smtClean="0">
                            <a:solidFill>
                              <a:schemeClr val="accent4">
                                <a:lumMod val="75000"/>
                              </a:schemeClr>
                            </a:solidFill>
                            <a:latin typeface="Cambria Math" panose="02040503050406030204" pitchFamily="18" charset="0"/>
                          </a:rPr>
                          <m:t>𝒄</m:t>
                        </m:r>
                      </m:sub>
                    </m:sSub>
                  </m:oMath>
                </a14:m>
                <a:r>
                  <a:rPr lang="en-US" sz="2400" b="1" dirty="0">
                    <a:solidFill>
                      <a:schemeClr val="accent4">
                        <a:lumMod val="75000"/>
                      </a:schemeClr>
                    </a:solidFill>
                  </a:rPr>
                  <a:t>)</a:t>
                </a:r>
              </a:p>
            </p:txBody>
          </p:sp>
        </mc:Choice>
        <mc:Fallback xmlns="">
          <p:sp>
            <p:nvSpPr>
              <p:cNvPr id="24" name="ZoneTexte 23">
                <a:extLst>
                  <a:ext uri="{FF2B5EF4-FFF2-40B4-BE49-F238E27FC236}">
                    <a16:creationId xmlns:a16="http://schemas.microsoft.com/office/drawing/2014/main" id="{5DD965A3-800D-4921-8E78-3089367EF0B0}"/>
                  </a:ext>
                </a:extLst>
              </p:cNvPr>
              <p:cNvSpPr txBox="1">
                <a:spLocks noRot="1" noChangeAspect="1" noMove="1" noResize="1" noEditPoints="1" noAdjustHandles="1" noChangeArrowheads="1" noChangeShapeType="1" noTextEdit="1"/>
              </p:cNvSpPr>
              <p:nvPr/>
            </p:nvSpPr>
            <p:spPr>
              <a:xfrm>
                <a:off x="1849189" y="1170849"/>
                <a:ext cx="1477214" cy="461665"/>
              </a:xfrm>
              <a:prstGeom prst="rect">
                <a:avLst/>
              </a:prstGeom>
              <a:blipFill>
                <a:blip r:embed="rId7"/>
                <a:stretch>
                  <a:fillRect l="-6173" t="-10526" r="-617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3F143529-0822-4917-8CEB-AC6EAAEB41CC}"/>
                  </a:ext>
                </a:extLst>
              </p:cNvPr>
              <p:cNvSpPr txBox="1"/>
              <p:nvPr/>
            </p:nvSpPr>
            <p:spPr>
              <a:xfrm>
                <a:off x="6395249" y="1150173"/>
                <a:ext cx="1834114" cy="496674"/>
              </a:xfrm>
              <a:prstGeom prst="rect">
                <a:avLst/>
              </a:prstGeom>
              <a:noFill/>
            </p:spPr>
            <p:txBody>
              <a:bodyPr wrap="square" rtlCol="0">
                <a:spAutoFit/>
              </a:bodyPr>
              <a:lstStyle/>
              <a:p>
                <a:pPr algn="ctr"/>
                <a:r>
                  <a:rPr lang="fr-FR" sz="2400" b="1" dirty="0">
                    <a:solidFill>
                      <a:schemeClr val="accent2">
                        <a:lumMod val="75000"/>
                      </a:schemeClr>
                    </a:solidFill>
                  </a:rPr>
                  <a:t>Flavor (</a:t>
                </a:r>
                <a14:m>
                  <m:oMath xmlns:m="http://schemas.openxmlformats.org/officeDocument/2006/math">
                    <m:sSub>
                      <m:sSubPr>
                        <m:ctrlPr>
                          <a:rPr lang="fr-FR" sz="2400" b="1" i="1">
                            <a:solidFill>
                              <a:schemeClr val="accent2">
                                <a:lumMod val="75000"/>
                              </a:schemeClr>
                            </a:solidFill>
                            <a:latin typeface="Cambria Math" panose="02040503050406030204" pitchFamily="18" charset="0"/>
                          </a:rPr>
                        </m:ctrlPr>
                      </m:sSubPr>
                      <m:e>
                        <m:r>
                          <a:rPr lang="fr-FR" sz="2400" b="1" i="1">
                            <a:solidFill>
                              <a:schemeClr val="accent2">
                                <a:lumMod val="75000"/>
                              </a:schemeClr>
                            </a:solidFill>
                            <a:latin typeface="Cambria Math" panose="02040503050406030204" pitchFamily="18" charset="0"/>
                          </a:rPr>
                          <m:t>𝑵</m:t>
                        </m:r>
                      </m:e>
                      <m:sub>
                        <m:r>
                          <a:rPr lang="fr-FR" sz="2400" b="1" i="1" smtClean="0">
                            <a:solidFill>
                              <a:schemeClr val="accent2">
                                <a:lumMod val="75000"/>
                              </a:schemeClr>
                            </a:solidFill>
                            <a:latin typeface="Cambria Math" panose="02040503050406030204" pitchFamily="18" charset="0"/>
                          </a:rPr>
                          <m:t>𝒇</m:t>
                        </m:r>
                      </m:sub>
                    </m:sSub>
                  </m:oMath>
                </a14:m>
                <a:r>
                  <a:rPr lang="en-US" sz="2400" b="1" dirty="0">
                    <a:solidFill>
                      <a:schemeClr val="accent2">
                        <a:lumMod val="75000"/>
                      </a:schemeClr>
                    </a:solidFill>
                  </a:rPr>
                  <a:t>)</a:t>
                </a:r>
              </a:p>
            </p:txBody>
          </p:sp>
        </mc:Choice>
        <mc:Fallback xmlns="">
          <p:sp>
            <p:nvSpPr>
              <p:cNvPr id="25" name="ZoneTexte 24">
                <a:extLst>
                  <a:ext uri="{FF2B5EF4-FFF2-40B4-BE49-F238E27FC236}">
                    <a16:creationId xmlns:a16="http://schemas.microsoft.com/office/drawing/2014/main" id="{3F143529-0822-4917-8CEB-AC6EAAEB41CC}"/>
                  </a:ext>
                </a:extLst>
              </p:cNvPr>
              <p:cNvSpPr txBox="1">
                <a:spLocks noRot="1" noChangeAspect="1" noMove="1" noResize="1" noEditPoints="1" noAdjustHandles="1" noChangeArrowheads="1" noChangeShapeType="1" noTextEdit="1"/>
              </p:cNvSpPr>
              <p:nvPr/>
            </p:nvSpPr>
            <p:spPr>
              <a:xfrm>
                <a:off x="6395249" y="1150173"/>
                <a:ext cx="1834114" cy="496674"/>
              </a:xfrm>
              <a:prstGeom prst="rect">
                <a:avLst/>
              </a:prstGeom>
              <a:blipFill>
                <a:blip r:embed="rId8"/>
                <a:stretch>
                  <a:fillRect t="-8642" b="-22222"/>
                </a:stretch>
              </a:blipFill>
            </p:spPr>
            <p:txBody>
              <a:bodyPr/>
              <a:lstStyle/>
              <a:p>
                <a:r>
                  <a:rPr lang="en-US">
                    <a:noFill/>
                  </a:rPr>
                  <a:t> </a:t>
                </a:r>
              </a:p>
            </p:txBody>
          </p:sp>
        </mc:Fallback>
      </mc:AlternateContent>
      <p:sp>
        <p:nvSpPr>
          <p:cNvPr id="26" name="ZoneTexte 25">
            <a:extLst>
              <a:ext uri="{FF2B5EF4-FFF2-40B4-BE49-F238E27FC236}">
                <a16:creationId xmlns:a16="http://schemas.microsoft.com/office/drawing/2014/main" id="{854801F5-C743-4FC5-9612-10294FED5802}"/>
              </a:ext>
            </a:extLst>
          </p:cNvPr>
          <p:cNvSpPr txBox="1"/>
          <p:nvPr/>
        </p:nvSpPr>
        <p:spPr>
          <a:xfrm>
            <a:off x="9956055" y="1161234"/>
            <a:ext cx="1614261" cy="461665"/>
          </a:xfrm>
          <a:prstGeom prst="rect">
            <a:avLst/>
          </a:prstGeom>
          <a:noFill/>
        </p:spPr>
        <p:txBody>
          <a:bodyPr wrap="square" rtlCol="0">
            <a:spAutoFit/>
          </a:bodyPr>
          <a:lstStyle/>
          <a:p>
            <a:pPr algn="ctr"/>
            <a:r>
              <a:rPr lang="en-US" sz="2400" b="1" dirty="0">
                <a:solidFill>
                  <a:schemeClr val="accent1"/>
                </a:solidFill>
              </a:rPr>
              <a:t>CP-odd</a:t>
            </a:r>
          </a:p>
        </p:txBody>
      </p:sp>
      <p:grpSp>
        <p:nvGrpSpPr>
          <p:cNvPr id="66" name="Groupe 65">
            <a:extLst>
              <a:ext uri="{FF2B5EF4-FFF2-40B4-BE49-F238E27FC236}">
                <a16:creationId xmlns:a16="http://schemas.microsoft.com/office/drawing/2014/main" id="{92051A97-8429-42D6-8542-AEE88A7AC269}"/>
              </a:ext>
            </a:extLst>
          </p:cNvPr>
          <p:cNvGrpSpPr/>
          <p:nvPr/>
        </p:nvGrpSpPr>
        <p:grpSpPr>
          <a:xfrm>
            <a:off x="9731945" y="2662818"/>
            <a:ext cx="2122102" cy="3417784"/>
            <a:chOff x="9731945" y="2662818"/>
            <a:chExt cx="2122102" cy="3417784"/>
          </a:xfrm>
        </p:grpSpPr>
        <p:sp>
          <p:nvSpPr>
            <p:cNvPr id="36" name="Rectangle 35">
              <a:extLst>
                <a:ext uri="{FF2B5EF4-FFF2-40B4-BE49-F238E27FC236}">
                  <a16:creationId xmlns:a16="http://schemas.microsoft.com/office/drawing/2014/main" id="{C299C2A6-E2D3-45A1-9D8D-9A291165AE13}"/>
                </a:ext>
              </a:extLst>
            </p:cNvPr>
            <p:cNvSpPr/>
            <p:nvPr/>
          </p:nvSpPr>
          <p:spPr>
            <a:xfrm>
              <a:off x="9731945" y="3566160"/>
              <a:ext cx="2062479" cy="11288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èche : bas 26">
              <a:extLst>
                <a:ext uri="{FF2B5EF4-FFF2-40B4-BE49-F238E27FC236}">
                  <a16:creationId xmlns:a16="http://schemas.microsoft.com/office/drawing/2014/main" id="{28E37A6C-A3E9-41AD-86B7-34E036D57676}"/>
                </a:ext>
              </a:extLst>
            </p:cNvPr>
            <p:cNvSpPr/>
            <p:nvPr/>
          </p:nvSpPr>
          <p:spPr>
            <a:xfrm>
              <a:off x="10434367" y="4463918"/>
              <a:ext cx="657633" cy="903313"/>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82FB4BA0-1D33-4EB2-9A18-3B260CE8B8DB}"/>
                    </a:ext>
                  </a:extLst>
                </p:cNvPr>
                <p:cNvSpPr txBox="1"/>
                <p:nvPr/>
              </p:nvSpPr>
              <p:spPr>
                <a:xfrm>
                  <a:off x="9763954" y="3834078"/>
                  <a:ext cx="2062479" cy="58753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fr-FR" sz="2400" b="0" i="1" smtClean="0">
                                <a:latin typeface="Cambria Math" panose="02040503050406030204" pitchFamily="18" charset="0"/>
                              </a:rPr>
                            </m:ctrlPr>
                          </m:sSubPr>
                          <m:e>
                            <m:acc>
                              <m:accPr>
                                <m:chr m:val="̅"/>
                                <m:ctrlPr>
                                  <a:rPr lang="fr-FR" sz="2400" b="0" i="1" smtClean="0">
                                    <a:latin typeface="Cambria Math" panose="02040503050406030204" pitchFamily="18" charset="0"/>
                                  </a:rPr>
                                </m:ctrlPr>
                              </m:accPr>
                              <m:e>
                                <m:r>
                                  <a:rPr lang="fr-FR" sz="2400" i="1">
                                    <a:latin typeface="Cambria Math" panose="02040503050406030204" pitchFamily="18" charset="0"/>
                                  </a:rPr>
                                  <m:t>𝜃</m:t>
                                </m:r>
                              </m:e>
                            </m:acc>
                          </m:e>
                          <m:sub>
                            <m:r>
                              <m:rPr>
                                <m:nor/>
                              </m:rPr>
                              <a:rPr lang="fr-FR" sz="2400" b="0" i="0" smtClean="0">
                                <a:latin typeface="Cambria Math" panose="02040503050406030204" pitchFamily="18" charset="0"/>
                              </a:rPr>
                              <m:t>QCD</m:t>
                            </m:r>
                          </m:sub>
                        </m:sSub>
                        <m:r>
                          <a:rPr lang="fr-FR" sz="2400" b="0" i="1" smtClean="0">
                            <a:latin typeface="Cambria Math" panose="02040503050406030204" pitchFamily="18" charset="0"/>
                          </a:rPr>
                          <m:t>=0 </m:t>
                        </m:r>
                      </m:oMath>
                    </m:oMathPara>
                  </a14:m>
                  <a:endParaRPr lang="en-US" dirty="0"/>
                </a:p>
              </p:txBody>
            </p:sp>
          </mc:Choice>
          <mc:Fallback xmlns="">
            <p:sp>
              <p:nvSpPr>
                <p:cNvPr id="34" name="ZoneTexte 33">
                  <a:extLst>
                    <a:ext uri="{FF2B5EF4-FFF2-40B4-BE49-F238E27FC236}">
                      <a16:creationId xmlns:a16="http://schemas.microsoft.com/office/drawing/2014/main" id="{82FB4BA0-1D33-4EB2-9A18-3B260CE8B8DB}"/>
                    </a:ext>
                  </a:extLst>
                </p:cNvPr>
                <p:cNvSpPr txBox="1">
                  <a:spLocks noRot="1" noChangeAspect="1" noMove="1" noResize="1" noEditPoints="1" noAdjustHandles="1" noChangeArrowheads="1" noChangeShapeType="1" noTextEdit="1"/>
                </p:cNvSpPr>
                <p:nvPr/>
              </p:nvSpPr>
              <p:spPr>
                <a:xfrm>
                  <a:off x="9763954" y="3834078"/>
                  <a:ext cx="2062479" cy="587533"/>
                </a:xfrm>
                <a:prstGeom prst="rect">
                  <a:avLst/>
                </a:prstGeom>
                <a:blipFill>
                  <a:blip r:embed="rId9"/>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7E2B6140-AD97-43DE-87AD-808756B18F9C}"/>
                </a:ext>
              </a:extLst>
            </p:cNvPr>
            <p:cNvSpPr/>
            <p:nvPr/>
          </p:nvSpPr>
          <p:spPr>
            <a:xfrm>
              <a:off x="10595783" y="2662818"/>
              <a:ext cx="334800" cy="9033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E03A32-2898-48E0-A3A7-131F3F51E2BE}"/>
                </a:ext>
              </a:extLst>
            </p:cNvPr>
            <p:cNvSpPr/>
            <p:nvPr/>
          </p:nvSpPr>
          <p:spPr>
            <a:xfrm>
              <a:off x="10097703" y="5367231"/>
              <a:ext cx="1330960" cy="71337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ZoneTexte 37">
                  <a:extLst>
                    <a:ext uri="{FF2B5EF4-FFF2-40B4-BE49-F238E27FC236}">
                      <a16:creationId xmlns:a16="http://schemas.microsoft.com/office/drawing/2014/main" id="{1B433367-ED8B-4D3C-B792-44CE773FC86E}"/>
                    </a:ext>
                  </a:extLst>
                </p:cNvPr>
                <p:cNvSpPr txBox="1"/>
                <p:nvPr/>
              </p:nvSpPr>
              <p:spPr>
                <a:xfrm>
                  <a:off x="9791568" y="543019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fr-FR" sz="2400" i="1">
                            <a:latin typeface="Cambria Math" panose="02040503050406030204" pitchFamily="18" charset="0"/>
                          </a:rPr>
                          <m:t>𝒶</m:t>
                        </m:r>
                        <m:r>
                          <a:rPr lang="fr-FR" sz="2400" b="0" i="1" smtClean="0">
                            <a:latin typeface="Cambria Math" panose="02040503050406030204" pitchFamily="18" charset="0"/>
                          </a:rPr>
                          <m:t>=0 </m:t>
                        </m:r>
                      </m:oMath>
                    </m:oMathPara>
                  </a14:m>
                  <a:endParaRPr lang="en-US" dirty="0"/>
                </a:p>
              </p:txBody>
            </p:sp>
          </mc:Choice>
          <mc:Fallback xmlns="">
            <p:sp>
              <p:nvSpPr>
                <p:cNvPr id="38" name="ZoneTexte 37">
                  <a:extLst>
                    <a:ext uri="{FF2B5EF4-FFF2-40B4-BE49-F238E27FC236}">
                      <a16:creationId xmlns:a16="http://schemas.microsoft.com/office/drawing/2014/main" id="{1B433367-ED8B-4D3C-B792-44CE773FC86E}"/>
                    </a:ext>
                  </a:extLst>
                </p:cNvPr>
                <p:cNvSpPr txBox="1">
                  <a:spLocks noRot="1" noChangeAspect="1" noMove="1" noResize="1" noEditPoints="1" noAdjustHandles="1" noChangeArrowheads="1" noChangeShapeType="1" noTextEdit="1"/>
                </p:cNvSpPr>
                <p:nvPr/>
              </p:nvSpPr>
              <p:spPr>
                <a:xfrm>
                  <a:off x="9791568" y="5430197"/>
                  <a:ext cx="2062479" cy="506742"/>
                </a:xfrm>
                <a:prstGeom prst="rect">
                  <a:avLst/>
                </a:prstGeom>
                <a:blipFill>
                  <a:blip r:embed="rId10"/>
                  <a:stretch>
                    <a:fillRect/>
                  </a:stretch>
                </a:blipFill>
              </p:spPr>
              <p:txBody>
                <a:bodyPr/>
                <a:lstStyle/>
                <a:p>
                  <a:r>
                    <a:rPr lang="en-US">
                      <a:noFill/>
                    </a:rPr>
                    <a:t> </a:t>
                  </a:r>
                </a:p>
              </p:txBody>
            </p:sp>
          </mc:Fallback>
        </mc:AlternateContent>
      </p:grpSp>
      <p:grpSp>
        <p:nvGrpSpPr>
          <p:cNvPr id="73" name="Groupe 72">
            <a:extLst>
              <a:ext uri="{FF2B5EF4-FFF2-40B4-BE49-F238E27FC236}">
                <a16:creationId xmlns:a16="http://schemas.microsoft.com/office/drawing/2014/main" id="{CA2C7EC5-D62D-477A-BE56-818EBC23E967}"/>
              </a:ext>
            </a:extLst>
          </p:cNvPr>
          <p:cNvGrpSpPr/>
          <p:nvPr/>
        </p:nvGrpSpPr>
        <p:grpSpPr>
          <a:xfrm>
            <a:off x="7312306" y="2662818"/>
            <a:ext cx="2133028" cy="3740614"/>
            <a:chOff x="7312306" y="2662818"/>
            <a:chExt cx="2133028" cy="3740614"/>
          </a:xfrm>
        </p:grpSpPr>
        <p:sp>
          <p:nvSpPr>
            <p:cNvPr id="39" name="Rectangle 38">
              <a:extLst>
                <a:ext uri="{FF2B5EF4-FFF2-40B4-BE49-F238E27FC236}">
                  <a16:creationId xmlns:a16="http://schemas.microsoft.com/office/drawing/2014/main" id="{6E7CC277-9DB9-4D00-B70E-6192D4885F5B}"/>
                </a:ext>
              </a:extLst>
            </p:cNvPr>
            <p:cNvSpPr/>
            <p:nvPr/>
          </p:nvSpPr>
          <p:spPr>
            <a:xfrm>
              <a:off x="7323232" y="3566160"/>
              <a:ext cx="2062479"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èche : bas 39">
              <a:extLst>
                <a:ext uri="{FF2B5EF4-FFF2-40B4-BE49-F238E27FC236}">
                  <a16:creationId xmlns:a16="http://schemas.microsoft.com/office/drawing/2014/main" id="{8DCDED2C-9B63-4992-A061-FFDDAE421C65}"/>
                </a:ext>
              </a:extLst>
            </p:cNvPr>
            <p:cNvSpPr/>
            <p:nvPr/>
          </p:nvSpPr>
          <p:spPr>
            <a:xfrm>
              <a:off x="8025654" y="4463918"/>
              <a:ext cx="657633" cy="90331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A03FE614-4B76-4C11-B163-4B3F07EF54C5}"/>
                    </a:ext>
                  </a:extLst>
                </p:cNvPr>
                <p:cNvSpPr txBox="1"/>
                <p:nvPr/>
              </p:nvSpPr>
              <p:spPr>
                <a:xfrm>
                  <a:off x="7312306" y="3679762"/>
                  <a:ext cx="2062479" cy="958404"/>
                </a:xfrm>
                <a:prstGeom prst="rect">
                  <a:avLst/>
                </a:prstGeom>
                <a:noFill/>
              </p:spPr>
              <p:txBody>
                <a:bodyPr wrap="square" rtlCol="0">
                  <a:spAutoFit/>
                </a:bodyPr>
                <a:lstStyle/>
                <a:p>
                  <a:pPr algn="ctr"/>
                  <a:r>
                    <a:rPr lang="fr-FR" b="0" dirty="0"/>
                    <a:t>Instanton number</a:t>
                  </a:r>
                </a:p>
                <a:p>
                  <a:pPr algn="ctr"/>
                  <a14:m>
                    <m:oMathPara xmlns:m="http://schemas.openxmlformats.org/officeDocument/2006/math">
                      <m:oMathParaPr>
                        <m:jc m:val="center"/>
                      </m:oMathParaPr>
                      <m:oMath xmlns:m="http://schemas.openxmlformats.org/officeDocument/2006/math">
                        <m:nary>
                          <m:naryPr>
                            <m:supHide m:val="on"/>
                            <m:ctrlPr>
                              <a:rPr lang="fr-FR" b="0" i="1" smtClean="0">
                                <a:latin typeface="Cambria Math" panose="02040503050406030204" pitchFamily="18" charset="0"/>
                              </a:rPr>
                            </m:ctrlPr>
                          </m:naryPr>
                          <m:sub>
                            <m:r>
                              <a:rPr lang="fr-FR" b="0" i="1" smtClean="0">
                                <a:latin typeface="Cambria Math" panose="02040503050406030204" pitchFamily="18" charset="0"/>
                              </a:rPr>
                              <m:t>𝑧</m:t>
                            </m:r>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sub>
                          <m:sup/>
                          <m:e>
                            <m:r>
                              <m:rPr>
                                <m:nor/>
                              </m:rPr>
                              <a:rPr lang="fr-FR" b="0" i="0" smtClean="0">
                                <a:latin typeface="Cambria Math" panose="02040503050406030204" pitchFamily="18" charset="0"/>
                              </a:rPr>
                              <m:t>F</m:t>
                            </m:r>
                            <m:r>
                              <a:rPr lang="fr-FR" b="0" i="1" smtClean="0">
                                <a:latin typeface="Cambria Math" panose="02040503050406030204" pitchFamily="18" charset="0"/>
                              </a:rPr>
                              <m:t>∧</m:t>
                            </m:r>
                            <m:r>
                              <m:rPr>
                                <m:nor/>
                              </m:rPr>
                              <a:rPr lang="fr-FR" b="0" i="0" smtClean="0">
                                <a:latin typeface="Cambria Math" panose="02040503050406030204" pitchFamily="18" charset="0"/>
                              </a:rPr>
                              <m:t>F</m:t>
                            </m:r>
                          </m:e>
                        </m:nary>
                        <m:r>
                          <a:rPr lang="fr-FR" b="0" i="1" smtClean="0">
                            <a:latin typeface="Cambria Math" panose="02040503050406030204" pitchFamily="18" charset="0"/>
                          </a:rPr>
                          <m:t> </m:t>
                        </m:r>
                      </m:oMath>
                    </m:oMathPara>
                  </a14:m>
                  <a:endParaRPr lang="en-US" dirty="0"/>
                </a:p>
              </p:txBody>
            </p:sp>
          </mc:Choice>
          <mc:Fallback xmlns="">
            <p:sp>
              <p:nvSpPr>
                <p:cNvPr id="41" name="ZoneTexte 40">
                  <a:extLst>
                    <a:ext uri="{FF2B5EF4-FFF2-40B4-BE49-F238E27FC236}">
                      <a16:creationId xmlns:a16="http://schemas.microsoft.com/office/drawing/2014/main" id="{A03FE614-4B76-4C11-B163-4B3F07EF54C5}"/>
                    </a:ext>
                  </a:extLst>
                </p:cNvPr>
                <p:cNvSpPr txBox="1">
                  <a:spLocks noRot="1" noChangeAspect="1" noMove="1" noResize="1" noEditPoints="1" noAdjustHandles="1" noChangeArrowheads="1" noChangeShapeType="1" noTextEdit="1"/>
                </p:cNvSpPr>
                <p:nvPr/>
              </p:nvSpPr>
              <p:spPr>
                <a:xfrm>
                  <a:off x="7312306" y="3679762"/>
                  <a:ext cx="2062479" cy="958404"/>
                </a:xfrm>
                <a:prstGeom prst="rect">
                  <a:avLst/>
                </a:prstGeom>
                <a:blipFill>
                  <a:blip r:embed="rId11"/>
                  <a:stretch>
                    <a:fillRect t="-3822"/>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33149C1E-2BEE-46D6-924B-C8452E061CE8}"/>
                </a:ext>
              </a:extLst>
            </p:cNvPr>
            <p:cNvSpPr/>
            <p:nvPr/>
          </p:nvSpPr>
          <p:spPr>
            <a:xfrm>
              <a:off x="8187070" y="266281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444E1F4-11CD-4842-8B09-5ABC6E7A58F7}"/>
                </a:ext>
              </a:extLst>
            </p:cNvPr>
            <p:cNvSpPr/>
            <p:nvPr/>
          </p:nvSpPr>
          <p:spPr>
            <a:xfrm>
              <a:off x="7616430" y="5367231"/>
              <a:ext cx="1526630" cy="1036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ZoneTexte 43">
                  <a:extLst>
                    <a:ext uri="{FF2B5EF4-FFF2-40B4-BE49-F238E27FC236}">
                      <a16:creationId xmlns:a16="http://schemas.microsoft.com/office/drawing/2014/main" id="{5788266C-403C-4DF7-A456-2CB9840B7BEE}"/>
                    </a:ext>
                  </a:extLst>
                </p:cNvPr>
                <p:cNvSpPr txBox="1"/>
                <p:nvPr/>
              </p:nvSpPr>
              <p:spPr>
                <a:xfrm>
                  <a:off x="7382855" y="5430197"/>
                  <a:ext cx="2062479" cy="876074"/>
                </a:xfrm>
                <a:prstGeom prst="rect">
                  <a:avLst/>
                </a:prstGeom>
                <a:noFill/>
              </p:spPr>
              <p:txBody>
                <a:bodyPr wrap="square" rtlCol="0">
                  <a:spAutoFit/>
                </a:bodyPr>
                <a:lstStyle/>
                <a:p>
                  <a:pPr algn="ctr"/>
                  <a:r>
                    <a:rPr lang="fr-FR" sz="2400" b="0" dirty="0"/>
                    <a:t>Solve the dynamics</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44" name="ZoneTexte 43">
                  <a:extLst>
                    <a:ext uri="{FF2B5EF4-FFF2-40B4-BE49-F238E27FC236}">
                      <a16:creationId xmlns:a16="http://schemas.microsoft.com/office/drawing/2014/main" id="{5788266C-403C-4DF7-A456-2CB9840B7BEE}"/>
                    </a:ext>
                  </a:extLst>
                </p:cNvPr>
                <p:cNvSpPr txBox="1">
                  <a:spLocks noRot="1" noChangeAspect="1" noMove="1" noResize="1" noEditPoints="1" noAdjustHandles="1" noChangeArrowheads="1" noChangeShapeType="1" noTextEdit="1"/>
                </p:cNvSpPr>
                <p:nvPr/>
              </p:nvSpPr>
              <p:spPr>
                <a:xfrm>
                  <a:off x="7382855" y="5430197"/>
                  <a:ext cx="2062479" cy="876074"/>
                </a:xfrm>
                <a:prstGeom prst="rect">
                  <a:avLst/>
                </a:prstGeom>
                <a:blipFill>
                  <a:blip r:embed="rId12"/>
                  <a:stretch>
                    <a:fillRect t="-5594" b="-15385"/>
                  </a:stretch>
                </a:blipFill>
              </p:spPr>
              <p:txBody>
                <a:bodyPr/>
                <a:lstStyle/>
                <a:p>
                  <a:r>
                    <a:rPr lang="en-US">
                      <a:noFill/>
                    </a:rPr>
                    <a:t> </a:t>
                  </a:r>
                </a:p>
              </p:txBody>
            </p:sp>
          </mc:Fallback>
        </mc:AlternateContent>
      </p:grpSp>
      <p:grpSp>
        <p:nvGrpSpPr>
          <p:cNvPr id="69" name="Groupe 68">
            <a:extLst>
              <a:ext uri="{FF2B5EF4-FFF2-40B4-BE49-F238E27FC236}">
                <a16:creationId xmlns:a16="http://schemas.microsoft.com/office/drawing/2014/main" id="{3F486D0A-6788-4ECE-AC01-6CF0BCA71A96}"/>
              </a:ext>
            </a:extLst>
          </p:cNvPr>
          <p:cNvGrpSpPr/>
          <p:nvPr/>
        </p:nvGrpSpPr>
        <p:grpSpPr>
          <a:xfrm>
            <a:off x="5148460" y="2655438"/>
            <a:ext cx="2062479" cy="2704413"/>
            <a:chOff x="5148460" y="2655438"/>
            <a:chExt cx="2062479" cy="2704413"/>
          </a:xfrm>
        </p:grpSpPr>
        <p:sp>
          <p:nvSpPr>
            <p:cNvPr id="45" name="Rectangle 44">
              <a:extLst>
                <a:ext uri="{FF2B5EF4-FFF2-40B4-BE49-F238E27FC236}">
                  <a16:creationId xmlns:a16="http://schemas.microsoft.com/office/drawing/2014/main" id="{F0337557-8936-4477-8CC4-BAB3AA2D649C}"/>
                </a:ext>
              </a:extLst>
            </p:cNvPr>
            <p:cNvSpPr/>
            <p:nvPr/>
          </p:nvSpPr>
          <p:spPr>
            <a:xfrm>
              <a:off x="5234291" y="3558780"/>
              <a:ext cx="1826954"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èche : bas 45">
              <a:extLst>
                <a:ext uri="{FF2B5EF4-FFF2-40B4-BE49-F238E27FC236}">
                  <a16:creationId xmlns:a16="http://schemas.microsoft.com/office/drawing/2014/main" id="{E7D7AB5D-4CF4-477C-8620-F822D5490351}"/>
                </a:ext>
              </a:extLst>
            </p:cNvPr>
            <p:cNvSpPr/>
            <p:nvPr/>
          </p:nvSpPr>
          <p:spPr>
            <a:xfrm>
              <a:off x="5799580" y="4456538"/>
              <a:ext cx="657633" cy="90331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1ADAEC67-563A-4954-9787-8031820AB548}"/>
                    </a:ext>
                  </a:extLst>
                </p:cNvPr>
                <p:cNvSpPr txBox="1"/>
                <p:nvPr/>
              </p:nvSpPr>
              <p:spPr>
                <a:xfrm>
                  <a:off x="5148460" y="3892351"/>
                  <a:ext cx="2062479" cy="461665"/>
                </a:xfrm>
                <a:prstGeom prst="rect">
                  <a:avLst/>
                </a:prstGeom>
                <a:noFill/>
              </p:spPr>
              <p:txBody>
                <a:bodyPr wrap="square" rtlCol="0">
                  <a:spAutoFit/>
                </a:bodyPr>
                <a:lstStyle/>
                <a:p>
                  <a:pPr algn="ctr"/>
                  <a14:m>
                    <m:oMath xmlns:m="http://schemas.openxmlformats.org/officeDocument/2006/math">
                      <m:r>
                        <a:rPr lang="fr-FR" sz="2400" b="0" i="1" smtClean="0">
                          <a:latin typeface="Cambria Math" panose="02040503050406030204" pitchFamily="18" charset="0"/>
                        </a:rPr>
                        <m:t>𝜒</m:t>
                      </m:r>
                    </m:oMath>
                  </a14:m>
                  <a:r>
                    <a:rPr lang="en-US" sz="2400" dirty="0"/>
                    <a:t>SB</a:t>
                  </a:r>
                </a:p>
              </p:txBody>
            </p:sp>
          </mc:Choice>
          <mc:Fallback xmlns="">
            <p:sp>
              <p:nvSpPr>
                <p:cNvPr id="47" name="ZoneTexte 46">
                  <a:extLst>
                    <a:ext uri="{FF2B5EF4-FFF2-40B4-BE49-F238E27FC236}">
                      <a16:creationId xmlns:a16="http://schemas.microsoft.com/office/drawing/2014/main" id="{1ADAEC67-563A-4954-9787-8031820AB548}"/>
                    </a:ext>
                  </a:extLst>
                </p:cNvPr>
                <p:cNvSpPr txBox="1">
                  <a:spLocks noRot="1" noChangeAspect="1" noMove="1" noResize="1" noEditPoints="1" noAdjustHandles="1" noChangeArrowheads="1" noChangeShapeType="1" noTextEdit="1"/>
                </p:cNvSpPr>
                <p:nvPr/>
              </p:nvSpPr>
              <p:spPr>
                <a:xfrm>
                  <a:off x="5148460" y="3892351"/>
                  <a:ext cx="2062479" cy="461665"/>
                </a:xfrm>
                <a:prstGeom prst="rect">
                  <a:avLst/>
                </a:prstGeom>
                <a:blipFill>
                  <a:blip r:embed="rId13"/>
                  <a:stretch>
                    <a:fillRect t="-10667" b="-30667"/>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2924FC5C-69A7-4CD9-A485-6AC96E1CAD6D}"/>
                </a:ext>
              </a:extLst>
            </p:cNvPr>
            <p:cNvSpPr/>
            <p:nvPr/>
          </p:nvSpPr>
          <p:spPr>
            <a:xfrm>
              <a:off x="5960996" y="265543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e 71">
            <a:extLst>
              <a:ext uri="{FF2B5EF4-FFF2-40B4-BE49-F238E27FC236}">
                <a16:creationId xmlns:a16="http://schemas.microsoft.com/office/drawing/2014/main" id="{E1746E3F-3948-48FF-A6A1-BC01CA05BD39}"/>
              </a:ext>
            </a:extLst>
          </p:cNvPr>
          <p:cNvGrpSpPr/>
          <p:nvPr/>
        </p:nvGrpSpPr>
        <p:grpSpPr>
          <a:xfrm>
            <a:off x="412348" y="2655438"/>
            <a:ext cx="4398947" cy="2704413"/>
            <a:chOff x="412348" y="2655438"/>
            <a:chExt cx="4398947" cy="2704413"/>
          </a:xfrm>
        </p:grpSpPr>
        <p:sp>
          <p:nvSpPr>
            <p:cNvPr id="53" name="Flèche : bas 52">
              <a:extLst>
                <a:ext uri="{FF2B5EF4-FFF2-40B4-BE49-F238E27FC236}">
                  <a16:creationId xmlns:a16="http://schemas.microsoft.com/office/drawing/2014/main" id="{64CEE901-7727-48E1-9714-0499E8842A94}"/>
                </a:ext>
              </a:extLst>
            </p:cNvPr>
            <p:cNvSpPr/>
            <p:nvPr/>
          </p:nvSpPr>
          <p:spPr>
            <a:xfrm>
              <a:off x="3473346" y="4669425"/>
              <a:ext cx="657633" cy="672425"/>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7E21151-765F-452A-B1C5-8DD849CADDEE}"/>
                </a:ext>
              </a:extLst>
            </p:cNvPr>
            <p:cNvSpPr/>
            <p:nvPr/>
          </p:nvSpPr>
          <p:spPr>
            <a:xfrm>
              <a:off x="3634762" y="2655438"/>
              <a:ext cx="334800" cy="9033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F6A7018-A282-46BA-8B96-CAC7142D33D7}"/>
                </a:ext>
              </a:extLst>
            </p:cNvPr>
            <p:cNvSpPr/>
            <p:nvPr/>
          </p:nvSpPr>
          <p:spPr>
            <a:xfrm>
              <a:off x="412348" y="3548791"/>
              <a:ext cx="4398947" cy="112063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èche : bas 59">
              <a:extLst>
                <a:ext uri="{FF2B5EF4-FFF2-40B4-BE49-F238E27FC236}">
                  <a16:creationId xmlns:a16="http://schemas.microsoft.com/office/drawing/2014/main" id="{04B8820A-40D0-4AAB-BE68-813302A7B65C}"/>
                </a:ext>
              </a:extLst>
            </p:cNvPr>
            <p:cNvSpPr/>
            <p:nvPr/>
          </p:nvSpPr>
          <p:spPr>
            <a:xfrm>
              <a:off x="1178276" y="4456538"/>
              <a:ext cx="657633" cy="903313"/>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580146-3AEE-43CD-BF86-807673767AEC}"/>
                </a:ext>
              </a:extLst>
            </p:cNvPr>
            <p:cNvSpPr/>
            <p:nvPr/>
          </p:nvSpPr>
          <p:spPr>
            <a:xfrm>
              <a:off x="1339692" y="2655438"/>
              <a:ext cx="334800" cy="9033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ZoneTexte 69">
              <a:extLst>
                <a:ext uri="{FF2B5EF4-FFF2-40B4-BE49-F238E27FC236}">
                  <a16:creationId xmlns:a16="http://schemas.microsoft.com/office/drawing/2014/main" id="{4C57A1A2-EB11-4E3E-81F4-6E39CCD4FE9F}"/>
                </a:ext>
              </a:extLst>
            </p:cNvPr>
            <p:cNvSpPr txBox="1"/>
            <p:nvPr/>
          </p:nvSpPr>
          <p:spPr>
            <a:xfrm>
              <a:off x="1432560" y="3848997"/>
              <a:ext cx="2381226" cy="461665"/>
            </a:xfrm>
            <a:prstGeom prst="rect">
              <a:avLst/>
            </a:prstGeom>
            <a:noFill/>
          </p:spPr>
          <p:txBody>
            <a:bodyPr wrap="square" rtlCol="0">
              <a:spAutoFit/>
            </a:bodyPr>
            <a:lstStyle/>
            <a:p>
              <a:pPr algn="ctr"/>
              <a:r>
                <a:rPr lang="en-US" sz="2400" dirty="0"/>
                <a:t>Glue Dynamics</a:t>
              </a:r>
            </a:p>
          </p:txBody>
        </p:sp>
      </p:grpSp>
      <p:sp>
        <p:nvSpPr>
          <p:cNvPr id="75" name="Flèche : en arc 74">
            <a:extLst>
              <a:ext uri="{FF2B5EF4-FFF2-40B4-BE49-F238E27FC236}">
                <a16:creationId xmlns:a16="http://schemas.microsoft.com/office/drawing/2014/main" id="{B59BF669-FD81-43F8-9EC8-5A874DC4C1C2}"/>
              </a:ext>
            </a:extLst>
          </p:cNvPr>
          <p:cNvSpPr/>
          <p:nvPr/>
        </p:nvSpPr>
        <p:spPr>
          <a:xfrm rot="153020">
            <a:off x="4172942" y="1137784"/>
            <a:ext cx="1462863" cy="1323372"/>
          </a:xfrm>
          <a:prstGeom prst="circular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lèche : en arc 75">
            <a:extLst>
              <a:ext uri="{FF2B5EF4-FFF2-40B4-BE49-F238E27FC236}">
                <a16:creationId xmlns:a16="http://schemas.microsoft.com/office/drawing/2014/main" id="{DA2C1FFF-3574-492E-BDBF-29E6D5AC6231}"/>
              </a:ext>
            </a:extLst>
          </p:cNvPr>
          <p:cNvSpPr/>
          <p:nvPr/>
        </p:nvSpPr>
        <p:spPr>
          <a:xfrm rot="153020" flipH="1" flipV="1">
            <a:off x="4162802" y="2052668"/>
            <a:ext cx="1462863" cy="1323372"/>
          </a:xfrm>
          <a:prstGeom prst="circular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Rectangle 57">
            <a:extLst>
              <a:ext uri="{FF2B5EF4-FFF2-40B4-BE49-F238E27FC236}">
                <a16:creationId xmlns:a16="http://schemas.microsoft.com/office/drawing/2014/main" id="{04792B36-2BFB-49E1-A209-A771CBDE5CF0}"/>
              </a:ext>
            </a:extLst>
          </p:cNvPr>
          <p:cNvSpPr/>
          <p:nvPr/>
        </p:nvSpPr>
        <p:spPr>
          <a:xfrm>
            <a:off x="5363127" y="5367231"/>
            <a:ext cx="1526630" cy="1036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ZoneTexte 60">
                <a:extLst>
                  <a:ext uri="{FF2B5EF4-FFF2-40B4-BE49-F238E27FC236}">
                    <a16:creationId xmlns:a16="http://schemas.microsoft.com/office/drawing/2014/main" id="{E750580E-2F9D-433D-BEC4-486C54DF340E}"/>
                  </a:ext>
                </a:extLst>
              </p:cNvPr>
              <p:cNvSpPr txBox="1"/>
              <p:nvPr/>
            </p:nvSpPr>
            <p:spPr>
              <a:xfrm>
                <a:off x="5129552" y="5430197"/>
                <a:ext cx="2062479" cy="876074"/>
              </a:xfrm>
              <a:prstGeom prst="rect">
                <a:avLst/>
              </a:prstGeom>
              <a:noFill/>
            </p:spPr>
            <p:txBody>
              <a:bodyPr wrap="square" rtlCol="0">
                <a:spAutoFit/>
              </a:bodyPr>
              <a:lstStyle/>
              <a:p>
                <a:pPr algn="ctr"/>
                <a:r>
                  <a:rPr lang="fr-FR" sz="2400" b="0" dirty="0"/>
                  <a:t>Solve the dynamics</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61" name="ZoneTexte 60">
                <a:extLst>
                  <a:ext uri="{FF2B5EF4-FFF2-40B4-BE49-F238E27FC236}">
                    <a16:creationId xmlns:a16="http://schemas.microsoft.com/office/drawing/2014/main" id="{E750580E-2F9D-433D-BEC4-486C54DF340E}"/>
                  </a:ext>
                </a:extLst>
              </p:cNvPr>
              <p:cNvSpPr txBox="1">
                <a:spLocks noRot="1" noChangeAspect="1" noMove="1" noResize="1" noEditPoints="1" noAdjustHandles="1" noChangeArrowheads="1" noChangeShapeType="1" noTextEdit="1"/>
              </p:cNvSpPr>
              <p:nvPr/>
            </p:nvSpPr>
            <p:spPr>
              <a:xfrm>
                <a:off x="5129552" y="5430197"/>
                <a:ext cx="2062479" cy="876074"/>
              </a:xfrm>
              <a:prstGeom prst="rect">
                <a:avLst/>
              </a:prstGeom>
              <a:blipFill>
                <a:blip r:embed="rId14"/>
                <a:stretch>
                  <a:fillRect t="-5594" b="-10490"/>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E55B1AA3-6B54-43D9-8AE5-15A702C402D8}"/>
              </a:ext>
            </a:extLst>
          </p:cNvPr>
          <p:cNvSpPr/>
          <p:nvPr/>
        </p:nvSpPr>
        <p:spPr>
          <a:xfrm>
            <a:off x="5111801" y="1618012"/>
            <a:ext cx="4454941" cy="50121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3DA9299-85B1-41D7-83EA-493D5B7172AE}"/>
              </a:ext>
            </a:extLst>
          </p:cNvPr>
          <p:cNvSpPr/>
          <p:nvPr/>
        </p:nvSpPr>
        <p:spPr>
          <a:xfrm>
            <a:off x="410580" y="5349892"/>
            <a:ext cx="4398947" cy="112063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ZoneTexte 73">
            <a:extLst>
              <a:ext uri="{FF2B5EF4-FFF2-40B4-BE49-F238E27FC236}">
                <a16:creationId xmlns:a16="http://schemas.microsoft.com/office/drawing/2014/main" id="{1BB05E67-6307-49C1-8B19-AA3482F22CA9}"/>
              </a:ext>
            </a:extLst>
          </p:cNvPr>
          <p:cNvSpPr txBox="1"/>
          <p:nvPr/>
        </p:nvSpPr>
        <p:spPr>
          <a:xfrm>
            <a:off x="1345514" y="5718614"/>
            <a:ext cx="2624048" cy="461665"/>
          </a:xfrm>
          <a:prstGeom prst="rect">
            <a:avLst/>
          </a:prstGeom>
          <a:noFill/>
        </p:spPr>
        <p:txBody>
          <a:bodyPr wrap="square" rtlCol="0">
            <a:spAutoFit/>
          </a:bodyPr>
          <a:lstStyle/>
          <a:p>
            <a:pPr algn="ctr"/>
            <a:r>
              <a:rPr lang="en-US" sz="2400" dirty="0"/>
              <a:t>Solve the Dynamics</a:t>
            </a:r>
          </a:p>
        </p:txBody>
      </p:sp>
      <p:sp>
        <p:nvSpPr>
          <p:cNvPr id="79" name="Rectangle 78">
            <a:extLst>
              <a:ext uri="{FF2B5EF4-FFF2-40B4-BE49-F238E27FC236}">
                <a16:creationId xmlns:a16="http://schemas.microsoft.com/office/drawing/2014/main" id="{7DEE634A-360C-4479-B523-AB05740199D8}"/>
              </a:ext>
            </a:extLst>
          </p:cNvPr>
          <p:cNvSpPr/>
          <p:nvPr/>
        </p:nvSpPr>
        <p:spPr>
          <a:xfrm>
            <a:off x="222070" y="1613314"/>
            <a:ext cx="9341278" cy="50356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igne de multiplication 79">
            <a:extLst>
              <a:ext uri="{FF2B5EF4-FFF2-40B4-BE49-F238E27FC236}">
                <a16:creationId xmlns:a16="http://schemas.microsoft.com/office/drawing/2014/main" id="{9BF5FC29-7C86-49B3-8632-C3E331D4E4B5}"/>
              </a:ext>
            </a:extLst>
          </p:cNvPr>
          <p:cNvSpPr/>
          <p:nvPr/>
        </p:nvSpPr>
        <p:spPr>
          <a:xfrm>
            <a:off x="4304601" y="2640713"/>
            <a:ext cx="1264729" cy="1128809"/>
          </a:xfrm>
          <a:prstGeom prst="mathMultiply">
            <a:avLst>
              <a:gd name="adj1" fmla="val 64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1" name="ZoneTexte 80">
                <a:extLst>
                  <a:ext uri="{FF2B5EF4-FFF2-40B4-BE49-F238E27FC236}">
                    <a16:creationId xmlns:a16="http://schemas.microsoft.com/office/drawing/2014/main" id="{F8A5D722-7A46-4A96-89A8-70415FCDE8B4}"/>
                  </a:ext>
                </a:extLst>
              </p:cNvPr>
              <p:cNvSpPr txBox="1"/>
              <p:nvPr/>
            </p:nvSpPr>
            <p:spPr>
              <a:xfrm>
                <a:off x="4159025" y="2192343"/>
                <a:ext cx="1610006" cy="72930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fr-FR" sz="2000" b="0" i="1" smtClean="0">
                              <a:solidFill>
                                <a:srgbClr val="FF0000"/>
                              </a:solidFill>
                              <a:latin typeface="Cambria Math" panose="02040503050406030204" pitchFamily="18" charset="0"/>
                            </a:rPr>
                          </m:ctrlPr>
                        </m:fPr>
                        <m:num>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𝑓</m:t>
                              </m:r>
                            </m:sub>
                          </m:sSub>
                        </m:num>
                        <m:den>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𝑐</m:t>
                              </m:r>
                            </m:sub>
                          </m:sSub>
                        </m:den>
                      </m:f>
                      <m:r>
                        <a:rPr lang="fr-FR" sz="2000" b="0" i="1" smtClean="0">
                          <a:solidFill>
                            <a:srgbClr val="FF0000"/>
                          </a:solidFill>
                          <a:latin typeface="Cambria Math" panose="02040503050406030204" pitchFamily="18" charset="0"/>
                        </a:rPr>
                        <m:t>→0</m:t>
                      </m:r>
                    </m:oMath>
                  </m:oMathPara>
                </a14:m>
                <a:endParaRPr lang="en-US" dirty="0"/>
              </a:p>
            </p:txBody>
          </p:sp>
        </mc:Choice>
        <mc:Fallback xmlns="">
          <p:sp>
            <p:nvSpPr>
              <p:cNvPr id="81" name="ZoneTexte 80">
                <a:extLst>
                  <a:ext uri="{FF2B5EF4-FFF2-40B4-BE49-F238E27FC236}">
                    <a16:creationId xmlns:a16="http://schemas.microsoft.com/office/drawing/2014/main" id="{F8A5D722-7A46-4A96-89A8-70415FCDE8B4}"/>
                  </a:ext>
                </a:extLst>
              </p:cNvPr>
              <p:cNvSpPr txBox="1">
                <a:spLocks noRot="1" noChangeAspect="1" noMove="1" noResize="1" noEditPoints="1" noAdjustHandles="1" noChangeArrowheads="1" noChangeShapeType="1" noTextEdit="1"/>
              </p:cNvSpPr>
              <p:nvPr/>
            </p:nvSpPr>
            <p:spPr>
              <a:xfrm>
                <a:off x="4159025" y="2192343"/>
                <a:ext cx="1610006" cy="729302"/>
              </a:xfrm>
              <a:prstGeom prst="rect">
                <a:avLst/>
              </a:prstGeom>
              <a:blipFill>
                <a:blip r:embed="rId15"/>
                <a:stretch>
                  <a:fillRect/>
                </a:stretch>
              </a:blipFill>
            </p:spPr>
            <p:txBody>
              <a:bodyPr/>
              <a:lstStyle/>
              <a:p>
                <a:r>
                  <a:rPr lang="en-US">
                    <a:noFill/>
                  </a:rPr>
                  <a:t> </a:t>
                </a:r>
              </a:p>
            </p:txBody>
          </p:sp>
        </mc:Fallback>
      </mc:AlternateContent>
      <p:sp>
        <p:nvSpPr>
          <p:cNvPr id="56" name="Espace réservé du numéro de diapositive 4">
            <a:extLst>
              <a:ext uri="{FF2B5EF4-FFF2-40B4-BE49-F238E27FC236}">
                <a16:creationId xmlns:a16="http://schemas.microsoft.com/office/drawing/2014/main" id="{2C7D8740-99B6-4952-B1B4-B98F94111ED0}"/>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23</a:t>
            </a:fld>
            <a:r>
              <a:rPr lang="fr-FR" dirty="0"/>
              <a:t>/32</a:t>
            </a:r>
          </a:p>
        </p:txBody>
      </p:sp>
    </p:spTree>
    <p:extLst>
      <p:ext uri="{BB962C8B-B14F-4D97-AF65-F5344CB8AC3E}">
        <p14:creationId xmlns:p14="http://schemas.microsoft.com/office/powerpoint/2010/main" val="252812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hidden"/>
                                      </p:to>
                                    </p:set>
                                  </p:childTnLst>
                                </p:cTn>
                              </p:par>
                              <p:par>
                                <p:cTn id="7" presetID="21" presetClass="entr" presetSubtype="1"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animEffect transition="in" filter="wheel(1)">
                                      <p:cBhvr>
                                        <p:cTn id="9"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061B221-CBA1-4FD0-ABA1-5088E6487F5F}"/>
              </a:ext>
            </a:extLst>
          </p:cNvPr>
          <p:cNvSpPr/>
          <p:nvPr/>
        </p:nvSpPr>
        <p:spPr>
          <a:xfrm>
            <a:off x="10058400" y="1604949"/>
            <a:ext cx="1412240" cy="13255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69127E-CE73-4106-B52F-9C8FA328B266}"/>
              </a:ext>
            </a:extLst>
          </p:cNvPr>
          <p:cNvSpPr/>
          <p:nvPr/>
        </p:nvSpPr>
        <p:spPr>
          <a:xfrm>
            <a:off x="5327613" y="1610187"/>
            <a:ext cx="3836707" cy="1325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9F14C71-F58C-41D1-A464-EA6138E37B0F}"/>
              </a:ext>
            </a:extLst>
          </p:cNvPr>
          <p:cNvSpPr/>
          <p:nvPr/>
        </p:nvSpPr>
        <p:spPr>
          <a:xfrm>
            <a:off x="721360" y="1610187"/>
            <a:ext cx="3814518" cy="13255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B9C633-167D-4F70-9C7C-7291A4EA3886}"/>
              </a:ext>
            </a:extLst>
          </p:cNvPr>
          <p:cNvSpPr>
            <a:spLocks noGrp="1"/>
          </p:cNvSpPr>
          <p:nvPr>
            <p:ph type="title"/>
          </p:nvPr>
        </p:nvSpPr>
        <p:spPr>
          <a:xfrm>
            <a:off x="838200" y="121285"/>
            <a:ext cx="10515600" cy="1325563"/>
          </a:xfrm>
        </p:spPr>
        <p:txBody>
          <a:bodyPr/>
          <a:lstStyle/>
          <a:p>
            <a:r>
              <a:rPr lang="en-US" dirty="0"/>
              <a:t>The V-QCD Framework : Setup</a:t>
            </a:r>
          </a:p>
        </p:txBody>
      </p:sp>
      <p:sp>
        <p:nvSpPr>
          <p:cNvPr id="5" name="Rectangle 4">
            <a:extLst>
              <a:ext uri="{FF2B5EF4-FFF2-40B4-BE49-F238E27FC236}">
                <a16:creationId xmlns:a16="http://schemas.microsoft.com/office/drawing/2014/main" id="{771430BC-1D54-44DF-97DC-B9EE99EB4E97}"/>
              </a:ext>
            </a:extLst>
          </p:cNvPr>
          <p:cNvSpPr/>
          <p:nvPr/>
        </p:nvSpPr>
        <p:spPr>
          <a:xfrm>
            <a:off x="1106805" y="1862919"/>
            <a:ext cx="809625" cy="809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A6673DF8-74C8-499F-A0AD-5D20DEC41D4B}"/>
                  </a:ext>
                </a:extLst>
              </p:cNvPr>
              <p:cNvSpPr txBox="1"/>
              <p:nvPr/>
            </p:nvSpPr>
            <p:spPr>
              <a:xfrm>
                <a:off x="1116965" y="1970859"/>
                <a:ext cx="8157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400" i="1" smtClean="0">
                              <a:solidFill>
                                <a:schemeClr val="tx1"/>
                              </a:solidFill>
                              <a:latin typeface="Cambria Math" panose="02040503050406030204" pitchFamily="18" charset="0"/>
                            </a:rPr>
                          </m:ctrlPr>
                        </m:sSubPr>
                        <m:e>
                          <m:r>
                            <a:rPr lang="fr-FR" sz="2400" i="1">
                              <a:solidFill>
                                <a:schemeClr val="tx1"/>
                              </a:solidFill>
                              <a:latin typeface="Cambria Math" panose="02040503050406030204" pitchFamily="18" charset="0"/>
                            </a:rPr>
                            <m:t>𝑔</m:t>
                          </m:r>
                        </m:e>
                        <m:sub>
                          <m:r>
                            <a:rPr lang="fr-FR" sz="2400" i="1">
                              <a:solidFill>
                                <a:schemeClr val="tx1"/>
                              </a:solidFill>
                              <a:latin typeface="Cambria Math" panose="02040503050406030204" pitchFamily="18" charset="0"/>
                            </a:rPr>
                            <m:t>𝑀𝑁</m:t>
                          </m:r>
                        </m:sub>
                      </m:sSub>
                    </m:oMath>
                  </m:oMathPara>
                </a14:m>
                <a:endParaRPr lang="en-US" dirty="0"/>
              </a:p>
            </p:txBody>
          </p:sp>
        </mc:Choice>
        <mc:Fallback xmlns="">
          <p:sp>
            <p:nvSpPr>
              <p:cNvPr id="7" name="ZoneTexte 6">
                <a:extLst>
                  <a:ext uri="{FF2B5EF4-FFF2-40B4-BE49-F238E27FC236}">
                    <a16:creationId xmlns:a16="http://schemas.microsoft.com/office/drawing/2014/main" id="{A6673DF8-74C8-499F-A0AD-5D20DEC41D4B}"/>
                  </a:ext>
                </a:extLst>
              </p:cNvPr>
              <p:cNvSpPr txBox="1">
                <a:spLocks noRot="1" noChangeAspect="1" noMove="1" noResize="1" noEditPoints="1" noAdjustHandles="1" noChangeArrowheads="1" noChangeShapeType="1" noTextEdit="1"/>
              </p:cNvSpPr>
              <p:nvPr/>
            </p:nvSpPr>
            <p:spPr>
              <a:xfrm>
                <a:off x="1116965" y="1970859"/>
                <a:ext cx="815736" cy="461665"/>
              </a:xfrm>
              <a:prstGeom prst="rect">
                <a:avLst/>
              </a:prstGeom>
              <a:blipFill>
                <a:blip r:embed="rId2"/>
                <a:stretch>
                  <a:fillRect b="-1052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FBDFAAAE-DC6F-45DF-AFC6-1EF2B14894DE}"/>
              </a:ext>
            </a:extLst>
          </p:cNvPr>
          <p:cNvSpPr/>
          <p:nvPr/>
        </p:nvSpPr>
        <p:spPr>
          <a:xfrm>
            <a:off x="10362863" y="1862919"/>
            <a:ext cx="809625" cy="80962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AAAFC6D-17CF-4ECC-857B-21DE3BACF3DE}"/>
                  </a:ext>
                </a:extLst>
              </p:cNvPr>
              <p:cNvSpPr txBox="1"/>
              <p:nvPr/>
            </p:nvSpPr>
            <p:spPr>
              <a:xfrm>
                <a:off x="10533380" y="1991179"/>
                <a:ext cx="459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solidFill>
                            <a:schemeClr val="tx1"/>
                          </a:solidFill>
                          <a:latin typeface="Cambria Math" panose="02040503050406030204" pitchFamily="18" charset="0"/>
                        </a:rPr>
                        <m:t>𝒶</m:t>
                      </m:r>
                    </m:oMath>
                  </m:oMathPara>
                </a14:m>
                <a:endParaRPr lang="en-US" dirty="0"/>
              </a:p>
            </p:txBody>
          </p:sp>
        </mc:Choice>
        <mc:Fallback xmlns="">
          <p:sp>
            <p:nvSpPr>
              <p:cNvPr id="11" name="ZoneTexte 10">
                <a:extLst>
                  <a:ext uri="{FF2B5EF4-FFF2-40B4-BE49-F238E27FC236}">
                    <a16:creationId xmlns:a16="http://schemas.microsoft.com/office/drawing/2014/main" id="{9AAAFC6D-17CF-4ECC-857B-21DE3BACF3DE}"/>
                  </a:ext>
                </a:extLst>
              </p:cNvPr>
              <p:cNvSpPr txBox="1">
                <a:spLocks noRot="1" noChangeAspect="1" noMove="1" noResize="1" noEditPoints="1" noAdjustHandles="1" noChangeArrowheads="1" noChangeShapeType="1" noTextEdit="1"/>
              </p:cNvSpPr>
              <p:nvPr/>
            </p:nvSpPr>
            <p:spPr>
              <a:xfrm>
                <a:off x="10533380" y="1991179"/>
                <a:ext cx="459613" cy="461665"/>
              </a:xfrm>
              <a:prstGeom prst="rect">
                <a:avLst/>
              </a:prstGeo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8246AA5-05E7-4E12-80D3-3B4ADD342448}"/>
              </a:ext>
            </a:extLst>
          </p:cNvPr>
          <p:cNvSpPr/>
          <p:nvPr/>
        </p:nvSpPr>
        <p:spPr>
          <a:xfrm>
            <a:off x="7938734" y="1862919"/>
            <a:ext cx="809625" cy="8096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81E17674-8EF9-484E-A4AA-F6B8C455F7A5}"/>
                  </a:ext>
                </a:extLst>
              </p:cNvPr>
              <p:cNvSpPr txBox="1"/>
              <p:nvPr/>
            </p:nvSpPr>
            <p:spPr>
              <a:xfrm>
                <a:off x="7928574" y="1970859"/>
                <a:ext cx="856260" cy="528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fr-FR" sz="2400" b="0" i="1" smtClean="0">
                              <a:solidFill>
                                <a:schemeClr val="tx1"/>
                              </a:solidFill>
                              <a:latin typeface="Cambria Math" panose="02040503050406030204" pitchFamily="18" charset="0"/>
                            </a:rPr>
                          </m:ctrlPr>
                        </m:sSubSupPr>
                        <m:e>
                          <m:r>
                            <a:rPr lang="fr-FR" sz="2400" b="0" i="1" smtClean="0">
                              <a:solidFill>
                                <a:schemeClr val="tx1"/>
                              </a:solidFill>
                              <a:latin typeface="Cambria Math" panose="02040503050406030204" pitchFamily="18" charset="0"/>
                            </a:rPr>
                            <m:t>𝐴</m:t>
                          </m:r>
                        </m:e>
                        <m:sub>
                          <m:r>
                            <a:rPr lang="fr-FR" sz="2400" b="0" i="1" smtClean="0">
                              <a:solidFill>
                                <a:schemeClr val="tx1"/>
                              </a:solidFill>
                              <a:latin typeface="Cambria Math" panose="02040503050406030204" pitchFamily="18" charset="0"/>
                            </a:rPr>
                            <m:t>𝐿</m:t>
                          </m:r>
                          <m:r>
                            <a:rPr lang="fr-FR" sz="2400" b="0" i="1" smtClean="0">
                              <a:solidFill>
                                <a:schemeClr val="tx1"/>
                              </a:solidFill>
                              <a:latin typeface="Cambria Math" panose="02040503050406030204" pitchFamily="18" charset="0"/>
                            </a:rPr>
                            <m:t>/</m:t>
                          </m:r>
                          <m:r>
                            <a:rPr lang="fr-FR" sz="2400" b="0" i="1" smtClean="0">
                              <a:solidFill>
                                <a:schemeClr val="tx1"/>
                              </a:solidFill>
                              <a:latin typeface="Cambria Math" panose="02040503050406030204" pitchFamily="18" charset="0"/>
                            </a:rPr>
                            <m:t>𝑅</m:t>
                          </m:r>
                        </m:sub>
                        <m:sup>
                          <m:r>
                            <a:rPr lang="fr-FR" sz="2400" b="0" i="1" smtClean="0">
                              <a:solidFill>
                                <a:schemeClr val="tx1"/>
                              </a:solidFill>
                              <a:latin typeface="Cambria Math" panose="02040503050406030204" pitchFamily="18" charset="0"/>
                            </a:rPr>
                            <m:t>𝑀</m:t>
                          </m:r>
                        </m:sup>
                      </m:sSubSup>
                    </m:oMath>
                  </m:oMathPara>
                </a14:m>
                <a:endParaRPr lang="en-US" dirty="0"/>
              </a:p>
            </p:txBody>
          </p:sp>
        </mc:Choice>
        <mc:Fallback xmlns="">
          <p:sp>
            <p:nvSpPr>
              <p:cNvPr id="13" name="ZoneTexte 12">
                <a:extLst>
                  <a:ext uri="{FF2B5EF4-FFF2-40B4-BE49-F238E27FC236}">
                    <a16:creationId xmlns:a16="http://schemas.microsoft.com/office/drawing/2014/main" id="{81E17674-8EF9-484E-A4AA-F6B8C455F7A5}"/>
                  </a:ext>
                </a:extLst>
              </p:cNvPr>
              <p:cNvSpPr txBox="1">
                <a:spLocks noRot="1" noChangeAspect="1" noMove="1" noResize="1" noEditPoints="1" noAdjustHandles="1" noChangeArrowheads="1" noChangeShapeType="1" noTextEdit="1"/>
              </p:cNvSpPr>
              <p:nvPr/>
            </p:nvSpPr>
            <p:spPr>
              <a:xfrm>
                <a:off x="7928574" y="1970859"/>
                <a:ext cx="856260" cy="528927"/>
              </a:xfrm>
              <a:prstGeom prst="rect">
                <a:avLst/>
              </a:prstGeom>
              <a:blipFill>
                <a:blip r:embed="rId4"/>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561DDF20-2674-46E2-8745-3A4DF5334DC7}"/>
              </a:ext>
            </a:extLst>
          </p:cNvPr>
          <p:cNvSpPr/>
          <p:nvPr/>
        </p:nvSpPr>
        <p:spPr>
          <a:xfrm>
            <a:off x="5724728" y="1862919"/>
            <a:ext cx="809625" cy="8096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4E5949-633D-458E-BEF6-E7D237E420C1}"/>
              </a:ext>
            </a:extLst>
          </p:cNvPr>
          <p:cNvSpPr/>
          <p:nvPr/>
        </p:nvSpPr>
        <p:spPr>
          <a:xfrm>
            <a:off x="3385820" y="1862919"/>
            <a:ext cx="809625" cy="809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3339DE85-D449-48CC-9B87-657111780B5A}"/>
                  </a:ext>
                </a:extLst>
              </p:cNvPr>
              <p:cNvSpPr txBox="1"/>
              <p:nvPr/>
            </p:nvSpPr>
            <p:spPr>
              <a:xfrm>
                <a:off x="5818051" y="2020776"/>
                <a:ext cx="753604"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lit/>
                        </m:rP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𝒯</m:t>
                          </m:r>
                        </m:e>
                        <m:sup>
                          <m:r>
                            <a:rPr lang="fr-FR" sz="2400" b="0" i="1" smtClean="0">
                              <a:latin typeface="Cambria Math" panose="02040503050406030204" pitchFamily="18" charset="0"/>
                            </a:rPr>
                            <m:t>𝑖𝑗</m:t>
                          </m:r>
                        </m:sup>
                      </m:sSup>
                    </m:oMath>
                  </m:oMathPara>
                </a14:m>
                <a:endParaRPr lang="en-US" dirty="0"/>
              </a:p>
            </p:txBody>
          </p:sp>
        </mc:Choice>
        <mc:Fallback xmlns="">
          <p:sp>
            <p:nvSpPr>
              <p:cNvPr id="15" name="ZoneTexte 14">
                <a:extLst>
                  <a:ext uri="{FF2B5EF4-FFF2-40B4-BE49-F238E27FC236}">
                    <a16:creationId xmlns:a16="http://schemas.microsoft.com/office/drawing/2014/main" id="{3339DE85-D449-48CC-9B87-657111780B5A}"/>
                  </a:ext>
                </a:extLst>
              </p:cNvPr>
              <p:cNvSpPr txBox="1">
                <a:spLocks noRot="1" noChangeAspect="1" noMove="1" noResize="1" noEditPoints="1" noAdjustHandles="1" noChangeArrowheads="1" noChangeShapeType="1" noTextEdit="1"/>
              </p:cNvSpPr>
              <p:nvPr/>
            </p:nvSpPr>
            <p:spPr>
              <a:xfrm>
                <a:off x="5818051" y="2020776"/>
                <a:ext cx="753604" cy="4735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16903ACB-E657-48BB-824C-48B9E1DE981D}"/>
                  </a:ext>
                </a:extLst>
              </p:cNvPr>
              <p:cNvSpPr txBox="1"/>
              <p:nvPr/>
            </p:nvSpPr>
            <p:spPr>
              <a:xfrm>
                <a:off x="3556337" y="1970859"/>
                <a:ext cx="4685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𝜑</m:t>
                      </m:r>
                    </m:oMath>
                  </m:oMathPara>
                </a14:m>
                <a:endParaRPr lang="en-US" dirty="0"/>
              </a:p>
            </p:txBody>
          </p:sp>
        </mc:Choice>
        <mc:Fallback xmlns="">
          <p:sp>
            <p:nvSpPr>
              <p:cNvPr id="17" name="ZoneTexte 16">
                <a:extLst>
                  <a:ext uri="{FF2B5EF4-FFF2-40B4-BE49-F238E27FC236}">
                    <a16:creationId xmlns:a16="http://schemas.microsoft.com/office/drawing/2014/main" id="{16903ACB-E657-48BB-824C-48B9E1DE981D}"/>
                  </a:ext>
                </a:extLst>
              </p:cNvPr>
              <p:cNvSpPr txBox="1">
                <a:spLocks noRot="1" noChangeAspect="1" noMove="1" noResize="1" noEditPoints="1" noAdjustHandles="1" noChangeArrowheads="1" noChangeShapeType="1" noTextEdit="1"/>
              </p:cNvSpPr>
              <p:nvPr/>
            </p:nvSpPr>
            <p:spPr>
              <a:xfrm>
                <a:off x="3556337" y="1970859"/>
                <a:ext cx="468590" cy="461665"/>
              </a:xfrm>
              <a:prstGeom prst="rect">
                <a:avLst/>
              </a:prstGeom>
              <a:blipFill>
                <a:blip r:embed="rId6"/>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5DD965A3-800D-4921-8E78-3089367EF0B0}"/>
                  </a:ext>
                </a:extLst>
              </p:cNvPr>
              <p:cNvSpPr txBox="1"/>
              <p:nvPr/>
            </p:nvSpPr>
            <p:spPr>
              <a:xfrm>
                <a:off x="1849189" y="1170849"/>
                <a:ext cx="1477214" cy="461665"/>
              </a:xfrm>
              <a:prstGeom prst="rect">
                <a:avLst/>
              </a:prstGeom>
              <a:noFill/>
            </p:spPr>
            <p:txBody>
              <a:bodyPr wrap="square" rtlCol="0">
                <a:spAutoFit/>
              </a:bodyPr>
              <a:lstStyle/>
              <a:p>
                <a:pPr algn="ctr"/>
                <a:r>
                  <a:rPr lang="fr-FR" sz="2400" b="1" dirty="0">
                    <a:solidFill>
                      <a:schemeClr val="accent4">
                        <a:lumMod val="75000"/>
                      </a:schemeClr>
                    </a:solidFill>
                  </a:rPr>
                  <a:t>Color (</a:t>
                </a:r>
                <a14:m>
                  <m:oMath xmlns:m="http://schemas.openxmlformats.org/officeDocument/2006/math">
                    <m:sSub>
                      <m:sSubPr>
                        <m:ctrlPr>
                          <a:rPr lang="fr-FR" sz="2400" b="1" i="1" smtClean="0">
                            <a:solidFill>
                              <a:schemeClr val="accent4">
                                <a:lumMod val="75000"/>
                              </a:schemeClr>
                            </a:solidFill>
                            <a:latin typeface="Cambria Math" panose="02040503050406030204" pitchFamily="18" charset="0"/>
                          </a:rPr>
                        </m:ctrlPr>
                      </m:sSubPr>
                      <m:e>
                        <m:r>
                          <a:rPr lang="fr-FR" sz="2400" b="1" i="1" smtClean="0">
                            <a:solidFill>
                              <a:schemeClr val="accent4">
                                <a:lumMod val="75000"/>
                              </a:schemeClr>
                            </a:solidFill>
                            <a:latin typeface="Cambria Math" panose="02040503050406030204" pitchFamily="18" charset="0"/>
                          </a:rPr>
                          <m:t>𝑵</m:t>
                        </m:r>
                      </m:e>
                      <m:sub>
                        <m:r>
                          <a:rPr lang="fr-FR" sz="2400" b="1" i="1" smtClean="0">
                            <a:solidFill>
                              <a:schemeClr val="accent4">
                                <a:lumMod val="75000"/>
                              </a:schemeClr>
                            </a:solidFill>
                            <a:latin typeface="Cambria Math" panose="02040503050406030204" pitchFamily="18" charset="0"/>
                          </a:rPr>
                          <m:t>𝒄</m:t>
                        </m:r>
                      </m:sub>
                    </m:sSub>
                  </m:oMath>
                </a14:m>
                <a:r>
                  <a:rPr lang="en-US" sz="2400" b="1" dirty="0">
                    <a:solidFill>
                      <a:schemeClr val="accent4">
                        <a:lumMod val="75000"/>
                      </a:schemeClr>
                    </a:solidFill>
                  </a:rPr>
                  <a:t>)</a:t>
                </a:r>
              </a:p>
            </p:txBody>
          </p:sp>
        </mc:Choice>
        <mc:Fallback xmlns="">
          <p:sp>
            <p:nvSpPr>
              <p:cNvPr id="24" name="ZoneTexte 23">
                <a:extLst>
                  <a:ext uri="{FF2B5EF4-FFF2-40B4-BE49-F238E27FC236}">
                    <a16:creationId xmlns:a16="http://schemas.microsoft.com/office/drawing/2014/main" id="{5DD965A3-800D-4921-8E78-3089367EF0B0}"/>
                  </a:ext>
                </a:extLst>
              </p:cNvPr>
              <p:cNvSpPr txBox="1">
                <a:spLocks noRot="1" noChangeAspect="1" noMove="1" noResize="1" noEditPoints="1" noAdjustHandles="1" noChangeArrowheads="1" noChangeShapeType="1" noTextEdit="1"/>
              </p:cNvSpPr>
              <p:nvPr/>
            </p:nvSpPr>
            <p:spPr>
              <a:xfrm>
                <a:off x="1849189" y="1170849"/>
                <a:ext cx="1477214" cy="461665"/>
              </a:xfrm>
              <a:prstGeom prst="rect">
                <a:avLst/>
              </a:prstGeom>
              <a:blipFill>
                <a:blip r:embed="rId7"/>
                <a:stretch>
                  <a:fillRect l="-6173" t="-10526" r="-617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3F143529-0822-4917-8CEB-AC6EAAEB41CC}"/>
                  </a:ext>
                </a:extLst>
              </p:cNvPr>
              <p:cNvSpPr txBox="1"/>
              <p:nvPr/>
            </p:nvSpPr>
            <p:spPr>
              <a:xfrm>
                <a:off x="6395249" y="1150173"/>
                <a:ext cx="1834114" cy="496674"/>
              </a:xfrm>
              <a:prstGeom prst="rect">
                <a:avLst/>
              </a:prstGeom>
              <a:noFill/>
            </p:spPr>
            <p:txBody>
              <a:bodyPr wrap="square" rtlCol="0">
                <a:spAutoFit/>
              </a:bodyPr>
              <a:lstStyle/>
              <a:p>
                <a:pPr algn="ctr"/>
                <a:r>
                  <a:rPr lang="fr-FR" sz="2400" b="1" dirty="0">
                    <a:solidFill>
                      <a:schemeClr val="accent2">
                        <a:lumMod val="75000"/>
                      </a:schemeClr>
                    </a:solidFill>
                  </a:rPr>
                  <a:t>Flavor (</a:t>
                </a:r>
                <a14:m>
                  <m:oMath xmlns:m="http://schemas.openxmlformats.org/officeDocument/2006/math">
                    <m:sSub>
                      <m:sSubPr>
                        <m:ctrlPr>
                          <a:rPr lang="fr-FR" sz="2400" b="1" i="1">
                            <a:solidFill>
                              <a:schemeClr val="accent2">
                                <a:lumMod val="75000"/>
                              </a:schemeClr>
                            </a:solidFill>
                            <a:latin typeface="Cambria Math" panose="02040503050406030204" pitchFamily="18" charset="0"/>
                          </a:rPr>
                        </m:ctrlPr>
                      </m:sSubPr>
                      <m:e>
                        <m:r>
                          <a:rPr lang="fr-FR" sz="2400" b="1" i="1">
                            <a:solidFill>
                              <a:schemeClr val="accent2">
                                <a:lumMod val="75000"/>
                              </a:schemeClr>
                            </a:solidFill>
                            <a:latin typeface="Cambria Math" panose="02040503050406030204" pitchFamily="18" charset="0"/>
                          </a:rPr>
                          <m:t>𝑵</m:t>
                        </m:r>
                      </m:e>
                      <m:sub>
                        <m:r>
                          <a:rPr lang="fr-FR" sz="2400" b="1" i="1" smtClean="0">
                            <a:solidFill>
                              <a:schemeClr val="accent2">
                                <a:lumMod val="75000"/>
                              </a:schemeClr>
                            </a:solidFill>
                            <a:latin typeface="Cambria Math" panose="02040503050406030204" pitchFamily="18" charset="0"/>
                          </a:rPr>
                          <m:t>𝒇</m:t>
                        </m:r>
                      </m:sub>
                    </m:sSub>
                  </m:oMath>
                </a14:m>
                <a:r>
                  <a:rPr lang="en-US" sz="2400" b="1" dirty="0">
                    <a:solidFill>
                      <a:schemeClr val="accent2">
                        <a:lumMod val="75000"/>
                      </a:schemeClr>
                    </a:solidFill>
                  </a:rPr>
                  <a:t>)</a:t>
                </a:r>
              </a:p>
            </p:txBody>
          </p:sp>
        </mc:Choice>
        <mc:Fallback xmlns="">
          <p:sp>
            <p:nvSpPr>
              <p:cNvPr id="25" name="ZoneTexte 24">
                <a:extLst>
                  <a:ext uri="{FF2B5EF4-FFF2-40B4-BE49-F238E27FC236}">
                    <a16:creationId xmlns:a16="http://schemas.microsoft.com/office/drawing/2014/main" id="{3F143529-0822-4917-8CEB-AC6EAAEB41CC}"/>
                  </a:ext>
                </a:extLst>
              </p:cNvPr>
              <p:cNvSpPr txBox="1">
                <a:spLocks noRot="1" noChangeAspect="1" noMove="1" noResize="1" noEditPoints="1" noAdjustHandles="1" noChangeArrowheads="1" noChangeShapeType="1" noTextEdit="1"/>
              </p:cNvSpPr>
              <p:nvPr/>
            </p:nvSpPr>
            <p:spPr>
              <a:xfrm>
                <a:off x="6395249" y="1150173"/>
                <a:ext cx="1834114" cy="496674"/>
              </a:xfrm>
              <a:prstGeom prst="rect">
                <a:avLst/>
              </a:prstGeom>
              <a:blipFill>
                <a:blip r:embed="rId8"/>
                <a:stretch>
                  <a:fillRect t="-8642" b="-22222"/>
                </a:stretch>
              </a:blipFill>
            </p:spPr>
            <p:txBody>
              <a:bodyPr/>
              <a:lstStyle/>
              <a:p>
                <a:r>
                  <a:rPr lang="en-US">
                    <a:noFill/>
                  </a:rPr>
                  <a:t> </a:t>
                </a:r>
              </a:p>
            </p:txBody>
          </p:sp>
        </mc:Fallback>
      </mc:AlternateContent>
      <p:sp>
        <p:nvSpPr>
          <p:cNvPr id="26" name="ZoneTexte 25">
            <a:extLst>
              <a:ext uri="{FF2B5EF4-FFF2-40B4-BE49-F238E27FC236}">
                <a16:creationId xmlns:a16="http://schemas.microsoft.com/office/drawing/2014/main" id="{854801F5-C743-4FC5-9612-10294FED5802}"/>
              </a:ext>
            </a:extLst>
          </p:cNvPr>
          <p:cNvSpPr txBox="1"/>
          <p:nvPr/>
        </p:nvSpPr>
        <p:spPr>
          <a:xfrm>
            <a:off x="9956055" y="1161234"/>
            <a:ext cx="1614261" cy="461665"/>
          </a:xfrm>
          <a:prstGeom prst="rect">
            <a:avLst/>
          </a:prstGeom>
          <a:noFill/>
        </p:spPr>
        <p:txBody>
          <a:bodyPr wrap="square" rtlCol="0">
            <a:spAutoFit/>
          </a:bodyPr>
          <a:lstStyle/>
          <a:p>
            <a:pPr algn="ctr"/>
            <a:r>
              <a:rPr lang="en-US" sz="2400" b="1" dirty="0">
                <a:solidFill>
                  <a:schemeClr val="accent1"/>
                </a:solidFill>
              </a:rPr>
              <a:t>CP-odd</a:t>
            </a:r>
          </a:p>
        </p:txBody>
      </p:sp>
      <p:grpSp>
        <p:nvGrpSpPr>
          <p:cNvPr id="66" name="Groupe 65">
            <a:extLst>
              <a:ext uri="{FF2B5EF4-FFF2-40B4-BE49-F238E27FC236}">
                <a16:creationId xmlns:a16="http://schemas.microsoft.com/office/drawing/2014/main" id="{92051A97-8429-42D6-8542-AEE88A7AC269}"/>
              </a:ext>
            </a:extLst>
          </p:cNvPr>
          <p:cNvGrpSpPr/>
          <p:nvPr/>
        </p:nvGrpSpPr>
        <p:grpSpPr>
          <a:xfrm>
            <a:off x="9731945" y="2662818"/>
            <a:ext cx="2122102" cy="3417784"/>
            <a:chOff x="9731945" y="2662818"/>
            <a:chExt cx="2122102" cy="3417784"/>
          </a:xfrm>
        </p:grpSpPr>
        <p:sp>
          <p:nvSpPr>
            <p:cNvPr id="36" name="Rectangle 35">
              <a:extLst>
                <a:ext uri="{FF2B5EF4-FFF2-40B4-BE49-F238E27FC236}">
                  <a16:creationId xmlns:a16="http://schemas.microsoft.com/office/drawing/2014/main" id="{C299C2A6-E2D3-45A1-9D8D-9A291165AE13}"/>
                </a:ext>
              </a:extLst>
            </p:cNvPr>
            <p:cNvSpPr/>
            <p:nvPr/>
          </p:nvSpPr>
          <p:spPr>
            <a:xfrm>
              <a:off x="9731945" y="3566160"/>
              <a:ext cx="2062479" cy="11288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èche : bas 26">
              <a:extLst>
                <a:ext uri="{FF2B5EF4-FFF2-40B4-BE49-F238E27FC236}">
                  <a16:creationId xmlns:a16="http://schemas.microsoft.com/office/drawing/2014/main" id="{28E37A6C-A3E9-41AD-86B7-34E036D57676}"/>
                </a:ext>
              </a:extLst>
            </p:cNvPr>
            <p:cNvSpPr/>
            <p:nvPr/>
          </p:nvSpPr>
          <p:spPr>
            <a:xfrm>
              <a:off x="10434367" y="4463918"/>
              <a:ext cx="657633" cy="903313"/>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82FB4BA0-1D33-4EB2-9A18-3B260CE8B8DB}"/>
                    </a:ext>
                  </a:extLst>
                </p:cNvPr>
                <p:cNvSpPr txBox="1"/>
                <p:nvPr/>
              </p:nvSpPr>
              <p:spPr>
                <a:xfrm>
                  <a:off x="9763954" y="3834078"/>
                  <a:ext cx="2062479" cy="58753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fr-FR" sz="2400" b="0" i="1" smtClean="0">
                                <a:latin typeface="Cambria Math" panose="02040503050406030204" pitchFamily="18" charset="0"/>
                              </a:rPr>
                            </m:ctrlPr>
                          </m:sSubPr>
                          <m:e>
                            <m:acc>
                              <m:accPr>
                                <m:chr m:val="̅"/>
                                <m:ctrlPr>
                                  <a:rPr lang="fr-FR" sz="2400" b="0" i="1" smtClean="0">
                                    <a:latin typeface="Cambria Math" panose="02040503050406030204" pitchFamily="18" charset="0"/>
                                  </a:rPr>
                                </m:ctrlPr>
                              </m:accPr>
                              <m:e>
                                <m:r>
                                  <a:rPr lang="fr-FR" sz="2400" i="1">
                                    <a:latin typeface="Cambria Math" panose="02040503050406030204" pitchFamily="18" charset="0"/>
                                  </a:rPr>
                                  <m:t>𝜃</m:t>
                                </m:r>
                              </m:e>
                            </m:acc>
                          </m:e>
                          <m:sub>
                            <m:r>
                              <m:rPr>
                                <m:nor/>
                              </m:rPr>
                              <a:rPr lang="fr-FR" sz="2400" b="0" i="0" smtClean="0">
                                <a:latin typeface="Cambria Math" panose="02040503050406030204" pitchFamily="18" charset="0"/>
                              </a:rPr>
                              <m:t>QCD</m:t>
                            </m:r>
                          </m:sub>
                        </m:sSub>
                        <m:r>
                          <a:rPr lang="fr-FR" sz="2400" b="0" i="1" smtClean="0">
                            <a:latin typeface="Cambria Math" panose="02040503050406030204" pitchFamily="18" charset="0"/>
                          </a:rPr>
                          <m:t>=0 </m:t>
                        </m:r>
                      </m:oMath>
                    </m:oMathPara>
                  </a14:m>
                  <a:endParaRPr lang="en-US" dirty="0"/>
                </a:p>
              </p:txBody>
            </p:sp>
          </mc:Choice>
          <mc:Fallback xmlns="">
            <p:sp>
              <p:nvSpPr>
                <p:cNvPr id="34" name="ZoneTexte 33">
                  <a:extLst>
                    <a:ext uri="{FF2B5EF4-FFF2-40B4-BE49-F238E27FC236}">
                      <a16:creationId xmlns:a16="http://schemas.microsoft.com/office/drawing/2014/main" id="{82FB4BA0-1D33-4EB2-9A18-3B260CE8B8DB}"/>
                    </a:ext>
                  </a:extLst>
                </p:cNvPr>
                <p:cNvSpPr txBox="1">
                  <a:spLocks noRot="1" noChangeAspect="1" noMove="1" noResize="1" noEditPoints="1" noAdjustHandles="1" noChangeArrowheads="1" noChangeShapeType="1" noTextEdit="1"/>
                </p:cNvSpPr>
                <p:nvPr/>
              </p:nvSpPr>
              <p:spPr>
                <a:xfrm>
                  <a:off x="9763954" y="3834078"/>
                  <a:ext cx="2062479" cy="587533"/>
                </a:xfrm>
                <a:prstGeom prst="rect">
                  <a:avLst/>
                </a:prstGeom>
                <a:blipFill>
                  <a:blip r:embed="rId9"/>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7E2B6140-AD97-43DE-87AD-808756B18F9C}"/>
                </a:ext>
              </a:extLst>
            </p:cNvPr>
            <p:cNvSpPr/>
            <p:nvPr/>
          </p:nvSpPr>
          <p:spPr>
            <a:xfrm>
              <a:off x="10595783" y="2662818"/>
              <a:ext cx="334800" cy="9033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E03A32-2898-48E0-A3A7-131F3F51E2BE}"/>
                </a:ext>
              </a:extLst>
            </p:cNvPr>
            <p:cNvSpPr/>
            <p:nvPr/>
          </p:nvSpPr>
          <p:spPr>
            <a:xfrm>
              <a:off x="10097703" y="5367231"/>
              <a:ext cx="1330960" cy="71337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ZoneTexte 37">
                  <a:extLst>
                    <a:ext uri="{FF2B5EF4-FFF2-40B4-BE49-F238E27FC236}">
                      <a16:creationId xmlns:a16="http://schemas.microsoft.com/office/drawing/2014/main" id="{1B433367-ED8B-4D3C-B792-44CE773FC86E}"/>
                    </a:ext>
                  </a:extLst>
                </p:cNvPr>
                <p:cNvSpPr txBox="1"/>
                <p:nvPr/>
              </p:nvSpPr>
              <p:spPr>
                <a:xfrm>
                  <a:off x="9791568" y="543019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fr-FR" sz="2400" i="1">
                            <a:latin typeface="Cambria Math" panose="02040503050406030204" pitchFamily="18" charset="0"/>
                          </a:rPr>
                          <m:t>𝒶</m:t>
                        </m:r>
                        <m:r>
                          <a:rPr lang="fr-FR" sz="2400" b="0" i="1" smtClean="0">
                            <a:latin typeface="Cambria Math" panose="02040503050406030204" pitchFamily="18" charset="0"/>
                          </a:rPr>
                          <m:t>=0 </m:t>
                        </m:r>
                      </m:oMath>
                    </m:oMathPara>
                  </a14:m>
                  <a:endParaRPr lang="en-US" dirty="0"/>
                </a:p>
              </p:txBody>
            </p:sp>
          </mc:Choice>
          <mc:Fallback xmlns="">
            <p:sp>
              <p:nvSpPr>
                <p:cNvPr id="38" name="ZoneTexte 37">
                  <a:extLst>
                    <a:ext uri="{FF2B5EF4-FFF2-40B4-BE49-F238E27FC236}">
                      <a16:creationId xmlns:a16="http://schemas.microsoft.com/office/drawing/2014/main" id="{1B433367-ED8B-4D3C-B792-44CE773FC86E}"/>
                    </a:ext>
                  </a:extLst>
                </p:cNvPr>
                <p:cNvSpPr txBox="1">
                  <a:spLocks noRot="1" noChangeAspect="1" noMove="1" noResize="1" noEditPoints="1" noAdjustHandles="1" noChangeArrowheads="1" noChangeShapeType="1" noTextEdit="1"/>
                </p:cNvSpPr>
                <p:nvPr/>
              </p:nvSpPr>
              <p:spPr>
                <a:xfrm>
                  <a:off x="9791568" y="5430197"/>
                  <a:ext cx="2062479" cy="506742"/>
                </a:xfrm>
                <a:prstGeom prst="rect">
                  <a:avLst/>
                </a:prstGeom>
                <a:blipFill>
                  <a:blip r:embed="rId10"/>
                  <a:stretch>
                    <a:fillRect/>
                  </a:stretch>
                </a:blipFill>
              </p:spPr>
              <p:txBody>
                <a:bodyPr/>
                <a:lstStyle/>
                <a:p>
                  <a:r>
                    <a:rPr lang="en-US">
                      <a:noFill/>
                    </a:rPr>
                    <a:t> </a:t>
                  </a:r>
                </a:p>
              </p:txBody>
            </p:sp>
          </mc:Fallback>
        </mc:AlternateContent>
      </p:grpSp>
      <p:grpSp>
        <p:nvGrpSpPr>
          <p:cNvPr id="73" name="Groupe 72">
            <a:extLst>
              <a:ext uri="{FF2B5EF4-FFF2-40B4-BE49-F238E27FC236}">
                <a16:creationId xmlns:a16="http://schemas.microsoft.com/office/drawing/2014/main" id="{CA2C7EC5-D62D-477A-BE56-818EBC23E967}"/>
              </a:ext>
            </a:extLst>
          </p:cNvPr>
          <p:cNvGrpSpPr/>
          <p:nvPr/>
        </p:nvGrpSpPr>
        <p:grpSpPr>
          <a:xfrm>
            <a:off x="7312306" y="2662818"/>
            <a:ext cx="2133028" cy="3740614"/>
            <a:chOff x="7312306" y="2662818"/>
            <a:chExt cx="2133028" cy="3740614"/>
          </a:xfrm>
        </p:grpSpPr>
        <p:sp>
          <p:nvSpPr>
            <p:cNvPr id="39" name="Rectangle 38">
              <a:extLst>
                <a:ext uri="{FF2B5EF4-FFF2-40B4-BE49-F238E27FC236}">
                  <a16:creationId xmlns:a16="http://schemas.microsoft.com/office/drawing/2014/main" id="{6E7CC277-9DB9-4D00-B70E-6192D4885F5B}"/>
                </a:ext>
              </a:extLst>
            </p:cNvPr>
            <p:cNvSpPr/>
            <p:nvPr/>
          </p:nvSpPr>
          <p:spPr>
            <a:xfrm>
              <a:off x="7323232" y="3566160"/>
              <a:ext cx="2062479"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èche : bas 39">
              <a:extLst>
                <a:ext uri="{FF2B5EF4-FFF2-40B4-BE49-F238E27FC236}">
                  <a16:creationId xmlns:a16="http://schemas.microsoft.com/office/drawing/2014/main" id="{8DCDED2C-9B63-4992-A061-FFDDAE421C65}"/>
                </a:ext>
              </a:extLst>
            </p:cNvPr>
            <p:cNvSpPr/>
            <p:nvPr/>
          </p:nvSpPr>
          <p:spPr>
            <a:xfrm>
              <a:off x="8025654" y="4463918"/>
              <a:ext cx="657633" cy="90331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A03FE614-4B76-4C11-B163-4B3F07EF54C5}"/>
                    </a:ext>
                  </a:extLst>
                </p:cNvPr>
                <p:cNvSpPr txBox="1"/>
                <p:nvPr/>
              </p:nvSpPr>
              <p:spPr>
                <a:xfrm>
                  <a:off x="7312306" y="3679762"/>
                  <a:ext cx="2062479" cy="958404"/>
                </a:xfrm>
                <a:prstGeom prst="rect">
                  <a:avLst/>
                </a:prstGeom>
                <a:noFill/>
              </p:spPr>
              <p:txBody>
                <a:bodyPr wrap="square" rtlCol="0">
                  <a:spAutoFit/>
                </a:bodyPr>
                <a:lstStyle/>
                <a:p>
                  <a:pPr algn="ctr"/>
                  <a:r>
                    <a:rPr lang="fr-FR" b="0" dirty="0"/>
                    <a:t>Instanton number</a:t>
                  </a:r>
                </a:p>
                <a:p>
                  <a:pPr algn="ctr"/>
                  <a14:m>
                    <m:oMathPara xmlns:m="http://schemas.openxmlformats.org/officeDocument/2006/math">
                      <m:oMathParaPr>
                        <m:jc m:val="center"/>
                      </m:oMathParaPr>
                      <m:oMath xmlns:m="http://schemas.openxmlformats.org/officeDocument/2006/math">
                        <m:nary>
                          <m:naryPr>
                            <m:supHide m:val="on"/>
                            <m:ctrlPr>
                              <a:rPr lang="fr-FR" b="0" i="1" smtClean="0">
                                <a:latin typeface="Cambria Math" panose="02040503050406030204" pitchFamily="18" charset="0"/>
                              </a:rPr>
                            </m:ctrlPr>
                          </m:naryPr>
                          <m:sub>
                            <m:r>
                              <a:rPr lang="fr-FR" b="0" i="1" smtClean="0">
                                <a:latin typeface="Cambria Math" panose="02040503050406030204" pitchFamily="18" charset="0"/>
                              </a:rPr>
                              <m:t>𝑧</m:t>
                            </m:r>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sub>
                          <m:sup/>
                          <m:e>
                            <m:r>
                              <m:rPr>
                                <m:nor/>
                              </m:rPr>
                              <a:rPr lang="fr-FR" b="0" i="0" smtClean="0">
                                <a:latin typeface="Cambria Math" panose="02040503050406030204" pitchFamily="18" charset="0"/>
                              </a:rPr>
                              <m:t>F</m:t>
                            </m:r>
                            <m:r>
                              <a:rPr lang="fr-FR" b="0" i="1" smtClean="0">
                                <a:latin typeface="Cambria Math" panose="02040503050406030204" pitchFamily="18" charset="0"/>
                              </a:rPr>
                              <m:t>∧</m:t>
                            </m:r>
                            <m:r>
                              <m:rPr>
                                <m:nor/>
                              </m:rPr>
                              <a:rPr lang="fr-FR" b="0" i="0" smtClean="0">
                                <a:latin typeface="Cambria Math" panose="02040503050406030204" pitchFamily="18" charset="0"/>
                              </a:rPr>
                              <m:t>F</m:t>
                            </m:r>
                          </m:e>
                        </m:nary>
                        <m:r>
                          <a:rPr lang="fr-FR" b="0" i="1" smtClean="0">
                            <a:latin typeface="Cambria Math" panose="02040503050406030204" pitchFamily="18" charset="0"/>
                          </a:rPr>
                          <m:t> </m:t>
                        </m:r>
                      </m:oMath>
                    </m:oMathPara>
                  </a14:m>
                  <a:endParaRPr lang="en-US" dirty="0"/>
                </a:p>
              </p:txBody>
            </p:sp>
          </mc:Choice>
          <mc:Fallback xmlns="">
            <p:sp>
              <p:nvSpPr>
                <p:cNvPr id="41" name="ZoneTexte 40">
                  <a:extLst>
                    <a:ext uri="{FF2B5EF4-FFF2-40B4-BE49-F238E27FC236}">
                      <a16:creationId xmlns:a16="http://schemas.microsoft.com/office/drawing/2014/main" id="{A03FE614-4B76-4C11-B163-4B3F07EF54C5}"/>
                    </a:ext>
                  </a:extLst>
                </p:cNvPr>
                <p:cNvSpPr txBox="1">
                  <a:spLocks noRot="1" noChangeAspect="1" noMove="1" noResize="1" noEditPoints="1" noAdjustHandles="1" noChangeArrowheads="1" noChangeShapeType="1" noTextEdit="1"/>
                </p:cNvSpPr>
                <p:nvPr/>
              </p:nvSpPr>
              <p:spPr>
                <a:xfrm>
                  <a:off x="7312306" y="3679762"/>
                  <a:ext cx="2062479" cy="958404"/>
                </a:xfrm>
                <a:prstGeom prst="rect">
                  <a:avLst/>
                </a:prstGeom>
                <a:blipFill>
                  <a:blip r:embed="rId11"/>
                  <a:stretch>
                    <a:fillRect t="-3822"/>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33149C1E-2BEE-46D6-924B-C8452E061CE8}"/>
                </a:ext>
              </a:extLst>
            </p:cNvPr>
            <p:cNvSpPr/>
            <p:nvPr/>
          </p:nvSpPr>
          <p:spPr>
            <a:xfrm>
              <a:off x="8187070" y="266281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444E1F4-11CD-4842-8B09-5ABC6E7A58F7}"/>
                </a:ext>
              </a:extLst>
            </p:cNvPr>
            <p:cNvSpPr/>
            <p:nvPr/>
          </p:nvSpPr>
          <p:spPr>
            <a:xfrm>
              <a:off x="7616430" y="5367231"/>
              <a:ext cx="1526630" cy="1036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ZoneTexte 43">
                  <a:extLst>
                    <a:ext uri="{FF2B5EF4-FFF2-40B4-BE49-F238E27FC236}">
                      <a16:creationId xmlns:a16="http://schemas.microsoft.com/office/drawing/2014/main" id="{5788266C-403C-4DF7-A456-2CB9840B7BEE}"/>
                    </a:ext>
                  </a:extLst>
                </p:cNvPr>
                <p:cNvSpPr txBox="1"/>
                <p:nvPr/>
              </p:nvSpPr>
              <p:spPr>
                <a:xfrm>
                  <a:off x="7382855" y="5430197"/>
                  <a:ext cx="2062479" cy="876074"/>
                </a:xfrm>
                <a:prstGeom prst="rect">
                  <a:avLst/>
                </a:prstGeom>
                <a:noFill/>
              </p:spPr>
              <p:txBody>
                <a:bodyPr wrap="square" rtlCol="0">
                  <a:spAutoFit/>
                </a:bodyPr>
                <a:lstStyle/>
                <a:p>
                  <a:pPr algn="ctr"/>
                  <a:r>
                    <a:rPr lang="fr-FR" sz="2400" b="0" dirty="0"/>
                    <a:t>Solve the dynamics</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44" name="ZoneTexte 43">
                  <a:extLst>
                    <a:ext uri="{FF2B5EF4-FFF2-40B4-BE49-F238E27FC236}">
                      <a16:creationId xmlns:a16="http://schemas.microsoft.com/office/drawing/2014/main" id="{5788266C-403C-4DF7-A456-2CB9840B7BEE}"/>
                    </a:ext>
                  </a:extLst>
                </p:cNvPr>
                <p:cNvSpPr txBox="1">
                  <a:spLocks noRot="1" noChangeAspect="1" noMove="1" noResize="1" noEditPoints="1" noAdjustHandles="1" noChangeArrowheads="1" noChangeShapeType="1" noTextEdit="1"/>
                </p:cNvSpPr>
                <p:nvPr/>
              </p:nvSpPr>
              <p:spPr>
                <a:xfrm>
                  <a:off x="7382855" y="5430197"/>
                  <a:ext cx="2062479" cy="876074"/>
                </a:xfrm>
                <a:prstGeom prst="rect">
                  <a:avLst/>
                </a:prstGeom>
                <a:blipFill>
                  <a:blip r:embed="rId12"/>
                  <a:stretch>
                    <a:fillRect t="-5594" b="-15385"/>
                  </a:stretch>
                </a:blipFill>
              </p:spPr>
              <p:txBody>
                <a:bodyPr/>
                <a:lstStyle/>
                <a:p>
                  <a:r>
                    <a:rPr lang="en-US">
                      <a:noFill/>
                    </a:rPr>
                    <a:t> </a:t>
                  </a:r>
                </a:p>
              </p:txBody>
            </p:sp>
          </mc:Fallback>
        </mc:AlternateContent>
      </p:grpSp>
      <p:grpSp>
        <p:nvGrpSpPr>
          <p:cNvPr id="69" name="Groupe 68">
            <a:extLst>
              <a:ext uri="{FF2B5EF4-FFF2-40B4-BE49-F238E27FC236}">
                <a16:creationId xmlns:a16="http://schemas.microsoft.com/office/drawing/2014/main" id="{3F486D0A-6788-4ECE-AC01-6CF0BCA71A96}"/>
              </a:ext>
            </a:extLst>
          </p:cNvPr>
          <p:cNvGrpSpPr/>
          <p:nvPr/>
        </p:nvGrpSpPr>
        <p:grpSpPr>
          <a:xfrm>
            <a:off x="5148460" y="2655438"/>
            <a:ext cx="2062479" cy="2704413"/>
            <a:chOff x="5148460" y="2655438"/>
            <a:chExt cx="2062479" cy="2704413"/>
          </a:xfrm>
        </p:grpSpPr>
        <p:sp>
          <p:nvSpPr>
            <p:cNvPr id="45" name="Rectangle 44">
              <a:extLst>
                <a:ext uri="{FF2B5EF4-FFF2-40B4-BE49-F238E27FC236}">
                  <a16:creationId xmlns:a16="http://schemas.microsoft.com/office/drawing/2014/main" id="{F0337557-8936-4477-8CC4-BAB3AA2D649C}"/>
                </a:ext>
              </a:extLst>
            </p:cNvPr>
            <p:cNvSpPr/>
            <p:nvPr/>
          </p:nvSpPr>
          <p:spPr>
            <a:xfrm>
              <a:off x="5234291" y="3558780"/>
              <a:ext cx="1826954"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èche : bas 45">
              <a:extLst>
                <a:ext uri="{FF2B5EF4-FFF2-40B4-BE49-F238E27FC236}">
                  <a16:creationId xmlns:a16="http://schemas.microsoft.com/office/drawing/2014/main" id="{E7D7AB5D-4CF4-477C-8620-F822D5490351}"/>
                </a:ext>
              </a:extLst>
            </p:cNvPr>
            <p:cNvSpPr/>
            <p:nvPr/>
          </p:nvSpPr>
          <p:spPr>
            <a:xfrm>
              <a:off x="5799580" y="4456538"/>
              <a:ext cx="657633" cy="90331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1ADAEC67-563A-4954-9787-8031820AB548}"/>
                    </a:ext>
                  </a:extLst>
                </p:cNvPr>
                <p:cNvSpPr txBox="1"/>
                <p:nvPr/>
              </p:nvSpPr>
              <p:spPr>
                <a:xfrm>
                  <a:off x="5148460" y="3892351"/>
                  <a:ext cx="2062479" cy="461665"/>
                </a:xfrm>
                <a:prstGeom prst="rect">
                  <a:avLst/>
                </a:prstGeom>
                <a:noFill/>
              </p:spPr>
              <p:txBody>
                <a:bodyPr wrap="square" rtlCol="0">
                  <a:spAutoFit/>
                </a:bodyPr>
                <a:lstStyle/>
                <a:p>
                  <a:pPr algn="ctr"/>
                  <a14:m>
                    <m:oMath xmlns:m="http://schemas.openxmlformats.org/officeDocument/2006/math">
                      <m:r>
                        <a:rPr lang="fr-FR" sz="2400" b="0" i="1" smtClean="0">
                          <a:latin typeface="Cambria Math" panose="02040503050406030204" pitchFamily="18" charset="0"/>
                        </a:rPr>
                        <m:t>𝜒</m:t>
                      </m:r>
                    </m:oMath>
                  </a14:m>
                  <a:r>
                    <a:rPr lang="en-US" sz="2400" dirty="0"/>
                    <a:t>SB</a:t>
                  </a:r>
                </a:p>
              </p:txBody>
            </p:sp>
          </mc:Choice>
          <mc:Fallback xmlns="">
            <p:sp>
              <p:nvSpPr>
                <p:cNvPr id="47" name="ZoneTexte 46">
                  <a:extLst>
                    <a:ext uri="{FF2B5EF4-FFF2-40B4-BE49-F238E27FC236}">
                      <a16:creationId xmlns:a16="http://schemas.microsoft.com/office/drawing/2014/main" id="{1ADAEC67-563A-4954-9787-8031820AB548}"/>
                    </a:ext>
                  </a:extLst>
                </p:cNvPr>
                <p:cNvSpPr txBox="1">
                  <a:spLocks noRot="1" noChangeAspect="1" noMove="1" noResize="1" noEditPoints="1" noAdjustHandles="1" noChangeArrowheads="1" noChangeShapeType="1" noTextEdit="1"/>
                </p:cNvSpPr>
                <p:nvPr/>
              </p:nvSpPr>
              <p:spPr>
                <a:xfrm>
                  <a:off x="5148460" y="3892351"/>
                  <a:ext cx="2062479" cy="461665"/>
                </a:xfrm>
                <a:prstGeom prst="rect">
                  <a:avLst/>
                </a:prstGeom>
                <a:blipFill>
                  <a:blip r:embed="rId13"/>
                  <a:stretch>
                    <a:fillRect t="-10667" b="-30667"/>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2924FC5C-69A7-4CD9-A485-6AC96E1CAD6D}"/>
                </a:ext>
              </a:extLst>
            </p:cNvPr>
            <p:cNvSpPr/>
            <p:nvPr/>
          </p:nvSpPr>
          <p:spPr>
            <a:xfrm>
              <a:off x="5960996" y="265543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e 71">
            <a:extLst>
              <a:ext uri="{FF2B5EF4-FFF2-40B4-BE49-F238E27FC236}">
                <a16:creationId xmlns:a16="http://schemas.microsoft.com/office/drawing/2014/main" id="{E1746E3F-3948-48FF-A6A1-BC01CA05BD39}"/>
              </a:ext>
            </a:extLst>
          </p:cNvPr>
          <p:cNvGrpSpPr/>
          <p:nvPr/>
        </p:nvGrpSpPr>
        <p:grpSpPr>
          <a:xfrm>
            <a:off x="412348" y="2655438"/>
            <a:ext cx="4398947" cy="2704413"/>
            <a:chOff x="412348" y="2655438"/>
            <a:chExt cx="4398947" cy="2704413"/>
          </a:xfrm>
        </p:grpSpPr>
        <p:sp>
          <p:nvSpPr>
            <p:cNvPr id="53" name="Flèche : bas 52">
              <a:extLst>
                <a:ext uri="{FF2B5EF4-FFF2-40B4-BE49-F238E27FC236}">
                  <a16:creationId xmlns:a16="http://schemas.microsoft.com/office/drawing/2014/main" id="{64CEE901-7727-48E1-9714-0499E8842A94}"/>
                </a:ext>
              </a:extLst>
            </p:cNvPr>
            <p:cNvSpPr/>
            <p:nvPr/>
          </p:nvSpPr>
          <p:spPr>
            <a:xfrm>
              <a:off x="3473346" y="4669425"/>
              <a:ext cx="657633" cy="672425"/>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7E21151-765F-452A-B1C5-8DD849CADDEE}"/>
                </a:ext>
              </a:extLst>
            </p:cNvPr>
            <p:cNvSpPr/>
            <p:nvPr/>
          </p:nvSpPr>
          <p:spPr>
            <a:xfrm>
              <a:off x="3634762" y="2655438"/>
              <a:ext cx="334800" cy="9033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F6A7018-A282-46BA-8B96-CAC7142D33D7}"/>
                </a:ext>
              </a:extLst>
            </p:cNvPr>
            <p:cNvSpPr/>
            <p:nvPr/>
          </p:nvSpPr>
          <p:spPr>
            <a:xfrm>
              <a:off x="412348" y="3548791"/>
              <a:ext cx="4398947" cy="112063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èche : bas 59">
              <a:extLst>
                <a:ext uri="{FF2B5EF4-FFF2-40B4-BE49-F238E27FC236}">
                  <a16:creationId xmlns:a16="http://schemas.microsoft.com/office/drawing/2014/main" id="{04B8820A-40D0-4AAB-BE68-813302A7B65C}"/>
                </a:ext>
              </a:extLst>
            </p:cNvPr>
            <p:cNvSpPr/>
            <p:nvPr/>
          </p:nvSpPr>
          <p:spPr>
            <a:xfrm>
              <a:off x="1178276" y="4456538"/>
              <a:ext cx="657633" cy="903313"/>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580146-3AEE-43CD-BF86-807673767AEC}"/>
                </a:ext>
              </a:extLst>
            </p:cNvPr>
            <p:cNvSpPr/>
            <p:nvPr/>
          </p:nvSpPr>
          <p:spPr>
            <a:xfrm>
              <a:off x="1339692" y="2655438"/>
              <a:ext cx="334800" cy="9033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ZoneTexte 69">
              <a:extLst>
                <a:ext uri="{FF2B5EF4-FFF2-40B4-BE49-F238E27FC236}">
                  <a16:creationId xmlns:a16="http://schemas.microsoft.com/office/drawing/2014/main" id="{4C57A1A2-EB11-4E3E-81F4-6E39CCD4FE9F}"/>
                </a:ext>
              </a:extLst>
            </p:cNvPr>
            <p:cNvSpPr txBox="1"/>
            <p:nvPr/>
          </p:nvSpPr>
          <p:spPr>
            <a:xfrm>
              <a:off x="1432560" y="3848997"/>
              <a:ext cx="2381226" cy="461665"/>
            </a:xfrm>
            <a:prstGeom prst="rect">
              <a:avLst/>
            </a:prstGeom>
            <a:noFill/>
          </p:spPr>
          <p:txBody>
            <a:bodyPr wrap="square" rtlCol="0">
              <a:spAutoFit/>
            </a:bodyPr>
            <a:lstStyle/>
            <a:p>
              <a:pPr algn="ctr"/>
              <a:r>
                <a:rPr lang="en-US" sz="2400" dirty="0"/>
                <a:t>Glue Dynamics</a:t>
              </a:r>
            </a:p>
          </p:txBody>
        </p:sp>
      </p:grpSp>
      <p:sp>
        <p:nvSpPr>
          <p:cNvPr id="75" name="Flèche : en arc 74">
            <a:extLst>
              <a:ext uri="{FF2B5EF4-FFF2-40B4-BE49-F238E27FC236}">
                <a16:creationId xmlns:a16="http://schemas.microsoft.com/office/drawing/2014/main" id="{B59BF669-FD81-43F8-9EC8-5A874DC4C1C2}"/>
              </a:ext>
            </a:extLst>
          </p:cNvPr>
          <p:cNvSpPr/>
          <p:nvPr/>
        </p:nvSpPr>
        <p:spPr>
          <a:xfrm rot="153020">
            <a:off x="4172942" y="1137784"/>
            <a:ext cx="1462863" cy="1323372"/>
          </a:xfrm>
          <a:prstGeom prst="circular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lèche : en arc 75">
            <a:extLst>
              <a:ext uri="{FF2B5EF4-FFF2-40B4-BE49-F238E27FC236}">
                <a16:creationId xmlns:a16="http://schemas.microsoft.com/office/drawing/2014/main" id="{DA2C1FFF-3574-492E-BDBF-29E6D5AC6231}"/>
              </a:ext>
            </a:extLst>
          </p:cNvPr>
          <p:cNvSpPr/>
          <p:nvPr/>
        </p:nvSpPr>
        <p:spPr>
          <a:xfrm rot="153020" flipH="1" flipV="1">
            <a:off x="4162802" y="2052668"/>
            <a:ext cx="1462863" cy="1323372"/>
          </a:xfrm>
          <a:prstGeom prst="circular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Rectangle 57">
            <a:extLst>
              <a:ext uri="{FF2B5EF4-FFF2-40B4-BE49-F238E27FC236}">
                <a16:creationId xmlns:a16="http://schemas.microsoft.com/office/drawing/2014/main" id="{04792B36-2BFB-49E1-A209-A771CBDE5CF0}"/>
              </a:ext>
            </a:extLst>
          </p:cNvPr>
          <p:cNvSpPr/>
          <p:nvPr/>
        </p:nvSpPr>
        <p:spPr>
          <a:xfrm>
            <a:off x="5363127" y="5367231"/>
            <a:ext cx="1526630" cy="1036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ZoneTexte 60">
                <a:extLst>
                  <a:ext uri="{FF2B5EF4-FFF2-40B4-BE49-F238E27FC236}">
                    <a16:creationId xmlns:a16="http://schemas.microsoft.com/office/drawing/2014/main" id="{E750580E-2F9D-433D-BEC4-486C54DF340E}"/>
                  </a:ext>
                </a:extLst>
              </p:cNvPr>
              <p:cNvSpPr txBox="1"/>
              <p:nvPr/>
            </p:nvSpPr>
            <p:spPr>
              <a:xfrm>
                <a:off x="5129552" y="5430197"/>
                <a:ext cx="2062479" cy="876074"/>
              </a:xfrm>
              <a:prstGeom prst="rect">
                <a:avLst/>
              </a:prstGeom>
              <a:noFill/>
            </p:spPr>
            <p:txBody>
              <a:bodyPr wrap="square" rtlCol="0">
                <a:spAutoFit/>
              </a:bodyPr>
              <a:lstStyle/>
              <a:p>
                <a:pPr algn="ctr"/>
                <a:r>
                  <a:rPr lang="fr-FR" sz="2400" b="0" dirty="0"/>
                  <a:t>Solve the dynamics</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61" name="ZoneTexte 60">
                <a:extLst>
                  <a:ext uri="{FF2B5EF4-FFF2-40B4-BE49-F238E27FC236}">
                    <a16:creationId xmlns:a16="http://schemas.microsoft.com/office/drawing/2014/main" id="{E750580E-2F9D-433D-BEC4-486C54DF340E}"/>
                  </a:ext>
                </a:extLst>
              </p:cNvPr>
              <p:cNvSpPr txBox="1">
                <a:spLocks noRot="1" noChangeAspect="1" noMove="1" noResize="1" noEditPoints="1" noAdjustHandles="1" noChangeArrowheads="1" noChangeShapeType="1" noTextEdit="1"/>
              </p:cNvSpPr>
              <p:nvPr/>
            </p:nvSpPr>
            <p:spPr>
              <a:xfrm>
                <a:off x="5129552" y="5430197"/>
                <a:ext cx="2062479" cy="876074"/>
              </a:xfrm>
              <a:prstGeom prst="rect">
                <a:avLst/>
              </a:prstGeom>
              <a:blipFill>
                <a:blip r:embed="rId14"/>
                <a:stretch>
                  <a:fillRect t="-5594" b="-10490"/>
                </a:stretch>
              </a:blipFill>
            </p:spPr>
            <p:txBody>
              <a:bodyPr/>
              <a:lstStyle/>
              <a:p>
                <a:r>
                  <a:rPr lang="en-US">
                    <a:noFill/>
                  </a:rPr>
                  <a:t> </a:t>
                </a:r>
              </a:p>
            </p:txBody>
          </p:sp>
        </mc:Fallback>
      </mc:AlternateContent>
      <p:sp>
        <p:nvSpPr>
          <p:cNvPr id="68" name="Rectangle 67">
            <a:extLst>
              <a:ext uri="{FF2B5EF4-FFF2-40B4-BE49-F238E27FC236}">
                <a16:creationId xmlns:a16="http://schemas.microsoft.com/office/drawing/2014/main" id="{73DA9299-85B1-41D7-83EA-493D5B7172AE}"/>
              </a:ext>
            </a:extLst>
          </p:cNvPr>
          <p:cNvSpPr/>
          <p:nvPr/>
        </p:nvSpPr>
        <p:spPr>
          <a:xfrm>
            <a:off x="410580" y="5349892"/>
            <a:ext cx="4398947" cy="112063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ZoneTexte 73">
            <a:extLst>
              <a:ext uri="{FF2B5EF4-FFF2-40B4-BE49-F238E27FC236}">
                <a16:creationId xmlns:a16="http://schemas.microsoft.com/office/drawing/2014/main" id="{1BB05E67-6307-49C1-8B19-AA3482F22CA9}"/>
              </a:ext>
            </a:extLst>
          </p:cNvPr>
          <p:cNvSpPr txBox="1"/>
          <p:nvPr/>
        </p:nvSpPr>
        <p:spPr>
          <a:xfrm>
            <a:off x="1345514" y="5718614"/>
            <a:ext cx="2624048" cy="461665"/>
          </a:xfrm>
          <a:prstGeom prst="rect">
            <a:avLst/>
          </a:prstGeom>
          <a:noFill/>
        </p:spPr>
        <p:txBody>
          <a:bodyPr wrap="square" rtlCol="0">
            <a:spAutoFit/>
          </a:bodyPr>
          <a:lstStyle/>
          <a:p>
            <a:pPr algn="ctr"/>
            <a:r>
              <a:rPr lang="en-US" sz="2400" dirty="0"/>
              <a:t>Solve the Dynamics</a:t>
            </a:r>
          </a:p>
        </p:txBody>
      </p:sp>
      <p:sp>
        <p:nvSpPr>
          <p:cNvPr id="79" name="Rectangle 78">
            <a:extLst>
              <a:ext uri="{FF2B5EF4-FFF2-40B4-BE49-F238E27FC236}">
                <a16:creationId xmlns:a16="http://schemas.microsoft.com/office/drawing/2014/main" id="{7DEE634A-360C-4479-B523-AB05740199D8}"/>
              </a:ext>
            </a:extLst>
          </p:cNvPr>
          <p:cNvSpPr/>
          <p:nvPr/>
        </p:nvSpPr>
        <p:spPr>
          <a:xfrm>
            <a:off x="222070" y="1613314"/>
            <a:ext cx="9341278" cy="50356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1" name="ZoneTexte 80">
                <a:extLst>
                  <a:ext uri="{FF2B5EF4-FFF2-40B4-BE49-F238E27FC236}">
                    <a16:creationId xmlns:a16="http://schemas.microsoft.com/office/drawing/2014/main" id="{F8A5D722-7A46-4A96-89A8-70415FCDE8B4}"/>
                  </a:ext>
                </a:extLst>
              </p:cNvPr>
              <p:cNvSpPr txBox="1"/>
              <p:nvPr/>
            </p:nvSpPr>
            <p:spPr>
              <a:xfrm>
                <a:off x="4159025" y="2192343"/>
                <a:ext cx="1610006" cy="72930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fr-FR" sz="2000" b="0" i="1" smtClean="0">
                              <a:solidFill>
                                <a:srgbClr val="FF0000"/>
                              </a:solidFill>
                              <a:latin typeface="Cambria Math" panose="02040503050406030204" pitchFamily="18" charset="0"/>
                            </a:rPr>
                          </m:ctrlPr>
                        </m:fPr>
                        <m:num>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𝑓</m:t>
                              </m:r>
                            </m:sub>
                          </m:sSub>
                        </m:num>
                        <m:den>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𝑐</m:t>
                              </m:r>
                            </m:sub>
                          </m:sSub>
                        </m:den>
                      </m:f>
                      <m:r>
                        <m:rPr>
                          <m:nor/>
                        </m:rPr>
                        <a:rPr lang="fr-FR" sz="2000" b="0" i="0" smtClean="0">
                          <a:solidFill>
                            <a:srgbClr val="FF0000"/>
                          </a:solidFill>
                          <a:latin typeface="Cambria Math" panose="02040503050406030204" pitchFamily="18" charset="0"/>
                        </a:rPr>
                        <m:t>finite</m:t>
                      </m:r>
                    </m:oMath>
                  </m:oMathPara>
                </a14:m>
                <a:endParaRPr lang="en-US" dirty="0"/>
              </a:p>
            </p:txBody>
          </p:sp>
        </mc:Choice>
        <mc:Fallback xmlns="">
          <p:sp>
            <p:nvSpPr>
              <p:cNvPr id="81" name="ZoneTexte 80">
                <a:extLst>
                  <a:ext uri="{FF2B5EF4-FFF2-40B4-BE49-F238E27FC236}">
                    <a16:creationId xmlns:a16="http://schemas.microsoft.com/office/drawing/2014/main" id="{F8A5D722-7A46-4A96-89A8-70415FCDE8B4}"/>
                  </a:ext>
                </a:extLst>
              </p:cNvPr>
              <p:cNvSpPr txBox="1">
                <a:spLocks noRot="1" noChangeAspect="1" noMove="1" noResize="1" noEditPoints="1" noAdjustHandles="1" noChangeArrowheads="1" noChangeShapeType="1" noTextEdit="1"/>
              </p:cNvSpPr>
              <p:nvPr/>
            </p:nvSpPr>
            <p:spPr>
              <a:xfrm>
                <a:off x="4159025" y="2192343"/>
                <a:ext cx="1610006" cy="729302"/>
              </a:xfrm>
              <a:prstGeom prst="rect">
                <a:avLst/>
              </a:prstGeom>
              <a:blipFill>
                <a:blip r:embed="rId15"/>
                <a:stretch>
                  <a:fillRect/>
                </a:stretch>
              </a:blipFill>
            </p:spPr>
            <p:txBody>
              <a:bodyPr/>
              <a:lstStyle/>
              <a:p>
                <a:r>
                  <a:rPr lang="en-US">
                    <a:noFill/>
                  </a:rPr>
                  <a:t> </a:t>
                </a:r>
              </a:p>
            </p:txBody>
          </p:sp>
        </mc:Fallback>
      </mc:AlternateContent>
      <p:sp>
        <p:nvSpPr>
          <p:cNvPr id="54" name="Espace réservé du numéro de diapositive 4">
            <a:extLst>
              <a:ext uri="{FF2B5EF4-FFF2-40B4-BE49-F238E27FC236}">
                <a16:creationId xmlns:a16="http://schemas.microsoft.com/office/drawing/2014/main" id="{27E94C6A-D7C7-4FC2-B01C-6C9C8107B8D9}"/>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24</a:t>
            </a:fld>
            <a:r>
              <a:rPr lang="fr-FR" dirty="0"/>
              <a:t>/32</a:t>
            </a:r>
          </a:p>
        </p:txBody>
      </p:sp>
    </p:spTree>
    <p:extLst>
      <p:ext uri="{BB962C8B-B14F-4D97-AF65-F5344CB8AC3E}">
        <p14:creationId xmlns:p14="http://schemas.microsoft.com/office/powerpoint/2010/main" val="3600717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C3D0313-3F08-47AC-B092-0C17669B8B64}"/>
              </a:ext>
            </a:extLst>
          </p:cNvPr>
          <p:cNvSpPr txBox="1">
            <a:spLocks/>
          </p:cNvSpPr>
          <p:nvPr/>
        </p:nvSpPr>
        <p:spPr>
          <a:xfrm>
            <a:off x="838200" y="1212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V-QCD Framework : Action</a:t>
            </a:r>
          </a:p>
        </p:txBody>
      </p:sp>
      <p:sp>
        <p:nvSpPr>
          <p:cNvPr id="4" name="ZoneTexte 3">
            <a:extLst>
              <a:ext uri="{FF2B5EF4-FFF2-40B4-BE49-F238E27FC236}">
                <a16:creationId xmlns:a16="http://schemas.microsoft.com/office/drawing/2014/main" id="{5FC814BA-E992-46D5-9BC3-8E45D0C86E88}"/>
              </a:ext>
            </a:extLst>
          </p:cNvPr>
          <p:cNvSpPr txBox="1"/>
          <p:nvPr/>
        </p:nvSpPr>
        <p:spPr>
          <a:xfrm>
            <a:off x="838200" y="1095375"/>
            <a:ext cx="9925050" cy="769441"/>
          </a:xfrm>
          <a:prstGeom prst="rect">
            <a:avLst/>
          </a:prstGeom>
          <a:noFill/>
        </p:spPr>
        <p:txBody>
          <a:bodyPr wrap="square" rtlCol="0">
            <a:spAutoFit/>
          </a:bodyPr>
          <a:lstStyle/>
          <a:p>
            <a:r>
              <a:rPr lang="en-US" sz="2200" dirty="0"/>
              <a:t>The V-QCD action is built by </a:t>
            </a:r>
            <a:r>
              <a:rPr lang="en-US" sz="2200" dirty="0">
                <a:solidFill>
                  <a:srgbClr val="FF0000"/>
                </a:solidFill>
              </a:rPr>
              <a:t>deforming what is known </a:t>
            </a:r>
            <a:r>
              <a:rPr lang="en-US" sz="2200" dirty="0"/>
              <a:t>from </a:t>
            </a:r>
            <a:r>
              <a:rPr lang="en-US" sz="2200" dirty="0">
                <a:solidFill>
                  <a:srgbClr val="FF0000"/>
                </a:solidFill>
              </a:rPr>
              <a:t>string theory</a:t>
            </a:r>
            <a:r>
              <a:rPr lang="en-US" sz="2200" dirty="0"/>
              <a:t> with </a:t>
            </a:r>
            <a:r>
              <a:rPr lang="en-US" sz="2200" dirty="0">
                <a:solidFill>
                  <a:srgbClr val="FF0000"/>
                </a:solidFill>
              </a:rPr>
              <a:t>phenomenological parameters </a:t>
            </a:r>
            <a:r>
              <a:rPr lang="en-US" sz="2200" dirty="0"/>
              <a:t>of the bulk theory </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43EE863-51E7-40BA-8EF9-2C2795104F10}"/>
                  </a:ext>
                </a:extLst>
              </p:cNvPr>
              <p:cNvSpPr txBox="1"/>
              <p:nvPr/>
            </p:nvSpPr>
            <p:spPr>
              <a:xfrm>
                <a:off x="4528776" y="2298208"/>
                <a:ext cx="3134448"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𝑉</m:t>
                          </m:r>
                          <m:r>
                            <a:rPr lang="fr-FR" sz="2400" b="0" i="1" smtClean="0">
                              <a:latin typeface="Cambria Math" panose="02040503050406030204" pitchFamily="18" charset="0"/>
                            </a:rPr>
                            <m:t>−</m:t>
                          </m:r>
                          <m:r>
                            <a:rPr lang="fr-FR" sz="2400" b="0" i="1" smtClean="0">
                              <a:latin typeface="Cambria Math" panose="02040503050406030204" pitchFamily="18" charset="0"/>
                            </a:rPr>
                            <m:t>𝑄𝐶𝐷</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𝑐</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𝐶𝑆</m:t>
                          </m:r>
                        </m:sub>
                      </m:sSub>
                    </m:oMath>
                  </m:oMathPara>
                </a14:m>
                <a:endParaRPr lang="en-US" dirty="0"/>
              </a:p>
            </p:txBody>
          </p:sp>
        </mc:Choice>
        <mc:Fallback xmlns="">
          <p:sp>
            <p:nvSpPr>
              <p:cNvPr id="5" name="ZoneTexte 4">
                <a:extLst>
                  <a:ext uri="{FF2B5EF4-FFF2-40B4-BE49-F238E27FC236}">
                    <a16:creationId xmlns:a16="http://schemas.microsoft.com/office/drawing/2014/main" id="{543EE863-51E7-40BA-8EF9-2C2795104F10}"/>
                  </a:ext>
                </a:extLst>
              </p:cNvPr>
              <p:cNvSpPr txBox="1">
                <a:spLocks noRot="1" noChangeAspect="1" noMove="1" noResize="1" noEditPoints="1" noAdjustHandles="1" noChangeArrowheads="1" noChangeShapeType="1" noTextEdit="1"/>
              </p:cNvSpPr>
              <p:nvPr/>
            </p:nvSpPr>
            <p:spPr>
              <a:xfrm>
                <a:off x="4528776" y="2298208"/>
                <a:ext cx="3134448" cy="398955"/>
              </a:xfrm>
              <a:prstGeom prst="rect">
                <a:avLst/>
              </a:prstGeom>
              <a:blipFill>
                <a:blip r:embed="rId2"/>
                <a:stretch>
                  <a:fillRect l="-1946" r="-195" b="-2769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098EA727-8D4B-4386-AFA8-CCDE84B9926A}"/>
              </a:ext>
            </a:extLst>
          </p:cNvPr>
          <p:cNvSpPr/>
          <p:nvPr/>
        </p:nvSpPr>
        <p:spPr>
          <a:xfrm>
            <a:off x="5820410" y="2308368"/>
            <a:ext cx="438150" cy="398955"/>
          </a:xfrm>
          <a:prstGeom prst="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929A740F-2EB2-43AA-9A04-9EABDD627577}"/>
                  </a:ext>
                </a:extLst>
              </p:cNvPr>
              <p:cNvSpPr txBox="1"/>
              <p:nvPr/>
            </p:nvSpPr>
            <p:spPr>
              <a:xfrm>
                <a:off x="2946323" y="2994001"/>
                <a:ext cx="6299353" cy="821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𝑐</m:t>
                          </m:r>
                        </m:sub>
                      </m:sSub>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𝑀</m:t>
                          </m:r>
                        </m:e>
                        <m:sub>
                          <m:r>
                            <a:rPr lang="fr-FR" sz="2400" b="0" i="1" smtClean="0">
                              <a:latin typeface="Cambria Math" panose="02040503050406030204" pitchFamily="18" charset="0"/>
                            </a:rPr>
                            <m:t>𝑃𝑙</m:t>
                          </m:r>
                        </m:sub>
                        <m:sup>
                          <m:r>
                            <a:rPr lang="fr-FR" sz="2400" b="0" i="1" smtClean="0">
                              <a:latin typeface="Cambria Math" panose="02040503050406030204" pitchFamily="18" charset="0"/>
                            </a:rPr>
                            <m:t>3</m:t>
                          </m:r>
                        </m:sup>
                      </m:sSubSup>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𝑁</m:t>
                          </m:r>
                        </m:e>
                        <m:sub>
                          <m:r>
                            <a:rPr lang="fr-FR" sz="2400" b="0" i="1" smtClean="0">
                              <a:latin typeface="Cambria Math" panose="02040503050406030204" pitchFamily="18" charset="0"/>
                            </a:rPr>
                            <m:t>𝑐</m:t>
                          </m:r>
                        </m:sub>
                        <m:sup>
                          <m:r>
                            <a:rPr lang="fr-FR" sz="2400" b="0" i="1" smtClean="0">
                              <a:latin typeface="Cambria Math" panose="02040503050406030204" pitchFamily="18" charset="0"/>
                            </a:rPr>
                            <m:t>2</m:t>
                          </m:r>
                        </m:sup>
                      </m:sSubSup>
                      <m:nary>
                        <m:naryPr>
                          <m:subHide m:val="on"/>
                          <m:supHide m:val="on"/>
                          <m:ctrlPr>
                            <a:rPr lang="fr-FR" sz="2400" b="0" i="1" smtClean="0">
                              <a:latin typeface="Cambria Math" panose="02040503050406030204" pitchFamily="18" charset="0"/>
                            </a:rPr>
                          </m:ctrlPr>
                        </m:naryPr>
                        <m:sub/>
                        <m:sup/>
                        <m:e>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dx</m:t>
                              </m:r>
                            </m:e>
                            <m:sup>
                              <m:r>
                                <a:rPr lang="fr-FR" sz="2400" b="0" i="1" smtClean="0">
                                  <a:latin typeface="Cambria Math" panose="02040503050406030204" pitchFamily="18" charset="0"/>
                                </a:rPr>
                                <m:t>5</m:t>
                              </m:r>
                            </m:sup>
                          </m:sSup>
                          <m:rad>
                            <m:radPr>
                              <m:degHide m:val="on"/>
                              <m:ctrlPr>
                                <a:rPr lang="fr-FR" sz="2400" b="0" i="1" smtClean="0">
                                  <a:latin typeface="Cambria Math" panose="02040503050406030204" pitchFamily="18" charset="0"/>
                                </a:rPr>
                              </m:ctrlPr>
                            </m:radPr>
                            <m:deg/>
                            <m:e>
                              <m:r>
                                <a:rPr lang="fr-FR" sz="2400" b="0" i="1" smtClean="0">
                                  <a:latin typeface="Cambria Math" panose="02040503050406030204" pitchFamily="18" charset="0"/>
                                </a:rPr>
                                <m:t>−</m:t>
                              </m:r>
                              <m:r>
                                <a:rPr lang="fr-FR" sz="2400" b="0" i="1" smtClean="0">
                                  <a:latin typeface="Cambria Math" panose="02040503050406030204" pitchFamily="18" charset="0"/>
                                </a:rPr>
                                <m:t>𝑔</m:t>
                              </m:r>
                            </m:e>
                          </m:rad>
                          <m:d>
                            <m:dPr>
                              <m:begChr m:val="["/>
                              <m:endChr m:val="]"/>
                              <m:ctrlPr>
                                <a:rPr lang="fr-FR" sz="2400" b="0" i="1" smtClean="0">
                                  <a:latin typeface="Cambria Math" panose="02040503050406030204" pitchFamily="18" charset="0"/>
                                </a:rPr>
                              </m:ctrlPr>
                            </m:dPr>
                            <m:e>
                              <m:r>
                                <a:rPr lang="fr-FR" sz="2400" b="0" i="1" smtClean="0">
                                  <a:latin typeface="Cambria Math" panose="02040503050406030204" pitchFamily="18" charset="0"/>
                                </a:rPr>
                                <m:t>𝑅</m:t>
                              </m:r>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4</m:t>
                                  </m:r>
                                </m:num>
                                <m:den>
                                  <m:r>
                                    <a:rPr lang="fr-FR" sz="2400" b="0" i="1" smtClean="0">
                                      <a:latin typeface="Cambria Math" panose="02040503050406030204" pitchFamily="18" charset="0"/>
                                    </a:rPr>
                                    <m:t>3</m:t>
                                  </m:r>
                                </m:den>
                              </m:f>
                              <m:sSup>
                                <m:sSupPr>
                                  <m:ctrlPr>
                                    <a:rPr lang="fr-FR" sz="2400" b="0" i="1" smtClean="0">
                                      <a:latin typeface="Cambria Math" panose="02040503050406030204" pitchFamily="18" charset="0"/>
                                    </a:rPr>
                                  </m:ctrlPr>
                                </m:sSupPr>
                                <m:e>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𝜕𝜑</m:t>
                                      </m:r>
                                    </m:e>
                                  </m:d>
                                </m:e>
                                <m:sup>
                                  <m:r>
                                    <a:rPr lang="fr-FR" sz="2400" b="0" i="1" smtClean="0">
                                      <a:latin typeface="Cambria Math" panose="02040503050406030204" pitchFamily="18" charset="0"/>
                                    </a:rPr>
                                    <m:t>2</m:t>
                                  </m:r>
                                </m:sup>
                              </m:sSup>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𝑉</m:t>
                                  </m:r>
                                </m:e>
                                <m:sub>
                                  <m:r>
                                    <a:rPr lang="fr-FR" sz="2400" b="0" i="1" smtClean="0">
                                      <a:latin typeface="Cambria Math" panose="02040503050406030204" pitchFamily="18" charset="0"/>
                                    </a:rPr>
                                    <m:t>𝑔</m:t>
                                  </m:r>
                                </m:sub>
                              </m:sSub>
                              <m:r>
                                <a:rPr lang="fr-FR" sz="2400" b="0" i="1" smtClean="0">
                                  <a:latin typeface="Cambria Math" panose="02040503050406030204" pitchFamily="18" charset="0"/>
                                </a:rPr>
                                <m:t>(</m:t>
                              </m:r>
                              <m:r>
                                <a:rPr lang="fr-FR" sz="2400" b="0" i="1" smtClean="0">
                                  <a:latin typeface="Cambria Math" panose="02040503050406030204" pitchFamily="18" charset="0"/>
                                </a:rPr>
                                <m:t>𝜑</m:t>
                              </m:r>
                              <m:r>
                                <a:rPr lang="fr-FR" sz="2400" b="0" i="1" smtClean="0">
                                  <a:latin typeface="Cambria Math" panose="02040503050406030204" pitchFamily="18" charset="0"/>
                                </a:rPr>
                                <m:t>)</m:t>
                              </m:r>
                            </m:e>
                          </m:d>
                        </m:e>
                      </m:nary>
                      <m:r>
                        <a:rPr lang="fr-FR" sz="2400" b="0" i="1" smtClean="0">
                          <a:latin typeface="Cambria Math" panose="02040503050406030204" pitchFamily="18" charset="0"/>
                        </a:rPr>
                        <m:t> , </m:t>
                      </m:r>
                    </m:oMath>
                  </m:oMathPara>
                </a14:m>
                <a:endParaRPr lang="en-US" sz="2400" dirty="0"/>
              </a:p>
            </p:txBody>
          </p:sp>
        </mc:Choice>
        <mc:Fallback xmlns="">
          <p:sp>
            <p:nvSpPr>
              <p:cNvPr id="35" name="ZoneTexte 34">
                <a:extLst>
                  <a:ext uri="{FF2B5EF4-FFF2-40B4-BE49-F238E27FC236}">
                    <a16:creationId xmlns:a16="http://schemas.microsoft.com/office/drawing/2014/main" id="{929A740F-2EB2-43AA-9A04-9EABDD627577}"/>
                  </a:ext>
                </a:extLst>
              </p:cNvPr>
              <p:cNvSpPr txBox="1">
                <a:spLocks noRot="1" noChangeAspect="1" noMove="1" noResize="1" noEditPoints="1" noAdjustHandles="1" noChangeArrowheads="1" noChangeShapeType="1" noTextEdit="1"/>
              </p:cNvSpPr>
              <p:nvPr/>
            </p:nvSpPr>
            <p:spPr>
              <a:xfrm>
                <a:off x="2946323" y="2994001"/>
                <a:ext cx="6299353" cy="8218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6" name="Tableau 35">
                <a:extLst>
                  <a:ext uri="{FF2B5EF4-FFF2-40B4-BE49-F238E27FC236}">
                    <a16:creationId xmlns:a16="http://schemas.microsoft.com/office/drawing/2014/main" id="{FC387413-B1E4-4FA7-8500-56E89B50B5E6}"/>
                  </a:ext>
                </a:extLst>
              </p:cNvPr>
              <p:cNvGraphicFramePr>
                <a:graphicFrameLocks noGrp="1"/>
              </p:cNvGraphicFramePr>
              <p:nvPr>
                <p:extLst>
                  <p:ext uri="{D42A27DB-BD31-4B8C-83A1-F6EECF244321}">
                    <p14:modId xmlns:p14="http://schemas.microsoft.com/office/powerpoint/2010/main" val="1941599679"/>
                  </p:ext>
                </p:extLst>
              </p:nvPr>
            </p:nvGraphicFramePr>
            <p:xfrm>
              <a:off x="3949994" y="4557228"/>
              <a:ext cx="4292010" cy="1296000"/>
            </p:xfrm>
            <a:graphic>
              <a:graphicData uri="http://schemas.openxmlformats.org/drawingml/2006/table">
                <a:tbl>
                  <a:tblPr firstRow="1" bandRow="1">
                    <a:tableStyleId>{5C22544A-7EE6-4342-B048-85BDC9FD1C3A}</a:tableStyleId>
                  </a:tblPr>
                  <a:tblGrid>
                    <a:gridCol w="2146005">
                      <a:extLst>
                        <a:ext uri="{9D8B030D-6E8A-4147-A177-3AD203B41FA5}">
                          <a16:colId xmlns:a16="http://schemas.microsoft.com/office/drawing/2014/main" val="913545915"/>
                        </a:ext>
                      </a:extLst>
                    </a:gridCol>
                    <a:gridCol w="2146005">
                      <a:extLst>
                        <a:ext uri="{9D8B030D-6E8A-4147-A177-3AD203B41FA5}">
                          <a16:colId xmlns:a16="http://schemas.microsoft.com/office/drawing/2014/main" val="2202505467"/>
                        </a:ext>
                      </a:extLst>
                    </a:gridCol>
                  </a:tblGrid>
                  <a:tr h="648000">
                    <a:tc gridSpan="2">
                      <a:txBody>
                        <a:bodyPr/>
                        <a:lstStyle/>
                        <a:p>
                          <a:pPr algn="ctr"/>
                          <a:r>
                            <a:rPr lang="en-US" sz="2000" dirty="0"/>
                            <a:t>Parameters of the bulk theory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1612155981"/>
                      </a:ext>
                    </a:extLst>
                  </a:tr>
                  <a:tr h="648000">
                    <a:tc>
                      <a:txBody>
                        <a:bodyPr/>
                        <a:lstStyle/>
                        <a:p>
                          <a:pPr algn="ct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𝑀</m:t>
                                    </m:r>
                                  </m:e>
                                  <m:sub>
                                    <m:r>
                                      <a:rPr lang="fr-FR" sz="2000" b="0" i="1" smtClean="0">
                                        <a:latin typeface="Cambria Math" panose="02040503050406030204" pitchFamily="18" charset="0"/>
                                      </a:rPr>
                                      <m:t>𝑃𝑙</m:t>
                                    </m:r>
                                  </m:sub>
                                </m:sSub>
                              </m:oMath>
                            </m:oMathPara>
                          </a14:m>
                          <a:endParaRPr lang="en-US" dirty="0"/>
                        </a:p>
                      </a:txBody>
                      <a:tcPr anchor="ctr">
                        <a:lnR w="12700" cmpd="sng">
                          <a:noFill/>
                        </a:lnR>
                        <a:lnT w="38100" cmpd="sng">
                          <a:noFill/>
                        </a:lnT>
                      </a:tcPr>
                    </a:tc>
                    <a:tc>
                      <a:txBody>
                        <a:bodyPr/>
                        <a:lstStyle/>
                        <a:p>
                          <a:pPr algn="ct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𝑉</m:t>
                                    </m:r>
                                  </m:e>
                                  <m:sub>
                                    <m:r>
                                      <a:rPr lang="fr-FR" sz="2000" b="0" i="1" smtClean="0">
                                        <a:latin typeface="Cambria Math" panose="02040503050406030204" pitchFamily="18" charset="0"/>
                                      </a:rPr>
                                      <m:t>𝑔</m:t>
                                    </m:r>
                                  </m:sub>
                                </m:sSub>
                                <m:r>
                                  <a:rPr lang="fr-FR" sz="2000" b="0" i="1" smtClean="0">
                                    <a:latin typeface="Cambria Math" panose="02040503050406030204" pitchFamily="18" charset="0"/>
                                  </a:rPr>
                                  <m:t>(</m:t>
                                </m:r>
                                <m:r>
                                  <a:rPr lang="fr-FR" sz="2000" b="0" i="1" smtClean="0">
                                    <a:latin typeface="Cambria Math" panose="02040503050406030204" pitchFamily="18" charset="0"/>
                                  </a:rPr>
                                  <m:t>𝜑</m:t>
                                </m:r>
                                <m:r>
                                  <a:rPr lang="fr-FR" sz="2000" b="0" i="1" smtClean="0">
                                    <a:latin typeface="Cambria Math" panose="02040503050406030204" pitchFamily="18" charset="0"/>
                                  </a:rPr>
                                  <m:t>)</m:t>
                                </m:r>
                              </m:oMath>
                            </m:oMathPara>
                          </a14:m>
                          <a:endParaRPr lang="en-US" sz="20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7483829"/>
                      </a:ext>
                    </a:extLst>
                  </a:tr>
                </a:tbl>
              </a:graphicData>
            </a:graphic>
          </p:graphicFrame>
        </mc:Choice>
        <mc:Fallback xmlns="">
          <p:graphicFrame>
            <p:nvGraphicFramePr>
              <p:cNvPr id="36" name="Tableau 35">
                <a:extLst>
                  <a:ext uri="{FF2B5EF4-FFF2-40B4-BE49-F238E27FC236}">
                    <a16:creationId xmlns:a16="http://schemas.microsoft.com/office/drawing/2014/main" id="{FC387413-B1E4-4FA7-8500-56E89B50B5E6}"/>
                  </a:ext>
                </a:extLst>
              </p:cNvPr>
              <p:cNvGraphicFramePr>
                <a:graphicFrameLocks noGrp="1"/>
              </p:cNvGraphicFramePr>
              <p:nvPr>
                <p:extLst>
                  <p:ext uri="{D42A27DB-BD31-4B8C-83A1-F6EECF244321}">
                    <p14:modId xmlns:p14="http://schemas.microsoft.com/office/powerpoint/2010/main" val="1941599679"/>
                  </p:ext>
                </p:extLst>
              </p:nvPr>
            </p:nvGraphicFramePr>
            <p:xfrm>
              <a:off x="3949994" y="4557228"/>
              <a:ext cx="4292010" cy="1296000"/>
            </p:xfrm>
            <a:graphic>
              <a:graphicData uri="http://schemas.openxmlformats.org/drawingml/2006/table">
                <a:tbl>
                  <a:tblPr firstRow="1" bandRow="1">
                    <a:tableStyleId>{5C22544A-7EE6-4342-B048-85BDC9FD1C3A}</a:tableStyleId>
                  </a:tblPr>
                  <a:tblGrid>
                    <a:gridCol w="2146005">
                      <a:extLst>
                        <a:ext uri="{9D8B030D-6E8A-4147-A177-3AD203B41FA5}">
                          <a16:colId xmlns:a16="http://schemas.microsoft.com/office/drawing/2014/main" val="913545915"/>
                        </a:ext>
                      </a:extLst>
                    </a:gridCol>
                    <a:gridCol w="2146005">
                      <a:extLst>
                        <a:ext uri="{9D8B030D-6E8A-4147-A177-3AD203B41FA5}">
                          <a16:colId xmlns:a16="http://schemas.microsoft.com/office/drawing/2014/main" val="2202505467"/>
                        </a:ext>
                      </a:extLst>
                    </a:gridCol>
                  </a:tblGrid>
                  <a:tr h="648000">
                    <a:tc gridSpan="2">
                      <a:txBody>
                        <a:bodyPr/>
                        <a:lstStyle/>
                        <a:p>
                          <a:pPr algn="ctr"/>
                          <a:r>
                            <a:rPr lang="en-US" sz="2000" dirty="0"/>
                            <a:t>Parameters of the bulk theory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1612155981"/>
                      </a:ext>
                    </a:extLst>
                  </a:tr>
                  <a:tr h="648000">
                    <a:tc>
                      <a:txBody>
                        <a:bodyPr/>
                        <a:lstStyle/>
                        <a:p>
                          <a:endParaRPr lang="fr-FR"/>
                        </a:p>
                      </a:txBody>
                      <a:tcPr anchor="ctr">
                        <a:lnR w="12700" cmpd="sng">
                          <a:noFill/>
                        </a:lnR>
                        <a:lnT w="38100" cmpd="sng">
                          <a:noFill/>
                        </a:lnT>
                        <a:blipFill>
                          <a:blip r:embed="rId4"/>
                          <a:stretch>
                            <a:fillRect l="-283" t="-100000" r="-100000" b="-1869"/>
                          </a:stretch>
                        </a:blipFill>
                      </a:tcPr>
                    </a:tc>
                    <a:tc>
                      <a:txBody>
                        <a:bodyPr/>
                        <a:lstStyle/>
                        <a:p>
                          <a:endParaRPr lang="fr-F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4"/>
                          <a:stretch>
                            <a:fillRect l="-100283" t="-100000" b="-1869"/>
                          </a:stretch>
                        </a:blipFill>
                      </a:tcPr>
                    </a:tc>
                    <a:extLst>
                      <a:ext uri="{0D108BD9-81ED-4DB2-BD59-A6C34878D82A}">
                        <a16:rowId xmlns:a16="http://schemas.microsoft.com/office/drawing/2014/main" val="3607483829"/>
                      </a:ext>
                    </a:extLst>
                  </a:tr>
                </a:tbl>
              </a:graphicData>
            </a:graphic>
          </p:graphicFrame>
        </mc:Fallback>
      </mc:AlternateContent>
      <p:sp>
        <p:nvSpPr>
          <p:cNvPr id="37" name="Ellipse 36">
            <a:extLst>
              <a:ext uri="{FF2B5EF4-FFF2-40B4-BE49-F238E27FC236}">
                <a16:creationId xmlns:a16="http://schemas.microsoft.com/office/drawing/2014/main" id="{78B35A88-F330-42BE-8BBC-2924D1D1CAF3}"/>
              </a:ext>
            </a:extLst>
          </p:cNvPr>
          <p:cNvSpPr/>
          <p:nvPr/>
        </p:nvSpPr>
        <p:spPr>
          <a:xfrm>
            <a:off x="3616960" y="3096081"/>
            <a:ext cx="640080" cy="64008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e 37">
            <a:extLst>
              <a:ext uri="{FF2B5EF4-FFF2-40B4-BE49-F238E27FC236}">
                <a16:creationId xmlns:a16="http://schemas.microsoft.com/office/drawing/2014/main" id="{FBD6A1FB-A8C8-4C31-B24A-51849DA4BE6B}"/>
              </a:ext>
            </a:extLst>
          </p:cNvPr>
          <p:cNvSpPr/>
          <p:nvPr/>
        </p:nvSpPr>
        <p:spPr>
          <a:xfrm>
            <a:off x="8039292" y="3021350"/>
            <a:ext cx="803872" cy="803872"/>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space réservé du numéro de diapositive 4">
            <a:extLst>
              <a:ext uri="{FF2B5EF4-FFF2-40B4-BE49-F238E27FC236}">
                <a16:creationId xmlns:a16="http://schemas.microsoft.com/office/drawing/2014/main" id="{782824D2-99D6-4EEA-BED4-D35F99638B3F}"/>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25</a:t>
            </a:fld>
            <a:r>
              <a:rPr lang="fr-FR" dirty="0"/>
              <a:t>/32</a:t>
            </a:r>
          </a:p>
        </p:txBody>
      </p:sp>
    </p:spTree>
    <p:extLst>
      <p:ext uri="{BB962C8B-B14F-4D97-AF65-F5344CB8AC3E}">
        <p14:creationId xmlns:p14="http://schemas.microsoft.com/office/powerpoint/2010/main" val="156025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C3D0313-3F08-47AC-B092-0C17669B8B64}"/>
              </a:ext>
            </a:extLst>
          </p:cNvPr>
          <p:cNvSpPr txBox="1">
            <a:spLocks/>
          </p:cNvSpPr>
          <p:nvPr/>
        </p:nvSpPr>
        <p:spPr>
          <a:xfrm>
            <a:off x="838200" y="1212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V-QCD Framework : Action</a:t>
            </a:r>
          </a:p>
        </p:txBody>
      </p:sp>
      <p:sp>
        <p:nvSpPr>
          <p:cNvPr id="4" name="ZoneTexte 3">
            <a:extLst>
              <a:ext uri="{FF2B5EF4-FFF2-40B4-BE49-F238E27FC236}">
                <a16:creationId xmlns:a16="http://schemas.microsoft.com/office/drawing/2014/main" id="{5FC814BA-E992-46D5-9BC3-8E45D0C86E88}"/>
              </a:ext>
            </a:extLst>
          </p:cNvPr>
          <p:cNvSpPr txBox="1"/>
          <p:nvPr/>
        </p:nvSpPr>
        <p:spPr>
          <a:xfrm>
            <a:off x="838200" y="1095375"/>
            <a:ext cx="9925050" cy="769441"/>
          </a:xfrm>
          <a:prstGeom prst="rect">
            <a:avLst/>
          </a:prstGeom>
          <a:noFill/>
        </p:spPr>
        <p:txBody>
          <a:bodyPr wrap="square" rtlCol="0">
            <a:spAutoFit/>
          </a:bodyPr>
          <a:lstStyle/>
          <a:p>
            <a:r>
              <a:rPr lang="en-US" sz="2200" dirty="0"/>
              <a:t>The V-QCD action is built by </a:t>
            </a:r>
            <a:r>
              <a:rPr lang="en-US" sz="2200" dirty="0">
                <a:solidFill>
                  <a:srgbClr val="FF0000"/>
                </a:solidFill>
              </a:rPr>
              <a:t>deforming what is known </a:t>
            </a:r>
            <a:r>
              <a:rPr lang="en-US" sz="2200" dirty="0"/>
              <a:t>from </a:t>
            </a:r>
            <a:r>
              <a:rPr lang="en-US" sz="2200" dirty="0">
                <a:solidFill>
                  <a:srgbClr val="FF0000"/>
                </a:solidFill>
              </a:rPr>
              <a:t>string theory </a:t>
            </a:r>
            <a:r>
              <a:rPr lang="en-US" sz="2200" dirty="0"/>
              <a:t>with </a:t>
            </a:r>
            <a:r>
              <a:rPr lang="en-US" sz="2200" dirty="0">
                <a:solidFill>
                  <a:srgbClr val="FF0000"/>
                </a:solidFill>
              </a:rPr>
              <a:t>phenomenological parameters </a:t>
            </a:r>
            <a:r>
              <a:rPr lang="en-US" sz="2200" dirty="0"/>
              <a:t>of the bulk theory </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43EE863-51E7-40BA-8EF9-2C2795104F10}"/>
                  </a:ext>
                </a:extLst>
              </p:cNvPr>
              <p:cNvSpPr txBox="1"/>
              <p:nvPr/>
            </p:nvSpPr>
            <p:spPr>
              <a:xfrm>
                <a:off x="4528776" y="2041033"/>
                <a:ext cx="3134448"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𝑉</m:t>
                          </m:r>
                          <m:r>
                            <a:rPr lang="fr-FR" sz="2400" b="0" i="1" smtClean="0">
                              <a:latin typeface="Cambria Math" panose="02040503050406030204" pitchFamily="18" charset="0"/>
                            </a:rPr>
                            <m:t>−</m:t>
                          </m:r>
                          <m:r>
                            <a:rPr lang="fr-FR" sz="2400" b="0" i="1" smtClean="0">
                              <a:latin typeface="Cambria Math" panose="02040503050406030204" pitchFamily="18" charset="0"/>
                            </a:rPr>
                            <m:t>𝑄𝐶𝐷</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𝑐</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𝐶𝑆</m:t>
                          </m:r>
                        </m:sub>
                      </m:sSub>
                    </m:oMath>
                  </m:oMathPara>
                </a14:m>
                <a:endParaRPr lang="en-US" dirty="0"/>
              </a:p>
            </p:txBody>
          </p:sp>
        </mc:Choice>
        <mc:Fallback xmlns="">
          <p:sp>
            <p:nvSpPr>
              <p:cNvPr id="5" name="ZoneTexte 4">
                <a:extLst>
                  <a:ext uri="{FF2B5EF4-FFF2-40B4-BE49-F238E27FC236}">
                    <a16:creationId xmlns:a16="http://schemas.microsoft.com/office/drawing/2014/main" id="{543EE863-51E7-40BA-8EF9-2C2795104F10}"/>
                  </a:ext>
                </a:extLst>
              </p:cNvPr>
              <p:cNvSpPr txBox="1">
                <a:spLocks noRot="1" noChangeAspect="1" noMove="1" noResize="1" noEditPoints="1" noAdjustHandles="1" noChangeArrowheads="1" noChangeShapeType="1" noTextEdit="1"/>
              </p:cNvSpPr>
              <p:nvPr/>
            </p:nvSpPr>
            <p:spPr>
              <a:xfrm>
                <a:off x="4528776" y="2041033"/>
                <a:ext cx="3134448" cy="398955"/>
              </a:xfrm>
              <a:prstGeom prst="rect">
                <a:avLst/>
              </a:prstGeom>
              <a:blipFill>
                <a:blip r:embed="rId2"/>
                <a:stretch>
                  <a:fillRect l="-1946" r="-195" b="-2769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098EA727-8D4B-4386-AFA8-CCDE84B9926A}"/>
              </a:ext>
            </a:extLst>
          </p:cNvPr>
          <p:cNvSpPr/>
          <p:nvPr/>
        </p:nvSpPr>
        <p:spPr>
          <a:xfrm>
            <a:off x="6470650" y="2061353"/>
            <a:ext cx="438150" cy="398955"/>
          </a:xfrm>
          <a:prstGeom prst="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5" name="ZoneTexte 34">
                <a:extLst>
                  <a:ext uri="{FF2B5EF4-FFF2-40B4-BE49-F238E27FC236}">
                    <a16:creationId xmlns:a16="http://schemas.microsoft.com/office/drawing/2014/main" id="{929A740F-2EB2-43AA-9A04-9EABDD627577}"/>
                  </a:ext>
                </a:extLst>
              </p:cNvPr>
              <p:cNvSpPr txBox="1"/>
              <p:nvPr/>
            </p:nvSpPr>
            <p:spPr>
              <a:xfrm>
                <a:off x="2010651" y="2593666"/>
                <a:ext cx="8347798" cy="7768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2</m:t>
                              </m:r>
                            </m:den>
                          </m:f>
                          <m:r>
                            <a:rPr lang="fr-FR" sz="2400" b="0" i="1" smtClean="0">
                              <a:latin typeface="Cambria Math" panose="02040503050406030204" pitchFamily="18" charset="0"/>
                            </a:rPr>
                            <m:t>𝑀</m:t>
                          </m:r>
                        </m:e>
                        <m:sub>
                          <m:r>
                            <a:rPr lang="fr-FR" sz="2400" b="0" i="1" smtClean="0">
                              <a:latin typeface="Cambria Math" panose="02040503050406030204" pitchFamily="18" charset="0"/>
                            </a:rPr>
                            <m:t>𝑃𝑙</m:t>
                          </m:r>
                        </m:sub>
                        <m:sup>
                          <m:r>
                            <a:rPr lang="fr-FR" sz="2400" b="0" i="1" smtClean="0">
                              <a:latin typeface="Cambria Math" panose="02040503050406030204" pitchFamily="18" charset="0"/>
                            </a:rPr>
                            <m:t>3</m:t>
                          </m:r>
                        </m:sup>
                      </m:sSubSup>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𝑁</m:t>
                          </m:r>
                        </m:e>
                        <m:sub>
                          <m:r>
                            <a:rPr lang="fr-FR" sz="2400" b="0" i="1" smtClean="0">
                              <a:latin typeface="Cambria Math" panose="02040503050406030204" pitchFamily="18" charset="0"/>
                            </a:rPr>
                            <m:t>𝑐</m:t>
                          </m:r>
                        </m:sub>
                      </m:sSub>
                      <m:r>
                        <m:rPr>
                          <m:nor/>
                        </m:rPr>
                        <a:rPr lang="fr-FR" sz="2400" b="0" i="0" smtClean="0">
                          <a:latin typeface="Cambria Math" panose="02040503050406030204" pitchFamily="18" charset="0"/>
                        </a:rPr>
                        <m:t>S</m:t>
                      </m:r>
                      <m:r>
                        <m:rPr>
                          <m:nor/>
                        </m:rPr>
                        <a:rPr lang="fr-FR" sz="2400" b="0" i="0" smtClean="0">
                          <a:latin typeface="Cambria Math" panose="02040503050406030204" pitchFamily="18" charset="0"/>
                        </a:rPr>
                        <m:t>Tr</m:t>
                      </m:r>
                      <m:nary>
                        <m:naryPr>
                          <m:subHide m:val="on"/>
                          <m:supHide m:val="on"/>
                          <m:ctrlPr>
                            <a:rPr lang="fr-FR" sz="2400" b="0" i="1" smtClean="0">
                              <a:latin typeface="Cambria Math" panose="02040503050406030204" pitchFamily="18" charset="0"/>
                            </a:rPr>
                          </m:ctrlPr>
                        </m:naryPr>
                        <m:sub/>
                        <m:sup/>
                        <m:e>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dx</m:t>
                              </m:r>
                            </m:e>
                            <m:sup>
                              <m:r>
                                <a:rPr lang="fr-FR" sz="2400" b="0" i="1" smtClean="0">
                                  <a:latin typeface="Cambria Math" panose="02040503050406030204" pitchFamily="18" charset="0"/>
                                </a:rPr>
                                <m:t>5</m:t>
                              </m:r>
                            </m:sup>
                          </m:sSup>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𝑉</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m:t>
                          </m:r>
                          <m:r>
                            <a:rPr lang="fr-FR" sz="2400" b="0" i="1" smtClean="0">
                              <a:latin typeface="Cambria Math" panose="02040503050406030204" pitchFamily="18" charset="0"/>
                            </a:rPr>
                            <m:t>𝜑</m:t>
                          </m:r>
                          <m:r>
                            <a:rPr lang="fr-FR" sz="2400" b="0" i="1" smtClean="0">
                              <a:latin typeface="Cambria Math" panose="02040503050406030204" pitchFamily="18" charset="0"/>
                            </a:rPr>
                            <m:t>,</m:t>
                          </m:r>
                          <m:r>
                            <a:rPr lang="fr-FR" sz="2400" b="0" i="1" smtClean="0">
                              <a:latin typeface="Cambria Math" panose="02040503050406030204" pitchFamily="18" charset="0"/>
                            </a:rPr>
                            <m:t>𝒯</m:t>
                          </m:r>
                          <m:r>
                            <a:rPr lang="fr-FR" sz="2400" b="0" i="1" smtClean="0">
                              <a:latin typeface="Cambria Math" panose="02040503050406030204" pitchFamily="18" charset="0"/>
                            </a:rPr>
                            <m:t>)</m:t>
                          </m:r>
                          <m:d>
                            <m:dPr>
                              <m:begChr m:val="["/>
                              <m:endChr m:val="]"/>
                              <m:ctrlPr>
                                <a:rPr lang="fr-FR" sz="2400" b="0" i="1" smtClean="0">
                                  <a:latin typeface="Cambria Math" panose="02040503050406030204" pitchFamily="18" charset="0"/>
                                </a:rPr>
                              </m:ctrlPr>
                            </m:dPr>
                            <m:e>
                              <m:rad>
                                <m:radPr>
                                  <m:degHide m:val="on"/>
                                  <m:ctrlPr>
                                    <a:rPr lang="fr-FR" sz="2400" b="0" i="1" smtClean="0">
                                      <a:latin typeface="Cambria Math" panose="02040503050406030204" pitchFamily="18" charset="0"/>
                                    </a:rPr>
                                  </m:ctrlPr>
                                </m:radPr>
                                <m:deg/>
                                <m:e>
                                  <m:r>
                                    <a:rPr lang="fr-FR" sz="2400" b="0" i="1" smtClean="0">
                                      <a:latin typeface="Cambria Math" panose="02040503050406030204" pitchFamily="18" charset="0"/>
                                    </a:rPr>
                                    <m:t>−</m:t>
                                  </m:r>
                                  <m:r>
                                    <m:rPr>
                                      <m:nor/>
                                    </m:rPr>
                                    <a:rPr lang="fr-FR" sz="2400" b="0" i="0" smtClean="0">
                                      <a:latin typeface="Cambria Math" panose="02040503050406030204" pitchFamily="18" charset="0"/>
                                    </a:rPr>
                                    <m:t>det</m:t>
                                  </m:r>
                                  <m: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1" i="0" smtClean="0">
                                          <a:latin typeface="Cambria Math" panose="02040503050406030204" pitchFamily="18" charset="0"/>
                                        </a:rPr>
                                        <m:t>𝐀</m:t>
                                      </m:r>
                                    </m:e>
                                    <m:sup>
                                      <m:r>
                                        <a:rPr lang="fr-FR" sz="2400" b="0" i="1" smtClean="0">
                                          <a:latin typeface="Cambria Math" panose="02040503050406030204" pitchFamily="18" charset="0"/>
                                        </a:rPr>
                                        <m:t>(</m:t>
                                      </m:r>
                                      <m:r>
                                        <a:rPr lang="fr-FR" sz="2400" b="0" i="1" smtClean="0">
                                          <a:latin typeface="Cambria Math" panose="02040503050406030204" pitchFamily="18" charset="0"/>
                                        </a:rPr>
                                        <m:t>𝐿</m:t>
                                      </m:r>
                                      <m:r>
                                        <a:rPr lang="fr-FR" sz="2400" b="0" i="1" smtClean="0">
                                          <a:latin typeface="Cambria Math" panose="02040503050406030204" pitchFamily="18" charset="0"/>
                                        </a:rPr>
                                        <m:t>)</m:t>
                                      </m:r>
                                    </m:sup>
                                  </m:sSup>
                                </m:e>
                              </m:rad>
                              <m:r>
                                <a:rPr lang="fr-FR" sz="2400" b="0" i="1" smtClean="0">
                                  <a:latin typeface="Cambria Math" panose="02040503050406030204" pitchFamily="18" charset="0"/>
                                </a:rPr>
                                <m:t>+</m:t>
                              </m:r>
                              <m:rad>
                                <m:radPr>
                                  <m:degHide m:val="on"/>
                                  <m:ctrlPr>
                                    <a:rPr lang="fr-FR" sz="2400" i="1">
                                      <a:latin typeface="Cambria Math" panose="02040503050406030204" pitchFamily="18" charset="0"/>
                                    </a:rPr>
                                  </m:ctrlPr>
                                </m:radPr>
                                <m:deg/>
                                <m:e>
                                  <m:r>
                                    <a:rPr lang="fr-FR" sz="2400" i="1">
                                      <a:latin typeface="Cambria Math" panose="02040503050406030204" pitchFamily="18" charset="0"/>
                                    </a:rPr>
                                    <m:t>−</m:t>
                                  </m:r>
                                  <m:r>
                                    <m:rPr>
                                      <m:nor/>
                                    </m:rPr>
                                    <a:rPr lang="fr-FR" sz="2400">
                                      <a:latin typeface="Cambria Math" panose="02040503050406030204" pitchFamily="18" charset="0"/>
                                    </a:rPr>
                                    <m:t>det</m:t>
                                  </m:r>
                                  <m:r>
                                    <a:rPr lang="fr-FR" sz="2400" i="1">
                                      <a:latin typeface="Cambria Math" panose="02040503050406030204" pitchFamily="18" charset="0"/>
                                    </a:rPr>
                                    <m:t> </m:t>
                                  </m:r>
                                  <m:sSup>
                                    <m:sSupPr>
                                      <m:ctrlPr>
                                        <a:rPr lang="fr-FR" sz="2400" i="1">
                                          <a:latin typeface="Cambria Math" panose="02040503050406030204" pitchFamily="18" charset="0"/>
                                        </a:rPr>
                                      </m:ctrlPr>
                                    </m:sSupPr>
                                    <m:e>
                                      <m:r>
                                        <a:rPr lang="fr-FR" sz="2400" b="1">
                                          <a:latin typeface="Cambria Math" panose="02040503050406030204" pitchFamily="18" charset="0"/>
                                        </a:rPr>
                                        <m:t>𝐀</m:t>
                                      </m:r>
                                    </m:e>
                                    <m:sup>
                                      <m:r>
                                        <a:rPr lang="fr-FR" sz="2400" i="1">
                                          <a:latin typeface="Cambria Math" panose="02040503050406030204" pitchFamily="18" charset="0"/>
                                        </a:rPr>
                                        <m:t>(</m:t>
                                      </m:r>
                                      <m:r>
                                        <a:rPr lang="fr-FR" sz="2400" b="0" i="1" smtClean="0">
                                          <a:latin typeface="Cambria Math" panose="02040503050406030204" pitchFamily="18" charset="0"/>
                                        </a:rPr>
                                        <m:t>𝑅</m:t>
                                      </m:r>
                                      <m:r>
                                        <a:rPr lang="fr-FR" sz="2400" i="1">
                                          <a:latin typeface="Cambria Math" panose="02040503050406030204" pitchFamily="18" charset="0"/>
                                        </a:rPr>
                                        <m:t>)</m:t>
                                      </m:r>
                                    </m:sup>
                                  </m:sSup>
                                </m:e>
                              </m:rad>
                            </m:e>
                          </m:d>
                        </m:e>
                      </m:nary>
                      <m:r>
                        <a:rPr lang="fr-FR" sz="2400" b="0" i="1" smtClean="0">
                          <a:latin typeface="Cambria Math" panose="02040503050406030204" pitchFamily="18" charset="0"/>
                        </a:rPr>
                        <m:t> , </m:t>
                      </m:r>
                    </m:oMath>
                  </m:oMathPara>
                </a14:m>
                <a:endParaRPr lang="en-US" sz="2400" dirty="0"/>
              </a:p>
            </p:txBody>
          </p:sp>
        </mc:Choice>
        <mc:Fallback>
          <p:sp>
            <p:nvSpPr>
              <p:cNvPr id="35" name="ZoneTexte 34">
                <a:extLst>
                  <a:ext uri="{FF2B5EF4-FFF2-40B4-BE49-F238E27FC236}">
                    <a16:creationId xmlns:a16="http://schemas.microsoft.com/office/drawing/2014/main" id="{929A740F-2EB2-43AA-9A04-9EABDD627577}"/>
                  </a:ext>
                </a:extLst>
              </p:cNvPr>
              <p:cNvSpPr txBox="1">
                <a:spLocks noRot="1" noChangeAspect="1" noMove="1" noResize="1" noEditPoints="1" noAdjustHandles="1" noChangeArrowheads="1" noChangeShapeType="1" noTextEdit="1"/>
              </p:cNvSpPr>
              <p:nvPr/>
            </p:nvSpPr>
            <p:spPr>
              <a:xfrm>
                <a:off x="2010651" y="2593666"/>
                <a:ext cx="8347798" cy="77687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6" name="Tableau 35">
                <a:extLst>
                  <a:ext uri="{FF2B5EF4-FFF2-40B4-BE49-F238E27FC236}">
                    <a16:creationId xmlns:a16="http://schemas.microsoft.com/office/drawing/2014/main" id="{FC387413-B1E4-4FA7-8500-56E89B50B5E6}"/>
                  </a:ext>
                </a:extLst>
              </p:cNvPr>
              <p:cNvGraphicFramePr>
                <a:graphicFrameLocks noGrp="1"/>
              </p:cNvGraphicFramePr>
              <p:nvPr>
                <p:extLst>
                  <p:ext uri="{D42A27DB-BD31-4B8C-83A1-F6EECF244321}">
                    <p14:modId xmlns:p14="http://schemas.microsoft.com/office/powerpoint/2010/main" val="3760653635"/>
                  </p:ext>
                </p:extLst>
              </p:nvPr>
            </p:nvGraphicFramePr>
            <p:xfrm>
              <a:off x="3949995" y="4805671"/>
              <a:ext cx="4292010" cy="1296000"/>
            </p:xfrm>
            <a:graphic>
              <a:graphicData uri="http://schemas.openxmlformats.org/drawingml/2006/table">
                <a:tbl>
                  <a:tblPr firstRow="1" bandRow="1">
                    <a:tableStyleId>{5C22544A-7EE6-4342-B048-85BDC9FD1C3A}</a:tableStyleId>
                  </a:tblPr>
                  <a:tblGrid>
                    <a:gridCol w="1430670">
                      <a:extLst>
                        <a:ext uri="{9D8B030D-6E8A-4147-A177-3AD203B41FA5}">
                          <a16:colId xmlns:a16="http://schemas.microsoft.com/office/drawing/2014/main" val="913545915"/>
                        </a:ext>
                      </a:extLst>
                    </a:gridCol>
                    <a:gridCol w="1430670">
                      <a:extLst>
                        <a:ext uri="{9D8B030D-6E8A-4147-A177-3AD203B41FA5}">
                          <a16:colId xmlns:a16="http://schemas.microsoft.com/office/drawing/2014/main" val="2202505467"/>
                        </a:ext>
                      </a:extLst>
                    </a:gridCol>
                    <a:gridCol w="1430670">
                      <a:extLst>
                        <a:ext uri="{9D8B030D-6E8A-4147-A177-3AD203B41FA5}">
                          <a16:colId xmlns:a16="http://schemas.microsoft.com/office/drawing/2014/main" val="2540123577"/>
                        </a:ext>
                      </a:extLst>
                    </a:gridCol>
                  </a:tblGrid>
                  <a:tr h="648000">
                    <a:tc gridSpan="3">
                      <a:txBody>
                        <a:bodyPr/>
                        <a:lstStyle/>
                        <a:p>
                          <a:pPr algn="ctr"/>
                          <a:r>
                            <a:rPr lang="en-US" sz="2000" dirty="0"/>
                            <a:t>Parameters of the bulk theory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pPr algn="ctr"/>
                          <a:endParaRPr lang="en-US" sz="20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612155981"/>
                      </a:ext>
                    </a:extLst>
                  </a:tr>
                  <a:tr h="648000">
                    <a:tc>
                      <a:txBody>
                        <a:bodyPr/>
                        <a:lstStyle/>
                        <a:p>
                          <a:pPr algn="ct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𝑉</m:t>
                                    </m:r>
                                  </m:e>
                                  <m:sub>
                                    <m:r>
                                      <a:rPr lang="fr-FR" sz="2000" b="0" i="1" smtClean="0">
                                        <a:latin typeface="Cambria Math" panose="02040503050406030204" pitchFamily="18" charset="0"/>
                                      </a:rPr>
                                      <m:t>𝑓</m:t>
                                    </m:r>
                                  </m:sub>
                                </m:sSub>
                                <m:r>
                                  <a:rPr lang="fr-FR" sz="2000" b="0" i="1" smtClean="0">
                                    <a:latin typeface="Cambria Math" panose="02040503050406030204" pitchFamily="18" charset="0"/>
                                  </a:rPr>
                                  <m:t>(</m:t>
                                </m:r>
                                <m:r>
                                  <a:rPr lang="fr-FR" sz="2000" b="0" i="1" smtClean="0">
                                    <a:latin typeface="Cambria Math" panose="02040503050406030204" pitchFamily="18" charset="0"/>
                                  </a:rPr>
                                  <m:t>𝜑</m:t>
                                </m:r>
                                <m:r>
                                  <a:rPr lang="fr-FR" sz="2000" b="0" i="1" smtClean="0">
                                    <a:latin typeface="Cambria Math" panose="02040503050406030204" pitchFamily="18" charset="0"/>
                                  </a:rPr>
                                  <m:t>,</m:t>
                                </m:r>
                                <m:r>
                                  <a:rPr lang="fr-FR" sz="2000" b="0" i="1" smtClean="0">
                                    <a:latin typeface="Cambria Math" panose="02040503050406030204" pitchFamily="18" charset="0"/>
                                  </a:rPr>
                                  <m:t>𝒯</m:t>
                                </m:r>
                                <m:r>
                                  <a:rPr lang="fr-FR" sz="2000" b="0" i="1" smtClean="0">
                                    <a:latin typeface="Cambria Math" panose="02040503050406030204" pitchFamily="18" charset="0"/>
                                  </a:rPr>
                                  <m:t>)</m:t>
                                </m:r>
                              </m:oMath>
                            </m:oMathPara>
                          </a14:m>
                          <a:endParaRPr lang="en-US" sz="2000" dirty="0"/>
                        </a:p>
                      </a:txBody>
                      <a:tcPr anchor="ctr">
                        <a:lnR w="12700" cmpd="sng">
                          <a:noFill/>
                        </a:lnR>
                        <a:lnT w="38100" cmpd="sng">
                          <a:noFill/>
                        </a:lnT>
                      </a:tcPr>
                    </a:tc>
                    <a:tc>
                      <a:txBody>
                        <a:bodyPr/>
                        <a:lstStyle/>
                        <a:p>
                          <a:pPr algn="ct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𝑤</m:t>
                                </m:r>
                                <m:r>
                                  <a:rPr lang="fr-FR" sz="2000" b="0" i="1" smtClean="0">
                                    <a:latin typeface="Cambria Math" panose="02040503050406030204" pitchFamily="18" charset="0"/>
                                  </a:rPr>
                                  <m:t>(</m:t>
                                </m:r>
                                <m:r>
                                  <a:rPr lang="fr-FR" sz="2000" b="0" i="1" smtClean="0">
                                    <a:latin typeface="Cambria Math" panose="02040503050406030204" pitchFamily="18" charset="0"/>
                                  </a:rPr>
                                  <m:t>𝜑</m:t>
                                </m:r>
                                <m:r>
                                  <a:rPr lang="fr-FR" sz="2000" b="0" i="1" smtClean="0">
                                    <a:latin typeface="Cambria Math" panose="02040503050406030204" pitchFamily="18" charset="0"/>
                                  </a:rPr>
                                  <m:t>,</m:t>
                                </m:r>
                                <m:r>
                                  <a:rPr lang="fr-FR" sz="2000" b="0" i="1" smtClean="0">
                                    <a:latin typeface="Cambria Math" panose="02040503050406030204" pitchFamily="18" charset="0"/>
                                  </a:rPr>
                                  <m:t>𝒯</m:t>
                                </m:r>
                                <m:r>
                                  <a:rPr lang="fr-FR" sz="2000" b="0" i="1" smtClean="0">
                                    <a:latin typeface="Cambria Math" panose="02040503050406030204" pitchFamily="18" charset="0"/>
                                  </a:rPr>
                                  <m:t>)</m:t>
                                </m:r>
                              </m:oMath>
                            </m:oMathPara>
                          </a14:m>
                          <a:endParaRPr lang="en-US" sz="20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𝜅</m:t>
                                </m:r>
                                <m:r>
                                  <a:rPr lang="fr-FR" sz="2000" b="0" i="1" smtClean="0">
                                    <a:latin typeface="Cambria Math" panose="02040503050406030204" pitchFamily="18" charset="0"/>
                                  </a:rPr>
                                  <m:t>(</m:t>
                                </m:r>
                                <m:r>
                                  <a:rPr lang="fr-FR" sz="2000" b="0" i="1" smtClean="0">
                                    <a:latin typeface="Cambria Math" panose="02040503050406030204" pitchFamily="18" charset="0"/>
                                  </a:rPr>
                                  <m:t>𝜑</m:t>
                                </m:r>
                                <m:r>
                                  <a:rPr lang="fr-FR" sz="2000" b="0" i="1" smtClean="0">
                                    <a:latin typeface="Cambria Math" panose="02040503050406030204" pitchFamily="18" charset="0"/>
                                  </a:rPr>
                                  <m:t>,</m:t>
                                </m:r>
                                <m:r>
                                  <a:rPr lang="fr-FR" sz="2000" b="0" i="1" smtClean="0">
                                    <a:latin typeface="Cambria Math" panose="02040503050406030204" pitchFamily="18" charset="0"/>
                                  </a:rPr>
                                  <m:t>𝒯</m:t>
                                </m:r>
                                <m:r>
                                  <a:rPr lang="fr-FR" sz="2000" b="0" i="1" smtClean="0">
                                    <a:latin typeface="Cambria Math" panose="02040503050406030204" pitchFamily="18" charset="0"/>
                                  </a:rPr>
                                  <m:t>)</m:t>
                                </m:r>
                              </m:oMath>
                            </m:oMathPara>
                          </a14:m>
                          <a:endParaRPr lang="en-US" sz="20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7483829"/>
                      </a:ext>
                    </a:extLst>
                  </a:tr>
                </a:tbl>
              </a:graphicData>
            </a:graphic>
          </p:graphicFrame>
        </mc:Choice>
        <mc:Fallback xmlns="">
          <p:graphicFrame>
            <p:nvGraphicFramePr>
              <p:cNvPr id="36" name="Tableau 35">
                <a:extLst>
                  <a:ext uri="{FF2B5EF4-FFF2-40B4-BE49-F238E27FC236}">
                    <a16:creationId xmlns:a16="http://schemas.microsoft.com/office/drawing/2014/main" id="{FC387413-B1E4-4FA7-8500-56E89B50B5E6}"/>
                  </a:ext>
                </a:extLst>
              </p:cNvPr>
              <p:cNvGraphicFramePr>
                <a:graphicFrameLocks noGrp="1"/>
              </p:cNvGraphicFramePr>
              <p:nvPr>
                <p:extLst>
                  <p:ext uri="{D42A27DB-BD31-4B8C-83A1-F6EECF244321}">
                    <p14:modId xmlns:p14="http://schemas.microsoft.com/office/powerpoint/2010/main" val="3760653635"/>
                  </p:ext>
                </p:extLst>
              </p:nvPr>
            </p:nvGraphicFramePr>
            <p:xfrm>
              <a:off x="3949995" y="4805671"/>
              <a:ext cx="4292010" cy="1296000"/>
            </p:xfrm>
            <a:graphic>
              <a:graphicData uri="http://schemas.openxmlformats.org/drawingml/2006/table">
                <a:tbl>
                  <a:tblPr firstRow="1" bandRow="1">
                    <a:tableStyleId>{5C22544A-7EE6-4342-B048-85BDC9FD1C3A}</a:tableStyleId>
                  </a:tblPr>
                  <a:tblGrid>
                    <a:gridCol w="1430670">
                      <a:extLst>
                        <a:ext uri="{9D8B030D-6E8A-4147-A177-3AD203B41FA5}">
                          <a16:colId xmlns:a16="http://schemas.microsoft.com/office/drawing/2014/main" val="913545915"/>
                        </a:ext>
                      </a:extLst>
                    </a:gridCol>
                    <a:gridCol w="1430670">
                      <a:extLst>
                        <a:ext uri="{9D8B030D-6E8A-4147-A177-3AD203B41FA5}">
                          <a16:colId xmlns:a16="http://schemas.microsoft.com/office/drawing/2014/main" val="2202505467"/>
                        </a:ext>
                      </a:extLst>
                    </a:gridCol>
                    <a:gridCol w="1430670">
                      <a:extLst>
                        <a:ext uri="{9D8B030D-6E8A-4147-A177-3AD203B41FA5}">
                          <a16:colId xmlns:a16="http://schemas.microsoft.com/office/drawing/2014/main" val="2540123577"/>
                        </a:ext>
                      </a:extLst>
                    </a:gridCol>
                  </a:tblGrid>
                  <a:tr h="648000">
                    <a:tc gridSpan="3">
                      <a:txBody>
                        <a:bodyPr/>
                        <a:lstStyle/>
                        <a:p>
                          <a:pPr algn="ctr"/>
                          <a:r>
                            <a:rPr lang="en-US" sz="2000" dirty="0"/>
                            <a:t>Parameters of the bulk theory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pPr algn="ctr"/>
                          <a:endParaRPr lang="en-US" sz="20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612155981"/>
                      </a:ext>
                    </a:extLst>
                  </a:tr>
                  <a:tr h="648000">
                    <a:tc>
                      <a:txBody>
                        <a:bodyPr/>
                        <a:lstStyle/>
                        <a:p>
                          <a:endParaRPr lang="fr-FR"/>
                        </a:p>
                      </a:txBody>
                      <a:tcPr anchor="ctr">
                        <a:lnR w="12700" cmpd="sng">
                          <a:noFill/>
                        </a:lnR>
                        <a:lnT w="38100" cmpd="sng">
                          <a:noFill/>
                        </a:lnT>
                        <a:blipFill>
                          <a:blip r:embed="rId4"/>
                          <a:stretch>
                            <a:fillRect l="-426" t="-100943" r="-200426" b="-2830"/>
                          </a:stretch>
                        </a:blipFill>
                      </a:tcPr>
                    </a:tc>
                    <a:tc>
                      <a:txBody>
                        <a:bodyPr/>
                        <a:lstStyle/>
                        <a:p>
                          <a:endParaRPr lang="fr-F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4"/>
                          <a:stretch>
                            <a:fillRect l="-100000" t="-100943" r="-99576" b="-2830"/>
                          </a:stretch>
                        </a:blipFill>
                      </a:tcPr>
                    </a:tc>
                    <a:tc>
                      <a:txBody>
                        <a:bodyPr/>
                        <a:lstStyle/>
                        <a:p>
                          <a:endParaRPr lang="fr-F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4"/>
                          <a:stretch>
                            <a:fillRect l="-200851" t="-100943" b="-2830"/>
                          </a:stretch>
                        </a:blipFill>
                      </a:tcPr>
                    </a:tc>
                    <a:extLst>
                      <a:ext uri="{0D108BD9-81ED-4DB2-BD59-A6C34878D82A}">
                        <a16:rowId xmlns:a16="http://schemas.microsoft.com/office/drawing/2014/main" val="3607483829"/>
                      </a:ext>
                    </a:extLst>
                  </a:tr>
                </a:tbl>
              </a:graphicData>
            </a:graphic>
          </p:graphicFrame>
        </mc:Fallback>
      </mc:AlternateContent>
      <p:sp>
        <p:nvSpPr>
          <p:cNvPr id="38" name="Ellipse 37">
            <a:extLst>
              <a:ext uri="{FF2B5EF4-FFF2-40B4-BE49-F238E27FC236}">
                <a16:creationId xmlns:a16="http://schemas.microsoft.com/office/drawing/2014/main" id="{FBD6A1FB-A8C8-4C31-B24A-51849DA4BE6B}"/>
              </a:ext>
            </a:extLst>
          </p:cNvPr>
          <p:cNvSpPr/>
          <p:nvPr/>
        </p:nvSpPr>
        <p:spPr>
          <a:xfrm>
            <a:off x="5278700" y="2656182"/>
            <a:ext cx="1183060" cy="630612"/>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52C72DB3-BCA6-4EF2-A1AB-D9F255AA6702}"/>
                  </a:ext>
                </a:extLst>
              </p:cNvPr>
              <p:cNvSpPr txBox="1"/>
              <p:nvPr/>
            </p:nvSpPr>
            <p:spPr>
              <a:xfrm>
                <a:off x="2099746" y="3325418"/>
                <a:ext cx="8002858" cy="7143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2400" b="0" i="1" smtClean="0">
                              <a:latin typeface="Cambria Math" panose="02040503050406030204" pitchFamily="18" charset="0"/>
                            </a:rPr>
                          </m:ctrlPr>
                        </m:sSubSupPr>
                        <m:e>
                          <m:r>
                            <a:rPr lang="fr-FR" sz="2400" b="1" i="0" smtClean="0">
                              <a:latin typeface="Cambria Math" panose="02040503050406030204" pitchFamily="18" charset="0"/>
                            </a:rPr>
                            <m:t>𝐀</m:t>
                          </m:r>
                        </m:e>
                        <m:sub>
                          <m:r>
                            <a:rPr lang="fr-FR" sz="2400" b="0" i="1" smtClean="0">
                              <a:latin typeface="Cambria Math" panose="02040503050406030204" pitchFamily="18" charset="0"/>
                            </a:rPr>
                            <m:t>𝑀𝑁</m:t>
                          </m:r>
                        </m:sub>
                        <m: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𝐿</m:t>
                              </m:r>
                            </m:e>
                          </m:d>
                        </m:sup>
                      </m:sSubSup>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𝑔</m:t>
                          </m:r>
                        </m:e>
                        <m:sub>
                          <m:r>
                            <a:rPr lang="fr-FR" sz="2400" b="0" i="1" smtClean="0">
                              <a:latin typeface="Cambria Math" panose="02040503050406030204" pitchFamily="18" charset="0"/>
                            </a:rPr>
                            <m:t>𝑀𝑁</m:t>
                          </m:r>
                        </m:sub>
                      </m:sSub>
                      <m:r>
                        <a:rPr lang="fr-FR" sz="2400" b="0" i="1" smtClean="0">
                          <a:latin typeface="Cambria Math" panose="02040503050406030204" pitchFamily="18" charset="0"/>
                        </a:rPr>
                        <m:t>+</m:t>
                      </m:r>
                      <m:r>
                        <a:rPr lang="fr-FR" sz="2400" b="0" i="1" smtClean="0">
                          <a:latin typeface="Cambria Math" panose="02040503050406030204" pitchFamily="18" charset="0"/>
                        </a:rPr>
                        <m:t>𝑤</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𝜑</m:t>
                          </m:r>
                          <m:r>
                            <a:rPr lang="fr-FR" sz="2400" b="0" i="1" smtClean="0">
                              <a:latin typeface="Cambria Math" panose="02040503050406030204" pitchFamily="18" charset="0"/>
                            </a:rPr>
                            <m:t>,</m:t>
                          </m:r>
                          <m:r>
                            <a:rPr lang="fr-FR" sz="2400" b="0" i="1" smtClean="0">
                              <a:latin typeface="Cambria Math" panose="02040503050406030204" pitchFamily="18" charset="0"/>
                            </a:rPr>
                            <m:t>𝒯</m:t>
                          </m:r>
                        </m:e>
                      </m:d>
                      <m:sSubSup>
                        <m:sSubSupPr>
                          <m:ctrlPr>
                            <a:rPr lang="fr-FR" sz="2400" b="0" i="1" smtClean="0">
                              <a:solidFill>
                                <a:srgbClr val="FF0000"/>
                              </a:solidFill>
                              <a:latin typeface="Cambria Math" panose="02040503050406030204" pitchFamily="18" charset="0"/>
                            </a:rPr>
                          </m:ctrlPr>
                        </m:sSubSupPr>
                        <m:e>
                          <m:r>
                            <a:rPr lang="fr-FR" sz="2400" b="0" i="1" smtClean="0">
                              <a:solidFill>
                                <a:srgbClr val="FF0000"/>
                              </a:solidFill>
                              <a:latin typeface="Cambria Math" panose="02040503050406030204" pitchFamily="18" charset="0"/>
                            </a:rPr>
                            <m:t>𝐹</m:t>
                          </m:r>
                        </m:e>
                        <m:sub>
                          <m:r>
                            <a:rPr lang="fr-FR" sz="2400" b="0" i="1" smtClean="0">
                              <a:solidFill>
                                <a:srgbClr val="FF0000"/>
                              </a:solidFill>
                              <a:latin typeface="Cambria Math" panose="02040503050406030204" pitchFamily="18" charset="0"/>
                            </a:rPr>
                            <m:t>𝑀𝑁</m:t>
                          </m:r>
                        </m:sub>
                        <m:sup>
                          <m:d>
                            <m:dPr>
                              <m:ctrlPr>
                                <a:rPr lang="fr-FR" sz="2400" b="0" i="1" smtClean="0">
                                  <a:solidFill>
                                    <a:srgbClr val="FF0000"/>
                                  </a:solidFill>
                                  <a:latin typeface="Cambria Math" panose="02040503050406030204" pitchFamily="18" charset="0"/>
                                </a:rPr>
                              </m:ctrlPr>
                            </m:dPr>
                            <m:e>
                              <m:r>
                                <a:rPr lang="fr-FR" sz="2400" b="0" i="1" smtClean="0">
                                  <a:solidFill>
                                    <a:srgbClr val="FF0000"/>
                                  </a:solidFill>
                                  <a:latin typeface="Cambria Math" panose="02040503050406030204" pitchFamily="18" charset="0"/>
                                </a:rPr>
                                <m:t>𝐿</m:t>
                              </m:r>
                            </m:e>
                          </m:d>
                        </m:sup>
                      </m:sSubSup>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𝜅</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𝜑</m:t>
                              </m:r>
                              <m:r>
                                <a:rPr lang="fr-FR" sz="2400" b="0" i="1" smtClean="0">
                                  <a:latin typeface="Cambria Math" panose="02040503050406030204" pitchFamily="18" charset="0"/>
                                </a:rPr>
                                <m:t>,</m:t>
                              </m:r>
                              <m:r>
                                <a:rPr lang="fr-FR" sz="2400" b="0" i="1" smtClean="0">
                                  <a:latin typeface="Cambria Math" panose="02040503050406030204" pitchFamily="18" charset="0"/>
                                </a:rPr>
                                <m:t>𝒯</m:t>
                              </m:r>
                            </m:e>
                          </m:d>
                        </m:num>
                        <m:den>
                          <m:r>
                            <a:rPr lang="fr-FR" sz="2400" b="0" i="1" smtClean="0">
                              <a:latin typeface="Cambria Math" panose="02040503050406030204" pitchFamily="18" charset="0"/>
                            </a:rPr>
                            <m:t>2</m:t>
                          </m:r>
                        </m:den>
                      </m:f>
                      <m:d>
                        <m:dPr>
                          <m:begChr m:val="["/>
                          <m:endChr m:val="]"/>
                          <m:ctrlPr>
                            <a:rPr lang="fr-FR" sz="2400" b="0" i="1" smtClean="0">
                              <a:latin typeface="Cambria Math" panose="02040503050406030204" pitchFamily="18" charset="0"/>
                            </a:rPr>
                          </m:ctrlPr>
                        </m:dPr>
                        <m:e>
                          <m:sSup>
                            <m:sSupPr>
                              <m:ctrlPr>
                                <a:rPr lang="fr-FR" sz="2400" b="0" i="1" smtClean="0">
                                  <a:solidFill>
                                    <a:srgbClr val="FF0000"/>
                                  </a:solidFill>
                                  <a:latin typeface="Cambria Math" panose="02040503050406030204" pitchFamily="18" charset="0"/>
                                </a:rPr>
                              </m:ctrlPr>
                            </m:sSupPr>
                            <m:e>
                              <m:d>
                                <m:dPr>
                                  <m:ctrlPr>
                                    <a:rPr lang="fr-FR" sz="2400" b="0" i="1" smtClean="0">
                                      <a:solidFill>
                                        <a:srgbClr val="FF0000"/>
                                      </a:solidFill>
                                      <a:latin typeface="Cambria Math" panose="02040503050406030204" pitchFamily="18" charset="0"/>
                                    </a:rPr>
                                  </m:ctrlPr>
                                </m:dPr>
                                <m:e>
                                  <m:sSub>
                                    <m:sSubPr>
                                      <m:ctrlPr>
                                        <a:rPr lang="fr-FR" sz="2400" b="0" i="1" smtClean="0">
                                          <a:solidFill>
                                            <a:srgbClr val="FF0000"/>
                                          </a:solidFill>
                                          <a:latin typeface="Cambria Math" panose="02040503050406030204" pitchFamily="18" charset="0"/>
                                        </a:rPr>
                                      </m:ctrlPr>
                                    </m:sSubPr>
                                    <m:e>
                                      <m:r>
                                        <a:rPr lang="fr-FR" sz="2400" b="0" i="1" smtClean="0">
                                          <a:solidFill>
                                            <a:srgbClr val="FF0000"/>
                                          </a:solidFill>
                                          <a:latin typeface="Cambria Math" panose="02040503050406030204" pitchFamily="18" charset="0"/>
                                        </a:rPr>
                                        <m:t>𝐷</m:t>
                                      </m:r>
                                    </m:e>
                                    <m:sub>
                                      <m:r>
                                        <a:rPr lang="fr-FR" sz="2400" b="0" i="1" smtClean="0">
                                          <a:solidFill>
                                            <a:srgbClr val="FF0000"/>
                                          </a:solidFill>
                                          <a:latin typeface="Cambria Math" panose="02040503050406030204" pitchFamily="18" charset="0"/>
                                        </a:rPr>
                                        <m:t>𝑀</m:t>
                                      </m:r>
                                    </m:sub>
                                  </m:sSub>
                                  <m:r>
                                    <a:rPr lang="fr-FR" sz="2400" b="0" i="1" smtClean="0">
                                      <a:solidFill>
                                        <a:srgbClr val="FF0000"/>
                                      </a:solidFill>
                                      <a:latin typeface="Cambria Math" panose="02040503050406030204" pitchFamily="18" charset="0"/>
                                    </a:rPr>
                                    <m:t>𝒯</m:t>
                                  </m:r>
                                </m:e>
                              </m:d>
                            </m:e>
                            <m:sup>
                              <m:r>
                                <a:rPr lang="fr-FR" sz="2400" b="0" i="1" smtClean="0">
                                  <a:solidFill>
                                    <a:srgbClr val="FF0000"/>
                                  </a:solidFill>
                                  <a:latin typeface="Cambria Math" panose="02040503050406030204" pitchFamily="18" charset="0"/>
                                </a:rPr>
                                <m:t>†</m:t>
                              </m:r>
                            </m:sup>
                          </m:sSup>
                          <m:d>
                            <m:dPr>
                              <m:ctrlPr>
                                <a:rPr lang="fr-FR" sz="2400" b="0" i="1" smtClean="0">
                                  <a:solidFill>
                                    <a:srgbClr val="FF0000"/>
                                  </a:solidFill>
                                  <a:latin typeface="Cambria Math" panose="02040503050406030204" pitchFamily="18" charset="0"/>
                                </a:rPr>
                              </m:ctrlPr>
                            </m:dPr>
                            <m:e>
                              <m:sSub>
                                <m:sSubPr>
                                  <m:ctrlPr>
                                    <a:rPr lang="fr-FR" sz="2400" b="0" i="1" smtClean="0">
                                      <a:solidFill>
                                        <a:srgbClr val="FF0000"/>
                                      </a:solidFill>
                                      <a:latin typeface="Cambria Math" panose="02040503050406030204" pitchFamily="18" charset="0"/>
                                    </a:rPr>
                                  </m:ctrlPr>
                                </m:sSubPr>
                                <m:e>
                                  <m:r>
                                    <a:rPr lang="fr-FR" sz="2400" b="0" i="1" smtClean="0">
                                      <a:solidFill>
                                        <a:srgbClr val="FF0000"/>
                                      </a:solidFill>
                                      <a:latin typeface="Cambria Math" panose="02040503050406030204" pitchFamily="18" charset="0"/>
                                    </a:rPr>
                                    <m:t>𝐷</m:t>
                                  </m:r>
                                </m:e>
                                <m:sub>
                                  <m:r>
                                    <a:rPr lang="fr-FR" sz="2400" b="0" i="1" smtClean="0">
                                      <a:solidFill>
                                        <a:srgbClr val="FF0000"/>
                                      </a:solidFill>
                                      <a:latin typeface="Cambria Math" panose="02040503050406030204" pitchFamily="18" charset="0"/>
                                    </a:rPr>
                                    <m:t>𝑁</m:t>
                                  </m:r>
                                </m:sub>
                              </m:sSub>
                              <m:r>
                                <a:rPr lang="fr-FR" sz="2400" b="0" i="1" smtClean="0">
                                  <a:solidFill>
                                    <a:srgbClr val="FF0000"/>
                                  </a:solidFill>
                                  <a:latin typeface="Cambria Math" panose="02040503050406030204" pitchFamily="18" charset="0"/>
                                </a:rPr>
                                <m:t>𝒯</m:t>
                              </m:r>
                            </m:e>
                          </m:d>
                          <m:r>
                            <a:rPr lang="fr-FR" sz="2400" b="0" i="1" smtClean="0">
                              <a:latin typeface="Cambria Math" panose="02040503050406030204" pitchFamily="18" charset="0"/>
                            </a:rPr>
                            <m:t>+</m:t>
                          </m:r>
                          <m:r>
                            <a:rPr lang="fr-FR" sz="2400" b="0" i="1" smtClean="0">
                              <a:latin typeface="Cambria Math" panose="02040503050406030204" pitchFamily="18" charset="0"/>
                            </a:rPr>
                            <m:t>h</m:t>
                          </m:r>
                          <m:r>
                            <a:rPr lang="fr-FR" sz="2400" b="0" i="1" smtClean="0">
                              <a:latin typeface="Cambria Math" panose="02040503050406030204" pitchFamily="18" charset="0"/>
                            </a:rPr>
                            <m:t>.</m:t>
                          </m:r>
                          <m:r>
                            <a:rPr lang="fr-FR" sz="2400" b="0" i="1" smtClean="0">
                              <a:latin typeface="Cambria Math" panose="02040503050406030204" pitchFamily="18" charset="0"/>
                            </a:rPr>
                            <m:t>𝑐</m:t>
                          </m:r>
                          <m:r>
                            <a:rPr lang="fr-FR" sz="2400" b="0" i="1" smtClean="0">
                              <a:latin typeface="Cambria Math" panose="02040503050406030204" pitchFamily="18" charset="0"/>
                            </a:rPr>
                            <m:t>.</m:t>
                          </m:r>
                        </m:e>
                      </m:d>
                      <m:r>
                        <a:rPr lang="fr-FR" sz="2400" b="0" i="1" smtClean="0">
                          <a:latin typeface="Cambria Math" panose="02040503050406030204" pitchFamily="18" charset="0"/>
                        </a:rPr>
                        <m:t> ,</m:t>
                      </m:r>
                    </m:oMath>
                  </m:oMathPara>
                </a14:m>
                <a:endParaRPr lang="en-US" b="1" dirty="0"/>
              </a:p>
            </p:txBody>
          </p:sp>
        </mc:Choice>
        <mc:Fallback xmlns="">
          <p:sp>
            <p:nvSpPr>
              <p:cNvPr id="41" name="ZoneTexte 40">
                <a:extLst>
                  <a:ext uri="{FF2B5EF4-FFF2-40B4-BE49-F238E27FC236}">
                    <a16:creationId xmlns:a16="http://schemas.microsoft.com/office/drawing/2014/main" id="{52C72DB3-BCA6-4EF2-A1AB-D9F255AA6702}"/>
                  </a:ext>
                </a:extLst>
              </p:cNvPr>
              <p:cNvSpPr txBox="1">
                <a:spLocks noRot="1" noChangeAspect="1" noMove="1" noResize="1" noEditPoints="1" noAdjustHandles="1" noChangeArrowheads="1" noChangeShapeType="1" noTextEdit="1"/>
              </p:cNvSpPr>
              <p:nvPr/>
            </p:nvSpPr>
            <p:spPr>
              <a:xfrm>
                <a:off x="2099746" y="3325418"/>
                <a:ext cx="8002858" cy="714363"/>
              </a:xfrm>
              <a:prstGeom prst="rect">
                <a:avLst/>
              </a:prstGeom>
              <a:blipFill>
                <a:blip r:embed="rId5"/>
                <a:stretch>
                  <a:fillRect/>
                </a:stretch>
              </a:blipFill>
            </p:spPr>
            <p:txBody>
              <a:bodyPr/>
              <a:lstStyle/>
              <a:p>
                <a:r>
                  <a:rPr lang="en-US">
                    <a:noFill/>
                  </a:rPr>
                  <a:t> </a:t>
                </a:r>
              </a:p>
            </p:txBody>
          </p:sp>
        </mc:Fallback>
      </mc:AlternateContent>
      <p:sp>
        <p:nvSpPr>
          <p:cNvPr id="42" name="Ellipse 41">
            <a:extLst>
              <a:ext uri="{FF2B5EF4-FFF2-40B4-BE49-F238E27FC236}">
                <a16:creationId xmlns:a16="http://schemas.microsoft.com/office/drawing/2014/main" id="{8B59FC7C-8AAF-401D-B0E8-267EC465480A}"/>
              </a:ext>
            </a:extLst>
          </p:cNvPr>
          <p:cNvSpPr/>
          <p:nvPr/>
        </p:nvSpPr>
        <p:spPr>
          <a:xfrm>
            <a:off x="3956275" y="3429000"/>
            <a:ext cx="1183060" cy="589546"/>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lipse 42">
            <a:extLst>
              <a:ext uri="{FF2B5EF4-FFF2-40B4-BE49-F238E27FC236}">
                <a16:creationId xmlns:a16="http://schemas.microsoft.com/office/drawing/2014/main" id="{1A14B3BE-F4E2-41F0-BD14-435CBE8E07F1}"/>
              </a:ext>
            </a:extLst>
          </p:cNvPr>
          <p:cNvSpPr/>
          <p:nvPr/>
        </p:nvSpPr>
        <p:spPr>
          <a:xfrm>
            <a:off x="5800725" y="3211825"/>
            <a:ext cx="1183060" cy="55424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3E4E50C-7F09-4683-870F-7E95037DBE23}"/>
              </a:ext>
            </a:extLst>
          </p:cNvPr>
          <p:cNvSpPr/>
          <p:nvPr/>
        </p:nvSpPr>
        <p:spPr>
          <a:xfrm>
            <a:off x="10181349" y="2931209"/>
            <a:ext cx="1444626" cy="400110"/>
          </a:xfrm>
          <a:prstGeom prst="rect">
            <a:avLst/>
          </a:prstGeom>
        </p:spPr>
        <p:txBody>
          <a:bodyPr wrap="none">
            <a:spAutoFit/>
          </a:bodyPr>
          <a:lstStyle/>
          <a:p>
            <a:r>
              <a:rPr lang="en-US" sz="2000" dirty="0">
                <a:solidFill>
                  <a:schemeClr val="accent6"/>
                </a:solidFill>
              </a:rPr>
              <a:t>[1112.1261]</a:t>
            </a:r>
          </a:p>
        </p:txBody>
      </p:sp>
      <p:sp>
        <p:nvSpPr>
          <p:cNvPr id="14" name="Espace réservé du numéro de diapositive 4">
            <a:extLst>
              <a:ext uri="{FF2B5EF4-FFF2-40B4-BE49-F238E27FC236}">
                <a16:creationId xmlns:a16="http://schemas.microsoft.com/office/drawing/2014/main" id="{7CF8F2CD-3FDB-447D-9D1E-0A01A0A0E48C}"/>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26</a:t>
            </a:fld>
            <a:r>
              <a:rPr lang="fr-FR" dirty="0"/>
              <a:t>/32</a:t>
            </a:r>
          </a:p>
        </p:txBody>
      </p:sp>
    </p:spTree>
    <p:extLst>
      <p:ext uri="{BB962C8B-B14F-4D97-AF65-F5344CB8AC3E}">
        <p14:creationId xmlns:p14="http://schemas.microsoft.com/office/powerpoint/2010/main" val="420159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C3D0313-3F08-47AC-B092-0C17669B8B64}"/>
              </a:ext>
            </a:extLst>
          </p:cNvPr>
          <p:cNvSpPr txBox="1">
            <a:spLocks/>
          </p:cNvSpPr>
          <p:nvPr/>
        </p:nvSpPr>
        <p:spPr>
          <a:xfrm>
            <a:off x="838200" y="1212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V-QCD Framework : Action</a:t>
            </a:r>
          </a:p>
        </p:txBody>
      </p:sp>
      <p:sp>
        <p:nvSpPr>
          <p:cNvPr id="4" name="ZoneTexte 3">
            <a:extLst>
              <a:ext uri="{FF2B5EF4-FFF2-40B4-BE49-F238E27FC236}">
                <a16:creationId xmlns:a16="http://schemas.microsoft.com/office/drawing/2014/main" id="{5FC814BA-E992-46D5-9BC3-8E45D0C86E88}"/>
              </a:ext>
            </a:extLst>
          </p:cNvPr>
          <p:cNvSpPr txBox="1"/>
          <p:nvPr/>
        </p:nvSpPr>
        <p:spPr>
          <a:xfrm>
            <a:off x="838200" y="912495"/>
            <a:ext cx="9925050" cy="769441"/>
          </a:xfrm>
          <a:prstGeom prst="rect">
            <a:avLst/>
          </a:prstGeom>
          <a:noFill/>
        </p:spPr>
        <p:txBody>
          <a:bodyPr wrap="square" rtlCol="0">
            <a:spAutoFit/>
          </a:bodyPr>
          <a:lstStyle/>
          <a:p>
            <a:r>
              <a:rPr lang="en-US" sz="2200" dirty="0"/>
              <a:t>The V-QCD action is built by </a:t>
            </a:r>
            <a:r>
              <a:rPr lang="en-US" sz="2200" dirty="0">
                <a:solidFill>
                  <a:srgbClr val="FF0000"/>
                </a:solidFill>
              </a:rPr>
              <a:t>deforming what is known </a:t>
            </a:r>
            <a:r>
              <a:rPr lang="en-US" sz="2200" dirty="0"/>
              <a:t>from </a:t>
            </a:r>
            <a:r>
              <a:rPr lang="en-US" sz="2200" dirty="0">
                <a:solidFill>
                  <a:srgbClr val="FF0000"/>
                </a:solidFill>
              </a:rPr>
              <a:t>string theory</a:t>
            </a:r>
            <a:r>
              <a:rPr lang="en-US" sz="2200" dirty="0"/>
              <a:t> with </a:t>
            </a:r>
            <a:r>
              <a:rPr lang="en-US" sz="2200" dirty="0">
                <a:solidFill>
                  <a:srgbClr val="FF0000"/>
                </a:solidFill>
              </a:rPr>
              <a:t>phenomenological parameters </a:t>
            </a:r>
            <a:r>
              <a:rPr lang="en-US" sz="2200" dirty="0"/>
              <a:t>of the bulk theory </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43EE863-51E7-40BA-8EF9-2C2795104F10}"/>
                  </a:ext>
                </a:extLst>
              </p:cNvPr>
              <p:cNvSpPr txBox="1"/>
              <p:nvPr/>
            </p:nvSpPr>
            <p:spPr>
              <a:xfrm>
                <a:off x="4425756" y="2179746"/>
                <a:ext cx="3134448"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𝑉</m:t>
                          </m:r>
                          <m:r>
                            <a:rPr lang="fr-FR" sz="2400" b="0" i="1" smtClean="0">
                              <a:latin typeface="Cambria Math" panose="02040503050406030204" pitchFamily="18" charset="0"/>
                            </a:rPr>
                            <m:t>−</m:t>
                          </m:r>
                          <m:r>
                            <a:rPr lang="fr-FR" sz="2400" b="0" i="1" smtClean="0">
                              <a:latin typeface="Cambria Math" panose="02040503050406030204" pitchFamily="18" charset="0"/>
                            </a:rPr>
                            <m:t>𝑄𝐶𝐷</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𝑐</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𝐶𝑆</m:t>
                          </m:r>
                        </m:sub>
                      </m:sSub>
                    </m:oMath>
                  </m:oMathPara>
                </a14:m>
                <a:endParaRPr lang="en-US" dirty="0"/>
              </a:p>
            </p:txBody>
          </p:sp>
        </mc:Choice>
        <mc:Fallback xmlns="">
          <p:sp>
            <p:nvSpPr>
              <p:cNvPr id="5" name="ZoneTexte 4">
                <a:extLst>
                  <a:ext uri="{FF2B5EF4-FFF2-40B4-BE49-F238E27FC236}">
                    <a16:creationId xmlns:a16="http://schemas.microsoft.com/office/drawing/2014/main" id="{543EE863-51E7-40BA-8EF9-2C2795104F10}"/>
                  </a:ext>
                </a:extLst>
              </p:cNvPr>
              <p:cNvSpPr txBox="1">
                <a:spLocks noRot="1" noChangeAspect="1" noMove="1" noResize="1" noEditPoints="1" noAdjustHandles="1" noChangeArrowheads="1" noChangeShapeType="1" noTextEdit="1"/>
              </p:cNvSpPr>
              <p:nvPr/>
            </p:nvSpPr>
            <p:spPr>
              <a:xfrm>
                <a:off x="4425756" y="2179746"/>
                <a:ext cx="3134448" cy="398955"/>
              </a:xfrm>
              <a:prstGeom prst="rect">
                <a:avLst/>
              </a:prstGeom>
              <a:blipFill>
                <a:blip r:embed="rId2"/>
                <a:stretch>
                  <a:fillRect l="-1751" r="-389" b="-2769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098EA727-8D4B-4386-AFA8-CCDE84B9926A}"/>
              </a:ext>
            </a:extLst>
          </p:cNvPr>
          <p:cNvSpPr/>
          <p:nvPr/>
        </p:nvSpPr>
        <p:spPr>
          <a:xfrm>
            <a:off x="7068670" y="2189906"/>
            <a:ext cx="438150" cy="398955"/>
          </a:xfrm>
          <a:prstGeom prst="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5" name="ZoneTexte 34">
                <a:extLst>
                  <a:ext uri="{FF2B5EF4-FFF2-40B4-BE49-F238E27FC236}">
                    <a16:creationId xmlns:a16="http://schemas.microsoft.com/office/drawing/2014/main" id="{929A740F-2EB2-43AA-9A04-9EABDD627577}"/>
                  </a:ext>
                </a:extLst>
              </p:cNvPr>
              <p:cNvSpPr txBox="1"/>
              <p:nvPr/>
            </p:nvSpPr>
            <p:spPr>
              <a:xfrm>
                <a:off x="4330696" y="2814497"/>
                <a:ext cx="3685048" cy="774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𝐶𝑆</m:t>
                          </m:r>
                        </m:sub>
                      </m:sSub>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𝑖</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𝑁</m:t>
                              </m:r>
                            </m:e>
                            <m:sub>
                              <m:r>
                                <a:rPr lang="fr-FR" sz="2400" b="0" i="1" smtClean="0">
                                  <a:latin typeface="Cambria Math" panose="02040503050406030204" pitchFamily="18" charset="0"/>
                                </a:rPr>
                                <m:t>𝑐</m:t>
                              </m:r>
                            </m:sub>
                          </m:sSub>
                        </m:num>
                        <m:den>
                          <m:r>
                            <a:rPr lang="fr-FR" sz="2400" b="0" i="1" smtClean="0">
                              <a:latin typeface="Cambria Math" panose="02040503050406030204" pitchFamily="18" charset="0"/>
                            </a:rPr>
                            <m:t>4</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𝜋</m:t>
                              </m:r>
                            </m:e>
                            <m:sup>
                              <m:r>
                                <a:rPr lang="fr-FR" sz="2400" b="0" i="1" smtClean="0">
                                  <a:latin typeface="Cambria Math" panose="02040503050406030204" pitchFamily="18" charset="0"/>
                                </a:rPr>
                                <m:t>2</m:t>
                              </m:r>
                            </m:sup>
                          </m:sSup>
                        </m:den>
                      </m:f>
                      <m:nary>
                        <m:naryPr>
                          <m:subHide m:val="on"/>
                          <m:supHide m:val="on"/>
                          <m:ctrlPr>
                            <a:rPr lang="fr-FR" sz="2400" b="0" i="1" smtClean="0">
                              <a:latin typeface="Cambria Math" panose="02040503050406030204" pitchFamily="18" charset="0"/>
                            </a:rPr>
                          </m:ctrlPr>
                        </m:naryPr>
                        <m:sub/>
                        <m:sup/>
                        <m:e>
                          <m:sSub>
                            <m:sSubPr>
                              <m:ctrlPr>
                                <a:rPr lang="fr-FR" sz="2400" b="0" i="1" smtClean="0">
                                  <a:latin typeface="Cambria Math" panose="02040503050406030204" pitchFamily="18" charset="0"/>
                                </a:rPr>
                              </m:ctrlPr>
                            </m:sSubPr>
                            <m:e>
                              <m:r>
                                <m:rPr>
                                  <m:sty m:val="p"/>
                                </m:rPr>
                                <a:rPr lang="fr-FR" sz="2400" b="0" i="0" smtClean="0">
                                  <a:latin typeface="Cambria Math" panose="02040503050406030204" pitchFamily="18" charset="0"/>
                                </a:rPr>
                                <m:t>Ω</m:t>
                              </m:r>
                            </m:e>
                            <m:sub>
                              <m:r>
                                <a:rPr lang="fr-FR" sz="2400" b="0" i="1" smtClean="0">
                                  <a:latin typeface="Cambria Math" panose="02040503050406030204" pitchFamily="18" charset="0"/>
                                </a:rPr>
                                <m:t>5</m:t>
                              </m:r>
                            </m:sub>
                          </m:sSub>
                          <m:r>
                            <a:rPr lang="fr-FR" sz="2400" b="0" i="1" smtClean="0">
                              <a:latin typeface="Cambria Math" panose="02040503050406030204" pitchFamily="18" charset="0"/>
                            </a:rPr>
                            <m:t>(</m:t>
                          </m:r>
                          <m:r>
                            <a:rPr lang="fr-FR" sz="2400" b="0" i="1" smtClean="0">
                              <a:solidFill>
                                <a:srgbClr val="FF0000"/>
                              </a:solidFill>
                              <a:latin typeface="Cambria Math" panose="02040503050406030204" pitchFamily="18" charset="0"/>
                            </a:rPr>
                            <m:t>𝒯</m:t>
                          </m:r>
                          <m:r>
                            <a:rPr lang="fr-FR" sz="2400" b="0" i="1" smtClean="0">
                              <a:solidFill>
                                <a:srgbClr val="FF0000"/>
                              </a:solidFill>
                              <a:latin typeface="Cambria Math" panose="02040503050406030204" pitchFamily="18" charset="0"/>
                            </a:rPr>
                            <m:t>,</m:t>
                          </m:r>
                          <m:sSub>
                            <m:sSubPr>
                              <m:ctrlPr>
                                <a:rPr lang="fr-FR" sz="2400" b="0" i="1" smtClean="0">
                                  <a:solidFill>
                                    <a:srgbClr val="FF0000"/>
                                  </a:solidFill>
                                  <a:latin typeface="Cambria Math" panose="02040503050406030204" pitchFamily="18" charset="0"/>
                                </a:rPr>
                              </m:ctrlPr>
                            </m:sSubPr>
                            <m:e>
                              <m:r>
                                <a:rPr lang="fr-FR" sz="2400" b="0" i="1" smtClean="0">
                                  <a:solidFill>
                                    <a:srgbClr val="FF0000"/>
                                  </a:solidFill>
                                  <a:latin typeface="Cambria Math" panose="02040503050406030204" pitchFamily="18" charset="0"/>
                                </a:rPr>
                                <m:t>𝐴</m:t>
                              </m:r>
                            </m:e>
                            <m:sub>
                              <m:r>
                                <a:rPr lang="fr-FR" sz="2400" b="0" i="1" smtClean="0">
                                  <a:solidFill>
                                    <a:srgbClr val="FF0000"/>
                                  </a:solidFill>
                                  <a:latin typeface="Cambria Math" panose="02040503050406030204" pitchFamily="18" charset="0"/>
                                </a:rPr>
                                <m:t>(</m:t>
                              </m:r>
                              <m:r>
                                <a:rPr lang="fr-FR" sz="2400" b="0" i="1" smtClean="0">
                                  <a:solidFill>
                                    <a:srgbClr val="FF0000"/>
                                  </a:solidFill>
                                  <a:latin typeface="Cambria Math" panose="02040503050406030204" pitchFamily="18" charset="0"/>
                                </a:rPr>
                                <m:t>𝐿</m:t>
                              </m:r>
                              <m:r>
                                <a:rPr lang="fr-FR" sz="2400" b="0" i="1" smtClean="0">
                                  <a:solidFill>
                                    <a:srgbClr val="FF0000"/>
                                  </a:solidFill>
                                  <a:latin typeface="Cambria Math" panose="02040503050406030204" pitchFamily="18" charset="0"/>
                                </a:rPr>
                                <m:t>/</m:t>
                              </m:r>
                              <m:r>
                                <a:rPr lang="fr-FR" sz="2400" b="0" i="1" smtClean="0">
                                  <a:solidFill>
                                    <a:srgbClr val="FF0000"/>
                                  </a:solidFill>
                                  <a:latin typeface="Cambria Math" panose="02040503050406030204" pitchFamily="18" charset="0"/>
                                </a:rPr>
                                <m:t>𝑅</m:t>
                              </m:r>
                              <m:r>
                                <a:rPr lang="fr-FR" sz="2400" b="0" i="1" smtClean="0">
                                  <a:solidFill>
                                    <a:srgbClr val="FF0000"/>
                                  </a:solidFill>
                                  <a:latin typeface="Cambria Math" panose="02040503050406030204" pitchFamily="18" charset="0"/>
                                </a:rPr>
                                <m:t>)</m:t>
                              </m:r>
                            </m:sub>
                          </m:sSub>
                          <m:r>
                            <a:rPr lang="fr-FR" sz="2400" b="0" i="1" smtClean="0">
                              <a:latin typeface="Cambria Math" panose="02040503050406030204" pitchFamily="18" charset="0"/>
                            </a:rPr>
                            <m:t>)</m:t>
                          </m:r>
                        </m:e>
                      </m:nary>
                      <m:r>
                        <a:rPr lang="fr-FR" sz="2400" b="0" i="1" smtClean="0">
                          <a:latin typeface="Cambria Math" panose="02040503050406030204" pitchFamily="18" charset="0"/>
                        </a:rPr>
                        <m:t> , </m:t>
                      </m:r>
                    </m:oMath>
                  </m:oMathPara>
                </a14:m>
                <a:endParaRPr lang="en-US" sz="2400" dirty="0"/>
              </a:p>
            </p:txBody>
          </p:sp>
        </mc:Choice>
        <mc:Fallback>
          <p:sp>
            <p:nvSpPr>
              <p:cNvPr id="35" name="ZoneTexte 34">
                <a:extLst>
                  <a:ext uri="{FF2B5EF4-FFF2-40B4-BE49-F238E27FC236}">
                    <a16:creationId xmlns:a16="http://schemas.microsoft.com/office/drawing/2014/main" id="{929A740F-2EB2-43AA-9A04-9EABDD627577}"/>
                  </a:ext>
                </a:extLst>
              </p:cNvPr>
              <p:cNvSpPr txBox="1">
                <a:spLocks noRot="1" noChangeAspect="1" noMove="1" noResize="1" noEditPoints="1" noAdjustHandles="1" noChangeArrowheads="1" noChangeShapeType="1" noTextEdit="1"/>
              </p:cNvSpPr>
              <p:nvPr/>
            </p:nvSpPr>
            <p:spPr>
              <a:xfrm>
                <a:off x="4330696" y="2814497"/>
                <a:ext cx="3685048" cy="774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6" name="Tableau 35">
                <a:extLst>
                  <a:ext uri="{FF2B5EF4-FFF2-40B4-BE49-F238E27FC236}">
                    <a16:creationId xmlns:a16="http://schemas.microsoft.com/office/drawing/2014/main" id="{FC387413-B1E4-4FA7-8500-56E89B50B5E6}"/>
                  </a:ext>
                </a:extLst>
              </p:cNvPr>
              <p:cNvGraphicFramePr>
                <a:graphicFrameLocks noGrp="1"/>
              </p:cNvGraphicFramePr>
              <p:nvPr>
                <p:extLst>
                  <p:ext uri="{D42A27DB-BD31-4B8C-83A1-F6EECF244321}">
                    <p14:modId xmlns:p14="http://schemas.microsoft.com/office/powerpoint/2010/main" val="3872348860"/>
                  </p:ext>
                </p:extLst>
              </p:nvPr>
            </p:nvGraphicFramePr>
            <p:xfrm>
              <a:off x="3846975" y="5275039"/>
              <a:ext cx="4292010" cy="1296000"/>
            </p:xfrm>
            <a:graphic>
              <a:graphicData uri="http://schemas.openxmlformats.org/drawingml/2006/table">
                <a:tbl>
                  <a:tblPr firstRow="1" bandRow="1">
                    <a:tableStyleId>{5C22544A-7EE6-4342-B048-85BDC9FD1C3A}</a:tableStyleId>
                  </a:tblPr>
                  <a:tblGrid>
                    <a:gridCol w="4292010">
                      <a:extLst>
                        <a:ext uri="{9D8B030D-6E8A-4147-A177-3AD203B41FA5}">
                          <a16:colId xmlns:a16="http://schemas.microsoft.com/office/drawing/2014/main" val="913545915"/>
                        </a:ext>
                      </a:extLst>
                    </a:gridCol>
                  </a:tblGrid>
                  <a:tr h="648000">
                    <a:tc>
                      <a:txBody>
                        <a:bodyPr/>
                        <a:lstStyle/>
                        <a:p>
                          <a:pPr algn="ctr"/>
                          <a:r>
                            <a:rPr lang="en-US" sz="2000" dirty="0"/>
                            <a:t>Parameters of the bulk theory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612155981"/>
                      </a:ext>
                    </a:extLst>
                  </a:tr>
                  <a:tr h="648000">
                    <a:tc>
                      <a:txBody>
                        <a:bodyPr/>
                        <a:lstStyle/>
                        <a:p>
                          <a:pPr algn="ct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𝑓</m:t>
                                    </m:r>
                                  </m:e>
                                  <m:sub>
                                    <m:r>
                                      <a:rPr lang="fr-FR" sz="2000" b="0" i="1" smtClean="0">
                                        <a:latin typeface="Cambria Math" panose="02040503050406030204" pitchFamily="18" charset="0"/>
                                      </a:rPr>
                                      <m:t>𝑖</m:t>
                                    </m:r>
                                  </m:sub>
                                </m:sSub>
                                <m:r>
                                  <a:rPr lang="fr-FR" sz="2000" b="0" i="1" smtClean="0">
                                    <a:latin typeface="Cambria Math" panose="02040503050406030204" pitchFamily="18" charset="0"/>
                                  </a:rPr>
                                  <m:t>(</m:t>
                                </m:r>
                                <m:r>
                                  <a:rPr lang="fr-FR" sz="2000" b="0" i="1" smtClean="0">
                                    <a:latin typeface="Cambria Math" panose="02040503050406030204" pitchFamily="18" charset="0"/>
                                  </a:rPr>
                                  <m:t>𝒯</m:t>
                                </m:r>
                                <m:r>
                                  <a:rPr lang="fr-FR" sz="2000" b="0" i="1" smtClean="0">
                                    <a:latin typeface="Cambria Math" panose="02040503050406030204" pitchFamily="18" charset="0"/>
                                  </a:rPr>
                                  <m:t>)</m:t>
                                </m:r>
                              </m:oMath>
                            </m:oMathPara>
                          </a14:m>
                          <a:endParaRPr lang="en-US" dirty="0"/>
                        </a:p>
                      </a:txBody>
                      <a:tcPr anchor="ctr">
                        <a:lnR w="12700" cmpd="sng">
                          <a:noFill/>
                        </a:lnR>
                        <a:lnT w="38100" cmpd="sng">
                          <a:noFill/>
                        </a:lnT>
                      </a:tcPr>
                    </a:tc>
                    <a:extLst>
                      <a:ext uri="{0D108BD9-81ED-4DB2-BD59-A6C34878D82A}">
                        <a16:rowId xmlns:a16="http://schemas.microsoft.com/office/drawing/2014/main" val="3607483829"/>
                      </a:ext>
                    </a:extLst>
                  </a:tr>
                </a:tbl>
              </a:graphicData>
            </a:graphic>
          </p:graphicFrame>
        </mc:Choice>
        <mc:Fallback xmlns="">
          <p:graphicFrame>
            <p:nvGraphicFramePr>
              <p:cNvPr id="36" name="Tableau 35">
                <a:extLst>
                  <a:ext uri="{FF2B5EF4-FFF2-40B4-BE49-F238E27FC236}">
                    <a16:creationId xmlns:a16="http://schemas.microsoft.com/office/drawing/2014/main" id="{FC387413-B1E4-4FA7-8500-56E89B50B5E6}"/>
                  </a:ext>
                </a:extLst>
              </p:cNvPr>
              <p:cNvGraphicFramePr>
                <a:graphicFrameLocks noGrp="1"/>
              </p:cNvGraphicFramePr>
              <p:nvPr>
                <p:extLst>
                  <p:ext uri="{D42A27DB-BD31-4B8C-83A1-F6EECF244321}">
                    <p14:modId xmlns:p14="http://schemas.microsoft.com/office/powerpoint/2010/main" val="3872348860"/>
                  </p:ext>
                </p:extLst>
              </p:nvPr>
            </p:nvGraphicFramePr>
            <p:xfrm>
              <a:off x="3846975" y="5275039"/>
              <a:ext cx="4292010" cy="1296000"/>
            </p:xfrm>
            <a:graphic>
              <a:graphicData uri="http://schemas.openxmlformats.org/drawingml/2006/table">
                <a:tbl>
                  <a:tblPr firstRow="1" bandRow="1">
                    <a:tableStyleId>{5C22544A-7EE6-4342-B048-85BDC9FD1C3A}</a:tableStyleId>
                  </a:tblPr>
                  <a:tblGrid>
                    <a:gridCol w="4292010">
                      <a:extLst>
                        <a:ext uri="{9D8B030D-6E8A-4147-A177-3AD203B41FA5}">
                          <a16:colId xmlns:a16="http://schemas.microsoft.com/office/drawing/2014/main" val="913545915"/>
                        </a:ext>
                      </a:extLst>
                    </a:gridCol>
                  </a:tblGrid>
                  <a:tr h="648000">
                    <a:tc>
                      <a:txBody>
                        <a:bodyPr/>
                        <a:lstStyle/>
                        <a:p>
                          <a:pPr algn="ctr"/>
                          <a:r>
                            <a:rPr lang="en-US" sz="2000" dirty="0"/>
                            <a:t>Parameters of the bulk theory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612155981"/>
                      </a:ext>
                    </a:extLst>
                  </a:tr>
                  <a:tr h="648000">
                    <a:tc>
                      <a:txBody>
                        <a:bodyPr/>
                        <a:lstStyle/>
                        <a:p>
                          <a:endParaRPr lang="fr-FR"/>
                        </a:p>
                      </a:txBody>
                      <a:tcPr anchor="ctr">
                        <a:lnR w="12700" cmpd="sng">
                          <a:noFill/>
                        </a:lnR>
                        <a:lnT w="38100" cmpd="sng">
                          <a:noFill/>
                        </a:lnT>
                        <a:blipFill>
                          <a:blip r:embed="rId4"/>
                          <a:stretch>
                            <a:fillRect l="-142" t="-100943" r="-142" b="-2830"/>
                          </a:stretch>
                        </a:blipFill>
                      </a:tcPr>
                    </a:tc>
                    <a:extLst>
                      <a:ext uri="{0D108BD9-81ED-4DB2-BD59-A6C34878D82A}">
                        <a16:rowId xmlns:a16="http://schemas.microsoft.com/office/drawing/2014/main" val="3607483829"/>
                      </a:ext>
                    </a:extLst>
                  </a:tr>
                </a:tbl>
              </a:graphicData>
            </a:graphic>
          </p:graphicFrame>
        </mc:Fallback>
      </mc:AlternateContent>
      <p:sp>
        <p:nvSpPr>
          <p:cNvPr id="41" name="Rectangle 40">
            <a:extLst>
              <a:ext uri="{FF2B5EF4-FFF2-40B4-BE49-F238E27FC236}">
                <a16:creationId xmlns:a16="http://schemas.microsoft.com/office/drawing/2014/main" id="{91137418-6D68-4D86-A86E-C2526C7C3541}"/>
              </a:ext>
            </a:extLst>
          </p:cNvPr>
          <p:cNvSpPr/>
          <p:nvPr/>
        </p:nvSpPr>
        <p:spPr>
          <a:xfrm>
            <a:off x="8431313" y="2189906"/>
            <a:ext cx="2047355" cy="400110"/>
          </a:xfrm>
          <a:prstGeom prst="rect">
            <a:avLst/>
          </a:prstGeom>
        </p:spPr>
        <p:txBody>
          <a:bodyPr wrap="none">
            <a:spAutoFit/>
          </a:bodyPr>
          <a:lstStyle/>
          <a:p>
            <a:r>
              <a:rPr lang="en-US" sz="2000" dirty="0">
                <a:solidFill>
                  <a:schemeClr val="accent6"/>
                </a:solidFill>
              </a:rPr>
              <a:t>[hep-</a:t>
            </a:r>
            <a:r>
              <a:rPr lang="en-US" sz="2000" dirty="0" err="1">
                <a:solidFill>
                  <a:schemeClr val="accent6"/>
                </a:solidFill>
              </a:rPr>
              <a:t>th</a:t>
            </a:r>
            <a:r>
              <a:rPr lang="en-US" sz="2000" dirty="0">
                <a:solidFill>
                  <a:schemeClr val="accent6"/>
                </a:solidFill>
              </a:rPr>
              <a:t>/0012210]</a:t>
            </a:r>
          </a:p>
        </p:txBody>
      </p:sp>
      <p:sp>
        <p:nvSpPr>
          <p:cNvPr id="34" name="Rectangle 33">
            <a:extLst>
              <a:ext uri="{FF2B5EF4-FFF2-40B4-BE49-F238E27FC236}">
                <a16:creationId xmlns:a16="http://schemas.microsoft.com/office/drawing/2014/main" id="{A5F30A80-98A2-4127-AC6E-9A3C5B94299E}"/>
              </a:ext>
            </a:extLst>
          </p:cNvPr>
          <p:cNvSpPr/>
          <p:nvPr/>
        </p:nvSpPr>
        <p:spPr>
          <a:xfrm>
            <a:off x="8431313" y="2551653"/>
            <a:ext cx="2047355" cy="400110"/>
          </a:xfrm>
          <a:prstGeom prst="rect">
            <a:avLst/>
          </a:prstGeom>
        </p:spPr>
        <p:txBody>
          <a:bodyPr wrap="none">
            <a:spAutoFit/>
          </a:bodyPr>
          <a:lstStyle/>
          <a:p>
            <a:r>
              <a:rPr lang="fr-FR" sz="2000" dirty="0">
                <a:solidFill>
                  <a:schemeClr val="accent6"/>
                </a:solidFill>
              </a:rPr>
              <a:t>[hep-th/0702155]</a:t>
            </a:r>
            <a:endParaRPr lang="en-US" sz="2000" dirty="0">
              <a:solidFill>
                <a:schemeClr val="accent6"/>
              </a:solidFill>
            </a:endParaRPr>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92035C6B-414F-4446-B811-75174CF2F132}"/>
                  </a:ext>
                </a:extLst>
              </p:cNvPr>
              <p:cNvSpPr txBox="1"/>
              <p:nvPr/>
            </p:nvSpPr>
            <p:spPr>
              <a:xfrm>
                <a:off x="838200" y="3647597"/>
                <a:ext cx="10515600" cy="1130246"/>
              </a:xfrm>
              <a:prstGeom prst="rect">
                <a:avLst/>
              </a:prstGeom>
              <a:noFill/>
            </p:spPr>
            <p:txBody>
              <a:bodyPr wrap="square" rtlCol="0">
                <a:spAutoFit/>
              </a:bodyPr>
              <a:lstStyle/>
              <a:p>
                <a:r>
                  <a:rPr lang="en-US" sz="2200" dirty="0"/>
                  <a:t>This CS term, apart from the flavor gauge fields, now </a:t>
                </a:r>
                <a:r>
                  <a:rPr lang="en-US" sz="2200" dirty="0">
                    <a:solidFill>
                      <a:srgbClr val="FF0000"/>
                    </a:solidFill>
                  </a:rPr>
                  <a:t>contains also the tachyon</a:t>
                </a:r>
                <a:r>
                  <a:rPr lang="en-US" sz="2200" dirty="0"/>
                  <a:t>.</a:t>
                </a:r>
              </a:p>
              <a:p>
                <a:endParaRPr lang="en-US" sz="2200" dirty="0"/>
              </a:p>
              <a:p>
                <a:r>
                  <a:rPr lang="en-US" sz="2200" dirty="0"/>
                  <a:t>The dependence on the tachyon appears in terms of several </a:t>
                </a:r>
                <a:r>
                  <a:rPr lang="en-US" sz="2200" dirty="0">
                    <a:solidFill>
                      <a:srgbClr val="FF0000"/>
                    </a:solidFill>
                  </a:rPr>
                  <a:t>functions </a:t>
                </a:r>
                <a14:m>
                  <m:oMath xmlns:m="http://schemas.openxmlformats.org/officeDocument/2006/math">
                    <m:sSub>
                      <m:sSubPr>
                        <m:ctrlPr>
                          <a:rPr lang="fr-FR" sz="2400" i="1">
                            <a:solidFill>
                              <a:srgbClr val="FF0000"/>
                            </a:solidFill>
                            <a:latin typeface="Cambria Math" panose="02040503050406030204" pitchFamily="18" charset="0"/>
                          </a:rPr>
                        </m:ctrlPr>
                      </m:sSubPr>
                      <m:e>
                        <m:r>
                          <a:rPr lang="fr-FR" sz="2400" i="1">
                            <a:solidFill>
                              <a:srgbClr val="FF0000"/>
                            </a:solidFill>
                            <a:latin typeface="Cambria Math" panose="02040503050406030204" pitchFamily="18" charset="0"/>
                          </a:rPr>
                          <m:t>𝑓</m:t>
                        </m:r>
                      </m:e>
                      <m:sub>
                        <m:r>
                          <a:rPr lang="fr-FR" sz="2400" i="1">
                            <a:solidFill>
                              <a:srgbClr val="FF0000"/>
                            </a:solidFill>
                            <a:latin typeface="Cambria Math" panose="02040503050406030204" pitchFamily="18" charset="0"/>
                          </a:rPr>
                          <m:t>𝑖</m:t>
                        </m:r>
                      </m:sub>
                    </m:sSub>
                    <m:r>
                      <a:rPr lang="fr-FR" sz="2400" i="1">
                        <a:solidFill>
                          <a:srgbClr val="FF0000"/>
                        </a:solidFill>
                        <a:latin typeface="Cambria Math" panose="02040503050406030204" pitchFamily="18" charset="0"/>
                      </a:rPr>
                      <m:t>(</m:t>
                    </m:r>
                    <m:r>
                      <a:rPr lang="fr-FR" sz="2400" i="1">
                        <a:solidFill>
                          <a:srgbClr val="FF0000"/>
                        </a:solidFill>
                        <a:latin typeface="Cambria Math" panose="02040503050406030204" pitchFamily="18" charset="0"/>
                      </a:rPr>
                      <m:t>𝒯</m:t>
                    </m:r>
                    <m:r>
                      <a:rPr lang="fr-FR" sz="2400" i="1">
                        <a:solidFill>
                          <a:srgbClr val="FF0000"/>
                        </a:solidFill>
                        <a:latin typeface="Cambria Math" panose="02040503050406030204" pitchFamily="18" charset="0"/>
                      </a:rPr>
                      <m:t>)</m:t>
                    </m:r>
                  </m:oMath>
                </a14:m>
                <a:r>
                  <a:rPr lang="en-US" sz="2200" dirty="0">
                    <a:solidFill>
                      <a:srgbClr val="FF0000"/>
                    </a:solidFill>
                  </a:rPr>
                  <a:t> </a:t>
                </a:r>
                <a:r>
                  <a:rPr lang="en-US" sz="2200" dirty="0"/>
                  <a:t>.</a:t>
                </a:r>
              </a:p>
            </p:txBody>
          </p:sp>
        </mc:Choice>
        <mc:Fallback xmlns="">
          <p:sp>
            <p:nvSpPr>
              <p:cNvPr id="12" name="ZoneTexte 11">
                <a:extLst>
                  <a:ext uri="{FF2B5EF4-FFF2-40B4-BE49-F238E27FC236}">
                    <a16:creationId xmlns:a16="http://schemas.microsoft.com/office/drawing/2014/main" id="{92035C6B-414F-4446-B811-75174CF2F132}"/>
                  </a:ext>
                </a:extLst>
              </p:cNvPr>
              <p:cNvSpPr txBox="1">
                <a:spLocks noRot="1" noChangeAspect="1" noMove="1" noResize="1" noEditPoints="1" noAdjustHandles="1" noChangeArrowheads="1" noChangeShapeType="1" noTextEdit="1"/>
              </p:cNvSpPr>
              <p:nvPr/>
            </p:nvSpPr>
            <p:spPr>
              <a:xfrm>
                <a:off x="838200" y="3647597"/>
                <a:ext cx="10515600" cy="1130246"/>
              </a:xfrm>
              <a:prstGeom prst="rect">
                <a:avLst/>
              </a:prstGeom>
              <a:blipFill>
                <a:blip r:embed="rId5"/>
                <a:stretch>
                  <a:fillRect l="-754" t="-3226" b="-10215"/>
                </a:stretch>
              </a:blipFill>
            </p:spPr>
            <p:txBody>
              <a:bodyPr/>
              <a:lstStyle/>
              <a:p>
                <a:r>
                  <a:rPr lang="en-US">
                    <a:noFill/>
                  </a:rPr>
                  <a:t> </a:t>
                </a:r>
              </a:p>
            </p:txBody>
          </p:sp>
        </mc:Fallback>
      </mc:AlternateContent>
      <p:sp>
        <p:nvSpPr>
          <p:cNvPr id="13" name="Espace réservé du numéro de diapositive 4">
            <a:extLst>
              <a:ext uri="{FF2B5EF4-FFF2-40B4-BE49-F238E27FC236}">
                <a16:creationId xmlns:a16="http://schemas.microsoft.com/office/drawing/2014/main" id="{891E24B6-B84E-40FD-9425-D4EE678F1975}"/>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27</a:t>
            </a:fld>
            <a:r>
              <a:rPr lang="fr-FR" dirty="0"/>
              <a:t>/32</a:t>
            </a:r>
          </a:p>
        </p:txBody>
      </p:sp>
    </p:spTree>
    <p:extLst>
      <p:ext uri="{BB962C8B-B14F-4D97-AF65-F5344CB8AC3E}">
        <p14:creationId xmlns:p14="http://schemas.microsoft.com/office/powerpoint/2010/main" val="157825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B6074-43FF-4D07-9F0E-9E18DC1B7229}"/>
              </a:ext>
            </a:extLst>
          </p:cNvPr>
          <p:cNvSpPr/>
          <p:nvPr/>
        </p:nvSpPr>
        <p:spPr>
          <a:xfrm>
            <a:off x="7601415" y="2138158"/>
            <a:ext cx="3948246" cy="2718000"/>
          </a:xfrm>
          <a:prstGeom prst="rect">
            <a:avLst/>
          </a:prstGeom>
          <a:solidFill>
            <a:srgbClr val="F0BEFE"/>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re 1">
            <a:extLst>
              <a:ext uri="{FF2B5EF4-FFF2-40B4-BE49-F238E27FC236}">
                <a16:creationId xmlns:a16="http://schemas.microsoft.com/office/drawing/2014/main" id="{CA76EF4E-3298-4E87-9D6E-B56B6870D9BC}"/>
              </a:ext>
            </a:extLst>
          </p:cNvPr>
          <p:cNvSpPr txBox="1">
            <a:spLocks/>
          </p:cNvSpPr>
          <p:nvPr/>
        </p:nvSpPr>
        <p:spPr>
          <a:xfrm>
            <a:off x="838200" y="31124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Previous Results in V-QCD</a:t>
            </a:r>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5BC197C2-B3D9-4A0A-B829-DC0AB79AE6E0}"/>
                  </a:ext>
                </a:extLst>
              </p:cNvPr>
              <p:cNvSpPr txBox="1"/>
              <p:nvPr/>
            </p:nvSpPr>
            <p:spPr>
              <a:xfrm>
                <a:off x="9682479" y="4849337"/>
                <a:ext cx="2286001" cy="400110"/>
              </a:xfrm>
              <a:prstGeom prst="rect">
                <a:avLst/>
              </a:prstGeom>
              <a:noFill/>
            </p:spPr>
            <p:txBody>
              <a:bodyPr wrap="square" rtlCol="0">
                <a:spAutoFit/>
              </a:bodyPr>
              <a:lstStyle/>
              <a:p>
                <a:pPr algn="ctr"/>
                <a:r>
                  <a:rPr lang="en-US" sz="2000" dirty="0"/>
                  <a:t>Baryon Density [</a:t>
                </a:r>
                <a14:m>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𝜌</m:t>
                        </m:r>
                      </m:e>
                      <m:sub>
                        <m:r>
                          <a:rPr lang="fr-FR" sz="2000" b="0" i="1" smtClean="0">
                            <a:latin typeface="Cambria Math" panose="02040503050406030204" pitchFamily="18" charset="0"/>
                          </a:rPr>
                          <m:t>0</m:t>
                        </m:r>
                      </m:sub>
                    </m:sSub>
                  </m:oMath>
                </a14:m>
                <a:r>
                  <a:rPr lang="en-US" sz="2000" dirty="0"/>
                  <a:t>]</a:t>
                </a:r>
              </a:p>
            </p:txBody>
          </p:sp>
        </mc:Choice>
        <mc:Fallback xmlns="">
          <p:sp>
            <p:nvSpPr>
              <p:cNvPr id="7" name="ZoneTexte 6">
                <a:extLst>
                  <a:ext uri="{FF2B5EF4-FFF2-40B4-BE49-F238E27FC236}">
                    <a16:creationId xmlns:a16="http://schemas.microsoft.com/office/drawing/2014/main" id="{5BC197C2-B3D9-4A0A-B829-DC0AB79AE6E0}"/>
                  </a:ext>
                </a:extLst>
              </p:cNvPr>
              <p:cNvSpPr txBox="1">
                <a:spLocks noRot="1" noChangeAspect="1" noMove="1" noResize="1" noEditPoints="1" noAdjustHandles="1" noChangeArrowheads="1" noChangeShapeType="1" noTextEdit="1"/>
              </p:cNvSpPr>
              <p:nvPr/>
            </p:nvSpPr>
            <p:spPr>
              <a:xfrm>
                <a:off x="9682479" y="4849337"/>
                <a:ext cx="2286001" cy="400110"/>
              </a:xfrm>
              <a:prstGeom prst="rect">
                <a:avLst/>
              </a:prstGeom>
              <a:blipFill>
                <a:blip r:embed="rId2"/>
                <a:stretch>
                  <a:fillRect l="-1067" t="-7576" r="-1333" b="-25758"/>
                </a:stretch>
              </a:blipFill>
            </p:spPr>
            <p:txBody>
              <a:bodyPr/>
              <a:lstStyle/>
              <a:p>
                <a:r>
                  <a:rPr lang="en-US">
                    <a:noFill/>
                  </a:rPr>
                  <a:t> </a:t>
                </a:r>
              </a:p>
            </p:txBody>
          </p:sp>
        </mc:Fallback>
      </mc:AlternateContent>
      <p:cxnSp>
        <p:nvCxnSpPr>
          <p:cNvPr id="9" name="Connecteur droit 8">
            <a:extLst>
              <a:ext uri="{FF2B5EF4-FFF2-40B4-BE49-F238E27FC236}">
                <a16:creationId xmlns:a16="http://schemas.microsoft.com/office/drawing/2014/main" id="{2F4D27DB-8FD7-4D18-AA3C-774287EEE618}"/>
              </a:ext>
            </a:extLst>
          </p:cNvPr>
          <p:cNvCxnSpPr/>
          <p:nvPr/>
        </p:nvCxnSpPr>
        <p:spPr>
          <a:xfrm>
            <a:off x="8276703" y="4734559"/>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C06AE446-A9B8-4014-BC54-5CA3AFB85286}"/>
              </a:ext>
            </a:extLst>
          </p:cNvPr>
          <p:cNvSpPr txBox="1"/>
          <p:nvPr/>
        </p:nvSpPr>
        <p:spPr>
          <a:xfrm>
            <a:off x="7354670" y="4864726"/>
            <a:ext cx="1844066" cy="369332"/>
          </a:xfrm>
          <a:prstGeom prst="rect">
            <a:avLst/>
          </a:prstGeom>
          <a:noFill/>
        </p:spPr>
        <p:txBody>
          <a:bodyPr wrap="square" rtlCol="0">
            <a:spAutoFit/>
          </a:bodyPr>
          <a:lstStyle/>
          <a:p>
            <a:pPr algn="ctr"/>
            <a:r>
              <a:rPr lang="en-US" dirty="0"/>
              <a:t>1</a:t>
            </a:r>
          </a:p>
        </p:txBody>
      </p:sp>
      <p:sp>
        <p:nvSpPr>
          <p:cNvPr id="11" name="ZoneTexte 10">
            <a:extLst>
              <a:ext uri="{FF2B5EF4-FFF2-40B4-BE49-F238E27FC236}">
                <a16:creationId xmlns:a16="http://schemas.microsoft.com/office/drawing/2014/main" id="{7E39812E-164D-4A4B-BC55-F90BFB60E3B8}"/>
              </a:ext>
            </a:extLst>
          </p:cNvPr>
          <p:cNvSpPr txBox="1"/>
          <p:nvPr/>
        </p:nvSpPr>
        <p:spPr>
          <a:xfrm flipV="1">
            <a:off x="6351499" y="1488691"/>
            <a:ext cx="492443" cy="2733319"/>
          </a:xfrm>
          <a:prstGeom prst="rect">
            <a:avLst/>
          </a:prstGeom>
          <a:noFill/>
        </p:spPr>
        <p:txBody>
          <a:bodyPr vert="eaVert" wrap="square" rtlCol="0">
            <a:spAutoFit/>
          </a:bodyPr>
          <a:lstStyle/>
          <a:p>
            <a:r>
              <a:rPr lang="en-US" sz="2000" dirty="0"/>
              <a:t>Temperature [MeV]</a:t>
            </a:r>
          </a:p>
        </p:txBody>
      </p:sp>
      <p:cxnSp>
        <p:nvCxnSpPr>
          <p:cNvPr id="12" name="Connecteur droit 11">
            <a:extLst>
              <a:ext uri="{FF2B5EF4-FFF2-40B4-BE49-F238E27FC236}">
                <a16:creationId xmlns:a16="http://schemas.microsoft.com/office/drawing/2014/main" id="{5E2D6EB3-7E15-4E43-8721-69BD99693B5E}"/>
              </a:ext>
            </a:extLst>
          </p:cNvPr>
          <p:cNvCxnSpPr>
            <a:cxnSpLocks/>
          </p:cNvCxnSpPr>
          <p:nvPr/>
        </p:nvCxnSpPr>
        <p:spPr>
          <a:xfrm rot="16200000">
            <a:off x="7200900" y="353271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CB05E724-4464-49B3-B584-7DA21D9AD039}"/>
              </a:ext>
            </a:extLst>
          </p:cNvPr>
          <p:cNvCxnSpPr>
            <a:cxnSpLocks/>
          </p:cNvCxnSpPr>
          <p:nvPr/>
        </p:nvCxnSpPr>
        <p:spPr>
          <a:xfrm rot="16200000">
            <a:off x="7201786" y="2341640"/>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AF718E22-ABC1-4C5A-9845-8D1ACF835EED}"/>
              </a:ext>
            </a:extLst>
          </p:cNvPr>
          <p:cNvSpPr txBox="1"/>
          <p:nvPr/>
        </p:nvSpPr>
        <p:spPr>
          <a:xfrm>
            <a:off x="6652656" y="3422995"/>
            <a:ext cx="600737" cy="369332"/>
          </a:xfrm>
          <a:prstGeom prst="rect">
            <a:avLst/>
          </a:prstGeom>
          <a:noFill/>
        </p:spPr>
        <p:txBody>
          <a:bodyPr wrap="square" rtlCol="0">
            <a:spAutoFit/>
          </a:bodyPr>
          <a:lstStyle/>
          <a:p>
            <a:r>
              <a:rPr lang="en-US" dirty="0"/>
              <a:t>100</a:t>
            </a:r>
          </a:p>
        </p:txBody>
      </p:sp>
      <p:sp>
        <p:nvSpPr>
          <p:cNvPr id="16" name="ZoneTexte 15">
            <a:extLst>
              <a:ext uri="{FF2B5EF4-FFF2-40B4-BE49-F238E27FC236}">
                <a16:creationId xmlns:a16="http://schemas.microsoft.com/office/drawing/2014/main" id="{5CF5C189-F010-40F4-AE82-B702F91675E9}"/>
              </a:ext>
            </a:extLst>
          </p:cNvPr>
          <p:cNvSpPr txBox="1"/>
          <p:nvPr/>
        </p:nvSpPr>
        <p:spPr>
          <a:xfrm>
            <a:off x="6647339" y="2241105"/>
            <a:ext cx="600737" cy="369332"/>
          </a:xfrm>
          <a:prstGeom prst="rect">
            <a:avLst/>
          </a:prstGeom>
          <a:noFill/>
        </p:spPr>
        <p:txBody>
          <a:bodyPr wrap="square" rtlCol="0">
            <a:spAutoFit/>
          </a:bodyPr>
          <a:lstStyle/>
          <a:p>
            <a:r>
              <a:rPr lang="en-US" dirty="0"/>
              <a:t>200</a:t>
            </a:r>
          </a:p>
        </p:txBody>
      </p:sp>
      <p:cxnSp>
        <p:nvCxnSpPr>
          <p:cNvPr id="18" name="Connecteur droit 17">
            <a:extLst>
              <a:ext uri="{FF2B5EF4-FFF2-40B4-BE49-F238E27FC236}">
                <a16:creationId xmlns:a16="http://schemas.microsoft.com/office/drawing/2014/main" id="{4DE7C932-41D6-41ED-885F-B9D6C6E3B226}"/>
              </a:ext>
            </a:extLst>
          </p:cNvPr>
          <p:cNvCxnSpPr/>
          <p:nvPr/>
        </p:nvCxnSpPr>
        <p:spPr>
          <a:xfrm flipH="1">
            <a:off x="10275503" y="4738564"/>
            <a:ext cx="91440" cy="1625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E2825CFF-42AA-45DF-91A1-DC250675FB12}"/>
              </a:ext>
            </a:extLst>
          </p:cNvPr>
          <p:cNvCxnSpPr/>
          <p:nvPr/>
        </p:nvCxnSpPr>
        <p:spPr>
          <a:xfrm flipH="1">
            <a:off x="10366943" y="4748724"/>
            <a:ext cx="91440" cy="1625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orme libre : forme 25">
            <a:extLst>
              <a:ext uri="{FF2B5EF4-FFF2-40B4-BE49-F238E27FC236}">
                <a16:creationId xmlns:a16="http://schemas.microsoft.com/office/drawing/2014/main" id="{82BEFECB-2EA6-45C8-A3B5-8A4C40E3D785}"/>
              </a:ext>
            </a:extLst>
          </p:cNvPr>
          <p:cNvSpPr/>
          <p:nvPr/>
        </p:nvSpPr>
        <p:spPr>
          <a:xfrm>
            <a:off x="7192732" y="2144832"/>
            <a:ext cx="489859" cy="2807333"/>
          </a:xfrm>
          <a:custGeom>
            <a:avLst/>
            <a:gdLst>
              <a:gd name="connsiteX0" fmla="*/ 0 w 433671"/>
              <a:gd name="connsiteY0" fmla="*/ 0 h 2509312"/>
              <a:gd name="connsiteX1" fmla="*/ 433671 w 433671"/>
              <a:gd name="connsiteY1" fmla="*/ 0 h 2509312"/>
              <a:gd name="connsiteX2" fmla="*/ 433671 w 433671"/>
              <a:gd name="connsiteY2" fmla="*/ 2509312 h 2509312"/>
              <a:gd name="connsiteX3" fmla="*/ 414748 w 433671"/>
              <a:gd name="connsiteY3" fmla="*/ 2446179 h 2509312"/>
              <a:gd name="connsiteX4" fmla="*/ 305079 w 433671"/>
              <a:gd name="connsiteY4" fmla="*/ 2281005 h 2509312"/>
              <a:gd name="connsiteX5" fmla="*/ 140420 w 433671"/>
              <a:gd name="connsiteY5" fmla="*/ 2170566 h 2509312"/>
              <a:gd name="connsiteX6" fmla="*/ 0 w 433671"/>
              <a:gd name="connsiteY6" fmla="*/ 2142549 h 250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71" h="2509312">
                <a:moveTo>
                  <a:pt x="0" y="0"/>
                </a:moveTo>
                <a:lnTo>
                  <a:pt x="433671" y="0"/>
                </a:lnTo>
                <a:lnTo>
                  <a:pt x="433671" y="2509312"/>
                </a:lnTo>
                <a:lnTo>
                  <a:pt x="414748" y="2446179"/>
                </a:lnTo>
                <a:cubicBezTo>
                  <a:pt x="389666" y="2385021"/>
                  <a:pt x="352621" y="2328769"/>
                  <a:pt x="305079" y="2281005"/>
                </a:cubicBezTo>
                <a:cubicBezTo>
                  <a:pt x="257538" y="2233241"/>
                  <a:pt x="201460" y="2195933"/>
                  <a:pt x="140420" y="2170566"/>
                </a:cubicBezTo>
                <a:lnTo>
                  <a:pt x="0" y="2142549"/>
                </a:lnTo>
                <a:close/>
              </a:path>
            </a:pathLst>
          </a:custGeom>
          <a:solidFill>
            <a:srgbClr val="FFDC6D"/>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partiel 28">
            <a:extLst>
              <a:ext uri="{FF2B5EF4-FFF2-40B4-BE49-F238E27FC236}">
                <a16:creationId xmlns:a16="http://schemas.microsoft.com/office/drawing/2014/main" id="{2297C039-E1A4-40FB-B882-85BBCABE7204}"/>
              </a:ext>
            </a:extLst>
          </p:cNvPr>
          <p:cNvSpPr/>
          <p:nvPr/>
        </p:nvSpPr>
        <p:spPr>
          <a:xfrm rot="16200000">
            <a:off x="6258332" y="2623455"/>
            <a:ext cx="3555174" cy="4479167"/>
          </a:xfrm>
          <a:prstGeom prst="pie">
            <a:avLst>
              <a:gd name="adj1" fmla="val 0"/>
              <a:gd name="adj2" fmla="val 5416071"/>
            </a:avLst>
          </a:prstGeom>
          <a:solidFill>
            <a:schemeClr val="bg1">
              <a:lumMod val="85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c partiel 20">
            <a:extLst>
              <a:ext uri="{FF2B5EF4-FFF2-40B4-BE49-F238E27FC236}">
                <a16:creationId xmlns:a16="http://schemas.microsoft.com/office/drawing/2014/main" id="{89CF9AC5-DAF0-48A9-BE95-A2355D4C9076}"/>
              </a:ext>
            </a:extLst>
          </p:cNvPr>
          <p:cNvSpPr/>
          <p:nvPr/>
        </p:nvSpPr>
        <p:spPr>
          <a:xfrm rot="16200000">
            <a:off x="6653519" y="4352562"/>
            <a:ext cx="1033620" cy="1033620"/>
          </a:xfrm>
          <a:prstGeom prst="pie">
            <a:avLst>
              <a:gd name="adj1" fmla="val 0"/>
              <a:gd name="adj2" fmla="val 5416071"/>
            </a:avLst>
          </a:prstGeom>
          <a:solidFill>
            <a:schemeClr val="accent5">
              <a:lumMod val="40000"/>
              <a:lumOff val="60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orme libre : forme 29">
            <a:extLst>
              <a:ext uri="{FF2B5EF4-FFF2-40B4-BE49-F238E27FC236}">
                <a16:creationId xmlns:a16="http://schemas.microsoft.com/office/drawing/2014/main" id="{BA957328-57A5-49B2-AA32-D31E5D9A3552}"/>
              </a:ext>
            </a:extLst>
          </p:cNvPr>
          <p:cNvSpPr>
            <a:spLocks noChangeAspect="1"/>
          </p:cNvSpPr>
          <p:nvPr/>
        </p:nvSpPr>
        <p:spPr>
          <a:xfrm>
            <a:off x="7223760" y="3048000"/>
            <a:ext cx="1032000" cy="72000"/>
          </a:xfrm>
          <a:custGeom>
            <a:avLst/>
            <a:gdLst>
              <a:gd name="connsiteX0" fmla="*/ 0 w 873760"/>
              <a:gd name="connsiteY0" fmla="*/ 0 h 60960"/>
              <a:gd name="connsiteX1" fmla="*/ 447040 w 873760"/>
              <a:gd name="connsiteY1" fmla="*/ 20320 h 60960"/>
              <a:gd name="connsiteX2" fmla="*/ 873760 w 873760"/>
              <a:gd name="connsiteY2" fmla="*/ 60960 h 60960"/>
            </a:gdLst>
            <a:ahLst/>
            <a:cxnLst>
              <a:cxn ang="0">
                <a:pos x="connsiteX0" y="connsiteY0"/>
              </a:cxn>
              <a:cxn ang="0">
                <a:pos x="connsiteX1" y="connsiteY1"/>
              </a:cxn>
              <a:cxn ang="0">
                <a:pos x="connsiteX2" y="connsiteY2"/>
              </a:cxn>
            </a:cxnLst>
            <a:rect l="l" t="t" r="r" b="b"/>
            <a:pathLst>
              <a:path w="873760" h="60960">
                <a:moveTo>
                  <a:pt x="0" y="0"/>
                </a:moveTo>
                <a:cubicBezTo>
                  <a:pt x="150706" y="5080"/>
                  <a:pt x="301413" y="10160"/>
                  <a:pt x="447040" y="20320"/>
                </a:cubicBezTo>
                <a:cubicBezTo>
                  <a:pt x="592667" y="30480"/>
                  <a:pt x="733213" y="45720"/>
                  <a:pt x="873760" y="6096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a:extLst>
              <a:ext uri="{FF2B5EF4-FFF2-40B4-BE49-F238E27FC236}">
                <a16:creationId xmlns:a16="http://schemas.microsoft.com/office/drawing/2014/main" id="{B954D339-1CDB-4935-BB05-D24CA3D69677}"/>
              </a:ext>
            </a:extLst>
          </p:cNvPr>
          <p:cNvSpPr>
            <a:spLocks noChangeAspect="1"/>
          </p:cNvSpPr>
          <p:nvPr/>
        </p:nvSpPr>
        <p:spPr>
          <a:xfrm rot="5400000" flipH="1">
            <a:off x="6375060" y="2670998"/>
            <a:ext cx="3402403" cy="4284000"/>
          </a:xfrm>
          <a:prstGeom prst="arc">
            <a:avLst>
              <a:gd name="adj1" fmla="val 16200000"/>
              <a:gd name="adj2" fmla="val 21227434"/>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orme libre : forme 31">
            <a:extLst>
              <a:ext uri="{FF2B5EF4-FFF2-40B4-BE49-F238E27FC236}">
                <a16:creationId xmlns:a16="http://schemas.microsoft.com/office/drawing/2014/main" id="{76E28F4A-BEDB-48BF-B96F-D29072753AA5}"/>
              </a:ext>
            </a:extLst>
          </p:cNvPr>
          <p:cNvSpPr>
            <a:spLocks noChangeAspect="1"/>
          </p:cNvSpPr>
          <p:nvPr/>
        </p:nvSpPr>
        <p:spPr>
          <a:xfrm>
            <a:off x="7222159" y="2797089"/>
            <a:ext cx="1240134" cy="82257"/>
          </a:xfrm>
          <a:custGeom>
            <a:avLst/>
            <a:gdLst>
              <a:gd name="connsiteX0" fmla="*/ 0 w 873760"/>
              <a:gd name="connsiteY0" fmla="*/ 0 h 60960"/>
              <a:gd name="connsiteX1" fmla="*/ 447040 w 873760"/>
              <a:gd name="connsiteY1" fmla="*/ 20320 h 60960"/>
              <a:gd name="connsiteX2" fmla="*/ 873760 w 873760"/>
              <a:gd name="connsiteY2" fmla="*/ 60960 h 60960"/>
            </a:gdLst>
            <a:ahLst/>
            <a:cxnLst>
              <a:cxn ang="0">
                <a:pos x="connsiteX0" y="connsiteY0"/>
              </a:cxn>
              <a:cxn ang="0">
                <a:pos x="connsiteX1" y="connsiteY1"/>
              </a:cxn>
              <a:cxn ang="0">
                <a:pos x="connsiteX2" y="connsiteY2"/>
              </a:cxn>
            </a:cxnLst>
            <a:rect l="l" t="t" r="r" b="b"/>
            <a:pathLst>
              <a:path w="873760" h="60960">
                <a:moveTo>
                  <a:pt x="0" y="0"/>
                </a:moveTo>
                <a:cubicBezTo>
                  <a:pt x="150706" y="5080"/>
                  <a:pt x="301413" y="10160"/>
                  <a:pt x="447040" y="20320"/>
                </a:cubicBezTo>
                <a:cubicBezTo>
                  <a:pt x="592667" y="30480"/>
                  <a:pt x="733213" y="45720"/>
                  <a:pt x="873760" y="6096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rc 32">
            <a:extLst>
              <a:ext uri="{FF2B5EF4-FFF2-40B4-BE49-F238E27FC236}">
                <a16:creationId xmlns:a16="http://schemas.microsoft.com/office/drawing/2014/main" id="{85F7B65F-35A0-4136-A0AA-2391CC8D24A0}"/>
              </a:ext>
            </a:extLst>
          </p:cNvPr>
          <p:cNvSpPr>
            <a:spLocks noChangeAspect="1"/>
          </p:cNvSpPr>
          <p:nvPr/>
        </p:nvSpPr>
        <p:spPr>
          <a:xfrm rot="5400000" flipH="1">
            <a:off x="6303036" y="2239532"/>
            <a:ext cx="3887116" cy="5148000"/>
          </a:xfrm>
          <a:prstGeom prst="arc">
            <a:avLst>
              <a:gd name="adj1" fmla="val 16200000"/>
              <a:gd name="adj2" fmla="val 21227434"/>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ZoneTexte 49">
                <a:extLst>
                  <a:ext uri="{FF2B5EF4-FFF2-40B4-BE49-F238E27FC236}">
                    <a16:creationId xmlns:a16="http://schemas.microsoft.com/office/drawing/2014/main" id="{DFA5FC19-1A8F-4BB5-AAC4-D1A3EDD4DD7C}"/>
                  </a:ext>
                </a:extLst>
              </p:cNvPr>
              <p:cNvSpPr txBox="1"/>
              <p:nvPr/>
            </p:nvSpPr>
            <p:spPr>
              <a:xfrm>
                <a:off x="6926188" y="2611641"/>
                <a:ext cx="283860" cy="301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solidFill>
                                <a:srgbClr val="FF0000"/>
                              </a:solidFill>
                              <a:latin typeface="Cambria Math" panose="02040503050406030204" pitchFamily="18" charset="0"/>
                            </a:rPr>
                          </m:ctrlPr>
                        </m:sSubPr>
                        <m:e>
                          <m:r>
                            <a:rPr lang="fr-FR" b="0" i="1" smtClean="0">
                              <a:solidFill>
                                <a:srgbClr val="FF0000"/>
                              </a:solidFill>
                              <a:latin typeface="Cambria Math" panose="02040503050406030204" pitchFamily="18" charset="0"/>
                            </a:rPr>
                            <m:t>𝑇</m:t>
                          </m:r>
                        </m:e>
                        <m:sub>
                          <m:r>
                            <a:rPr lang="fr-FR" b="0" i="1" smtClean="0">
                              <a:solidFill>
                                <a:srgbClr val="FF0000"/>
                              </a:solidFill>
                              <a:latin typeface="Cambria Math" panose="02040503050406030204" pitchFamily="18" charset="0"/>
                            </a:rPr>
                            <m:t>𝜒</m:t>
                          </m:r>
                        </m:sub>
                      </m:sSub>
                    </m:oMath>
                  </m:oMathPara>
                </a14:m>
                <a:endParaRPr lang="en-US" dirty="0"/>
              </a:p>
            </p:txBody>
          </p:sp>
        </mc:Choice>
        <mc:Fallback xmlns="">
          <p:sp>
            <p:nvSpPr>
              <p:cNvPr id="50" name="ZoneTexte 49">
                <a:extLst>
                  <a:ext uri="{FF2B5EF4-FFF2-40B4-BE49-F238E27FC236}">
                    <a16:creationId xmlns:a16="http://schemas.microsoft.com/office/drawing/2014/main" id="{DFA5FC19-1A8F-4BB5-AAC4-D1A3EDD4DD7C}"/>
                  </a:ext>
                </a:extLst>
              </p:cNvPr>
              <p:cNvSpPr txBox="1">
                <a:spLocks noRot="1" noChangeAspect="1" noMove="1" noResize="1" noEditPoints="1" noAdjustHandles="1" noChangeArrowheads="1" noChangeShapeType="1" noTextEdit="1"/>
              </p:cNvSpPr>
              <p:nvPr/>
            </p:nvSpPr>
            <p:spPr>
              <a:xfrm>
                <a:off x="6926188" y="2611641"/>
                <a:ext cx="283860" cy="301557"/>
              </a:xfrm>
              <a:prstGeom prst="rect">
                <a:avLst/>
              </a:prstGeom>
              <a:blipFill>
                <a:blip r:embed="rId3"/>
                <a:stretch>
                  <a:fillRect l="-19149" r="-10638"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ZoneTexte 50">
                <a:extLst>
                  <a:ext uri="{FF2B5EF4-FFF2-40B4-BE49-F238E27FC236}">
                    <a16:creationId xmlns:a16="http://schemas.microsoft.com/office/drawing/2014/main" id="{B1BCCB55-9402-4F7E-ADDA-1236E45319D5}"/>
                  </a:ext>
                </a:extLst>
              </p:cNvPr>
              <p:cNvSpPr txBox="1"/>
              <p:nvPr/>
            </p:nvSpPr>
            <p:spPr>
              <a:xfrm>
                <a:off x="6909242" y="2905249"/>
                <a:ext cx="2882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solidFill>
                                <a:srgbClr val="FF0000"/>
                              </a:solidFill>
                              <a:latin typeface="Cambria Math" panose="02040503050406030204" pitchFamily="18" charset="0"/>
                            </a:rPr>
                          </m:ctrlPr>
                        </m:sSubPr>
                        <m:e>
                          <m:r>
                            <a:rPr lang="fr-FR" b="0" i="1" smtClean="0">
                              <a:solidFill>
                                <a:srgbClr val="FF0000"/>
                              </a:solidFill>
                              <a:latin typeface="Cambria Math" panose="02040503050406030204" pitchFamily="18" charset="0"/>
                            </a:rPr>
                            <m:t>𝑇</m:t>
                          </m:r>
                        </m:e>
                        <m:sub>
                          <m:r>
                            <a:rPr lang="fr-FR" b="0" i="1" smtClean="0">
                              <a:solidFill>
                                <a:srgbClr val="FF0000"/>
                              </a:solidFill>
                              <a:latin typeface="Cambria Math" panose="02040503050406030204" pitchFamily="18" charset="0"/>
                            </a:rPr>
                            <m:t>𝑑</m:t>
                          </m:r>
                        </m:sub>
                      </m:sSub>
                    </m:oMath>
                  </m:oMathPara>
                </a14:m>
                <a:endParaRPr lang="en-US" dirty="0"/>
              </a:p>
            </p:txBody>
          </p:sp>
        </mc:Choice>
        <mc:Fallback xmlns="">
          <p:sp>
            <p:nvSpPr>
              <p:cNvPr id="51" name="ZoneTexte 50">
                <a:extLst>
                  <a:ext uri="{FF2B5EF4-FFF2-40B4-BE49-F238E27FC236}">
                    <a16:creationId xmlns:a16="http://schemas.microsoft.com/office/drawing/2014/main" id="{B1BCCB55-9402-4F7E-ADDA-1236E45319D5}"/>
                  </a:ext>
                </a:extLst>
              </p:cNvPr>
              <p:cNvSpPr txBox="1">
                <a:spLocks noRot="1" noChangeAspect="1" noMove="1" noResize="1" noEditPoints="1" noAdjustHandles="1" noChangeArrowheads="1" noChangeShapeType="1" noTextEdit="1"/>
              </p:cNvSpPr>
              <p:nvPr/>
            </p:nvSpPr>
            <p:spPr>
              <a:xfrm>
                <a:off x="6909242" y="2905249"/>
                <a:ext cx="288219" cy="276999"/>
              </a:xfrm>
              <a:prstGeom prst="rect">
                <a:avLst/>
              </a:prstGeom>
              <a:blipFill>
                <a:blip r:embed="rId4"/>
                <a:stretch>
                  <a:fillRect l="-18750" r="-6250"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ZoneTexte 51">
                <a:extLst>
                  <a:ext uri="{FF2B5EF4-FFF2-40B4-BE49-F238E27FC236}">
                    <a16:creationId xmlns:a16="http://schemas.microsoft.com/office/drawing/2014/main" id="{2E616B75-2CEF-4DC0-A86E-CB52AD642B66}"/>
                  </a:ext>
                </a:extLst>
              </p:cNvPr>
              <p:cNvSpPr txBox="1"/>
              <p:nvPr/>
            </p:nvSpPr>
            <p:spPr>
              <a:xfrm>
                <a:off x="548492" y="1363921"/>
                <a:ext cx="5504522" cy="5170646"/>
              </a:xfrm>
              <a:prstGeom prst="rect">
                <a:avLst/>
              </a:prstGeom>
              <a:noFill/>
            </p:spPr>
            <p:txBody>
              <a:bodyPr wrap="square" rtlCol="0">
                <a:spAutoFit/>
              </a:bodyPr>
              <a:lstStyle/>
              <a:p>
                <a:r>
                  <a:rPr lang="en-US" sz="2200" u="sng" dirty="0"/>
                  <a:t>At T = 0 and </a:t>
                </a:r>
                <a14:m>
                  <m:oMath xmlns:m="http://schemas.openxmlformats.org/officeDocument/2006/math">
                    <m:r>
                      <a:rPr lang="fr-FR" sz="2200" b="0" i="1" u="sng" smtClean="0">
                        <a:latin typeface="Cambria Math" panose="02040503050406030204" pitchFamily="18" charset="0"/>
                      </a:rPr>
                      <m:t> </m:t>
                    </m:r>
                    <m:sSub>
                      <m:sSubPr>
                        <m:ctrlPr>
                          <a:rPr lang="fr-FR" sz="2200" b="0" i="1" u="sng" smtClean="0">
                            <a:latin typeface="Cambria Math" panose="02040503050406030204" pitchFamily="18" charset="0"/>
                          </a:rPr>
                        </m:ctrlPr>
                      </m:sSubPr>
                      <m:e>
                        <m:r>
                          <a:rPr lang="fr-FR" sz="2200" b="0" i="1" u="sng" smtClean="0">
                            <a:latin typeface="Cambria Math" panose="02040503050406030204" pitchFamily="18" charset="0"/>
                          </a:rPr>
                          <m:t>𝑛</m:t>
                        </m:r>
                      </m:e>
                      <m:sub>
                        <m:r>
                          <a:rPr lang="fr-FR" sz="2200" b="0" i="1" u="sng" smtClean="0">
                            <a:latin typeface="Cambria Math" panose="02040503050406030204" pitchFamily="18" charset="0"/>
                          </a:rPr>
                          <m:t>𝑏</m:t>
                        </m:r>
                      </m:sub>
                    </m:sSub>
                    <m:r>
                      <a:rPr lang="fr-FR" sz="2200" b="0" i="1" u="sng" smtClean="0">
                        <a:latin typeface="Cambria Math" panose="02040503050406030204" pitchFamily="18" charset="0"/>
                      </a:rPr>
                      <m:t>=0</m:t>
                    </m:r>
                  </m:oMath>
                </a14:m>
                <a:endParaRPr lang="en-US" sz="2200" u="sng" dirty="0"/>
              </a:p>
              <a:p>
                <a:pPr marL="342900" indent="-342900">
                  <a:buFont typeface="Arial" panose="020B0604020202020204" pitchFamily="34" charset="0"/>
                  <a:buChar char="•"/>
                </a:pPr>
                <a:r>
                  <a:rPr lang="en-US" sz="2200" dirty="0"/>
                  <a:t>Bulk solution dual to the </a:t>
                </a:r>
                <a:r>
                  <a:rPr lang="en-US" sz="2200" dirty="0">
                    <a:solidFill>
                      <a:srgbClr val="FF0000"/>
                    </a:solidFill>
                  </a:rPr>
                  <a:t>QCD vacuum </a:t>
                </a:r>
              </a:p>
              <a:p>
                <a:pPr marL="342900" indent="-342900">
                  <a:buFont typeface="Arial" panose="020B0604020202020204" pitchFamily="34" charset="0"/>
                  <a:buChar char="•"/>
                </a:pPr>
                <a:r>
                  <a:rPr lang="en-US" sz="2200" dirty="0"/>
                  <a:t>Meson and glueball </a:t>
                </a:r>
                <a:r>
                  <a:rPr lang="en-US" sz="2200" dirty="0">
                    <a:solidFill>
                      <a:srgbClr val="FF0000"/>
                    </a:solidFill>
                  </a:rPr>
                  <a:t>spectra</a:t>
                </a:r>
              </a:p>
              <a:p>
                <a:pPr marL="342900" indent="-342900">
                  <a:buFont typeface="Arial" panose="020B0604020202020204" pitchFamily="34" charset="0"/>
                  <a:buChar char="•"/>
                </a:pPr>
                <a:endParaRPr lang="en-US" sz="2200" dirty="0">
                  <a:solidFill>
                    <a:srgbClr val="FF0000"/>
                  </a:solidFill>
                </a:endParaRPr>
              </a:p>
              <a:p>
                <a:r>
                  <a:rPr lang="en-US" sz="2200" u="sng" dirty="0"/>
                  <a:t>At </a:t>
                </a:r>
                <a14:m>
                  <m:oMath xmlns:m="http://schemas.openxmlformats.org/officeDocument/2006/math">
                    <m:r>
                      <a:rPr lang="fr-FR" sz="2200" b="0" i="1" u="sng" smtClean="0">
                        <a:latin typeface="Cambria Math" panose="02040503050406030204" pitchFamily="18" charset="0"/>
                      </a:rPr>
                      <m:t>𝑇</m:t>
                    </m:r>
                    <m:r>
                      <a:rPr lang="fr-FR" sz="2200" b="0" i="1" u="sng" smtClean="0">
                        <a:latin typeface="Cambria Math" panose="02040503050406030204" pitchFamily="18" charset="0"/>
                      </a:rPr>
                      <m:t>≠0</m:t>
                    </m:r>
                  </m:oMath>
                </a14:m>
                <a:r>
                  <a:rPr lang="en-US" sz="2200" u="sng" dirty="0"/>
                  <a:t> and </a:t>
                </a:r>
                <a14:m>
                  <m:oMath xmlns:m="http://schemas.openxmlformats.org/officeDocument/2006/math">
                    <m:sSub>
                      <m:sSubPr>
                        <m:ctrlPr>
                          <a:rPr lang="fr-FR" sz="2200" b="0" i="1" u="sng" smtClean="0">
                            <a:latin typeface="Cambria Math" panose="02040503050406030204" pitchFamily="18" charset="0"/>
                          </a:rPr>
                        </m:ctrlPr>
                      </m:sSubPr>
                      <m:e>
                        <m:r>
                          <a:rPr lang="fr-FR" sz="2200" b="0" i="1" u="sng" smtClean="0">
                            <a:latin typeface="Cambria Math" panose="02040503050406030204" pitchFamily="18" charset="0"/>
                          </a:rPr>
                          <m:t>𝑛</m:t>
                        </m:r>
                      </m:e>
                      <m:sub>
                        <m:r>
                          <a:rPr lang="fr-FR" sz="2200" b="0" i="1" u="sng" smtClean="0">
                            <a:latin typeface="Cambria Math" panose="02040503050406030204" pitchFamily="18" charset="0"/>
                          </a:rPr>
                          <m:t>𝑏</m:t>
                        </m:r>
                      </m:sub>
                    </m:sSub>
                    <m:r>
                      <a:rPr lang="fr-FR" sz="2200" b="0" i="1" u="sng" smtClean="0">
                        <a:latin typeface="Cambria Math" panose="02040503050406030204" pitchFamily="18" charset="0"/>
                      </a:rPr>
                      <m:t>=0</m:t>
                    </m:r>
                  </m:oMath>
                </a14:m>
                <a:endParaRPr lang="en-US" sz="2200" dirty="0"/>
              </a:p>
              <a:p>
                <a:pPr marL="342900" indent="-342900">
                  <a:buFont typeface="Arial" panose="020B0604020202020204" pitchFamily="34" charset="0"/>
                  <a:buChar char="•"/>
                </a:pPr>
                <a:r>
                  <a:rPr lang="en-US" sz="2200" dirty="0">
                    <a:solidFill>
                      <a:srgbClr val="FF0000"/>
                    </a:solidFill>
                  </a:rPr>
                  <a:t>Deconfinement</a:t>
                </a:r>
                <a:r>
                  <a:rPr lang="en-US" sz="2200" dirty="0"/>
                  <a:t> phase transition</a:t>
                </a:r>
              </a:p>
              <a:p>
                <a:pPr marL="342900" indent="-342900">
                  <a:buFont typeface="Arial" panose="020B0604020202020204" pitchFamily="34" charset="0"/>
                  <a:buChar char="•"/>
                </a:pPr>
                <a:r>
                  <a:rPr lang="en-US" sz="2200" dirty="0">
                    <a:solidFill>
                      <a:srgbClr val="FF0000"/>
                    </a:solidFill>
                  </a:rPr>
                  <a:t>Chiral</a:t>
                </a:r>
                <a:r>
                  <a:rPr lang="en-US" sz="2200" dirty="0"/>
                  <a:t> phase transition   </a:t>
                </a:r>
              </a:p>
              <a:p>
                <a:endParaRPr lang="en-US" sz="2200" dirty="0"/>
              </a:p>
              <a:p>
                <a:r>
                  <a:rPr lang="en-US" sz="2200" u="sng" dirty="0"/>
                  <a:t>At </a:t>
                </a:r>
                <a14:m>
                  <m:oMath xmlns:m="http://schemas.openxmlformats.org/officeDocument/2006/math">
                    <m:r>
                      <a:rPr lang="fr-FR" sz="2200" i="1" u="sng">
                        <a:latin typeface="Cambria Math" panose="02040503050406030204" pitchFamily="18" charset="0"/>
                      </a:rPr>
                      <m:t>𝑇</m:t>
                    </m:r>
                    <m:r>
                      <a:rPr lang="fr-FR" sz="2200" i="1" u="sng">
                        <a:latin typeface="Cambria Math" panose="02040503050406030204" pitchFamily="18" charset="0"/>
                      </a:rPr>
                      <m:t>≠0</m:t>
                    </m:r>
                  </m:oMath>
                </a14:m>
                <a:r>
                  <a:rPr lang="en-US" sz="2200" u="sng" dirty="0"/>
                  <a:t> and </a:t>
                </a:r>
                <a14:m>
                  <m:oMath xmlns:m="http://schemas.openxmlformats.org/officeDocument/2006/math">
                    <m:sSub>
                      <m:sSubPr>
                        <m:ctrlPr>
                          <a:rPr lang="fr-FR" sz="2200" i="1" u="sng">
                            <a:latin typeface="Cambria Math" panose="02040503050406030204" pitchFamily="18" charset="0"/>
                          </a:rPr>
                        </m:ctrlPr>
                      </m:sSubPr>
                      <m:e>
                        <m:r>
                          <a:rPr lang="fr-FR" sz="2200" i="1" u="sng">
                            <a:latin typeface="Cambria Math" panose="02040503050406030204" pitchFamily="18" charset="0"/>
                          </a:rPr>
                          <m:t>𝑛</m:t>
                        </m:r>
                      </m:e>
                      <m:sub>
                        <m:r>
                          <a:rPr lang="fr-FR" sz="2200" i="1" u="sng">
                            <a:latin typeface="Cambria Math" panose="02040503050406030204" pitchFamily="18" charset="0"/>
                          </a:rPr>
                          <m:t>𝑏</m:t>
                        </m:r>
                      </m:sub>
                    </m:sSub>
                    <m:r>
                      <a:rPr lang="fr-FR" sz="2200" b="0" i="1" u="sng" smtClean="0">
                        <a:latin typeface="Cambria Math" panose="02040503050406030204" pitchFamily="18" charset="0"/>
                      </a:rPr>
                      <m:t>≠</m:t>
                    </m:r>
                    <m:r>
                      <a:rPr lang="fr-FR" sz="2200" i="1" u="sng">
                        <a:latin typeface="Cambria Math" panose="02040503050406030204" pitchFamily="18" charset="0"/>
                      </a:rPr>
                      <m:t>0</m:t>
                    </m:r>
                  </m:oMath>
                </a14:m>
                <a:endParaRPr lang="en-US" sz="2200" dirty="0"/>
              </a:p>
              <a:p>
                <a:r>
                  <a:rPr lang="en-US" sz="2200" dirty="0"/>
                  <a:t>Phase diagram when the baryon number is </a:t>
                </a:r>
                <a:r>
                  <a:rPr lang="en-US" sz="2200" dirty="0">
                    <a:solidFill>
                      <a:srgbClr val="FF0000"/>
                    </a:solidFill>
                  </a:rPr>
                  <a:t>fractionalized</a:t>
                </a:r>
                <a:r>
                  <a:rPr lang="en-US" sz="2200" dirty="0"/>
                  <a:t> (deconfined quarks)</a:t>
                </a:r>
              </a:p>
              <a:p>
                <a:endParaRPr lang="en-US" sz="2200" dirty="0"/>
              </a:p>
              <a:p>
                <a:r>
                  <a:rPr lang="en-US" sz="2200" dirty="0"/>
                  <a:t>We don’t know how the picture is modified when we allow for </a:t>
                </a:r>
                <a:r>
                  <a:rPr lang="en-US" sz="2200" dirty="0">
                    <a:solidFill>
                      <a:srgbClr val="FF0000"/>
                    </a:solidFill>
                  </a:rPr>
                  <a:t>baryons</a:t>
                </a:r>
                <a:r>
                  <a:rPr lang="en-US" sz="2200" dirty="0"/>
                  <a:t> to appear </a:t>
                </a:r>
              </a:p>
              <a:p>
                <a:pPr marL="342900" indent="-342900">
                  <a:buFont typeface="Arial" panose="020B0604020202020204" pitchFamily="34" charset="0"/>
                  <a:buChar char="•"/>
                </a:pPr>
                <a:endParaRPr lang="en-US" sz="2200" dirty="0"/>
              </a:p>
            </p:txBody>
          </p:sp>
        </mc:Choice>
        <mc:Fallback xmlns="">
          <p:sp>
            <p:nvSpPr>
              <p:cNvPr id="52" name="ZoneTexte 51">
                <a:extLst>
                  <a:ext uri="{FF2B5EF4-FFF2-40B4-BE49-F238E27FC236}">
                    <a16:creationId xmlns:a16="http://schemas.microsoft.com/office/drawing/2014/main" id="{2E616B75-2CEF-4DC0-A86E-CB52AD642B66}"/>
                  </a:ext>
                </a:extLst>
              </p:cNvPr>
              <p:cNvSpPr txBox="1">
                <a:spLocks noRot="1" noChangeAspect="1" noMove="1" noResize="1" noEditPoints="1" noAdjustHandles="1" noChangeArrowheads="1" noChangeShapeType="1" noTextEdit="1"/>
              </p:cNvSpPr>
              <p:nvPr/>
            </p:nvSpPr>
            <p:spPr>
              <a:xfrm>
                <a:off x="548492" y="1363921"/>
                <a:ext cx="5504522" cy="5170646"/>
              </a:xfrm>
              <a:prstGeom prst="rect">
                <a:avLst/>
              </a:prstGeom>
              <a:blipFill>
                <a:blip r:embed="rId5"/>
                <a:stretch>
                  <a:fillRect l="-1440" t="-825"/>
                </a:stretch>
              </a:blipFill>
            </p:spPr>
            <p:txBody>
              <a:bodyPr/>
              <a:lstStyle/>
              <a:p>
                <a:r>
                  <a:rPr lang="en-US">
                    <a:noFill/>
                  </a:rPr>
                  <a:t> </a:t>
                </a:r>
              </a:p>
            </p:txBody>
          </p:sp>
        </mc:Fallback>
      </mc:AlternateContent>
      <p:cxnSp>
        <p:nvCxnSpPr>
          <p:cNvPr id="5" name="Connecteur droit 4">
            <a:extLst>
              <a:ext uri="{FF2B5EF4-FFF2-40B4-BE49-F238E27FC236}">
                <a16:creationId xmlns:a16="http://schemas.microsoft.com/office/drawing/2014/main" id="{F23EBF08-1B08-4DAF-B92B-59E5ECD5C4AC}"/>
              </a:ext>
            </a:extLst>
          </p:cNvPr>
          <p:cNvCxnSpPr/>
          <p:nvPr/>
        </p:nvCxnSpPr>
        <p:spPr>
          <a:xfrm>
            <a:off x="7200900" y="2181225"/>
            <a:ext cx="0" cy="2638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C9D569DC-BC65-48EE-A1E6-BB5FAFEE1248}"/>
              </a:ext>
            </a:extLst>
          </p:cNvPr>
          <p:cNvCxnSpPr>
            <a:cxnSpLocks/>
          </p:cNvCxnSpPr>
          <p:nvPr/>
        </p:nvCxnSpPr>
        <p:spPr>
          <a:xfrm rot="5400000">
            <a:off x="9360900" y="2659650"/>
            <a:ext cx="0" cy="432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C6782211-E2F2-427B-B5E5-B62C761E01DB}"/>
              </a:ext>
            </a:extLst>
          </p:cNvPr>
          <p:cNvSpPr txBox="1"/>
          <p:nvPr/>
        </p:nvSpPr>
        <p:spPr>
          <a:xfrm>
            <a:off x="7943850" y="1751103"/>
            <a:ext cx="2714625" cy="400110"/>
          </a:xfrm>
          <a:prstGeom prst="rect">
            <a:avLst/>
          </a:prstGeom>
          <a:noFill/>
        </p:spPr>
        <p:txBody>
          <a:bodyPr wrap="square" rtlCol="0">
            <a:spAutoFit/>
          </a:bodyPr>
          <a:lstStyle/>
          <a:p>
            <a:pPr algn="ctr"/>
            <a:r>
              <a:rPr lang="en-US" sz="2000" dirty="0"/>
              <a:t>V-QCD phase diagram</a:t>
            </a:r>
          </a:p>
        </p:txBody>
      </p:sp>
      <p:sp>
        <p:nvSpPr>
          <p:cNvPr id="54" name="Rectangle 53">
            <a:extLst>
              <a:ext uri="{FF2B5EF4-FFF2-40B4-BE49-F238E27FC236}">
                <a16:creationId xmlns:a16="http://schemas.microsoft.com/office/drawing/2014/main" id="{A4304F54-D1E2-416D-AC6C-1FFFF1ABF894}"/>
              </a:ext>
            </a:extLst>
          </p:cNvPr>
          <p:cNvSpPr/>
          <p:nvPr/>
        </p:nvSpPr>
        <p:spPr>
          <a:xfrm>
            <a:off x="4510362" y="1357606"/>
            <a:ext cx="1444626" cy="400110"/>
          </a:xfrm>
          <a:prstGeom prst="rect">
            <a:avLst/>
          </a:prstGeom>
        </p:spPr>
        <p:txBody>
          <a:bodyPr wrap="none">
            <a:spAutoFit/>
          </a:bodyPr>
          <a:lstStyle/>
          <a:p>
            <a:r>
              <a:rPr lang="en-US" sz="2000" dirty="0">
                <a:solidFill>
                  <a:schemeClr val="accent6"/>
                </a:solidFill>
              </a:rPr>
              <a:t>[1112.1261]</a:t>
            </a:r>
          </a:p>
        </p:txBody>
      </p:sp>
      <p:sp>
        <p:nvSpPr>
          <p:cNvPr id="55" name="Rectangle 54">
            <a:extLst>
              <a:ext uri="{FF2B5EF4-FFF2-40B4-BE49-F238E27FC236}">
                <a16:creationId xmlns:a16="http://schemas.microsoft.com/office/drawing/2014/main" id="{836E633D-A5B9-4D3A-9E69-A61E4A93AD02}"/>
              </a:ext>
            </a:extLst>
          </p:cNvPr>
          <p:cNvSpPr/>
          <p:nvPr/>
        </p:nvSpPr>
        <p:spPr>
          <a:xfrm>
            <a:off x="4510362" y="2680284"/>
            <a:ext cx="1444626" cy="400110"/>
          </a:xfrm>
          <a:prstGeom prst="rect">
            <a:avLst/>
          </a:prstGeom>
        </p:spPr>
        <p:txBody>
          <a:bodyPr wrap="none">
            <a:spAutoFit/>
          </a:bodyPr>
          <a:lstStyle/>
          <a:p>
            <a:r>
              <a:rPr lang="en-US" sz="2000" dirty="0">
                <a:solidFill>
                  <a:schemeClr val="accent6"/>
                </a:solidFill>
              </a:rPr>
              <a:t>[1210.4516]</a:t>
            </a:r>
          </a:p>
        </p:txBody>
      </p:sp>
      <p:sp>
        <p:nvSpPr>
          <p:cNvPr id="56" name="Rectangle 55">
            <a:extLst>
              <a:ext uri="{FF2B5EF4-FFF2-40B4-BE49-F238E27FC236}">
                <a16:creationId xmlns:a16="http://schemas.microsoft.com/office/drawing/2014/main" id="{E1F5F802-C710-48D3-A262-F3D040004E7E}"/>
              </a:ext>
            </a:extLst>
          </p:cNvPr>
          <p:cNvSpPr/>
          <p:nvPr/>
        </p:nvSpPr>
        <p:spPr>
          <a:xfrm>
            <a:off x="4510362" y="4050587"/>
            <a:ext cx="1444626" cy="400110"/>
          </a:xfrm>
          <a:prstGeom prst="rect">
            <a:avLst/>
          </a:prstGeom>
        </p:spPr>
        <p:txBody>
          <a:bodyPr wrap="none">
            <a:spAutoFit/>
          </a:bodyPr>
          <a:lstStyle/>
          <a:p>
            <a:r>
              <a:rPr lang="en-US" sz="2000" dirty="0">
                <a:solidFill>
                  <a:schemeClr val="accent6"/>
                </a:solidFill>
              </a:rPr>
              <a:t>[1312.5199]</a:t>
            </a:r>
          </a:p>
        </p:txBody>
      </p:sp>
      <p:sp>
        <p:nvSpPr>
          <p:cNvPr id="34" name="Espace réservé du numéro de diapositive 4">
            <a:extLst>
              <a:ext uri="{FF2B5EF4-FFF2-40B4-BE49-F238E27FC236}">
                <a16:creationId xmlns:a16="http://schemas.microsoft.com/office/drawing/2014/main" id="{384C6E18-8097-4DD7-B53A-9396A3B817E6}"/>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28</a:t>
            </a:fld>
            <a:r>
              <a:rPr lang="fr-FR" dirty="0"/>
              <a:t>/32</a:t>
            </a:r>
          </a:p>
        </p:txBody>
      </p:sp>
    </p:spTree>
    <p:extLst>
      <p:ext uri="{BB962C8B-B14F-4D97-AF65-F5344CB8AC3E}">
        <p14:creationId xmlns:p14="http://schemas.microsoft.com/office/powerpoint/2010/main" val="188996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xEl>
                                              <p:pRg st="4" end="4"/>
                                            </p:txEl>
                                          </p:spTgt>
                                        </p:tgtEl>
                                        <p:attrNameLst>
                                          <p:attrName>style.visibility</p:attrName>
                                        </p:attrNameLst>
                                      </p:cBhvr>
                                      <p:to>
                                        <p:strVal val="visible"/>
                                      </p:to>
                                    </p:set>
                                    <p:animEffect transition="in" filter="fade">
                                      <p:cBhvr>
                                        <p:cTn id="7" dur="500"/>
                                        <p:tgtEl>
                                          <p:spTgt spid="5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2">
                                            <p:txEl>
                                              <p:pRg st="5" end="5"/>
                                            </p:txEl>
                                          </p:spTgt>
                                        </p:tgtEl>
                                        <p:attrNameLst>
                                          <p:attrName>style.visibility</p:attrName>
                                        </p:attrNameLst>
                                      </p:cBhvr>
                                      <p:to>
                                        <p:strVal val="visible"/>
                                      </p:to>
                                    </p:set>
                                    <p:animEffect transition="in" filter="fade">
                                      <p:cBhvr>
                                        <p:cTn id="10" dur="500"/>
                                        <p:tgtEl>
                                          <p:spTgt spid="5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xEl>
                                              <p:pRg st="6" end="6"/>
                                            </p:txEl>
                                          </p:spTgt>
                                        </p:tgtEl>
                                        <p:attrNameLst>
                                          <p:attrName>style.visibility</p:attrName>
                                        </p:attrNameLst>
                                      </p:cBhvr>
                                      <p:to>
                                        <p:strVal val="visible"/>
                                      </p:to>
                                    </p:set>
                                    <p:animEffect transition="in" filter="fade">
                                      <p:cBhvr>
                                        <p:cTn id="13" dur="500"/>
                                        <p:tgtEl>
                                          <p:spTgt spid="52">
                                            <p:txEl>
                                              <p:pRg st="6" end="6"/>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2">
                                            <p:txEl>
                                              <p:pRg st="8" end="8"/>
                                            </p:txEl>
                                          </p:spTgt>
                                        </p:tgtEl>
                                        <p:attrNameLst>
                                          <p:attrName>style.visibility</p:attrName>
                                        </p:attrNameLst>
                                      </p:cBhvr>
                                      <p:to>
                                        <p:strVal val="visible"/>
                                      </p:to>
                                    </p:set>
                                    <p:animEffect transition="in" filter="fade">
                                      <p:cBhvr>
                                        <p:cTn id="36" dur="500"/>
                                        <p:tgtEl>
                                          <p:spTgt spid="52">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2">
                                            <p:txEl>
                                              <p:pRg st="9" end="9"/>
                                            </p:txEl>
                                          </p:spTgt>
                                        </p:tgtEl>
                                        <p:attrNameLst>
                                          <p:attrName>style.visibility</p:attrName>
                                        </p:attrNameLst>
                                      </p:cBhvr>
                                      <p:to>
                                        <p:strVal val="visible"/>
                                      </p:to>
                                    </p:set>
                                    <p:animEffect transition="in" filter="fade">
                                      <p:cBhvr>
                                        <p:cTn id="39" dur="500"/>
                                        <p:tgtEl>
                                          <p:spTgt spid="52">
                                            <p:txEl>
                                              <p:pRg st="9" end="9"/>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2">
                                            <p:txEl>
                                              <p:pRg st="11" end="11"/>
                                            </p:txEl>
                                          </p:spTgt>
                                        </p:tgtEl>
                                        <p:attrNameLst>
                                          <p:attrName>style.visibility</p:attrName>
                                        </p:attrNameLst>
                                      </p:cBhvr>
                                      <p:to>
                                        <p:strVal val="visible"/>
                                      </p:to>
                                    </p:set>
                                    <p:animEffect transition="in" filter="fade">
                                      <p:cBhvr>
                                        <p:cTn id="56" dur="500"/>
                                        <p:tgtEl>
                                          <p:spTgt spid="52">
                                            <p:txEl>
                                              <p:pRg st="11" end="11"/>
                                            </p:tx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9" grpId="0" animBg="1"/>
      <p:bldP spid="30" grpId="0" animBg="1"/>
      <p:bldP spid="31" grpId="0" animBg="1"/>
      <p:bldP spid="32" grpId="0" animBg="1"/>
      <p:bldP spid="33" grpId="0" animBg="1"/>
      <p:bldP spid="50" grpId="0"/>
      <p:bldP spid="51"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F4A68-CF55-4E67-8709-CA9309622A64}"/>
              </a:ext>
            </a:extLst>
          </p:cNvPr>
          <p:cNvSpPr>
            <a:spLocks noGrp="1"/>
          </p:cNvSpPr>
          <p:nvPr>
            <p:ph type="title"/>
          </p:nvPr>
        </p:nvSpPr>
        <p:spPr>
          <a:xfrm>
            <a:off x="838200" y="50800"/>
            <a:ext cx="10515600" cy="1325563"/>
          </a:xfrm>
        </p:spPr>
        <p:txBody>
          <a:bodyPr/>
          <a:lstStyle/>
          <a:p>
            <a:r>
              <a:rPr lang="en-US" dirty="0"/>
              <a:t>Baryon in V-QCD</a:t>
            </a:r>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2D6B0711-B2ED-4DBD-9FDF-561C4FB99B51}"/>
                  </a:ext>
                </a:extLst>
              </p:cNvPr>
              <p:cNvSpPr txBox="1"/>
              <p:nvPr/>
            </p:nvSpPr>
            <p:spPr>
              <a:xfrm>
                <a:off x="704850" y="1052513"/>
                <a:ext cx="10382250" cy="5341206"/>
              </a:xfrm>
              <a:prstGeom prst="rect">
                <a:avLst/>
              </a:prstGeom>
              <a:noFill/>
            </p:spPr>
            <p:txBody>
              <a:bodyPr wrap="square" rtlCol="0">
                <a:spAutoFit/>
              </a:bodyPr>
              <a:lstStyle/>
              <a:p>
                <a:r>
                  <a:rPr lang="en-US" sz="2400" dirty="0"/>
                  <a:t>A baryon state is described by a </a:t>
                </a:r>
                <a:r>
                  <a:rPr lang="en-US" sz="2400" dirty="0">
                    <a:solidFill>
                      <a:srgbClr val="FF0000"/>
                    </a:solidFill>
                  </a:rPr>
                  <a:t>soliton</a:t>
                </a:r>
                <a:r>
                  <a:rPr lang="en-US" sz="2400" dirty="0"/>
                  <a:t> that solves the </a:t>
                </a:r>
                <a:r>
                  <a:rPr lang="en-US" sz="2400" dirty="0" err="1"/>
                  <a:t>EoMs</a:t>
                </a:r>
                <a:r>
                  <a:rPr lang="en-US" sz="2400" dirty="0"/>
                  <a:t> for </a:t>
                </a:r>
                <a14:m>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𝑉</m:t>
                        </m:r>
                        <m:r>
                          <a:rPr lang="fr-FR" sz="2400" b="0" i="1" smtClean="0">
                            <a:latin typeface="Cambria Math" panose="02040503050406030204" pitchFamily="18" charset="0"/>
                          </a:rPr>
                          <m:t>−</m:t>
                        </m:r>
                        <m:r>
                          <a:rPr lang="fr-FR" sz="2400" b="0" i="1" smtClean="0">
                            <a:latin typeface="Cambria Math" panose="02040503050406030204" pitchFamily="18" charset="0"/>
                          </a:rPr>
                          <m:t>𝑄𝐶𝐷</m:t>
                        </m:r>
                      </m:sub>
                    </m:sSub>
                  </m:oMath>
                </a14:m>
                <a:r>
                  <a:rPr lang="en-US" sz="2400" dirty="0"/>
                  <a:t> </a:t>
                </a:r>
              </a:p>
              <a:p>
                <a:endParaRPr lang="en-US" sz="2400" dirty="0"/>
              </a:p>
              <a:p>
                <a:r>
                  <a:rPr lang="en-US" sz="2400" dirty="0"/>
                  <a:t>We consider the approximation that the </a:t>
                </a:r>
                <a:r>
                  <a:rPr lang="en-US" sz="2400" dirty="0">
                    <a:solidFill>
                      <a:srgbClr val="FF0000"/>
                    </a:solidFill>
                  </a:rPr>
                  <a:t>baryon is a perturbation </a:t>
                </a:r>
                <a:r>
                  <a:rPr lang="en-US" sz="2400" dirty="0"/>
                  <a:t>on top of the vacuum solution </a:t>
                </a:r>
                <a:r>
                  <a:rPr lang="en-US" sz="2400" dirty="0">
                    <a:solidFill>
                      <a:srgbClr val="FF0000"/>
                    </a:solidFill>
                  </a:rPr>
                  <a:t>:</a:t>
                </a:r>
              </a:p>
              <a:p>
                <a:pPr marL="342900" indent="-342900">
                  <a:buFont typeface="Arial" panose="020B0604020202020204" pitchFamily="34" charset="0"/>
                  <a:buChar char="•"/>
                </a:pPr>
                <a:r>
                  <a:rPr lang="en-US" sz="2400" dirty="0"/>
                  <a:t>Expand the </a:t>
                </a:r>
                <a:r>
                  <a:rPr lang="en-US" sz="2400" dirty="0">
                    <a:solidFill>
                      <a:srgbClr val="FF0000"/>
                    </a:solidFill>
                  </a:rPr>
                  <a:t>flavor action at quadratic order </a:t>
                </a:r>
                <a:r>
                  <a:rPr lang="en-US" sz="2400" dirty="0"/>
                  <a:t>in the non-abelian fields</a:t>
                </a:r>
              </a:p>
              <a:p>
                <a:pPr marL="342900" indent="-342900">
                  <a:buFont typeface="Arial" panose="020B0604020202020204" pitchFamily="34" charset="0"/>
                  <a:buChar char="•"/>
                </a:pPr>
                <a:r>
                  <a:rPr lang="en-US" sz="2400" dirty="0"/>
                  <a:t>Neglect the back-reaction of the baryon on the </a:t>
                </a:r>
                <a:r>
                  <a:rPr lang="en-US" sz="2400" dirty="0">
                    <a:solidFill>
                      <a:srgbClr val="FF0000"/>
                    </a:solidFill>
                  </a:rPr>
                  <a:t>metric and </a:t>
                </a:r>
                <a:r>
                  <a:rPr lang="en-US" sz="2400" dirty="0" err="1">
                    <a:solidFill>
                      <a:srgbClr val="FF0000"/>
                    </a:solidFill>
                  </a:rPr>
                  <a:t>dilaton</a:t>
                </a:r>
                <a:r>
                  <a:rPr lang="en-US" sz="2400" dirty="0">
                    <a:solidFill>
                      <a:srgbClr val="FF0000"/>
                    </a:solidFill>
                  </a:rPr>
                  <a:t> </a:t>
                </a:r>
                <a:r>
                  <a:rPr lang="en-US" sz="2400" dirty="0"/>
                  <a:t>  </a:t>
                </a:r>
              </a:p>
              <a:p>
                <a:endParaRPr lang="en-US" sz="2400" dirty="0"/>
              </a:p>
              <a:p>
                <a:r>
                  <a:rPr lang="en-US" sz="2400" dirty="0"/>
                  <a:t>Procedure to compute the </a:t>
                </a:r>
                <a:r>
                  <a:rPr lang="en-US" sz="2400" dirty="0">
                    <a:solidFill>
                      <a:srgbClr val="FF0000"/>
                    </a:solidFill>
                  </a:rPr>
                  <a:t>soliton</a:t>
                </a:r>
                <a:r>
                  <a:rPr lang="en-US" sz="2400" dirty="0"/>
                  <a:t> solution:</a:t>
                </a:r>
              </a:p>
              <a:p>
                <a:endParaRPr lang="en-US" sz="2400" dirty="0"/>
              </a:p>
              <a:p>
                <a:pPr marL="342900" indent="-342900">
                  <a:buFont typeface="Arial" panose="020B0604020202020204" pitchFamily="34" charset="0"/>
                  <a:buChar char="•"/>
                </a:pPr>
                <a:r>
                  <a:rPr lang="en-US" sz="2400" dirty="0"/>
                  <a:t>Maximally symmetric static ansatz for the fields in bulk (</a:t>
                </a:r>
                <a14:m>
                  <m:oMath xmlns:m="http://schemas.openxmlformats.org/officeDocument/2006/math">
                    <m:r>
                      <a:rPr lang="fr-FR" sz="2400" b="0" i="1" smtClean="0">
                        <a:latin typeface="Cambria Math" panose="02040503050406030204" pitchFamily="18" charset="0"/>
                      </a:rPr>
                      <m:t>𝑆𝑂</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3</m:t>
                        </m:r>
                      </m:e>
                    </m:d>
                    <m:r>
                      <a:rPr lang="fr-FR" sz="2400" b="0" i="1" smtClean="0">
                        <a:latin typeface="Cambria Math" panose="02040503050406030204" pitchFamily="18" charset="0"/>
                      </a:rPr>
                      <m:t>, </m:t>
                    </m:r>
                    <m:r>
                      <a:rPr lang="fr-FR" sz="2400" b="0" i="1" smtClean="0">
                        <a:latin typeface="Cambria Math" panose="02040503050406030204" pitchFamily="18" charset="0"/>
                      </a:rPr>
                      <m:t>𝑃</m:t>
                    </m:r>
                  </m:oMath>
                </a14:m>
                <a:r>
                  <a:rPr lang="en-US" sz="2400" dirty="0"/>
                  <a:t>)</a:t>
                </a:r>
              </a:p>
              <a:p>
                <a:endParaRPr lang="en-US" sz="2400" dirty="0"/>
              </a:p>
              <a:p>
                <a:pPr marL="342900" indent="-342900">
                  <a:buFont typeface="Arial" panose="020B0604020202020204" pitchFamily="34" charset="0"/>
                  <a:buChar char="•"/>
                </a:pPr>
                <a:r>
                  <a:rPr lang="en-US" sz="2400" dirty="0"/>
                  <a:t>Coupled PDE’s on 2D space </a:t>
                </a:r>
                <a14:m>
                  <m:oMath xmlns:m="http://schemas.openxmlformats.org/officeDocument/2006/math">
                    <m:r>
                      <a:rPr lang="fr-FR" sz="2400" b="0" i="1" smtClean="0">
                        <a:latin typeface="Cambria Math" panose="02040503050406030204" pitchFamily="18" charset="0"/>
                      </a:rPr>
                      <m:t>(</m:t>
                    </m:r>
                    <m:r>
                      <a:rPr lang="fr-FR" sz="2400" b="0" i="1" smtClean="0">
                        <a:latin typeface="Cambria Math" panose="02040503050406030204" pitchFamily="18" charset="0"/>
                      </a:rPr>
                      <m:t>𝑧</m:t>
                    </m:r>
                    <m:r>
                      <a:rPr lang="fr-FR" sz="2400" b="0" i="1" smtClean="0">
                        <a:latin typeface="Cambria Math" panose="02040503050406030204" pitchFamily="18" charset="0"/>
                      </a:rPr>
                      <m:t>,</m:t>
                    </m:r>
                    <m:r>
                      <a:rPr lang="fr-FR" sz="2400" b="0" i="1" smtClean="0">
                        <a:latin typeface="Cambria Math" panose="02040503050406030204" pitchFamily="18" charset="0"/>
                      </a:rPr>
                      <m:t>𝜉</m:t>
                    </m:r>
                    <m:r>
                      <a:rPr lang="fr-FR" sz="2400" b="0" i="1" smtClean="0">
                        <a:latin typeface="Cambria Math" panose="02040503050406030204" pitchFamily="18" charset="0"/>
                      </a:rPr>
                      <m:t>=</m:t>
                    </m:r>
                    <m:rad>
                      <m:radPr>
                        <m:degHide m:val="on"/>
                        <m:ctrlPr>
                          <a:rPr lang="fr-FR" sz="2400" b="0" i="1" smtClean="0">
                            <a:latin typeface="Cambria Math" panose="02040503050406030204" pitchFamily="18" charset="0"/>
                          </a:rPr>
                        </m:ctrlPr>
                      </m:radPr>
                      <m:deg/>
                      <m:e>
                        <m:sSup>
                          <m:sSupPr>
                            <m:ctrlPr>
                              <a:rPr lang="fr-FR" sz="2400" b="0" i="1" dirty="0" smtClean="0">
                                <a:latin typeface="Cambria Math" panose="02040503050406030204" pitchFamily="18" charset="0"/>
                              </a:rPr>
                            </m:ctrlPr>
                          </m:sSupPr>
                          <m:e>
                            <m:acc>
                              <m:accPr>
                                <m:chr m:val="⃗"/>
                                <m:ctrlPr>
                                  <a:rPr lang="fr-FR" sz="2400" b="0" i="1" smtClean="0">
                                    <a:latin typeface="Cambria Math" panose="02040503050406030204" pitchFamily="18" charset="0"/>
                                  </a:rPr>
                                </m:ctrlPr>
                              </m:accPr>
                              <m:e>
                                <m:r>
                                  <a:rPr lang="fr-FR" sz="2400" b="0" i="1" smtClean="0">
                                    <a:latin typeface="Cambria Math" panose="02040503050406030204" pitchFamily="18" charset="0"/>
                                  </a:rPr>
                                  <m:t>𝑥</m:t>
                                </m:r>
                              </m:e>
                            </m:acc>
                          </m:e>
                          <m:sup>
                            <m:r>
                              <a:rPr lang="fr-FR" sz="2400" b="0" i="1" dirty="0" smtClean="0">
                                <a:latin typeface="Cambria Math" panose="02040503050406030204" pitchFamily="18" charset="0"/>
                              </a:rPr>
                              <m:t>2</m:t>
                            </m:r>
                          </m:sup>
                        </m:sSup>
                      </m:e>
                    </m:rad>
                    <m:r>
                      <a:rPr lang="fr-FR" sz="2400" b="0" i="1" smtClean="0">
                        <a:latin typeface="Cambria Math" panose="02040503050406030204" pitchFamily="18" charset="0"/>
                      </a:rPr>
                      <m:t>)</m:t>
                    </m:r>
                  </m:oMath>
                </a14:m>
                <a:endParaRPr lang="en-US" sz="2400" dirty="0"/>
              </a:p>
              <a:p>
                <a:r>
                  <a:rPr lang="en-US" sz="2400" dirty="0"/>
                  <a:t>    </a:t>
                </a:r>
                <a:endParaRPr lang="en-US" sz="2400" dirty="0">
                  <a:solidFill>
                    <a:srgbClr val="FF0000"/>
                  </a:solidFill>
                </a:endParaRPr>
              </a:p>
              <a:p>
                <a:pPr marL="342900" indent="-342900">
                  <a:buFont typeface="Arial" panose="020B0604020202020204" pitchFamily="34" charset="0"/>
                  <a:buChar char="•"/>
                </a:pPr>
                <a:r>
                  <a:rPr lang="en-US" sz="2400" dirty="0"/>
                  <a:t>Solution obtained </a:t>
                </a:r>
                <a:r>
                  <a:rPr lang="en-US" sz="2400" dirty="0">
                    <a:solidFill>
                      <a:srgbClr val="FF0000"/>
                    </a:solidFill>
                  </a:rPr>
                  <a:t>numerically</a:t>
                </a:r>
                <a:r>
                  <a:rPr lang="en-US" sz="2400" dirty="0"/>
                  <a:t> </a:t>
                </a:r>
              </a:p>
            </p:txBody>
          </p:sp>
        </mc:Choice>
        <mc:Fallback>
          <p:sp>
            <p:nvSpPr>
              <p:cNvPr id="5" name="ZoneTexte 4">
                <a:extLst>
                  <a:ext uri="{FF2B5EF4-FFF2-40B4-BE49-F238E27FC236}">
                    <a16:creationId xmlns:a16="http://schemas.microsoft.com/office/drawing/2014/main" id="{2D6B0711-B2ED-4DBD-9FDF-561C4FB99B51}"/>
                  </a:ext>
                </a:extLst>
              </p:cNvPr>
              <p:cNvSpPr txBox="1">
                <a:spLocks noRot="1" noChangeAspect="1" noMove="1" noResize="1" noEditPoints="1" noAdjustHandles="1" noChangeArrowheads="1" noChangeShapeType="1" noTextEdit="1"/>
              </p:cNvSpPr>
              <p:nvPr/>
            </p:nvSpPr>
            <p:spPr>
              <a:xfrm>
                <a:off x="704850" y="1052513"/>
                <a:ext cx="10382250" cy="5341206"/>
              </a:xfrm>
              <a:prstGeom prst="rect">
                <a:avLst/>
              </a:prstGeom>
              <a:blipFill>
                <a:blip r:embed="rId2"/>
                <a:stretch>
                  <a:fillRect l="-940" t="-799" b="-1712"/>
                </a:stretch>
              </a:blipFill>
            </p:spPr>
            <p:txBody>
              <a:bodyPr/>
              <a:lstStyle/>
              <a:p>
                <a:r>
                  <a:rPr lang="en-US">
                    <a:noFill/>
                  </a:rPr>
                  <a:t> </a:t>
                </a:r>
              </a:p>
            </p:txBody>
          </p:sp>
        </mc:Fallback>
      </mc:AlternateContent>
      <p:pic>
        <p:nvPicPr>
          <p:cNvPr id="8" name="Image 7">
            <a:extLst>
              <a:ext uri="{FF2B5EF4-FFF2-40B4-BE49-F238E27FC236}">
                <a16:creationId xmlns:a16="http://schemas.microsoft.com/office/drawing/2014/main" id="{0C723E26-F791-459F-BA4E-39EC476A1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9665335" y="828592"/>
            <a:ext cx="2240915" cy="963257"/>
          </a:xfrm>
          <a:prstGeom prst="rect">
            <a:avLst/>
          </a:prstGeom>
        </p:spPr>
      </p:pic>
      <p:sp>
        <p:nvSpPr>
          <p:cNvPr id="6" name="Espace réservé du numéro de diapositive 4">
            <a:extLst>
              <a:ext uri="{FF2B5EF4-FFF2-40B4-BE49-F238E27FC236}">
                <a16:creationId xmlns:a16="http://schemas.microsoft.com/office/drawing/2014/main" id="{7DC88A9B-AF82-4E69-B89D-740F6861594E}"/>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29</a:t>
            </a:fld>
            <a:r>
              <a:rPr lang="fr-FR" dirty="0"/>
              <a:t>/32</a:t>
            </a:r>
          </a:p>
        </p:txBody>
      </p:sp>
    </p:spTree>
    <p:extLst>
      <p:ext uri="{BB962C8B-B14F-4D97-AF65-F5344CB8AC3E}">
        <p14:creationId xmlns:p14="http://schemas.microsoft.com/office/powerpoint/2010/main" val="330878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0A3B095-78C0-495A-A440-7AADF4CF3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800" y="1517968"/>
            <a:ext cx="4899480" cy="4108686"/>
          </a:xfrm>
          <a:prstGeom prst="rect">
            <a:avLst/>
          </a:prstGeom>
          <a:effectLst>
            <a:outerShdw blurRad="571500" dist="50800" dir="8100000" algn="ctr" rotWithShape="0">
              <a:schemeClr val="tx1">
                <a:alpha val="10000"/>
              </a:schemeClr>
            </a:outerShdw>
          </a:effectLst>
        </p:spPr>
      </p:pic>
      <p:sp>
        <p:nvSpPr>
          <p:cNvPr id="6" name="ZoneTexte 5">
            <a:extLst>
              <a:ext uri="{FF2B5EF4-FFF2-40B4-BE49-F238E27FC236}">
                <a16:creationId xmlns:a16="http://schemas.microsoft.com/office/drawing/2014/main" id="{451E6D65-7CF3-4F3C-91A1-F7DE8952B8AD}"/>
              </a:ext>
            </a:extLst>
          </p:cNvPr>
          <p:cNvSpPr txBox="1"/>
          <p:nvPr/>
        </p:nvSpPr>
        <p:spPr>
          <a:xfrm>
            <a:off x="6505120" y="5811520"/>
            <a:ext cx="5006160" cy="400110"/>
          </a:xfrm>
          <a:prstGeom prst="rect">
            <a:avLst/>
          </a:prstGeom>
          <a:noFill/>
        </p:spPr>
        <p:txBody>
          <a:bodyPr wrap="square" rtlCol="0">
            <a:spAutoFit/>
          </a:bodyPr>
          <a:lstStyle/>
          <a:p>
            <a:pPr algn="ctr"/>
            <a:r>
              <a:rPr lang="fr-FR" sz="2000" dirty="0"/>
              <a:t>The neutron star structure</a:t>
            </a:r>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B8835B1C-2852-4427-94BA-0FBEBFCBFCCB}"/>
                  </a:ext>
                </a:extLst>
              </p:cNvPr>
              <p:cNvSpPr txBox="1"/>
              <p:nvPr/>
            </p:nvSpPr>
            <p:spPr>
              <a:xfrm>
                <a:off x="680720" y="1981200"/>
                <a:ext cx="5415280" cy="1465466"/>
              </a:xfrm>
              <a:prstGeom prst="rect">
                <a:avLst/>
              </a:prstGeom>
              <a:solidFill>
                <a:schemeClr val="bg1"/>
              </a:solidFill>
              <a:effectLst/>
            </p:spPr>
            <p:txBody>
              <a:bodyPr wrap="square" rtlCol="0">
                <a:spAutoFit/>
              </a:bodyPr>
              <a:lstStyle/>
              <a:p>
                <a:r>
                  <a:rPr lang="fr-FR" sz="2200" dirty="0"/>
                  <a:t>The state of </a:t>
                </a:r>
                <a:r>
                  <a:rPr lang="fr-FR" sz="2200" dirty="0" err="1"/>
                  <a:t>matter</a:t>
                </a:r>
                <a:r>
                  <a:rPr lang="fr-FR" sz="2200" dirty="0"/>
                  <a:t> </a:t>
                </a:r>
                <a:r>
                  <a:rPr lang="fr-FR" sz="2200" dirty="0" err="1"/>
                  <a:t>is</a:t>
                </a:r>
                <a:r>
                  <a:rPr lang="fr-FR" sz="2200" dirty="0"/>
                  <a:t> </a:t>
                </a:r>
                <a:r>
                  <a:rPr lang="fr-FR" sz="2200" dirty="0" err="1">
                    <a:solidFill>
                      <a:srgbClr val="FF0000"/>
                    </a:solidFill>
                  </a:rPr>
                  <a:t>known</a:t>
                </a:r>
                <a:r>
                  <a:rPr lang="fr-FR" sz="2200" dirty="0">
                    <a:solidFill>
                      <a:srgbClr val="FF0000"/>
                    </a:solidFill>
                  </a:rPr>
                  <a:t> in the </a:t>
                </a:r>
                <a:r>
                  <a:rPr lang="fr-FR" sz="2200" dirty="0" err="1">
                    <a:solidFill>
                      <a:srgbClr val="FF0000"/>
                    </a:solidFill>
                  </a:rPr>
                  <a:t>outer</a:t>
                </a:r>
                <a:r>
                  <a:rPr lang="fr-FR" sz="2200" dirty="0">
                    <a:solidFill>
                      <a:srgbClr val="FF0000"/>
                    </a:solidFill>
                  </a:rPr>
                  <a:t> </a:t>
                </a:r>
                <a:r>
                  <a:rPr lang="fr-FR" sz="2200" dirty="0" err="1">
                    <a:solidFill>
                      <a:srgbClr val="FF0000"/>
                    </a:solidFill>
                  </a:rPr>
                  <a:t>layers</a:t>
                </a:r>
                <a:r>
                  <a:rPr lang="fr-FR" sz="2200" dirty="0">
                    <a:solidFill>
                      <a:srgbClr val="FF0000"/>
                    </a:solidFill>
                  </a:rPr>
                  <a:t> </a:t>
                </a:r>
                <a:r>
                  <a:rPr lang="fr-FR" sz="2200" dirty="0"/>
                  <a:t>of Neutron Stars (NS), up to about 2 times the </a:t>
                </a:r>
                <a:r>
                  <a:rPr lang="fr-FR" sz="2200" dirty="0" err="1"/>
                  <a:t>nuclear</a:t>
                </a:r>
                <a:r>
                  <a:rPr lang="fr-FR" sz="2200" dirty="0"/>
                  <a:t> </a:t>
                </a:r>
                <a:r>
                  <a:rPr lang="fr-FR" sz="2200" dirty="0" err="1"/>
                  <a:t>density</a:t>
                </a:r>
                <a:r>
                  <a:rPr lang="fr-FR" sz="2200" dirty="0"/>
                  <a:t> </a:t>
                </a:r>
                <a14:m>
                  <m:oMath xmlns:m="http://schemas.openxmlformats.org/officeDocument/2006/math">
                    <m:sSub>
                      <m:sSubPr>
                        <m:ctrlPr>
                          <a:rPr lang="fr-FR" sz="2200" i="1">
                            <a:latin typeface="Cambria Math" panose="02040503050406030204" pitchFamily="18" charset="0"/>
                          </a:rPr>
                        </m:ctrlPr>
                      </m:sSubPr>
                      <m:e>
                        <m:r>
                          <a:rPr lang="fr-FR" sz="2200" b="0" i="0" smtClean="0">
                            <a:latin typeface="Cambria Math" panose="02040503050406030204" pitchFamily="18" charset="0"/>
                          </a:rPr>
                          <m:t> </m:t>
                        </m:r>
                        <m:r>
                          <m:rPr>
                            <m:sty m:val="p"/>
                          </m:rPr>
                          <a:rPr lang="fr-FR" sz="2200">
                            <a:latin typeface="Cambria Math" panose="02040503050406030204" pitchFamily="18" charset="0"/>
                          </a:rPr>
                          <m:t>ρ</m:t>
                        </m:r>
                      </m:e>
                      <m:sub>
                        <m:r>
                          <a:rPr lang="fr-FR" sz="2200" i="1">
                            <a:latin typeface="Cambria Math" panose="02040503050406030204" pitchFamily="18" charset="0"/>
                          </a:rPr>
                          <m:t>0</m:t>
                        </m:r>
                      </m:sub>
                    </m:sSub>
                    <m:r>
                      <a:rPr lang="fr-FR" sz="2200" i="1">
                        <a:latin typeface="Cambria Math" panose="02040503050406030204" pitchFamily="18" charset="0"/>
                      </a:rPr>
                      <m:t> = 0.16 </m:t>
                    </m:r>
                    <m:r>
                      <m:rPr>
                        <m:nor/>
                      </m:rPr>
                      <a:rPr lang="fr-FR" sz="2200"/>
                      <m:t>f</m:t>
                    </m:r>
                    <m:sSup>
                      <m:sSupPr>
                        <m:ctrlPr>
                          <a:rPr lang="fr-FR" sz="2200" i="1">
                            <a:latin typeface="Cambria Math" panose="02040503050406030204" pitchFamily="18" charset="0"/>
                          </a:rPr>
                        </m:ctrlPr>
                      </m:sSupPr>
                      <m:e>
                        <m:r>
                          <m:rPr>
                            <m:nor/>
                          </m:rPr>
                          <a:rPr lang="fr-FR" sz="2200"/>
                          <m:t>m</m:t>
                        </m:r>
                      </m:e>
                      <m:sup>
                        <m:r>
                          <m:rPr>
                            <m:nor/>
                          </m:rPr>
                          <a:rPr lang="fr-FR" sz="2200" i="1"/>
                          <m:t>−</m:t>
                        </m:r>
                        <m:r>
                          <m:rPr>
                            <m:nor/>
                          </m:rPr>
                          <a:rPr lang="fr-FR" sz="2200"/>
                          <m:t>3</m:t>
                        </m:r>
                      </m:sup>
                    </m:sSup>
                  </m:oMath>
                </a14:m>
                <a:endParaRPr lang="fr-FR" sz="2200" dirty="0"/>
              </a:p>
              <a:p>
                <a:endParaRPr lang="fr-FR" sz="2000" dirty="0"/>
              </a:p>
            </p:txBody>
          </p:sp>
        </mc:Choice>
        <mc:Fallback xmlns="">
          <p:sp>
            <p:nvSpPr>
              <p:cNvPr id="7" name="ZoneTexte 6">
                <a:extLst>
                  <a:ext uri="{FF2B5EF4-FFF2-40B4-BE49-F238E27FC236}">
                    <a16:creationId xmlns:a16="http://schemas.microsoft.com/office/drawing/2014/main" id="{B8835B1C-2852-4427-94BA-0FBEBFCBFCCB}"/>
                  </a:ext>
                </a:extLst>
              </p:cNvPr>
              <p:cNvSpPr txBox="1">
                <a:spLocks noRot="1" noChangeAspect="1" noMove="1" noResize="1" noEditPoints="1" noAdjustHandles="1" noChangeArrowheads="1" noChangeShapeType="1" noTextEdit="1"/>
              </p:cNvSpPr>
              <p:nvPr/>
            </p:nvSpPr>
            <p:spPr>
              <a:xfrm>
                <a:off x="680720" y="1981200"/>
                <a:ext cx="5415280" cy="1465466"/>
              </a:xfrm>
              <a:prstGeom prst="rect">
                <a:avLst/>
              </a:prstGeom>
              <a:blipFill>
                <a:blip r:embed="rId3"/>
                <a:stretch>
                  <a:fillRect l="-1464" t="-2917"/>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DB5B2D9E-ED47-4A26-A190-1E9206056029}"/>
                  </a:ext>
                </a:extLst>
              </p:cNvPr>
              <p:cNvSpPr txBox="1"/>
              <p:nvPr/>
            </p:nvSpPr>
            <p:spPr>
              <a:xfrm>
                <a:off x="680720" y="3733800"/>
                <a:ext cx="5415280" cy="1238288"/>
              </a:xfrm>
              <a:prstGeom prst="rect">
                <a:avLst/>
              </a:prstGeom>
              <a:noFill/>
            </p:spPr>
            <p:txBody>
              <a:bodyPr wrap="square" rtlCol="0">
                <a:spAutoFit/>
              </a:bodyPr>
              <a:lstStyle/>
              <a:p>
                <a:pPr>
                  <a:lnSpc>
                    <a:spcPct val="107000"/>
                  </a:lnSpc>
                  <a:spcAft>
                    <a:spcPts val="800"/>
                  </a:spcAft>
                </a:pPr>
                <a:r>
                  <a:rPr lang="fr-FR" sz="2200" dirty="0"/>
                  <a:t>It </a:t>
                </a:r>
                <a:r>
                  <a:rPr lang="fr-FR" sz="2200" dirty="0" err="1"/>
                  <a:t>is</a:t>
                </a:r>
                <a:r>
                  <a:rPr lang="fr-FR" sz="2200" dirty="0"/>
                  <a:t> </a:t>
                </a:r>
                <a:r>
                  <a:rPr lang="fr-FR" sz="2200" dirty="0" err="1"/>
                  <a:t>still</a:t>
                </a:r>
                <a:r>
                  <a:rPr lang="fr-FR" sz="2200" dirty="0"/>
                  <a:t> a </a:t>
                </a:r>
                <a:r>
                  <a:rPr lang="fr-FR" sz="2200" dirty="0" err="1"/>
                  <a:t>mystery</a:t>
                </a:r>
                <a:r>
                  <a:rPr lang="fr-FR" sz="2200" dirty="0"/>
                  <a:t> in the </a:t>
                </a:r>
                <a:r>
                  <a:rPr lang="fr-FR" sz="2200" dirty="0" err="1">
                    <a:solidFill>
                      <a:srgbClr val="FF0000"/>
                    </a:solidFill>
                  </a:rPr>
                  <a:t>inner</a:t>
                </a:r>
                <a:r>
                  <a:rPr lang="fr-FR" sz="2200" dirty="0">
                    <a:solidFill>
                      <a:srgbClr val="FF0000"/>
                    </a:solidFill>
                  </a:rPr>
                  <a:t> </a:t>
                </a:r>
                <a:r>
                  <a:rPr lang="fr-FR" sz="2200" dirty="0" err="1">
                    <a:solidFill>
                      <a:srgbClr val="FF0000"/>
                    </a:solidFill>
                  </a:rPr>
                  <a:t>core</a:t>
                </a:r>
                <a:r>
                  <a:rPr lang="fr-FR" sz="2200" dirty="0">
                    <a:solidFill>
                      <a:srgbClr val="FF0000"/>
                    </a:solidFill>
                  </a:rPr>
                  <a:t> </a:t>
                </a:r>
                <a:r>
                  <a:rPr lang="fr-FR" sz="2200" dirty="0"/>
                  <a:t>(</a:t>
                </a:r>
                <a14:m>
                  <m:oMath xmlns:m="http://schemas.openxmlformats.org/officeDocument/2006/math">
                    <m:r>
                      <m:rPr>
                        <m:sty m:val="p"/>
                      </m:rPr>
                      <a:rPr lang="fr-FR" sz="2200">
                        <a:latin typeface="Cambria Math" panose="02040503050406030204" pitchFamily="18" charset="0"/>
                        <a:ea typeface="DengXian" panose="02010600030101010101" pitchFamily="2" charset="-122"/>
                        <a:cs typeface="Times New Roman" panose="02020603050405020304" pitchFamily="18" charset="0"/>
                      </a:rPr>
                      <m:t>ρ</m:t>
                    </m:r>
                    <m:r>
                      <a:rPr lang="fr-FR" sz="2200">
                        <a:latin typeface="Cambria Math" panose="02040503050406030204" pitchFamily="18" charset="0"/>
                        <a:ea typeface="DengXian" panose="02010600030101010101" pitchFamily="2" charset="-122"/>
                        <a:cs typeface="Times New Roman" panose="02020603050405020304" pitchFamily="18" charset="0"/>
                      </a:rPr>
                      <m:t>≳2</m:t>
                    </m:r>
                    <m:sSub>
                      <m:sSubPr>
                        <m:ctrlPr>
                          <a:rPr lang="fr-FR" sz="2200" i="1">
                            <a:latin typeface="Cambria Math" panose="02040503050406030204" pitchFamily="18" charset="0"/>
                            <a:ea typeface="DengXian" panose="02010600030101010101" pitchFamily="2" charset="-122"/>
                            <a:cs typeface="Times New Roman" panose="02020603050405020304" pitchFamily="18" charset="0"/>
                          </a:rPr>
                        </m:ctrlPr>
                      </m:sSubPr>
                      <m:e>
                        <m:r>
                          <m:rPr>
                            <m:sty m:val="p"/>
                          </m:rPr>
                          <a:rPr lang="fr-FR" sz="2200">
                            <a:latin typeface="Cambria Math" panose="02040503050406030204" pitchFamily="18" charset="0"/>
                            <a:ea typeface="DengXian" panose="02010600030101010101" pitchFamily="2" charset="-122"/>
                            <a:cs typeface="Times New Roman" panose="02020603050405020304" pitchFamily="18" charset="0"/>
                          </a:rPr>
                          <m:t>ρ</m:t>
                        </m:r>
                      </m:e>
                      <m:sub>
                        <m:r>
                          <a:rPr lang="fr-FR" sz="2200" i="1">
                            <a:latin typeface="Cambria Math" panose="02040503050406030204" pitchFamily="18" charset="0"/>
                            <a:ea typeface="DengXian" panose="02010600030101010101" pitchFamily="2" charset="-122"/>
                            <a:cs typeface="Times New Roman" panose="02020603050405020304" pitchFamily="18" charset="0"/>
                          </a:rPr>
                          <m:t>0</m:t>
                        </m:r>
                      </m:sub>
                    </m:sSub>
                    <m:r>
                      <a:rPr lang="fr-FR" sz="2200" b="0" i="1" smtClean="0">
                        <a:latin typeface="Cambria Math" panose="02040503050406030204" pitchFamily="18" charset="0"/>
                        <a:ea typeface="DengXian" panose="02010600030101010101" pitchFamily="2" charset="-122"/>
                        <a:cs typeface="Times New Roman" panose="02020603050405020304" pitchFamily="18" charset="0"/>
                      </a:rPr>
                      <m:t>)</m:t>
                    </m:r>
                  </m:oMath>
                </a14:m>
                <a:endParaRPr lang="fr-FR" sz="1100" dirty="0">
                  <a:latin typeface="Calibri" panose="020F0502020204030204" pitchFamily="34" charset="0"/>
                  <a:ea typeface="DengXian" panose="02010600030101010101" pitchFamily="2" charset="-122"/>
                  <a:cs typeface="Times New Roman" panose="02020603050405020304" pitchFamily="18" charset="0"/>
                </a:endParaRPr>
              </a:p>
              <a:p>
                <a:endParaRPr lang="fr-FR" sz="2200" dirty="0"/>
              </a:p>
              <a:p>
                <a:endParaRPr lang="fr-FR" sz="2000" dirty="0"/>
              </a:p>
            </p:txBody>
          </p:sp>
        </mc:Choice>
        <mc:Fallback xmlns="">
          <p:sp>
            <p:nvSpPr>
              <p:cNvPr id="8" name="ZoneTexte 7">
                <a:extLst>
                  <a:ext uri="{FF2B5EF4-FFF2-40B4-BE49-F238E27FC236}">
                    <a16:creationId xmlns:a16="http://schemas.microsoft.com/office/drawing/2014/main" id="{DB5B2D9E-ED47-4A26-A190-1E9206056029}"/>
                  </a:ext>
                </a:extLst>
              </p:cNvPr>
              <p:cNvSpPr txBox="1">
                <a:spLocks noRot="1" noChangeAspect="1" noMove="1" noResize="1" noEditPoints="1" noAdjustHandles="1" noChangeArrowheads="1" noChangeShapeType="1" noTextEdit="1"/>
              </p:cNvSpPr>
              <p:nvPr/>
            </p:nvSpPr>
            <p:spPr>
              <a:xfrm>
                <a:off x="680720" y="3733800"/>
                <a:ext cx="5415280" cy="1238288"/>
              </a:xfrm>
              <a:prstGeom prst="rect">
                <a:avLst/>
              </a:prstGeom>
              <a:blipFill>
                <a:blip r:embed="rId4"/>
                <a:stretch>
                  <a:fillRect l="-1464" t="-2956"/>
                </a:stretch>
              </a:blipFill>
            </p:spPr>
            <p:txBody>
              <a:bodyPr/>
              <a:lstStyle/>
              <a:p>
                <a:r>
                  <a:rPr lang="fr-FR">
                    <a:noFill/>
                  </a:rPr>
                  <a:t> </a:t>
                </a:r>
              </a:p>
            </p:txBody>
          </p:sp>
        </mc:Fallback>
      </mc:AlternateContent>
      <p:sp>
        <p:nvSpPr>
          <p:cNvPr id="10" name="ZoneTexte 9">
            <a:extLst>
              <a:ext uri="{FF2B5EF4-FFF2-40B4-BE49-F238E27FC236}">
                <a16:creationId xmlns:a16="http://schemas.microsoft.com/office/drawing/2014/main" id="{608B0D0D-4294-473E-837B-EC8334B79998}"/>
              </a:ext>
            </a:extLst>
          </p:cNvPr>
          <p:cNvSpPr txBox="1"/>
          <p:nvPr/>
        </p:nvSpPr>
        <p:spPr>
          <a:xfrm>
            <a:off x="680720" y="4675701"/>
            <a:ext cx="5415280" cy="1692130"/>
          </a:xfrm>
          <a:prstGeom prst="rect">
            <a:avLst/>
          </a:prstGeom>
          <a:noFill/>
        </p:spPr>
        <p:txBody>
          <a:bodyPr wrap="square" rtlCol="0">
            <a:spAutoFit/>
          </a:bodyPr>
          <a:lstStyle/>
          <a:p>
            <a:pPr>
              <a:lnSpc>
                <a:spcPct val="107000"/>
              </a:lnSpc>
              <a:spcAft>
                <a:spcPts val="800"/>
              </a:spcAft>
            </a:pPr>
            <a:r>
              <a:rPr lang="fr-FR" sz="2200" dirty="0"/>
              <a:t>There, </a:t>
            </a:r>
            <a:r>
              <a:rPr lang="fr-FR" sz="2200" dirty="0" err="1"/>
              <a:t>we</a:t>
            </a:r>
            <a:r>
              <a:rPr lang="fr-FR" sz="2200" dirty="0"/>
              <a:t> </a:t>
            </a:r>
            <a:r>
              <a:rPr lang="fr-FR" sz="2200" dirty="0" err="1"/>
              <a:t>reach</a:t>
            </a:r>
            <a:r>
              <a:rPr lang="fr-FR" sz="2200" dirty="0"/>
              <a:t> a phase </a:t>
            </a:r>
            <a:r>
              <a:rPr lang="fr-FR" sz="2200" dirty="0" err="1"/>
              <a:t>where</a:t>
            </a:r>
            <a:r>
              <a:rPr lang="fr-FR" sz="2200" dirty="0"/>
              <a:t> the </a:t>
            </a:r>
            <a:r>
              <a:rPr lang="fr-FR" sz="2200" dirty="0" err="1"/>
              <a:t>matter</a:t>
            </a:r>
            <a:r>
              <a:rPr lang="fr-FR" sz="2200" dirty="0"/>
              <a:t> </a:t>
            </a:r>
            <a:r>
              <a:rPr lang="fr-FR" sz="2200" dirty="0" err="1"/>
              <a:t>is</a:t>
            </a:r>
            <a:r>
              <a:rPr lang="fr-FR" sz="2200" dirty="0"/>
              <a:t> </a:t>
            </a:r>
            <a:r>
              <a:rPr lang="fr-FR" sz="2200" dirty="0" err="1"/>
              <a:t>both</a:t>
            </a:r>
            <a:r>
              <a:rPr lang="fr-FR" sz="2200" dirty="0"/>
              <a:t> </a:t>
            </a:r>
            <a:r>
              <a:rPr lang="fr-FR" sz="2200" dirty="0" err="1"/>
              <a:t>very</a:t>
            </a:r>
            <a:r>
              <a:rPr lang="fr-FR" sz="2200" dirty="0"/>
              <a:t> </a:t>
            </a:r>
            <a:r>
              <a:rPr lang="fr-FR" sz="2200" dirty="0">
                <a:solidFill>
                  <a:srgbClr val="FF0000"/>
                </a:solidFill>
              </a:rPr>
              <a:t>dense</a:t>
            </a:r>
            <a:r>
              <a:rPr lang="fr-FR" sz="2200" dirty="0"/>
              <a:t> and </a:t>
            </a:r>
            <a:r>
              <a:rPr lang="fr-FR" sz="2200" dirty="0" err="1">
                <a:solidFill>
                  <a:srgbClr val="FF0000"/>
                </a:solidFill>
              </a:rPr>
              <a:t>strongly</a:t>
            </a:r>
            <a:r>
              <a:rPr lang="fr-FR" sz="2200" dirty="0">
                <a:solidFill>
                  <a:srgbClr val="FF0000"/>
                </a:solidFill>
              </a:rPr>
              <a:t> </a:t>
            </a:r>
            <a:r>
              <a:rPr lang="fr-FR" sz="2200" dirty="0" err="1">
                <a:solidFill>
                  <a:srgbClr val="FF0000"/>
                </a:solidFill>
              </a:rPr>
              <a:t>coupled</a:t>
            </a:r>
            <a:r>
              <a:rPr lang="fr-FR" sz="2200" dirty="0">
                <a:solidFill>
                  <a:srgbClr val="FF0000"/>
                </a:solidFill>
              </a:rPr>
              <a:t> </a:t>
            </a:r>
          </a:p>
          <a:p>
            <a:pPr>
              <a:lnSpc>
                <a:spcPct val="107000"/>
              </a:lnSpc>
              <a:spcAft>
                <a:spcPts val="800"/>
              </a:spcAft>
            </a:pPr>
            <a:r>
              <a:rPr lang="fr-FR" sz="2200" dirty="0"/>
              <a:t>(</a:t>
            </a:r>
            <a:r>
              <a:rPr lang="fr-FR" sz="2200" dirty="0" err="1"/>
              <a:t>low</a:t>
            </a:r>
            <a:r>
              <a:rPr lang="fr-FR" sz="2200" dirty="0"/>
              <a:t> </a:t>
            </a:r>
            <a:r>
              <a:rPr lang="fr-FR" sz="2200" dirty="0" err="1"/>
              <a:t>energy</a:t>
            </a:r>
            <a:r>
              <a:rPr lang="fr-FR" sz="2200" dirty="0"/>
              <a:t> QCD)</a:t>
            </a:r>
          </a:p>
          <a:p>
            <a:endParaRPr lang="fr-FR" sz="2000" dirty="0"/>
          </a:p>
        </p:txBody>
      </p:sp>
      <p:sp>
        <p:nvSpPr>
          <p:cNvPr id="2" name="Titre 1">
            <a:extLst>
              <a:ext uri="{FF2B5EF4-FFF2-40B4-BE49-F238E27FC236}">
                <a16:creationId xmlns:a16="http://schemas.microsoft.com/office/drawing/2014/main" id="{3E36CA42-B1F3-4622-92FA-83E23991AF4E}"/>
              </a:ext>
            </a:extLst>
          </p:cNvPr>
          <p:cNvSpPr>
            <a:spLocks noGrp="1"/>
          </p:cNvSpPr>
          <p:nvPr>
            <p:ph type="title"/>
          </p:nvPr>
        </p:nvSpPr>
        <p:spPr/>
        <p:txBody>
          <a:bodyPr/>
          <a:lstStyle/>
          <a:p>
            <a:r>
              <a:rPr lang="fr-FR"/>
              <a:t>Motivation: The Neutron Star core enigma </a:t>
            </a:r>
            <a:endParaRPr lang="fr-FR" dirty="0"/>
          </a:p>
        </p:txBody>
      </p:sp>
      <p:sp>
        <p:nvSpPr>
          <p:cNvPr id="15" name="Forme libre : forme 14">
            <a:extLst>
              <a:ext uri="{FF2B5EF4-FFF2-40B4-BE49-F238E27FC236}">
                <a16:creationId xmlns:a16="http://schemas.microsoft.com/office/drawing/2014/main" id="{B08198EE-3521-402E-8B02-81F51C02D9C3}"/>
              </a:ext>
            </a:extLst>
          </p:cNvPr>
          <p:cNvSpPr>
            <a:spLocks noChangeAspect="1"/>
          </p:cNvSpPr>
          <p:nvPr/>
        </p:nvSpPr>
        <p:spPr>
          <a:xfrm rot="1639715">
            <a:off x="7202532" y="1643785"/>
            <a:ext cx="2607968" cy="3024000"/>
          </a:xfrm>
          <a:custGeom>
            <a:avLst/>
            <a:gdLst>
              <a:gd name="connsiteX0" fmla="*/ 1171781 w 2706183"/>
              <a:gd name="connsiteY0" fmla="*/ 350828 h 3137884"/>
              <a:gd name="connsiteX1" fmla="*/ 2706183 w 2706183"/>
              <a:gd name="connsiteY1" fmla="*/ 1373 h 3137884"/>
              <a:gd name="connsiteX2" fmla="*/ 2659764 w 2706183"/>
              <a:gd name="connsiteY2" fmla="*/ 1572567 h 3137884"/>
              <a:gd name="connsiteX3" fmla="*/ 2458791 w 2706183"/>
              <a:gd name="connsiteY3" fmla="*/ 1579524 h 3137884"/>
              <a:gd name="connsiteX4" fmla="*/ 1309207 w 2706183"/>
              <a:gd name="connsiteY4" fmla="*/ 2271206 h 3137884"/>
              <a:gd name="connsiteX5" fmla="*/ 2613518 w 2706183"/>
              <a:gd name="connsiteY5" fmla="*/ 3137884 h 3137884"/>
              <a:gd name="connsiteX6" fmla="*/ 0 w 2706183"/>
              <a:gd name="connsiteY6" fmla="*/ 1401275 h 3137884"/>
              <a:gd name="connsiteX7" fmla="*/ 1171781 w 2706183"/>
              <a:gd name="connsiteY7" fmla="*/ 350828 h 313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6183" h="3137884">
                <a:moveTo>
                  <a:pt x="1171781" y="350828"/>
                </a:moveTo>
                <a:cubicBezTo>
                  <a:pt x="1637943" y="109683"/>
                  <a:pt x="2164542" y="-14629"/>
                  <a:pt x="2706183" y="1373"/>
                </a:cubicBezTo>
                <a:lnTo>
                  <a:pt x="2659764" y="1572567"/>
                </a:lnTo>
                <a:lnTo>
                  <a:pt x="2458791" y="1579524"/>
                </a:lnTo>
                <a:cubicBezTo>
                  <a:pt x="1994789" y="1625539"/>
                  <a:pt x="1571122" y="1877036"/>
                  <a:pt x="1309207" y="2271206"/>
                </a:cubicBezTo>
                <a:lnTo>
                  <a:pt x="2613518" y="3137884"/>
                </a:lnTo>
                <a:lnTo>
                  <a:pt x="0" y="1401275"/>
                </a:lnTo>
                <a:cubicBezTo>
                  <a:pt x="299894" y="949949"/>
                  <a:pt x="705619" y="591972"/>
                  <a:pt x="1171781" y="350828"/>
                </a:cubicBezTo>
                <a:close/>
              </a:path>
            </a:pathLst>
          </a:cu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Arc partiel 13">
            <a:extLst>
              <a:ext uri="{FF2B5EF4-FFF2-40B4-BE49-F238E27FC236}">
                <a16:creationId xmlns:a16="http://schemas.microsoft.com/office/drawing/2014/main" id="{45FB6EC5-54EC-4475-A8B4-D389011009CA}"/>
              </a:ext>
            </a:extLst>
          </p:cNvPr>
          <p:cNvSpPr>
            <a:spLocks noChangeAspect="1"/>
          </p:cNvSpPr>
          <p:nvPr/>
        </p:nvSpPr>
        <p:spPr>
          <a:xfrm rot="1639715">
            <a:off x="7322968" y="3541837"/>
            <a:ext cx="3132000" cy="3132000"/>
          </a:xfrm>
          <a:prstGeom prst="pie">
            <a:avLst>
              <a:gd name="adj1" fmla="val 12816175"/>
              <a:gd name="adj2" fmla="val 16301536"/>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Espace réservé du numéro de diapositive 4">
            <a:extLst>
              <a:ext uri="{FF2B5EF4-FFF2-40B4-BE49-F238E27FC236}">
                <a16:creationId xmlns:a16="http://schemas.microsoft.com/office/drawing/2014/main" id="{8B4B17AF-7719-43AB-BC98-F41A1B702A64}"/>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3</a:t>
            </a:fld>
            <a:r>
              <a:rPr lang="fr-FR" dirty="0"/>
              <a:t>/32</a:t>
            </a:r>
          </a:p>
        </p:txBody>
      </p:sp>
    </p:spTree>
    <p:extLst>
      <p:ext uri="{BB962C8B-B14F-4D97-AF65-F5344CB8AC3E}">
        <p14:creationId xmlns:p14="http://schemas.microsoft.com/office/powerpoint/2010/main" val="10604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P spid="15"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8740A-1301-4A8B-8E19-C6E557DAEB8E}"/>
              </a:ext>
            </a:extLst>
          </p:cNvPr>
          <p:cNvSpPr>
            <a:spLocks noGrp="1"/>
          </p:cNvSpPr>
          <p:nvPr>
            <p:ph type="title"/>
          </p:nvPr>
        </p:nvSpPr>
        <p:spPr>
          <a:xfrm>
            <a:off x="838200" y="99949"/>
            <a:ext cx="10515600" cy="1325563"/>
          </a:xfrm>
        </p:spPr>
        <p:txBody>
          <a:bodyPr/>
          <a:lstStyle/>
          <a:p>
            <a:r>
              <a:rPr lang="en-US" dirty="0"/>
              <a:t>Numerical Results </a:t>
            </a:r>
          </a:p>
        </p:txBody>
      </p:sp>
      <p:sp>
        <p:nvSpPr>
          <p:cNvPr id="4" name="ZoneTexte 3">
            <a:extLst>
              <a:ext uri="{FF2B5EF4-FFF2-40B4-BE49-F238E27FC236}">
                <a16:creationId xmlns:a16="http://schemas.microsoft.com/office/drawing/2014/main" id="{CC2B11ED-5DB9-4D06-A96B-D2749A9414E3}"/>
              </a:ext>
            </a:extLst>
          </p:cNvPr>
          <p:cNvSpPr txBox="1"/>
          <p:nvPr/>
        </p:nvSpPr>
        <p:spPr>
          <a:xfrm>
            <a:off x="657225" y="4403711"/>
            <a:ext cx="5400675" cy="400110"/>
          </a:xfrm>
          <a:prstGeom prst="rect">
            <a:avLst/>
          </a:prstGeom>
          <a:noFill/>
        </p:spPr>
        <p:txBody>
          <a:bodyPr wrap="square" rtlCol="0">
            <a:spAutoFit/>
          </a:bodyPr>
          <a:lstStyle/>
          <a:p>
            <a:r>
              <a:rPr lang="en-US" sz="2000" dirty="0"/>
              <a:t>The mass of the soliton is </a:t>
            </a:r>
            <a:r>
              <a:rPr lang="en-US" sz="2000" dirty="0">
                <a:solidFill>
                  <a:srgbClr val="FF0000"/>
                </a:solidFill>
              </a:rPr>
              <a:t>1050 MeV </a:t>
            </a:r>
            <a:r>
              <a:rPr lang="en-US" sz="2000" dirty="0"/>
              <a:t>(vs 938 MeV)</a:t>
            </a:r>
            <a:r>
              <a:rPr lang="en-US" sz="2000" dirty="0">
                <a:solidFill>
                  <a:srgbClr val="FF0000"/>
                </a:solidFill>
              </a:rPr>
              <a:t> </a:t>
            </a:r>
          </a:p>
        </p:txBody>
      </p:sp>
      <p:pic>
        <p:nvPicPr>
          <p:cNvPr id="8" name="Image 7">
            <a:extLst>
              <a:ext uri="{FF2B5EF4-FFF2-40B4-BE49-F238E27FC236}">
                <a16:creationId xmlns:a16="http://schemas.microsoft.com/office/drawing/2014/main" id="{3E98B8C0-78BD-43BD-A8AF-75829BA43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359" y="1310062"/>
            <a:ext cx="4362450" cy="2991085"/>
          </a:xfrm>
          <a:prstGeom prst="rect">
            <a:avLst/>
          </a:prstGeom>
        </p:spPr>
      </p:pic>
      <p:pic>
        <p:nvPicPr>
          <p:cNvPr id="9" name="Image 8">
            <a:extLst>
              <a:ext uri="{FF2B5EF4-FFF2-40B4-BE49-F238E27FC236}">
                <a16:creationId xmlns:a16="http://schemas.microsoft.com/office/drawing/2014/main" id="{59BDB0D9-31A8-4619-A7FD-BACB8172D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192" y="1310062"/>
            <a:ext cx="3914184" cy="2988248"/>
          </a:xfrm>
          <a:prstGeom prst="rect">
            <a:avLst/>
          </a:prstGeom>
        </p:spPr>
      </p:pic>
      <p:sp>
        <p:nvSpPr>
          <p:cNvPr id="10" name="ZoneTexte 9">
            <a:extLst>
              <a:ext uri="{FF2B5EF4-FFF2-40B4-BE49-F238E27FC236}">
                <a16:creationId xmlns:a16="http://schemas.microsoft.com/office/drawing/2014/main" id="{B00F3696-4C36-4B13-8BBA-B8DF95CCED6A}"/>
              </a:ext>
            </a:extLst>
          </p:cNvPr>
          <p:cNvSpPr txBox="1"/>
          <p:nvPr/>
        </p:nvSpPr>
        <p:spPr>
          <a:xfrm>
            <a:off x="6381750" y="4403711"/>
            <a:ext cx="5400675" cy="400110"/>
          </a:xfrm>
          <a:prstGeom prst="rect">
            <a:avLst/>
          </a:prstGeom>
          <a:noFill/>
        </p:spPr>
        <p:txBody>
          <a:bodyPr wrap="square" rtlCol="0">
            <a:spAutoFit/>
          </a:bodyPr>
          <a:lstStyle/>
          <a:p>
            <a:r>
              <a:rPr lang="en-US" sz="2000" dirty="0">
                <a:solidFill>
                  <a:srgbClr val="FF0000"/>
                </a:solidFill>
              </a:rPr>
              <a:t>Chiral symmetry </a:t>
            </a:r>
            <a:r>
              <a:rPr lang="en-US" sz="2000" dirty="0"/>
              <a:t>is partially </a:t>
            </a:r>
            <a:r>
              <a:rPr lang="en-US" sz="2000" dirty="0">
                <a:solidFill>
                  <a:srgbClr val="FF0000"/>
                </a:solidFill>
              </a:rPr>
              <a:t>restored</a:t>
            </a:r>
            <a:r>
              <a:rPr lang="en-US" sz="2000" dirty="0"/>
              <a:t> at the center </a:t>
            </a:r>
            <a:endParaRPr lang="en-US" sz="2000" dirty="0">
              <a:solidFill>
                <a:srgbClr val="FF0000"/>
              </a:solidFill>
            </a:endParaRPr>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CE009E7E-DF1B-402A-9565-64FE6897370E}"/>
                  </a:ext>
                </a:extLst>
              </p:cNvPr>
              <p:cNvSpPr txBox="1"/>
              <p:nvPr/>
            </p:nvSpPr>
            <p:spPr>
              <a:xfrm>
                <a:off x="657225" y="4969002"/>
                <a:ext cx="10801350" cy="1323439"/>
              </a:xfrm>
              <a:prstGeom prst="rect">
                <a:avLst/>
              </a:prstGeom>
              <a:noFill/>
            </p:spPr>
            <p:txBody>
              <a:bodyPr wrap="square" rtlCol="0">
                <a:spAutoFit/>
              </a:bodyPr>
              <a:lstStyle/>
              <a:p>
                <a:r>
                  <a:rPr lang="en-US" sz="2000" dirty="0"/>
                  <a:t>The solution can be used to construct </a:t>
                </a:r>
                <a:r>
                  <a:rPr lang="en-US" sz="2000" dirty="0">
                    <a:solidFill>
                      <a:srgbClr val="FF0000"/>
                    </a:solidFill>
                  </a:rPr>
                  <a:t>a point-like particle action </a:t>
                </a:r>
                <a:r>
                  <a:rPr lang="en-US" sz="2000" dirty="0"/>
                  <a:t>for the baryon coupled to all the background fields </a:t>
                </a:r>
                <a:endParaRPr lang="fr-FR" sz="2000" b="0" i="1" dirty="0">
                  <a:latin typeface="Cambria Math" panose="02040503050406030204" pitchFamily="18" charset="0"/>
                </a:endParaRPr>
              </a:p>
              <a:p>
                <a:endParaRPr lang="en-US" sz="2000" dirty="0">
                  <a:sym typeface="Wingdings" panose="05000000000000000000" pitchFamily="2" charset="2"/>
                </a:endParaRPr>
              </a:p>
              <a:p>
                <a:r>
                  <a:rPr lang="en-US" sz="2000" dirty="0">
                    <a:sym typeface="Wingdings" panose="05000000000000000000" pitchFamily="2" charset="2"/>
                  </a:rPr>
                  <a:t> This can be used to construct the </a:t>
                </a:r>
                <a:r>
                  <a:rPr lang="en-US" sz="2000" dirty="0">
                    <a:solidFill>
                      <a:srgbClr val="FF0000"/>
                    </a:solidFill>
                    <a:sym typeface="Wingdings" panose="05000000000000000000" pitchFamily="2" charset="2"/>
                  </a:rPr>
                  <a:t>extended phase diagram at finite baryon density </a:t>
                </a:r>
                <a14:m>
                  <m:oMath xmlns:m="http://schemas.openxmlformats.org/officeDocument/2006/math">
                    <m:sSub>
                      <m:sSubPr>
                        <m:ctrlPr>
                          <a:rPr lang="fr-FR" sz="2000" b="0" i="1" smtClean="0">
                            <a:solidFill>
                              <a:srgbClr val="FF0000"/>
                            </a:solidFill>
                            <a:latin typeface="Cambria Math" panose="02040503050406030204" pitchFamily="18" charset="0"/>
                            <a:sym typeface="Wingdings" panose="05000000000000000000" pitchFamily="2" charset="2"/>
                          </a:rPr>
                        </m:ctrlPr>
                      </m:sSubPr>
                      <m:e>
                        <m:r>
                          <a:rPr lang="fr-FR" sz="2000" b="0" i="1" smtClean="0">
                            <a:solidFill>
                              <a:srgbClr val="FF0000"/>
                            </a:solidFill>
                            <a:latin typeface="Cambria Math" panose="02040503050406030204" pitchFamily="18" charset="0"/>
                            <a:sym typeface="Wingdings" panose="05000000000000000000" pitchFamily="2" charset="2"/>
                          </a:rPr>
                          <m:t>𝜌</m:t>
                        </m:r>
                      </m:e>
                      <m:sub>
                        <m:r>
                          <a:rPr lang="fr-FR" sz="2000" b="0" i="1" smtClean="0">
                            <a:solidFill>
                              <a:srgbClr val="FF0000"/>
                            </a:solidFill>
                            <a:latin typeface="Cambria Math" panose="02040503050406030204" pitchFamily="18" charset="0"/>
                            <a:sym typeface="Wingdings" panose="05000000000000000000" pitchFamily="2" charset="2"/>
                          </a:rPr>
                          <m:t>𝐵</m:t>
                        </m:r>
                      </m:sub>
                    </m:sSub>
                  </m:oMath>
                </a14:m>
                <a:endParaRPr lang="en-US" sz="2000" dirty="0"/>
              </a:p>
            </p:txBody>
          </p:sp>
        </mc:Choice>
        <mc:Fallback xmlns="">
          <p:sp>
            <p:nvSpPr>
              <p:cNvPr id="7" name="ZoneTexte 6">
                <a:extLst>
                  <a:ext uri="{FF2B5EF4-FFF2-40B4-BE49-F238E27FC236}">
                    <a16:creationId xmlns:a16="http://schemas.microsoft.com/office/drawing/2014/main" id="{CE009E7E-DF1B-402A-9565-64FE6897370E}"/>
                  </a:ext>
                </a:extLst>
              </p:cNvPr>
              <p:cNvSpPr txBox="1">
                <a:spLocks noRot="1" noChangeAspect="1" noMove="1" noResize="1" noEditPoints="1" noAdjustHandles="1" noChangeArrowheads="1" noChangeShapeType="1" noTextEdit="1"/>
              </p:cNvSpPr>
              <p:nvPr/>
            </p:nvSpPr>
            <p:spPr>
              <a:xfrm>
                <a:off x="657225" y="4969002"/>
                <a:ext cx="10801350" cy="1323439"/>
              </a:xfrm>
              <a:prstGeom prst="rect">
                <a:avLst/>
              </a:prstGeom>
              <a:blipFill>
                <a:blip r:embed="rId4"/>
                <a:stretch>
                  <a:fillRect l="-621" t="-2304" b="-7373"/>
                </a:stretch>
              </a:blipFill>
            </p:spPr>
            <p:txBody>
              <a:bodyPr/>
              <a:lstStyle/>
              <a:p>
                <a:r>
                  <a:rPr lang="en-US">
                    <a:noFill/>
                  </a:rPr>
                  <a:t> </a:t>
                </a:r>
              </a:p>
            </p:txBody>
          </p:sp>
        </mc:Fallback>
      </mc:AlternateContent>
      <p:sp>
        <p:nvSpPr>
          <p:cNvPr id="11" name="Espace réservé du numéro de diapositive 4">
            <a:extLst>
              <a:ext uri="{FF2B5EF4-FFF2-40B4-BE49-F238E27FC236}">
                <a16:creationId xmlns:a16="http://schemas.microsoft.com/office/drawing/2014/main" id="{188DC83B-7254-4C0F-AEDD-99C45648BAB1}"/>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30</a:t>
            </a:fld>
            <a:r>
              <a:rPr lang="fr-FR" dirty="0"/>
              <a:t>/32</a:t>
            </a:r>
          </a:p>
        </p:txBody>
      </p:sp>
    </p:spTree>
    <p:extLst>
      <p:ext uri="{BB962C8B-B14F-4D97-AF65-F5344CB8AC3E}">
        <p14:creationId xmlns:p14="http://schemas.microsoft.com/office/powerpoint/2010/main" val="28292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1D7BE-3E64-42D8-BE28-4A6CE9A516FE}"/>
              </a:ext>
            </a:extLst>
          </p:cNvPr>
          <p:cNvSpPr>
            <a:spLocks noGrp="1"/>
          </p:cNvSpPr>
          <p:nvPr>
            <p:ph type="title"/>
          </p:nvPr>
        </p:nvSpPr>
        <p:spPr>
          <a:xfrm>
            <a:off x="838200" y="174625"/>
            <a:ext cx="10515600" cy="1325563"/>
          </a:xfrm>
        </p:spPr>
        <p:txBody>
          <a:bodyPr/>
          <a:lstStyle/>
          <a:p>
            <a:r>
              <a:rPr lang="en-US" dirty="0"/>
              <a:t>Summary</a:t>
            </a: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B8AEE3F6-61B7-488A-A209-25ADFD72B3CB}"/>
                  </a:ext>
                </a:extLst>
              </p:cNvPr>
              <p:cNvSpPr txBox="1"/>
              <p:nvPr/>
            </p:nvSpPr>
            <p:spPr>
              <a:xfrm>
                <a:off x="838200" y="1276350"/>
                <a:ext cx="10410825" cy="4893647"/>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400" dirty="0"/>
                  <a:t>In holography, the duals of baryons are </a:t>
                </a:r>
                <a:r>
                  <a:rPr lang="en-US" sz="2400" dirty="0">
                    <a:solidFill>
                      <a:srgbClr val="FF0000"/>
                    </a:solidFill>
                  </a:rPr>
                  <a:t>bulk</a:t>
                </a:r>
                <a:r>
                  <a:rPr lang="en-US" sz="2400" dirty="0"/>
                  <a:t> </a:t>
                </a:r>
                <a:r>
                  <a:rPr lang="en-US" sz="2400" dirty="0">
                    <a:solidFill>
                      <a:srgbClr val="FF0000"/>
                    </a:solidFill>
                  </a:rPr>
                  <a:t>solitons</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Baryons have already been studied in holographic models of QCD which are </a:t>
                </a:r>
                <a:r>
                  <a:rPr lang="en-US" sz="2400" dirty="0">
                    <a:solidFill>
                      <a:srgbClr val="FF0000"/>
                    </a:solidFill>
                  </a:rPr>
                  <a:t>more complete than </a:t>
                </a:r>
                <a14:m>
                  <m:oMath xmlns:m="http://schemas.openxmlformats.org/officeDocument/2006/math">
                    <m:r>
                      <a:rPr lang="fr-FR" sz="2400" b="0" i="1" smtClean="0">
                        <a:solidFill>
                          <a:srgbClr val="FF0000"/>
                        </a:solidFill>
                        <a:latin typeface="Cambria Math" panose="02040503050406030204" pitchFamily="18" charset="0"/>
                      </a:rPr>
                      <m:t>𝜒</m:t>
                    </m:r>
                  </m:oMath>
                </a14:m>
                <a:r>
                  <a:rPr lang="en-US" sz="2400" dirty="0">
                    <a:solidFill>
                      <a:srgbClr val="FF0000"/>
                    </a:solidFill>
                  </a:rPr>
                  <a:t>EFT </a:t>
                </a:r>
                <a:r>
                  <a:rPr lang="en-US" sz="2400" dirty="0">
                    <a:sym typeface="Wingdings" panose="05000000000000000000" pitchFamily="2" charset="2"/>
                  </a:rPr>
                  <a:t> more realistic at </a:t>
                </a:r>
                <a:r>
                  <a:rPr lang="en-US" sz="2400" dirty="0">
                    <a:solidFill>
                      <a:srgbClr val="FF0000"/>
                    </a:solidFill>
                    <a:sym typeface="Wingdings" panose="05000000000000000000" pitchFamily="2" charset="2"/>
                  </a:rPr>
                  <a:t>high density</a:t>
                </a:r>
                <a:endParaRPr lang="en-US" sz="2400" dirty="0">
                  <a:solidFill>
                    <a:srgbClr val="FF0000"/>
                  </a:solidFill>
                </a:endParaRP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V-QCD implements the </a:t>
                </a:r>
                <a:r>
                  <a:rPr lang="en-US" sz="2400" dirty="0">
                    <a:solidFill>
                      <a:srgbClr val="FF0000"/>
                    </a:solidFill>
                  </a:rPr>
                  <a:t>back-reaction of the flavor sector </a:t>
                </a:r>
                <a:r>
                  <a:rPr lang="en-US" sz="2400" dirty="0"/>
                  <a:t>onto the color sector</a:t>
                </a:r>
              </a:p>
              <a:p>
                <a:r>
                  <a:rPr lang="en-US" sz="2400" dirty="0"/>
                  <a:t>   </a:t>
                </a:r>
                <a:r>
                  <a:rPr lang="en-US" sz="2400" dirty="0">
                    <a:sym typeface="Wingdings" panose="05000000000000000000" pitchFamily="2" charset="2"/>
                  </a:rPr>
                  <a:t> appropriate model to study </a:t>
                </a:r>
                <a:r>
                  <a:rPr lang="en-US" sz="2400" dirty="0">
                    <a:solidFill>
                      <a:srgbClr val="FF0000"/>
                    </a:solidFill>
                    <a:sym typeface="Wingdings" panose="05000000000000000000" pitchFamily="2" charset="2"/>
                  </a:rPr>
                  <a:t>QCD at high density </a:t>
                </a:r>
                <a:r>
                  <a:rPr lang="en-US" sz="2400" dirty="0">
                    <a:sym typeface="Wingdings" panose="05000000000000000000" pitchFamily="2" charset="2"/>
                  </a:rPr>
                  <a:t>(NS cores)</a:t>
                </a:r>
                <a:r>
                  <a:rPr lang="en-US" sz="2400" dirty="0"/>
                  <a:t> </a:t>
                </a:r>
              </a:p>
              <a:p>
                <a:endParaRPr lang="en-US" sz="2400" dirty="0"/>
              </a:p>
              <a:p>
                <a:pPr marL="342900" indent="-342900">
                  <a:buFont typeface="Arial" panose="020B0604020202020204" pitchFamily="34" charset="0"/>
                  <a:buChar char="•"/>
                </a:pPr>
                <a:r>
                  <a:rPr lang="en-US" sz="2400" dirty="0"/>
                  <a:t>Computing V-QCD solitons is challenging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 obtained </a:t>
                </a:r>
                <a:r>
                  <a:rPr lang="en-US" sz="2400" dirty="0">
                    <a:solidFill>
                      <a:srgbClr val="FF0000"/>
                    </a:solidFill>
                  </a:rPr>
                  <a:t>numerical solutions </a:t>
                </a:r>
                <a:r>
                  <a:rPr lang="en-US" sz="2400" dirty="0"/>
                  <a:t>for parameters which give a consistent number for the </a:t>
                </a:r>
                <a:r>
                  <a:rPr lang="en-US" sz="2400" dirty="0">
                    <a:solidFill>
                      <a:srgbClr val="FF0000"/>
                    </a:solidFill>
                  </a:rPr>
                  <a:t>baryon mass</a:t>
                </a:r>
              </a:p>
            </p:txBody>
          </p:sp>
        </mc:Choice>
        <mc:Fallback xmlns="">
          <p:sp>
            <p:nvSpPr>
              <p:cNvPr id="4" name="ZoneTexte 3">
                <a:extLst>
                  <a:ext uri="{FF2B5EF4-FFF2-40B4-BE49-F238E27FC236}">
                    <a16:creationId xmlns:a16="http://schemas.microsoft.com/office/drawing/2014/main" id="{B8AEE3F6-61B7-488A-A209-25ADFD72B3CB}"/>
                  </a:ext>
                </a:extLst>
              </p:cNvPr>
              <p:cNvSpPr txBox="1">
                <a:spLocks noRot="1" noChangeAspect="1" noMove="1" noResize="1" noEditPoints="1" noAdjustHandles="1" noChangeArrowheads="1" noChangeShapeType="1" noTextEdit="1"/>
              </p:cNvSpPr>
              <p:nvPr/>
            </p:nvSpPr>
            <p:spPr>
              <a:xfrm>
                <a:off x="838200" y="1276350"/>
                <a:ext cx="10410825" cy="4893647"/>
              </a:xfrm>
              <a:prstGeom prst="rect">
                <a:avLst/>
              </a:prstGeom>
              <a:blipFill>
                <a:blip r:embed="rId2"/>
                <a:stretch>
                  <a:fillRect l="-820" b="-1868"/>
                </a:stretch>
              </a:blipFill>
            </p:spPr>
            <p:txBody>
              <a:bodyPr/>
              <a:lstStyle/>
              <a:p>
                <a:r>
                  <a:rPr lang="en-US">
                    <a:noFill/>
                  </a:rPr>
                  <a:t> </a:t>
                </a:r>
              </a:p>
            </p:txBody>
          </p:sp>
        </mc:Fallback>
      </mc:AlternateContent>
      <p:sp>
        <p:nvSpPr>
          <p:cNvPr id="5" name="Espace réservé du numéro de diapositive 4">
            <a:extLst>
              <a:ext uri="{FF2B5EF4-FFF2-40B4-BE49-F238E27FC236}">
                <a16:creationId xmlns:a16="http://schemas.microsoft.com/office/drawing/2014/main" id="{4D4D99A6-2840-4EBC-96CC-B81F9FC410E6}"/>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31</a:t>
            </a:fld>
            <a:r>
              <a:rPr lang="fr-FR" dirty="0"/>
              <a:t>/32</a:t>
            </a:r>
          </a:p>
        </p:txBody>
      </p:sp>
    </p:spTree>
    <p:extLst>
      <p:ext uri="{BB962C8B-B14F-4D97-AF65-F5344CB8AC3E}">
        <p14:creationId xmlns:p14="http://schemas.microsoft.com/office/powerpoint/2010/main" val="3856745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3BB60-F500-46BB-80C9-DDE135438239}"/>
              </a:ext>
            </a:extLst>
          </p:cNvPr>
          <p:cNvSpPr>
            <a:spLocks noGrp="1"/>
          </p:cNvSpPr>
          <p:nvPr>
            <p:ph type="title"/>
          </p:nvPr>
        </p:nvSpPr>
        <p:spPr/>
        <p:txBody>
          <a:bodyPr/>
          <a:lstStyle/>
          <a:p>
            <a:r>
              <a:rPr lang="en-US" dirty="0"/>
              <a:t>Outlook </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FAA4BC56-94FF-4C66-A97D-A70946D5A375}"/>
                  </a:ext>
                </a:extLst>
              </p:cNvPr>
              <p:cNvSpPr txBox="1"/>
              <p:nvPr/>
            </p:nvSpPr>
            <p:spPr>
              <a:xfrm>
                <a:off x="838200" y="1538288"/>
                <a:ext cx="10544175" cy="5113964"/>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Compute the </a:t>
                </a:r>
                <a:r>
                  <a:rPr lang="en-US" sz="2400" dirty="0">
                    <a:solidFill>
                      <a:srgbClr val="FF0000"/>
                    </a:solidFill>
                  </a:rPr>
                  <a:t>rotating soliton </a:t>
                </a:r>
                <a:r>
                  <a:rPr lang="en-US" sz="2400" dirty="0"/>
                  <a:t>to reproduce the </a:t>
                </a:r>
                <a:r>
                  <a:rPr lang="en-US" sz="2400" dirty="0">
                    <a:solidFill>
                      <a:srgbClr val="FF0000"/>
                    </a:solidFill>
                  </a:rPr>
                  <a:t>baryon spectrum </a:t>
                </a:r>
                <a:r>
                  <a:rPr lang="en-US" sz="2400" dirty="0"/>
                  <a:t>(</a:t>
                </a:r>
                <a14:m>
                  <m:oMath xmlns:m="http://schemas.openxmlformats.org/officeDocument/2006/math">
                    <m:r>
                      <a:rPr lang="fr-FR" sz="2400" b="0" i="1" smtClean="0">
                        <a:latin typeface="Cambria Math" panose="02040503050406030204" pitchFamily="18" charset="0"/>
                      </a:rPr>
                      <m:t>𝑁</m:t>
                    </m:r>
                    <m:r>
                      <a:rPr lang="fr-FR" sz="2400" b="0" i="1" smtClean="0">
                        <a:latin typeface="Cambria Math" panose="02040503050406030204" pitchFamily="18" charset="0"/>
                      </a:rPr>
                      <m:t>, </m:t>
                    </m:r>
                    <m:r>
                      <m:rPr>
                        <m:sty m:val="p"/>
                      </m:rPr>
                      <a:rPr lang="fr-FR" sz="2400" b="0" i="0" smtClean="0">
                        <a:latin typeface="Cambria Math" panose="02040503050406030204" pitchFamily="18" charset="0"/>
                      </a:rPr>
                      <m:t>Δ</m:t>
                    </m:r>
                    <m:r>
                      <a:rPr lang="fr-FR" sz="2400" b="0" i="0" smtClean="0">
                        <a:latin typeface="Cambria Math" panose="02040503050406030204" pitchFamily="18" charset="0"/>
                      </a:rPr>
                      <m:t>, </m:t>
                    </m:r>
                    <m:r>
                      <a:rPr lang="fr-FR" sz="2400" b="0" i="1" smtClean="0">
                        <a:latin typeface="Cambria Math" panose="02040503050406030204" pitchFamily="18" charset="0"/>
                      </a:rPr>
                      <m:t>⋯</m:t>
                    </m:r>
                  </m:oMath>
                </a14:m>
                <a:r>
                  <a:rPr lang="en-US" sz="2400" dirty="0"/>
                  <a:t>)</a:t>
                </a:r>
              </a:p>
              <a:p>
                <a:pPr marL="285750" indent="-285750">
                  <a:buFont typeface="Arial" panose="020B0604020202020204" pitchFamily="34" charset="0"/>
                  <a:buChar char="•"/>
                </a:pPr>
                <a:endParaRPr lang="en-US" sz="2400" dirty="0">
                  <a:solidFill>
                    <a:srgbClr val="FF0000"/>
                  </a:solidFill>
                </a:endParaRPr>
              </a:p>
              <a:p>
                <a:pPr marL="285750" indent="-285750">
                  <a:buFont typeface="Arial" panose="020B0604020202020204" pitchFamily="34" charset="0"/>
                  <a:buChar char="•"/>
                </a:pPr>
                <a:r>
                  <a:rPr lang="en-US" sz="2400" dirty="0">
                    <a:solidFill>
                      <a:schemeClr val="tx1"/>
                    </a:solidFill>
                  </a:rPr>
                  <a:t>Compute the soliton at </a:t>
                </a:r>
                <a:r>
                  <a:rPr lang="en-US" sz="2400" dirty="0">
                    <a:solidFill>
                      <a:srgbClr val="FF0000"/>
                    </a:solidFill>
                  </a:rPr>
                  <a:t>finite </a:t>
                </a:r>
                <a14:m>
                  <m:oMath xmlns:m="http://schemas.openxmlformats.org/officeDocument/2006/math">
                    <m:sSub>
                      <m:sSubPr>
                        <m:ctrlPr>
                          <a:rPr lang="fr-FR" sz="2400" b="0" i="1" smtClean="0">
                            <a:solidFill>
                              <a:srgbClr val="FF0000"/>
                            </a:solidFill>
                            <a:latin typeface="Cambria Math" panose="02040503050406030204" pitchFamily="18" charset="0"/>
                          </a:rPr>
                        </m:ctrlPr>
                      </m:sSubPr>
                      <m:e>
                        <m:r>
                          <a:rPr lang="fr-FR" sz="2400" b="0" i="1" smtClean="0">
                            <a:solidFill>
                              <a:srgbClr val="FF0000"/>
                            </a:solidFill>
                            <a:latin typeface="Cambria Math" panose="02040503050406030204" pitchFamily="18" charset="0"/>
                          </a:rPr>
                          <m:t>𝑚</m:t>
                        </m:r>
                      </m:e>
                      <m:sub>
                        <m:r>
                          <a:rPr lang="fr-FR" sz="2400" b="0" i="1" smtClean="0">
                            <a:solidFill>
                              <a:srgbClr val="FF0000"/>
                            </a:solidFill>
                            <a:latin typeface="Cambria Math" panose="02040503050406030204" pitchFamily="18" charset="0"/>
                          </a:rPr>
                          <m:t>𝑞𝑢𝑎𝑟𝑘</m:t>
                        </m:r>
                      </m:sub>
                    </m:sSub>
                  </m:oMath>
                </a14:m>
                <a:r>
                  <a:rPr lang="en-US" sz="2400" dirty="0">
                    <a:solidFill>
                      <a:srgbClr val="FF0000"/>
                    </a:solidFill>
                  </a:rPr>
                  <a:t> </a:t>
                </a:r>
                <a:r>
                  <a:rPr lang="en-US" sz="2400" dirty="0">
                    <a:solidFill>
                      <a:schemeClr val="tx1"/>
                    </a:solidFill>
                    <a:sym typeface="Wingdings" panose="05000000000000000000" pitchFamily="2" charset="2"/>
                  </a:rPr>
                  <a:t> </a:t>
                </a:r>
                <a:r>
                  <a:rPr lang="en-US" sz="2400" dirty="0">
                    <a:solidFill>
                      <a:srgbClr val="FF0000"/>
                    </a:solidFill>
                    <a:sym typeface="Wingdings" panose="05000000000000000000" pitchFamily="2" charset="2"/>
                  </a:rPr>
                  <a:t>sigma term </a:t>
                </a:r>
                <a14:m>
                  <m:oMath xmlns:m="http://schemas.openxmlformats.org/officeDocument/2006/math">
                    <m:r>
                      <a:rPr lang="fr-FR" sz="2400" b="0" i="1" smtClean="0">
                        <a:solidFill>
                          <a:schemeClr val="tx1"/>
                        </a:solidFill>
                        <a:latin typeface="Cambria Math" panose="02040503050406030204" pitchFamily="18" charset="0"/>
                        <a:sym typeface="Wingdings" panose="05000000000000000000" pitchFamily="2" charset="2"/>
                      </a:rPr>
                      <m:t>𝛿</m:t>
                    </m:r>
                    <m:sSub>
                      <m:sSubPr>
                        <m:ctrlPr>
                          <a:rPr lang="fr-FR" sz="2400" b="0" i="1" smtClean="0">
                            <a:solidFill>
                              <a:schemeClr val="tx1"/>
                            </a:solidFill>
                            <a:latin typeface="Cambria Math" panose="02040503050406030204" pitchFamily="18" charset="0"/>
                            <a:sym typeface="Wingdings" panose="05000000000000000000" pitchFamily="2" charset="2"/>
                          </a:rPr>
                        </m:ctrlPr>
                      </m:sSubPr>
                      <m:e>
                        <m:r>
                          <a:rPr lang="fr-FR" sz="2400" b="0" i="1" smtClean="0">
                            <a:solidFill>
                              <a:schemeClr val="tx1"/>
                            </a:solidFill>
                            <a:latin typeface="Cambria Math" panose="02040503050406030204" pitchFamily="18" charset="0"/>
                            <a:sym typeface="Wingdings" panose="05000000000000000000" pitchFamily="2" charset="2"/>
                          </a:rPr>
                          <m:t>𝑀</m:t>
                        </m:r>
                      </m:e>
                      <m:sub>
                        <m:r>
                          <a:rPr lang="fr-FR" sz="2400" b="0" i="1" smtClean="0">
                            <a:solidFill>
                              <a:schemeClr val="tx1"/>
                            </a:solidFill>
                            <a:latin typeface="Cambria Math" panose="02040503050406030204" pitchFamily="18" charset="0"/>
                            <a:sym typeface="Wingdings" panose="05000000000000000000" pitchFamily="2" charset="2"/>
                          </a:rPr>
                          <m:t>𝑁</m:t>
                        </m:r>
                      </m:sub>
                    </m:sSub>
                    <m:r>
                      <a:rPr lang="fr-FR" sz="2400" b="0" i="1" smtClean="0">
                        <a:solidFill>
                          <a:schemeClr val="tx1"/>
                        </a:solidFill>
                        <a:latin typeface="Cambria Math" panose="02040503050406030204" pitchFamily="18" charset="0"/>
                        <a:sym typeface="Wingdings" panose="05000000000000000000" pitchFamily="2" charset="2"/>
                      </a:rPr>
                      <m:t>=</m:t>
                    </m:r>
                    <m:sSub>
                      <m:sSubPr>
                        <m:ctrlPr>
                          <a:rPr lang="fr-FR" sz="2400" b="0" i="1" smtClean="0">
                            <a:solidFill>
                              <a:schemeClr val="tx1"/>
                            </a:solidFill>
                            <a:latin typeface="Cambria Math" panose="02040503050406030204" pitchFamily="18" charset="0"/>
                            <a:sym typeface="Wingdings" panose="05000000000000000000" pitchFamily="2" charset="2"/>
                          </a:rPr>
                        </m:ctrlPr>
                      </m:sSubPr>
                      <m:e>
                        <m:r>
                          <a:rPr lang="fr-FR" sz="2400" b="0" i="1" smtClean="0">
                            <a:solidFill>
                              <a:schemeClr val="tx1"/>
                            </a:solidFill>
                            <a:latin typeface="Cambria Math" panose="02040503050406030204" pitchFamily="18" charset="0"/>
                            <a:sym typeface="Wingdings" panose="05000000000000000000" pitchFamily="2" charset="2"/>
                          </a:rPr>
                          <m:t>𝑚</m:t>
                        </m:r>
                      </m:e>
                      <m:sub>
                        <m:r>
                          <a:rPr lang="fr-FR" sz="2400" b="0" i="1" smtClean="0">
                            <a:solidFill>
                              <a:schemeClr val="tx1"/>
                            </a:solidFill>
                            <a:latin typeface="Cambria Math" panose="02040503050406030204" pitchFamily="18" charset="0"/>
                            <a:sym typeface="Wingdings" panose="05000000000000000000" pitchFamily="2" charset="2"/>
                          </a:rPr>
                          <m:t>𝑢</m:t>
                        </m:r>
                      </m:sub>
                    </m:sSub>
                    <m:f>
                      <m:fPr>
                        <m:ctrlPr>
                          <a:rPr lang="fr-FR" sz="2400" b="0" i="1" smtClean="0">
                            <a:solidFill>
                              <a:schemeClr val="tx1"/>
                            </a:solidFill>
                            <a:latin typeface="Cambria Math" panose="02040503050406030204" pitchFamily="18" charset="0"/>
                            <a:sym typeface="Wingdings" panose="05000000000000000000" pitchFamily="2" charset="2"/>
                          </a:rPr>
                        </m:ctrlPr>
                      </m:fPr>
                      <m:num>
                        <m:r>
                          <a:rPr lang="fr-FR" sz="2400" b="0" i="1" smtClean="0">
                            <a:solidFill>
                              <a:schemeClr val="tx1"/>
                            </a:solidFill>
                            <a:latin typeface="Cambria Math" panose="02040503050406030204" pitchFamily="18" charset="0"/>
                            <a:sym typeface="Wingdings" panose="05000000000000000000" pitchFamily="2" charset="2"/>
                          </a:rPr>
                          <m:t>𝜕</m:t>
                        </m:r>
                        <m:sSub>
                          <m:sSubPr>
                            <m:ctrlPr>
                              <a:rPr lang="fr-FR" sz="2400" b="0" i="1" smtClean="0">
                                <a:solidFill>
                                  <a:schemeClr val="tx1"/>
                                </a:solidFill>
                                <a:latin typeface="Cambria Math" panose="02040503050406030204" pitchFamily="18" charset="0"/>
                                <a:sym typeface="Wingdings" panose="05000000000000000000" pitchFamily="2" charset="2"/>
                              </a:rPr>
                            </m:ctrlPr>
                          </m:sSubPr>
                          <m:e>
                            <m:r>
                              <a:rPr lang="fr-FR" sz="2400" b="0" i="1" smtClean="0">
                                <a:solidFill>
                                  <a:schemeClr val="tx1"/>
                                </a:solidFill>
                                <a:latin typeface="Cambria Math" panose="02040503050406030204" pitchFamily="18" charset="0"/>
                                <a:sym typeface="Wingdings" panose="05000000000000000000" pitchFamily="2" charset="2"/>
                              </a:rPr>
                              <m:t>𝑀</m:t>
                            </m:r>
                          </m:e>
                          <m:sub>
                            <m:r>
                              <a:rPr lang="fr-FR" sz="2400" b="0" i="1" smtClean="0">
                                <a:solidFill>
                                  <a:schemeClr val="tx1"/>
                                </a:solidFill>
                                <a:latin typeface="Cambria Math" panose="02040503050406030204" pitchFamily="18" charset="0"/>
                                <a:sym typeface="Wingdings" panose="05000000000000000000" pitchFamily="2" charset="2"/>
                              </a:rPr>
                              <m:t>𝑁</m:t>
                            </m:r>
                          </m:sub>
                        </m:sSub>
                      </m:num>
                      <m:den>
                        <m:r>
                          <a:rPr lang="fr-FR" sz="2400" b="0" i="1" smtClean="0">
                            <a:solidFill>
                              <a:schemeClr val="tx1"/>
                            </a:solidFill>
                            <a:latin typeface="Cambria Math" panose="02040503050406030204" pitchFamily="18" charset="0"/>
                            <a:sym typeface="Wingdings" panose="05000000000000000000" pitchFamily="2" charset="2"/>
                          </a:rPr>
                          <m:t>𝜕</m:t>
                        </m:r>
                        <m:sSub>
                          <m:sSubPr>
                            <m:ctrlPr>
                              <a:rPr lang="fr-FR" sz="2400" b="0" i="1" smtClean="0">
                                <a:solidFill>
                                  <a:schemeClr val="tx1"/>
                                </a:solidFill>
                                <a:latin typeface="Cambria Math" panose="02040503050406030204" pitchFamily="18" charset="0"/>
                                <a:sym typeface="Wingdings" panose="05000000000000000000" pitchFamily="2" charset="2"/>
                              </a:rPr>
                            </m:ctrlPr>
                          </m:sSubPr>
                          <m:e>
                            <m:r>
                              <a:rPr lang="fr-FR" sz="2400" b="0" i="1" smtClean="0">
                                <a:solidFill>
                                  <a:schemeClr val="tx1"/>
                                </a:solidFill>
                                <a:latin typeface="Cambria Math" panose="02040503050406030204" pitchFamily="18" charset="0"/>
                                <a:sym typeface="Wingdings" panose="05000000000000000000" pitchFamily="2" charset="2"/>
                              </a:rPr>
                              <m:t>𝑚</m:t>
                            </m:r>
                          </m:e>
                          <m:sub>
                            <m:r>
                              <a:rPr lang="fr-FR" sz="2400" b="0" i="1" smtClean="0">
                                <a:solidFill>
                                  <a:schemeClr val="tx1"/>
                                </a:solidFill>
                                <a:latin typeface="Cambria Math" panose="02040503050406030204" pitchFamily="18" charset="0"/>
                                <a:sym typeface="Wingdings" panose="05000000000000000000" pitchFamily="2" charset="2"/>
                              </a:rPr>
                              <m:t>𝑢</m:t>
                            </m:r>
                          </m:sub>
                        </m:sSub>
                      </m:den>
                    </m:f>
                    <m:r>
                      <a:rPr lang="fr-FR" sz="2400" b="0" i="1" smtClean="0">
                        <a:solidFill>
                          <a:schemeClr val="tx1"/>
                        </a:solidFill>
                        <a:latin typeface="Cambria Math" panose="02040503050406030204" pitchFamily="18" charset="0"/>
                        <a:sym typeface="Wingdings" panose="05000000000000000000" pitchFamily="2" charset="2"/>
                      </a:rPr>
                      <m:t>+</m:t>
                    </m:r>
                    <m:sSub>
                      <m:sSubPr>
                        <m:ctrlPr>
                          <a:rPr lang="fr-FR" sz="2400" b="0" i="1" smtClean="0">
                            <a:solidFill>
                              <a:schemeClr val="tx1"/>
                            </a:solidFill>
                            <a:latin typeface="Cambria Math" panose="02040503050406030204" pitchFamily="18" charset="0"/>
                            <a:sym typeface="Wingdings" panose="05000000000000000000" pitchFamily="2" charset="2"/>
                          </a:rPr>
                        </m:ctrlPr>
                      </m:sSubPr>
                      <m:e>
                        <m:r>
                          <a:rPr lang="fr-FR" sz="2400" b="0" i="1" smtClean="0">
                            <a:solidFill>
                              <a:schemeClr val="tx1"/>
                            </a:solidFill>
                            <a:latin typeface="Cambria Math" panose="02040503050406030204" pitchFamily="18" charset="0"/>
                            <a:sym typeface="Wingdings" panose="05000000000000000000" pitchFamily="2" charset="2"/>
                          </a:rPr>
                          <m:t>𝑚</m:t>
                        </m:r>
                      </m:e>
                      <m:sub>
                        <m:r>
                          <a:rPr lang="fr-FR" sz="2400" b="0" i="1" smtClean="0">
                            <a:solidFill>
                              <a:schemeClr val="tx1"/>
                            </a:solidFill>
                            <a:latin typeface="Cambria Math" panose="02040503050406030204" pitchFamily="18" charset="0"/>
                            <a:sym typeface="Wingdings" panose="05000000000000000000" pitchFamily="2" charset="2"/>
                          </a:rPr>
                          <m:t>𝑑</m:t>
                        </m:r>
                      </m:sub>
                    </m:sSub>
                    <m:f>
                      <m:fPr>
                        <m:ctrlPr>
                          <a:rPr lang="fr-FR" sz="2400" i="1">
                            <a:solidFill>
                              <a:schemeClr val="tx1"/>
                            </a:solidFill>
                            <a:latin typeface="Cambria Math" panose="02040503050406030204" pitchFamily="18" charset="0"/>
                            <a:sym typeface="Wingdings" panose="05000000000000000000" pitchFamily="2" charset="2"/>
                          </a:rPr>
                        </m:ctrlPr>
                      </m:fPr>
                      <m:num>
                        <m:r>
                          <a:rPr lang="fr-FR" sz="2400" i="1">
                            <a:solidFill>
                              <a:schemeClr val="tx1"/>
                            </a:solidFill>
                            <a:latin typeface="Cambria Math" panose="02040503050406030204" pitchFamily="18" charset="0"/>
                            <a:sym typeface="Wingdings" panose="05000000000000000000" pitchFamily="2" charset="2"/>
                          </a:rPr>
                          <m:t>𝜕</m:t>
                        </m:r>
                        <m:sSub>
                          <m:sSubPr>
                            <m:ctrlPr>
                              <a:rPr lang="fr-FR" sz="2400" i="1">
                                <a:solidFill>
                                  <a:schemeClr val="tx1"/>
                                </a:solidFill>
                                <a:latin typeface="Cambria Math" panose="02040503050406030204" pitchFamily="18" charset="0"/>
                                <a:sym typeface="Wingdings" panose="05000000000000000000" pitchFamily="2" charset="2"/>
                              </a:rPr>
                            </m:ctrlPr>
                          </m:sSubPr>
                          <m:e>
                            <m:r>
                              <a:rPr lang="fr-FR" sz="2400" i="1">
                                <a:solidFill>
                                  <a:schemeClr val="tx1"/>
                                </a:solidFill>
                                <a:latin typeface="Cambria Math" panose="02040503050406030204" pitchFamily="18" charset="0"/>
                                <a:sym typeface="Wingdings" panose="05000000000000000000" pitchFamily="2" charset="2"/>
                              </a:rPr>
                              <m:t>𝑀</m:t>
                            </m:r>
                          </m:e>
                          <m:sub>
                            <m:r>
                              <a:rPr lang="fr-FR" sz="2400" i="1">
                                <a:solidFill>
                                  <a:schemeClr val="tx1"/>
                                </a:solidFill>
                                <a:latin typeface="Cambria Math" panose="02040503050406030204" pitchFamily="18" charset="0"/>
                                <a:sym typeface="Wingdings" panose="05000000000000000000" pitchFamily="2" charset="2"/>
                              </a:rPr>
                              <m:t>𝑁</m:t>
                            </m:r>
                          </m:sub>
                        </m:sSub>
                      </m:num>
                      <m:den>
                        <m:r>
                          <a:rPr lang="fr-FR" sz="2400" i="1">
                            <a:solidFill>
                              <a:schemeClr val="tx1"/>
                            </a:solidFill>
                            <a:latin typeface="Cambria Math" panose="02040503050406030204" pitchFamily="18" charset="0"/>
                            <a:sym typeface="Wingdings" panose="05000000000000000000" pitchFamily="2" charset="2"/>
                          </a:rPr>
                          <m:t>𝜕</m:t>
                        </m:r>
                        <m:sSub>
                          <m:sSubPr>
                            <m:ctrlPr>
                              <a:rPr lang="fr-FR" sz="2400" i="1">
                                <a:solidFill>
                                  <a:schemeClr val="tx1"/>
                                </a:solidFill>
                                <a:latin typeface="Cambria Math" panose="02040503050406030204" pitchFamily="18" charset="0"/>
                                <a:sym typeface="Wingdings" panose="05000000000000000000" pitchFamily="2" charset="2"/>
                              </a:rPr>
                            </m:ctrlPr>
                          </m:sSubPr>
                          <m:e>
                            <m:r>
                              <a:rPr lang="fr-FR" sz="2400" i="1">
                                <a:solidFill>
                                  <a:schemeClr val="tx1"/>
                                </a:solidFill>
                                <a:latin typeface="Cambria Math" panose="02040503050406030204" pitchFamily="18" charset="0"/>
                                <a:sym typeface="Wingdings" panose="05000000000000000000" pitchFamily="2" charset="2"/>
                              </a:rPr>
                              <m:t>𝑚</m:t>
                            </m:r>
                          </m:e>
                          <m:sub>
                            <m:r>
                              <a:rPr lang="fr-FR" sz="2400" b="0" i="1" smtClean="0">
                                <a:solidFill>
                                  <a:schemeClr val="tx1"/>
                                </a:solidFill>
                                <a:latin typeface="Cambria Math" panose="02040503050406030204" pitchFamily="18" charset="0"/>
                                <a:sym typeface="Wingdings" panose="05000000000000000000" pitchFamily="2" charset="2"/>
                              </a:rPr>
                              <m:t>𝑑</m:t>
                            </m:r>
                          </m:sub>
                        </m:sSub>
                      </m:den>
                    </m:f>
                    <m:r>
                      <a:rPr lang="fr-FR" sz="2400" b="0" i="1" smtClean="0">
                        <a:solidFill>
                          <a:schemeClr val="tx1"/>
                        </a:solidFill>
                        <a:latin typeface="Cambria Math" panose="02040503050406030204" pitchFamily="18" charset="0"/>
                        <a:sym typeface="Wingdings" panose="05000000000000000000" pitchFamily="2" charset="2"/>
                      </a:rPr>
                      <m:t> ,</m:t>
                    </m:r>
                  </m:oMath>
                </a14:m>
                <a:r>
                  <a:rPr lang="en-US" sz="2400" dirty="0">
                    <a:solidFill>
                      <a:srgbClr val="FF0000"/>
                    </a:solidFill>
                  </a:rPr>
                  <a:t> </a:t>
                </a:r>
                <a:r>
                  <a:rPr lang="en-US" sz="2400" dirty="0"/>
                  <a:t>both at 0 and finite density  </a:t>
                </a:r>
              </a:p>
              <a:p>
                <a:pPr marL="285750" indent="-285750">
                  <a:buFont typeface="Arial" panose="020B0604020202020204" pitchFamily="34" charset="0"/>
                  <a:buChar char="•"/>
                </a:pPr>
                <a:endParaRPr lang="en-US" sz="2400" dirty="0">
                  <a:solidFill>
                    <a:srgbClr val="FF0000"/>
                  </a:solidFill>
                </a:endParaRPr>
              </a:p>
              <a:p>
                <a:pPr marL="285750" indent="-285750">
                  <a:buFont typeface="Arial" panose="020B0604020202020204" pitchFamily="34" charset="0"/>
                  <a:buChar char="•"/>
                </a:pPr>
                <a:r>
                  <a:rPr lang="en-US" sz="2400" dirty="0"/>
                  <a:t>Bulk solution dual to a state containing </a:t>
                </a:r>
                <a:r>
                  <a:rPr lang="en-US" sz="2400" dirty="0">
                    <a:solidFill>
                      <a:srgbClr val="FF0000"/>
                    </a:solidFill>
                  </a:rPr>
                  <a:t>many baryons </a:t>
                </a:r>
                <a:r>
                  <a:rPr lang="en-US" sz="2400" dirty="0">
                    <a:sym typeface="Wingdings" panose="05000000000000000000" pitchFamily="2" charset="2"/>
                  </a:rPr>
                  <a:t> </a:t>
                </a:r>
                <a:r>
                  <a:rPr lang="en-US" sz="2400" dirty="0" err="1">
                    <a:solidFill>
                      <a:srgbClr val="FF0000"/>
                    </a:solidFill>
                    <a:sym typeface="Wingdings" panose="05000000000000000000" pitchFamily="2" charset="2"/>
                  </a:rPr>
                  <a:t>EoS</a:t>
                </a:r>
                <a:r>
                  <a:rPr lang="en-US" sz="2400" dirty="0">
                    <a:sym typeface="Wingdings" panose="05000000000000000000" pitchFamily="2" charset="2"/>
                  </a:rPr>
                  <a:t> for NS matter</a:t>
                </a:r>
              </a:p>
              <a:p>
                <a:pPr marL="285750" indent="-285750">
                  <a:buFont typeface="Arial" panose="020B0604020202020204" pitchFamily="34" charset="0"/>
                  <a:buChar char="•"/>
                </a:pPr>
                <a:endParaRPr lang="en-US" sz="2400" dirty="0">
                  <a:sym typeface="Wingdings" panose="05000000000000000000" pitchFamily="2" charset="2"/>
                </a:endParaRPr>
              </a:p>
              <a:p>
                <a:pPr marL="285750" indent="-285750">
                  <a:buFont typeface="Arial" panose="020B0604020202020204" pitchFamily="34" charset="0"/>
                  <a:buChar char="•"/>
                </a:pPr>
                <a:r>
                  <a:rPr lang="en-US" sz="2400" dirty="0">
                    <a:sym typeface="Wingdings" panose="05000000000000000000" pitchFamily="2" charset="2"/>
                  </a:rPr>
                  <a:t>Generalize to finite T :</a:t>
                </a:r>
              </a:p>
              <a:p>
                <a:r>
                  <a:rPr lang="en-US" sz="2400" dirty="0">
                    <a:sym typeface="Wingdings" panose="05000000000000000000" pitchFamily="2" charset="2"/>
                  </a:rPr>
                  <a:t>	- QCD </a:t>
                </a:r>
                <a:r>
                  <a:rPr lang="en-US" sz="2400" dirty="0">
                    <a:solidFill>
                      <a:srgbClr val="FF0000"/>
                    </a:solidFill>
                    <a:sym typeface="Wingdings" panose="05000000000000000000" pitchFamily="2" charset="2"/>
                  </a:rPr>
                  <a:t>phase diagram </a:t>
                </a:r>
                <a:r>
                  <a:rPr lang="en-US" sz="2400" dirty="0">
                    <a:sym typeface="Wingdings" panose="05000000000000000000" pitchFamily="2" charset="2"/>
                  </a:rPr>
                  <a:t>at strong coupling </a:t>
                </a:r>
              </a:p>
              <a:p>
                <a:r>
                  <a:rPr lang="en-US" sz="2400" dirty="0">
                    <a:sym typeface="Wingdings" panose="05000000000000000000" pitchFamily="2" charset="2"/>
                  </a:rPr>
                  <a:t>	- </a:t>
                </a:r>
                <a:r>
                  <a:rPr lang="en-US" sz="2400" dirty="0">
                    <a:solidFill>
                      <a:srgbClr val="FF0000"/>
                    </a:solidFill>
                    <a:sym typeface="Wingdings" panose="05000000000000000000" pitchFamily="2" charset="2"/>
                  </a:rPr>
                  <a:t>Transport</a:t>
                </a:r>
                <a:r>
                  <a:rPr lang="en-US" sz="2400" dirty="0">
                    <a:sym typeface="Wingdings" panose="05000000000000000000" pitchFamily="2" charset="2"/>
                  </a:rPr>
                  <a:t> coefficients : flavor viscosities, flavor conductivities</a:t>
                </a:r>
              </a:p>
              <a:p>
                <a:endParaRPr lang="en-US" sz="2400" dirty="0">
                  <a:sym typeface="Wingdings" panose="05000000000000000000" pitchFamily="2" charset="2"/>
                </a:endParaRPr>
              </a:p>
              <a:p>
                <a:pPr marL="342900" indent="-342900">
                  <a:buFont typeface="Arial" panose="020B0604020202020204" pitchFamily="34" charset="0"/>
                  <a:buChar char="•"/>
                </a:pPr>
                <a:r>
                  <a:rPr lang="en-US" sz="2400" dirty="0">
                    <a:sym typeface="Wingdings" panose="05000000000000000000" pitchFamily="2" charset="2"/>
                  </a:rPr>
                  <a:t>Incorporate the (perturbative) coupling to the </a:t>
                </a:r>
                <a:r>
                  <a:rPr lang="en-US" sz="2400" dirty="0">
                    <a:solidFill>
                      <a:srgbClr val="FF0000"/>
                    </a:solidFill>
                    <a:sym typeface="Wingdings" panose="05000000000000000000" pitchFamily="2" charset="2"/>
                  </a:rPr>
                  <a:t>weak interaction </a:t>
                </a:r>
              </a:p>
              <a:p>
                <a:r>
                  <a:rPr lang="en-US" sz="2400" dirty="0">
                    <a:sym typeface="Wingdings" panose="05000000000000000000" pitchFamily="2" charset="2"/>
                  </a:rPr>
                  <a:t>	 </a:t>
                </a:r>
                <a:r>
                  <a:rPr lang="en-US" sz="2400" dirty="0">
                    <a:solidFill>
                      <a:srgbClr val="FF0000"/>
                    </a:solidFill>
                    <a:sym typeface="Wingdings" panose="05000000000000000000" pitchFamily="2" charset="2"/>
                  </a:rPr>
                  <a:t>neutrino transport </a:t>
                </a:r>
                <a:r>
                  <a:rPr lang="en-US" sz="2400" dirty="0">
                    <a:sym typeface="Wingdings" panose="05000000000000000000" pitchFamily="2" charset="2"/>
                  </a:rPr>
                  <a:t>in NS  </a:t>
                </a:r>
                <a:endParaRPr lang="en-US" sz="2400" dirty="0"/>
              </a:p>
            </p:txBody>
          </p:sp>
        </mc:Choice>
        <mc:Fallback xmlns="">
          <p:sp>
            <p:nvSpPr>
              <p:cNvPr id="5" name="ZoneTexte 4">
                <a:extLst>
                  <a:ext uri="{FF2B5EF4-FFF2-40B4-BE49-F238E27FC236}">
                    <a16:creationId xmlns:a16="http://schemas.microsoft.com/office/drawing/2014/main" id="{FAA4BC56-94FF-4C66-A97D-A70946D5A375}"/>
                  </a:ext>
                </a:extLst>
              </p:cNvPr>
              <p:cNvSpPr txBox="1">
                <a:spLocks noRot="1" noChangeAspect="1" noMove="1" noResize="1" noEditPoints="1" noAdjustHandles="1" noChangeArrowheads="1" noChangeShapeType="1" noTextEdit="1"/>
              </p:cNvSpPr>
              <p:nvPr/>
            </p:nvSpPr>
            <p:spPr>
              <a:xfrm>
                <a:off x="838200" y="1538288"/>
                <a:ext cx="10544175" cy="5113964"/>
              </a:xfrm>
              <a:prstGeom prst="rect">
                <a:avLst/>
              </a:prstGeom>
              <a:blipFill>
                <a:blip r:embed="rId2"/>
                <a:stretch>
                  <a:fillRect l="-810" t="-954" b="-1788"/>
                </a:stretch>
              </a:blipFill>
            </p:spPr>
            <p:txBody>
              <a:bodyPr/>
              <a:lstStyle/>
              <a:p>
                <a:r>
                  <a:rPr lang="en-US">
                    <a:noFill/>
                  </a:rPr>
                  <a:t> </a:t>
                </a:r>
              </a:p>
            </p:txBody>
          </p:sp>
        </mc:Fallback>
      </mc:AlternateContent>
      <p:sp>
        <p:nvSpPr>
          <p:cNvPr id="6" name="Espace réservé du numéro de diapositive 4">
            <a:extLst>
              <a:ext uri="{FF2B5EF4-FFF2-40B4-BE49-F238E27FC236}">
                <a16:creationId xmlns:a16="http://schemas.microsoft.com/office/drawing/2014/main" id="{64DDD6DF-40C7-4012-AB5A-3D53095064A6}"/>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32</a:t>
            </a:fld>
            <a:r>
              <a:rPr lang="fr-FR" dirty="0"/>
              <a:t>/32</a:t>
            </a:r>
          </a:p>
        </p:txBody>
      </p:sp>
    </p:spTree>
    <p:extLst>
      <p:ext uri="{BB962C8B-B14F-4D97-AF65-F5344CB8AC3E}">
        <p14:creationId xmlns:p14="http://schemas.microsoft.com/office/powerpoint/2010/main" val="1942497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24180-417D-4F1C-B4B8-BD7B87FEFCE4}"/>
              </a:ext>
            </a:extLst>
          </p:cNvPr>
          <p:cNvSpPr>
            <a:spLocks noGrp="1"/>
          </p:cNvSpPr>
          <p:nvPr>
            <p:ph type="title"/>
          </p:nvPr>
        </p:nvSpPr>
        <p:spPr>
          <a:xfrm>
            <a:off x="756920" y="2766218"/>
            <a:ext cx="10515600" cy="1325563"/>
          </a:xfrm>
        </p:spPr>
        <p:txBody>
          <a:bodyPr/>
          <a:lstStyle/>
          <a:p>
            <a:pPr algn="ctr"/>
            <a:r>
              <a:rPr lang="en-US" dirty="0"/>
              <a:t>Appendix </a:t>
            </a:r>
          </a:p>
        </p:txBody>
      </p:sp>
    </p:spTree>
    <p:extLst>
      <p:ext uri="{BB962C8B-B14F-4D97-AF65-F5344CB8AC3E}">
        <p14:creationId xmlns:p14="http://schemas.microsoft.com/office/powerpoint/2010/main" val="856316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6FD2490-0F85-47E5-B013-B5E0F9CAD8B7}"/>
              </a:ext>
            </a:extLst>
          </p:cNvPr>
          <p:cNvSpPr>
            <a:spLocks noGrp="1"/>
          </p:cNvSpPr>
          <p:nvPr>
            <p:ph type="sldNum" sz="quarter" idx="12"/>
          </p:nvPr>
        </p:nvSpPr>
        <p:spPr/>
        <p:txBody>
          <a:bodyPr/>
          <a:lstStyle/>
          <a:p>
            <a:fld id="{483A8600-70C3-4930-9481-30FCED94700B}" type="slidenum">
              <a:rPr lang="fr-FR" smtClean="0"/>
              <a:pPr/>
              <a:t>34</a:t>
            </a:fld>
            <a:r>
              <a:rPr lang="fr-FR"/>
              <a:t>/34</a:t>
            </a:r>
            <a:endParaRPr lang="fr-FR" dirty="0"/>
          </a:p>
        </p:txBody>
      </p:sp>
      <mc:AlternateContent xmlns:mc="http://schemas.openxmlformats.org/markup-compatibility/2006" xmlns:a14="http://schemas.microsoft.com/office/drawing/2010/main">
        <mc:Choice Requires="a14">
          <p:sp>
            <p:nvSpPr>
              <p:cNvPr id="5" name="Titre 1">
                <a:extLst>
                  <a:ext uri="{FF2B5EF4-FFF2-40B4-BE49-F238E27FC236}">
                    <a16:creationId xmlns:a16="http://schemas.microsoft.com/office/drawing/2014/main" id="{16777346-3E23-45C9-AB86-972A5D2C490D}"/>
                  </a:ext>
                </a:extLst>
              </p:cNvPr>
              <p:cNvSpPr txBox="1">
                <a:spLocks/>
              </p:cNvSpPr>
              <p:nvPr/>
            </p:nvSpPr>
            <p:spPr>
              <a:xfrm>
                <a:off x="838200" y="14160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fr-FR" b="0" i="1" smtClean="0">
                        <a:latin typeface="Cambria Math" panose="02040503050406030204" pitchFamily="18" charset="0"/>
                      </a:rPr>
                      <m:t>𝜒</m:t>
                    </m:r>
                  </m:oMath>
                </a14:m>
                <a:r>
                  <a:rPr lang="en-US" dirty="0"/>
                  <a:t>EFT improvements </a:t>
                </a:r>
              </a:p>
            </p:txBody>
          </p:sp>
        </mc:Choice>
        <mc:Fallback xmlns="">
          <p:sp>
            <p:nvSpPr>
              <p:cNvPr id="5" name="Titre 1">
                <a:extLst>
                  <a:ext uri="{FF2B5EF4-FFF2-40B4-BE49-F238E27FC236}">
                    <a16:creationId xmlns:a16="http://schemas.microsoft.com/office/drawing/2014/main" id="{16777346-3E23-45C9-AB86-972A5D2C490D}"/>
                  </a:ext>
                </a:extLst>
              </p:cNvPr>
              <p:cNvSpPr txBox="1">
                <a:spLocks noRot="1" noChangeAspect="1" noMove="1" noResize="1" noEditPoints="1" noAdjustHandles="1" noChangeArrowheads="1" noChangeShapeType="1" noTextEdit="1"/>
              </p:cNvSpPr>
              <p:nvPr/>
            </p:nvSpPr>
            <p:spPr>
              <a:xfrm>
                <a:off x="838200" y="141605"/>
                <a:ext cx="10515600" cy="132556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A095F95-0F36-4A4B-805C-EA6D01F6F993}"/>
                  </a:ext>
                </a:extLst>
              </p:cNvPr>
              <p:cNvSpPr/>
              <p:nvPr/>
            </p:nvSpPr>
            <p:spPr>
              <a:xfrm>
                <a:off x="1076325" y="1467168"/>
                <a:ext cx="10039350" cy="1460656"/>
              </a:xfrm>
              <a:prstGeom prst="rect">
                <a:avLst/>
              </a:prstGeom>
            </p:spPr>
            <p:txBody>
              <a:bodyPr wrap="square">
                <a:spAutoFit/>
              </a:bodyPr>
              <a:lstStyle/>
              <a:p>
                <a:endParaRPr lang="en-US" sz="2200" dirty="0"/>
              </a:p>
              <a:p>
                <a:pPr/>
                <a14:m>
                  <m:oMathPara xmlns:m="http://schemas.openxmlformats.org/officeDocument/2006/math">
                    <m:oMathParaPr>
                      <m:jc m:val="centerGroup"/>
                    </m:oMathParaPr>
                    <m:oMath xmlns:m="http://schemas.openxmlformats.org/officeDocument/2006/math">
                      <m:r>
                        <a:rPr lang="fr-FR" sz="2200" i="1">
                          <a:latin typeface="Cambria Math" panose="02040503050406030204" pitchFamily="18" charset="0"/>
                        </a:rPr>
                        <m:t>ℒ</m:t>
                      </m:r>
                      <m:r>
                        <a:rPr lang="fr-FR" sz="2200" i="1">
                          <a:latin typeface="Cambria Math" panose="02040503050406030204" pitchFamily="18" charset="0"/>
                        </a:rPr>
                        <m:t>=</m:t>
                      </m:r>
                      <m:sSup>
                        <m:sSupPr>
                          <m:ctrlPr>
                            <a:rPr lang="fr-FR" sz="2200" i="1">
                              <a:latin typeface="Cambria Math" panose="02040503050406030204" pitchFamily="18" charset="0"/>
                            </a:rPr>
                          </m:ctrlPr>
                        </m:sSupPr>
                        <m:e>
                          <m:r>
                            <a:rPr lang="fr-FR" sz="2200" i="1">
                              <a:latin typeface="Cambria Math" panose="02040503050406030204" pitchFamily="18" charset="0"/>
                            </a:rPr>
                            <m:t>ℒ</m:t>
                          </m:r>
                        </m:e>
                        <m:sup>
                          <m:r>
                            <a:rPr lang="fr-FR" sz="2200" i="1">
                              <a:latin typeface="Cambria Math" panose="02040503050406030204" pitchFamily="18" charset="0"/>
                            </a:rPr>
                            <m:t>(0)</m:t>
                          </m:r>
                        </m:sup>
                      </m:sSup>
                      <m:r>
                        <a:rPr lang="fr-FR" sz="2200" i="1">
                          <a:latin typeface="Cambria Math" panose="02040503050406030204" pitchFamily="18" charset="0"/>
                        </a:rPr>
                        <m:t>+</m:t>
                      </m:r>
                      <m:sSup>
                        <m:sSupPr>
                          <m:ctrlPr>
                            <a:rPr lang="fr-FR" sz="2200" i="1">
                              <a:latin typeface="Cambria Math" panose="02040503050406030204" pitchFamily="18" charset="0"/>
                            </a:rPr>
                          </m:ctrlPr>
                        </m:sSupPr>
                        <m:e>
                          <m:r>
                            <m:rPr>
                              <m:sty m:val="p"/>
                            </m:rPr>
                            <a:rPr lang="fr-FR" sz="2200">
                              <a:latin typeface="Cambria Math" panose="02040503050406030204" pitchFamily="18" charset="0"/>
                            </a:rPr>
                            <m:t>Λ</m:t>
                          </m:r>
                        </m:e>
                        <m:sup>
                          <m:r>
                            <a:rPr lang="fr-FR" sz="2200" i="1">
                              <a:latin typeface="Cambria Math" panose="02040503050406030204" pitchFamily="18" charset="0"/>
                            </a:rPr>
                            <m:t>−1</m:t>
                          </m:r>
                        </m:sup>
                      </m:sSup>
                      <m:sSup>
                        <m:sSupPr>
                          <m:ctrlPr>
                            <a:rPr lang="fr-FR" sz="2200" i="1">
                              <a:latin typeface="Cambria Math" panose="02040503050406030204" pitchFamily="18" charset="0"/>
                            </a:rPr>
                          </m:ctrlPr>
                        </m:sSupPr>
                        <m:e>
                          <m:r>
                            <a:rPr lang="fr-FR" sz="2200" i="1">
                              <a:latin typeface="Cambria Math" panose="02040503050406030204" pitchFamily="18" charset="0"/>
                            </a:rPr>
                            <m:t>ℒ</m:t>
                          </m:r>
                        </m:e>
                        <m:sup>
                          <m:r>
                            <a:rPr lang="fr-FR" sz="2200" i="1">
                              <a:latin typeface="Cambria Math" panose="02040503050406030204" pitchFamily="18" charset="0"/>
                            </a:rPr>
                            <m:t>(1)</m:t>
                          </m:r>
                        </m:sup>
                      </m:sSup>
                      <m:r>
                        <a:rPr lang="fr-FR" sz="2200" i="1">
                          <a:latin typeface="Cambria Math" panose="02040503050406030204" pitchFamily="18" charset="0"/>
                        </a:rPr>
                        <m:t>+</m:t>
                      </m:r>
                      <m:sSup>
                        <m:sSupPr>
                          <m:ctrlPr>
                            <a:rPr lang="fr-FR" sz="2200" i="1">
                              <a:latin typeface="Cambria Math" panose="02040503050406030204" pitchFamily="18" charset="0"/>
                            </a:rPr>
                          </m:ctrlPr>
                        </m:sSupPr>
                        <m:e>
                          <m:r>
                            <m:rPr>
                              <m:sty m:val="p"/>
                            </m:rPr>
                            <a:rPr lang="fr-FR" sz="2200">
                              <a:latin typeface="Cambria Math" panose="02040503050406030204" pitchFamily="18" charset="0"/>
                            </a:rPr>
                            <m:t>Λ</m:t>
                          </m:r>
                        </m:e>
                        <m:sup>
                          <m:r>
                            <a:rPr lang="fr-FR" sz="2200" i="1">
                              <a:latin typeface="Cambria Math" panose="02040503050406030204" pitchFamily="18" charset="0"/>
                            </a:rPr>
                            <m:t>−2</m:t>
                          </m:r>
                        </m:sup>
                      </m:sSup>
                      <m:sSup>
                        <m:sSupPr>
                          <m:ctrlPr>
                            <a:rPr lang="fr-FR" sz="2200" i="1">
                              <a:latin typeface="Cambria Math" panose="02040503050406030204" pitchFamily="18" charset="0"/>
                            </a:rPr>
                          </m:ctrlPr>
                        </m:sSupPr>
                        <m:e>
                          <m:r>
                            <a:rPr lang="fr-FR" sz="2200" i="1">
                              <a:latin typeface="Cambria Math" panose="02040503050406030204" pitchFamily="18" charset="0"/>
                            </a:rPr>
                            <m:t>ℒ</m:t>
                          </m:r>
                        </m:e>
                        <m:sup>
                          <m:r>
                            <a:rPr lang="fr-FR" sz="2200" i="1">
                              <a:latin typeface="Cambria Math" panose="02040503050406030204" pitchFamily="18" charset="0"/>
                            </a:rPr>
                            <m:t>(2)</m:t>
                          </m:r>
                        </m:sup>
                      </m:sSup>
                      <m:r>
                        <a:rPr lang="fr-FR" sz="2200" i="1">
                          <a:latin typeface="Cambria Math" panose="02040503050406030204" pitchFamily="18" charset="0"/>
                        </a:rPr>
                        <m:t>+…,</m:t>
                      </m:r>
                    </m:oMath>
                  </m:oMathPara>
                </a14:m>
                <a:endParaRPr lang="en-US" sz="2200" dirty="0"/>
              </a:p>
              <a:p>
                <a:endParaRPr lang="en-US" sz="2200" dirty="0"/>
              </a:p>
              <a:p>
                <a:r>
                  <a:rPr lang="en-US" sz="2200" dirty="0"/>
                  <a:t>which is built out of local functions of </a:t>
                </a:r>
                <a14:m>
                  <m:oMath xmlns:m="http://schemas.openxmlformats.org/officeDocument/2006/math">
                    <m:r>
                      <a:rPr lang="fr-FR" sz="2200" b="0" i="1" smtClean="0">
                        <a:latin typeface="Cambria Math" panose="02040503050406030204" pitchFamily="18" charset="0"/>
                      </a:rPr>
                      <m:t>𝑈</m:t>
                    </m:r>
                    <m:r>
                      <a:rPr lang="fr-FR" sz="2200" b="0" i="1" smtClean="0">
                        <a:latin typeface="Cambria Math" panose="02040503050406030204" pitchFamily="18" charset="0"/>
                      </a:rPr>
                      <m:t>(</m:t>
                    </m:r>
                    <m:r>
                      <a:rPr lang="fr-FR" sz="2200" b="0" i="1" smtClean="0">
                        <a:latin typeface="Cambria Math" panose="02040503050406030204" pitchFamily="18" charset="0"/>
                      </a:rPr>
                      <m:t>𝑥</m:t>
                    </m:r>
                    <m:r>
                      <a:rPr lang="fr-FR" sz="2200" b="0" i="1" smtClean="0">
                        <a:latin typeface="Cambria Math" panose="02040503050406030204" pitchFamily="18" charset="0"/>
                      </a:rPr>
                      <m:t>)</m:t>
                    </m:r>
                  </m:oMath>
                </a14:m>
                <a:r>
                  <a:rPr lang="en-US" sz="2200" dirty="0"/>
                  <a:t> invariant under the </a:t>
                </a:r>
                <a:r>
                  <a:rPr lang="en-US" sz="2200" dirty="0">
                    <a:solidFill>
                      <a:srgbClr val="FF0000"/>
                    </a:solidFill>
                  </a:rPr>
                  <a:t>chiral</a:t>
                </a:r>
                <a:r>
                  <a:rPr lang="en-US" sz="2200" dirty="0"/>
                  <a:t> </a:t>
                </a:r>
                <a:r>
                  <a:rPr lang="en-US" sz="2200" dirty="0">
                    <a:solidFill>
                      <a:srgbClr val="FF0000"/>
                    </a:solidFill>
                  </a:rPr>
                  <a:t>symmetry</a:t>
                </a:r>
                <a:endParaRPr lang="en-US" sz="2200" dirty="0"/>
              </a:p>
            </p:txBody>
          </p:sp>
        </mc:Choice>
        <mc:Fallback xmlns="">
          <p:sp>
            <p:nvSpPr>
              <p:cNvPr id="9" name="Rectangle 8">
                <a:extLst>
                  <a:ext uri="{FF2B5EF4-FFF2-40B4-BE49-F238E27FC236}">
                    <a16:creationId xmlns:a16="http://schemas.microsoft.com/office/drawing/2014/main" id="{0A095F95-0F36-4A4B-805C-EA6D01F6F993}"/>
                  </a:ext>
                </a:extLst>
              </p:cNvPr>
              <p:cNvSpPr>
                <a:spLocks noRot="1" noChangeAspect="1" noMove="1" noResize="1" noEditPoints="1" noAdjustHandles="1" noChangeArrowheads="1" noChangeShapeType="1" noTextEdit="1"/>
              </p:cNvSpPr>
              <p:nvPr/>
            </p:nvSpPr>
            <p:spPr>
              <a:xfrm>
                <a:off x="1076325" y="1467168"/>
                <a:ext cx="10039350" cy="1460656"/>
              </a:xfrm>
              <a:prstGeom prst="rect">
                <a:avLst/>
              </a:prstGeom>
              <a:blipFill>
                <a:blip r:embed="rId3"/>
                <a:stretch>
                  <a:fillRect l="-790" b="-7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C02A451E-1DD6-441C-8E87-FCE73DD8B08A}"/>
                  </a:ext>
                </a:extLst>
              </p:cNvPr>
              <p:cNvSpPr txBox="1"/>
              <p:nvPr/>
            </p:nvSpPr>
            <p:spPr>
              <a:xfrm>
                <a:off x="952500" y="3464305"/>
                <a:ext cx="9334500" cy="2800767"/>
              </a:xfrm>
              <a:prstGeom prst="rect">
                <a:avLst/>
              </a:prstGeom>
              <a:noFill/>
            </p:spPr>
            <p:txBody>
              <a:bodyPr wrap="square" rtlCol="0">
                <a:spAutoFit/>
              </a:bodyPr>
              <a:lstStyle/>
              <a:p>
                <a:r>
                  <a:rPr lang="fr-FR" sz="2200" b="1" dirty="0"/>
                  <a:t>Missing </a:t>
                </a:r>
                <a:r>
                  <a:rPr lang="fr-FR" sz="2200" b="1" dirty="0" err="1"/>
                  <a:t>ingredients</a:t>
                </a:r>
                <a:r>
                  <a:rPr lang="fr-FR" sz="2200" b="1" dirty="0"/>
                  <a:t> </a:t>
                </a:r>
                <a:r>
                  <a:rPr lang="fr-FR" sz="2200" dirty="0"/>
                  <a:t>:</a:t>
                </a:r>
              </a:p>
              <a:p>
                <a:endParaRPr lang="en-US" sz="2200" dirty="0"/>
              </a:p>
              <a:p>
                <a:pPr marL="342900" indent="-342900">
                  <a:buFont typeface="Arial" panose="020B0604020202020204" pitchFamily="34" charset="0"/>
                  <a:buChar char="•"/>
                </a:pPr>
                <a:r>
                  <a:rPr lang="en-US" sz="2200" dirty="0"/>
                  <a:t>Coupling to the </a:t>
                </a:r>
                <a:r>
                  <a:rPr lang="en-US" sz="2200" dirty="0">
                    <a:solidFill>
                      <a:srgbClr val="FF0000"/>
                    </a:solidFill>
                  </a:rPr>
                  <a:t>electroweak interaction </a:t>
                </a:r>
                <a:r>
                  <a:rPr lang="en-US" sz="2200" dirty="0"/>
                  <a:t>and</a:t>
                </a:r>
                <a:r>
                  <a:rPr lang="en-US" sz="2200" dirty="0">
                    <a:solidFill>
                      <a:srgbClr val="FF0000"/>
                    </a:solidFill>
                  </a:rPr>
                  <a:t> </a:t>
                </a:r>
                <a:r>
                  <a:rPr lang="en-US" sz="2200" dirty="0" err="1"/>
                  <a:t>mesonic</a:t>
                </a:r>
                <a:r>
                  <a:rPr lang="en-US" sz="2200" dirty="0"/>
                  <a:t> excitations in </a:t>
                </a:r>
                <a:r>
                  <a:rPr lang="en-US" sz="2200" dirty="0">
                    <a:solidFill>
                      <a:srgbClr val="FF0000"/>
                    </a:solidFill>
                  </a:rPr>
                  <a:t>other representations of the Lorentz group </a:t>
                </a:r>
                <a:r>
                  <a:rPr lang="en-US" sz="2200" dirty="0"/>
                  <a:t>introduced by coupling </a:t>
                </a:r>
                <a14:m>
                  <m:oMath xmlns:m="http://schemas.openxmlformats.org/officeDocument/2006/math">
                    <m:r>
                      <a:rPr lang="fr-FR" sz="2200" b="0" i="1" smtClean="0">
                        <a:latin typeface="Cambria Math" panose="02040503050406030204" pitchFamily="18" charset="0"/>
                      </a:rPr>
                      <m:t>𝑈</m:t>
                    </m:r>
                    <m:r>
                      <a:rPr lang="fr-FR" sz="2200" b="0" i="1" smtClean="0">
                        <a:latin typeface="Cambria Math" panose="02040503050406030204" pitchFamily="18" charset="0"/>
                      </a:rPr>
                      <m:t>(</m:t>
                    </m:r>
                    <m:r>
                      <a:rPr lang="fr-FR" sz="2200" b="0" i="1" smtClean="0">
                        <a:latin typeface="Cambria Math" panose="02040503050406030204" pitchFamily="18" charset="0"/>
                      </a:rPr>
                      <m:t>𝑥</m:t>
                    </m:r>
                    <m:r>
                      <a:rPr lang="fr-FR" sz="2200" b="0" i="1" smtClean="0">
                        <a:latin typeface="Cambria Math" panose="02040503050406030204" pitchFamily="18" charset="0"/>
                      </a:rPr>
                      <m:t>)</m:t>
                    </m:r>
                  </m:oMath>
                </a14:m>
                <a:r>
                  <a:rPr lang="fr-FR" sz="2200" dirty="0"/>
                  <a:t> to </a:t>
                </a:r>
                <a:r>
                  <a:rPr lang="fr-FR" sz="2200" dirty="0" err="1"/>
                  <a:t>vector</a:t>
                </a:r>
                <a:r>
                  <a:rPr lang="fr-FR" sz="2200" dirty="0"/>
                  <a:t> (</a:t>
                </a:r>
                <a14:m>
                  <m:oMath xmlns:m="http://schemas.openxmlformats.org/officeDocument/2006/math">
                    <m:r>
                      <a:rPr lang="fr-FR" sz="2200" b="0" i="1" smtClean="0">
                        <a:latin typeface="Cambria Math" panose="02040503050406030204" pitchFamily="18" charset="0"/>
                      </a:rPr>
                      <m:t>𝜌</m:t>
                    </m:r>
                    <m:r>
                      <a:rPr lang="fr-FR" sz="2200" b="0" i="1" smtClean="0">
                        <a:latin typeface="Cambria Math" panose="02040503050406030204" pitchFamily="18" charset="0"/>
                      </a:rPr>
                      <m:t>,…</m:t>
                    </m:r>
                  </m:oMath>
                </a14:m>
                <a:r>
                  <a:rPr lang="fr-FR" sz="2200" dirty="0"/>
                  <a:t>), axial (</a:t>
                </a:r>
                <a14:m>
                  <m:oMath xmlns:m="http://schemas.openxmlformats.org/officeDocument/2006/math">
                    <m:r>
                      <a:rPr lang="fr-FR" sz="2200" b="0" i="1" smtClean="0">
                        <a:latin typeface="Cambria Math" panose="02040503050406030204" pitchFamily="18" charset="0"/>
                      </a:rPr>
                      <m:t>𝜔</m:t>
                    </m:r>
                    <m:r>
                      <a:rPr lang="fr-FR" sz="2200" b="0" i="1" smtClean="0">
                        <a:latin typeface="Cambria Math" panose="02040503050406030204" pitchFamily="18" charset="0"/>
                      </a:rPr>
                      <m:t>,…</m:t>
                    </m:r>
                  </m:oMath>
                </a14:m>
                <a:r>
                  <a:rPr lang="fr-FR" sz="2200" dirty="0"/>
                  <a:t>) and </a:t>
                </a:r>
                <a:r>
                  <a:rPr lang="fr-FR" sz="2200" dirty="0" err="1"/>
                  <a:t>scalar</a:t>
                </a:r>
                <a:r>
                  <a:rPr lang="fr-FR" sz="2200" dirty="0"/>
                  <a:t> </a:t>
                </a:r>
                <a:r>
                  <a:rPr lang="fr-FR" sz="2200" dirty="0" err="1"/>
                  <a:t>fields</a:t>
                </a:r>
                <a:r>
                  <a:rPr lang="fr-FR" sz="2200" dirty="0"/>
                  <a:t> (</a:t>
                </a:r>
                <a14:m>
                  <m:oMath xmlns:m="http://schemas.openxmlformats.org/officeDocument/2006/math">
                    <m:r>
                      <a:rPr lang="fr-FR" sz="2200" b="0" i="1" smtClean="0">
                        <a:latin typeface="Cambria Math" panose="02040503050406030204" pitchFamily="18" charset="0"/>
                      </a:rPr>
                      <m:t>𝜎</m:t>
                    </m:r>
                    <m:r>
                      <a:rPr lang="fr-FR" sz="2200" b="0" i="1" smtClean="0">
                        <a:latin typeface="Cambria Math" panose="02040503050406030204" pitchFamily="18" charset="0"/>
                      </a:rPr>
                      <m:t>,…</m:t>
                    </m:r>
                  </m:oMath>
                </a14:m>
                <a:r>
                  <a:rPr lang="fr-FR" sz="2200" dirty="0"/>
                  <a:t>)</a:t>
                </a:r>
              </a:p>
              <a:p>
                <a:pPr marL="342900" indent="-342900">
                  <a:buFont typeface="Arial" panose="020B0604020202020204" pitchFamily="34" charset="0"/>
                  <a:buChar char="•"/>
                </a:pPr>
                <a:endParaRPr lang="fr-FR" sz="2200" dirty="0"/>
              </a:p>
              <a:p>
                <a:pPr marL="342900" indent="-342900">
                  <a:buFont typeface="Arial" panose="020B0604020202020204" pitchFamily="34" charset="0"/>
                  <a:buChar char="•"/>
                </a:pPr>
                <a:endParaRPr lang="fr-FR" sz="2200" dirty="0"/>
              </a:p>
              <a:p>
                <a:pPr marL="342900" indent="-342900">
                  <a:buFont typeface="Arial" panose="020B0604020202020204" pitchFamily="34" charset="0"/>
                  <a:buChar char="•"/>
                </a:pPr>
                <a:r>
                  <a:rPr lang="fr-FR" sz="2200" dirty="0"/>
                  <a:t>QCD anomalies </a:t>
                </a:r>
              </a:p>
            </p:txBody>
          </p:sp>
        </mc:Choice>
        <mc:Fallback xmlns="">
          <p:sp>
            <p:nvSpPr>
              <p:cNvPr id="12" name="ZoneTexte 11">
                <a:extLst>
                  <a:ext uri="{FF2B5EF4-FFF2-40B4-BE49-F238E27FC236}">
                    <a16:creationId xmlns:a16="http://schemas.microsoft.com/office/drawing/2014/main" id="{C02A451E-1DD6-441C-8E87-FCE73DD8B08A}"/>
                  </a:ext>
                </a:extLst>
              </p:cNvPr>
              <p:cNvSpPr txBox="1">
                <a:spLocks noRot="1" noChangeAspect="1" noMove="1" noResize="1" noEditPoints="1" noAdjustHandles="1" noChangeArrowheads="1" noChangeShapeType="1" noTextEdit="1"/>
              </p:cNvSpPr>
              <p:nvPr/>
            </p:nvSpPr>
            <p:spPr>
              <a:xfrm>
                <a:off x="952500" y="3464305"/>
                <a:ext cx="9334500" cy="2800767"/>
              </a:xfrm>
              <a:prstGeom prst="rect">
                <a:avLst/>
              </a:prstGeom>
              <a:blipFill>
                <a:blip r:embed="rId4"/>
                <a:stretch>
                  <a:fillRect l="-849" t="-1304" b="-3478"/>
                </a:stretch>
              </a:blipFill>
            </p:spPr>
            <p:txBody>
              <a:bodyPr/>
              <a:lstStyle/>
              <a:p>
                <a:r>
                  <a:rPr lang="en-US">
                    <a:noFill/>
                  </a:rPr>
                  <a:t> </a:t>
                </a:r>
              </a:p>
            </p:txBody>
          </p:sp>
        </mc:Fallback>
      </mc:AlternateContent>
      <p:grpSp>
        <p:nvGrpSpPr>
          <p:cNvPr id="16" name="Groupe 15">
            <a:extLst>
              <a:ext uri="{FF2B5EF4-FFF2-40B4-BE49-F238E27FC236}">
                <a16:creationId xmlns:a16="http://schemas.microsoft.com/office/drawing/2014/main" id="{C4F9B747-1297-4DE5-B4FB-FCEF266E5335}"/>
              </a:ext>
            </a:extLst>
          </p:cNvPr>
          <p:cNvGrpSpPr/>
          <p:nvPr/>
        </p:nvGrpSpPr>
        <p:grpSpPr>
          <a:xfrm>
            <a:off x="3238500" y="5100320"/>
            <a:ext cx="6158850" cy="919480"/>
            <a:chOff x="3238500" y="5100320"/>
            <a:chExt cx="6158850" cy="919480"/>
          </a:xfrm>
        </p:grpSpPr>
        <p:cxnSp>
          <p:nvCxnSpPr>
            <p:cNvPr id="4" name="Connecteur droit 3">
              <a:extLst>
                <a:ext uri="{FF2B5EF4-FFF2-40B4-BE49-F238E27FC236}">
                  <a16:creationId xmlns:a16="http://schemas.microsoft.com/office/drawing/2014/main" id="{589177D9-EECF-4E1E-85FA-8DABD52BC59B}"/>
                </a:ext>
              </a:extLst>
            </p:cNvPr>
            <p:cNvCxnSpPr/>
            <p:nvPr/>
          </p:nvCxnSpPr>
          <p:spPr>
            <a:xfrm flipV="1">
              <a:off x="3238500" y="5353050"/>
              <a:ext cx="2990850" cy="666750"/>
            </a:xfrm>
            <a:prstGeom prst="line">
              <a:avLst/>
            </a:prstGeom>
            <a:ln w="254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7BC3D628-6151-4780-8879-78D00B1EBEB6}"/>
                    </a:ext>
                  </a:extLst>
                </p:cNvPr>
                <p:cNvSpPr txBox="1"/>
                <p:nvPr/>
              </p:nvSpPr>
              <p:spPr>
                <a:xfrm>
                  <a:off x="6229350" y="5100320"/>
                  <a:ext cx="3168000" cy="540000"/>
                </a:xfrm>
                <a:prstGeom prst="rect">
                  <a:avLst/>
                </a:prstGeom>
                <a:solidFill>
                  <a:schemeClr val="accent6">
                    <a:lumMod val="20000"/>
                    <a:lumOff val="80000"/>
                  </a:schemeClr>
                </a:solidFill>
              </p:spPr>
              <p:txBody>
                <a:bodyPr wrap="square" rtlCol="0" anchor="ctr">
                  <a:spAutoFit/>
                </a:bodyPr>
                <a:lstStyle/>
                <a:p>
                  <a:pPr algn="ctr"/>
                  <a14:m>
                    <m:oMath xmlns:m="http://schemas.openxmlformats.org/officeDocument/2006/math">
                      <m:r>
                        <a:rPr lang="fr-FR" b="0" i="1" smtClean="0">
                          <a:latin typeface="Cambria Math" panose="02040503050406030204" pitchFamily="18" charset="0"/>
                        </a:rPr>
                        <m:t>𝑈</m:t>
                      </m:r>
                      <m:sSub>
                        <m:sSubPr>
                          <m:ctrlPr>
                            <a:rPr lang="fr-FR" b="0" i="1" smtClean="0">
                              <a:latin typeface="Cambria Math" panose="02040503050406030204" pitchFamily="18" charset="0"/>
                            </a:rPr>
                          </m:ctrlPr>
                        </m:sSubPr>
                        <m:e>
                          <m:d>
                            <m:dPr>
                              <m:ctrlPr>
                                <a:rPr lang="fr-FR" b="0" i="1" smtClean="0">
                                  <a:latin typeface="Cambria Math" panose="02040503050406030204" pitchFamily="18" charset="0"/>
                                </a:rPr>
                              </m:ctrlPr>
                            </m:dPr>
                            <m:e>
                              <m:r>
                                <a:rPr lang="fr-FR" b="0" i="1" smtClean="0">
                                  <a:latin typeface="Cambria Math" panose="02040503050406030204" pitchFamily="18" charset="0"/>
                                </a:rPr>
                                <m:t>1</m:t>
                              </m:r>
                            </m:e>
                          </m:d>
                        </m:e>
                        <m:sub>
                          <m:r>
                            <a:rPr lang="fr-FR" b="0" i="1" smtClean="0">
                              <a:latin typeface="Cambria Math" panose="02040503050406030204" pitchFamily="18" charset="0"/>
                            </a:rPr>
                            <m:t>𝐴</m:t>
                          </m:r>
                        </m:sub>
                      </m:sSub>
                    </m:oMath>
                  </a14:m>
                  <a:r>
                    <a:rPr lang="en-US" dirty="0"/>
                    <a:t> anomaly : </a:t>
                  </a:r>
                  <a14:m>
                    <m:oMath xmlns:m="http://schemas.openxmlformats.org/officeDocument/2006/math">
                      <m:r>
                        <m:rPr>
                          <m:nor/>
                        </m:rPr>
                        <a:rPr lang="fr-FR" b="0" i="0" smtClean="0">
                          <a:latin typeface="Cambria Math" panose="02040503050406030204" pitchFamily="18" charset="0"/>
                        </a:rPr>
                        <m:t>det</m:t>
                      </m:r>
                      <m:r>
                        <a:rPr lang="fr-FR" b="0" i="1" smtClean="0">
                          <a:latin typeface="Cambria Math" panose="02040503050406030204" pitchFamily="18" charset="0"/>
                        </a:rPr>
                        <m:t>(</m:t>
                      </m:r>
                      <m:r>
                        <a:rPr lang="fr-FR" b="0" i="1" smtClean="0">
                          <a:latin typeface="Cambria Math" panose="02040503050406030204" pitchFamily="18" charset="0"/>
                        </a:rPr>
                        <m:t>𝑈</m:t>
                      </m:r>
                      <m:r>
                        <a:rPr lang="fr-FR" b="0" i="1" smtClean="0">
                          <a:latin typeface="Cambria Math" panose="02040503050406030204" pitchFamily="18" charset="0"/>
                        </a:rPr>
                        <m:t>)</m:t>
                      </m:r>
                    </m:oMath>
                  </a14:m>
                  <a:endParaRPr lang="en-US" dirty="0"/>
                </a:p>
              </p:txBody>
            </p:sp>
          </mc:Choice>
          <mc:Fallback xmlns="">
            <p:sp>
              <p:nvSpPr>
                <p:cNvPr id="11" name="ZoneTexte 10">
                  <a:extLst>
                    <a:ext uri="{FF2B5EF4-FFF2-40B4-BE49-F238E27FC236}">
                      <a16:creationId xmlns:a16="http://schemas.microsoft.com/office/drawing/2014/main" id="{7BC3D628-6151-4780-8879-78D00B1EBEB6}"/>
                    </a:ext>
                  </a:extLst>
                </p:cNvPr>
                <p:cNvSpPr txBox="1">
                  <a:spLocks noRot="1" noChangeAspect="1" noMove="1" noResize="1" noEditPoints="1" noAdjustHandles="1" noChangeArrowheads="1" noChangeShapeType="1" noTextEdit="1"/>
                </p:cNvSpPr>
                <p:nvPr/>
              </p:nvSpPr>
              <p:spPr>
                <a:xfrm>
                  <a:off x="6229350" y="5100320"/>
                  <a:ext cx="3168000" cy="540000"/>
                </a:xfrm>
                <a:prstGeom prst="rect">
                  <a:avLst/>
                </a:prstGeom>
                <a:blipFill>
                  <a:blip r:embed="rId5"/>
                  <a:stretch>
                    <a:fillRect b="-2273"/>
                  </a:stretch>
                </a:blipFill>
              </p:spPr>
              <p:txBody>
                <a:bodyPr/>
                <a:lstStyle/>
                <a:p>
                  <a:r>
                    <a:rPr lang="en-US">
                      <a:noFill/>
                    </a:rPr>
                    <a:t> </a:t>
                  </a:r>
                </a:p>
              </p:txBody>
            </p:sp>
          </mc:Fallback>
        </mc:AlternateContent>
      </p:grpSp>
      <p:grpSp>
        <p:nvGrpSpPr>
          <p:cNvPr id="17" name="Groupe 16">
            <a:extLst>
              <a:ext uri="{FF2B5EF4-FFF2-40B4-BE49-F238E27FC236}">
                <a16:creationId xmlns:a16="http://schemas.microsoft.com/office/drawing/2014/main" id="{6270CC61-9A49-42E0-AB4F-584D333CF41F}"/>
              </a:ext>
            </a:extLst>
          </p:cNvPr>
          <p:cNvGrpSpPr/>
          <p:nvPr/>
        </p:nvGrpSpPr>
        <p:grpSpPr>
          <a:xfrm>
            <a:off x="3238828" y="6022975"/>
            <a:ext cx="7238522" cy="607359"/>
            <a:chOff x="3238828" y="6022975"/>
            <a:chExt cx="7238522" cy="607359"/>
          </a:xfrm>
        </p:grpSpPr>
        <p:cxnSp>
          <p:nvCxnSpPr>
            <p:cNvPr id="13" name="Connecteur droit 12">
              <a:extLst>
                <a:ext uri="{FF2B5EF4-FFF2-40B4-BE49-F238E27FC236}">
                  <a16:creationId xmlns:a16="http://schemas.microsoft.com/office/drawing/2014/main" id="{04C47183-953E-4811-8E13-246299AFB3EA}"/>
                </a:ext>
              </a:extLst>
            </p:cNvPr>
            <p:cNvCxnSpPr>
              <a:cxnSpLocks/>
            </p:cNvCxnSpPr>
            <p:nvPr/>
          </p:nvCxnSpPr>
          <p:spPr>
            <a:xfrm>
              <a:off x="3238828" y="6022975"/>
              <a:ext cx="3070532" cy="300328"/>
            </a:xfrm>
            <a:prstGeom prst="line">
              <a:avLst/>
            </a:prstGeom>
            <a:ln w="254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0F568819-B531-4772-948C-C5ADCEBB2B26}"/>
                </a:ext>
              </a:extLst>
            </p:cNvPr>
            <p:cNvSpPr txBox="1"/>
            <p:nvPr/>
          </p:nvSpPr>
          <p:spPr>
            <a:xfrm>
              <a:off x="6229350" y="6054334"/>
              <a:ext cx="4248000" cy="576000"/>
            </a:xfrm>
            <a:prstGeom prst="rect">
              <a:avLst/>
            </a:prstGeom>
            <a:solidFill>
              <a:schemeClr val="accent4">
                <a:lumMod val="20000"/>
                <a:lumOff val="80000"/>
              </a:schemeClr>
            </a:solidFill>
          </p:spPr>
          <p:txBody>
            <a:bodyPr wrap="square" rtlCol="0" anchor="ctr">
              <a:spAutoFit/>
            </a:bodyPr>
            <a:lstStyle/>
            <a:p>
              <a:pPr algn="ctr"/>
              <a:r>
                <a:rPr lang="en-US" dirty="0" err="1"/>
                <a:t>T’Hooft</a:t>
              </a:r>
              <a:r>
                <a:rPr lang="en-US" dirty="0"/>
                <a:t> anomalies : </a:t>
              </a:r>
              <a:r>
                <a:rPr lang="en-US" dirty="0" err="1"/>
                <a:t>Wess-Zumino</a:t>
              </a:r>
              <a:r>
                <a:rPr lang="en-US" dirty="0"/>
                <a:t> term </a:t>
              </a:r>
            </a:p>
          </p:txBody>
        </p:sp>
      </p:grpSp>
      <p:sp>
        <p:nvSpPr>
          <p:cNvPr id="18" name="ZoneTexte 17">
            <a:extLst>
              <a:ext uri="{FF2B5EF4-FFF2-40B4-BE49-F238E27FC236}">
                <a16:creationId xmlns:a16="http://schemas.microsoft.com/office/drawing/2014/main" id="{4FE91EAA-5427-4E39-918D-E0D87B19A095}"/>
              </a:ext>
            </a:extLst>
          </p:cNvPr>
          <p:cNvSpPr txBox="1"/>
          <p:nvPr/>
        </p:nvSpPr>
        <p:spPr>
          <a:xfrm>
            <a:off x="4164180" y="6296431"/>
            <a:ext cx="2377440" cy="400110"/>
          </a:xfrm>
          <a:prstGeom prst="rect">
            <a:avLst/>
          </a:prstGeom>
          <a:noFill/>
        </p:spPr>
        <p:txBody>
          <a:bodyPr wrap="square" rtlCol="0">
            <a:spAutoFit/>
          </a:bodyPr>
          <a:lstStyle/>
          <a:p>
            <a:pPr algn="ctr"/>
            <a:r>
              <a:rPr lang="en-US" sz="2000" dirty="0">
                <a:solidFill>
                  <a:schemeClr val="accent6"/>
                </a:solidFill>
              </a:rPr>
              <a:t>[Witten, 1983]</a:t>
            </a:r>
          </a:p>
        </p:txBody>
      </p:sp>
    </p:spTree>
    <p:extLst>
      <p:ext uri="{BB962C8B-B14F-4D97-AF65-F5344CB8AC3E}">
        <p14:creationId xmlns:p14="http://schemas.microsoft.com/office/powerpoint/2010/main" val="273905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fade">
                                      <p:cBhvr>
                                        <p:cTn id="15" dur="500"/>
                                        <p:tgtEl>
                                          <p:spTgt spid="1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5E18D-F413-4D64-8C0B-719F4F751AB7}"/>
              </a:ext>
            </a:extLst>
          </p:cNvPr>
          <p:cNvSpPr>
            <a:spLocks noGrp="1"/>
          </p:cNvSpPr>
          <p:nvPr>
            <p:ph type="title"/>
          </p:nvPr>
        </p:nvSpPr>
        <p:spPr/>
        <p:txBody>
          <a:bodyPr/>
          <a:lstStyle/>
          <a:p>
            <a:r>
              <a:rPr lang="en-US" dirty="0"/>
              <a:t>The Hard-Wall model from SS</a:t>
            </a:r>
          </a:p>
        </p:txBody>
      </p:sp>
      <p:sp>
        <p:nvSpPr>
          <p:cNvPr id="4" name="Espace réservé du numéro de diapositive 3">
            <a:extLst>
              <a:ext uri="{FF2B5EF4-FFF2-40B4-BE49-F238E27FC236}">
                <a16:creationId xmlns:a16="http://schemas.microsoft.com/office/drawing/2014/main" id="{B62FA15E-2E66-4BA9-BBFD-2B8E225DF3D9}"/>
              </a:ext>
            </a:extLst>
          </p:cNvPr>
          <p:cNvSpPr>
            <a:spLocks noGrp="1"/>
          </p:cNvSpPr>
          <p:nvPr>
            <p:ph type="sldNum" sz="quarter" idx="12"/>
          </p:nvPr>
        </p:nvSpPr>
        <p:spPr/>
        <p:txBody>
          <a:bodyPr/>
          <a:lstStyle/>
          <a:p>
            <a:fld id="{483A8600-70C3-4930-9481-30FCED94700B}" type="slidenum">
              <a:rPr lang="fr-FR" smtClean="0"/>
              <a:pPr/>
              <a:t>35</a:t>
            </a:fld>
            <a:r>
              <a:rPr lang="fr-FR"/>
              <a:t>/10</a:t>
            </a:r>
            <a:endParaRPr lang="fr-FR" dirty="0"/>
          </a:p>
        </p:txBody>
      </p:sp>
      <p:grpSp>
        <p:nvGrpSpPr>
          <p:cNvPr id="11" name="Groupe 10">
            <a:extLst>
              <a:ext uri="{FF2B5EF4-FFF2-40B4-BE49-F238E27FC236}">
                <a16:creationId xmlns:a16="http://schemas.microsoft.com/office/drawing/2014/main" id="{397C3CF6-0B7D-4A1D-BD47-349296AB2316}"/>
              </a:ext>
            </a:extLst>
          </p:cNvPr>
          <p:cNvGrpSpPr/>
          <p:nvPr/>
        </p:nvGrpSpPr>
        <p:grpSpPr>
          <a:xfrm>
            <a:off x="2204720" y="2867600"/>
            <a:ext cx="1951026" cy="1270120"/>
            <a:chOff x="2651760" y="2867600"/>
            <a:chExt cx="1951026" cy="1270120"/>
          </a:xfrm>
        </p:grpSpPr>
        <p:sp>
          <p:nvSpPr>
            <p:cNvPr id="9" name="Forme libre : forme 8">
              <a:extLst>
                <a:ext uri="{FF2B5EF4-FFF2-40B4-BE49-F238E27FC236}">
                  <a16:creationId xmlns:a16="http://schemas.microsoft.com/office/drawing/2014/main" id="{962E581A-7FC4-46A3-909B-DE76B399A5E1}"/>
                </a:ext>
              </a:extLst>
            </p:cNvPr>
            <p:cNvSpPr/>
            <p:nvPr/>
          </p:nvSpPr>
          <p:spPr>
            <a:xfrm>
              <a:off x="2651760" y="2867600"/>
              <a:ext cx="1951026" cy="698560"/>
            </a:xfrm>
            <a:custGeom>
              <a:avLst/>
              <a:gdLst>
                <a:gd name="connsiteX0" fmla="*/ 0 w 1951026"/>
                <a:gd name="connsiteY0" fmla="*/ 7680 h 698560"/>
                <a:gd name="connsiteX1" fmla="*/ 1209040 w 1951026"/>
                <a:gd name="connsiteY1" fmla="*/ 48320 h 698560"/>
                <a:gd name="connsiteX2" fmla="*/ 1838960 w 1951026"/>
                <a:gd name="connsiteY2" fmla="*/ 373440 h 698560"/>
                <a:gd name="connsiteX3" fmla="*/ 1950720 w 1951026"/>
                <a:gd name="connsiteY3" fmla="*/ 698560 h 698560"/>
                <a:gd name="connsiteX4" fmla="*/ 1950720 w 1951026"/>
                <a:gd name="connsiteY4" fmla="*/ 698560 h 69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26" h="698560">
                  <a:moveTo>
                    <a:pt x="0" y="7680"/>
                  </a:moveTo>
                  <a:cubicBezTo>
                    <a:pt x="451273" y="-2480"/>
                    <a:pt x="902547" y="-12640"/>
                    <a:pt x="1209040" y="48320"/>
                  </a:cubicBezTo>
                  <a:cubicBezTo>
                    <a:pt x="1515533" y="109280"/>
                    <a:pt x="1715347" y="265067"/>
                    <a:pt x="1838960" y="373440"/>
                  </a:cubicBezTo>
                  <a:cubicBezTo>
                    <a:pt x="1962573" y="481813"/>
                    <a:pt x="1950720" y="698560"/>
                    <a:pt x="1950720" y="698560"/>
                  </a:cubicBezTo>
                  <a:lnTo>
                    <a:pt x="1950720" y="698560"/>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rme libre : forme 9">
              <a:extLst>
                <a:ext uri="{FF2B5EF4-FFF2-40B4-BE49-F238E27FC236}">
                  <a16:creationId xmlns:a16="http://schemas.microsoft.com/office/drawing/2014/main" id="{D5DABE4A-75A4-424D-83B4-E78BD051E327}"/>
                </a:ext>
              </a:extLst>
            </p:cNvPr>
            <p:cNvSpPr/>
            <p:nvPr/>
          </p:nvSpPr>
          <p:spPr>
            <a:xfrm flipV="1">
              <a:off x="2651760" y="3439160"/>
              <a:ext cx="1951026" cy="698560"/>
            </a:xfrm>
            <a:custGeom>
              <a:avLst/>
              <a:gdLst>
                <a:gd name="connsiteX0" fmla="*/ 0 w 1951026"/>
                <a:gd name="connsiteY0" fmla="*/ 7680 h 698560"/>
                <a:gd name="connsiteX1" fmla="*/ 1209040 w 1951026"/>
                <a:gd name="connsiteY1" fmla="*/ 48320 h 698560"/>
                <a:gd name="connsiteX2" fmla="*/ 1838960 w 1951026"/>
                <a:gd name="connsiteY2" fmla="*/ 373440 h 698560"/>
                <a:gd name="connsiteX3" fmla="*/ 1950720 w 1951026"/>
                <a:gd name="connsiteY3" fmla="*/ 698560 h 698560"/>
                <a:gd name="connsiteX4" fmla="*/ 1950720 w 1951026"/>
                <a:gd name="connsiteY4" fmla="*/ 698560 h 69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26" h="698560">
                  <a:moveTo>
                    <a:pt x="0" y="7680"/>
                  </a:moveTo>
                  <a:cubicBezTo>
                    <a:pt x="451273" y="-2480"/>
                    <a:pt x="902547" y="-12640"/>
                    <a:pt x="1209040" y="48320"/>
                  </a:cubicBezTo>
                  <a:cubicBezTo>
                    <a:pt x="1515533" y="109280"/>
                    <a:pt x="1715347" y="265067"/>
                    <a:pt x="1838960" y="373440"/>
                  </a:cubicBezTo>
                  <a:cubicBezTo>
                    <a:pt x="1962573" y="481813"/>
                    <a:pt x="1950720" y="698560"/>
                    <a:pt x="1950720" y="698560"/>
                  </a:cubicBezTo>
                  <a:lnTo>
                    <a:pt x="1950720" y="698560"/>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D71769AB-999D-4C71-9912-49DFFB8647B2}"/>
                  </a:ext>
                </a:extLst>
              </p:cNvPr>
              <p:cNvSpPr txBox="1"/>
              <p:nvPr/>
            </p:nvSpPr>
            <p:spPr>
              <a:xfrm>
                <a:off x="1209040" y="3999220"/>
                <a:ext cx="886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𝑈</m:t>
                      </m:r>
                      <m:r>
                        <a:rPr lang="fr-FR" b="0" i="1" smtClean="0">
                          <a:latin typeface="Cambria Math" panose="02040503050406030204" pitchFamily="18" charset="0"/>
                        </a:rPr>
                        <m:t>=−∞</m:t>
                      </m:r>
                    </m:oMath>
                  </m:oMathPara>
                </a14:m>
                <a:endParaRPr lang="en-US" dirty="0"/>
              </a:p>
            </p:txBody>
          </p:sp>
        </mc:Choice>
        <mc:Fallback xmlns="">
          <p:sp>
            <p:nvSpPr>
              <p:cNvPr id="12" name="ZoneTexte 11">
                <a:extLst>
                  <a:ext uri="{FF2B5EF4-FFF2-40B4-BE49-F238E27FC236}">
                    <a16:creationId xmlns:a16="http://schemas.microsoft.com/office/drawing/2014/main" id="{D71769AB-999D-4C71-9912-49DFFB8647B2}"/>
                  </a:ext>
                </a:extLst>
              </p:cNvPr>
              <p:cNvSpPr txBox="1">
                <a:spLocks noRot="1" noChangeAspect="1" noMove="1" noResize="1" noEditPoints="1" noAdjustHandles="1" noChangeArrowheads="1" noChangeShapeType="1" noTextEdit="1"/>
              </p:cNvSpPr>
              <p:nvPr/>
            </p:nvSpPr>
            <p:spPr>
              <a:xfrm>
                <a:off x="1209040" y="3999220"/>
                <a:ext cx="886140" cy="276999"/>
              </a:xfrm>
              <a:prstGeom prst="rect">
                <a:avLst/>
              </a:prstGeom>
              <a:blipFill>
                <a:blip r:embed="rId2"/>
                <a:stretch>
                  <a:fillRect l="-5479" r="-3425"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2A788D9F-DF78-4B17-A7EA-57201A447E3B}"/>
                  </a:ext>
                </a:extLst>
              </p:cNvPr>
              <p:cNvSpPr txBox="1"/>
              <p:nvPr/>
            </p:nvSpPr>
            <p:spPr>
              <a:xfrm>
                <a:off x="1209040" y="2729100"/>
                <a:ext cx="886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𝑈</m:t>
                      </m:r>
                      <m:r>
                        <a:rPr lang="fr-FR" b="0" i="1" smtClean="0">
                          <a:latin typeface="Cambria Math" panose="02040503050406030204" pitchFamily="18" charset="0"/>
                        </a:rPr>
                        <m:t>=+∞</m:t>
                      </m:r>
                    </m:oMath>
                  </m:oMathPara>
                </a14:m>
                <a:endParaRPr lang="en-US" dirty="0"/>
              </a:p>
            </p:txBody>
          </p:sp>
        </mc:Choice>
        <mc:Fallback xmlns="">
          <p:sp>
            <p:nvSpPr>
              <p:cNvPr id="13" name="ZoneTexte 12">
                <a:extLst>
                  <a:ext uri="{FF2B5EF4-FFF2-40B4-BE49-F238E27FC236}">
                    <a16:creationId xmlns:a16="http://schemas.microsoft.com/office/drawing/2014/main" id="{2A788D9F-DF78-4B17-A7EA-57201A447E3B}"/>
                  </a:ext>
                </a:extLst>
              </p:cNvPr>
              <p:cNvSpPr txBox="1">
                <a:spLocks noRot="1" noChangeAspect="1" noMove="1" noResize="1" noEditPoints="1" noAdjustHandles="1" noChangeArrowheads="1" noChangeShapeType="1" noTextEdit="1"/>
              </p:cNvSpPr>
              <p:nvPr/>
            </p:nvSpPr>
            <p:spPr>
              <a:xfrm>
                <a:off x="1209040" y="2729100"/>
                <a:ext cx="886140" cy="276999"/>
              </a:xfrm>
              <a:prstGeom prst="rect">
                <a:avLst/>
              </a:prstGeom>
              <a:blipFill>
                <a:blip r:embed="rId3"/>
                <a:stretch>
                  <a:fillRect l="-5479" r="-3425"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C685363A-ADCB-4594-9215-F67860B5206F}"/>
                  </a:ext>
                </a:extLst>
              </p:cNvPr>
              <p:cNvSpPr txBox="1"/>
              <p:nvPr/>
            </p:nvSpPr>
            <p:spPr>
              <a:xfrm>
                <a:off x="4358640" y="3300660"/>
                <a:ext cx="6456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𝑈</m:t>
                      </m:r>
                      <m:r>
                        <a:rPr lang="fr-FR" b="0" i="1" smtClean="0">
                          <a:latin typeface="Cambria Math" panose="02040503050406030204" pitchFamily="18" charset="0"/>
                        </a:rPr>
                        <m:t>=0</m:t>
                      </m:r>
                    </m:oMath>
                  </m:oMathPara>
                </a14:m>
                <a:endParaRPr lang="fr-FR" b="0" dirty="0"/>
              </a:p>
            </p:txBody>
          </p:sp>
        </mc:Choice>
        <mc:Fallback xmlns="">
          <p:sp>
            <p:nvSpPr>
              <p:cNvPr id="14" name="ZoneTexte 13">
                <a:extLst>
                  <a:ext uri="{FF2B5EF4-FFF2-40B4-BE49-F238E27FC236}">
                    <a16:creationId xmlns:a16="http://schemas.microsoft.com/office/drawing/2014/main" id="{C685363A-ADCB-4594-9215-F67860B5206F}"/>
                  </a:ext>
                </a:extLst>
              </p:cNvPr>
              <p:cNvSpPr txBox="1">
                <a:spLocks noRot="1" noChangeAspect="1" noMove="1" noResize="1" noEditPoints="1" noAdjustHandles="1" noChangeArrowheads="1" noChangeShapeType="1" noTextEdit="1"/>
              </p:cNvSpPr>
              <p:nvPr/>
            </p:nvSpPr>
            <p:spPr>
              <a:xfrm>
                <a:off x="4358640" y="3300660"/>
                <a:ext cx="645690" cy="276999"/>
              </a:xfrm>
              <a:prstGeom prst="rect">
                <a:avLst/>
              </a:prstGeom>
              <a:blipFill>
                <a:blip r:embed="rId4"/>
                <a:stretch>
                  <a:fillRect l="-7547" r="-7547"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12A6B3F5-DCDA-4C3D-BF48-64E4DF4DB9B6}"/>
                  </a:ext>
                </a:extLst>
              </p:cNvPr>
              <p:cNvSpPr txBox="1"/>
              <p:nvPr/>
            </p:nvSpPr>
            <p:spPr>
              <a:xfrm>
                <a:off x="3637280" y="3313380"/>
                <a:ext cx="3576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b="0" i="1" smtClean="0">
                              <a:solidFill>
                                <a:schemeClr val="accent2"/>
                              </a:solidFill>
                              <a:latin typeface="Cambria Math" panose="02040503050406030204" pitchFamily="18" charset="0"/>
                            </a:rPr>
                          </m:ctrlPr>
                        </m:sSupPr>
                        <m:e>
                          <m:r>
                            <a:rPr lang="fr-FR" b="0" i="1" smtClean="0">
                              <a:solidFill>
                                <a:schemeClr val="accent2"/>
                              </a:solidFill>
                              <a:latin typeface="Cambria Math" panose="02040503050406030204" pitchFamily="18" charset="0"/>
                            </a:rPr>
                            <m:t>𝐴</m:t>
                          </m:r>
                        </m:e>
                        <m:sup>
                          <m:r>
                            <a:rPr lang="fr-FR" b="0" i="1" smtClean="0">
                              <a:solidFill>
                                <a:schemeClr val="accent2"/>
                              </a:solidFill>
                              <a:latin typeface="Cambria Math" panose="02040503050406030204" pitchFamily="18" charset="0"/>
                            </a:rPr>
                            <m:t>𝑀</m:t>
                          </m:r>
                        </m:sup>
                      </m:sSup>
                    </m:oMath>
                  </m:oMathPara>
                </a14:m>
                <a:endParaRPr lang="en-US" dirty="0"/>
              </a:p>
            </p:txBody>
          </p:sp>
        </mc:Choice>
        <mc:Fallback xmlns="">
          <p:sp>
            <p:nvSpPr>
              <p:cNvPr id="15" name="ZoneTexte 14">
                <a:extLst>
                  <a:ext uri="{FF2B5EF4-FFF2-40B4-BE49-F238E27FC236}">
                    <a16:creationId xmlns:a16="http://schemas.microsoft.com/office/drawing/2014/main" id="{12A6B3F5-DCDA-4C3D-BF48-64E4DF4DB9B6}"/>
                  </a:ext>
                </a:extLst>
              </p:cNvPr>
              <p:cNvSpPr txBox="1">
                <a:spLocks noRot="1" noChangeAspect="1" noMove="1" noResize="1" noEditPoints="1" noAdjustHandles="1" noChangeArrowheads="1" noChangeShapeType="1" noTextEdit="1"/>
              </p:cNvSpPr>
              <p:nvPr/>
            </p:nvSpPr>
            <p:spPr>
              <a:xfrm>
                <a:off x="3637280" y="3313380"/>
                <a:ext cx="357662" cy="276999"/>
              </a:xfrm>
              <a:prstGeom prst="rect">
                <a:avLst/>
              </a:prstGeom>
              <a:blipFill>
                <a:blip r:embed="rId5"/>
                <a:stretch>
                  <a:fillRect l="-15517" t="-4444" r="-6897"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D01B1514-4E4A-4F07-AC1A-37D3AC6D926D}"/>
                  </a:ext>
                </a:extLst>
              </p:cNvPr>
              <p:cNvSpPr txBox="1"/>
              <p:nvPr/>
            </p:nvSpPr>
            <p:spPr>
              <a:xfrm>
                <a:off x="9409947" y="3022192"/>
                <a:ext cx="3682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b="0" i="1" smtClean="0">
                              <a:solidFill>
                                <a:schemeClr val="accent2"/>
                              </a:solidFill>
                              <a:latin typeface="Cambria Math" panose="02040503050406030204" pitchFamily="18" charset="0"/>
                            </a:rPr>
                          </m:ctrlPr>
                        </m:sSupPr>
                        <m:e>
                          <m:r>
                            <a:rPr lang="fr-FR" b="0" i="1" smtClean="0">
                              <a:solidFill>
                                <a:schemeClr val="accent2"/>
                              </a:solidFill>
                              <a:latin typeface="Cambria Math" panose="02040503050406030204" pitchFamily="18" charset="0"/>
                            </a:rPr>
                            <m:t>𝑅</m:t>
                          </m:r>
                        </m:e>
                        <m:sup>
                          <m:r>
                            <a:rPr lang="fr-FR" b="0" i="1" smtClean="0">
                              <a:solidFill>
                                <a:schemeClr val="accent2"/>
                              </a:solidFill>
                              <a:latin typeface="Cambria Math" panose="02040503050406030204" pitchFamily="18" charset="0"/>
                            </a:rPr>
                            <m:t>𝑀</m:t>
                          </m:r>
                        </m:sup>
                      </m:sSup>
                    </m:oMath>
                  </m:oMathPara>
                </a14:m>
                <a:endParaRPr lang="en-US" dirty="0"/>
              </a:p>
            </p:txBody>
          </p:sp>
        </mc:Choice>
        <mc:Fallback xmlns="">
          <p:sp>
            <p:nvSpPr>
              <p:cNvPr id="16" name="ZoneTexte 15">
                <a:extLst>
                  <a:ext uri="{FF2B5EF4-FFF2-40B4-BE49-F238E27FC236}">
                    <a16:creationId xmlns:a16="http://schemas.microsoft.com/office/drawing/2014/main" id="{D01B1514-4E4A-4F07-AC1A-37D3AC6D926D}"/>
                  </a:ext>
                </a:extLst>
              </p:cNvPr>
              <p:cNvSpPr txBox="1">
                <a:spLocks noRot="1" noChangeAspect="1" noMove="1" noResize="1" noEditPoints="1" noAdjustHandles="1" noChangeArrowheads="1" noChangeShapeType="1" noTextEdit="1"/>
              </p:cNvSpPr>
              <p:nvPr/>
            </p:nvSpPr>
            <p:spPr>
              <a:xfrm>
                <a:off x="9409947" y="3022192"/>
                <a:ext cx="368241" cy="276999"/>
              </a:xfrm>
              <a:prstGeom prst="rect">
                <a:avLst/>
              </a:prstGeom>
              <a:blipFill>
                <a:blip r:embed="rId6"/>
                <a:stretch>
                  <a:fillRect l="-16667" t="-4444" r="-500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87F049CB-F9EB-4BF1-A864-B024DC86183C}"/>
                  </a:ext>
                </a:extLst>
              </p:cNvPr>
              <p:cNvSpPr txBox="1"/>
              <p:nvPr/>
            </p:nvSpPr>
            <p:spPr>
              <a:xfrm>
                <a:off x="9408160" y="3684964"/>
                <a:ext cx="3241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b="0" i="1" smtClean="0">
                              <a:solidFill>
                                <a:schemeClr val="accent2"/>
                              </a:solidFill>
                              <a:latin typeface="Cambria Math" panose="02040503050406030204" pitchFamily="18" charset="0"/>
                            </a:rPr>
                          </m:ctrlPr>
                        </m:sSupPr>
                        <m:e>
                          <m:r>
                            <a:rPr lang="fr-FR" b="0" i="1" smtClean="0">
                              <a:solidFill>
                                <a:schemeClr val="accent2"/>
                              </a:solidFill>
                              <a:latin typeface="Cambria Math" panose="02040503050406030204" pitchFamily="18" charset="0"/>
                            </a:rPr>
                            <m:t>𝐿</m:t>
                          </m:r>
                        </m:e>
                        <m:sup>
                          <m:r>
                            <a:rPr lang="fr-FR" b="0" i="1" smtClean="0">
                              <a:solidFill>
                                <a:schemeClr val="accent2"/>
                              </a:solidFill>
                              <a:latin typeface="Cambria Math" panose="02040503050406030204" pitchFamily="18" charset="0"/>
                            </a:rPr>
                            <m:t>𝑀</m:t>
                          </m:r>
                        </m:sup>
                      </m:sSup>
                    </m:oMath>
                  </m:oMathPara>
                </a14:m>
                <a:endParaRPr lang="en-US" dirty="0"/>
              </a:p>
            </p:txBody>
          </p:sp>
        </mc:Choice>
        <mc:Fallback xmlns="">
          <p:sp>
            <p:nvSpPr>
              <p:cNvPr id="17" name="ZoneTexte 16">
                <a:extLst>
                  <a:ext uri="{FF2B5EF4-FFF2-40B4-BE49-F238E27FC236}">
                    <a16:creationId xmlns:a16="http://schemas.microsoft.com/office/drawing/2014/main" id="{87F049CB-F9EB-4BF1-A864-B024DC86183C}"/>
                  </a:ext>
                </a:extLst>
              </p:cNvPr>
              <p:cNvSpPr txBox="1">
                <a:spLocks noRot="1" noChangeAspect="1" noMove="1" noResize="1" noEditPoints="1" noAdjustHandles="1" noChangeArrowheads="1" noChangeShapeType="1" noTextEdit="1"/>
              </p:cNvSpPr>
              <p:nvPr/>
            </p:nvSpPr>
            <p:spPr>
              <a:xfrm>
                <a:off x="9408160" y="3684964"/>
                <a:ext cx="324191" cy="276999"/>
              </a:xfrm>
              <a:prstGeom prst="rect">
                <a:avLst/>
              </a:prstGeom>
              <a:blipFill>
                <a:blip r:embed="rId7"/>
                <a:stretch>
                  <a:fillRect l="-14815" t="-4348" r="-5556" b="-6522"/>
                </a:stretch>
              </a:blipFill>
            </p:spPr>
            <p:txBody>
              <a:bodyPr/>
              <a:lstStyle/>
              <a:p>
                <a:r>
                  <a:rPr lang="en-US">
                    <a:noFill/>
                  </a:rPr>
                  <a:t> </a:t>
                </a:r>
              </a:p>
            </p:txBody>
          </p:sp>
        </mc:Fallback>
      </mc:AlternateContent>
      <p:sp>
        <p:nvSpPr>
          <p:cNvPr id="18" name="ZoneTexte 17">
            <a:extLst>
              <a:ext uri="{FF2B5EF4-FFF2-40B4-BE49-F238E27FC236}">
                <a16:creationId xmlns:a16="http://schemas.microsoft.com/office/drawing/2014/main" id="{3658F21A-06EE-42C5-AF4C-BB003009C172}"/>
              </a:ext>
            </a:extLst>
          </p:cNvPr>
          <p:cNvSpPr txBox="1"/>
          <p:nvPr/>
        </p:nvSpPr>
        <p:spPr>
          <a:xfrm>
            <a:off x="2532388" y="3744278"/>
            <a:ext cx="476412" cy="400110"/>
          </a:xfrm>
          <a:prstGeom prst="rect">
            <a:avLst/>
          </a:prstGeom>
          <a:noFill/>
        </p:spPr>
        <p:txBody>
          <a:bodyPr wrap="none" rtlCol="0">
            <a:spAutoFit/>
          </a:bodyPr>
          <a:lstStyle/>
          <a:p>
            <a:r>
              <a:rPr lang="en-US" sz="2000" b="1" dirty="0">
                <a:solidFill>
                  <a:schemeClr val="accent1"/>
                </a:solidFill>
              </a:rPr>
              <a:t>D8</a:t>
            </a:r>
            <a:endParaRPr lang="en-US" b="1" dirty="0">
              <a:solidFill>
                <a:schemeClr val="accent1"/>
              </a:solidFill>
            </a:endParaRPr>
          </a:p>
        </p:txBody>
      </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9FEAD487-4A05-4A93-9C64-A2EAEBFDA617}"/>
                  </a:ext>
                </a:extLst>
              </p:cNvPr>
              <p:cNvSpPr txBox="1"/>
              <p:nvPr/>
            </p:nvSpPr>
            <p:spPr>
              <a:xfrm>
                <a:off x="2513953" y="2870692"/>
                <a:ext cx="513282" cy="3713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chemeClr val="accent1"/>
                              </a:solidFill>
                              <a:latin typeface="Cambria Math" panose="02040503050406030204" pitchFamily="18" charset="0"/>
                            </a:rPr>
                          </m:ctrlPr>
                        </m:accPr>
                        <m:e>
                          <m:r>
                            <m:rPr>
                              <m:nor/>
                            </m:rPr>
                            <a:rPr lang="fr-FR" b="1" i="0" smtClean="0">
                              <a:solidFill>
                                <a:schemeClr val="accent1"/>
                              </a:solidFill>
                              <a:latin typeface="Cambria Math" panose="02040503050406030204" pitchFamily="18" charset="0"/>
                            </a:rPr>
                            <m:t>D</m:t>
                          </m:r>
                          <m:r>
                            <m:rPr>
                              <m:nor/>
                            </m:rPr>
                            <a:rPr lang="fr-FR" b="1" i="0" smtClean="0">
                              <a:solidFill>
                                <a:schemeClr val="accent1"/>
                              </a:solidFill>
                              <a:latin typeface="Cambria Math" panose="02040503050406030204" pitchFamily="18" charset="0"/>
                            </a:rPr>
                            <m:t>8</m:t>
                          </m:r>
                        </m:e>
                      </m:acc>
                    </m:oMath>
                  </m:oMathPara>
                </a14:m>
                <a:endParaRPr lang="en-US" b="1" dirty="0">
                  <a:solidFill>
                    <a:schemeClr val="accent1"/>
                  </a:solidFill>
                </a:endParaRPr>
              </a:p>
            </p:txBody>
          </p:sp>
        </mc:Choice>
        <mc:Fallback xmlns="">
          <p:sp>
            <p:nvSpPr>
              <p:cNvPr id="19" name="ZoneTexte 18">
                <a:extLst>
                  <a:ext uri="{FF2B5EF4-FFF2-40B4-BE49-F238E27FC236}">
                    <a16:creationId xmlns:a16="http://schemas.microsoft.com/office/drawing/2014/main" id="{9FEAD487-4A05-4A93-9C64-A2EAEBFDA617}"/>
                  </a:ext>
                </a:extLst>
              </p:cNvPr>
              <p:cNvSpPr txBox="1">
                <a:spLocks noRot="1" noChangeAspect="1" noMove="1" noResize="1" noEditPoints="1" noAdjustHandles="1" noChangeArrowheads="1" noChangeShapeType="1" noTextEdit="1"/>
              </p:cNvSpPr>
              <p:nvPr/>
            </p:nvSpPr>
            <p:spPr>
              <a:xfrm>
                <a:off x="2513953" y="2870692"/>
                <a:ext cx="513282" cy="371320"/>
              </a:xfrm>
              <a:prstGeom prst="rect">
                <a:avLst/>
              </a:prstGeom>
              <a:blipFill>
                <a:blip r:embed="rId8"/>
                <a:stretch>
                  <a:fillRect/>
                </a:stretch>
              </a:blipFill>
            </p:spPr>
            <p:txBody>
              <a:bodyPr/>
              <a:lstStyle/>
              <a:p>
                <a:r>
                  <a:rPr lang="en-US">
                    <a:noFill/>
                  </a:rPr>
                  <a:t> </a:t>
                </a:r>
              </a:p>
            </p:txBody>
          </p:sp>
        </mc:Fallback>
      </mc:AlternateContent>
      <p:sp>
        <p:nvSpPr>
          <p:cNvPr id="20" name="Flèche : courbe vers le bas 19">
            <a:extLst>
              <a:ext uri="{FF2B5EF4-FFF2-40B4-BE49-F238E27FC236}">
                <a16:creationId xmlns:a16="http://schemas.microsoft.com/office/drawing/2014/main" id="{5E674A7A-0B69-45C3-877D-D21308BA777E}"/>
              </a:ext>
            </a:extLst>
          </p:cNvPr>
          <p:cNvSpPr/>
          <p:nvPr/>
        </p:nvSpPr>
        <p:spPr>
          <a:xfrm rot="5400000">
            <a:off x="2842172" y="3355053"/>
            <a:ext cx="1207670" cy="357663"/>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èche : droite 20">
            <a:extLst>
              <a:ext uri="{FF2B5EF4-FFF2-40B4-BE49-F238E27FC236}">
                <a16:creationId xmlns:a16="http://schemas.microsoft.com/office/drawing/2014/main" id="{804F0799-CDD3-4DAA-9FF3-739CFBF8F976}"/>
              </a:ext>
            </a:extLst>
          </p:cNvPr>
          <p:cNvSpPr/>
          <p:nvPr/>
        </p:nvSpPr>
        <p:spPr>
          <a:xfrm>
            <a:off x="5242560" y="3056352"/>
            <a:ext cx="1645920" cy="7942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B0552328-9227-4CEF-AE59-D788655A349A}"/>
                  </a:ext>
                </a:extLst>
              </p:cNvPr>
              <p:cNvSpPr txBox="1"/>
              <p:nvPr/>
            </p:nvSpPr>
            <p:spPr>
              <a:xfrm>
                <a:off x="5079269" y="2367793"/>
                <a:ext cx="1399870" cy="6514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solidFill>
                            <a:srgbClr val="FF0000"/>
                          </a:solidFill>
                          <a:latin typeface="Cambria Math" panose="02040503050406030204" pitchFamily="18" charset="0"/>
                        </a:rPr>
                        <m:t>𝑧</m:t>
                      </m:r>
                      <m:r>
                        <a:rPr lang="fr-FR" sz="2000" b="0" i="1" smtClean="0">
                          <a:solidFill>
                            <a:srgbClr val="FF0000"/>
                          </a:solidFill>
                          <a:latin typeface="Cambria Math" panose="02040503050406030204" pitchFamily="18" charset="0"/>
                        </a:rPr>
                        <m:t>=</m:t>
                      </m:r>
                      <m:f>
                        <m:fPr>
                          <m:ctrlPr>
                            <a:rPr lang="fr-FR" sz="2000" b="0" i="1" smtClean="0">
                              <a:solidFill>
                                <a:srgbClr val="FF0000"/>
                              </a:solidFill>
                              <a:latin typeface="Cambria Math" panose="02040503050406030204" pitchFamily="18" charset="0"/>
                            </a:rPr>
                          </m:ctrlPr>
                        </m:fPr>
                        <m:num>
                          <m:r>
                            <a:rPr lang="fr-FR" sz="2000" b="0" i="1" smtClean="0">
                              <a:solidFill>
                                <a:srgbClr val="FF0000"/>
                              </a:solidFill>
                              <a:latin typeface="Cambria Math" panose="02040503050406030204" pitchFamily="18" charset="0"/>
                            </a:rPr>
                            <m:t>1</m:t>
                          </m:r>
                        </m:num>
                        <m:den>
                          <m:r>
                            <a:rPr lang="fr-FR" sz="2000" b="0" i="1" smtClean="0">
                              <a:solidFill>
                                <a:srgbClr val="FF0000"/>
                              </a:solidFill>
                              <a:latin typeface="Cambria Math" panose="02040503050406030204" pitchFamily="18" charset="0"/>
                            </a:rPr>
                            <m:t>𝑈</m:t>
                          </m:r>
                          <m:r>
                            <a:rPr lang="fr-FR" sz="2000" b="0" i="1" smtClean="0">
                              <a:solidFill>
                                <a:srgbClr val="FF0000"/>
                              </a:solidFill>
                              <a:latin typeface="Cambria Math" panose="02040503050406030204" pitchFamily="18" charset="0"/>
                            </a:rPr>
                            <m:t>+</m:t>
                          </m:r>
                          <m:sSubSup>
                            <m:sSubSupPr>
                              <m:ctrlPr>
                                <a:rPr lang="fr-FR" sz="2000" b="0" i="1" smtClean="0">
                                  <a:solidFill>
                                    <a:srgbClr val="FF0000"/>
                                  </a:solidFill>
                                  <a:latin typeface="Cambria Math" panose="02040503050406030204" pitchFamily="18" charset="0"/>
                                </a:rPr>
                              </m:ctrlPr>
                            </m:sSubSupPr>
                            <m:e>
                              <m:r>
                                <a:rPr lang="fr-FR" sz="2000" b="0" i="1" smtClean="0">
                                  <a:solidFill>
                                    <a:srgbClr val="FF0000"/>
                                  </a:solidFill>
                                  <a:latin typeface="Cambria Math" panose="02040503050406030204" pitchFamily="18" charset="0"/>
                                </a:rPr>
                                <m:t>𝑧</m:t>
                              </m:r>
                            </m:e>
                            <m:sub>
                              <m:r>
                                <a:rPr lang="fr-FR" sz="2000" b="0" i="1" smtClean="0">
                                  <a:solidFill>
                                    <a:srgbClr val="FF0000"/>
                                  </a:solidFill>
                                  <a:latin typeface="Cambria Math" panose="02040503050406030204" pitchFamily="18" charset="0"/>
                                </a:rPr>
                                <m:t>𝐼𝑅</m:t>
                              </m:r>
                            </m:sub>
                            <m:sup>
                              <m:r>
                                <a:rPr lang="fr-FR" sz="2000" b="0" i="1" smtClean="0">
                                  <a:solidFill>
                                    <a:srgbClr val="FF0000"/>
                                  </a:solidFill>
                                  <a:latin typeface="Cambria Math" panose="02040503050406030204" pitchFamily="18" charset="0"/>
                                </a:rPr>
                                <m:t>−1</m:t>
                              </m:r>
                            </m:sup>
                          </m:sSubSup>
                        </m:den>
                      </m:f>
                    </m:oMath>
                  </m:oMathPara>
                </a14:m>
                <a:endParaRPr lang="en-US" dirty="0"/>
              </a:p>
            </p:txBody>
          </p:sp>
        </mc:Choice>
        <mc:Fallback xmlns="">
          <p:sp>
            <p:nvSpPr>
              <p:cNvPr id="22" name="ZoneTexte 21">
                <a:extLst>
                  <a:ext uri="{FF2B5EF4-FFF2-40B4-BE49-F238E27FC236}">
                    <a16:creationId xmlns:a16="http://schemas.microsoft.com/office/drawing/2014/main" id="{B0552328-9227-4CEF-AE59-D788655A349A}"/>
                  </a:ext>
                </a:extLst>
              </p:cNvPr>
              <p:cNvSpPr txBox="1">
                <a:spLocks noRot="1" noChangeAspect="1" noMove="1" noResize="1" noEditPoints="1" noAdjustHandles="1" noChangeArrowheads="1" noChangeShapeType="1" noTextEdit="1"/>
              </p:cNvSpPr>
              <p:nvPr/>
            </p:nvSpPr>
            <p:spPr>
              <a:xfrm>
                <a:off x="5079269" y="2367793"/>
                <a:ext cx="1399870" cy="651460"/>
              </a:xfrm>
              <a:prstGeom prst="rect">
                <a:avLst/>
              </a:prstGeom>
              <a:blipFill>
                <a:blip r:embed="rId9"/>
                <a:stretch>
                  <a:fillRect/>
                </a:stretch>
              </a:blipFill>
            </p:spPr>
            <p:txBody>
              <a:bodyPr/>
              <a:lstStyle/>
              <a:p>
                <a:r>
                  <a:rPr lang="en-US">
                    <a:noFill/>
                  </a:rPr>
                  <a:t> </a:t>
                </a:r>
              </a:p>
            </p:txBody>
          </p:sp>
        </mc:Fallback>
      </mc:AlternateContent>
      <p:sp>
        <p:nvSpPr>
          <p:cNvPr id="24" name="ZoneTexte 23">
            <a:extLst>
              <a:ext uri="{FF2B5EF4-FFF2-40B4-BE49-F238E27FC236}">
                <a16:creationId xmlns:a16="http://schemas.microsoft.com/office/drawing/2014/main" id="{783212C0-587D-4DCE-A412-36C5CFFFEE06}"/>
              </a:ext>
            </a:extLst>
          </p:cNvPr>
          <p:cNvSpPr txBox="1"/>
          <p:nvPr/>
        </p:nvSpPr>
        <p:spPr>
          <a:xfrm>
            <a:off x="2623759" y="4153108"/>
            <a:ext cx="293670" cy="400110"/>
          </a:xfrm>
          <a:prstGeom prst="rect">
            <a:avLst/>
          </a:prstGeom>
          <a:noFill/>
        </p:spPr>
        <p:txBody>
          <a:bodyPr wrap="none" rtlCol="0">
            <a:spAutoFit/>
          </a:bodyPr>
          <a:lstStyle/>
          <a:p>
            <a:r>
              <a:rPr lang="en-US" sz="2000" b="1" dirty="0">
                <a:solidFill>
                  <a:schemeClr val="accent1"/>
                </a:solidFill>
              </a:rPr>
              <a:t>L</a:t>
            </a:r>
            <a:endParaRPr lang="en-US" b="1" dirty="0">
              <a:solidFill>
                <a:schemeClr val="accent1"/>
              </a:solidFill>
            </a:endParaRPr>
          </a:p>
        </p:txBody>
      </p:sp>
      <p:sp>
        <p:nvSpPr>
          <p:cNvPr id="25" name="ZoneTexte 24">
            <a:extLst>
              <a:ext uri="{FF2B5EF4-FFF2-40B4-BE49-F238E27FC236}">
                <a16:creationId xmlns:a16="http://schemas.microsoft.com/office/drawing/2014/main" id="{A2219818-9585-4D79-A2C7-B97B73AD0771}"/>
              </a:ext>
            </a:extLst>
          </p:cNvPr>
          <p:cNvSpPr txBox="1"/>
          <p:nvPr/>
        </p:nvSpPr>
        <p:spPr>
          <a:xfrm>
            <a:off x="2606126" y="2470397"/>
            <a:ext cx="328936" cy="400110"/>
          </a:xfrm>
          <a:prstGeom prst="rect">
            <a:avLst/>
          </a:prstGeom>
          <a:noFill/>
        </p:spPr>
        <p:txBody>
          <a:bodyPr wrap="none" rtlCol="0">
            <a:spAutoFit/>
          </a:bodyPr>
          <a:lstStyle/>
          <a:p>
            <a:r>
              <a:rPr lang="en-US" sz="2000" b="1" dirty="0">
                <a:solidFill>
                  <a:schemeClr val="accent1"/>
                </a:solidFill>
              </a:rPr>
              <a:t>R</a:t>
            </a:r>
            <a:endParaRPr lang="en-US" b="1" dirty="0">
              <a:solidFill>
                <a:schemeClr val="accent1"/>
              </a:solidFill>
            </a:endParaRPr>
          </a:p>
        </p:txBody>
      </p:sp>
      <p:cxnSp>
        <p:nvCxnSpPr>
          <p:cNvPr id="27" name="Connecteur droit 26">
            <a:extLst>
              <a:ext uri="{FF2B5EF4-FFF2-40B4-BE49-F238E27FC236}">
                <a16:creationId xmlns:a16="http://schemas.microsoft.com/office/drawing/2014/main" id="{9C9D1146-0B74-4DE7-A2AC-0EF93E39A523}"/>
              </a:ext>
            </a:extLst>
          </p:cNvPr>
          <p:cNvCxnSpPr/>
          <p:nvPr/>
        </p:nvCxnSpPr>
        <p:spPr>
          <a:xfrm>
            <a:off x="7874000" y="3369945"/>
            <a:ext cx="2306320" cy="127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A258F8B3-8AB8-45D9-98E4-76D032E48771}"/>
              </a:ext>
            </a:extLst>
          </p:cNvPr>
          <p:cNvCxnSpPr/>
          <p:nvPr/>
        </p:nvCxnSpPr>
        <p:spPr>
          <a:xfrm>
            <a:off x="7874000" y="3521164"/>
            <a:ext cx="2306320" cy="1272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D12F5366-936A-4644-922B-161C9D38005B}"/>
              </a:ext>
            </a:extLst>
          </p:cNvPr>
          <p:cNvSpPr txBox="1"/>
          <p:nvPr/>
        </p:nvSpPr>
        <p:spPr>
          <a:xfrm>
            <a:off x="8846133" y="2930049"/>
            <a:ext cx="328936" cy="400110"/>
          </a:xfrm>
          <a:prstGeom prst="rect">
            <a:avLst/>
          </a:prstGeom>
          <a:noFill/>
        </p:spPr>
        <p:txBody>
          <a:bodyPr wrap="none" rtlCol="0">
            <a:spAutoFit/>
          </a:bodyPr>
          <a:lstStyle/>
          <a:p>
            <a:r>
              <a:rPr lang="en-US" sz="2000" b="1" dirty="0">
                <a:solidFill>
                  <a:schemeClr val="accent1"/>
                </a:solidFill>
              </a:rPr>
              <a:t>R</a:t>
            </a:r>
            <a:endParaRPr lang="en-US" b="1" dirty="0">
              <a:solidFill>
                <a:schemeClr val="accent1"/>
              </a:solidFill>
            </a:endParaRPr>
          </a:p>
        </p:txBody>
      </p:sp>
      <p:sp>
        <p:nvSpPr>
          <p:cNvPr id="30" name="ZoneTexte 29">
            <a:extLst>
              <a:ext uri="{FF2B5EF4-FFF2-40B4-BE49-F238E27FC236}">
                <a16:creationId xmlns:a16="http://schemas.microsoft.com/office/drawing/2014/main" id="{181B3657-32B8-4C19-B2EF-A0DDC753FE70}"/>
              </a:ext>
            </a:extLst>
          </p:cNvPr>
          <p:cNvSpPr txBox="1"/>
          <p:nvPr/>
        </p:nvSpPr>
        <p:spPr>
          <a:xfrm>
            <a:off x="8893068" y="3623409"/>
            <a:ext cx="293670" cy="400110"/>
          </a:xfrm>
          <a:prstGeom prst="rect">
            <a:avLst/>
          </a:prstGeom>
          <a:noFill/>
        </p:spPr>
        <p:txBody>
          <a:bodyPr wrap="none" rtlCol="0">
            <a:spAutoFit/>
          </a:bodyPr>
          <a:lstStyle/>
          <a:p>
            <a:r>
              <a:rPr lang="en-US" sz="2000" b="1" dirty="0">
                <a:solidFill>
                  <a:schemeClr val="accent1"/>
                </a:solidFill>
              </a:rPr>
              <a:t>L</a:t>
            </a:r>
            <a:endParaRPr lang="en-US" b="1" dirty="0">
              <a:solidFill>
                <a:schemeClr val="accent1"/>
              </a:solidFill>
            </a:endParaRPr>
          </a:p>
        </p:txBody>
      </p:sp>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E541EDD6-6DDF-45D7-971F-92A95493405C}"/>
                  </a:ext>
                </a:extLst>
              </p:cNvPr>
              <p:cNvSpPr txBox="1"/>
              <p:nvPr/>
            </p:nvSpPr>
            <p:spPr>
              <a:xfrm>
                <a:off x="7239375" y="3313380"/>
                <a:ext cx="5986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𝑧</m:t>
                      </m:r>
                      <m:r>
                        <a:rPr lang="fr-FR" b="0" i="1" smtClean="0">
                          <a:latin typeface="Cambria Math" panose="02040503050406030204" pitchFamily="18" charset="0"/>
                        </a:rPr>
                        <m:t>=0</m:t>
                      </m:r>
                    </m:oMath>
                  </m:oMathPara>
                </a14:m>
                <a:endParaRPr lang="fr-FR" b="0" dirty="0"/>
              </a:p>
            </p:txBody>
          </p:sp>
        </mc:Choice>
        <mc:Fallback xmlns="">
          <p:sp>
            <p:nvSpPr>
              <p:cNvPr id="31" name="ZoneTexte 30">
                <a:extLst>
                  <a:ext uri="{FF2B5EF4-FFF2-40B4-BE49-F238E27FC236}">
                    <a16:creationId xmlns:a16="http://schemas.microsoft.com/office/drawing/2014/main" id="{E541EDD6-6DDF-45D7-971F-92A95493405C}"/>
                  </a:ext>
                </a:extLst>
              </p:cNvPr>
              <p:cNvSpPr txBox="1">
                <a:spLocks noRot="1" noChangeAspect="1" noMove="1" noResize="1" noEditPoints="1" noAdjustHandles="1" noChangeArrowheads="1" noChangeShapeType="1" noTextEdit="1"/>
              </p:cNvSpPr>
              <p:nvPr/>
            </p:nvSpPr>
            <p:spPr>
              <a:xfrm>
                <a:off x="7239375" y="3313380"/>
                <a:ext cx="598690" cy="276999"/>
              </a:xfrm>
              <a:prstGeom prst="rect">
                <a:avLst/>
              </a:prstGeom>
              <a:blipFill>
                <a:blip r:embed="rId10"/>
                <a:stretch>
                  <a:fillRect l="-5102" r="-918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ZoneTexte 31">
                <a:extLst>
                  <a:ext uri="{FF2B5EF4-FFF2-40B4-BE49-F238E27FC236}">
                    <a16:creationId xmlns:a16="http://schemas.microsoft.com/office/drawing/2014/main" id="{0178C358-93FF-4B9C-A45D-0E528FDAC1EE}"/>
                  </a:ext>
                </a:extLst>
              </p:cNvPr>
              <p:cNvSpPr txBox="1"/>
              <p:nvPr/>
            </p:nvSpPr>
            <p:spPr>
              <a:xfrm>
                <a:off x="10307695" y="3300660"/>
                <a:ext cx="7679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𝑧</m:t>
                      </m:r>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𝑧</m:t>
                          </m:r>
                        </m:e>
                        <m:sub>
                          <m:r>
                            <a:rPr lang="fr-FR" b="0" i="1" smtClean="0">
                              <a:latin typeface="Cambria Math" panose="02040503050406030204" pitchFamily="18" charset="0"/>
                            </a:rPr>
                            <m:t>𝐼𝑅</m:t>
                          </m:r>
                        </m:sub>
                      </m:sSub>
                    </m:oMath>
                  </m:oMathPara>
                </a14:m>
                <a:endParaRPr lang="fr-FR" b="0" dirty="0"/>
              </a:p>
            </p:txBody>
          </p:sp>
        </mc:Choice>
        <mc:Fallback xmlns="">
          <p:sp>
            <p:nvSpPr>
              <p:cNvPr id="32" name="ZoneTexte 31">
                <a:extLst>
                  <a:ext uri="{FF2B5EF4-FFF2-40B4-BE49-F238E27FC236}">
                    <a16:creationId xmlns:a16="http://schemas.microsoft.com/office/drawing/2014/main" id="{0178C358-93FF-4B9C-A45D-0E528FDAC1EE}"/>
                  </a:ext>
                </a:extLst>
              </p:cNvPr>
              <p:cNvSpPr txBox="1">
                <a:spLocks noRot="1" noChangeAspect="1" noMove="1" noResize="1" noEditPoints="1" noAdjustHandles="1" noChangeArrowheads="1" noChangeShapeType="1" noTextEdit="1"/>
              </p:cNvSpPr>
              <p:nvPr/>
            </p:nvSpPr>
            <p:spPr>
              <a:xfrm>
                <a:off x="10307695" y="3300660"/>
                <a:ext cx="767967" cy="276999"/>
              </a:xfrm>
              <a:prstGeom prst="rect">
                <a:avLst/>
              </a:prstGeom>
              <a:blipFill>
                <a:blip r:embed="rId11"/>
                <a:stretch>
                  <a:fillRect l="-3968" r="-1587"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5335C0F8-39BF-4856-A97C-A0692D5FFE9E}"/>
                  </a:ext>
                </a:extLst>
              </p:cNvPr>
              <p:cNvSpPr txBox="1"/>
              <p:nvPr/>
            </p:nvSpPr>
            <p:spPr>
              <a:xfrm>
                <a:off x="1091819" y="4677315"/>
                <a:ext cx="7281530" cy="461665"/>
              </a:xfrm>
              <a:prstGeom prst="rect">
                <a:avLst/>
              </a:prstGeom>
              <a:noFill/>
            </p:spPr>
            <p:txBody>
              <a:bodyPr wrap="square" rtlCol="0">
                <a:spAutoFit/>
              </a:bodyPr>
              <a:lstStyle/>
              <a:p>
                <a:r>
                  <a:rPr lang="en-US" sz="2400" dirty="0"/>
                  <a:t>Boundary conditions at </a:t>
                </a:r>
                <a14:m>
                  <m:oMath xmlns:m="http://schemas.openxmlformats.org/officeDocument/2006/math">
                    <m:r>
                      <a:rPr lang="fr-FR" sz="2400" b="0" i="1" smtClean="0">
                        <a:latin typeface="Cambria Math" panose="02040503050406030204" pitchFamily="18" charset="0"/>
                      </a:rPr>
                      <m:t>𝑧</m:t>
                    </m:r>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𝑧</m:t>
                        </m:r>
                      </m:e>
                      <m:sub>
                        <m:r>
                          <a:rPr lang="fr-FR" sz="2400" b="0" i="1" smtClean="0">
                            <a:latin typeface="Cambria Math" panose="02040503050406030204" pitchFamily="18" charset="0"/>
                          </a:rPr>
                          <m:t>𝐼𝑅</m:t>
                        </m:r>
                      </m:sub>
                    </m:sSub>
                  </m:oMath>
                </a14:m>
                <a:endParaRPr lang="en-US" sz="2400" dirty="0"/>
              </a:p>
            </p:txBody>
          </p:sp>
        </mc:Choice>
        <mc:Fallback xmlns="">
          <p:sp>
            <p:nvSpPr>
              <p:cNvPr id="35" name="ZoneTexte 34">
                <a:extLst>
                  <a:ext uri="{FF2B5EF4-FFF2-40B4-BE49-F238E27FC236}">
                    <a16:creationId xmlns:a16="http://schemas.microsoft.com/office/drawing/2014/main" id="{5335C0F8-39BF-4856-A97C-A0692D5FFE9E}"/>
                  </a:ext>
                </a:extLst>
              </p:cNvPr>
              <p:cNvSpPr txBox="1">
                <a:spLocks noRot="1" noChangeAspect="1" noMove="1" noResize="1" noEditPoints="1" noAdjustHandles="1" noChangeArrowheads="1" noChangeShapeType="1" noTextEdit="1"/>
              </p:cNvSpPr>
              <p:nvPr/>
            </p:nvSpPr>
            <p:spPr>
              <a:xfrm>
                <a:off x="1091819" y="4677315"/>
                <a:ext cx="7281530" cy="461665"/>
              </a:xfrm>
              <a:prstGeom prst="rect">
                <a:avLst/>
              </a:prstGeom>
              <a:blipFill>
                <a:blip r:embed="rId12"/>
                <a:stretch>
                  <a:fillRect l="-1255"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ZoneTexte 35">
                <a:extLst>
                  <a:ext uri="{FF2B5EF4-FFF2-40B4-BE49-F238E27FC236}">
                    <a16:creationId xmlns:a16="http://schemas.microsoft.com/office/drawing/2014/main" id="{25087DAB-4DE7-42F9-9039-F5AC252AC7C4}"/>
                  </a:ext>
                </a:extLst>
              </p:cNvPr>
              <p:cNvSpPr txBox="1"/>
              <p:nvPr/>
            </p:nvSpPr>
            <p:spPr>
              <a:xfrm>
                <a:off x="3757691" y="5241851"/>
                <a:ext cx="4615658" cy="104201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𝐿</m:t>
                          </m:r>
                        </m:e>
                        <m:sup>
                          <m:r>
                            <a:rPr lang="fr-FR" sz="2000" b="0" i="1" smtClean="0">
                              <a:latin typeface="Cambria Math" panose="02040503050406030204" pitchFamily="18" charset="0"/>
                            </a:rPr>
                            <m:t>𝜇</m:t>
                          </m:r>
                        </m:sup>
                      </m:sSup>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𝑅</m:t>
                          </m:r>
                        </m:e>
                        <m:sup>
                          <m:r>
                            <a:rPr lang="fr-FR" sz="2000" b="0" i="1" smtClean="0">
                              <a:latin typeface="Cambria Math" panose="02040503050406030204" pitchFamily="18" charset="0"/>
                            </a:rPr>
                            <m:t>𝜇</m:t>
                          </m:r>
                        </m:sup>
                      </m:sSup>
                      <m:r>
                        <a:rPr lang="fr-FR" sz="2000" b="0" i="1" smtClean="0">
                          <a:latin typeface="Cambria Math" panose="02040503050406030204" pitchFamily="18" charset="0"/>
                        </a:rPr>
                        <m:t>=0</m:t>
                      </m:r>
                    </m:oMath>
                  </m:oMathPara>
                </a14:m>
                <a:endParaRPr lang="fr-FR" sz="2000" b="0" dirty="0"/>
              </a:p>
              <a:p>
                <a:pPr algn="ctr"/>
                <a14:m>
                  <m:oMathPara xmlns:m="http://schemas.openxmlformats.org/officeDocument/2006/math">
                    <m:oMathParaPr>
                      <m:jc m:val="centerGroup"/>
                    </m:oMathParaPr>
                    <m:oMath xmlns:m="http://schemas.openxmlformats.org/officeDocument/2006/math">
                      <m:sSup>
                        <m:sSupPr>
                          <m:ctrlPr>
                            <a:rPr lang="fr-FR" sz="2000" i="1">
                              <a:latin typeface="Cambria Math" panose="02040503050406030204" pitchFamily="18" charset="0"/>
                            </a:rPr>
                          </m:ctrlPr>
                        </m:sSupPr>
                        <m:e>
                          <m:r>
                            <a:rPr lang="fr-FR" sz="2000" i="1">
                              <a:latin typeface="Cambria Math" panose="02040503050406030204" pitchFamily="18" charset="0"/>
                            </a:rPr>
                            <m:t>𝐿</m:t>
                          </m:r>
                        </m:e>
                        <m:sup>
                          <m:r>
                            <a:rPr lang="fr-FR" sz="2000" b="0" i="1" smtClean="0">
                              <a:latin typeface="Cambria Math" panose="02040503050406030204" pitchFamily="18" charset="0"/>
                            </a:rPr>
                            <m:t>𝑧</m:t>
                          </m:r>
                        </m:sup>
                      </m:sSup>
                      <m:r>
                        <a:rPr lang="fr-FR" sz="2000" b="0" i="1" smtClean="0">
                          <a:latin typeface="Cambria Math" panose="02040503050406030204" pitchFamily="18" charset="0"/>
                        </a:rPr>
                        <m:t>+</m:t>
                      </m:r>
                      <m:sSup>
                        <m:sSupPr>
                          <m:ctrlPr>
                            <a:rPr lang="fr-FR" sz="2000" i="1">
                              <a:latin typeface="Cambria Math" panose="02040503050406030204" pitchFamily="18" charset="0"/>
                            </a:rPr>
                          </m:ctrlPr>
                        </m:sSupPr>
                        <m:e>
                          <m:r>
                            <a:rPr lang="fr-FR" sz="2000" i="1">
                              <a:latin typeface="Cambria Math" panose="02040503050406030204" pitchFamily="18" charset="0"/>
                            </a:rPr>
                            <m:t>𝑅</m:t>
                          </m:r>
                        </m:e>
                        <m:sup>
                          <m:r>
                            <a:rPr lang="fr-FR" sz="2000" b="0" i="1" smtClean="0">
                              <a:latin typeface="Cambria Math" panose="02040503050406030204" pitchFamily="18" charset="0"/>
                            </a:rPr>
                            <m:t>𝑧</m:t>
                          </m:r>
                        </m:sup>
                      </m:sSup>
                      <m:r>
                        <a:rPr lang="fr-FR" sz="2000" i="1">
                          <a:latin typeface="Cambria Math" panose="02040503050406030204" pitchFamily="18" charset="0"/>
                        </a:rPr>
                        <m:t>=0</m:t>
                      </m:r>
                    </m:oMath>
                  </m:oMathPara>
                </a14:m>
                <a:endParaRPr lang="en-US" sz="2000" dirty="0"/>
              </a:p>
              <a:p>
                <a:pPr algn="ct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m:t>
                          </m:r>
                        </m:e>
                        <m:sub>
                          <m:r>
                            <a:rPr lang="fr-FR" sz="2000" b="0" i="1" smtClean="0">
                              <a:latin typeface="Cambria Math" panose="02040503050406030204" pitchFamily="18" charset="0"/>
                            </a:rPr>
                            <m:t>𝑧</m:t>
                          </m:r>
                        </m:sub>
                      </m:sSub>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𝐿</m:t>
                          </m:r>
                        </m:e>
                        <m:sup>
                          <m:r>
                            <a:rPr lang="fr-FR" sz="2000" b="0" i="1" smtClean="0">
                              <a:latin typeface="Cambria Math" panose="02040503050406030204" pitchFamily="18" charset="0"/>
                            </a:rPr>
                            <m:t>𝜇</m:t>
                          </m:r>
                        </m:sup>
                      </m:sSup>
                      <m:r>
                        <a:rPr lang="fr-FR" sz="2000" b="0" i="1" smtClean="0">
                          <a:latin typeface="Cambria Math" panose="02040503050406030204" pitchFamily="18" charset="0"/>
                        </a:rPr>
                        <m:t>+</m:t>
                      </m:r>
                      <m:sSup>
                        <m:sSupPr>
                          <m:ctrlPr>
                            <a:rPr lang="fr-FR" sz="2000" i="1">
                              <a:latin typeface="Cambria Math" panose="02040503050406030204" pitchFamily="18" charset="0"/>
                            </a:rPr>
                          </m:ctrlPr>
                        </m:sSupPr>
                        <m:e>
                          <m:r>
                            <a:rPr lang="fr-FR" sz="2000" i="1">
                              <a:latin typeface="Cambria Math" panose="02040503050406030204" pitchFamily="18" charset="0"/>
                            </a:rPr>
                            <m:t>𝑅</m:t>
                          </m:r>
                        </m:e>
                        <m:sup>
                          <m:r>
                            <a:rPr lang="fr-FR" sz="2000" i="1">
                              <a:latin typeface="Cambria Math" panose="02040503050406030204" pitchFamily="18" charset="0"/>
                            </a:rPr>
                            <m:t>𝜇</m:t>
                          </m:r>
                        </m:sup>
                      </m:sSup>
                      <m:r>
                        <a:rPr lang="fr-FR" sz="2000" b="0" i="1" smtClean="0">
                          <a:latin typeface="Cambria Math" panose="02040503050406030204" pitchFamily="18" charset="0"/>
                        </a:rPr>
                        <m:t>)</m:t>
                      </m:r>
                      <m:r>
                        <a:rPr lang="fr-FR" sz="2000" i="1">
                          <a:latin typeface="Cambria Math" panose="02040503050406030204" pitchFamily="18" charset="0"/>
                        </a:rPr>
                        <m:t>=0</m:t>
                      </m:r>
                    </m:oMath>
                  </m:oMathPara>
                </a14:m>
                <a:endParaRPr lang="en-US" sz="2000" dirty="0"/>
              </a:p>
            </p:txBody>
          </p:sp>
        </mc:Choice>
        <mc:Fallback xmlns="">
          <p:sp>
            <p:nvSpPr>
              <p:cNvPr id="36" name="ZoneTexte 35">
                <a:extLst>
                  <a:ext uri="{FF2B5EF4-FFF2-40B4-BE49-F238E27FC236}">
                    <a16:creationId xmlns:a16="http://schemas.microsoft.com/office/drawing/2014/main" id="{25087DAB-4DE7-42F9-9039-F5AC252AC7C4}"/>
                  </a:ext>
                </a:extLst>
              </p:cNvPr>
              <p:cNvSpPr txBox="1">
                <a:spLocks noRot="1" noChangeAspect="1" noMove="1" noResize="1" noEditPoints="1" noAdjustHandles="1" noChangeArrowheads="1" noChangeShapeType="1" noTextEdit="1"/>
              </p:cNvSpPr>
              <p:nvPr/>
            </p:nvSpPr>
            <p:spPr>
              <a:xfrm>
                <a:off x="3757691" y="5241851"/>
                <a:ext cx="4615658" cy="1042017"/>
              </a:xfrm>
              <a:prstGeom prst="rect">
                <a:avLst/>
              </a:prstGeom>
              <a:blipFill>
                <a:blip r:embed="rId13"/>
                <a:stretch>
                  <a:fillRect b="-2339"/>
                </a:stretch>
              </a:blipFill>
            </p:spPr>
            <p:txBody>
              <a:bodyPr/>
              <a:lstStyle/>
              <a:p>
                <a:r>
                  <a:rPr lang="en-US">
                    <a:noFill/>
                  </a:rPr>
                  <a:t> </a:t>
                </a:r>
              </a:p>
            </p:txBody>
          </p:sp>
        </mc:Fallback>
      </mc:AlternateContent>
    </p:spTree>
    <p:extLst>
      <p:ext uri="{BB962C8B-B14F-4D97-AF65-F5344CB8AC3E}">
        <p14:creationId xmlns:p14="http://schemas.microsoft.com/office/powerpoint/2010/main" val="977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animBg="1"/>
      <p:bldP spid="21" grpId="0" animBg="1"/>
      <p:bldP spid="22" grpId="0"/>
      <p:bldP spid="29" grpId="0"/>
      <p:bldP spid="30" grpId="0"/>
      <p:bldP spid="31"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79BEE-B7F0-484B-BB89-0C7E019AD6D0}"/>
              </a:ext>
            </a:extLst>
          </p:cNvPr>
          <p:cNvSpPr>
            <a:spLocks noGrp="1"/>
          </p:cNvSpPr>
          <p:nvPr>
            <p:ph type="title"/>
          </p:nvPr>
        </p:nvSpPr>
        <p:spPr>
          <a:xfrm>
            <a:off x="838200" y="66158"/>
            <a:ext cx="10515600" cy="1325563"/>
          </a:xfrm>
        </p:spPr>
        <p:txBody>
          <a:bodyPr/>
          <a:lstStyle/>
          <a:p>
            <a:r>
              <a:rPr lang="en-US" dirty="0"/>
              <a:t>The Bulk Instanton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6C8124C6-DC00-48A0-80DF-916B37EA408D}"/>
                  </a:ext>
                </a:extLst>
              </p:cNvPr>
              <p:cNvSpPr>
                <a:spLocks noGrp="1"/>
              </p:cNvSpPr>
              <p:nvPr>
                <p:ph idx="1"/>
              </p:nvPr>
            </p:nvSpPr>
            <p:spPr>
              <a:xfrm>
                <a:off x="838200" y="1109109"/>
                <a:ext cx="10515600" cy="5612366"/>
              </a:xfrm>
            </p:spPr>
            <p:txBody>
              <a:bodyPr>
                <a:normAutofit fontScale="85000" lnSpcReduction="20000"/>
              </a:bodyPr>
              <a:lstStyle/>
              <a:p>
                <a:pPr marL="0" indent="0">
                  <a:buNone/>
                </a:pPr>
                <a:r>
                  <a:rPr lang="en-US" dirty="0"/>
                  <a:t>Static </a:t>
                </a:r>
                <a:r>
                  <a:rPr lang="en-US" dirty="0">
                    <a:solidFill>
                      <a:srgbClr val="FF0000"/>
                    </a:solidFill>
                  </a:rPr>
                  <a:t>solution of the bulk equations of motion </a:t>
                </a:r>
                <a:r>
                  <a:rPr lang="en-US" dirty="0"/>
                  <a:t>(</a:t>
                </a:r>
                <a:r>
                  <a:rPr lang="en-US" dirty="0" err="1"/>
                  <a:t>EoMs</a:t>
                </a:r>
                <a:r>
                  <a:rPr lang="en-US" dirty="0"/>
                  <a:t>) with </a:t>
                </a:r>
              </a:p>
              <a:p>
                <a:pPr marL="0" indent="0" algn="ctr">
                  <a:buNone/>
                </a:pP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1</m:t>
                        </m:r>
                      </m:num>
                      <m:den>
                        <m:r>
                          <a:rPr lang="fr-FR" b="0" i="1" smtClean="0">
                            <a:latin typeface="Cambria Math" panose="02040503050406030204" pitchFamily="18" charset="0"/>
                          </a:rPr>
                          <m:t>16</m:t>
                        </m:r>
                        <m:sSup>
                          <m:sSupPr>
                            <m:ctrlPr>
                              <a:rPr lang="fr-FR" i="1">
                                <a:latin typeface="Cambria Math" panose="02040503050406030204" pitchFamily="18" charset="0"/>
                              </a:rPr>
                            </m:ctrlPr>
                          </m:sSupPr>
                          <m:e>
                            <m:r>
                              <a:rPr lang="fr-FR" i="1">
                                <a:latin typeface="Cambria Math" panose="02040503050406030204" pitchFamily="18" charset="0"/>
                              </a:rPr>
                              <m:t>𝜋</m:t>
                            </m:r>
                          </m:e>
                          <m:sup>
                            <m:r>
                              <a:rPr lang="fr-FR" i="1">
                                <a:latin typeface="Cambria Math" panose="02040503050406030204" pitchFamily="18" charset="0"/>
                              </a:rPr>
                              <m:t>2</m:t>
                            </m:r>
                          </m:sup>
                        </m:sSup>
                      </m:den>
                    </m:f>
                    <m:nary>
                      <m:naryPr>
                        <m:supHide m:val="on"/>
                        <m:ctrlPr>
                          <a:rPr lang="fr-FR" b="0" i="1" smtClean="0">
                            <a:latin typeface="Cambria Math" panose="02040503050406030204" pitchFamily="18" charset="0"/>
                          </a:rPr>
                        </m:ctrlPr>
                      </m:naryPr>
                      <m:sub>
                        <m:r>
                          <a:rPr lang="fr-FR" b="0" i="1" smtClean="0">
                            <a:latin typeface="Cambria Math" panose="02040503050406030204" pitchFamily="18" charset="0"/>
                          </a:rPr>
                          <m:t>𝑧</m:t>
                        </m:r>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sub>
                      <m:sup/>
                      <m:e>
                        <m:r>
                          <m:rPr>
                            <m:nor/>
                          </m:rPr>
                          <a:rPr lang="fr-FR">
                            <a:latin typeface="Cambria Math" panose="02040503050406030204" pitchFamily="18" charset="0"/>
                          </a:rPr>
                          <m:t>Tr</m:t>
                        </m:r>
                        <m:r>
                          <a:rPr lang="fr-FR" i="1">
                            <a:latin typeface="Cambria Math" panose="02040503050406030204" pitchFamily="18" charset="0"/>
                          </a:rPr>
                          <m:t> </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𝐹</m:t>
                                </m:r>
                              </m:e>
                              <m:sub>
                                <m:r>
                                  <a:rPr lang="fr-FR" i="1">
                                    <a:latin typeface="Cambria Math" panose="02040503050406030204" pitchFamily="18" charset="0"/>
                                  </a:rPr>
                                  <m:t>(</m:t>
                                </m:r>
                                <m:r>
                                  <a:rPr lang="fr-FR" i="1">
                                    <a:latin typeface="Cambria Math" panose="02040503050406030204" pitchFamily="18" charset="0"/>
                                  </a:rPr>
                                  <m:t>𝐿</m:t>
                                </m:r>
                                <m:r>
                                  <a:rPr lang="fr-FR" i="1">
                                    <a:latin typeface="Cambria Math" panose="02040503050406030204" pitchFamily="18" charset="0"/>
                                  </a:rPr>
                                  <m:t>)</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𝐹</m:t>
                                </m:r>
                              </m:e>
                              <m:sub>
                                <m:d>
                                  <m:dPr>
                                    <m:ctrlPr>
                                      <a:rPr lang="fr-FR" i="1">
                                        <a:latin typeface="Cambria Math" panose="02040503050406030204" pitchFamily="18" charset="0"/>
                                      </a:rPr>
                                    </m:ctrlPr>
                                  </m:dPr>
                                  <m:e>
                                    <m:r>
                                      <a:rPr lang="fr-FR" i="1">
                                        <a:latin typeface="Cambria Math" panose="02040503050406030204" pitchFamily="18" charset="0"/>
                                      </a:rPr>
                                      <m:t>𝐿</m:t>
                                    </m:r>
                                  </m:e>
                                </m:d>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𝐹</m:t>
                                </m:r>
                              </m:e>
                              <m:sub>
                                <m:r>
                                  <a:rPr lang="fr-FR" i="1">
                                    <a:latin typeface="Cambria Math" panose="02040503050406030204" pitchFamily="18" charset="0"/>
                                  </a:rPr>
                                  <m:t>(</m:t>
                                </m:r>
                                <m:r>
                                  <a:rPr lang="fr-FR" i="1">
                                    <a:latin typeface="Cambria Math" panose="02040503050406030204" pitchFamily="18" charset="0"/>
                                  </a:rPr>
                                  <m:t>𝑅</m:t>
                                </m:r>
                                <m:r>
                                  <a:rPr lang="fr-FR" i="1">
                                    <a:latin typeface="Cambria Math" panose="02040503050406030204" pitchFamily="18" charset="0"/>
                                  </a:rPr>
                                  <m:t>)</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𝐹</m:t>
                                </m:r>
                              </m:e>
                              <m:sub>
                                <m:r>
                                  <a:rPr lang="fr-FR" i="1">
                                    <a:latin typeface="Cambria Math" panose="02040503050406030204" pitchFamily="18" charset="0"/>
                                  </a:rPr>
                                  <m:t>(</m:t>
                                </m:r>
                                <m:r>
                                  <a:rPr lang="fr-FR" i="1">
                                    <a:latin typeface="Cambria Math" panose="02040503050406030204" pitchFamily="18" charset="0"/>
                                  </a:rPr>
                                  <m:t>𝑅</m:t>
                                </m:r>
                                <m:r>
                                  <a:rPr lang="fr-FR" i="1">
                                    <a:latin typeface="Cambria Math" panose="02040503050406030204" pitchFamily="18" charset="0"/>
                                  </a:rPr>
                                  <m:t>)</m:t>
                                </m:r>
                              </m:sub>
                            </m:sSub>
                          </m:e>
                        </m:d>
                      </m:e>
                    </m:nary>
                    <m:r>
                      <a:rPr lang="fr-FR" b="0" i="1" smtClean="0">
                        <a:latin typeface="Cambria Math" panose="02040503050406030204" pitchFamily="18" charset="0"/>
                      </a:rPr>
                      <m:t>=1</m:t>
                    </m:r>
                  </m:oMath>
                </a14:m>
                <a:r>
                  <a:rPr lang="en-US" dirty="0"/>
                  <a:t> </a:t>
                </a:r>
              </a:p>
              <a:p>
                <a:pPr marL="0" indent="0">
                  <a:buNone/>
                </a:pPr>
                <a:endParaRPr lang="fr-FR" b="0" i="1" dirty="0">
                  <a:latin typeface="Cambria Math" panose="02040503050406030204" pitchFamily="18" charset="0"/>
                </a:endParaRPr>
              </a:p>
              <a:p>
                <a:pPr marL="0" indent="0">
                  <a:buNone/>
                </a:pPr>
                <a:r>
                  <a:rPr lang="fr-FR" b="0" dirty="0"/>
                  <a:t>And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𝜋</m:t>
                        </m:r>
                      </m:e>
                      <m:sub>
                        <m:r>
                          <a:rPr lang="fr-FR" b="0" i="1" smtClean="0">
                            <a:latin typeface="Cambria Math" panose="02040503050406030204" pitchFamily="18" charset="0"/>
                          </a:rPr>
                          <m:t>3</m:t>
                        </m:r>
                      </m:sub>
                    </m:sSub>
                    <m:d>
                      <m:dPr>
                        <m:ctrlPr>
                          <a:rPr lang="fr-FR" b="0" i="1" smtClean="0">
                            <a:latin typeface="Cambria Math" panose="02040503050406030204" pitchFamily="18" charset="0"/>
                          </a:rPr>
                        </m:ctrlPr>
                      </m:dPr>
                      <m:e>
                        <m:r>
                          <a:rPr lang="fr-FR" b="0" i="1" smtClean="0">
                            <a:latin typeface="Cambria Math" panose="02040503050406030204" pitchFamily="18" charset="0"/>
                          </a:rPr>
                          <m:t>𝑈</m:t>
                        </m:r>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𝑁</m:t>
                                </m:r>
                              </m:e>
                              <m:sub>
                                <m:r>
                                  <a:rPr lang="fr-FR" b="0" i="1" smtClean="0">
                                    <a:latin typeface="Cambria Math" panose="02040503050406030204" pitchFamily="18" charset="0"/>
                                  </a:rPr>
                                  <m:t>𝑓</m:t>
                                </m:r>
                              </m:sub>
                            </m:sSub>
                          </m:e>
                        </m:d>
                      </m:e>
                    </m:d>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𝜋</m:t>
                        </m:r>
                      </m:e>
                      <m:sub>
                        <m:r>
                          <a:rPr lang="fr-FR" i="1">
                            <a:latin typeface="Cambria Math" panose="02040503050406030204" pitchFamily="18" charset="0"/>
                          </a:rPr>
                          <m:t>3</m:t>
                        </m:r>
                      </m:sub>
                    </m:sSub>
                    <m:d>
                      <m:dPr>
                        <m:ctrlPr>
                          <a:rPr lang="fr-FR" i="1">
                            <a:latin typeface="Cambria Math" panose="02040503050406030204" pitchFamily="18" charset="0"/>
                          </a:rPr>
                        </m:ctrlPr>
                      </m:dPr>
                      <m:e>
                        <m:r>
                          <a:rPr lang="fr-FR" i="1">
                            <a:latin typeface="Cambria Math" panose="02040503050406030204" pitchFamily="18" charset="0"/>
                          </a:rPr>
                          <m:t>𝑆𝑈</m:t>
                        </m:r>
                        <m:d>
                          <m:dPr>
                            <m:ctrlPr>
                              <a:rPr lang="fr-FR" i="1">
                                <a:latin typeface="Cambria Math" panose="02040503050406030204" pitchFamily="18" charset="0"/>
                              </a:rPr>
                            </m:ctrlPr>
                          </m:dPr>
                          <m:e>
                            <m:r>
                              <a:rPr lang="fr-FR" b="0" i="1" smtClean="0">
                                <a:latin typeface="Cambria Math" panose="02040503050406030204" pitchFamily="18" charset="0"/>
                              </a:rPr>
                              <m:t>2</m:t>
                            </m:r>
                          </m:e>
                        </m:d>
                      </m:e>
                    </m:d>
                  </m:oMath>
                </a14:m>
                <a:endParaRPr lang="en-US" dirty="0"/>
              </a:p>
              <a:p>
                <a:pPr marL="0" indent="0">
                  <a:buNone/>
                </a:pPr>
                <a14:m>
                  <m:oMath xmlns:m="http://schemas.openxmlformats.org/officeDocument/2006/math">
                    <m:r>
                      <a:rPr lang="fr-FR" b="0" i="0" smtClean="0">
                        <a:latin typeface="Cambria Math" panose="02040503050406030204" pitchFamily="18" charset="0"/>
                      </a:rPr>
                      <m:t>→</m:t>
                    </m:r>
                  </m:oMath>
                </a14:m>
                <a:r>
                  <a:rPr lang="en-US" dirty="0"/>
                  <a:t>Focus on a </a:t>
                </a:r>
                <a:r>
                  <a:rPr lang="en-US" dirty="0">
                    <a:solidFill>
                      <a:srgbClr val="FF0000"/>
                    </a:solidFill>
                  </a:rPr>
                  <a:t>subgroup </a:t>
                </a:r>
                <a14:m>
                  <m:oMath xmlns:m="http://schemas.openxmlformats.org/officeDocument/2006/math">
                    <m:r>
                      <a:rPr lang="fr-FR" b="0" i="1" smtClean="0">
                        <a:solidFill>
                          <a:srgbClr val="FF0000"/>
                        </a:solidFill>
                        <a:latin typeface="Cambria Math" panose="02040503050406030204" pitchFamily="18" charset="0"/>
                      </a:rPr>
                      <m:t>𝑆𝑈</m:t>
                    </m:r>
                    <m:d>
                      <m:dPr>
                        <m:ctrlPr>
                          <a:rPr lang="fr-FR" b="0" i="1" smtClean="0">
                            <a:solidFill>
                              <a:srgbClr val="FF0000"/>
                            </a:solidFill>
                            <a:latin typeface="Cambria Math" panose="02040503050406030204" pitchFamily="18" charset="0"/>
                          </a:rPr>
                        </m:ctrlPr>
                      </m:dPr>
                      <m:e>
                        <m:r>
                          <a:rPr lang="fr-FR" b="0" i="1" smtClean="0">
                            <a:solidFill>
                              <a:srgbClr val="FF0000"/>
                            </a:solidFill>
                            <a:latin typeface="Cambria Math" panose="02040503050406030204" pitchFamily="18" charset="0"/>
                          </a:rPr>
                          <m:t>2</m:t>
                        </m:r>
                      </m:e>
                    </m:d>
                    <m:r>
                      <a:rPr lang="fr-FR" b="0" i="1" smtClean="0">
                        <a:latin typeface="Cambria Math" panose="02040503050406030204" pitchFamily="18" charset="0"/>
                      </a:rPr>
                      <m:t>⊂</m:t>
                    </m:r>
                    <m:r>
                      <a:rPr lang="fr-FR" b="0" i="1" smtClean="0">
                        <a:latin typeface="Cambria Math" panose="02040503050406030204" pitchFamily="18" charset="0"/>
                      </a:rPr>
                      <m:t>𝑈</m:t>
                    </m:r>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𝑁</m:t>
                        </m:r>
                      </m:e>
                      <m:sub>
                        <m:r>
                          <a:rPr lang="fr-FR" b="0" i="1" smtClean="0">
                            <a:latin typeface="Cambria Math" panose="02040503050406030204" pitchFamily="18" charset="0"/>
                          </a:rPr>
                          <m:t>𝑓</m:t>
                        </m:r>
                      </m:sub>
                    </m:sSub>
                    <m:r>
                      <a:rPr lang="fr-FR" b="0" i="1" smtClean="0">
                        <a:latin typeface="Cambria Math" panose="02040503050406030204" pitchFamily="18" charset="0"/>
                      </a:rPr>
                      <m:t>)</m:t>
                    </m:r>
                  </m:oMath>
                </a14:m>
                <a:endParaRPr lang="en-US" dirty="0"/>
              </a:p>
              <a:p>
                <a:pPr marL="0" indent="0">
                  <a:buNone/>
                </a:pPr>
                <a:endParaRPr lang="en-US" dirty="0"/>
              </a:p>
              <a:p>
                <a:pPr marL="0" indent="0">
                  <a:buNone/>
                </a:pPr>
                <a:r>
                  <a:rPr lang="en-US" dirty="0"/>
                  <a:t>Ansatz invariant under the </a:t>
                </a:r>
                <a:r>
                  <a:rPr lang="en-US" dirty="0">
                    <a:solidFill>
                      <a:srgbClr val="FF0000"/>
                    </a:solidFill>
                  </a:rPr>
                  <a:t>symmetries of the action :</a:t>
                </a:r>
              </a:p>
              <a:p>
                <a:pPr marL="0" indent="0">
                  <a:buNone/>
                </a:pPr>
                <a:r>
                  <a:rPr lang="en-US" dirty="0"/>
                  <a:t> </a:t>
                </a:r>
              </a:p>
              <a:p>
                <a:r>
                  <a:rPr lang="en-US" dirty="0"/>
                  <a:t>3D rotations (up to global SU(2)) : </a:t>
                </a:r>
                <a14:m>
                  <m:oMath xmlns:m="http://schemas.openxmlformats.org/officeDocument/2006/math">
                    <m:d>
                      <m:dPr>
                        <m:ctrlPr>
                          <a:rPr lang="fr-FR" i="1">
                            <a:latin typeface="Cambria Math" panose="02040503050406030204" pitchFamily="18" charset="0"/>
                          </a:rPr>
                        </m:ctrlPr>
                      </m:dPr>
                      <m:e>
                        <m:r>
                          <a:rPr lang="fr-FR" i="1">
                            <a:latin typeface="Cambria Math" panose="02040503050406030204" pitchFamily="18" charset="0"/>
                          </a:rPr>
                          <m:t>𝑡</m:t>
                        </m:r>
                        <m:r>
                          <a:rPr lang="fr-FR" i="1">
                            <a:latin typeface="Cambria Math" panose="02040503050406030204" pitchFamily="18" charset="0"/>
                          </a:rPr>
                          <m:t>,</m:t>
                        </m:r>
                        <m:r>
                          <a:rPr lang="fr-FR" i="1">
                            <a:latin typeface="Cambria Math" panose="02040503050406030204" pitchFamily="18" charset="0"/>
                          </a:rPr>
                          <m:t>𝑧</m:t>
                        </m:r>
                        <m:r>
                          <a:rPr lang="fr-FR" i="1">
                            <a:latin typeface="Cambria Math" panose="02040503050406030204" pitchFamily="18" charset="0"/>
                          </a:rPr>
                          <m:t>,</m:t>
                        </m:r>
                        <m:acc>
                          <m:accPr>
                            <m:chr m:val="⃗"/>
                            <m:ctrlPr>
                              <a:rPr lang="fr-FR" i="1">
                                <a:solidFill>
                                  <a:srgbClr val="FF0000"/>
                                </a:solidFill>
                                <a:latin typeface="Cambria Math" panose="02040503050406030204" pitchFamily="18" charset="0"/>
                              </a:rPr>
                            </m:ctrlPr>
                          </m:accPr>
                          <m:e>
                            <m:r>
                              <a:rPr lang="fr-FR" i="1">
                                <a:solidFill>
                                  <a:srgbClr val="FF0000"/>
                                </a:solidFill>
                                <a:latin typeface="Cambria Math" panose="02040503050406030204" pitchFamily="18" charset="0"/>
                              </a:rPr>
                              <m:t>𝑥</m:t>
                            </m:r>
                          </m:e>
                        </m:acc>
                      </m:e>
                    </m:d>
                    <m:r>
                      <a:rPr lang="fr-FR" i="1">
                        <a:latin typeface="Cambria Math" panose="02040503050406030204" pitchFamily="18" charset="0"/>
                      </a:rPr>
                      <m:t>→(</m:t>
                    </m:r>
                    <m:r>
                      <a:rPr lang="fr-FR" i="1">
                        <a:latin typeface="Cambria Math" panose="02040503050406030204" pitchFamily="18" charset="0"/>
                      </a:rPr>
                      <m:t>𝑡</m:t>
                    </m:r>
                    <m:r>
                      <a:rPr lang="fr-FR" i="1">
                        <a:latin typeface="Cambria Math" panose="02040503050406030204" pitchFamily="18" charset="0"/>
                      </a:rPr>
                      <m:t>,</m:t>
                    </m:r>
                    <m:r>
                      <a:rPr lang="fr-FR" i="1">
                        <a:latin typeface="Cambria Math" panose="02040503050406030204" pitchFamily="18" charset="0"/>
                      </a:rPr>
                      <m:t>𝑧</m:t>
                    </m:r>
                    <m:r>
                      <a:rPr lang="fr-FR" i="1">
                        <a:latin typeface="Cambria Math" panose="02040503050406030204" pitchFamily="18" charset="0"/>
                      </a:rPr>
                      <m:t>,</m:t>
                    </m:r>
                    <m:r>
                      <a:rPr lang="fr-FR" i="1">
                        <a:solidFill>
                          <a:srgbClr val="FF0000"/>
                        </a:solidFill>
                        <a:latin typeface="Cambria Math" panose="02040503050406030204" pitchFamily="18" charset="0"/>
                      </a:rPr>
                      <m:t>𝑅</m:t>
                    </m:r>
                    <m:r>
                      <a:rPr lang="fr-FR" i="1">
                        <a:solidFill>
                          <a:srgbClr val="FF0000"/>
                        </a:solidFill>
                        <a:latin typeface="Cambria Math" panose="02040503050406030204" pitchFamily="18" charset="0"/>
                      </a:rPr>
                      <m:t>. </m:t>
                    </m:r>
                    <m:acc>
                      <m:accPr>
                        <m:chr m:val="⃗"/>
                        <m:ctrlPr>
                          <a:rPr lang="fr-FR" i="1">
                            <a:solidFill>
                              <a:srgbClr val="FF0000"/>
                            </a:solidFill>
                            <a:latin typeface="Cambria Math" panose="02040503050406030204" pitchFamily="18" charset="0"/>
                          </a:rPr>
                        </m:ctrlPr>
                      </m:accPr>
                      <m:e>
                        <m:r>
                          <a:rPr lang="fr-FR" i="1">
                            <a:solidFill>
                              <a:srgbClr val="FF0000"/>
                            </a:solidFill>
                            <a:latin typeface="Cambria Math" panose="02040503050406030204" pitchFamily="18" charset="0"/>
                          </a:rPr>
                          <m:t>𝑥</m:t>
                        </m:r>
                      </m:e>
                    </m:acc>
                    <m:r>
                      <a:rPr lang="fr-FR" i="1">
                        <a:latin typeface="Cambria Math" panose="02040503050406030204" pitchFamily="18" charset="0"/>
                      </a:rPr>
                      <m:t>)</m:t>
                    </m:r>
                  </m:oMath>
                </a14:m>
                <a:endParaRPr lang="en-US" dirty="0"/>
              </a:p>
              <a:p>
                <a:pPr marL="0" indent="0">
                  <a:buNone/>
                </a:pPr>
                <a:endParaRPr lang="en-US" dirty="0"/>
              </a:p>
              <a:p>
                <a:r>
                  <a:rPr lang="en-US" dirty="0"/>
                  <a:t>Parity : </a:t>
                </a:r>
                <a14:m>
                  <m:oMath xmlns:m="http://schemas.openxmlformats.org/officeDocument/2006/math">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r>
                      <a:rPr lang="fr-FR" b="0" i="1" dirty="0" smtClean="0">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𝑥</m:t>
                        </m:r>
                      </m:e>
                    </m:acc>
                  </m:oMath>
                </a14:m>
                <a:r>
                  <a:rPr lang="en-US" dirty="0"/>
                  <a:t> and </a:t>
                </a:r>
                <a14:m>
                  <m:oMath xmlns:m="http://schemas.openxmlformats.org/officeDocument/2006/math">
                    <m:r>
                      <a:rPr lang="fr-FR" b="0" i="1" smtClean="0">
                        <a:latin typeface="Cambria Math" panose="02040503050406030204" pitchFamily="18" charset="0"/>
                      </a:rPr>
                      <m:t>𝐿</m:t>
                    </m:r>
                    <m:r>
                      <a:rPr lang="fr-FR" b="0" i="1" smtClean="0">
                        <a:latin typeface="Cambria Math" panose="02040503050406030204" pitchFamily="18" charset="0"/>
                      </a:rPr>
                      <m:t>↔</m:t>
                    </m:r>
                    <m:r>
                      <a:rPr lang="fr-FR" b="0" i="1" smtClean="0">
                        <a:latin typeface="Cambria Math" panose="02040503050406030204" pitchFamily="18" charset="0"/>
                      </a:rPr>
                      <m:t>𝑅</m:t>
                    </m:r>
                  </m:oMath>
                </a14:m>
                <a:endParaRPr lang="en-US" dirty="0">
                  <a:solidFill>
                    <a:srgbClr val="FF0000"/>
                  </a:solidFill>
                </a:endParaRPr>
              </a:p>
              <a:p>
                <a:endParaRPr lang="en-US" dirty="0">
                  <a:solidFill>
                    <a:srgbClr val="FF0000"/>
                  </a:solidFill>
                </a:endParaRPr>
              </a:p>
              <a:p>
                <a:pPr marL="0" indent="0">
                  <a:buNone/>
                </a:pPr>
                <a:r>
                  <a:rPr lang="en-US" dirty="0"/>
                  <a:t>Problem : coupled </a:t>
                </a:r>
                <a:r>
                  <a:rPr lang="en-US" dirty="0">
                    <a:solidFill>
                      <a:srgbClr val="FF0000"/>
                    </a:solidFill>
                  </a:rPr>
                  <a:t>non-linear PDE’s </a:t>
                </a:r>
                <a:r>
                  <a:rPr lang="en-US" dirty="0"/>
                  <a:t>defined on a </a:t>
                </a:r>
                <a:r>
                  <a:rPr lang="en-US" dirty="0">
                    <a:solidFill>
                      <a:srgbClr val="FF0000"/>
                    </a:solidFill>
                  </a:rPr>
                  <a:t>2D space </a:t>
                </a:r>
                <a14:m>
                  <m:oMath xmlns:m="http://schemas.openxmlformats.org/officeDocument/2006/math">
                    <m:r>
                      <a:rPr lang="fr-FR" i="1">
                        <a:solidFill>
                          <a:srgbClr val="FF0000"/>
                        </a:solidFill>
                        <a:latin typeface="Cambria Math" panose="02040503050406030204" pitchFamily="18" charset="0"/>
                      </a:rPr>
                      <m:t>(</m:t>
                    </m:r>
                    <m:r>
                      <a:rPr lang="fr-FR" i="1">
                        <a:solidFill>
                          <a:srgbClr val="FF0000"/>
                        </a:solidFill>
                        <a:latin typeface="Cambria Math" panose="02040503050406030204" pitchFamily="18" charset="0"/>
                      </a:rPr>
                      <m:t>𝜉</m:t>
                    </m:r>
                    <m:r>
                      <a:rPr lang="fr-FR" b="0" i="1" smtClean="0">
                        <a:solidFill>
                          <a:srgbClr val="FF0000"/>
                        </a:solidFill>
                        <a:latin typeface="Cambria Math" panose="02040503050406030204" pitchFamily="18" charset="0"/>
                      </a:rPr>
                      <m:t>=</m:t>
                    </m:r>
                    <m:rad>
                      <m:radPr>
                        <m:degHide m:val="on"/>
                        <m:ctrlPr>
                          <a:rPr lang="fr-FR" b="0" i="1" smtClean="0">
                            <a:solidFill>
                              <a:srgbClr val="FF0000"/>
                            </a:solidFill>
                            <a:latin typeface="Cambria Math" panose="02040503050406030204" pitchFamily="18" charset="0"/>
                          </a:rPr>
                        </m:ctrlPr>
                      </m:radPr>
                      <m:deg/>
                      <m:e>
                        <m:sSup>
                          <m:sSupPr>
                            <m:ctrlPr>
                              <a:rPr lang="fr-FR" b="0" i="1" dirty="0" smtClean="0">
                                <a:solidFill>
                                  <a:srgbClr val="FF0000"/>
                                </a:solidFill>
                                <a:latin typeface="Cambria Math" panose="02040503050406030204" pitchFamily="18" charset="0"/>
                              </a:rPr>
                            </m:ctrlPr>
                          </m:sSupPr>
                          <m:e>
                            <m:acc>
                              <m:accPr>
                                <m:chr m:val="⃗"/>
                                <m:ctrlPr>
                                  <a:rPr lang="fr-FR" b="0" i="1" dirty="0" smtClean="0">
                                    <a:solidFill>
                                      <a:srgbClr val="FF0000"/>
                                    </a:solidFill>
                                    <a:latin typeface="Cambria Math" panose="02040503050406030204" pitchFamily="18" charset="0"/>
                                  </a:rPr>
                                </m:ctrlPr>
                              </m:accPr>
                              <m:e>
                                <m:r>
                                  <a:rPr lang="fr-FR" b="0" i="1" dirty="0" smtClean="0">
                                    <a:solidFill>
                                      <a:srgbClr val="FF0000"/>
                                    </a:solidFill>
                                    <a:latin typeface="Cambria Math" panose="02040503050406030204" pitchFamily="18" charset="0"/>
                                  </a:rPr>
                                  <m:t>𝑥</m:t>
                                </m:r>
                              </m:e>
                            </m:acc>
                          </m:e>
                          <m:sup>
                            <m:r>
                              <a:rPr lang="fr-FR" b="0" i="1" dirty="0" smtClean="0">
                                <a:solidFill>
                                  <a:srgbClr val="FF0000"/>
                                </a:solidFill>
                                <a:latin typeface="Cambria Math" panose="02040503050406030204" pitchFamily="18" charset="0"/>
                              </a:rPr>
                              <m:t>2</m:t>
                            </m:r>
                          </m:sup>
                        </m:sSup>
                      </m:e>
                    </m:rad>
                    <m:r>
                      <a:rPr lang="fr-FR" i="1">
                        <a:solidFill>
                          <a:srgbClr val="FF0000"/>
                        </a:solidFill>
                        <a:latin typeface="Cambria Math" panose="02040503050406030204" pitchFamily="18" charset="0"/>
                      </a:rPr>
                      <m:t>,</m:t>
                    </m:r>
                    <m:r>
                      <a:rPr lang="fr-FR" i="1">
                        <a:solidFill>
                          <a:srgbClr val="FF0000"/>
                        </a:solidFill>
                        <a:latin typeface="Cambria Math" panose="02040503050406030204" pitchFamily="18" charset="0"/>
                      </a:rPr>
                      <m:t>𝑧</m:t>
                    </m:r>
                    <m:r>
                      <a:rPr lang="fr-FR" i="1">
                        <a:solidFill>
                          <a:srgbClr val="FF0000"/>
                        </a:solidFill>
                        <a:latin typeface="Cambria Math" panose="02040503050406030204" pitchFamily="18" charset="0"/>
                      </a:rPr>
                      <m:t>)</m:t>
                    </m:r>
                  </m:oMath>
                </a14:m>
                <a:r>
                  <a:rPr lang="en-US" dirty="0">
                    <a:solidFill>
                      <a:srgbClr val="FF0000"/>
                    </a:solidFill>
                  </a:rPr>
                  <a:t> </a:t>
                </a:r>
              </a:p>
              <a:p>
                <a:endParaRPr lang="en-US" dirty="0">
                  <a:solidFill>
                    <a:srgbClr val="FF0000"/>
                  </a:solidFill>
                </a:endParaRPr>
              </a:p>
              <a:p>
                <a:endParaRPr lang="en-US" dirty="0">
                  <a:solidFill>
                    <a:srgbClr val="FF0000"/>
                  </a:solidFill>
                </a:endParaRPr>
              </a:p>
            </p:txBody>
          </p:sp>
        </mc:Choice>
        <mc:Fallback xmlns="">
          <p:sp>
            <p:nvSpPr>
              <p:cNvPr id="3" name="Espace réservé du contenu 2">
                <a:extLst>
                  <a:ext uri="{FF2B5EF4-FFF2-40B4-BE49-F238E27FC236}">
                    <a16:creationId xmlns:a16="http://schemas.microsoft.com/office/drawing/2014/main" id="{6C8124C6-DC00-48A0-80DF-916B37EA408D}"/>
                  </a:ext>
                </a:extLst>
              </p:cNvPr>
              <p:cNvSpPr>
                <a:spLocks noGrp="1" noRot="1" noChangeAspect="1" noMove="1" noResize="1" noEditPoints="1" noAdjustHandles="1" noChangeArrowheads="1" noChangeShapeType="1" noTextEdit="1"/>
              </p:cNvSpPr>
              <p:nvPr>
                <p:ph idx="1"/>
              </p:nvPr>
            </p:nvSpPr>
            <p:spPr>
              <a:xfrm>
                <a:off x="838200" y="1109109"/>
                <a:ext cx="10515600" cy="5612366"/>
              </a:xfrm>
              <a:blipFill>
                <a:blip r:embed="rId2"/>
                <a:stretch>
                  <a:fillRect l="-928" t="-2497"/>
                </a:stretch>
              </a:blipFill>
            </p:spPr>
            <p:txBody>
              <a:bodyPr/>
              <a:lstStyle/>
              <a:p>
                <a:r>
                  <a:rPr lang="en-US">
                    <a:noFill/>
                  </a:rPr>
                  <a:t> </a:t>
                </a:r>
              </a:p>
            </p:txBody>
          </p:sp>
        </mc:Fallback>
      </mc:AlternateContent>
      <p:sp>
        <p:nvSpPr>
          <p:cNvPr id="4" name="Espace réservé du numéro de diapositive 3">
            <a:extLst>
              <a:ext uri="{FF2B5EF4-FFF2-40B4-BE49-F238E27FC236}">
                <a16:creationId xmlns:a16="http://schemas.microsoft.com/office/drawing/2014/main" id="{2BB0A8CE-77C1-4A85-B940-2BBFFA137F43}"/>
              </a:ext>
            </a:extLst>
          </p:cNvPr>
          <p:cNvSpPr>
            <a:spLocks noGrp="1"/>
          </p:cNvSpPr>
          <p:nvPr>
            <p:ph type="sldNum" sz="quarter" idx="12"/>
          </p:nvPr>
        </p:nvSpPr>
        <p:spPr/>
        <p:txBody>
          <a:bodyPr/>
          <a:lstStyle/>
          <a:p>
            <a:fld id="{483A8600-70C3-4930-9481-30FCED94700B}" type="slidenum">
              <a:rPr lang="fr-FR" smtClean="0"/>
              <a:pPr/>
              <a:t>36</a:t>
            </a:fld>
            <a:r>
              <a:rPr lang="fr-FR" dirty="0"/>
              <a:t>/34</a:t>
            </a:r>
          </a:p>
        </p:txBody>
      </p:sp>
      <p:grpSp>
        <p:nvGrpSpPr>
          <p:cNvPr id="18" name="Groupe 17">
            <a:extLst>
              <a:ext uri="{FF2B5EF4-FFF2-40B4-BE49-F238E27FC236}">
                <a16:creationId xmlns:a16="http://schemas.microsoft.com/office/drawing/2014/main" id="{CBB99AC8-6200-478C-A528-7A796E3442E7}"/>
              </a:ext>
            </a:extLst>
          </p:cNvPr>
          <p:cNvGrpSpPr/>
          <p:nvPr/>
        </p:nvGrpSpPr>
        <p:grpSpPr>
          <a:xfrm>
            <a:off x="8562158" y="3510537"/>
            <a:ext cx="2743200" cy="2548633"/>
            <a:chOff x="8206558" y="4172842"/>
            <a:chExt cx="2743200" cy="2548633"/>
          </a:xfrm>
        </p:grpSpPr>
        <p:sp>
          <p:nvSpPr>
            <p:cNvPr id="5" name="Arc 4">
              <a:extLst>
                <a:ext uri="{FF2B5EF4-FFF2-40B4-BE49-F238E27FC236}">
                  <a16:creationId xmlns:a16="http://schemas.microsoft.com/office/drawing/2014/main" id="{C84024AA-C3DF-4DDE-A36B-CAA02F6BC17D}"/>
                </a:ext>
              </a:extLst>
            </p:cNvPr>
            <p:cNvSpPr/>
            <p:nvPr/>
          </p:nvSpPr>
          <p:spPr>
            <a:xfrm>
              <a:off x="8206558" y="4864395"/>
              <a:ext cx="914400" cy="185708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a:extLst>
                <a:ext uri="{FF2B5EF4-FFF2-40B4-BE49-F238E27FC236}">
                  <a16:creationId xmlns:a16="http://schemas.microsoft.com/office/drawing/2014/main" id="{5099897D-98F3-476D-9822-139B98335C7A}"/>
                </a:ext>
              </a:extLst>
            </p:cNvPr>
            <p:cNvSpPr/>
            <p:nvPr/>
          </p:nvSpPr>
          <p:spPr>
            <a:xfrm flipH="1">
              <a:off x="9741190" y="4864395"/>
              <a:ext cx="914400" cy="185708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Ellipse 6">
              <a:extLst>
                <a:ext uri="{FF2B5EF4-FFF2-40B4-BE49-F238E27FC236}">
                  <a16:creationId xmlns:a16="http://schemas.microsoft.com/office/drawing/2014/main" id="{2E094647-B94E-45A6-8DAA-49EACD0C1816}"/>
                </a:ext>
              </a:extLst>
            </p:cNvPr>
            <p:cNvSpPr/>
            <p:nvPr/>
          </p:nvSpPr>
          <p:spPr>
            <a:xfrm>
              <a:off x="9126277" y="5686609"/>
              <a:ext cx="612000" cy="182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a:extLst>
                <a:ext uri="{FF2B5EF4-FFF2-40B4-BE49-F238E27FC236}">
                  <a16:creationId xmlns:a16="http://schemas.microsoft.com/office/drawing/2014/main" id="{0DB5804F-A11B-448F-8F37-EE1C3F0BE84C}"/>
                </a:ext>
              </a:extLst>
            </p:cNvPr>
            <p:cNvSpPr/>
            <p:nvPr/>
          </p:nvSpPr>
          <p:spPr>
            <a:xfrm>
              <a:off x="9053618" y="5201018"/>
              <a:ext cx="749596" cy="182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451D14F0-39C7-4FDB-B1AF-F02E6B7B0088}"/>
                </a:ext>
              </a:extLst>
            </p:cNvPr>
            <p:cNvSpPr/>
            <p:nvPr/>
          </p:nvSpPr>
          <p:spPr>
            <a:xfrm>
              <a:off x="8898563" y="4881136"/>
              <a:ext cx="1080000" cy="182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10">
              <a:extLst>
                <a:ext uri="{FF2B5EF4-FFF2-40B4-BE49-F238E27FC236}">
                  <a16:creationId xmlns:a16="http://schemas.microsoft.com/office/drawing/2014/main" id="{E9F335A2-8455-4E8B-9C2E-D87CCB80C4B8}"/>
                </a:ext>
              </a:extLst>
            </p:cNvPr>
            <p:cNvCxnSpPr/>
            <p:nvPr/>
          </p:nvCxnSpPr>
          <p:spPr>
            <a:xfrm>
              <a:off x="9428416" y="4469183"/>
              <a:ext cx="0" cy="1620000"/>
            </a:xfrm>
            <a:prstGeom prst="line">
              <a:avLst/>
            </a:prstGeom>
            <a:ln>
              <a:prstDash val="dash"/>
              <a:head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1F6FF03-CE0C-4140-8FE1-E3E85B6DDD3B}"/>
                </a:ext>
              </a:extLst>
            </p:cNvPr>
            <p:cNvSpPr txBox="1"/>
            <p:nvPr/>
          </p:nvSpPr>
          <p:spPr>
            <a:xfrm>
              <a:off x="9428431" y="4172842"/>
              <a:ext cx="374783" cy="400110"/>
            </a:xfrm>
            <a:prstGeom prst="rect">
              <a:avLst/>
            </a:prstGeom>
            <a:noFill/>
          </p:spPr>
          <p:txBody>
            <a:bodyPr wrap="square" rtlCol="0">
              <a:spAutoFit/>
            </a:bodyPr>
            <a:lstStyle/>
            <a:p>
              <a:r>
                <a:rPr lang="en-US" sz="2000" dirty="0"/>
                <a:t>z</a:t>
              </a:r>
              <a:endParaRPr lang="en-US" dirty="0"/>
            </a:p>
          </p:txBody>
        </p:sp>
        <p:cxnSp>
          <p:nvCxnSpPr>
            <p:cNvPr id="13" name="Connecteur droit 12">
              <a:extLst>
                <a:ext uri="{FF2B5EF4-FFF2-40B4-BE49-F238E27FC236}">
                  <a16:creationId xmlns:a16="http://schemas.microsoft.com/office/drawing/2014/main" id="{471D117D-3194-45AF-8600-468838F64A01}"/>
                </a:ext>
              </a:extLst>
            </p:cNvPr>
            <p:cNvCxnSpPr>
              <a:cxnSpLocks/>
            </p:cNvCxnSpPr>
            <p:nvPr/>
          </p:nvCxnSpPr>
          <p:spPr>
            <a:xfrm rot="5400000">
              <a:off x="9608416" y="5772579"/>
              <a:ext cx="0" cy="360000"/>
            </a:xfrm>
            <a:prstGeom prst="line">
              <a:avLst/>
            </a:prstGeom>
            <a:ln>
              <a:prstDash val="dash"/>
              <a:head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017D330A-9C37-4CDD-91E5-68516FB5B741}"/>
                    </a:ext>
                  </a:extLst>
                </p:cNvPr>
                <p:cNvSpPr txBox="1"/>
                <p:nvPr/>
              </p:nvSpPr>
              <p:spPr>
                <a:xfrm>
                  <a:off x="9738277" y="5741663"/>
                  <a:ext cx="37478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0" i="1" dirty="0" smtClean="0">
                                <a:latin typeface="Cambria Math" panose="02040503050406030204" pitchFamily="18" charset="0"/>
                              </a:rPr>
                            </m:ctrlPr>
                          </m:accPr>
                          <m:e>
                            <m:r>
                              <a:rPr lang="fr-FR" sz="2000" b="0" i="1" dirty="0" smtClean="0">
                                <a:latin typeface="Cambria Math" panose="02040503050406030204" pitchFamily="18" charset="0"/>
                              </a:rPr>
                              <m:t>𝑥</m:t>
                            </m:r>
                          </m:e>
                        </m:acc>
                      </m:oMath>
                    </m:oMathPara>
                  </a14:m>
                  <a:endParaRPr lang="en-US" dirty="0"/>
                </a:p>
              </p:txBody>
            </p:sp>
          </mc:Choice>
          <mc:Fallback xmlns="">
            <p:sp>
              <p:nvSpPr>
                <p:cNvPr id="14" name="ZoneTexte 13">
                  <a:extLst>
                    <a:ext uri="{FF2B5EF4-FFF2-40B4-BE49-F238E27FC236}">
                      <a16:creationId xmlns:a16="http://schemas.microsoft.com/office/drawing/2014/main" id="{017D330A-9C37-4CDD-91E5-68516FB5B741}"/>
                    </a:ext>
                  </a:extLst>
                </p:cNvPr>
                <p:cNvSpPr txBox="1">
                  <a:spLocks noRot="1" noChangeAspect="1" noMove="1" noResize="1" noEditPoints="1" noAdjustHandles="1" noChangeArrowheads="1" noChangeShapeType="1" noTextEdit="1"/>
                </p:cNvSpPr>
                <p:nvPr/>
              </p:nvSpPr>
              <p:spPr>
                <a:xfrm>
                  <a:off x="9738277" y="5741663"/>
                  <a:ext cx="374783" cy="400110"/>
                </a:xfrm>
                <a:prstGeom prst="rect">
                  <a:avLst/>
                </a:prstGeom>
                <a:blipFill>
                  <a:blip r:embed="rId3"/>
                  <a:stretch>
                    <a:fillRect t="-18182" r="-25806"/>
                  </a:stretch>
                </a:blipFill>
              </p:spPr>
              <p:txBody>
                <a:bodyPr/>
                <a:lstStyle/>
                <a:p>
                  <a:r>
                    <a:rPr lang="en-US">
                      <a:noFill/>
                    </a:rPr>
                    <a:t> </a:t>
                  </a:r>
                </a:p>
              </p:txBody>
            </p:sp>
          </mc:Fallback>
        </mc:AlternateContent>
        <p:sp>
          <p:nvSpPr>
            <p:cNvPr id="15" name="Flèche : courbe vers le haut 14">
              <a:extLst>
                <a:ext uri="{FF2B5EF4-FFF2-40B4-BE49-F238E27FC236}">
                  <a16:creationId xmlns:a16="http://schemas.microsoft.com/office/drawing/2014/main" id="{7C979979-C5C0-4927-BE3E-EC211682FAC8}"/>
                </a:ext>
              </a:extLst>
            </p:cNvPr>
            <p:cNvSpPr/>
            <p:nvPr/>
          </p:nvSpPr>
          <p:spPr>
            <a:xfrm>
              <a:off x="8807654" y="5240528"/>
              <a:ext cx="1308689" cy="434496"/>
            </a:xfrm>
            <a:prstGeom prst="curvedUpArrow">
              <a:avLst>
                <a:gd name="adj1" fmla="val 20182"/>
                <a:gd name="adj2" fmla="val 52467"/>
                <a:gd name="adj3" fmla="val 29894"/>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ZoneTexte 15">
              <a:extLst>
                <a:ext uri="{FF2B5EF4-FFF2-40B4-BE49-F238E27FC236}">
                  <a16:creationId xmlns:a16="http://schemas.microsoft.com/office/drawing/2014/main" id="{054118A3-88E4-46E3-B626-4C91DFC23C1A}"/>
                </a:ext>
              </a:extLst>
            </p:cNvPr>
            <p:cNvSpPr txBox="1"/>
            <p:nvPr/>
          </p:nvSpPr>
          <p:spPr>
            <a:xfrm>
              <a:off x="10035358" y="5129909"/>
              <a:ext cx="914400" cy="461665"/>
            </a:xfrm>
            <a:prstGeom prst="rect">
              <a:avLst/>
            </a:prstGeom>
            <a:noFill/>
          </p:spPr>
          <p:txBody>
            <a:bodyPr wrap="square" rtlCol="0">
              <a:spAutoFit/>
            </a:bodyPr>
            <a:lstStyle/>
            <a:p>
              <a:pPr algn="ctr"/>
              <a:r>
                <a:rPr lang="en-US" sz="2400" dirty="0">
                  <a:solidFill>
                    <a:srgbClr val="FF0000"/>
                  </a:solidFill>
                </a:rPr>
                <a:t>SO(3)</a:t>
              </a:r>
            </a:p>
          </p:txBody>
        </p:sp>
      </p:grpSp>
    </p:spTree>
    <p:extLst>
      <p:ext uri="{BB962C8B-B14F-4D97-AF65-F5344CB8AC3E}">
        <p14:creationId xmlns:p14="http://schemas.microsoft.com/office/powerpoint/2010/main" val="125694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500"/>
                                        <p:tgtEl>
                                          <p:spTgt spid="3">
                                            <p:txEl>
                                              <p:pRg st="10" end="1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fade">
                                      <p:cBhvr>
                                        <p:cTn id="2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74EFEA-A53B-4A3D-9C44-A2184DCD4063}"/>
              </a:ext>
            </a:extLst>
          </p:cNvPr>
          <p:cNvSpPr>
            <a:spLocks noGrp="1"/>
          </p:cNvSpPr>
          <p:nvPr>
            <p:ph type="title"/>
          </p:nvPr>
        </p:nvSpPr>
        <p:spPr>
          <a:xfrm>
            <a:off x="838200" y="163102"/>
            <a:ext cx="10515600" cy="1325563"/>
          </a:xfrm>
        </p:spPr>
        <p:txBody>
          <a:bodyPr/>
          <a:lstStyle/>
          <a:p>
            <a:r>
              <a:rPr lang="en-US" dirty="0"/>
              <a:t>The Bulk Instanton : ansatz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BB79650D-3BE6-4B5D-8B8B-C5D10EF091A4}"/>
                  </a:ext>
                </a:extLst>
              </p:cNvPr>
              <p:cNvSpPr>
                <a:spLocks noGrp="1"/>
              </p:cNvSpPr>
              <p:nvPr>
                <p:ph idx="1"/>
              </p:nvPr>
            </p:nvSpPr>
            <p:spPr>
              <a:xfrm>
                <a:off x="935668" y="1400316"/>
                <a:ext cx="10898371" cy="4872891"/>
              </a:xfrm>
            </p:spPr>
            <p:txBody>
              <a:bodyPr/>
              <a:lstStyle/>
              <a:p>
                <a:pPr marL="0" indent="0" algn="ctr">
                  <a:buNone/>
                </a:pPr>
                <a14:m>
                  <m:oMath xmlns:m="http://schemas.openxmlformats.org/officeDocument/2006/math">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𝐴</m:t>
                        </m:r>
                      </m:e>
                      <m:sub>
                        <m:d>
                          <m:dPr>
                            <m:ctrlPr>
                              <a:rPr lang="fr-FR" b="0" i="1" smtClean="0">
                                <a:latin typeface="Cambria Math" panose="02040503050406030204" pitchFamily="18" charset="0"/>
                              </a:rPr>
                            </m:ctrlPr>
                          </m:dPr>
                          <m:e>
                            <m:r>
                              <a:rPr lang="fr-FR" b="0" i="1" smtClean="0">
                                <a:latin typeface="Cambria Math" panose="02040503050406030204" pitchFamily="18" charset="0"/>
                              </a:rPr>
                              <m:t>𝐿</m:t>
                            </m:r>
                          </m:e>
                        </m:d>
                        <m:r>
                          <a:rPr lang="fr-FR" b="0" i="1" smtClean="0">
                            <a:latin typeface="Cambria Math" panose="02040503050406030204" pitchFamily="18" charset="0"/>
                          </a:rPr>
                          <m:t>,</m:t>
                        </m:r>
                        <m:r>
                          <a:rPr lang="fr-FR" b="0" i="1" smtClean="0">
                            <a:latin typeface="Cambria Math" panose="02040503050406030204" pitchFamily="18" charset="0"/>
                          </a:rPr>
                          <m:t>𝑖</m:t>
                        </m:r>
                      </m:sub>
                      <m:sup>
                        <m:r>
                          <a:rPr lang="fr-FR" b="0" i="1" smtClean="0">
                            <a:latin typeface="Cambria Math" panose="02040503050406030204" pitchFamily="18" charset="0"/>
                          </a:rPr>
                          <m:t>𝑎</m:t>
                        </m:r>
                      </m:sup>
                    </m:sSubSup>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2</m:t>
                            </m:r>
                          </m:sub>
                        </m:sSub>
                        <m:d>
                          <m:dPr>
                            <m:ctrlPr>
                              <a:rPr lang="fr-FR" b="0" i="1" smtClean="0">
                                <a:latin typeface="Cambria Math" panose="02040503050406030204" pitchFamily="18" charset="0"/>
                              </a:rPr>
                            </m:ctrlPr>
                          </m:dPr>
                          <m:e>
                            <m:r>
                              <a:rPr lang="fr-FR" b="0" i="1" smtClean="0">
                                <a:latin typeface="Cambria Math" panose="02040503050406030204" pitchFamily="18" charset="0"/>
                              </a:rPr>
                              <m:t>𝜉</m:t>
                            </m:r>
                            <m:r>
                              <a:rPr lang="fr-FR" b="0" i="1" smtClean="0">
                                <a:latin typeface="Cambria Math" panose="02040503050406030204" pitchFamily="18" charset="0"/>
                              </a:rPr>
                              <m:t>,</m:t>
                            </m:r>
                            <m:r>
                              <a:rPr lang="fr-FR" b="0" i="1" smtClean="0">
                                <a:latin typeface="Cambria Math" panose="02040503050406030204" pitchFamily="18" charset="0"/>
                              </a:rPr>
                              <m:t>𝑧</m:t>
                            </m:r>
                          </m:e>
                        </m:d>
                      </m:num>
                      <m:den>
                        <m:r>
                          <a:rPr lang="fr-FR" b="0" i="1" smtClean="0">
                            <a:latin typeface="Cambria Math" panose="02040503050406030204" pitchFamily="18" charset="0"/>
                          </a:rPr>
                          <m:t>𝜉</m:t>
                        </m:r>
                      </m:den>
                    </m:f>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𝑖𝑎𝑘</m:t>
                        </m:r>
                      </m:sub>
                    </m:sSub>
                    <m:sSup>
                      <m:sSupPr>
                        <m:ctrlPr>
                          <a:rPr lang="fr-FR" b="0" i="1" smtClean="0">
                            <a:latin typeface="Cambria Math" panose="02040503050406030204" pitchFamily="18" charset="0"/>
                          </a:rPr>
                        </m:ctrlPr>
                      </m:sSup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e>
                      <m:sup>
                        <m:r>
                          <a:rPr lang="fr-FR" b="0" i="1" smtClean="0">
                            <a:latin typeface="Cambria Math" panose="02040503050406030204" pitchFamily="18" charset="0"/>
                          </a:rPr>
                          <m:t>𝑘</m:t>
                        </m:r>
                      </m:sup>
                    </m:sSup>
                    <m:r>
                      <a:rPr lang="fr-FR" b="0" i="1" smtClean="0">
                        <a:latin typeface="Cambria Math" panose="02040503050406030204" pitchFamily="18" charset="0"/>
                      </a:rPr>
                      <m:t>+</m:t>
                    </m:r>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1</m:t>
                            </m:r>
                          </m:sub>
                        </m:sSub>
                        <m:d>
                          <m:dPr>
                            <m:ctrlPr>
                              <a:rPr lang="fr-FR" b="0" i="1" smtClean="0">
                                <a:latin typeface="Cambria Math" panose="02040503050406030204" pitchFamily="18" charset="0"/>
                              </a:rPr>
                            </m:ctrlPr>
                          </m:dPr>
                          <m:e>
                            <m:r>
                              <a:rPr lang="fr-FR" b="0" i="1" smtClean="0">
                                <a:latin typeface="Cambria Math" panose="02040503050406030204" pitchFamily="18" charset="0"/>
                              </a:rPr>
                              <m:t>𝜉</m:t>
                            </m:r>
                            <m:r>
                              <a:rPr lang="fr-FR" b="0" i="1" smtClean="0">
                                <a:latin typeface="Cambria Math" panose="02040503050406030204" pitchFamily="18" charset="0"/>
                              </a:rPr>
                              <m:t>,</m:t>
                            </m:r>
                            <m:r>
                              <a:rPr lang="fr-FR" b="0" i="1" smtClean="0">
                                <a:latin typeface="Cambria Math" panose="02040503050406030204" pitchFamily="18" charset="0"/>
                              </a:rPr>
                              <m:t>𝑧</m:t>
                            </m:r>
                          </m:e>
                        </m:d>
                      </m:num>
                      <m:den>
                        <m:r>
                          <a:rPr lang="fr-FR" b="0" i="1" smtClean="0">
                            <a:latin typeface="Cambria Math" panose="02040503050406030204" pitchFamily="18" charset="0"/>
                          </a:rPr>
                          <m:t>𝜉</m:t>
                        </m:r>
                      </m:den>
                    </m:f>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𝛿</m:t>
                            </m:r>
                          </m:e>
                          <m:sub>
                            <m:r>
                              <a:rPr lang="fr-FR" b="0" i="1" smtClean="0">
                                <a:latin typeface="Cambria Math" panose="02040503050406030204" pitchFamily="18" charset="0"/>
                              </a:rPr>
                              <m:t>𝑖𝑎</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acc>
                              <m:accPr>
                                <m:chr m:val="̂"/>
                                <m:ctrlPr>
                                  <a:rPr lang="fr-FR" i="1">
                                    <a:latin typeface="Cambria Math" panose="02040503050406030204" pitchFamily="18" charset="0"/>
                                  </a:rPr>
                                </m:ctrlPr>
                              </m:accPr>
                              <m:e>
                                <m:r>
                                  <a:rPr lang="fr-FR" i="1">
                                    <a:latin typeface="Cambria Math" panose="02040503050406030204" pitchFamily="18" charset="0"/>
                                  </a:rPr>
                                  <m:t>𝑥</m:t>
                                </m:r>
                              </m:e>
                            </m:acc>
                          </m:e>
                          <m:sub>
                            <m:r>
                              <a:rPr lang="fr-FR" b="0" i="1" smtClean="0">
                                <a:latin typeface="Cambria Math" panose="02040503050406030204" pitchFamily="18" charset="0"/>
                              </a:rPr>
                              <m:t>𝑖</m:t>
                            </m:r>
                          </m:sub>
                        </m:sSub>
                        <m:sSub>
                          <m:sSubPr>
                            <m:ctrlPr>
                              <a:rPr lang="fr-FR" b="0" i="1" smtClean="0">
                                <a:latin typeface="Cambria Math" panose="02040503050406030204" pitchFamily="18" charset="0"/>
                              </a:rPr>
                            </m:ctrlPr>
                          </m:sSubPr>
                          <m:e>
                            <m:acc>
                              <m:accPr>
                                <m:chr m:val="̂"/>
                                <m:ctrlPr>
                                  <a:rPr lang="fr-FR" i="1">
                                    <a:latin typeface="Cambria Math" panose="02040503050406030204" pitchFamily="18" charset="0"/>
                                  </a:rPr>
                                </m:ctrlPr>
                              </m:accPr>
                              <m:e>
                                <m:r>
                                  <a:rPr lang="fr-FR" i="1">
                                    <a:latin typeface="Cambria Math" panose="02040503050406030204" pitchFamily="18" charset="0"/>
                                  </a:rPr>
                                  <m:t>𝑥</m:t>
                                </m:r>
                              </m:e>
                            </m:acc>
                          </m:e>
                          <m:sub>
                            <m:r>
                              <a:rPr lang="fr-FR" b="0" i="1" smtClean="0">
                                <a:latin typeface="Cambria Math" panose="02040503050406030204" pitchFamily="18" charset="0"/>
                              </a:rPr>
                              <m:t>𝑎</m:t>
                            </m:r>
                          </m:sub>
                        </m:sSub>
                      </m:e>
                    </m:d>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𝐴</m:t>
                        </m:r>
                      </m:e>
                      <m:sub>
                        <m:r>
                          <a:rPr lang="fr-FR" i="1">
                            <a:latin typeface="Cambria Math" panose="02040503050406030204" pitchFamily="18" charset="0"/>
                          </a:rPr>
                          <m:t>𝜉</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1">
                            <a:latin typeface="Cambria Math" panose="02040503050406030204" pitchFamily="18" charset="0"/>
                          </a:rPr>
                          <m:t>,</m:t>
                        </m:r>
                        <m:r>
                          <a:rPr lang="fr-FR" i="1">
                            <a:latin typeface="Cambria Math" panose="02040503050406030204" pitchFamily="18" charset="0"/>
                          </a:rPr>
                          <m:t>𝑧</m:t>
                        </m:r>
                      </m:e>
                    </m:d>
                    <m:sSub>
                      <m:sSubPr>
                        <m:ctrlPr>
                          <a:rPr lang="fr-FR" b="0" i="1" smtClean="0">
                            <a:latin typeface="Cambria Math" panose="02040503050406030204" pitchFamily="18" charset="0"/>
                          </a:rPr>
                        </m:ctrlPr>
                      </m:sSubPr>
                      <m:e>
                        <m:acc>
                          <m:accPr>
                            <m:chr m:val="̂"/>
                            <m:ctrlPr>
                              <a:rPr lang="fr-FR" i="1">
                                <a:latin typeface="Cambria Math" panose="02040503050406030204" pitchFamily="18" charset="0"/>
                              </a:rPr>
                            </m:ctrlPr>
                          </m:accPr>
                          <m:e>
                            <m:r>
                              <a:rPr lang="fr-FR" i="1">
                                <a:latin typeface="Cambria Math" panose="02040503050406030204" pitchFamily="18" charset="0"/>
                              </a:rPr>
                              <m:t>𝑥</m:t>
                            </m:r>
                          </m:e>
                        </m:acc>
                      </m:e>
                      <m:sub>
                        <m:r>
                          <a:rPr lang="fr-FR" b="0" i="1" smtClean="0">
                            <a:latin typeface="Cambria Math" panose="02040503050406030204" pitchFamily="18" charset="0"/>
                          </a:rPr>
                          <m:t>𝑖</m:t>
                        </m:r>
                      </m:sub>
                    </m:sSub>
                    <m:sSub>
                      <m:sSubPr>
                        <m:ctrlPr>
                          <a:rPr lang="fr-FR" b="0" i="1" smtClean="0">
                            <a:latin typeface="Cambria Math" panose="02040503050406030204" pitchFamily="18" charset="0"/>
                          </a:rPr>
                        </m:ctrlPr>
                      </m:sSubPr>
                      <m:e>
                        <m:acc>
                          <m:accPr>
                            <m:chr m:val="̂"/>
                            <m:ctrlPr>
                              <a:rPr lang="fr-FR" i="1">
                                <a:latin typeface="Cambria Math" panose="02040503050406030204" pitchFamily="18" charset="0"/>
                              </a:rPr>
                            </m:ctrlPr>
                          </m:accPr>
                          <m:e>
                            <m:r>
                              <a:rPr lang="fr-FR" i="1">
                                <a:latin typeface="Cambria Math" panose="02040503050406030204" pitchFamily="18" charset="0"/>
                              </a:rPr>
                              <m:t>𝑥</m:t>
                            </m:r>
                          </m:e>
                        </m:acc>
                      </m:e>
                      <m:sub>
                        <m:r>
                          <a:rPr lang="fr-FR" b="0" i="1" smtClean="0">
                            <a:latin typeface="Cambria Math" panose="02040503050406030204" pitchFamily="18" charset="0"/>
                          </a:rPr>
                          <m:t>𝑎</m:t>
                        </m:r>
                      </m:sub>
                    </m:sSub>
                  </m:oMath>
                </a14:m>
                <a:r>
                  <a:rPr lang="en-US" dirty="0"/>
                  <a:t> ,</a:t>
                </a:r>
              </a:p>
              <a:p>
                <a:pPr marL="0" indent="0" algn="ctr">
                  <a:buNone/>
                </a:pPr>
                <a:endParaRPr lang="fr-FR" b="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𝐴</m:t>
                          </m:r>
                        </m:e>
                        <m:sub>
                          <m:d>
                            <m:dPr>
                              <m:ctrlPr>
                                <a:rPr lang="fr-FR" b="0" i="1" smtClean="0">
                                  <a:latin typeface="Cambria Math" panose="02040503050406030204" pitchFamily="18" charset="0"/>
                                </a:rPr>
                              </m:ctrlPr>
                            </m:dPr>
                            <m:e>
                              <m:r>
                                <a:rPr lang="fr-FR" b="0" i="1" smtClean="0">
                                  <a:latin typeface="Cambria Math" panose="02040503050406030204" pitchFamily="18" charset="0"/>
                                </a:rPr>
                                <m:t>𝐿</m:t>
                              </m:r>
                            </m:e>
                          </m:d>
                          <m:r>
                            <a:rPr lang="fr-FR" b="0" i="1" smtClean="0">
                              <a:latin typeface="Cambria Math" panose="02040503050406030204" pitchFamily="18" charset="0"/>
                            </a:rPr>
                            <m:t>,</m:t>
                          </m:r>
                          <m:r>
                            <a:rPr lang="fr-FR" b="0" i="1" smtClean="0">
                              <a:latin typeface="Cambria Math" panose="02040503050406030204" pitchFamily="18" charset="0"/>
                            </a:rPr>
                            <m:t>𝑧</m:t>
                          </m:r>
                        </m:sub>
                        <m:sup>
                          <m:r>
                            <a:rPr lang="fr-FR" b="0" i="1" smtClean="0">
                              <a:latin typeface="Cambria Math" panose="02040503050406030204" pitchFamily="18" charset="0"/>
                            </a:rPr>
                            <m:t>𝑎</m:t>
                          </m:r>
                        </m:sup>
                      </m:sSubSup>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𝐴</m:t>
                          </m:r>
                        </m:e>
                        <m:sub>
                          <m:r>
                            <a:rPr lang="fr-FR" i="1">
                              <a:latin typeface="Cambria Math" panose="02040503050406030204" pitchFamily="18" charset="0"/>
                            </a:rPr>
                            <m:t>𝑟</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1">
                              <a:latin typeface="Cambria Math" panose="02040503050406030204" pitchFamily="18" charset="0"/>
                            </a:rPr>
                            <m:t>,</m:t>
                          </m:r>
                          <m:r>
                            <a:rPr lang="fr-FR" i="1">
                              <a:latin typeface="Cambria Math" panose="02040503050406030204" pitchFamily="18" charset="0"/>
                            </a:rPr>
                            <m:t>𝑧</m:t>
                          </m:r>
                        </m:e>
                      </m:d>
                      <m:sSub>
                        <m:sSubPr>
                          <m:ctrlPr>
                            <a:rPr lang="fr-FR" b="0" i="1" smtClean="0">
                              <a:latin typeface="Cambria Math" panose="02040503050406030204" pitchFamily="18" charset="0"/>
                            </a:rPr>
                          </m:ctrlPr>
                        </m:sSubPr>
                        <m:e>
                          <m:r>
                            <a:rPr lang="fr-FR" b="0" i="1" smtClean="0">
                              <a:latin typeface="Cambria Math" panose="02040503050406030204" pitchFamily="18" charset="0"/>
                            </a:rPr>
                            <m:t> </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e>
                        <m:sub>
                          <m:r>
                            <a:rPr lang="fr-FR" b="0" i="1" smtClean="0">
                              <a:latin typeface="Cambria Math" panose="02040503050406030204" pitchFamily="18" charset="0"/>
                            </a:rPr>
                            <m:t>𝑎</m:t>
                          </m:r>
                        </m:sub>
                      </m:sSub>
                      <m:r>
                        <a:rPr lang="fr-FR" b="0" i="1" smtClean="0">
                          <a:latin typeface="Cambria Math" panose="02040503050406030204" pitchFamily="18" charset="0"/>
                        </a:rPr>
                        <m:t> ,</m:t>
                      </m:r>
                    </m:oMath>
                  </m:oMathPara>
                </a14:m>
                <a:endParaRPr lang="en-US" dirty="0"/>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𝐴</m:t>
                              </m:r>
                            </m:e>
                          </m:acc>
                        </m:e>
                        <m:sub>
                          <m:d>
                            <m:dPr>
                              <m:ctrlPr>
                                <a:rPr lang="fr-FR" b="0" i="1" smtClean="0">
                                  <a:latin typeface="Cambria Math" panose="02040503050406030204" pitchFamily="18" charset="0"/>
                                </a:rPr>
                              </m:ctrlPr>
                            </m:dPr>
                            <m:e>
                              <m:r>
                                <a:rPr lang="fr-FR" b="0" i="1" smtClean="0">
                                  <a:latin typeface="Cambria Math" panose="02040503050406030204" pitchFamily="18" charset="0"/>
                                </a:rPr>
                                <m:t>𝐿</m:t>
                              </m:r>
                            </m:e>
                          </m:d>
                          <m:r>
                            <a:rPr lang="fr-FR" b="0" i="1" smtClean="0">
                              <a:latin typeface="Cambria Math" panose="02040503050406030204" pitchFamily="18" charset="0"/>
                            </a:rPr>
                            <m:t>,0</m:t>
                          </m:r>
                        </m:sub>
                      </m:sSub>
                      <m:r>
                        <a:rPr lang="fr-FR" b="0" i="1" smtClean="0">
                          <a:latin typeface="Cambria Math" panose="02040503050406030204" pitchFamily="18" charset="0"/>
                        </a:rPr>
                        <m:t>=</m:t>
                      </m:r>
                      <m:r>
                        <m:rPr>
                          <m:sty m:val="p"/>
                        </m:rPr>
                        <a:rPr lang="fr-FR" b="0" i="0" smtClean="0">
                          <a:latin typeface="Cambria Math" panose="02040503050406030204" pitchFamily="18" charset="0"/>
                        </a:rPr>
                        <m:t>Φ</m:t>
                      </m:r>
                      <m:d>
                        <m:dPr>
                          <m:ctrlPr>
                            <a:rPr lang="fr-FR" b="0" i="1" smtClean="0">
                              <a:latin typeface="Cambria Math" panose="02040503050406030204" pitchFamily="18" charset="0"/>
                            </a:rPr>
                          </m:ctrlPr>
                        </m:dPr>
                        <m:e>
                          <m:r>
                            <a:rPr lang="fr-FR" b="0" i="1" smtClean="0">
                              <a:latin typeface="Cambria Math" panose="02040503050406030204" pitchFamily="18" charset="0"/>
                            </a:rPr>
                            <m:t>𝜉</m:t>
                          </m:r>
                          <m:r>
                            <a:rPr lang="fr-FR" b="0" i="1" smtClean="0">
                              <a:latin typeface="Cambria Math" panose="02040503050406030204" pitchFamily="18" charset="0"/>
                            </a:rPr>
                            <m:t>,</m:t>
                          </m:r>
                          <m:r>
                            <a:rPr lang="fr-FR" b="0" i="1" smtClean="0">
                              <a:latin typeface="Cambria Math" panose="02040503050406030204" pitchFamily="18" charset="0"/>
                            </a:rPr>
                            <m:t>𝑧</m:t>
                          </m:r>
                        </m:e>
                      </m:d>
                      <m:r>
                        <a:rPr lang="fr-FR" b="0" i="1" smtClean="0">
                          <a:latin typeface="Cambria Math" panose="02040503050406030204" pitchFamily="18" charset="0"/>
                        </a:rPr>
                        <m:t> ,</m:t>
                      </m:r>
                    </m:oMath>
                  </m:oMathPara>
                </a14:m>
                <a:endParaRPr lang="en-US" dirty="0"/>
              </a:p>
              <a:p>
                <a:pPr marL="0" indent="0" algn="ctr">
                  <a:buNone/>
                </a:pPr>
                <a:endParaRPr lang="en-US" dirty="0"/>
              </a:p>
              <a:p>
                <a:pPr marL="0" indent="0">
                  <a:buNone/>
                </a:pPr>
                <a:r>
                  <a:rPr lang="en-US" dirty="0"/>
                  <a:t>Where </a:t>
                </a:r>
                <a14:m>
                  <m:oMath xmlns:m="http://schemas.openxmlformats.org/officeDocument/2006/math">
                    <m:r>
                      <a:rPr lang="fr-FR" b="0" i="1" smtClean="0">
                        <a:latin typeface="Cambria Math" panose="02040503050406030204" pitchFamily="18" charset="0"/>
                      </a:rPr>
                      <m:t>𝜉</m:t>
                    </m:r>
                    <m:r>
                      <a:rPr lang="fr-FR" b="0" i="1" smtClean="0">
                        <a:latin typeface="Cambria Math" panose="02040503050406030204" pitchFamily="18" charset="0"/>
                      </a:rPr>
                      <m:t>≡</m:t>
                    </m:r>
                    <m:rad>
                      <m:radPr>
                        <m:degHide m:val="on"/>
                        <m:ctrlPr>
                          <a:rPr lang="fr-FR" b="0" i="1" smtClean="0">
                            <a:latin typeface="Cambria Math" panose="02040503050406030204" pitchFamily="18" charset="0"/>
                          </a:rPr>
                        </m:ctrlPr>
                      </m:radPr>
                      <m:deg/>
                      <m:e>
                        <m:sSup>
                          <m:sSupPr>
                            <m:ctrlPr>
                              <a:rPr lang="fr-FR" b="0" i="1" smtClean="0">
                                <a:latin typeface="Cambria Math" panose="02040503050406030204" pitchFamily="18" charset="0"/>
                              </a:rPr>
                            </m:ctrlPr>
                          </m:sSup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e>
                          <m:sup>
                            <m:r>
                              <a:rPr lang="fr-FR" b="0" i="1" smtClean="0">
                                <a:latin typeface="Cambria Math" panose="02040503050406030204" pitchFamily="18" charset="0"/>
                              </a:rPr>
                              <m:t>2</m:t>
                            </m:r>
                          </m:sup>
                        </m:sSup>
                      </m:e>
                    </m:rad>
                  </m:oMath>
                </a14:m>
                <a:r>
                  <a:rPr lang="en-US" dirty="0"/>
                  <a:t> and </a:t>
                </a:r>
                <a14:m>
                  <m:oMath xmlns:m="http://schemas.openxmlformats.org/officeDocument/2006/math">
                    <m:sSup>
                      <m:sSupPr>
                        <m:ctrlPr>
                          <a:rPr lang="fr-FR" b="0" i="1" smtClean="0">
                            <a:latin typeface="Cambria Math" panose="02040503050406030204" pitchFamily="18" charset="0"/>
                          </a:rPr>
                        </m:ctrlPr>
                      </m:sSup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e>
                      <m:sup>
                        <m:r>
                          <a:rPr lang="fr-FR" b="0" i="1" smtClean="0">
                            <a:latin typeface="Cambria Math" panose="02040503050406030204" pitchFamily="18" charset="0"/>
                          </a:rPr>
                          <m:t>𝑖</m:t>
                        </m:r>
                      </m:sup>
                    </m:sSup>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𝑖</m:t>
                        </m:r>
                      </m:sup>
                    </m:sSup>
                    <m:r>
                      <a:rPr lang="fr-FR" b="0" i="1" smtClean="0">
                        <a:latin typeface="Cambria Math" panose="02040503050406030204" pitchFamily="18" charset="0"/>
                      </a:rPr>
                      <m:t>/</m:t>
                    </m:r>
                    <m:r>
                      <a:rPr lang="fr-FR" b="0" i="1" smtClean="0">
                        <a:latin typeface="Cambria Math" panose="02040503050406030204" pitchFamily="18" charset="0"/>
                      </a:rPr>
                      <m:t>𝜉</m:t>
                    </m:r>
                  </m:oMath>
                </a14:m>
                <a:r>
                  <a:rPr lang="en-US" dirty="0"/>
                  <a:t> </a:t>
                </a:r>
              </a:p>
              <a:p>
                <a:pPr marL="0" indent="0">
                  <a:buNone/>
                </a:pPr>
                <a:endParaRPr lang="en-US" dirty="0"/>
              </a:p>
              <a:p>
                <a:pPr marL="0" indent="0">
                  <a:buNone/>
                </a:pPr>
                <a:r>
                  <a:rPr lang="en-US" dirty="0">
                    <a:solidFill>
                      <a:srgbClr val="FF0000"/>
                    </a:solidFill>
                  </a:rPr>
                  <a:t>5 scalar fields </a:t>
                </a:r>
                <a:r>
                  <a:rPr lang="en-US" dirty="0"/>
                  <a:t>that live on a 2D space </a:t>
                </a:r>
                <a14:m>
                  <m:oMath xmlns:m="http://schemas.openxmlformats.org/officeDocument/2006/math">
                    <m:r>
                      <a:rPr lang="fr-FR" b="0" i="1" smtClean="0">
                        <a:latin typeface="Cambria Math" panose="02040503050406030204" pitchFamily="18" charset="0"/>
                      </a:rPr>
                      <m:t>(</m:t>
                    </m:r>
                    <m:r>
                      <a:rPr lang="fr-FR" b="0" i="1" smtClean="0">
                        <a:latin typeface="Cambria Math" panose="02040503050406030204" pitchFamily="18" charset="0"/>
                      </a:rPr>
                      <m:t>𝜉</m:t>
                    </m:r>
                    <m:r>
                      <a:rPr lang="fr-FR" b="0" i="1" smtClean="0">
                        <a:latin typeface="Cambria Math" panose="02040503050406030204" pitchFamily="18" charset="0"/>
                      </a:rPr>
                      <m:t>,</m:t>
                    </m:r>
                    <m:r>
                      <a:rPr lang="fr-FR" b="0" i="1" smtClean="0">
                        <a:latin typeface="Cambria Math" panose="02040503050406030204" pitchFamily="18" charset="0"/>
                      </a:rPr>
                      <m:t>𝑧</m:t>
                    </m:r>
                    <m:r>
                      <a:rPr lang="fr-FR" b="0" i="1" smtClean="0">
                        <a:latin typeface="Cambria Math" panose="02040503050406030204" pitchFamily="18" charset="0"/>
                      </a:rPr>
                      <m:t>)</m:t>
                    </m:r>
                  </m:oMath>
                </a14:m>
                <a:r>
                  <a:rPr lang="en-US" dirty="0"/>
                  <a:t> </a:t>
                </a:r>
              </a:p>
            </p:txBody>
          </p:sp>
        </mc:Choice>
        <mc:Fallback xmlns="">
          <p:sp>
            <p:nvSpPr>
              <p:cNvPr id="3" name="Espace réservé du contenu 2">
                <a:extLst>
                  <a:ext uri="{FF2B5EF4-FFF2-40B4-BE49-F238E27FC236}">
                    <a16:creationId xmlns:a16="http://schemas.microsoft.com/office/drawing/2014/main" id="{BB79650D-3BE6-4B5D-8B8B-C5D10EF091A4}"/>
                  </a:ext>
                </a:extLst>
              </p:cNvPr>
              <p:cNvSpPr>
                <a:spLocks noGrp="1" noRot="1" noChangeAspect="1" noMove="1" noResize="1" noEditPoints="1" noAdjustHandles="1" noChangeArrowheads="1" noChangeShapeType="1" noTextEdit="1"/>
              </p:cNvSpPr>
              <p:nvPr>
                <p:ph idx="1"/>
              </p:nvPr>
            </p:nvSpPr>
            <p:spPr>
              <a:xfrm>
                <a:off x="935668" y="1400316"/>
                <a:ext cx="10898371" cy="4872891"/>
              </a:xfrm>
              <a:blipFill>
                <a:blip r:embed="rId2"/>
                <a:stretch>
                  <a:fillRect l="-1119"/>
                </a:stretch>
              </a:blipFill>
            </p:spPr>
            <p:txBody>
              <a:bodyPr/>
              <a:lstStyle/>
              <a:p>
                <a:r>
                  <a:rPr lang="en-US">
                    <a:noFill/>
                  </a:rPr>
                  <a:t> </a:t>
                </a:r>
              </a:p>
            </p:txBody>
          </p:sp>
        </mc:Fallback>
      </mc:AlternateContent>
      <p:sp>
        <p:nvSpPr>
          <p:cNvPr id="4" name="Espace réservé du numéro de diapositive 3">
            <a:extLst>
              <a:ext uri="{FF2B5EF4-FFF2-40B4-BE49-F238E27FC236}">
                <a16:creationId xmlns:a16="http://schemas.microsoft.com/office/drawing/2014/main" id="{2439997D-5526-43CC-8D4D-645DE7AB5AE5}"/>
              </a:ext>
            </a:extLst>
          </p:cNvPr>
          <p:cNvSpPr>
            <a:spLocks noGrp="1"/>
          </p:cNvSpPr>
          <p:nvPr>
            <p:ph type="sldNum" sz="quarter" idx="12"/>
          </p:nvPr>
        </p:nvSpPr>
        <p:spPr/>
        <p:txBody>
          <a:bodyPr/>
          <a:lstStyle/>
          <a:p>
            <a:fld id="{483A8600-70C3-4930-9481-30FCED94700B}" type="slidenum">
              <a:rPr lang="fr-FR" smtClean="0"/>
              <a:pPr/>
              <a:t>37</a:t>
            </a:fld>
            <a:r>
              <a:rPr lang="fr-FR" dirty="0"/>
              <a:t>/34</a:t>
            </a:r>
          </a:p>
        </p:txBody>
      </p:sp>
      <p:sp>
        <p:nvSpPr>
          <p:cNvPr id="5" name="Rectangle 4">
            <a:extLst>
              <a:ext uri="{FF2B5EF4-FFF2-40B4-BE49-F238E27FC236}">
                <a16:creationId xmlns:a16="http://schemas.microsoft.com/office/drawing/2014/main" id="{58678F41-F948-4DED-8DF3-9FAE53A9A928}"/>
              </a:ext>
            </a:extLst>
          </p:cNvPr>
          <p:cNvSpPr/>
          <p:nvPr/>
        </p:nvSpPr>
        <p:spPr>
          <a:xfrm>
            <a:off x="3508747" y="1318437"/>
            <a:ext cx="935665" cy="46783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16D96D-34B3-42E5-B3C8-4164BEFFF4DB}"/>
              </a:ext>
            </a:extLst>
          </p:cNvPr>
          <p:cNvSpPr/>
          <p:nvPr/>
        </p:nvSpPr>
        <p:spPr>
          <a:xfrm>
            <a:off x="5890439" y="1318437"/>
            <a:ext cx="935665" cy="46783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EACFC2-E0B2-4EC2-B930-7239107D2CB7}"/>
              </a:ext>
            </a:extLst>
          </p:cNvPr>
          <p:cNvSpPr/>
          <p:nvPr/>
        </p:nvSpPr>
        <p:spPr>
          <a:xfrm>
            <a:off x="6358272" y="3444948"/>
            <a:ext cx="1190847" cy="55289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DE0176-AFB4-4DA7-AD98-98034CE350C8}"/>
              </a:ext>
            </a:extLst>
          </p:cNvPr>
          <p:cNvSpPr/>
          <p:nvPr/>
        </p:nvSpPr>
        <p:spPr>
          <a:xfrm>
            <a:off x="9105019" y="1467291"/>
            <a:ext cx="1190847" cy="55289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8699CC-A393-4F5A-B858-242620758349}"/>
              </a:ext>
            </a:extLst>
          </p:cNvPr>
          <p:cNvSpPr/>
          <p:nvPr/>
        </p:nvSpPr>
        <p:spPr>
          <a:xfrm>
            <a:off x="6110179" y="2501273"/>
            <a:ext cx="1190847" cy="55289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e 19">
            <a:extLst>
              <a:ext uri="{FF2B5EF4-FFF2-40B4-BE49-F238E27FC236}">
                <a16:creationId xmlns:a16="http://schemas.microsoft.com/office/drawing/2014/main" id="{789EA926-3C49-4283-8F09-2B394DE23D60}"/>
              </a:ext>
            </a:extLst>
          </p:cNvPr>
          <p:cNvGrpSpPr/>
          <p:nvPr/>
        </p:nvGrpSpPr>
        <p:grpSpPr>
          <a:xfrm>
            <a:off x="388089" y="1400316"/>
            <a:ext cx="1275909" cy="2597525"/>
            <a:chOff x="388089" y="1400316"/>
            <a:chExt cx="1275909" cy="2597525"/>
          </a:xfrm>
        </p:grpSpPr>
        <p:sp>
          <p:nvSpPr>
            <p:cNvPr id="14" name="Accolade ouvrante 13">
              <a:extLst>
                <a:ext uri="{FF2B5EF4-FFF2-40B4-BE49-F238E27FC236}">
                  <a16:creationId xmlns:a16="http://schemas.microsoft.com/office/drawing/2014/main" id="{FA68B5C4-AF19-4CDB-8649-BC28AE26AACD}"/>
                </a:ext>
              </a:extLst>
            </p:cNvPr>
            <p:cNvSpPr/>
            <p:nvPr/>
          </p:nvSpPr>
          <p:spPr>
            <a:xfrm>
              <a:off x="1350337" y="1400316"/>
              <a:ext cx="313661" cy="1653850"/>
            </a:xfrm>
            <a:prstGeom prst="leftBrace">
              <a:avLst>
                <a:gd name="adj1" fmla="val 55701"/>
                <a:gd name="adj2" fmla="val 50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ccolade ouvrante 14">
              <a:extLst>
                <a:ext uri="{FF2B5EF4-FFF2-40B4-BE49-F238E27FC236}">
                  <a16:creationId xmlns:a16="http://schemas.microsoft.com/office/drawing/2014/main" id="{6243E394-7FB2-452A-BCF0-64C4C7546AAD}"/>
                </a:ext>
              </a:extLst>
            </p:cNvPr>
            <p:cNvSpPr/>
            <p:nvPr/>
          </p:nvSpPr>
          <p:spPr>
            <a:xfrm>
              <a:off x="1440714" y="3323316"/>
              <a:ext cx="223284" cy="674525"/>
            </a:xfrm>
            <a:prstGeom prst="leftBrace">
              <a:avLst>
                <a:gd name="adj1" fmla="val 26754"/>
                <a:gd name="adj2" fmla="val 50000"/>
              </a:avLst>
            </a:prstGeom>
            <a:ln w="317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ZoneTexte 15">
              <a:extLst>
                <a:ext uri="{FF2B5EF4-FFF2-40B4-BE49-F238E27FC236}">
                  <a16:creationId xmlns:a16="http://schemas.microsoft.com/office/drawing/2014/main" id="{0FF067FE-87F4-4C26-B5D6-519566B78B7E}"/>
                </a:ext>
              </a:extLst>
            </p:cNvPr>
            <p:cNvSpPr txBox="1"/>
            <p:nvPr/>
          </p:nvSpPr>
          <p:spPr>
            <a:xfrm>
              <a:off x="388089" y="1979924"/>
              <a:ext cx="930349" cy="461665"/>
            </a:xfrm>
            <a:prstGeom prst="rect">
              <a:avLst/>
            </a:prstGeom>
            <a:noFill/>
          </p:spPr>
          <p:txBody>
            <a:bodyPr wrap="square" rtlCol="0">
              <a:spAutoFit/>
            </a:bodyPr>
            <a:lstStyle/>
            <a:p>
              <a:pPr algn="ctr"/>
              <a:r>
                <a:rPr lang="en-US" sz="2400" dirty="0">
                  <a:solidFill>
                    <a:schemeClr val="accent1"/>
                  </a:solidFill>
                </a:rPr>
                <a:t>SU(2)</a:t>
              </a:r>
            </a:p>
          </p:txBody>
        </p:sp>
        <p:sp>
          <p:nvSpPr>
            <p:cNvPr id="17" name="ZoneTexte 16">
              <a:extLst>
                <a:ext uri="{FF2B5EF4-FFF2-40B4-BE49-F238E27FC236}">
                  <a16:creationId xmlns:a16="http://schemas.microsoft.com/office/drawing/2014/main" id="{BD6722EC-E8DD-4D03-B9A2-FBEBF37BC04F}"/>
                </a:ext>
              </a:extLst>
            </p:cNvPr>
            <p:cNvSpPr txBox="1"/>
            <p:nvPr/>
          </p:nvSpPr>
          <p:spPr>
            <a:xfrm>
              <a:off x="419988" y="3384704"/>
              <a:ext cx="930349" cy="461665"/>
            </a:xfrm>
            <a:prstGeom prst="rect">
              <a:avLst/>
            </a:prstGeom>
            <a:noFill/>
          </p:spPr>
          <p:txBody>
            <a:bodyPr wrap="square" rtlCol="0">
              <a:spAutoFit/>
            </a:bodyPr>
            <a:lstStyle/>
            <a:p>
              <a:pPr algn="ctr"/>
              <a:r>
                <a:rPr lang="en-US" sz="2400" dirty="0">
                  <a:solidFill>
                    <a:schemeClr val="accent4"/>
                  </a:solidFill>
                </a:rPr>
                <a:t>U(1)</a:t>
              </a:r>
            </a:p>
          </p:txBody>
        </p:sp>
        <p:sp>
          <p:nvSpPr>
            <p:cNvPr id="18" name="Flèche : double flèche verticale 17">
              <a:extLst>
                <a:ext uri="{FF2B5EF4-FFF2-40B4-BE49-F238E27FC236}">
                  <a16:creationId xmlns:a16="http://schemas.microsoft.com/office/drawing/2014/main" id="{38AB5EF6-C7A3-4CEF-BE8D-084BF838EF39}"/>
                </a:ext>
              </a:extLst>
            </p:cNvPr>
            <p:cNvSpPr/>
            <p:nvPr/>
          </p:nvSpPr>
          <p:spPr>
            <a:xfrm>
              <a:off x="736305" y="2411441"/>
              <a:ext cx="223284" cy="943675"/>
            </a:xfrm>
            <a:prstGeom prst="up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a:extLst>
                <a:ext uri="{FF2B5EF4-FFF2-40B4-BE49-F238E27FC236}">
                  <a16:creationId xmlns:a16="http://schemas.microsoft.com/office/drawing/2014/main" id="{56599820-7ADC-4926-A285-30A153943C62}"/>
                </a:ext>
              </a:extLst>
            </p:cNvPr>
            <p:cNvSpPr txBox="1"/>
            <p:nvPr/>
          </p:nvSpPr>
          <p:spPr>
            <a:xfrm>
              <a:off x="872725" y="2654056"/>
              <a:ext cx="439544" cy="400110"/>
            </a:xfrm>
            <a:prstGeom prst="rect">
              <a:avLst/>
            </a:prstGeom>
            <a:noFill/>
          </p:spPr>
          <p:txBody>
            <a:bodyPr wrap="none" rtlCol="0">
              <a:spAutoFit/>
            </a:bodyPr>
            <a:lstStyle/>
            <a:p>
              <a:r>
                <a:rPr lang="en-US" sz="2000" dirty="0">
                  <a:solidFill>
                    <a:schemeClr val="bg1">
                      <a:lumMod val="50000"/>
                    </a:schemeClr>
                  </a:solidFill>
                </a:rPr>
                <a:t>CS</a:t>
              </a:r>
              <a:endParaRPr lang="en-US" dirty="0">
                <a:solidFill>
                  <a:schemeClr val="bg1">
                    <a:lumMod val="50000"/>
                  </a:schemeClr>
                </a:solidFill>
              </a:endParaRPr>
            </a:p>
          </p:txBody>
        </p:sp>
      </p:grpSp>
    </p:spTree>
    <p:extLst>
      <p:ext uri="{BB962C8B-B14F-4D97-AF65-F5344CB8AC3E}">
        <p14:creationId xmlns:p14="http://schemas.microsoft.com/office/powerpoint/2010/main" val="377462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D5406-8EEA-4B80-829A-92426DFB0026}"/>
              </a:ext>
            </a:extLst>
          </p:cNvPr>
          <p:cNvSpPr>
            <a:spLocks noGrp="1"/>
          </p:cNvSpPr>
          <p:nvPr>
            <p:ph type="title"/>
          </p:nvPr>
        </p:nvSpPr>
        <p:spPr>
          <a:xfrm>
            <a:off x="838200" y="163104"/>
            <a:ext cx="10515600" cy="1325563"/>
          </a:xfrm>
        </p:spPr>
        <p:txBody>
          <a:bodyPr/>
          <a:lstStyle/>
          <a:p>
            <a:r>
              <a:rPr lang="en-US" dirty="0"/>
              <a:t>The Bulk Instanton : Numerical Solution</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F712373-33AC-40FB-B2C4-FFCC213DF695}"/>
                  </a:ext>
                </a:extLst>
              </p:cNvPr>
              <p:cNvSpPr>
                <a:spLocks noGrp="1"/>
              </p:cNvSpPr>
              <p:nvPr>
                <p:ph idx="1"/>
              </p:nvPr>
            </p:nvSpPr>
            <p:spPr>
              <a:xfrm>
                <a:off x="838200" y="1409335"/>
                <a:ext cx="10515600" cy="4351338"/>
              </a:xfrm>
            </p:spPr>
            <p:txBody>
              <a:bodyPr>
                <a:normAutofit/>
              </a:bodyPr>
              <a:lstStyle/>
              <a:p>
                <a:r>
                  <a:rPr lang="en-US" sz="2400" dirty="0"/>
                  <a:t>The task is to solve the </a:t>
                </a:r>
                <a:r>
                  <a:rPr lang="en-US" sz="2400" dirty="0">
                    <a:solidFill>
                      <a:srgbClr val="FF0000"/>
                    </a:solidFill>
                  </a:rPr>
                  <a:t>5 coupled non –linear elliptic </a:t>
                </a:r>
                <a:r>
                  <a:rPr lang="en-US" sz="2400" dirty="0" err="1">
                    <a:solidFill>
                      <a:srgbClr val="FF0000"/>
                    </a:solidFill>
                  </a:rPr>
                  <a:t>EoMs</a:t>
                </a:r>
                <a:r>
                  <a:rPr lang="en-US" sz="2400" dirty="0">
                    <a:solidFill>
                      <a:srgbClr val="FF0000"/>
                    </a:solidFill>
                  </a:rPr>
                  <a:t> </a:t>
                </a:r>
                <a:r>
                  <a:rPr lang="en-US" sz="2400" dirty="0"/>
                  <a:t>with boundary conditions corresponding to </a:t>
                </a:r>
                <a14:m>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𝑁</m:t>
                        </m:r>
                      </m:e>
                      <m:sub>
                        <m:r>
                          <a:rPr lang="fr-FR" sz="2400" b="0" i="1" smtClean="0">
                            <a:latin typeface="Cambria Math" panose="02040503050406030204" pitchFamily="18" charset="0"/>
                          </a:rPr>
                          <m:t>𝑖𝑛𝑠𝑡𝑎𝑛𝑡𝑜𝑛</m:t>
                        </m:r>
                      </m:sub>
                    </m:sSub>
                    <m:r>
                      <a:rPr lang="fr-FR" sz="2400" b="0" i="1" smtClean="0">
                        <a:latin typeface="Cambria Math" panose="02040503050406030204" pitchFamily="18" charset="0"/>
                      </a:rPr>
                      <m:t>=1</m:t>
                    </m:r>
                  </m:oMath>
                </a14:m>
                <a:endParaRPr lang="en-US" sz="2400" dirty="0"/>
              </a:p>
              <a:p>
                <a:endParaRPr lang="en-US" sz="2400" dirty="0"/>
              </a:p>
              <a:p>
                <a:r>
                  <a:rPr lang="en-US" sz="2400" dirty="0"/>
                  <a:t>The </a:t>
                </a:r>
                <a:r>
                  <a:rPr lang="en-US" sz="2400" dirty="0">
                    <a:solidFill>
                      <a:srgbClr val="FF0000"/>
                    </a:solidFill>
                  </a:rPr>
                  <a:t>gradient descent method </a:t>
                </a:r>
                <a:r>
                  <a:rPr lang="en-US" sz="2400" dirty="0"/>
                  <a:t>is adapted to the problem </a:t>
                </a:r>
                <a:endParaRPr lang="en-US" sz="2400" dirty="0">
                  <a:solidFill>
                    <a:srgbClr val="FF0000"/>
                  </a:solidFill>
                </a:endParaRPr>
              </a:p>
            </p:txBody>
          </p:sp>
        </mc:Choice>
        <mc:Fallback xmlns="">
          <p:sp>
            <p:nvSpPr>
              <p:cNvPr id="3" name="Espace réservé du contenu 2">
                <a:extLst>
                  <a:ext uri="{FF2B5EF4-FFF2-40B4-BE49-F238E27FC236}">
                    <a16:creationId xmlns:a16="http://schemas.microsoft.com/office/drawing/2014/main" id="{4F712373-33AC-40FB-B2C4-FFCC213DF695}"/>
                  </a:ext>
                </a:extLst>
              </p:cNvPr>
              <p:cNvSpPr>
                <a:spLocks noGrp="1" noRot="1" noChangeAspect="1" noMove="1" noResize="1" noEditPoints="1" noAdjustHandles="1" noChangeArrowheads="1" noChangeShapeType="1" noTextEdit="1"/>
              </p:cNvSpPr>
              <p:nvPr>
                <p:ph idx="1"/>
              </p:nvPr>
            </p:nvSpPr>
            <p:spPr>
              <a:xfrm>
                <a:off x="838200" y="1409335"/>
                <a:ext cx="10515600" cy="4351338"/>
              </a:xfrm>
              <a:blipFill>
                <a:blip r:embed="rId4"/>
                <a:stretch>
                  <a:fillRect l="-812" t="-1961"/>
                </a:stretch>
              </a:blipFill>
            </p:spPr>
            <p:txBody>
              <a:bodyPr/>
              <a:lstStyle/>
              <a:p>
                <a:r>
                  <a:rPr lang="en-US">
                    <a:noFill/>
                  </a:rPr>
                  <a:t> </a:t>
                </a:r>
              </a:p>
            </p:txBody>
          </p:sp>
        </mc:Fallback>
      </mc:AlternateContent>
      <p:sp>
        <p:nvSpPr>
          <p:cNvPr id="4" name="Espace réservé du numéro de diapositive 3">
            <a:extLst>
              <a:ext uri="{FF2B5EF4-FFF2-40B4-BE49-F238E27FC236}">
                <a16:creationId xmlns:a16="http://schemas.microsoft.com/office/drawing/2014/main" id="{FBAF3582-A301-4D6E-B0B5-A93DC54C27DE}"/>
              </a:ext>
            </a:extLst>
          </p:cNvPr>
          <p:cNvSpPr>
            <a:spLocks noGrp="1"/>
          </p:cNvSpPr>
          <p:nvPr>
            <p:ph type="sldNum" sz="quarter" idx="12"/>
          </p:nvPr>
        </p:nvSpPr>
        <p:spPr/>
        <p:txBody>
          <a:bodyPr/>
          <a:lstStyle/>
          <a:p>
            <a:fld id="{483A8600-70C3-4930-9481-30FCED94700B}" type="slidenum">
              <a:rPr lang="fr-FR" smtClean="0"/>
              <a:pPr/>
              <a:t>38</a:t>
            </a:fld>
            <a:r>
              <a:rPr lang="fr-FR" dirty="0"/>
              <a:t>/34</a:t>
            </a:r>
          </a:p>
        </p:txBody>
      </p:sp>
      <p:pic>
        <p:nvPicPr>
          <p:cNvPr id="5" name="Diff_G_full">
            <a:hlinkClick r:id="" action="ppaction://media"/>
            <a:extLst>
              <a:ext uri="{FF2B5EF4-FFF2-40B4-BE49-F238E27FC236}">
                <a16:creationId xmlns:a16="http://schemas.microsoft.com/office/drawing/2014/main" id="{7CAD3F47-7327-4BAB-AC8C-FE769EA2DEF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864527" y="3459909"/>
            <a:ext cx="4462946" cy="3056084"/>
          </a:xfrm>
          <a:prstGeom prst="rect">
            <a:avLst/>
          </a:prstGeom>
        </p:spPr>
      </p:pic>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F310DAEC-989A-45E0-A555-B5F8DC772528}"/>
                  </a:ext>
                </a:extLst>
              </p:cNvPr>
              <p:cNvSpPr txBox="1"/>
              <p:nvPr/>
            </p:nvSpPr>
            <p:spPr>
              <a:xfrm>
                <a:off x="3476901" y="3714158"/>
                <a:ext cx="775252"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𝜉</m:t>
                      </m:r>
                    </m:oMath>
                  </m:oMathPara>
                </a14:m>
                <a:endParaRPr lang="en-US" dirty="0"/>
              </a:p>
            </p:txBody>
          </p:sp>
        </mc:Choice>
        <mc:Fallback xmlns="">
          <p:sp>
            <p:nvSpPr>
              <p:cNvPr id="6" name="ZoneTexte 5">
                <a:extLst>
                  <a:ext uri="{FF2B5EF4-FFF2-40B4-BE49-F238E27FC236}">
                    <a16:creationId xmlns:a16="http://schemas.microsoft.com/office/drawing/2014/main" id="{F310DAEC-989A-45E0-A555-B5F8DC772528}"/>
                  </a:ext>
                </a:extLst>
              </p:cNvPr>
              <p:cNvSpPr txBox="1">
                <a:spLocks noRot="1" noChangeAspect="1" noMove="1" noResize="1" noEditPoints="1" noAdjustHandles="1" noChangeArrowheads="1" noChangeShapeType="1" noTextEdit="1"/>
              </p:cNvSpPr>
              <p:nvPr/>
            </p:nvSpPr>
            <p:spPr>
              <a:xfrm>
                <a:off x="3476901" y="3714158"/>
                <a:ext cx="775252" cy="369332"/>
              </a:xfrm>
              <a:prstGeom prst="rect">
                <a:avLst/>
              </a:prstGeom>
              <a:blipFill>
                <a:blip r:embed="rId6"/>
                <a:stretch>
                  <a:fillRect b="-13115"/>
                </a:stretch>
              </a:blipFill>
            </p:spPr>
            <p:txBody>
              <a:bodyPr/>
              <a:lstStyle/>
              <a:p>
                <a:r>
                  <a:rPr lang="en-US">
                    <a:noFill/>
                  </a:rPr>
                  <a:t> </a:t>
                </a:r>
              </a:p>
            </p:txBody>
          </p:sp>
        </mc:Fallback>
      </mc:AlternateContent>
      <p:sp>
        <p:nvSpPr>
          <p:cNvPr id="7" name="ZoneTexte 6">
            <a:extLst>
              <a:ext uri="{FF2B5EF4-FFF2-40B4-BE49-F238E27FC236}">
                <a16:creationId xmlns:a16="http://schemas.microsoft.com/office/drawing/2014/main" id="{0039EF1E-086F-4C9F-BF02-7891390B1547}"/>
              </a:ext>
            </a:extLst>
          </p:cNvPr>
          <p:cNvSpPr txBox="1"/>
          <p:nvPr/>
        </p:nvSpPr>
        <p:spPr>
          <a:xfrm>
            <a:off x="7892567" y="6251196"/>
            <a:ext cx="1152939" cy="369332"/>
          </a:xfrm>
          <a:prstGeom prst="rect">
            <a:avLst/>
          </a:prstGeom>
          <a:noFill/>
        </p:spPr>
        <p:txBody>
          <a:bodyPr wrap="square" rtlCol="0">
            <a:spAutoFit/>
          </a:bodyPr>
          <a:lstStyle/>
          <a:p>
            <a:r>
              <a:rPr lang="en-US" dirty="0"/>
              <a:t>z</a:t>
            </a: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43ADD201-081E-4A7E-A00E-64EF82866174}"/>
                  </a:ext>
                </a:extLst>
              </p:cNvPr>
              <p:cNvSpPr txBox="1"/>
              <p:nvPr/>
            </p:nvSpPr>
            <p:spPr>
              <a:xfrm>
                <a:off x="5902187" y="3139180"/>
                <a:ext cx="387626" cy="3965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𝜌</m:t>
                          </m:r>
                        </m:e>
                        <m:sub>
                          <m:sSub>
                            <m:sSubPr>
                              <m:ctrlPr>
                                <a:rPr lang="fr-FR" b="0" i="1" smtClean="0">
                                  <a:latin typeface="Cambria Math" panose="02040503050406030204" pitchFamily="18" charset="0"/>
                                </a:rPr>
                              </m:ctrlPr>
                            </m:sSubPr>
                            <m:e>
                              <m:r>
                                <a:rPr lang="fr-FR" b="0" i="1" smtClean="0">
                                  <a:latin typeface="Cambria Math" panose="02040503050406030204" pitchFamily="18" charset="0"/>
                                </a:rPr>
                                <m:t>𝑁</m:t>
                              </m:r>
                            </m:e>
                            <m:sub>
                              <m:r>
                                <a:rPr lang="fr-FR" b="0" i="1" smtClean="0">
                                  <a:latin typeface="Cambria Math" panose="02040503050406030204" pitchFamily="18" charset="0"/>
                                </a:rPr>
                                <m:t>𝑖</m:t>
                              </m:r>
                            </m:sub>
                          </m:sSub>
                        </m:sub>
                      </m:sSub>
                    </m:oMath>
                  </m:oMathPara>
                </a14:m>
                <a:endParaRPr lang="en-US" dirty="0"/>
              </a:p>
            </p:txBody>
          </p:sp>
        </mc:Choice>
        <mc:Fallback xmlns="">
          <p:sp>
            <p:nvSpPr>
              <p:cNvPr id="8" name="ZoneTexte 7">
                <a:extLst>
                  <a:ext uri="{FF2B5EF4-FFF2-40B4-BE49-F238E27FC236}">
                    <a16:creationId xmlns:a16="http://schemas.microsoft.com/office/drawing/2014/main" id="{43ADD201-081E-4A7E-A00E-64EF82866174}"/>
                  </a:ext>
                </a:extLst>
              </p:cNvPr>
              <p:cNvSpPr txBox="1">
                <a:spLocks noRot="1" noChangeAspect="1" noMove="1" noResize="1" noEditPoints="1" noAdjustHandles="1" noChangeArrowheads="1" noChangeShapeType="1" noTextEdit="1"/>
              </p:cNvSpPr>
              <p:nvPr/>
            </p:nvSpPr>
            <p:spPr>
              <a:xfrm>
                <a:off x="5902187" y="3139180"/>
                <a:ext cx="387626" cy="396519"/>
              </a:xfrm>
              <a:prstGeom prst="rect">
                <a:avLst/>
              </a:prstGeom>
              <a:blipFill>
                <a:blip r:embed="rId7"/>
                <a:stretch>
                  <a:fillRect r="-15625" b="-1538"/>
                </a:stretch>
              </a:blipFill>
            </p:spPr>
            <p:txBody>
              <a:bodyPr/>
              <a:lstStyle/>
              <a:p>
                <a:r>
                  <a:rPr lang="en-US">
                    <a:noFill/>
                  </a:rPr>
                  <a:t> </a:t>
                </a:r>
              </a:p>
            </p:txBody>
          </p:sp>
        </mc:Fallback>
      </mc:AlternateContent>
    </p:spTree>
    <p:extLst>
      <p:ext uri="{BB962C8B-B14F-4D97-AF65-F5344CB8AC3E}">
        <p14:creationId xmlns:p14="http://schemas.microsoft.com/office/powerpoint/2010/main" val="9889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EF350-C380-4677-98FF-28A681A0DC38}"/>
              </a:ext>
            </a:extLst>
          </p:cNvPr>
          <p:cNvSpPr>
            <a:spLocks noGrp="1"/>
          </p:cNvSpPr>
          <p:nvPr>
            <p:ph type="title"/>
          </p:nvPr>
        </p:nvSpPr>
        <p:spPr>
          <a:xfrm>
            <a:off x="838200" y="131205"/>
            <a:ext cx="10515600" cy="1325563"/>
          </a:xfrm>
        </p:spPr>
        <p:txBody>
          <a:bodyPr/>
          <a:lstStyle/>
          <a:p>
            <a:r>
              <a:rPr lang="en-US" dirty="0"/>
              <a:t>Quantization of the collective modes </a:t>
            </a:r>
          </a:p>
        </p:txBody>
      </p:sp>
      <p:sp>
        <p:nvSpPr>
          <p:cNvPr id="3" name="Espace réservé du contenu 2">
            <a:extLst>
              <a:ext uri="{FF2B5EF4-FFF2-40B4-BE49-F238E27FC236}">
                <a16:creationId xmlns:a16="http://schemas.microsoft.com/office/drawing/2014/main" id="{05537BCF-B1B5-4AAD-A20C-405C2C2E10A4}"/>
              </a:ext>
            </a:extLst>
          </p:cNvPr>
          <p:cNvSpPr>
            <a:spLocks noGrp="1"/>
          </p:cNvSpPr>
          <p:nvPr>
            <p:ph idx="1"/>
          </p:nvPr>
        </p:nvSpPr>
        <p:spPr>
          <a:xfrm>
            <a:off x="838200" y="1453481"/>
            <a:ext cx="10515600" cy="768719"/>
          </a:xfrm>
        </p:spPr>
        <p:txBody>
          <a:bodyPr>
            <a:normAutofit/>
          </a:bodyPr>
          <a:lstStyle/>
          <a:p>
            <a:pPr marL="0" indent="0">
              <a:buNone/>
            </a:pPr>
            <a:r>
              <a:rPr lang="en-US" sz="2400" dirty="0"/>
              <a:t>The </a:t>
            </a:r>
            <a:r>
              <a:rPr lang="en-US" sz="2400" dirty="0">
                <a:solidFill>
                  <a:srgbClr val="FF0000"/>
                </a:solidFill>
              </a:rPr>
              <a:t>baryon states </a:t>
            </a:r>
            <a:r>
              <a:rPr lang="en-US" sz="2400" dirty="0"/>
              <a:t>are found by </a:t>
            </a:r>
            <a:r>
              <a:rPr lang="en-US" sz="2400" dirty="0">
                <a:solidFill>
                  <a:srgbClr val="FF0000"/>
                </a:solidFill>
              </a:rPr>
              <a:t>quantizing the collective modes </a:t>
            </a:r>
            <a:r>
              <a:rPr lang="en-US" sz="2400" dirty="0"/>
              <a:t>of the classical instanton background </a:t>
            </a:r>
          </a:p>
        </p:txBody>
      </p:sp>
      <p:sp>
        <p:nvSpPr>
          <p:cNvPr id="4" name="Espace réservé du numéro de diapositive 3">
            <a:extLst>
              <a:ext uri="{FF2B5EF4-FFF2-40B4-BE49-F238E27FC236}">
                <a16:creationId xmlns:a16="http://schemas.microsoft.com/office/drawing/2014/main" id="{6C8DD759-7FC1-44E2-9E89-C1F0705D428C}"/>
              </a:ext>
            </a:extLst>
          </p:cNvPr>
          <p:cNvSpPr>
            <a:spLocks noGrp="1"/>
          </p:cNvSpPr>
          <p:nvPr>
            <p:ph type="sldNum" sz="quarter" idx="12"/>
          </p:nvPr>
        </p:nvSpPr>
        <p:spPr>
          <a:xfrm>
            <a:off x="8789938" y="6266040"/>
            <a:ext cx="2743200" cy="365125"/>
          </a:xfrm>
        </p:spPr>
        <p:txBody>
          <a:bodyPr/>
          <a:lstStyle/>
          <a:p>
            <a:fld id="{483A8600-70C3-4930-9481-30FCED94700B}" type="slidenum">
              <a:rPr lang="fr-FR" smtClean="0"/>
              <a:pPr/>
              <a:t>39</a:t>
            </a:fld>
            <a:r>
              <a:rPr lang="fr-FR" dirty="0"/>
              <a:t>/34</a:t>
            </a:r>
          </a:p>
        </p:txBody>
      </p:sp>
      <p:pic>
        <p:nvPicPr>
          <p:cNvPr id="6" name="Image 5">
            <a:extLst>
              <a:ext uri="{FF2B5EF4-FFF2-40B4-BE49-F238E27FC236}">
                <a16:creationId xmlns:a16="http://schemas.microsoft.com/office/drawing/2014/main" id="{3D77C36D-5ED1-4DDA-84D5-D397D51D4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252" y="2312405"/>
            <a:ext cx="5636548" cy="2422875"/>
          </a:xfrm>
          <a:prstGeom prst="rect">
            <a:avLst/>
          </a:prstGeom>
        </p:spPr>
      </p:pic>
      <mc:AlternateContent xmlns:mc="http://schemas.openxmlformats.org/markup-compatibility/2006" xmlns:a14="http://schemas.microsoft.com/office/drawing/2010/main">
        <mc:Choice Requires="a14">
          <p:graphicFrame>
            <p:nvGraphicFramePr>
              <p:cNvPr id="7" name="Tableau 6">
                <a:extLst>
                  <a:ext uri="{FF2B5EF4-FFF2-40B4-BE49-F238E27FC236}">
                    <a16:creationId xmlns:a16="http://schemas.microsoft.com/office/drawing/2014/main" id="{0C48B142-F11C-4FD9-A907-5893217C83DF}"/>
                  </a:ext>
                </a:extLst>
              </p:cNvPr>
              <p:cNvGraphicFramePr>
                <a:graphicFrameLocks noGrp="1"/>
              </p:cNvGraphicFramePr>
              <p:nvPr>
                <p:extLst>
                  <p:ext uri="{D42A27DB-BD31-4B8C-83A1-F6EECF244321}">
                    <p14:modId xmlns:p14="http://schemas.microsoft.com/office/powerpoint/2010/main" val="3027695736"/>
                  </p:ext>
                </p:extLst>
              </p:nvPr>
            </p:nvGraphicFramePr>
            <p:xfrm>
              <a:off x="838200" y="2395280"/>
              <a:ext cx="4316819" cy="2700000"/>
            </p:xfrm>
            <a:graphic>
              <a:graphicData uri="http://schemas.openxmlformats.org/drawingml/2006/table">
                <a:tbl>
                  <a:tblPr firstRow="1" bandRow="1">
                    <a:tableStyleId>{5C22544A-7EE6-4342-B048-85BDC9FD1C3A}</a:tableStyleId>
                  </a:tblPr>
                  <a:tblGrid>
                    <a:gridCol w="4316819">
                      <a:extLst>
                        <a:ext uri="{9D8B030D-6E8A-4147-A177-3AD203B41FA5}">
                          <a16:colId xmlns:a16="http://schemas.microsoft.com/office/drawing/2014/main" val="1253946426"/>
                        </a:ext>
                      </a:extLst>
                    </a:gridCol>
                  </a:tblGrid>
                  <a:tr h="540000">
                    <a:tc>
                      <a:txBody>
                        <a:bodyPr/>
                        <a:lstStyle/>
                        <a:p>
                          <a:pPr algn="ctr"/>
                          <a:r>
                            <a:rPr lang="en-US" sz="2000" dirty="0"/>
                            <a:t>Collective Modes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567087076"/>
                      </a:ext>
                    </a:extLst>
                  </a:tr>
                  <a:tr h="540000">
                    <a:tc>
                      <a:txBody>
                        <a:bodyPr/>
                        <a:lstStyle/>
                        <a:p>
                          <a:pPr algn="ctr"/>
                          <a:r>
                            <a:rPr lang="en-US" sz="2000" dirty="0"/>
                            <a:t>Translation in 3D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6748926"/>
                      </a:ext>
                    </a:extLst>
                  </a:tr>
                  <a:tr h="540000">
                    <a:tc>
                      <a:txBody>
                        <a:bodyPr/>
                        <a:lstStyle/>
                        <a:p>
                          <a:pPr algn="ctr"/>
                          <a:r>
                            <a:rPr lang="en-US" sz="2000" dirty="0"/>
                            <a:t>SU(</a:t>
                          </a:r>
                          <a14:m>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𝑁</m:t>
                                  </m:r>
                                </m:e>
                                <m:sub>
                                  <m:r>
                                    <a:rPr lang="fr-FR" sz="2000" b="0" i="1" smtClean="0">
                                      <a:latin typeface="Cambria Math" panose="02040503050406030204" pitchFamily="18" charset="0"/>
                                    </a:rPr>
                                    <m:t>𝑓</m:t>
                                  </m:r>
                                </m:sub>
                              </m:sSub>
                            </m:oMath>
                          </a14:m>
                          <a:r>
                            <a:rPr lang="en-US" sz="2000" dirty="0"/>
                            <a:t>) isospin</a:t>
                          </a:r>
                          <a:r>
                            <a:rPr lang="en-US" sz="2000" baseline="0" dirty="0"/>
                            <a:t> rotation</a:t>
                          </a:r>
                          <a:endParaRPr lang="en-US" sz="2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3244867402"/>
                      </a:ext>
                    </a:extLst>
                  </a:tr>
                  <a:tr h="540000">
                    <a:tc>
                      <a:txBody>
                        <a:bodyPr/>
                        <a:lstStyle/>
                        <a:p>
                          <a:pPr algn="ctr"/>
                          <a:r>
                            <a:rPr lang="en-US" sz="2000" dirty="0"/>
                            <a:t>Translation in z</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535964"/>
                      </a:ext>
                    </a:extLst>
                  </a:tr>
                  <a:tr h="540000">
                    <a:tc>
                      <a:txBody>
                        <a:bodyPr/>
                        <a:lstStyle/>
                        <a:p>
                          <a:pPr algn="ctr"/>
                          <a:r>
                            <a:rPr lang="en-US" sz="2000" dirty="0"/>
                            <a:t>Dilation,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2593328337"/>
                      </a:ext>
                    </a:extLst>
                  </a:tr>
                </a:tbl>
              </a:graphicData>
            </a:graphic>
          </p:graphicFrame>
        </mc:Choice>
        <mc:Fallback xmlns="">
          <p:graphicFrame>
            <p:nvGraphicFramePr>
              <p:cNvPr id="7" name="Tableau 6">
                <a:extLst>
                  <a:ext uri="{FF2B5EF4-FFF2-40B4-BE49-F238E27FC236}">
                    <a16:creationId xmlns:a16="http://schemas.microsoft.com/office/drawing/2014/main" id="{0C48B142-F11C-4FD9-A907-5893217C83DF}"/>
                  </a:ext>
                </a:extLst>
              </p:cNvPr>
              <p:cNvGraphicFramePr>
                <a:graphicFrameLocks noGrp="1"/>
              </p:cNvGraphicFramePr>
              <p:nvPr>
                <p:extLst>
                  <p:ext uri="{D42A27DB-BD31-4B8C-83A1-F6EECF244321}">
                    <p14:modId xmlns:p14="http://schemas.microsoft.com/office/powerpoint/2010/main" val="3027695736"/>
                  </p:ext>
                </p:extLst>
              </p:nvPr>
            </p:nvGraphicFramePr>
            <p:xfrm>
              <a:off x="838200" y="2395280"/>
              <a:ext cx="4316819" cy="2700000"/>
            </p:xfrm>
            <a:graphic>
              <a:graphicData uri="http://schemas.openxmlformats.org/drawingml/2006/table">
                <a:tbl>
                  <a:tblPr firstRow="1" bandRow="1">
                    <a:tableStyleId>{5C22544A-7EE6-4342-B048-85BDC9FD1C3A}</a:tableStyleId>
                  </a:tblPr>
                  <a:tblGrid>
                    <a:gridCol w="4316819">
                      <a:extLst>
                        <a:ext uri="{9D8B030D-6E8A-4147-A177-3AD203B41FA5}">
                          <a16:colId xmlns:a16="http://schemas.microsoft.com/office/drawing/2014/main" val="1253946426"/>
                        </a:ext>
                      </a:extLst>
                    </a:gridCol>
                  </a:tblGrid>
                  <a:tr h="540000">
                    <a:tc>
                      <a:txBody>
                        <a:bodyPr/>
                        <a:lstStyle/>
                        <a:p>
                          <a:pPr algn="ctr"/>
                          <a:r>
                            <a:rPr lang="en-US" sz="2000" dirty="0"/>
                            <a:t>Collective Modes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567087076"/>
                      </a:ext>
                    </a:extLst>
                  </a:tr>
                  <a:tr h="540000">
                    <a:tc>
                      <a:txBody>
                        <a:bodyPr/>
                        <a:lstStyle/>
                        <a:p>
                          <a:pPr algn="ctr"/>
                          <a:r>
                            <a:rPr lang="en-US" sz="2000" dirty="0"/>
                            <a:t>Translation in 3D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6748926"/>
                      </a:ext>
                    </a:extLst>
                  </a:tr>
                  <a:tr h="540000">
                    <a:tc>
                      <a:txBody>
                        <a:bodyPr/>
                        <a:lstStyle/>
                        <a:p>
                          <a:endParaRPr lang="fr-F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202273" b="-209091"/>
                          </a:stretch>
                        </a:blipFill>
                      </a:tcPr>
                    </a:tc>
                    <a:extLst>
                      <a:ext uri="{0D108BD9-81ED-4DB2-BD59-A6C34878D82A}">
                        <a16:rowId xmlns:a16="http://schemas.microsoft.com/office/drawing/2014/main" val="3244867402"/>
                      </a:ext>
                    </a:extLst>
                  </a:tr>
                  <a:tr h="540000">
                    <a:tc>
                      <a:txBody>
                        <a:bodyPr/>
                        <a:lstStyle/>
                        <a:p>
                          <a:pPr algn="ctr"/>
                          <a:r>
                            <a:rPr lang="en-US" sz="2000" dirty="0"/>
                            <a:t>Translation in z</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535964"/>
                      </a:ext>
                    </a:extLst>
                  </a:tr>
                  <a:tr h="540000">
                    <a:tc>
                      <a:txBody>
                        <a:bodyPr/>
                        <a:lstStyle/>
                        <a:p>
                          <a:pPr algn="ctr"/>
                          <a:r>
                            <a:rPr lang="en-US" sz="2000" dirty="0"/>
                            <a:t>Dilation,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2593328337"/>
                      </a:ext>
                    </a:extLst>
                  </a:tr>
                </a:tbl>
              </a:graphicData>
            </a:graphic>
          </p:graphicFrame>
        </mc:Fallback>
      </mc:AlternateContent>
      <p:sp>
        <p:nvSpPr>
          <p:cNvPr id="8" name="Flèche : courbe vers le haut 7">
            <a:extLst>
              <a:ext uri="{FF2B5EF4-FFF2-40B4-BE49-F238E27FC236}">
                <a16:creationId xmlns:a16="http://schemas.microsoft.com/office/drawing/2014/main" id="{9C3FBF3E-C4F9-4767-9388-6AD1CBBD96A1}"/>
              </a:ext>
            </a:extLst>
          </p:cNvPr>
          <p:cNvSpPr/>
          <p:nvPr/>
        </p:nvSpPr>
        <p:spPr>
          <a:xfrm>
            <a:off x="10122195" y="3296093"/>
            <a:ext cx="1020726" cy="338588"/>
          </a:xfrm>
          <a:prstGeom prst="curved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lèche : bas 8">
            <a:extLst>
              <a:ext uri="{FF2B5EF4-FFF2-40B4-BE49-F238E27FC236}">
                <a16:creationId xmlns:a16="http://schemas.microsoft.com/office/drawing/2014/main" id="{21409899-EA09-4B47-AE19-1145F9636F63}"/>
              </a:ext>
            </a:extLst>
          </p:cNvPr>
          <p:cNvSpPr/>
          <p:nvPr/>
        </p:nvSpPr>
        <p:spPr>
          <a:xfrm rot="2499966">
            <a:off x="10199749" y="3759462"/>
            <a:ext cx="227243" cy="485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èche : bas 9">
            <a:extLst>
              <a:ext uri="{FF2B5EF4-FFF2-40B4-BE49-F238E27FC236}">
                <a16:creationId xmlns:a16="http://schemas.microsoft.com/office/drawing/2014/main" id="{07FFD7C9-7AFA-4988-8852-BDBA424D9F32}"/>
              </a:ext>
            </a:extLst>
          </p:cNvPr>
          <p:cNvSpPr>
            <a:spLocks/>
          </p:cNvSpPr>
          <p:nvPr/>
        </p:nvSpPr>
        <p:spPr>
          <a:xfrm rot="2499966" flipH="1" flipV="1">
            <a:off x="10879414" y="3065206"/>
            <a:ext cx="227243" cy="39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èche : gauche 10">
            <a:extLst>
              <a:ext uri="{FF2B5EF4-FFF2-40B4-BE49-F238E27FC236}">
                <a16:creationId xmlns:a16="http://schemas.microsoft.com/office/drawing/2014/main" id="{6A3800FA-9710-4EEC-9759-67A996B0F72A}"/>
              </a:ext>
            </a:extLst>
          </p:cNvPr>
          <p:cNvSpPr/>
          <p:nvPr/>
        </p:nvSpPr>
        <p:spPr>
          <a:xfrm>
            <a:off x="9696532" y="3589458"/>
            <a:ext cx="465006" cy="2214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èche : gauche 11">
            <a:extLst>
              <a:ext uri="{FF2B5EF4-FFF2-40B4-BE49-F238E27FC236}">
                <a16:creationId xmlns:a16="http://schemas.microsoft.com/office/drawing/2014/main" id="{99039718-601D-43AA-A112-79FEDBB0AD40}"/>
              </a:ext>
            </a:extLst>
          </p:cNvPr>
          <p:cNvSpPr/>
          <p:nvPr/>
        </p:nvSpPr>
        <p:spPr>
          <a:xfrm flipH="1">
            <a:off x="11014088" y="3589458"/>
            <a:ext cx="465006" cy="2214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e 15">
            <a:extLst>
              <a:ext uri="{FF2B5EF4-FFF2-40B4-BE49-F238E27FC236}">
                <a16:creationId xmlns:a16="http://schemas.microsoft.com/office/drawing/2014/main" id="{CF45763E-2834-4261-BA00-378E9AB405D2}"/>
              </a:ext>
            </a:extLst>
          </p:cNvPr>
          <p:cNvGrpSpPr/>
          <p:nvPr/>
        </p:nvGrpSpPr>
        <p:grpSpPr>
          <a:xfrm>
            <a:off x="-174018" y="2969769"/>
            <a:ext cx="1857728" cy="892541"/>
            <a:chOff x="-126393" y="2969769"/>
            <a:chExt cx="1857728" cy="892541"/>
          </a:xfrm>
        </p:grpSpPr>
        <p:sp>
          <p:nvSpPr>
            <p:cNvPr id="14" name="Accolade ouvrante 13">
              <a:extLst>
                <a:ext uri="{FF2B5EF4-FFF2-40B4-BE49-F238E27FC236}">
                  <a16:creationId xmlns:a16="http://schemas.microsoft.com/office/drawing/2014/main" id="{1A8A8525-33F3-4887-AAF9-4D9863ED1434}"/>
                </a:ext>
              </a:extLst>
            </p:cNvPr>
            <p:cNvSpPr/>
            <p:nvPr/>
          </p:nvSpPr>
          <p:spPr>
            <a:xfrm>
              <a:off x="1491048" y="2969769"/>
              <a:ext cx="240287" cy="892541"/>
            </a:xfrm>
            <a:prstGeom prst="leftBrace">
              <a:avLst>
                <a:gd name="adj1" fmla="val 55701"/>
                <a:gd name="adj2" fmla="val 5000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5" name="ZoneTexte 14">
              <a:extLst>
                <a:ext uri="{FF2B5EF4-FFF2-40B4-BE49-F238E27FC236}">
                  <a16:creationId xmlns:a16="http://schemas.microsoft.com/office/drawing/2014/main" id="{01DB8B52-7E6F-41BE-A578-E51DBEED7FC2}"/>
                </a:ext>
              </a:extLst>
            </p:cNvPr>
            <p:cNvSpPr txBox="1"/>
            <p:nvPr/>
          </p:nvSpPr>
          <p:spPr>
            <a:xfrm>
              <a:off x="-126393" y="3131627"/>
              <a:ext cx="1617441" cy="461665"/>
            </a:xfrm>
            <a:prstGeom prst="rect">
              <a:avLst/>
            </a:prstGeom>
            <a:noFill/>
          </p:spPr>
          <p:txBody>
            <a:bodyPr wrap="square" rtlCol="0">
              <a:spAutoFit/>
            </a:bodyPr>
            <a:lstStyle/>
            <a:p>
              <a:pPr algn="ctr"/>
              <a:r>
                <a:rPr lang="en-US" sz="2400" dirty="0">
                  <a:solidFill>
                    <a:srgbClr val="FF0000"/>
                  </a:solidFill>
                </a:rPr>
                <a:t>0-modes</a:t>
              </a:r>
            </a:p>
          </p:txBody>
        </p:sp>
      </p:gr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F3D19520-2ED6-4AAE-8043-37C6EB4F7F9E}"/>
                  </a:ext>
                </a:extLst>
              </p:cNvPr>
              <p:cNvSpPr txBox="1"/>
              <p:nvPr/>
            </p:nvSpPr>
            <p:spPr>
              <a:xfrm>
                <a:off x="838200" y="5275375"/>
                <a:ext cx="10515600" cy="707886"/>
              </a:xfrm>
              <a:prstGeom prst="rect">
                <a:avLst/>
              </a:prstGeom>
              <a:noFill/>
            </p:spPr>
            <p:txBody>
              <a:bodyPr wrap="square" rtlCol="0">
                <a:spAutoFit/>
              </a:bodyPr>
              <a:lstStyle/>
              <a:p>
                <a:pPr lvl="0"/>
                <a:r>
                  <a:rPr lang="en-US" sz="2200" dirty="0">
                    <a:solidFill>
                      <a:prstClr val="black"/>
                    </a:solidFill>
                  </a:rPr>
                  <a:t>The first isospin modes give the </a:t>
                </a:r>
                <a:r>
                  <a:rPr lang="en-US" sz="2200" dirty="0">
                    <a:solidFill>
                      <a:srgbClr val="FF0000"/>
                    </a:solidFill>
                  </a:rPr>
                  <a:t>nucleon states </a:t>
                </a:r>
                <a:r>
                  <a:rPr lang="en-US" sz="2200" dirty="0">
                    <a:solidFill>
                      <a:prstClr val="black"/>
                    </a:solidFill>
                  </a:rPr>
                  <a:t>(I = 1/2) and </a:t>
                </a:r>
                <a:r>
                  <a:rPr lang="en-US" sz="2200" dirty="0">
                    <a:solidFill>
                      <a:srgbClr val="FF0000"/>
                    </a:solidFill>
                  </a:rPr>
                  <a:t>isobar </a:t>
                </a:r>
                <a14:m>
                  <m:oMath xmlns:m="http://schemas.openxmlformats.org/officeDocument/2006/math">
                    <m:r>
                      <m:rPr>
                        <m:sty m:val="p"/>
                      </m:rPr>
                      <a:rPr lang="fr-FR" sz="2200">
                        <a:solidFill>
                          <a:srgbClr val="FF0000"/>
                        </a:solidFill>
                        <a:latin typeface="Cambria Math" panose="02040503050406030204" pitchFamily="18" charset="0"/>
                      </a:rPr>
                      <m:t>Δ</m:t>
                    </m:r>
                  </m:oMath>
                </a14:m>
                <a:r>
                  <a:rPr lang="en-US" sz="2200" dirty="0">
                    <a:solidFill>
                      <a:prstClr val="black"/>
                    </a:solidFill>
                  </a:rPr>
                  <a:t> (I = 3/2)</a:t>
                </a:r>
              </a:p>
              <a:p>
                <a:endParaRPr lang="en-US" dirty="0"/>
              </a:p>
            </p:txBody>
          </p:sp>
        </mc:Choice>
        <mc:Fallback xmlns="">
          <p:sp>
            <p:nvSpPr>
              <p:cNvPr id="19" name="ZoneTexte 18">
                <a:extLst>
                  <a:ext uri="{FF2B5EF4-FFF2-40B4-BE49-F238E27FC236}">
                    <a16:creationId xmlns:a16="http://schemas.microsoft.com/office/drawing/2014/main" id="{F3D19520-2ED6-4AAE-8043-37C6EB4F7F9E}"/>
                  </a:ext>
                </a:extLst>
              </p:cNvPr>
              <p:cNvSpPr txBox="1">
                <a:spLocks noRot="1" noChangeAspect="1" noMove="1" noResize="1" noEditPoints="1" noAdjustHandles="1" noChangeArrowheads="1" noChangeShapeType="1" noTextEdit="1"/>
              </p:cNvSpPr>
              <p:nvPr/>
            </p:nvSpPr>
            <p:spPr>
              <a:xfrm>
                <a:off x="838200" y="5275375"/>
                <a:ext cx="10515600" cy="707886"/>
              </a:xfrm>
              <a:prstGeom prst="rect">
                <a:avLst/>
              </a:prstGeom>
              <a:blipFill>
                <a:blip r:embed="rId4"/>
                <a:stretch>
                  <a:fillRect l="-754" t="-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2B70A2E6-BD09-49AE-91FD-5C67B4AA0A47}"/>
                  </a:ext>
                </a:extLst>
              </p:cNvPr>
              <p:cNvSpPr txBox="1"/>
              <p:nvPr/>
            </p:nvSpPr>
            <p:spPr>
              <a:xfrm>
                <a:off x="838200" y="5923279"/>
                <a:ext cx="10515600" cy="1073499"/>
              </a:xfrm>
              <a:prstGeom prst="rect">
                <a:avLst/>
              </a:prstGeom>
              <a:noFill/>
            </p:spPr>
            <p:txBody>
              <a:bodyPr wrap="square" rtlCol="0">
                <a:spAutoFit/>
              </a:bodyPr>
              <a:lstStyle/>
              <a:p>
                <a:pPr lvl="0"/>
                <a:r>
                  <a:rPr lang="fr-FR" sz="2200" dirty="0">
                    <a:solidFill>
                      <a:prstClr val="black"/>
                    </a:solidFill>
                  </a:rPr>
                  <a:t>When </a:t>
                </a:r>
                <a14:m>
                  <m:oMath xmlns:m="http://schemas.openxmlformats.org/officeDocument/2006/math">
                    <m:sSub>
                      <m:sSubPr>
                        <m:ctrlPr>
                          <a:rPr lang="fr-FR" sz="2200" b="0" i="1" smtClean="0">
                            <a:solidFill>
                              <a:srgbClr val="FF0000"/>
                            </a:solidFill>
                            <a:latin typeface="Cambria Math" panose="02040503050406030204" pitchFamily="18" charset="0"/>
                          </a:rPr>
                        </m:ctrlPr>
                      </m:sSubPr>
                      <m:e>
                        <m:r>
                          <a:rPr lang="fr-FR" sz="2200" b="0" i="1" smtClean="0">
                            <a:solidFill>
                              <a:srgbClr val="FF0000"/>
                            </a:solidFill>
                            <a:latin typeface="Cambria Math" panose="02040503050406030204" pitchFamily="18" charset="0"/>
                          </a:rPr>
                          <m:t>𝑁</m:t>
                        </m:r>
                      </m:e>
                      <m:sub>
                        <m:r>
                          <a:rPr lang="fr-FR" sz="2200" b="0" i="1" smtClean="0">
                            <a:solidFill>
                              <a:srgbClr val="FF0000"/>
                            </a:solidFill>
                            <a:latin typeface="Cambria Math" panose="02040503050406030204" pitchFamily="18" charset="0"/>
                          </a:rPr>
                          <m:t>𝑓</m:t>
                        </m:r>
                      </m:sub>
                    </m:sSub>
                    <m:r>
                      <a:rPr lang="fr-FR" sz="2200" b="0" i="1" smtClean="0">
                        <a:solidFill>
                          <a:srgbClr val="FF0000"/>
                        </a:solidFill>
                        <a:latin typeface="Cambria Math" panose="02040503050406030204" pitchFamily="18" charset="0"/>
                      </a:rPr>
                      <m:t>=2</m:t>
                    </m:r>
                  </m:oMath>
                </a14:m>
                <a:r>
                  <a:rPr lang="en-US" sz="2200" dirty="0">
                    <a:solidFill>
                      <a:prstClr val="black"/>
                    </a:solidFill>
                  </a:rPr>
                  <a:t> , due to </a:t>
                </a:r>
                <a:r>
                  <a:rPr lang="en-US" sz="2200" dirty="0">
                    <a:solidFill>
                      <a:srgbClr val="FF0000"/>
                    </a:solidFill>
                  </a:rPr>
                  <a:t>rotational symmetry </a:t>
                </a:r>
                <a:r>
                  <a:rPr lang="en-US" sz="2200" dirty="0">
                    <a:solidFill>
                      <a:prstClr val="black"/>
                    </a:solidFill>
                  </a:rPr>
                  <a:t>:  </a:t>
                </a:r>
                <a14:m>
                  <m:oMath xmlns:m="http://schemas.openxmlformats.org/officeDocument/2006/math">
                    <m:r>
                      <a:rPr lang="fr-FR" sz="2200" b="0" i="1" smtClean="0">
                        <a:solidFill>
                          <a:prstClr val="black"/>
                        </a:solidFill>
                        <a:latin typeface="Cambria Math" panose="02040503050406030204" pitchFamily="18" charset="0"/>
                      </a:rPr>
                      <m:t>𝑆𝑈</m:t>
                    </m:r>
                    <m:sSub>
                      <m:sSubPr>
                        <m:ctrlPr>
                          <a:rPr lang="fr-FR" sz="2200" b="0" i="1" smtClean="0">
                            <a:solidFill>
                              <a:prstClr val="black"/>
                            </a:solidFill>
                            <a:latin typeface="Cambria Math" panose="02040503050406030204" pitchFamily="18" charset="0"/>
                          </a:rPr>
                        </m:ctrlPr>
                      </m:sSubPr>
                      <m:e>
                        <m:d>
                          <m:dPr>
                            <m:ctrlPr>
                              <a:rPr lang="fr-FR" sz="2200" b="0" i="1" smtClean="0">
                                <a:solidFill>
                                  <a:prstClr val="black"/>
                                </a:solidFill>
                                <a:latin typeface="Cambria Math" panose="02040503050406030204" pitchFamily="18" charset="0"/>
                              </a:rPr>
                            </m:ctrlPr>
                          </m:dPr>
                          <m:e>
                            <m:r>
                              <a:rPr lang="fr-FR" sz="2200" b="0" i="1" smtClean="0">
                                <a:solidFill>
                                  <a:prstClr val="black"/>
                                </a:solidFill>
                                <a:latin typeface="Cambria Math" panose="02040503050406030204" pitchFamily="18" charset="0"/>
                              </a:rPr>
                              <m:t>2</m:t>
                            </m:r>
                          </m:e>
                        </m:d>
                      </m:e>
                      <m:sub>
                        <m:r>
                          <a:rPr lang="fr-FR" sz="2200" b="0" i="1" smtClean="0">
                            <a:solidFill>
                              <a:prstClr val="black"/>
                            </a:solidFill>
                            <a:latin typeface="Cambria Math" panose="02040503050406030204" pitchFamily="18" charset="0"/>
                          </a:rPr>
                          <m:t>𝐼</m:t>
                        </m:r>
                      </m:sub>
                    </m:sSub>
                    <m:r>
                      <m:rPr>
                        <m:nor/>
                      </m:rPr>
                      <a:rPr lang="fr-FR" sz="2200" b="0" i="0" smtClean="0">
                        <a:solidFill>
                          <a:prstClr val="black"/>
                        </a:solidFill>
                        <a:latin typeface="Cambria Math" panose="02040503050406030204" pitchFamily="18" charset="0"/>
                      </a:rPr>
                      <m:t> </m:t>
                    </m:r>
                    <m:r>
                      <m:rPr>
                        <m:nor/>
                      </m:rPr>
                      <a:rPr lang="fr-FR" sz="2200" b="0" i="0" smtClean="0">
                        <a:solidFill>
                          <a:prstClr val="black"/>
                        </a:solidFill>
                        <a:latin typeface="Cambria Math" panose="02040503050406030204" pitchFamily="18" charset="0"/>
                      </a:rPr>
                      <m:t>rotation</m:t>
                    </m:r>
                    <m:r>
                      <a:rPr lang="fr-FR" sz="2200" b="0" i="1" smtClean="0">
                        <a:solidFill>
                          <a:prstClr val="black"/>
                        </a:solidFill>
                        <a:latin typeface="Cambria Math" panose="02040503050406030204" pitchFamily="18" charset="0"/>
                      </a:rPr>
                      <m:t> ⇔</m:t>
                    </m:r>
                    <m:r>
                      <a:rPr lang="fr-FR" sz="2200" b="0" i="1" smtClean="0">
                        <a:solidFill>
                          <a:prstClr val="black"/>
                        </a:solidFill>
                        <a:latin typeface="Cambria Math" panose="02040503050406030204" pitchFamily="18" charset="0"/>
                      </a:rPr>
                      <m:t>𝑆𝑈</m:t>
                    </m:r>
                    <m:sSub>
                      <m:sSubPr>
                        <m:ctrlPr>
                          <a:rPr lang="fr-FR" sz="2200" b="0" i="1" smtClean="0">
                            <a:solidFill>
                              <a:prstClr val="black"/>
                            </a:solidFill>
                            <a:latin typeface="Cambria Math" panose="02040503050406030204" pitchFamily="18" charset="0"/>
                          </a:rPr>
                        </m:ctrlPr>
                      </m:sSubPr>
                      <m:e>
                        <m:d>
                          <m:dPr>
                            <m:ctrlPr>
                              <a:rPr lang="fr-FR" sz="2200" b="0" i="1" smtClean="0">
                                <a:solidFill>
                                  <a:prstClr val="black"/>
                                </a:solidFill>
                                <a:latin typeface="Cambria Math" panose="02040503050406030204" pitchFamily="18" charset="0"/>
                              </a:rPr>
                            </m:ctrlPr>
                          </m:dPr>
                          <m:e>
                            <m:r>
                              <a:rPr lang="fr-FR" sz="2200" b="0" i="1" smtClean="0">
                                <a:solidFill>
                                  <a:prstClr val="black"/>
                                </a:solidFill>
                                <a:latin typeface="Cambria Math" panose="02040503050406030204" pitchFamily="18" charset="0"/>
                              </a:rPr>
                              <m:t>2</m:t>
                            </m:r>
                          </m:e>
                        </m:d>
                      </m:e>
                      <m:sub>
                        <m:r>
                          <a:rPr lang="fr-FR" sz="2200" b="0" i="1" smtClean="0">
                            <a:solidFill>
                              <a:prstClr val="black"/>
                            </a:solidFill>
                            <a:latin typeface="Cambria Math" panose="02040503050406030204" pitchFamily="18" charset="0"/>
                          </a:rPr>
                          <m:t>𝑆</m:t>
                        </m:r>
                      </m:sub>
                    </m:sSub>
                    <m:r>
                      <a:rPr lang="fr-FR" sz="2200" b="0" i="1" smtClean="0">
                        <a:solidFill>
                          <a:prstClr val="black"/>
                        </a:solidFill>
                        <a:latin typeface="Cambria Math" panose="02040503050406030204" pitchFamily="18" charset="0"/>
                      </a:rPr>
                      <m:t> </m:t>
                    </m:r>
                    <m:r>
                      <m:rPr>
                        <m:nor/>
                      </m:rPr>
                      <a:rPr lang="fr-FR" sz="2200" b="0" i="0" smtClean="0">
                        <a:solidFill>
                          <a:prstClr val="black"/>
                        </a:solidFill>
                        <a:latin typeface="Cambria Math" panose="02040503050406030204" pitchFamily="18" charset="0"/>
                      </a:rPr>
                      <m:t>rotation</m:t>
                    </m:r>
                  </m:oMath>
                </a14:m>
                <a:endParaRPr lang="en-US" sz="2200" dirty="0">
                  <a:solidFill>
                    <a:prstClr val="black"/>
                  </a:solidFill>
                </a:endParaRPr>
              </a:p>
              <a:p>
                <a:pPr lvl="0"/>
                <a:r>
                  <a:rPr lang="en-US" sz="2200" dirty="0">
                    <a:solidFill>
                      <a:prstClr val="black"/>
                    </a:solidFill>
                  </a:rPr>
                  <a:t>So the states that are computed have </a:t>
                </a:r>
                <a14:m>
                  <m:oMath xmlns:m="http://schemas.openxmlformats.org/officeDocument/2006/math">
                    <m:r>
                      <a:rPr lang="fr-FR" sz="2200" b="0" i="1" smtClean="0">
                        <a:solidFill>
                          <a:srgbClr val="FF0000"/>
                        </a:solidFill>
                        <a:latin typeface="Cambria Math" panose="02040503050406030204" pitchFamily="18" charset="0"/>
                      </a:rPr>
                      <m:t>𝑆</m:t>
                    </m:r>
                    <m:r>
                      <a:rPr lang="fr-FR" sz="2200" b="0" i="1" smtClean="0">
                        <a:solidFill>
                          <a:srgbClr val="FF0000"/>
                        </a:solidFill>
                        <a:latin typeface="Cambria Math" panose="02040503050406030204" pitchFamily="18" charset="0"/>
                      </a:rPr>
                      <m:t>=</m:t>
                    </m:r>
                    <m:r>
                      <a:rPr lang="fr-FR" sz="2200" b="0" i="1" smtClean="0">
                        <a:solidFill>
                          <a:srgbClr val="FF0000"/>
                        </a:solidFill>
                        <a:latin typeface="Cambria Math" panose="02040503050406030204" pitchFamily="18" charset="0"/>
                      </a:rPr>
                      <m:t>𝐼</m:t>
                    </m:r>
                  </m:oMath>
                </a14:m>
                <a:endParaRPr lang="en-US" sz="2200" dirty="0">
                  <a:solidFill>
                    <a:prstClr val="black"/>
                  </a:solidFill>
                </a:endParaRPr>
              </a:p>
              <a:p>
                <a:endParaRPr lang="en-US" dirty="0"/>
              </a:p>
            </p:txBody>
          </p:sp>
        </mc:Choice>
        <mc:Fallback xmlns="">
          <p:sp>
            <p:nvSpPr>
              <p:cNvPr id="20" name="ZoneTexte 19">
                <a:extLst>
                  <a:ext uri="{FF2B5EF4-FFF2-40B4-BE49-F238E27FC236}">
                    <a16:creationId xmlns:a16="http://schemas.microsoft.com/office/drawing/2014/main" id="{2B70A2E6-BD09-49AE-91FD-5C67B4AA0A47}"/>
                  </a:ext>
                </a:extLst>
              </p:cNvPr>
              <p:cNvSpPr txBox="1">
                <a:spLocks noRot="1" noChangeAspect="1" noMove="1" noResize="1" noEditPoints="1" noAdjustHandles="1" noChangeArrowheads="1" noChangeShapeType="1" noTextEdit="1"/>
              </p:cNvSpPr>
              <p:nvPr/>
            </p:nvSpPr>
            <p:spPr>
              <a:xfrm>
                <a:off x="838200" y="5923279"/>
                <a:ext cx="10515600" cy="1073499"/>
              </a:xfrm>
              <a:prstGeom prst="rect">
                <a:avLst/>
              </a:prstGeom>
              <a:blipFill>
                <a:blip r:embed="rId5"/>
                <a:stretch>
                  <a:fillRect l="-754" t="-340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A687EDE-555A-4D52-9FA2-ACF47FA80A7E}"/>
              </a:ext>
            </a:extLst>
          </p:cNvPr>
          <p:cNvSpPr/>
          <p:nvPr/>
        </p:nvSpPr>
        <p:spPr>
          <a:xfrm>
            <a:off x="1731335" y="3486653"/>
            <a:ext cx="2602540" cy="46166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e 17">
            <a:extLst>
              <a:ext uri="{FF2B5EF4-FFF2-40B4-BE49-F238E27FC236}">
                <a16:creationId xmlns:a16="http://schemas.microsoft.com/office/drawing/2014/main" id="{B390E6DD-AB57-4DE5-B1E7-A7FC174D4217}"/>
              </a:ext>
            </a:extLst>
          </p:cNvPr>
          <p:cNvGrpSpPr/>
          <p:nvPr/>
        </p:nvGrpSpPr>
        <p:grpSpPr>
          <a:xfrm>
            <a:off x="3992880" y="2969769"/>
            <a:ext cx="723886" cy="414088"/>
            <a:chOff x="3992880" y="2969769"/>
            <a:chExt cx="723886" cy="414088"/>
          </a:xfrm>
        </p:grpSpPr>
        <p:sp>
          <p:nvSpPr>
            <p:cNvPr id="13" name="Flèche : droite 12">
              <a:extLst>
                <a:ext uri="{FF2B5EF4-FFF2-40B4-BE49-F238E27FC236}">
                  <a16:creationId xmlns:a16="http://schemas.microsoft.com/office/drawing/2014/main" id="{B3F333FB-A8EE-4815-8BBE-EEC5E8217622}"/>
                </a:ext>
              </a:extLst>
            </p:cNvPr>
            <p:cNvSpPr/>
            <p:nvPr/>
          </p:nvSpPr>
          <p:spPr>
            <a:xfrm>
              <a:off x="3992880" y="3131627"/>
              <a:ext cx="436880" cy="16446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F751B74D-37CB-4B1C-B695-DA495893BC32}"/>
                    </a:ext>
                  </a:extLst>
                </p:cNvPr>
                <p:cNvSpPr txBox="1"/>
                <p:nvPr/>
              </p:nvSpPr>
              <p:spPr>
                <a:xfrm>
                  <a:off x="4449577" y="2969769"/>
                  <a:ext cx="267189"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0" i="1" smtClean="0">
                                <a:solidFill>
                                  <a:srgbClr val="7030A0"/>
                                </a:solidFill>
                                <a:latin typeface="Cambria Math" panose="02040503050406030204" pitchFamily="18" charset="0"/>
                              </a:rPr>
                            </m:ctrlPr>
                          </m:accPr>
                          <m:e>
                            <m:r>
                              <a:rPr lang="fr-FR" sz="2400" b="0" i="1" smtClean="0">
                                <a:solidFill>
                                  <a:srgbClr val="7030A0"/>
                                </a:solidFill>
                                <a:latin typeface="Cambria Math" panose="02040503050406030204" pitchFamily="18" charset="0"/>
                              </a:rPr>
                              <m:t>𝑃</m:t>
                            </m:r>
                          </m:e>
                        </m:acc>
                      </m:oMath>
                    </m:oMathPara>
                  </a14:m>
                  <a:endParaRPr lang="en-US" dirty="0"/>
                </a:p>
              </p:txBody>
            </p:sp>
          </mc:Choice>
          <mc:Fallback xmlns="">
            <p:sp>
              <p:nvSpPr>
                <p:cNvPr id="17" name="ZoneTexte 16">
                  <a:extLst>
                    <a:ext uri="{FF2B5EF4-FFF2-40B4-BE49-F238E27FC236}">
                      <a16:creationId xmlns:a16="http://schemas.microsoft.com/office/drawing/2014/main" id="{F751B74D-37CB-4B1C-B695-DA495893BC32}"/>
                    </a:ext>
                  </a:extLst>
                </p:cNvPr>
                <p:cNvSpPr txBox="1">
                  <a:spLocks noRot="1" noChangeAspect="1" noMove="1" noResize="1" noEditPoints="1" noAdjustHandles="1" noChangeArrowheads="1" noChangeShapeType="1" noTextEdit="1"/>
                </p:cNvSpPr>
                <p:nvPr/>
              </p:nvSpPr>
              <p:spPr>
                <a:xfrm>
                  <a:off x="4449577" y="2969769"/>
                  <a:ext cx="267189" cy="414088"/>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73306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hidden"/>
                                      </p:to>
                                    </p:se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2"/>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1"/>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heel(1)">
                                      <p:cBhvr>
                                        <p:cTn id="53" dur="250"/>
                                        <p:tgtEl>
                                          <p:spTgt spid="5"/>
                                        </p:tgtEl>
                                      </p:cBhvr>
                                    </p:animEffect>
                                  </p:childTnLst>
                                </p:cTn>
                              </p:par>
                              <p:par>
                                <p:cTn id="54" presetID="22" presetClass="entr" presetSubtype="8" fill="hold" grpId="2"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9" grpId="1" animBg="1"/>
      <p:bldP spid="10" grpId="0" animBg="1"/>
      <p:bldP spid="10" grpId="1" animBg="1"/>
      <p:bldP spid="11" grpId="0" animBg="1"/>
      <p:bldP spid="11" grpId="1" animBg="1"/>
      <p:bldP spid="12" grpId="0" animBg="1"/>
      <p:bldP spid="12" grpId="1" animBg="1"/>
      <p:bldP spid="19" grpId="0"/>
      <p:bldP spid="20"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0A3B095-78C0-495A-A440-7AADF4CF3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800" y="1517968"/>
            <a:ext cx="4899480" cy="4108686"/>
          </a:xfrm>
          <a:prstGeom prst="rect">
            <a:avLst/>
          </a:prstGeom>
          <a:effectLst>
            <a:outerShdw blurRad="571500" dist="50800" dir="8100000" algn="ctr" rotWithShape="0">
              <a:schemeClr val="tx1">
                <a:alpha val="10000"/>
              </a:schemeClr>
            </a:outerShdw>
          </a:effectLst>
        </p:spPr>
      </p:pic>
      <p:sp>
        <p:nvSpPr>
          <p:cNvPr id="6" name="ZoneTexte 5">
            <a:extLst>
              <a:ext uri="{FF2B5EF4-FFF2-40B4-BE49-F238E27FC236}">
                <a16:creationId xmlns:a16="http://schemas.microsoft.com/office/drawing/2014/main" id="{451E6D65-7CF3-4F3C-91A1-F7DE8952B8AD}"/>
              </a:ext>
            </a:extLst>
          </p:cNvPr>
          <p:cNvSpPr txBox="1"/>
          <p:nvPr/>
        </p:nvSpPr>
        <p:spPr>
          <a:xfrm>
            <a:off x="6505120" y="5811520"/>
            <a:ext cx="5006160" cy="400110"/>
          </a:xfrm>
          <a:prstGeom prst="rect">
            <a:avLst/>
          </a:prstGeom>
          <a:noFill/>
        </p:spPr>
        <p:txBody>
          <a:bodyPr wrap="square" rtlCol="0">
            <a:spAutoFit/>
          </a:bodyPr>
          <a:lstStyle/>
          <a:p>
            <a:pPr algn="ctr"/>
            <a:r>
              <a:rPr lang="fr-FR" sz="2000" dirty="0"/>
              <a:t>The neutron star structure</a:t>
            </a:r>
          </a:p>
        </p:txBody>
      </p:sp>
      <p:sp>
        <p:nvSpPr>
          <p:cNvPr id="2" name="Titre 1">
            <a:extLst>
              <a:ext uri="{FF2B5EF4-FFF2-40B4-BE49-F238E27FC236}">
                <a16:creationId xmlns:a16="http://schemas.microsoft.com/office/drawing/2014/main" id="{3E36CA42-B1F3-4622-92FA-83E23991AF4E}"/>
              </a:ext>
            </a:extLst>
          </p:cNvPr>
          <p:cNvSpPr>
            <a:spLocks noGrp="1"/>
          </p:cNvSpPr>
          <p:nvPr>
            <p:ph type="title"/>
          </p:nvPr>
        </p:nvSpPr>
        <p:spPr>
          <a:xfrm>
            <a:off x="838200" y="192405"/>
            <a:ext cx="10515600" cy="1325563"/>
          </a:xfrm>
          <a:noFill/>
          <a:effectLst/>
        </p:spPr>
        <p:txBody>
          <a:bodyPr/>
          <a:lstStyle/>
          <a:p>
            <a:r>
              <a:rPr lang="fr-FR" dirty="0"/>
              <a:t>Motivation: The Neutron Star </a:t>
            </a:r>
            <a:r>
              <a:rPr lang="fr-FR" dirty="0" err="1"/>
              <a:t>core</a:t>
            </a:r>
            <a:r>
              <a:rPr lang="fr-FR" dirty="0"/>
              <a:t> </a:t>
            </a:r>
            <a:r>
              <a:rPr lang="fr-FR" dirty="0" err="1"/>
              <a:t>enigma</a:t>
            </a:r>
            <a:r>
              <a:rPr lang="fr-FR" dirty="0"/>
              <a:t> </a:t>
            </a:r>
          </a:p>
        </p:txBody>
      </p:sp>
      <p:sp>
        <p:nvSpPr>
          <p:cNvPr id="15" name="Forme libre : forme 14">
            <a:extLst>
              <a:ext uri="{FF2B5EF4-FFF2-40B4-BE49-F238E27FC236}">
                <a16:creationId xmlns:a16="http://schemas.microsoft.com/office/drawing/2014/main" id="{B08198EE-3521-402E-8B02-81F51C02D9C3}"/>
              </a:ext>
            </a:extLst>
          </p:cNvPr>
          <p:cNvSpPr>
            <a:spLocks noChangeAspect="1"/>
          </p:cNvSpPr>
          <p:nvPr/>
        </p:nvSpPr>
        <p:spPr>
          <a:xfrm rot="1639715">
            <a:off x="7202532" y="1643785"/>
            <a:ext cx="2607968" cy="3024000"/>
          </a:xfrm>
          <a:custGeom>
            <a:avLst/>
            <a:gdLst>
              <a:gd name="connsiteX0" fmla="*/ 1171781 w 2706183"/>
              <a:gd name="connsiteY0" fmla="*/ 350828 h 3137884"/>
              <a:gd name="connsiteX1" fmla="*/ 2706183 w 2706183"/>
              <a:gd name="connsiteY1" fmla="*/ 1373 h 3137884"/>
              <a:gd name="connsiteX2" fmla="*/ 2659764 w 2706183"/>
              <a:gd name="connsiteY2" fmla="*/ 1572567 h 3137884"/>
              <a:gd name="connsiteX3" fmla="*/ 2458791 w 2706183"/>
              <a:gd name="connsiteY3" fmla="*/ 1579524 h 3137884"/>
              <a:gd name="connsiteX4" fmla="*/ 1309207 w 2706183"/>
              <a:gd name="connsiteY4" fmla="*/ 2271206 h 3137884"/>
              <a:gd name="connsiteX5" fmla="*/ 2613518 w 2706183"/>
              <a:gd name="connsiteY5" fmla="*/ 3137884 h 3137884"/>
              <a:gd name="connsiteX6" fmla="*/ 0 w 2706183"/>
              <a:gd name="connsiteY6" fmla="*/ 1401275 h 3137884"/>
              <a:gd name="connsiteX7" fmla="*/ 1171781 w 2706183"/>
              <a:gd name="connsiteY7" fmla="*/ 350828 h 313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6183" h="3137884">
                <a:moveTo>
                  <a:pt x="1171781" y="350828"/>
                </a:moveTo>
                <a:cubicBezTo>
                  <a:pt x="1637943" y="109683"/>
                  <a:pt x="2164542" y="-14629"/>
                  <a:pt x="2706183" y="1373"/>
                </a:cubicBezTo>
                <a:lnTo>
                  <a:pt x="2659764" y="1572567"/>
                </a:lnTo>
                <a:lnTo>
                  <a:pt x="2458791" y="1579524"/>
                </a:lnTo>
                <a:cubicBezTo>
                  <a:pt x="1994789" y="1625539"/>
                  <a:pt x="1571122" y="1877036"/>
                  <a:pt x="1309207" y="2271206"/>
                </a:cubicBezTo>
                <a:lnTo>
                  <a:pt x="2613518" y="3137884"/>
                </a:lnTo>
                <a:lnTo>
                  <a:pt x="0" y="1401275"/>
                </a:lnTo>
                <a:cubicBezTo>
                  <a:pt x="299894" y="949949"/>
                  <a:pt x="705619" y="591972"/>
                  <a:pt x="1171781" y="350828"/>
                </a:cubicBezTo>
                <a:close/>
              </a:path>
            </a:pathLst>
          </a:cu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Arc partiel 13">
            <a:extLst>
              <a:ext uri="{FF2B5EF4-FFF2-40B4-BE49-F238E27FC236}">
                <a16:creationId xmlns:a16="http://schemas.microsoft.com/office/drawing/2014/main" id="{45FB6EC5-54EC-4475-A8B4-D389011009CA}"/>
              </a:ext>
            </a:extLst>
          </p:cNvPr>
          <p:cNvSpPr>
            <a:spLocks noChangeAspect="1"/>
          </p:cNvSpPr>
          <p:nvPr/>
        </p:nvSpPr>
        <p:spPr>
          <a:xfrm rot="1639715">
            <a:off x="7322968" y="3541837"/>
            <a:ext cx="3132000" cy="3132000"/>
          </a:xfrm>
          <a:prstGeom prst="pie">
            <a:avLst>
              <a:gd name="adj1" fmla="val 12816175"/>
              <a:gd name="adj2" fmla="val 16301536"/>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ZoneTexte 2">
            <a:extLst>
              <a:ext uri="{FF2B5EF4-FFF2-40B4-BE49-F238E27FC236}">
                <a16:creationId xmlns:a16="http://schemas.microsoft.com/office/drawing/2014/main" id="{37C07178-0EF6-4B09-9275-9D197C079AFC}"/>
              </a:ext>
            </a:extLst>
          </p:cNvPr>
          <p:cNvSpPr txBox="1"/>
          <p:nvPr/>
        </p:nvSpPr>
        <p:spPr>
          <a:xfrm>
            <a:off x="680719" y="4340443"/>
            <a:ext cx="5175708" cy="769441"/>
          </a:xfrm>
          <a:prstGeom prst="rect">
            <a:avLst/>
          </a:prstGeom>
          <a:noFill/>
        </p:spPr>
        <p:txBody>
          <a:bodyPr wrap="square" rtlCol="0">
            <a:spAutoFit/>
          </a:bodyPr>
          <a:lstStyle/>
          <a:p>
            <a:r>
              <a:rPr lang="en-US" sz="2200" u="sng" dirty="0"/>
              <a:t>Problem : </a:t>
            </a:r>
            <a:r>
              <a:rPr lang="en-US" sz="2200" dirty="0"/>
              <a:t>understand </a:t>
            </a:r>
            <a:r>
              <a:rPr lang="en-US" sz="2200" dirty="0">
                <a:solidFill>
                  <a:srgbClr val="FF0000"/>
                </a:solidFill>
              </a:rPr>
              <a:t>baryonic physics at high density </a:t>
            </a:r>
            <a:r>
              <a:rPr lang="en-US" sz="2200" dirty="0"/>
              <a:t>in holographic QCD </a:t>
            </a:r>
          </a:p>
        </p:txBody>
      </p:sp>
      <p:sp>
        <p:nvSpPr>
          <p:cNvPr id="11" name="ZoneTexte 10">
            <a:extLst>
              <a:ext uri="{FF2B5EF4-FFF2-40B4-BE49-F238E27FC236}">
                <a16:creationId xmlns:a16="http://schemas.microsoft.com/office/drawing/2014/main" id="{0EC903A3-2EFD-4925-AA37-1AA23833BFB6}"/>
              </a:ext>
            </a:extLst>
          </p:cNvPr>
          <p:cNvSpPr txBox="1"/>
          <p:nvPr/>
        </p:nvSpPr>
        <p:spPr>
          <a:xfrm>
            <a:off x="680719" y="5236891"/>
            <a:ext cx="5175708" cy="1107996"/>
          </a:xfrm>
          <a:prstGeom prst="rect">
            <a:avLst/>
          </a:prstGeom>
          <a:noFill/>
        </p:spPr>
        <p:txBody>
          <a:bodyPr wrap="square" rtlCol="0">
            <a:spAutoFit/>
          </a:bodyPr>
          <a:lstStyle/>
          <a:p>
            <a:r>
              <a:rPr lang="en-US" sz="2200" dirty="0"/>
              <a:t>I will discuss the </a:t>
            </a:r>
            <a:r>
              <a:rPr lang="en-US" sz="2200" dirty="0">
                <a:solidFill>
                  <a:srgbClr val="FF0000"/>
                </a:solidFill>
              </a:rPr>
              <a:t>most elementary aspect </a:t>
            </a:r>
            <a:r>
              <a:rPr lang="en-US" sz="2200" dirty="0"/>
              <a:t>of this problem : construct a </a:t>
            </a:r>
            <a:r>
              <a:rPr lang="en-US" sz="2200" dirty="0">
                <a:solidFill>
                  <a:srgbClr val="FF0000"/>
                </a:solidFill>
              </a:rPr>
              <a:t>1-baryon state </a:t>
            </a:r>
            <a:r>
              <a:rPr lang="en-US" sz="2200" dirty="0"/>
              <a:t>in holography</a:t>
            </a:r>
          </a:p>
        </p:txBody>
      </p:sp>
      <p:sp>
        <p:nvSpPr>
          <p:cNvPr id="12" name="ZoneTexte 11">
            <a:extLst>
              <a:ext uri="{FF2B5EF4-FFF2-40B4-BE49-F238E27FC236}">
                <a16:creationId xmlns:a16="http://schemas.microsoft.com/office/drawing/2014/main" id="{EBD6D69D-6CA7-4096-8685-F200FC15FDFD}"/>
              </a:ext>
            </a:extLst>
          </p:cNvPr>
          <p:cNvSpPr txBox="1"/>
          <p:nvPr/>
        </p:nvSpPr>
        <p:spPr>
          <a:xfrm>
            <a:off x="680719" y="2916488"/>
            <a:ext cx="5175708" cy="1107996"/>
          </a:xfrm>
          <a:prstGeom prst="rect">
            <a:avLst/>
          </a:prstGeom>
          <a:noFill/>
        </p:spPr>
        <p:txBody>
          <a:bodyPr wrap="square" rtlCol="0">
            <a:spAutoFit/>
          </a:bodyPr>
          <a:lstStyle/>
          <a:p>
            <a:r>
              <a:rPr lang="fr-FR" sz="2200" dirty="0" err="1"/>
              <a:t>We</a:t>
            </a:r>
            <a:r>
              <a:rPr lang="fr-FR" sz="2200" dirty="0"/>
              <a:t> use the </a:t>
            </a:r>
            <a:r>
              <a:rPr lang="fr-FR" sz="2200" dirty="0" err="1">
                <a:solidFill>
                  <a:srgbClr val="FF0000"/>
                </a:solidFill>
              </a:rPr>
              <a:t>holographic</a:t>
            </a:r>
            <a:r>
              <a:rPr lang="fr-FR" sz="2200" dirty="0">
                <a:solidFill>
                  <a:srgbClr val="FF0000"/>
                </a:solidFill>
              </a:rPr>
              <a:t> </a:t>
            </a:r>
            <a:r>
              <a:rPr lang="fr-FR" sz="2200" dirty="0" err="1">
                <a:solidFill>
                  <a:srgbClr val="FF0000"/>
                </a:solidFill>
              </a:rPr>
              <a:t>method</a:t>
            </a:r>
            <a:r>
              <a:rPr lang="fr-FR" sz="2200" dirty="0">
                <a:solidFill>
                  <a:srgbClr val="FF0000"/>
                </a:solidFill>
              </a:rPr>
              <a:t> </a:t>
            </a:r>
            <a:r>
              <a:rPr lang="fr-FR" sz="2200" dirty="0"/>
              <a:t>: a </a:t>
            </a:r>
            <a:r>
              <a:rPr lang="fr-FR" sz="2200" dirty="0" err="1"/>
              <a:t>way</a:t>
            </a:r>
            <a:r>
              <a:rPr lang="fr-FR" sz="2200" dirty="0"/>
              <a:t> of </a:t>
            </a:r>
            <a:r>
              <a:rPr lang="fr-FR" sz="2200" dirty="0" err="1"/>
              <a:t>getting</a:t>
            </a:r>
            <a:r>
              <a:rPr lang="fr-FR" sz="2200" dirty="0"/>
              <a:t> </a:t>
            </a:r>
            <a:r>
              <a:rPr lang="fr-FR" sz="2200" dirty="0" err="1">
                <a:solidFill>
                  <a:srgbClr val="FF0000"/>
                </a:solidFill>
              </a:rPr>
              <a:t>analytic</a:t>
            </a:r>
            <a:r>
              <a:rPr lang="fr-FR" sz="2200" dirty="0">
                <a:solidFill>
                  <a:srgbClr val="FF0000"/>
                </a:solidFill>
              </a:rPr>
              <a:t> insight </a:t>
            </a:r>
            <a:r>
              <a:rPr lang="fr-FR" sz="2200" dirty="0" err="1"/>
              <a:t>into</a:t>
            </a:r>
            <a:r>
              <a:rPr lang="fr-FR" sz="2200" dirty="0"/>
              <a:t> </a:t>
            </a:r>
            <a:r>
              <a:rPr lang="fr-FR" sz="2200" dirty="0" err="1"/>
              <a:t>strongly</a:t>
            </a:r>
            <a:r>
              <a:rPr lang="fr-FR" sz="2200" dirty="0"/>
              <a:t> </a:t>
            </a:r>
            <a:r>
              <a:rPr lang="fr-FR" sz="2200" dirty="0" err="1"/>
              <a:t>coupled</a:t>
            </a:r>
            <a:r>
              <a:rPr lang="fr-FR" sz="2200" dirty="0"/>
              <a:t> </a:t>
            </a:r>
            <a:r>
              <a:rPr lang="fr-FR" sz="2200" dirty="0" err="1"/>
              <a:t>problems</a:t>
            </a:r>
            <a:endParaRPr lang="en-US" sz="2200" dirty="0">
              <a:solidFill>
                <a:srgbClr val="FF0000"/>
              </a:solidFill>
            </a:endParaRPr>
          </a:p>
        </p:txBody>
      </p:sp>
      <p:sp>
        <p:nvSpPr>
          <p:cNvPr id="13" name="ZoneTexte 12">
            <a:extLst>
              <a:ext uri="{FF2B5EF4-FFF2-40B4-BE49-F238E27FC236}">
                <a16:creationId xmlns:a16="http://schemas.microsoft.com/office/drawing/2014/main" id="{68D1EE44-18C6-4150-8D71-64C56DFA95A3}"/>
              </a:ext>
            </a:extLst>
          </p:cNvPr>
          <p:cNvSpPr txBox="1"/>
          <p:nvPr/>
        </p:nvSpPr>
        <p:spPr>
          <a:xfrm>
            <a:off x="680719" y="1687622"/>
            <a:ext cx="5175708" cy="1107996"/>
          </a:xfrm>
          <a:prstGeom prst="rect">
            <a:avLst/>
          </a:prstGeom>
          <a:noFill/>
        </p:spPr>
        <p:txBody>
          <a:bodyPr wrap="square" rtlCol="0">
            <a:spAutoFit/>
          </a:bodyPr>
          <a:lstStyle/>
          <a:p>
            <a:r>
              <a:rPr lang="en-US" sz="2200" dirty="0">
                <a:solidFill>
                  <a:srgbClr val="FF0000"/>
                </a:solidFill>
              </a:rPr>
              <a:t>Numerical</a:t>
            </a:r>
            <a:r>
              <a:rPr lang="en-US" sz="2200" dirty="0"/>
              <a:t> methods (lattice QCD) are </a:t>
            </a:r>
            <a:r>
              <a:rPr lang="en-US" sz="2200" dirty="0">
                <a:solidFill>
                  <a:srgbClr val="FF0000"/>
                </a:solidFill>
              </a:rPr>
              <a:t>unable</a:t>
            </a:r>
            <a:r>
              <a:rPr lang="en-US" sz="2200" dirty="0"/>
              <a:t> to reach very high densities because of the sign problem </a:t>
            </a:r>
            <a:endParaRPr lang="en-US" sz="2200" dirty="0">
              <a:solidFill>
                <a:srgbClr val="FF0000"/>
              </a:solidFill>
            </a:endParaRPr>
          </a:p>
        </p:txBody>
      </p:sp>
      <p:sp>
        <p:nvSpPr>
          <p:cNvPr id="16" name="Espace réservé du numéro de diapositive 4">
            <a:extLst>
              <a:ext uri="{FF2B5EF4-FFF2-40B4-BE49-F238E27FC236}">
                <a16:creationId xmlns:a16="http://schemas.microsoft.com/office/drawing/2014/main" id="{F2FB6524-E3CA-447C-8009-81DFFE5D9B7A}"/>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4</a:t>
            </a:fld>
            <a:r>
              <a:rPr lang="fr-FR" dirty="0"/>
              <a:t>/32</a:t>
            </a:r>
          </a:p>
        </p:txBody>
      </p:sp>
    </p:spTree>
    <p:extLst>
      <p:ext uri="{BB962C8B-B14F-4D97-AF65-F5344CB8AC3E}">
        <p14:creationId xmlns:p14="http://schemas.microsoft.com/office/powerpoint/2010/main" val="66497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54AC41-8A4D-4281-95D8-11729EAAD476}"/>
              </a:ext>
            </a:extLst>
          </p:cNvPr>
          <p:cNvSpPr>
            <a:spLocks noGrp="1"/>
          </p:cNvSpPr>
          <p:nvPr>
            <p:ph type="title"/>
          </p:nvPr>
        </p:nvSpPr>
        <p:spPr/>
        <p:txBody>
          <a:bodyPr/>
          <a:lstStyle/>
          <a:p>
            <a:r>
              <a:rPr lang="en-US" dirty="0"/>
              <a:t>The Rotating Soliton </a:t>
            </a:r>
          </a:p>
        </p:txBody>
      </p:sp>
      <p:sp>
        <p:nvSpPr>
          <p:cNvPr id="3" name="Espace réservé du numéro de diapositive 2">
            <a:extLst>
              <a:ext uri="{FF2B5EF4-FFF2-40B4-BE49-F238E27FC236}">
                <a16:creationId xmlns:a16="http://schemas.microsoft.com/office/drawing/2014/main" id="{39F7E1EA-3EA7-405A-BE13-69E4FAAC5BD4}"/>
              </a:ext>
            </a:extLst>
          </p:cNvPr>
          <p:cNvSpPr>
            <a:spLocks noGrp="1"/>
          </p:cNvSpPr>
          <p:nvPr>
            <p:ph type="sldNum" sz="quarter" idx="12"/>
          </p:nvPr>
        </p:nvSpPr>
        <p:spPr/>
        <p:txBody>
          <a:bodyPr/>
          <a:lstStyle/>
          <a:p>
            <a:fld id="{483A8600-70C3-4930-9481-30FCED94700B}" type="slidenum">
              <a:rPr lang="fr-FR" smtClean="0"/>
              <a:t>40</a:t>
            </a:fld>
            <a:r>
              <a:rPr lang="fr-FR" dirty="0"/>
              <a:t>/34</a:t>
            </a:r>
          </a:p>
        </p:txBody>
      </p:sp>
      <p:sp>
        <p:nvSpPr>
          <p:cNvPr id="4" name="ZoneTexte 3">
            <a:extLst>
              <a:ext uri="{FF2B5EF4-FFF2-40B4-BE49-F238E27FC236}">
                <a16:creationId xmlns:a16="http://schemas.microsoft.com/office/drawing/2014/main" id="{54A3F8CE-613B-44E0-B8B9-6D6B3EB81EF2}"/>
              </a:ext>
            </a:extLst>
          </p:cNvPr>
          <p:cNvSpPr txBox="1"/>
          <p:nvPr/>
        </p:nvSpPr>
        <p:spPr>
          <a:xfrm>
            <a:off x="923925" y="1690688"/>
            <a:ext cx="9820275" cy="461665"/>
          </a:xfrm>
          <a:prstGeom prst="rect">
            <a:avLst/>
          </a:prstGeom>
          <a:noFill/>
        </p:spPr>
        <p:txBody>
          <a:bodyPr wrap="square" rtlCol="0">
            <a:spAutoFit/>
          </a:bodyPr>
          <a:lstStyle/>
          <a:p>
            <a:r>
              <a:rPr lang="en-US" sz="2400" dirty="0"/>
              <a:t>Solution of the classical bulk </a:t>
            </a:r>
            <a:r>
              <a:rPr lang="en-US" sz="2400" dirty="0" err="1"/>
              <a:t>EoMs</a:t>
            </a:r>
            <a:r>
              <a:rPr lang="en-US" sz="2400" dirty="0"/>
              <a:t> corresponding to a </a:t>
            </a:r>
            <a:r>
              <a:rPr lang="en-US" sz="2400" dirty="0">
                <a:solidFill>
                  <a:srgbClr val="FF0000"/>
                </a:solidFill>
              </a:rPr>
              <a:t>rotating soliton </a:t>
            </a:r>
          </a:p>
        </p:txBody>
      </p:sp>
      <p:grpSp>
        <p:nvGrpSpPr>
          <p:cNvPr id="21" name="Groupe 20">
            <a:extLst>
              <a:ext uri="{FF2B5EF4-FFF2-40B4-BE49-F238E27FC236}">
                <a16:creationId xmlns:a16="http://schemas.microsoft.com/office/drawing/2014/main" id="{B9687A0E-8715-45D7-8916-014E344A86B9}"/>
              </a:ext>
            </a:extLst>
          </p:cNvPr>
          <p:cNvGrpSpPr/>
          <p:nvPr/>
        </p:nvGrpSpPr>
        <p:grpSpPr>
          <a:xfrm>
            <a:off x="923924" y="3461440"/>
            <a:ext cx="9820275" cy="769570"/>
            <a:chOff x="923924" y="3329360"/>
            <a:chExt cx="9820275" cy="769570"/>
          </a:xfrm>
        </p:grpSpPr>
        <p:sp>
          <p:nvSpPr>
            <p:cNvPr id="5" name="ZoneTexte 4">
              <a:extLst>
                <a:ext uri="{FF2B5EF4-FFF2-40B4-BE49-F238E27FC236}">
                  <a16:creationId xmlns:a16="http://schemas.microsoft.com/office/drawing/2014/main" id="{750287A6-5162-4825-8EA7-7C89F998618B}"/>
                </a:ext>
              </a:extLst>
            </p:cNvPr>
            <p:cNvSpPr txBox="1"/>
            <p:nvPr/>
          </p:nvSpPr>
          <p:spPr>
            <a:xfrm>
              <a:off x="923924" y="3483313"/>
              <a:ext cx="9820275" cy="461665"/>
            </a:xfrm>
            <a:prstGeom prst="rect">
              <a:avLst/>
            </a:prstGeom>
            <a:noFill/>
          </p:spPr>
          <p:txBody>
            <a:bodyPr wrap="square" rtlCol="0">
              <a:spAutoFit/>
            </a:bodyPr>
            <a:lstStyle/>
            <a:p>
              <a:r>
                <a:rPr lang="en-US" sz="2400" dirty="0"/>
                <a:t>The rotation is a </a:t>
              </a:r>
              <a:r>
                <a:rPr lang="en-US" sz="2400" dirty="0">
                  <a:solidFill>
                    <a:srgbClr val="FF0000"/>
                  </a:solidFill>
                </a:rPr>
                <a:t>perturbation</a:t>
              </a:r>
              <a:r>
                <a:rPr lang="en-US" sz="2400" dirty="0"/>
                <a:t> if </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A825F599-12E2-4F05-BD76-8A7635CBBE53}"/>
                    </a:ext>
                  </a:extLst>
                </p:cNvPr>
                <p:cNvSpPr txBox="1"/>
                <p:nvPr/>
              </p:nvSpPr>
              <p:spPr>
                <a:xfrm>
                  <a:off x="5486400" y="3329360"/>
                  <a:ext cx="2249269" cy="7695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𝜆</m:t>
                                </m:r>
                              </m:e>
                              <m:sub>
                                <m:r>
                                  <a:rPr lang="fr-FR" sz="2400" b="0" i="1" smtClean="0">
                                    <a:latin typeface="Cambria Math" panose="02040503050406030204" pitchFamily="18" charset="0"/>
                                  </a:rPr>
                                  <m:t>𝑠</m:t>
                                </m:r>
                              </m:sub>
                            </m:sSub>
                            <m:r>
                              <a:rPr lang="fr-FR" sz="2400" b="0" i="1" smtClean="0">
                                <a:latin typeface="Cambria Math" panose="02040503050406030204" pitchFamily="18" charset="0"/>
                              </a:rPr>
                              <m:t> </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 </m:t>
                                </m:r>
                                <m:r>
                                  <a:rPr lang="fr-FR" sz="2400" b="0" i="1" smtClean="0">
                                    <a:latin typeface="Cambria Math" panose="02040503050406030204" pitchFamily="18" charset="0"/>
                                  </a:rPr>
                                  <m:t>𝑀</m:t>
                                </m:r>
                              </m:e>
                              <m:sub>
                                <m:r>
                                  <a:rPr lang="fr-FR" sz="2400" b="0" i="1" smtClean="0">
                                    <a:latin typeface="Cambria Math" panose="02040503050406030204" pitchFamily="18" charset="0"/>
                                  </a:rPr>
                                  <m:t>𝑠</m:t>
                                </m:r>
                              </m:sub>
                            </m:sSub>
                          </m:den>
                        </m:f>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𝑁</m:t>
                                </m:r>
                              </m:e>
                              <m:sub>
                                <m:r>
                                  <a:rPr lang="fr-FR" sz="2400" b="0" i="1" smtClean="0">
                                    <a:latin typeface="Cambria Math" panose="02040503050406030204" pitchFamily="18" charset="0"/>
                                  </a:rPr>
                                  <m:t>𝑐</m:t>
                                </m:r>
                              </m:sub>
                              <m:sup>
                                <m:r>
                                  <a:rPr lang="fr-FR" sz="2400" b="0" i="1" smtClean="0">
                                    <a:latin typeface="Cambria Math" panose="02040503050406030204" pitchFamily="18" charset="0"/>
                                  </a:rPr>
                                  <m:t>2</m:t>
                                </m:r>
                              </m:sup>
                            </m:sSubSup>
                          </m:den>
                        </m:f>
                        <m:r>
                          <a:rPr lang="fr-FR" sz="2400" b="0" i="1" smtClean="0">
                            <a:latin typeface="Cambria Math" panose="02040503050406030204" pitchFamily="18" charset="0"/>
                          </a:rPr>
                          <m:t>≪1</m:t>
                        </m:r>
                      </m:oMath>
                    </m:oMathPara>
                  </a14:m>
                  <a:endParaRPr lang="en-US" dirty="0"/>
                </a:p>
              </p:txBody>
            </p:sp>
          </mc:Choice>
          <mc:Fallback xmlns="">
            <p:sp>
              <p:nvSpPr>
                <p:cNvPr id="6" name="ZoneTexte 5">
                  <a:extLst>
                    <a:ext uri="{FF2B5EF4-FFF2-40B4-BE49-F238E27FC236}">
                      <a16:creationId xmlns:a16="http://schemas.microsoft.com/office/drawing/2014/main" id="{A825F599-12E2-4F05-BD76-8A7635CBBE53}"/>
                    </a:ext>
                  </a:extLst>
                </p:cNvPr>
                <p:cNvSpPr txBox="1">
                  <a:spLocks noRot="1" noChangeAspect="1" noMove="1" noResize="1" noEditPoints="1" noAdjustHandles="1" noChangeArrowheads="1" noChangeShapeType="1" noTextEdit="1"/>
                </p:cNvSpPr>
                <p:nvPr/>
              </p:nvSpPr>
              <p:spPr>
                <a:xfrm>
                  <a:off x="5486400" y="3329360"/>
                  <a:ext cx="2249269" cy="769570"/>
                </a:xfrm>
                <a:prstGeom prst="rect">
                  <a:avLst/>
                </a:prstGeom>
                <a:blipFill>
                  <a:blip r:embed="rId2"/>
                  <a:stretch>
                    <a:fillRect/>
                  </a:stretch>
                </a:blipFill>
              </p:spPr>
              <p:txBody>
                <a:bodyPr/>
                <a:lstStyle/>
                <a:p>
                  <a:r>
                    <a:rPr lang="en-US">
                      <a:noFill/>
                    </a:rPr>
                    <a:t> </a:t>
                  </a:r>
                </a:p>
              </p:txBody>
            </p:sp>
          </mc:Fallback>
        </mc:AlternateContent>
      </p:grpSp>
      <p:grpSp>
        <p:nvGrpSpPr>
          <p:cNvPr id="34" name="Groupe 33">
            <a:extLst>
              <a:ext uri="{FF2B5EF4-FFF2-40B4-BE49-F238E27FC236}">
                <a16:creationId xmlns:a16="http://schemas.microsoft.com/office/drawing/2014/main" id="{4409C852-7CA6-4793-8229-6ABB70B3E8D6}"/>
              </a:ext>
            </a:extLst>
          </p:cNvPr>
          <p:cNvGrpSpPr/>
          <p:nvPr/>
        </p:nvGrpSpPr>
        <p:grpSpPr>
          <a:xfrm>
            <a:off x="923924" y="2462866"/>
            <a:ext cx="10502060" cy="936573"/>
            <a:chOff x="923924" y="2462866"/>
            <a:chExt cx="10502060" cy="936573"/>
          </a:xfrm>
        </p:grpSpPr>
        <p:sp>
          <p:nvSpPr>
            <p:cNvPr id="7" name="Ellipse 6">
              <a:extLst>
                <a:ext uri="{FF2B5EF4-FFF2-40B4-BE49-F238E27FC236}">
                  <a16:creationId xmlns:a16="http://schemas.microsoft.com/office/drawing/2014/main" id="{0EA49C4C-7021-4012-A772-6F272049FD3E}"/>
                </a:ext>
              </a:extLst>
            </p:cNvPr>
            <p:cNvSpPr/>
            <p:nvPr/>
          </p:nvSpPr>
          <p:spPr>
            <a:xfrm>
              <a:off x="8396714" y="2565817"/>
              <a:ext cx="485775" cy="48577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a:extLst>
                <a:ext uri="{FF2B5EF4-FFF2-40B4-BE49-F238E27FC236}">
                  <a16:creationId xmlns:a16="http://schemas.microsoft.com/office/drawing/2014/main" id="{79113D02-8155-4A61-BFCD-C72293B8F318}"/>
                </a:ext>
              </a:extLst>
            </p:cNvPr>
            <p:cNvSpPr/>
            <p:nvPr/>
          </p:nvSpPr>
          <p:spPr>
            <a:xfrm>
              <a:off x="7434026" y="2566790"/>
              <a:ext cx="485775" cy="485775"/>
            </a:xfrm>
            <a:prstGeom prst="ellipse">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eur droit 9">
              <a:extLst>
                <a:ext uri="{FF2B5EF4-FFF2-40B4-BE49-F238E27FC236}">
                  <a16:creationId xmlns:a16="http://schemas.microsoft.com/office/drawing/2014/main" id="{37E926B8-6BB9-4C14-A55B-6124B942674B}"/>
                </a:ext>
              </a:extLst>
            </p:cNvPr>
            <p:cNvCxnSpPr>
              <a:cxnSpLocks/>
            </p:cNvCxnSpPr>
            <p:nvPr/>
          </p:nvCxnSpPr>
          <p:spPr>
            <a:xfrm>
              <a:off x="8770729" y="2999768"/>
              <a:ext cx="146386" cy="71140"/>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9832848-362B-4971-863F-37E3D7EF6B46}"/>
                </a:ext>
              </a:extLst>
            </p:cNvPr>
            <p:cNvCxnSpPr>
              <a:cxnSpLocks/>
            </p:cNvCxnSpPr>
            <p:nvPr/>
          </p:nvCxnSpPr>
          <p:spPr>
            <a:xfrm flipH="1">
              <a:off x="7360534" y="2960485"/>
              <a:ext cx="146386" cy="71140"/>
            </a:xfrm>
            <a:prstGeom prst="line">
              <a:avLst/>
            </a:prstGeom>
            <a:ln w="25400">
              <a:solidFill>
                <a:schemeClr val="accent4">
                  <a:alpha val="40000"/>
                </a:schemeClr>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09E89E2B-06D3-43F1-AF65-DB985D70585B}"/>
                </a:ext>
              </a:extLst>
            </p:cNvPr>
            <p:cNvSpPr txBox="1"/>
            <p:nvPr/>
          </p:nvSpPr>
          <p:spPr>
            <a:xfrm>
              <a:off x="8825144" y="3030107"/>
              <a:ext cx="2600840" cy="369332"/>
            </a:xfrm>
            <a:prstGeom prst="rect">
              <a:avLst/>
            </a:prstGeom>
            <a:noFill/>
          </p:spPr>
          <p:txBody>
            <a:bodyPr wrap="none" rtlCol="0">
              <a:spAutoFit/>
            </a:bodyPr>
            <a:lstStyle/>
            <a:p>
              <a:pPr algn="ctr"/>
              <a:r>
                <a:rPr lang="en-US" dirty="0">
                  <a:solidFill>
                    <a:schemeClr val="accent1"/>
                  </a:solidFill>
                </a:rPr>
                <a:t>Soliton moment of inertia</a:t>
              </a:r>
            </a:p>
          </p:txBody>
        </p:sp>
        <p:sp>
          <p:nvSpPr>
            <p:cNvPr id="13" name="ZoneTexte 12">
              <a:extLst>
                <a:ext uri="{FF2B5EF4-FFF2-40B4-BE49-F238E27FC236}">
                  <a16:creationId xmlns:a16="http://schemas.microsoft.com/office/drawing/2014/main" id="{3BAA3C9B-2EC7-4076-87D8-2DE642C662C5}"/>
                </a:ext>
              </a:extLst>
            </p:cNvPr>
            <p:cNvSpPr txBox="1"/>
            <p:nvPr/>
          </p:nvSpPr>
          <p:spPr>
            <a:xfrm>
              <a:off x="6131008" y="3029914"/>
              <a:ext cx="1363836" cy="369332"/>
            </a:xfrm>
            <a:prstGeom prst="rect">
              <a:avLst/>
            </a:prstGeom>
            <a:noFill/>
          </p:spPr>
          <p:txBody>
            <a:bodyPr wrap="none" rtlCol="0">
              <a:spAutoFit/>
            </a:bodyPr>
            <a:lstStyle/>
            <a:p>
              <a:pPr algn="ctr"/>
              <a:r>
                <a:rPr lang="en-US" dirty="0">
                  <a:solidFill>
                    <a:srgbClr val="FFC000"/>
                  </a:solidFill>
                </a:rPr>
                <a:t>Soliton mass</a:t>
              </a:r>
            </a:p>
          </p:txBody>
        </p:sp>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6E6DB118-F47E-4755-9BC2-E34CDF516905}"/>
                    </a:ext>
                  </a:extLst>
                </p:cNvPr>
                <p:cNvSpPr txBox="1"/>
                <p:nvPr/>
              </p:nvSpPr>
              <p:spPr>
                <a:xfrm>
                  <a:off x="923924" y="2462866"/>
                  <a:ext cx="9820275" cy="627159"/>
                </a:xfrm>
                <a:prstGeom prst="rect">
                  <a:avLst/>
                </a:prstGeom>
                <a:noFill/>
              </p:spPr>
              <p:txBody>
                <a:bodyPr wrap="square" rtlCol="0">
                  <a:spAutoFit/>
                </a:bodyPr>
                <a:lstStyle/>
                <a:p>
                  <a:r>
                    <a:rPr lang="en-US" sz="2400" dirty="0"/>
                    <a:t>The on-shell action at </a:t>
                  </a:r>
                  <a:r>
                    <a:rPr lang="en-US" sz="2400" dirty="0">
                      <a:solidFill>
                        <a:srgbClr val="FF0000"/>
                      </a:solidFill>
                    </a:rPr>
                    <a:t>quadratic order in </a:t>
                  </a:r>
                  <a14:m>
                    <m:oMath xmlns:m="http://schemas.openxmlformats.org/officeDocument/2006/math">
                      <m:acc>
                        <m:accPr>
                          <m:chr m:val="⃗"/>
                          <m:ctrlPr>
                            <a:rPr lang="fr-FR" sz="2400" b="0" i="1" smtClean="0">
                              <a:solidFill>
                                <a:srgbClr val="FF0000"/>
                              </a:solidFill>
                              <a:latin typeface="Cambria Math" panose="02040503050406030204" pitchFamily="18" charset="0"/>
                            </a:rPr>
                          </m:ctrlPr>
                        </m:accPr>
                        <m:e>
                          <m:r>
                            <a:rPr lang="fr-FR" sz="2400" b="0" i="1" smtClean="0">
                              <a:solidFill>
                                <a:srgbClr val="FF0000"/>
                              </a:solidFill>
                              <a:latin typeface="Cambria Math" panose="02040503050406030204" pitchFamily="18" charset="0"/>
                            </a:rPr>
                            <m:t>𝜔</m:t>
                          </m:r>
                        </m:e>
                      </m:acc>
                    </m:oMath>
                  </a14:m>
                  <a:r>
                    <a:rPr lang="en-US" sz="2400" dirty="0">
                      <a:solidFill>
                        <a:srgbClr val="FF0000"/>
                      </a:solidFill>
                    </a:rPr>
                    <a:t> </a:t>
                  </a:r>
                  <a:r>
                    <a:rPr lang="en-US" sz="2400" dirty="0"/>
                    <a:t>is   </a:t>
                  </a:r>
                  <a14:m>
                    <m:oMath xmlns:m="http://schemas.openxmlformats.org/officeDocument/2006/math">
                      <m:r>
                        <a:rPr lang="fr-FR" sz="2400" b="0" i="1" smtClean="0">
                          <a:latin typeface="Cambria Math" panose="02040503050406030204" pitchFamily="18" charset="0"/>
                        </a:rPr>
                        <m:t>𝐿</m:t>
                      </m:r>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𝑀</m:t>
                          </m:r>
                        </m:e>
                        <m:sub>
                          <m:r>
                            <a:rPr lang="fr-FR" sz="2400" b="0" i="1" smtClean="0">
                              <a:latin typeface="Cambria Math" panose="02040503050406030204" pitchFamily="18" charset="0"/>
                            </a:rPr>
                            <m:t>𝑠</m:t>
                          </m:r>
                        </m:sub>
                      </m:sSub>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2</m:t>
                          </m:r>
                        </m:den>
                      </m:f>
                      <m:r>
                        <a:rPr lang="fr-FR" sz="2400" b="0" i="1" smtClean="0">
                          <a:latin typeface="Cambria Math" panose="02040503050406030204" pitchFamily="18" charset="0"/>
                        </a:rPr>
                        <m:t> </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𝜆</m:t>
                          </m:r>
                        </m:e>
                        <m:sub>
                          <m:r>
                            <a:rPr lang="fr-FR" sz="2400" b="0" i="1" smtClean="0">
                              <a:latin typeface="Cambria Math" panose="02040503050406030204" pitchFamily="18" charset="0"/>
                            </a:rPr>
                            <m:t>𝑠</m:t>
                          </m:r>
                        </m:sub>
                      </m:sSub>
                      <m: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acc>
                            <m:accPr>
                              <m:chr m:val="⃗"/>
                              <m:ctrlPr>
                                <a:rPr lang="fr-FR" sz="2400" b="0" i="1" smtClean="0">
                                  <a:latin typeface="Cambria Math" panose="02040503050406030204" pitchFamily="18" charset="0"/>
                                </a:rPr>
                              </m:ctrlPr>
                            </m:accPr>
                            <m:e>
                              <m:r>
                                <a:rPr lang="fr-FR" sz="2400" b="0" i="1" smtClean="0">
                                  <a:latin typeface="Cambria Math" panose="02040503050406030204" pitchFamily="18" charset="0"/>
                                </a:rPr>
                                <m:t>𝜔</m:t>
                              </m:r>
                            </m:e>
                          </m:acc>
                        </m:e>
                        <m:sup>
                          <m:r>
                            <a:rPr lang="fr-FR" sz="2400" b="0" i="1" smtClean="0">
                              <a:latin typeface="Cambria Math" panose="02040503050406030204" pitchFamily="18" charset="0"/>
                            </a:rPr>
                            <m:t>2</m:t>
                          </m:r>
                        </m:sup>
                      </m:sSup>
                    </m:oMath>
                  </a14:m>
                  <a:r>
                    <a:rPr lang="en-US" sz="2400" dirty="0">
                      <a:solidFill>
                        <a:srgbClr val="FF0000"/>
                      </a:solidFill>
                    </a:rPr>
                    <a:t> </a:t>
                  </a:r>
                </a:p>
              </p:txBody>
            </p:sp>
          </mc:Choice>
          <mc:Fallback xmlns="">
            <p:sp>
              <p:nvSpPr>
                <p:cNvPr id="16" name="ZoneTexte 15">
                  <a:extLst>
                    <a:ext uri="{FF2B5EF4-FFF2-40B4-BE49-F238E27FC236}">
                      <a16:creationId xmlns:a16="http://schemas.microsoft.com/office/drawing/2014/main" id="{6E6DB118-F47E-4755-9BC2-E34CDF516905}"/>
                    </a:ext>
                  </a:extLst>
                </p:cNvPr>
                <p:cNvSpPr txBox="1">
                  <a:spLocks noRot="1" noChangeAspect="1" noMove="1" noResize="1" noEditPoints="1" noAdjustHandles="1" noChangeArrowheads="1" noChangeShapeType="1" noTextEdit="1"/>
                </p:cNvSpPr>
                <p:nvPr/>
              </p:nvSpPr>
              <p:spPr>
                <a:xfrm>
                  <a:off x="923924" y="2462866"/>
                  <a:ext cx="9820275" cy="627159"/>
                </a:xfrm>
                <a:prstGeom prst="rect">
                  <a:avLst/>
                </a:prstGeom>
                <a:blipFill>
                  <a:blip r:embed="rId3"/>
                  <a:stretch>
                    <a:fillRect l="-994" b="-7767"/>
                  </a:stretch>
                </a:blipFill>
              </p:spPr>
              <p:txBody>
                <a:bodyPr/>
                <a:lstStyle/>
                <a:p>
                  <a:r>
                    <a:rPr lang="en-US">
                      <a:noFill/>
                    </a:rPr>
                    <a:t> </a:t>
                  </a:r>
                </a:p>
              </p:txBody>
            </p:sp>
          </mc:Fallback>
        </mc:AlternateContent>
      </p:grpSp>
      <p:sp>
        <p:nvSpPr>
          <p:cNvPr id="17" name="Ellipse 16">
            <a:extLst>
              <a:ext uri="{FF2B5EF4-FFF2-40B4-BE49-F238E27FC236}">
                <a16:creationId xmlns:a16="http://schemas.microsoft.com/office/drawing/2014/main" id="{04061D18-D57F-4E93-917F-B38B3D47EA25}"/>
              </a:ext>
            </a:extLst>
          </p:cNvPr>
          <p:cNvSpPr/>
          <p:nvPr/>
        </p:nvSpPr>
        <p:spPr>
          <a:xfrm>
            <a:off x="10025958" y="1509744"/>
            <a:ext cx="803967" cy="802946"/>
          </a:xfrm>
          <a:prstGeom prst="ellipse">
            <a:avLst/>
          </a:prstGeom>
          <a:solidFill>
            <a:schemeClr val="accent1">
              <a:lumMod val="60000"/>
              <a:lumOff val="40000"/>
            </a:schemeClr>
          </a:solidFill>
          <a:ln>
            <a:noFill/>
          </a:ln>
          <a:effectLst/>
          <a:scene3d>
            <a:camera prst="orthographicFront"/>
            <a:lightRig rig="threePt" dir="t"/>
          </a:scene3d>
          <a:sp3d extrusionH="76200">
            <a:bevelT w="450850" h="450850"/>
            <a:bevelB w="1193800" h="1028700" prst="artDeco"/>
            <a:extrusionClr>
              <a:schemeClr val="accent1">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courbe vers le haut 17">
            <a:extLst>
              <a:ext uri="{FF2B5EF4-FFF2-40B4-BE49-F238E27FC236}">
                <a16:creationId xmlns:a16="http://schemas.microsoft.com/office/drawing/2014/main" id="{D7967DC9-6AE8-4F33-BC83-F9DB92EEC9C1}"/>
              </a:ext>
            </a:extLst>
          </p:cNvPr>
          <p:cNvSpPr/>
          <p:nvPr/>
        </p:nvSpPr>
        <p:spPr>
          <a:xfrm>
            <a:off x="9917578" y="1506886"/>
            <a:ext cx="1020726" cy="338588"/>
          </a:xfrm>
          <a:prstGeom prst="curved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23B27794-7D70-4C8E-8067-24AEBFEB120A}"/>
                  </a:ext>
                </a:extLst>
              </p:cNvPr>
              <p:cNvSpPr txBox="1"/>
              <p:nvPr/>
            </p:nvSpPr>
            <p:spPr>
              <a:xfrm>
                <a:off x="10303291" y="1192661"/>
                <a:ext cx="2492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0" i="1" smtClean="0">
                              <a:latin typeface="Cambria Math" panose="02040503050406030204" pitchFamily="18" charset="0"/>
                            </a:rPr>
                          </m:ctrlPr>
                        </m:accPr>
                        <m:e>
                          <m:r>
                            <a:rPr lang="fr-FR" sz="2000" b="0" i="1" smtClean="0">
                              <a:latin typeface="Cambria Math" panose="02040503050406030204" pitchFamily="18" charset="0"/>
                            </a:rPr>
                            <m:t>𝜔</m:t>
                          </m:r>
                        </m:e>
                      </m:acc>
                    </m:oMath>
                  </m:oMathPara>
                </a14:m>
                <a:endParaRPr lang="en-US" dirty="0"/>
              </a:p>
            </p:txBody>
          </p:sp>
        </mc:Choice>
        <mc:Fallback xmlns="">
          <p:sp>
            <p:nvSpPr>
              <p:cNvPr id="20" name="ZoneTexte 19">
                <a:extLst>
                  <a:ext uri="{FF2B5EF4-FFF2-40B4-BE49-F238E27FC236}">
                    <a16:creationId xmlns:a16="http://schemas.microsoft.com/office/drawing/2014/main" id="{23B27794-7D70-4C8E-8067-24AEBFEB120A}"/>
                  </a:ext>
                </a:extLst>
              </p:cNvPr>
              <p:cNvSpPr txBox="1">
                <a:spLocks noRot="1" noChangeAspect="1" noMove="1" noResize="1" noEditPoints="1" noAdjustHandles="1" noChangeArrowheads="1" noChangeShapeType="1" noTextEdit="1"/>
              </p:cNvSpPr>
              <p:nvPr/>
            </p:nvSpPr>
            <p:spPr>
              <a:xfrm>
                <a:off x="10303291" y="1192661"/>
                <a:ext cx="249299" cy="307777"/>
              </a:xfrm>
              <a:prstGeom prst="rect">
                <a:avLst/>
              </a:prstGeom>
              <a:blipFill>
                <a:blip r:embed="rId4"/>
                <a:stretch>
                  <a:fillRect l="-12195" r="-12195"/>
                </a:stretch>
              </a:blipFill>
            </p:spPr>
            <p:txBody>
              <a:bodyPr/>
              <a:lstStyle/>
              <a:p>
                <a:r>
                  <a:rPr lang="en-US">
                    <a:noFill/>
                  </a:rPr>
                  <a:t> </a:t>
                </a:r>
              </a:p>
            </p:txBody>
          </p:sp>
        </mc:Fallback>
      </mc:AlternateContent>
      <p:grpSp>
        <p:nvGrpSpPr>
          <p:cNvPr id="35" name="Groupe 34">
            <a:extLst>
              <a:ext uri="{FF2B5EF4-FFF2-40B4-BE49-F238E27FC236}">
                <a16:creationId xmlns:a16="http://schemas.microsoft.com/office/drawing/2014/main" id="{17FB26BC-40BB-46DD-AB3D-957882D1A9E8}"/>
              </a:ext>
            </a:extLst>
          </p:cNvPr>
          <p:cNvGrpSpPr/>
          <p:nvPr/>
        </p:nvGrpSpPr>
        <p:grpSpPr>
          <a:xfrm>
            <a:off x="923924" y="4756378"/>
            <a:ext cx="9820275" cy="1550639"/>
            <a:chOff x="923924" y="4756378"/>
            <a:chExt cx="9820275" cy="1550639"/>
          </a:xfrm>
        </p:grpSpPr>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0104C2FF-DA36-4949-AC7A-3A9BEA10A73B}"/>
                    </a:ext>
                  </a:extLst>
                </p:cNvPr>
                <p:cNvSpPr txBox="1"/>
                <p:nvPr/>
              </p:nvSpPr>
              <p:spPr>
                <a:xfrm>
                  <a:off x="923924" y="4756378"/>
                  <a:ext cx="9820275" cy="461665"/>
                </a:xfrm>
                <a:prstGeom prst="rect">
                  <a:avLst/>
                </a:prstGeom>
                <a:noFill/>
              </p:spPr>
              <p:txBody>
                <a:bodyPr wrap="square" rtlCol="0">
                  <a:spAutoFit/>
                </a:bodyPr>
                <a:lstStyle/>
                <a:p>
                  <a:r>
                    <a:rPr lang="en-US" sz="2400" dirty="0">
                      <a:solidFill>
                        <a:srgbClr val="FF0000"/>
                      </a:solidFill>
                    </a:rPr>
                    <a:t>Large </a:t>
                  </a:r>
                  <a14:m>
                    <m:oMath xmlns:m="http://schemas.openxmlformats.org/officeDocument/2006/math">
                      <m:sSub>
                        <m:sSubPr>
                          <m:ctrlPr>
                            <a:rPr lang="fr-FR" sz="2400" b="0" i="1" smtClean="0">
                              <a:solidFill>
                                <a:srgbClr val="FF0000"/>
                              </a:solidFill>
                              <a:latin typeface="Cambria Math" panose="02040503050406030204" pitchFamily="18" charset="0"/>
                            </a:rPr>
                          </m:ctrlPr>
                        </m:sSubPr>
                        <m:e>
                          <m:r>
                            <a:rPr lang="fr-FR" sz="2400" b="0" i="1" smtClean="0">
                              <a:solidFill>
                                <a:srgbClr val="FF0000"/>
                              </a:solidFill>
                              <a:latin typeface="Cambria Math" panose="02040503050406030204" pitchFamily="18" charset="0"/>
                            </a:rPr>
                            <m:t>𝑁</m:t>
                          </m:r>
                        </m:e>
                        <m:sub>
                          <m:r>
                            <a:rPr lang="fr-FR" sz="2400" b="0" i="1" smtClean="0">
                              <a:solidFill>
                                <a:srgbClr val="FF0000"/>
                              </a:solidFill>
                              <a:latin typeface="Cambria Math" panose="02040503050406030204" pitchFamily="18" charset="0"/>
                            </a:rPr>
                            <m:t>𝑐</m:t>
                          </m:r>
                        </m:sub>
                      </m:sSub>
                    </m:oMath>
                  </a14:m>
                  <a:r>
                    <a:rPr lang="en-US" sz="2400" dirty="0"/>
                    <a:t> limit : expand the fields at </a:t>
                  </a:r>
                  <a14:m>
                    <m:oMath xmlns:m="http://schemas.openxmlformats.org/officeDocument/2006/math">
                      <m:r>
                        <a:rPr lang="fr-FR" sz="2400" b="0" i="1" smtClean="0">
                          <a:solidFill>
                            <a:srgbClr val="FF0000"/>
                          </a:solidFill>
                          <a:latin typeface="Cambria Math" panose="02040503050406030204" pitchFamily="18" charset="0"/>
                        </a:rPr>
                        <m:t>𝒪</m:t>
                      </m:r>
                      <m:r>
                        <a:rPr lang="fr-FR" sz="2400" b="0" i="1" smtClean="0">
                          <a:solidFill>
                            <a:srgbClr val="FF0000"/>
                          </a:solidFill>
                          <a:latin typeface="Cambria Math" panose="02040503050406030204" pitchFamily="18" charset="0"/>
                        </a:rPr>
                        <m:t>(</m:t>
                      </m:r>
                      <m:r>
                        <a:rPr lang="fr-FR" sz="2400" b="0" i="1" smtClean="0">
                          <a:solidFill>
                            <a:srgbClr val="FF0000"/>
                          </a:solidFill>
                          <a:latin typeface="Cambria Math" panose="02040503050406030204" pitchFamily="18" charset="0"/>
                        </a:rPr>
                        <m:t>𝜔</m:t>
                      </m:r>
                      <m:r>
                        <a:rPr lang="fr-FR" sz="2400" b="0" i="1" smtClean="0">
                          <a:solidFill>
                            <a:srgbClr val="FF0000"/>
                          </a:solidFill>
                          <a:latin typeface="Cambria Math" panose="02040503050406030204" pitchFamily="18" charset="0"/>
                        </a:rPr>
                        <m:t>)</m:t>
                      </m:r>
                    </m:oMath>
                  </a14:m>
                  <a:endParaRPr lang="en-US" sz="2400" dirty="0"/>
                </a:p>
              </p:txBody>
            </p:sp>
          </mc:Choice>
          <mc:Fallback xmlns="">
            <p:sp>
              <p:nvSpPr>
                <p:cNvPr id="14" name="ZoneTexte 13">
                  <a:extLst>
                    <a:ext uri="{FF2B5EF4-FFF2-40B4-BE49-F238E27FC236}">
                      <a16:creationId xmlns:a16="http://schemas.microsoft.com/office/drawing/2014/main" id="{0104C2FF-DA36-4949-AC7A-3A9BEA10A73B}"/>
                    </a:ext>
                  </a:extLst>
                </p:cNvPr>
                <p:cNvSpPr txBox="1">
                  <a:spLocks noRot="1" noChangeAspect="1" noMove="1" noResize="1" noEditPoints="1" noAdjustHandles="1" noChangeArrowheads="1" noChangeShapeType="1" noTextEdit="1"/>
                </p:cNvSpPr>
                <p:nvPr/>
              </p:nvSpPr>
              <p:spPr>
                <a:xfrm>
                  <a:off x="923924" y="4756378"/>
                  <a:ext cx="9820275" cy="461665"/>
                </a:xfrm>
                <a:prstGeom prst="rect">
                  <a:avLst/>
                </a:prstGeom>
                <a:blipFill>
                  <a:blip r:embed="rId5"/>
                  <a:stretch>
                    <a:fillRect l="-994"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FD2F12AD-9CFB-47D5-AE91-0E7CD9E6726F}"/>
                    </a:ext>
                  </a:extLst>
                </p:cNvPr>
                <p:cNvSpPr txBox="1"/>
                <p:nvPr/>
              </p:nvSpPr>
              <p:spPr>
                <a:xfrm>
                  <a:off x="4811000" y="5472948"/>
                  <a:ext cx="2569999" cy="384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𝜑</m:t>
                        </m:r>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𝜑</m:t>
                            </m:r>
                          </m:e>
                          <m:sup>
                            <m:r>
                              <a:rPr lang="fr-FR" sz="2400" b="0" i="1" smtClean="0">
                                <a:latin typeface="Cambria Math" panose="02040503050406030204" pitchFamily="18" charset="0"/>
                              </a:rPr>
                              <m:t>(0)</m:t>
                            </m:r>
                          </m:sup>
                        </m:sSup>
                        <m:r>
                          <a:rPr lang="fr-FR" sz="2400" b="0" i="1" smtClean="0">
                            <a:latin typeface="Cambria Math" panose="02040503050406030204" pitchFamily="18" charset="0"/>
                          </a:rPr>
                          <m:t>+</m:t>
                        </m:r>
                        <m:r>
                          <a:rPr lang="fr-FR" sz="2400" b="0" i="1" smtClean="0">
                            <a:latin typeface="Cambria Math" panose="02040503050406030204" pitchFamily="18" charset="0"/>
                          </a:rPr>
                          <m:t>𝜔</m:t>
                        </m:r>
                        <m: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𝜑</m:t>
                            </m:r>
                          </m:e>
                          <m:sup>
                            <m:r>
                              <a:rPr lang="fr-FR" sz="2400" b="0" i="1" smtClean="0">
                                <a:latin typeface="Cambria Math" panose="02040503050406030204" pitchFamily="18" charset="0"/>
                              </a:rPr>
                              <m:t>(1)</m:t>
                            </m:r>
                          </m:sup>
                        </m:sSup>
                        <m:r>
                          <a:rPr lang="fr-FR" sz="2400" b="0" i="1" smtClean="0">
                            <a:latin typeface="Cambria Math" panose="02040503050406030204" pitchFamily="18" charset="0"/>
                          </a:rPr>
                          <m:t> ,</m:t>
                        </m:r>
                      </m:oMath>
                    </m:oMathPara>
                  </a14:m>
                  <a:endParaRPr lang="en-US" dirty="0"/>
                </a:p>
              </p:txBody>
            </p:sp>
          </mc:Choice>
          <mc:Fallback xmlns="">
            <p:sp>
              <p:nvSpPr>
                <p:cNvPr id="22" name="ZoneTexte 21">
                  <a:extLst>
                    <a:ext uri="{FF2B5EF4-FFF2-40B4-BE49-F238E27FC236}">
                      <a16:creationId xmlns:a16="http://schemas.microsoft.com/office/drawing/2014/main" id="{FD2F12AD-9CFB-47D5-AE91-0E7CD9E6726F}"/>
                    </a:ext>
                  </a:extLst>
                </p:cNvPr>
                <p:cNvSpPr txBox="1">
                  <a:spLocks noRot="1" noChangeAspect="1" noMove="1" noResize="1" noEditPoints="1" noAdjustHandles="1" noChangeArrowheads="1" noChangeShapeType="1" noTextEdit="1"/>
                </p:cNvSpPr>
                <p:nvPr/>
              </p:nvSpPr>
              <p:spPr>
                <a:xfrm>
                  <a:off x="4811000" y="5472948"/>
                  <a:ext cx="2569999" cy="384657"/>
                </a:xfrm>
                <a:prstGeom prst="rect">
                  <a:avLst/>
                </a:prstGeom>
                <a:blipFill>
                  <a:blip r:embed="rId6"/>
                  <a:stretch>
                    <a:fillRect l="-2370" t="-4762" b="-25397"/>
                  </a:stretch>
                </a:blipFill>
              </p:spPr>
              <p:txBody>
                <a:bodyPr/>
                <a:lstStyle/>
                <a:p>
                  <a:r>
                    <a:rPr lang="en-US">
                      <a:noFill/>
                    </a:rPr>
                    <a:t> </a:t>
                  </a:r>
                </a:p>
              </p:txBody>
            </p:sp>
          </mc:Fallback>
        </mc:AlternateContent>
        <p:sp>
          <p:nvSpPr>
            <p:cNvPr id="23" name="Ellipse 22">
              <a:extLst>
                <a:ext uri="{FF2B5EF4-FFF2-40B4-BE49-F238E27FC236}">
                  <a16:creationId xmlns:a16="http://schemas.microsoft.com/office/drawing/2014/main" id="{099DF512-53E4-4208-BFB6-84F7ADE184FF}"/>
                </a:ext>
              </a:extLst>
            </p:cNvPr>
            <p:cNvSpPr/>
            <p:nvPr/>
          </p:nvSpPr>
          <p:spPr>
            <a:xfrm>
              <a:off x="5395102" y="5443689"/>
              <a:ext cx="670418" cy="496327"/>
            </a:xfrm>
            <a:prstGeom prst="ellipse">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eur droit 23">
              <a:extLst>
                <a:ext uri="{FF2B5EF4-FFF2-40B4-BE49-F238E27FC236}">
                  <a16:creationId xmlns:a16="http://schemas.microsoft.com/office/drawing/2014/main" id="{DFF54578-318C-4AA3-B0BA-8789F4C300B3}"/>
                </a:ext>
              </a:extLst>
            </p:cNvPr>
            <p:cNvCxnSpPr>
              <a:cxnSpLocks/>
            </p:cNvCxnSpPr>
            <p:nvPr/>
          </p:nvCxnSpPr>
          <p:spPr>
            <a:xfrm flipH="1">
              <a:off x="5352090" y="5868256"/>
              <a:ext cx="146386" cy="71140"/>
            </a:xfrm>
            <a:prstGeom prst="line">
              <a:avLst/>
            </a:prstGeom>
            <a:ln w="25400">
              <a:solidFill>
                <a:schemeClr val="accent4">
                  <a:alpha val="40000"/>
                </a:schemeClr>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6868C696-91EF-475F-8D75-8B0DB5386925}"/>
                </a:ext>
              </a:extLst>
            </p:cNvPr>
            <p:cNvSpPr txBox="1"/>
            <p:nvPr/>
          </p:nvSpPr>
          <p:spPr>
            <a:xfrm>
              <a:off x="4122564" y="5937685"/>
              <a:ext cx="1882230" cy="369332"/>
            </a:xfrm>
            <a:prstGeom prst="rect">
              <a:avLst/>
            </a:prstGeom>
            <a:noFill/>
          </p:spPr>
          <p:txBody>
            <a:bodyPr wrap="square" rtlCol="0">
              <a:spAutoFit/>
            </a:bodyPr>
            <a:lstStyle/>
            <a:p>
              <a:pPr algn="ctr"/>
              <a:r>
                <a:rPr lang="en-US" dirty="0">
                  <a:solidFill>
                    <a:srgbClr val="FFC000"/>
                  </a:solidFill>
                </a:rPr>
                <a:t>Static</a:t>
              </a:r>
            </a:p>
          </p:txBody>
        </p:sp>
        <p:sp>
          <p:nvSpPr>
            <p:cNvPr id="27" name="Ellipse 26">
              <a:extLst>
                <a:ext uri="{FF2B5EF4-FFF2-40B4-BE49-F238E27FC236}">
                  <a16:creationId xmlns:a16="http://schemas.microsoft.com/office/drawing/2014/main" id="{6F7CBCAB-D209-4246-BBFB-57DAB476E3D2}"/>
                </a:ext>
              </a:extLst>
            </p:cNvPr>
            <p:cNvSpPr/>
            <p:nvPr/>
          </p:nvSpPr>
          <p:spPr>
            <a:xfrm>
              <a:off x="6342584" y="5411337"/>
              <a:ext cx="901496" cy="518767"/>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necteur droit 27">
              <a:extLst>
                <a:ext uri="{FF2B5EF4-FFF2-40B4-BE49-F238E27FC236}">
                  <a16:creationId xmlns:a16="http://schemas.microsoft.com/office/drawing/2014/main" id="{F28C43E4-951C-4F85-B8DB-3AE276A2267D}"/>
                </a:ext>
              </a:extLst>
            </p:cNvPr>
            <p:cNvCxnSpPr>
              <a:cxnSpLocks/>
            </p:cNvCxnSpPr>
            <p:nvPr/>
          </p:nvCxnSpPr>
          <p:spPr>
            <a:xfrm>
              <a:off x="7048916" y="5878280"/>
              <a:ext cx="146386" cy="71140"/>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E88B7944-64F4-465C-9842-E4857B852342}"/>
                </a:ext>
              </a:extLst>
            </p:cNvPr>
            <p:cNvSpPr txBox="1"/>
            <p:nvPr/>
          </p:nvSpPr>
          <p:spPr>
            <a:xfrm>
              <a:off x="6374139" y="5908619"/>
              <a:ext cx="2600840" cy="369332"/>
            </a:xfrm>
            <a:prstGeom prst="rect">
              <a:avLst/>
            </a:prstGeom>
            <a:noFill/>
          </p:spPr>
          <p:txBody>
            <a:bodyPr wrap="square" rtlCol="0">
              <a:spAutoFit/>
            </a:bodyPr>
            <a:lstStyle/>
            <a:p>
              <a:pPr algn="ctr"/>
              <a:r>
                <a:rPr lang="en-US" dirty="0">
                  <a:solidFill>
                    <a:schemeClr val="accent1"/>
                  </a:solidFill>
                </a:rPr>
                <a:t>Rotating</a:t>
              </a:r>
            </a:p>
          </p:txBody>
        </p:sp>
      </p:grpSp>
    </p:spTree>
    <p:extLst>
      <p:ext uri="{BB962C8B-B14F-4D97-AF65-F5344CB8AC3E}">
        <p14:creationId xmlns:p14="http://schemas.microsoft.com/office/powerpoint/2010/main" val="194342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54AC41-8A4D-4281-95D8-11729EAAD476}"/>
              </a:ext>
            </a:extLst>
          </p:cNvPr>
          <p:cNvSpPr>
            <a:spLocks noGrp="1"/>
          </p:cNvSpPr>
          <p:nvPr>
            <p:ph type="title"/>
          </p:nvPr>
        </p:nvSpPr>
        <p:spPr/>
        <p:txBody>
          <a:bodyPr/>
          <a:lstStyle/>
          <a:p>
            <a:r>
              <a:rPr lang="en-US" dirty="0"/>
              <a:t>The Rotating Soliton : Quantization </a:t>
            </a:r>
          </a:p>
        </p:txBody>
      </p:sp>
      <p:sp>
        <p:nvSpPr>
          <p:cNvPr id="3" name="Espace réservé du numéro de diapositive 2">
            <a:extLst>
              <a:ext uri="{FF2B5EF4-FFF2-40B4-BE49-F238E27FC236}">
                <a16:creationId xmlns:a16="http://schemas.microsoft.com/office/drawing/2014/main" id="{39F7E1EA-3EA7-405A-BE13-69E4FAAC5BD4}"/>
              </a:ext>
            </a:extLst>
          </p:cNvPr>
          <p:cNvSpPr>
            <a:spLocks noGrp="1"/>
          </p:cNvSpPr>
          <p:nvPr>
            <p:ph type="sldNum" sz="quarter" idx="12"/>
          </p:nvPr>
        </p:nvSpPr>
        <p:spPr/>
        <p:txBody>
          <a:bodyPr/>
          <a:lstStyle/>
          <a:p>
            <a:fld id="{483A8600-70C3-4930-9481-30FCED94700B}" type="slidenum">
              <a:rPr lang="fr-FR" smtClean="0"/>
              <a:t>41</a:t>
            </a:fld>
            <a:r>
              <a:rPr lang="fr-FR" dirty="0"/>
              <a:t>/34</a:t>
            </a: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54A3F8CE-613B-44E0-B8B9-6D6B3EB81EF2}"/>
                  </a:ext>
                </a:extLst>
              </p:cNvPr>
              <p:cNvSpPr txBox="1"/>
              <p:nvPr/>
            </p:nvSpPr>
            <p:spPr>
              <a:xfrm>
                <a:off x="928763" y="2274327"/>
                <a:ext cx="9820275" cy="476990"/>
              </a:xfrm>
              <a:prstGeom prst="rect">
                <a:avLst/>
              </a:prstGeom>
              <a:noFill/>
            </p:spPr>
            <p:txBody>
              <a:bodyPr wrap="square" rtlCol="0">
                <a:spAutoFit/>
              </a:bodyPr>
              <a:lstStyle/>
              <a:p>
                <a:r>
                  <a:rPr lang="en-US" sz="2400" dirty="0"/>
                  <a:t>Substitute the ansatz into the </a:t>
                </a:r>
                <a:r>
                  <a:rPr lang="en-US" sz="2400" dirty="0" err="1"/>
                  <a:t>EoMs</a:t>
                </a:r>
                <a:r>
                  <a:rPr lang="en-US" sz="2400" dirty="0"/>
                  <a:t> </a:t>
                </a:r>
                <a:r>
                  <a:rPr lang="en-US" sz="2400" dirty="0">
                    <a:sym typeface="Wingdings" panose="05000000000000000000" pitchFamily="2" charset="2"/>
                  </a:rPr>
                  <a:t>linear </a:t>
                </a:r>
                <a:r>
                  <a:rPr lang="en-US" sz="2400" dirty="0">
                    <a:solidFill>
                      <a:srgbClr val="FF0000"/>
                    </a:solidFill>
                    <a:sym typeface="Wingdings" panose="05000000000000000000" pitchFamily="2" charset="2"/>
                  </a:rPr>
                  <a:t>PDE’s for the </a:t>
                </a:r>
                <a14:m>
                  <m:oMath xmlns:m="http://schemas.openxmlformats.org/officeDocument/2006/math">
                    <m:sSup>
                      <m:sSupPr>
                        <m:ctrlPr>
                          <a:rPr lang="fr-FR" sz="2400" i="1">
                            <a:solidFill>
                              <a:srgbClr val="FF0000"/>
                            </a:solidFill>
                            <a:latin typeface="Cambria Math" panose="02040503050406030204" pitchFamily="18" charset="0"/>
                          </a:rPr>
                        </m:ctrlPr>
                      </m:sSupPr>
                      <m:e>
                        <m:r>
                          <a:rPr lang="fr-FR" sz="2400" i="1">
                            <a:solidFill>
                              <a:srgbClr val="FF0000"/>
                            </a:solidFill>
                            <a:latin typeface="Cambria Math" panose="02040503050406030204" pitchFamily="18" charset="0"/>
                          </a:rPr>
                          <m:t>𝜑</m:t>
                        </m:r>
                      </m:e>
                      <m:sup>
                        <m:r>
                          <a:rPr lang="fr-FR" sz="2400" i="1">
                            <a:solidFill>
                              <a:srgbClr val="FF0000"/>
                            </a:solidFill>
                            <a:latin typeface="Cambria Math" panose="02040503050406030204" pitchFamily="18" charset="0"/>
                          </a:rPr>
                          <m:t>(1)</m:t>
                        </m:r>
                      </m:sup>
                    </m:sSup>
                  </m:oMath>
                </a14:m>
                <a:r>
                  <a:rPr lang="en-US" sz="2400" dirty="0">
                    <a:solidFill>
                      <a:srgbClr val="FF0000"/>
                    </a:solidFill>
                    <a:sym typeface="Wingdings" panose="05000000000000000000" pitchFamily="2" charset="2"/>
                  </a:rPr>
                  <a:t>’s </a:t>
                </a:r>
                <a:endParaRPr lang="en-US" sz="2400" dirty="0">
                  <a:solidFill>
                    <a:srgbClr val="FF0000"/>
                  </a:solidFill>
                </a:endParaRPr>
              </a:p>
            </p:txBody>
          </p:sp>
        </mc:Choice>
        <mc:Fallback xmlns="">
          <p:sp>
            <p:nvSpPr>
              <p:cNvPr id="4" name="ZoneTexte 3">
                <a:extLst>
                  <a:ext uri="{FF2B5EF4-FFF2-40B4-BE49-F238E27FC236}">
                    <a16:creationId xmlns:a16="http://schemas.microsoft.com/office/drawing/2014/main" id="{54A3F8CE-613B-44E0-B8B9-6D6B3EB81EF2}"/>
                  </a:ext>
                </a:extLst>
              </p:cNvPr>
              <p:cNvSpPr txBox="1">
                <a:spLocks noRot="1" noChangeAspect="1" noMove="1" noResize="1" noEditPoints="1" noAdjustHandles="1" noChangeArrowheads="1" noChangeShapeType="1" noTextEdit="1"/>
              </p:cNvSpPr>
              <p:nvPr/>
            </p:nvSpPr>
            <p:spPr>
              <a:xfrm>
                <a:off x="928763" y="2274327"/>
                <a:ext cx="9820275" cy="476990"/>
              </a:xfrm>
              <a:prstGeom prst="rect">
                <a:avLst/>
              </a:prstGeom>
              <a:blipFill>
                <a:blip r:embed="rId2"/>
                <a:stretch>
                  <a:fillRect l="-931" t="-7692" b="-29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5FD12B61-3E29-4EFA-98E4-44EB045488CC}"/>
                  </a:ext>
                </a:extLst>
              </p:cNvPr>
              <p:cNvSpPr txBox="1"/>
              <p:nvPr/>
            </p:nvSpPr>
            <p:spPr>
              <a:xfrm>
                <a:off x="4868889" y="1672015"/>
                <a:ext cx="2569999" cy="384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𝜑</m:t>
                      </m:r>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𝜑</m:t>
                          </m:r>
                        </m:e>
                        <m:sup>
                          <m:r>
                            <a:rPr lang="fr-FR" sz="2400" b="0" i="1" smtClean="0">
                              <a:latin typeface="Cambria Math" panose="02040503050406030204" pitchFamily="18" charset="0"/>
                            </a:rPr>
                            <m:t>(0)</m:t>
                          </m:r>
                        </m:sup>
                      </m:sSup>
                      <m:r>
                        <a:rPr lang="fr-FR" sz="2400" b="0" i="1" smtClean="0">
                          <a:latin typeface="Cambria Math" panose="02040503050406030204" pitchFamily="18" charset="0"/>
                        </a:rPr>
                        <m:t>+</m:t>
                      </m:r>
                      <m:r>
                        <a:rPr lang="fr-FR" sz="2400" b="0" i="1" smtClean="0">
                          <a:latin typeface="Cambria Math" panose="02040503050406030204" pitchFamily="18" charset="0"/>
                        </a:rPr>
                        <m:t>𝜔</m:t>
                      </m:r>
                      <m: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𝜑</m:t>
                          </m:r>
                        </m:e>
                        <m:sup>
                          <m:r>
                            <a:rPr lang="fr-FR" sz="2400" b="0" i="1" smtClean="0">
                              <a:latin typeface="Cambria Math" panose="02040503050406030204" pitchFamily="18" charset="0"/>
                            </a:rPr>
                            <m:t>(1)</m:t>
                          </m:r>
                        </m:sup>
                      </m:sSup>
                      <m:r>
                        <a:rPr lang="fr-FR" sz="2400" b="0" i="1" smtClean="0">
                          <a:latin typeface="Cambria Math" panose="02040503050406030204" pitchFamily="18" charset="0"/>
                        </a:rPr>
                        <m:t> ,</m:t>
                      </m:r>
                    </m:oMath>
                  </m:oMathPara>
                </a14:m>
                <a:endParaRPr lang="en-US" dirty="0"/>
              </a:p>
            </p:txBody>
          </p:sp>
        </mc:Choice>
        <mc:Fallback xmlns="">
          <p:sp>
            <p:nvSpPr>
              <p:cNvPr id="26" name="ZoneTexte 25">
                <a:extLst>
                  <a:ext uri="{FF2B5EF4-FFF2-40B4-BE49-F238E27FC236}">
                    <a16:creationId xmlns:a16="http://schemas.microsoft.com/office/drawing/2014/main" id="{5FD12B61-3E29-4EFA-98E4-44EB045488CC}"/>
                  </a:ext>
                </a:extLst>
              </p:cNvPr>
              <p:cNvSpPr txBox="1">
                <a:spLocks noRot="1" noChangeAspect="1" noMove="1" noResize="1" noEditPoints="1" noAdjustHandles="1" noChangeArrowheads="1" noChangeShapeType="1" noTextEdit="1"/>
              </p:cNvSpPr>
              <p:nvPr/>
            </p:nvSpPr>
            <p:spPr>
              <a:xfrm>
                <a:off x="4868889" y="1672015"/>
                <a:ext cx="2569999" cy="384657"/>
              </a:xfrm>
              <a:prstGeom prst="rect">
                <a:avLst/>
              </a:prstGeom>
              <a:blipFill>
                <a:blip r:embed="rId3"/>
                <a:stretch>
                  <a:fillRect l="-2375" t="-4762" b="-25397"/>
                </a:stretch>
              </a:blipFill>
            </p:spPr>
            <p:txBody>
              <a:bodyPr/>
              <a:lstStyle/>
              <a:p>
                <a:r>
                  <a:rPr lang="en-US">
                    <a:noFill/>
                  </a:rPr>
                  <a:t> </a:t>
                </a:r>
              </a:p>
            </p:txBody>
          </p:sp>
        </mc:Fallback>
      </mc:AlternateContent>
      <p:sp>
        <p:nvSpPr>
          <p:cNvPr id="30" name="ZoneTexte 29">
            <a:extLst>
              <a:ext uri="{FF2B5EF4-FFF2-40B4-BE49-F238E27FC236}">
                <a16:creationId xmlns:a16="http://schemas.microsoft.com/office/drawing/2014/main" id="{89C57166-64E1-4A01-8752-9724467BAF4E}"/>
              </a:ext>
            </a:extLst>
          </p:cNvPr>
          <p:cNvSpPr txBox="1"/>
          <p:nvPr/>
        </p:nvSpPr>
        <p:spPr>
          <a:xfrm>
            <a:off x="923924" y="3006222"/>
            <a:ext cx="9820275" cy="461665"/>
          </a:xfrm>
          <a:prstGeom prst="rect">
            <a:avLst/>
          </a:prstGeom>
          <a:noFill/>
        </p:spPr>
        <p:txBody>
          <a:bodyPr wrap="square" rtlCol="0">
            <a:spAutoFit/>
          </a:bodyPr>
          <a:lstStyle/>
          <a:p>
            <a:r>
              <a:rPr lang="en-US" sz="2400" dirty="0"/>
              <a:t>The solution is obtained </a:t>
            </a:r>
            <a:r>
              <a:rPr lang="en-US" sz="2400" dirty="0">
                <a:solidFill>
                  <a:srgbClr val="FF0000"/>
                </a:solidFill>
              </a:rPr>
              <a:t>numerically</a:t>
            </a:r>
          </a:p>
        </p:txBody>
      </p:sp>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8BC14CF5-4E7E-44EF-935E-D90A89B624AB}"/>
                  </a:ext>
                </a:extLst>
              </p:cNvPr>
              <p:cNvSpPr txBox="1"/>
              <p:nvPr/>
            </p:nvSpPr>
            <p:spPr>
              <a:xfrm>
                <a:off x="923923" y="3877244"/>
                <a:ext cx="9820275" cy="461665"/>
              </a:xfrm>
              <a:prstGeom prst="rect">
                <a:avLst/>
              </a:prstGeom>
              <a:noFill/>
            </p:spPr>
            <p:txBody>
              <a:bodyPr wrap="square" rtlCol="0">
                <a:spAutoFit/>
              </a:bodyPr>
              <a:lstStyle/>
              <a:p>
                <a:r>
                  <a:rPr lang="en-US" sz="2400" dirty="0"/>
                  <a:t>We compute the </a:t>
                </a:r>
                <a:r>
                  <a:rPr lang="en-US" sz="2400" dirty="0">
                    <a:solidFill>
                      <a:srgbClr val="FF0000"/>
                    </a:solidFill>
                  </a:rPr>
                  <a:t>on-shell action </a:t>
                </a:r>
                <a14:m>
                  <m:oMath xmlns:m="http://schemas.openxmlformats.org/officeDocument/2006/math">
                    <m:r>
                      <a:rPr lang="fr-FR" sz="2400" b="0" i="1" smtClean="0">
                        <a:solidFill>
                          <a:schemeClr val="tx1"/>
                        </a:solidFill>
                        <a:latin typeface="Cambria Math" panose="02040503050406030204" pitchFamily="18" charset="0"/>
                      </a:rPr>
                      <m:t>↔</m:t>
                    </m:r>
                  </m:oMath>
                </a14:m>
                <a:r>
                  <a:rPr lang="en-US" sz="2400" dirty="0">
                    <a:solidFill>
                      <a:srgbClr val="FF0000"/>
                    </a:solidFill>
                  </a:rPr>
                  <a:t> </a:t>
                </a:r>
                <a:r>
                  <a:rPr lang="en-US" sz="2400" dirty="0"/>
                  <a:t>classical</a:t>
                </a:r>
                <a:r>
                  <a:rPr lang="en-US" sz="2400" dirty="0">
                    <a:solidFill>
                      <a:srgbClr val="FF0000"/>
                    </a:solidFill>
                  </a:rPr>
                  <a:t> </a:t>
                </a:r>
                <a:r>
                  <a:rPr lang="en-US" sz="2400" dirty="0" err="1">
                    <a:solidFill>
                      <a:srgbClr val="FF0000"/>
                    </a:solidFill>
                  </a:rPr>
                  <a:t>Lagrangian</a:t>
                </a:r>
                <a:r>
                  <a:rPr lang="en-US" sz="2400" dirty="0">
                    <a:solidFill>
                      <a:srgbClr val="FF0000"/>
                    </a:solidFill>
                  </a:rPr>
                  <a:t> </a:t>
                </a:r>
                <a:r>
                  <a:rPr lang="en-US" sz="2400" dirty="0"/>
                  <a:t>for the rotating modes  </a:t>
                </a:r>
              </a:p>
            </p:txBody>
          </p:sp>
        </mc:Choice>
        <mc:Fallback xmlns="">
          <p:sp>
            <p:nvSpPr>
              <p:cNvPr id="31" name="ZoneTexte 30">
                <a:extLst>
                  <a:ext uri="{FF2B5EF4-FFF2-40B4-BE49-F238E27FC236}">
                    <a16:creationId xmlns:a16="http://schemas.microsoft.com/office/drawing/2014/main" id="{8BC14CF5-4E7E-44EF-935E-D90A89B624AB}"/>
                  </a:ext>
                </a:extLst>
              </p:cNvPr>
              <p:cNvSpPr txBox="1">
                <a:spLocks noRot="1" noChangeAspect="1" noMove="1" noResize="1" noEditPoints="1" noAdjustHandles="1" noChangeArrowheads="1" noChangeShapeType="1" noTextEdit="1"/>
              </p:cNvSpPr>
              <p:nvPr/>
            </p:nvSpPr>
            <p:spPr>
              <a:xfrm>
                <a:off x="923923" y="3877244"/>
                <a:ext cx="9820275" cy="461665"/>
              </a:xfrm>
              <a:prstGeom prst="rect">
                <a:avLst/>
              </a:prstGeom>
              <a:blipFill>
                <a:blip r:embed="rId4"/>
                <a:stretch>
                  <a:fillRect l="-994" t="-10526" r="-2298"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BA5E6C6-6554-4B62-97BF-7C974B12D493}"/>
                  </a:ext>
                </a:extLst>
              </p:cNvPr>
              <p:cNvSpPr/>
              <p:nvPr/>
            </p:nvSpPr>
            <p:spPr>
              <a:xfrm>
                <a:off x="4695199" y="4402181"/>
                <a:ext cx="2801601"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400" i="1">
                          <a:latin typeface="Cambria Math" panose="02040503050406030204" pitchFamily="18" charset="0"/>
                        </a:rPr>
                        <m:t>𝐿</m:t>
                      </m:r>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𝑠</m:t>
                          </m:r>
                        </m:sub>
                      </m:sSub>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2</m:t>
                          </m:r>
                        </m:den>
                      </m:f>
                      <m:r>
                        <a:rPr lang="fr-FR" sz="2400" i="1">
                          <a:latin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𝜆</m:t>
                          </m:r>
                        </m:e>
                        <m:sub>
                          <m:r>
                            <a:rPr lang="fr-FR" sz="2400" i="1">
                              <a:latin typeface="Cambria Math" panose="02040503050406030204" pitchFamily="18" charset="0"/>
                            </a:rPr>
                            <m:t>𝑠</m:t>
                          </m:r>
                        </m:sub>
                      </m:sSub>
                      <m:r>
                        <a:rPr lang="fr-FR" sz="2400" i="1">
                          <a:latin typeface="Cambria Math" panose="02040503050406030204" pitchFamily="18" charset="0"/>
                        </a:rPr>
                        <m:t> </m:t>
                      </m:r>
                      <m:sSup>
                        <m:sSupPr>
                          <m:ctrlPr>
                            <a:rPr lang="fr-FR" sz="2400" i="1">
                              <a:latin typeface="Cambria Math" panose="02040503050406030204" pitchFamily="18" charset="0"/>
                            </a:rPr>
                          </m:ctrlPr>
                        </m:sSupPr>
                        <m:e>
                          <m:acc>
                            <m:accPr>
                              <m:chr m:val="⃗"/>
                              <m:ctrlPr>
                                <a:rPr lang="fr-FR" sz="2400" i="1">
                                  <a:latin typeface="Cambria Math" panose="02040503050406030204" pitchFamily="18" charset="0"/>
                                </a:rPr>
                              </m:ctrlPr>
                            </m:accPr>
                            <m:e>
                              <m:r>
                                <a:rPr lang="fr-FR" sz="2400" i="1">
                                  <a:latin typeface="Cambria Math" panose="02040503050406030204" pitchFamily="18" charset="0"/>
                                </a:rPr>
                                <m:t>𝜔</m:t>
                              </m:r>
                            </m:e>
                          </m:acc>
                        </m:e>
                        <m:sup>
                          <m:r>
                            <a:rPr lang="fr-FR" sz="2400" i="1">
                              <a:latin typeface="Cambria Math" panose="02040503050406030204" pitchFamily="18" charset="0"/>
                            </a:rPr>
                            <m:t>2</m:t>
                          </m:r>
                        </m:sup>
                      </m:sSup>
                    </m:oMath>
                  </m:oMathPara>
                </a14:m>
                <a:endParaRPr lang="en-US" sz="2400" dirty="0"/>
              </a:p>
            </p:txBody>
          </p:sp>
        </mc:Choice>
        <mc:Fallback xmlns="">
          <p:sp>
            <p:nvSpPr>
              <p:cNvPr id="15" name="Rectangle 14">
                <a:extLst>
                  <a:ext uri="{FF2B5EF4-FFF2-40B4-BE49-F238E27FC236}">
                    <a16:creationId xmlns:a16="http://schemas.microsoft.com/office/drawing/2014/main" id="{FBA5E6C6-6554-4B62-97BF-7C974B12D493}"/>
                  </a:ext>
                </a:extLst>
              </p:cNvPr>
              <p:cNvSpPr>
                <a:spLocks noRot="1" noChangeAspect="1" noMove="1" noResize="1" noEditPoints="1" noAdjustHandles="1" noChangeArrowheads="1" noChangeShapeType="1" noTextEdit="1"/>
              </p:cNvSpPr>
              <p:nvPr/>
            </p:nvSpPr>
            <p:spPr>
              <a:xfrm>
                <a:off x="4695199" y="4402181"/>
                <a:ext cx="2801601" cy="7838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ZoneTexte 31">
                <a:extLst>
                  <a:ext uri="{FF2B5EF4-FFF2-40B4-BE49-F238E27FC236}">
                    <a16:creationId xmlns:a16="http://schemas.microsoft.com/office/drawing/2014/main" id="{0E024B69-B63C-4B83-BC0C-5604157D2C71}"/>
                  </a:ext>
                </a:extLst>
              </p:cNvPr>
              <p:cNvSpPr txBox="1"/>
              <p:nvPr/>
            </p:nvSpPr>
            <p:spPr>
              <a:xfrm>
                <a:off x="923923" y="5408947"/>
                <a:ext cx="9820275" cy="661591"/>
              </a:xfrm>
              <a:prstGeom prst="rect">
                <a:avLst/>
              </a:prstGeom>
              <a:noFill/>
            </p:spPr>
            <p:txBody>
              <a:bodyPr wrap="square" rtlCol="0">
                <a:spAutoFit/>
              </a:bodyPr>
              <a:lstStyle/>
              <a:p>
                <a:r>
                  <a:rPr lang="fr-FR" sz="2400" dirty="0"/>
                  <a:t>Quantization : </a:t>
                </a:r>
                <a:r>
                  <a:rPr lang="fr-FR" sz="2400" dirty="0">
                    <a:solidFill>
                      <a:srgbClr val="FF0000"/>
                    </a:solidFill>
                  </a:rPr>
                  <a:t>quantum rotor </a:t>
                </a:r>
                <a:r>
                  <a:rPr lang="fr-FR" sz="2400" dirty="0" err="1"/>
                  <a:t>with</a:t>
                </a:r>
                <a:r>
                  <a:rPr lang="fr-FR" sz="2400" dirty="0"/>
                  <a:t> </a:t>
                </a:r>
                <a:r>
                  <a:rPr lang="fr-FR" sz="2400" dirty="0" err="1"/>
                  <a:t>eigenenergies</a:t>
                </a:r>
                <a:r>
                  <a:rPr lang="fr-FR" sz="2400" dirty="0"/>
                  <a:t> </a:t>
                </a:r>
                <a14:m>
                  <m:oMath xmlns:m="http://schemas.openxmlformats.org/officeDocument/2006/math">
                    <m:r>
                      <a:rPr lang="fr-FR" sz="2400" b="0" i="0" smtClean="0">
                        <a:latin typeface="Cambria Math" panose="02040503050406030204" pitchFamily="18" charset="0"/>
                      </a:rPr>
                      <m:t> </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𝐸</m:t>
                        </m:r>
                      </m:e>
                      <m:sub>
                        <m:r>
                          <a:rPr lang="fr-FR" sz="2400" b="0" i="1" smtClean="0">
                            <a:latin typeface="Cambria Math" panose="02040503050406030204" pitchFamily="18" charset="0"/>
                          </a:rPr>
                          <m:t>𝑠</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𝑀</m:t>
                        </m:r>
                      </m:e>
                      <m:sub>
                        <m:r>
                          <a:rPr lang="fr-FR" sz="2400" b="0" i="1" smtClean="0">
                            <a:latin typeface="Cambria Math" panose="02040503050406030204" pitchFamily="18" charset="0"/>
                          </a:rPr>
                          <m:t>𝑠</m:t>
                        </m:r>
                      </m:sub>
                    </m:sSub>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2</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𝜆</m:t>
                            </m:r>
                          </m:e>
                          <m:sub>
                            <m:r>
                              <a:rPr lang="fr-FR" sz="2400" b="0" i="1" smtClean="0">
                                <a:latin typeface="Cambria Math" panose="02040503050406030204" pitchFamily="18" charset="0"/>
                              </a:rPr>
                              <m:t>𝑠</m:t>
                            </m:r>
                          </m:sub>
                        </m:sSub>
                      </m:den>
                    </m:f>
                    <m:r>
                      <a:rPr lang="fr-FR" sz="2400" b="0" i="1" smtClean="0">
                        <a:latin typeface="Cambria Math" panose="02040503050406030204" pitchFamily="18" charset="0"/>
                      </a:rPr>
                      <m:t>𝑠</m:t>
                    </m:r>
                    <m:r>
                      <a:rPr lang="fr-FR" sz="2400" b="0" i="1" smtClean="0">
                        <a:latin typeface="Cambria Math" panose="02040503050406030204" pitchFamily="18" charset="0"/>
                      </a:rPr>
                      <m:t>(</m:t>
                    </m:r>
                    <m:r>
                      <a:rPr lang="fr-FR" sz="2400" b="0" i="1" smtClean="0">
                        <a:latin typeface="Cambria Math" panose="02040503050406030204" pitchFamily="18" charset="0"/>
                      </a:rPr>
                      <m:t>𝑠</m:t>
                    </m:r>
                    <m:r>
                      <a:rPr lang="fr-FR" sz="2400" b="0" i="1" smtClean="0">
                        <a:latin typeface="Cambria Math" panose="02040503050406030204" pitchFamily="18" charset="0"/>
                      </a:rPr>
                      <m:t>+1)</m:t>
                    </m:r>
                  </m:oMath>
                </a14:m>
                <a:r>
                  <a:rPr lang="en-US" sz="2400" dirty="0"/>
                  <a:t> </a:t>
                </a:r>
              </a:p>
            </p:txBody>
          </p:sp>
        </mc:Choice>
        <mc:Fallback xmlns="">
          <p:sp>
            <p:nvSpPr>
              <p:cNvPr id="32" name="ZoneTexte 31">
                <a:extLst>
                  <a:ext uri="{FF2B5EF4-FFF2-40B4-BE49-F238E27FC236}">
                    <a16:creationId xmlns:a16="http://schemas.microsoft.com/office/drawing/2014/main" id="{0E024B69-B63C-4B83-BC0C-5604157D2C71}"/>
                  </a:ext>
                </a:extLst>
              </p:cNvPr>
              <p:cNvSpPr txBox="1">
                <a:spLocks noRot="1" noChangeAspect="1" noMove="1" noResize="1" noEditPoints="1" noAdjustHandles="1" noChangeArrowheads="1" noChangeShapeType="1" noTextEdit="1"/>
              </p:cNvSpPr>
              <p:nvPr/>
            </p:nvSpPr>
            <p:spPr>
              <a:xfrm>
                <a:off x="923923" y="5408947"/>
                <a:ext cx="9820275" cy="661591"/>
              </a:xfrm>
              <a:prstGeom prst="rect">
                <a:avLst/>
              </a:prstGeom>
              <a:blipFill>
                <a:blip r:embed="rId6"/>
                <a:stretch>
                  <a:fillRect l="-994" b="-1835"/>
                </a:stretch>
              </a:blipFill>
            </p:spPr>
            <p:txBody>
              <a:bodyPr/>
              <a:lstStyle/>
              <a:p>
                <a:r>
                  <a:rPr lang="en-US">
                    <a:noFill/>
                  </a:rPr>
                  <a:t> </a:t>
                </a:r>
              </a:p>
            </p:txBody>
          </p:sp>
        </mc:Fallback>
      </mc:AlternateContent>
      <p:grpSp>
        <p:nvGrpSpPr>
          <p:cNvPr id="36" name="Groupe 35">
            <a:extLst>
              <a:ext uri="{FF2B5EF4-FFF2-40B4-BE49-F238E27FC236}">
                <a16:creationId xmlns:a16="http://schemas.microsoft.com/office/drawing/2014/main" id="{588F8BD3-DDC3-4896-B57D-1CBE9CCC71B4}"/>
              </a:ext>
            </a:extLst>
          </p:cNvPr>
          <p:cNvGrpSpPr/>
          <p:nvPr/>
        </p:nvGrpSpPr>
        <p:grpSpPr>
          <a:xfrm>
            <a:off x="8089900" y="4983308"/>
            <a:ext cx="2016760" cy="934234"/>
            <a:chOff x="8089900" y="4983308"/>
            <a:chExt cx="2016760" cy="934234"/>
          </a:xfrm>
        </p:grpSpPr>
        <p:sp>
          <p:nvSpPr>
            <p:cNvPr id="19" name="Ellipse 18">
              <a:extLst>
                <a:ext uri="{FF2B5EF4-FFF2-40B4-BE49-F238E27FC236}">
                  <a16:creationId xmlns:a16="http://schemas.microsoft.com/office/drawing/2014/main" id="{61AC5048-9C1E-4E8C-879B-84F84144AF9A}"/>
                </a:ext>
              </a:extLst>
            </p:cNvPr>
            <p:cNvSpPr/>
            <p:nvPr/>
          </p:nvSpPr>
          <p:spPr>
            <a:xfrm>
              <a:off x="8920480" y="5561942"/>
              <a:ext cx="355600" cy="355600"/>
            </a:xfrm>
            <a:prstGeom prst="ellipse">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CF92590F-ADF5-4F1A-81B4-299B8CCF7C2C}"/>
                    </a:ext>
                  </a:extLst>
                </p:cNvPr>
                <p:cNvSpPr txBox="1"/>
                <p:nvPr/>
              </p:nvSpPr>
              <p:spPr>
                <a:xfrm>
                  <a:off x="8089900" y="4983308"/>
                  <a:ext cx="2016760" cy="484043"/>
                </a:xfrm>
                <a:prstGeom prst="rect">
                  <a:avLst/>
                </a:prstGeom>
                <a:solidFill>
                  <a:srgbClr val="7030A0">
                    <a:alpha val="20000"/>
                  </a:srgbClr>
                </a:solidFill>
              </p:spPr>
              <p:txBody>
                <a:bodyPr wrap="square" rtlCol="0">
                  <a:spAutoFit/>
                </a:bodyPr>
                <a:lstStyle/>
                <a:p>
                  <a:r>
                    <a:rPr lang="en-US" dirty="0">
                      <a:solidFill>
                        <a:srgbClr val="7030A0"/>
                      </a:solidFill>
                    </a:rPr>
                    <a:t>Spin </a:t>
                  </a:r>
                  <a14:m>
                    <m:oMath xmlns:m="http://schemas.openxmlformats.org/officeDocument/2006/math">
                      <m:r>
                        <a:rPr lang="fr-FR" b="0" i="1" smtClean="0">
                          <a:solidFill>
                            <a:srgbClr val="7030A0"/>
                          </a:solidFill>
                          <a:latin typeface="Cambria Math" panose="02040503050406030204" pitchFamily="18" charset="0"/>
                        </a:rPr>
                        <m:t> </m:t>
                      </m:r>
                      <m:r>
                        <a:rPr lang="fr-FR" b="0" i="1" smtClean="0">
                          <a:solidFill>
                            <a:srgbClr val="7030A0"/>
                          </a:solidFill>
                          <a:latin typeface="Cambria Math" panose="02040503050406030204" pitchFamily="18" charset="0"/>
                        </a:rPr>
                        <m:t>𝑠</m:t>
                      </m:r>
                      <m:r>
                        <a:rPr lang="fr-FR" b="0" i="1" smtClean="0">
                          <a:solidFill>
                            <a:srgbClr val="7030A0"/>
                          </a:solidFill>
                          <a:latin typeface="Cambria Math" panose="02040503050406030204" pitchFamily="18" charset="0"/>
                        </a:rPr>
                        <m:t>=</m:t>
                      </m:r>
                      <m:f>
                        <m:fPr>
                          <m:ctrlPr>
                            <a:rPr lang="fr-FR" b="0" i="1" smtClean="0">
                              <a:solidFill>
                                <a:srgbClr val="7030A0"/>
                              </a:solidFill>
                              <a:latin typeface="Cambria Math" panose="02040503050406030204" pitchFamily="18" charset="0"/>
                            </a:rPr>
                          </m:ctrlPr>
                        </m:fPr>
                        <m:num>
                          <m:r>
                            <a:rPr lang="fr-FR" b="0" i="1" smtClean="0">
                              <a:solidFill>
                                <a:srgbClr val="7030A0"/>
                              </a:solidFill>
                              <a:latin typeface="Cambria Math" panose="02040503050406030204" pitchFamily="18" charset="0"/>
                            </a:rPr>
                            <m:t>1</m:t>
                          </m:r>
                        </m:num>
                        <m:den>
                          <m:r>
                            <a:rPr lang="fr-FR" b="0" i="1" smtClean="0">
                              <a:solidFill>
                                <a:srgbClr val="7030A0"/>
                              </a:solidFill>
                              <a:latin typeface="Cambria Math" panose="02040503050406030204" pitchFamily="18" charset="0"/>
                            </a:rPr>
                            <m:t>2</m:t>
                          </m:r>
                        </m:den>
                      </m:f>
                      <m:r>
                        <a:rPr lang="fr-FR" b="0" i="1" smtClean="0">
                          <a:solidFill>
                            <a:srgbClr val="7030A0"/>
                          </a:solidFill>
                          <a:latin typeface="Cambria Math" panose="02040503050406030204" pitchFamily="18" charset="0"/>
                        </a:rPr>
                        <m:t>,</m:t>
                      </m:r>
                      <m:f>
                        <m:fPr>
                          <m:ctrlPr>
                            <a:rPr lang="fr-FR" b="0" i="1" smtClean="0">
                              <a:solidFill>
                                <a:srgbClr val="7030A0"/>
                              </a:solidFill>
                              <a:latin typeface="Cambria Math" panose="02040503050406030204" pitchFamily="18" charset="0"/>
                            </a:rPr>
                          </m:ctrlPr>
                        </m:fPr>
                        <m:num>
                          <m:r>
                            <a:rPr lang="fr-FR" b="0" i="1" smtClean="0">
                              <a:solidFill>
                                <a:srgbClr val="7030A0"/>
                              </a:solidFill>
                              <a:latin typeface="Cambria Math" panose="02040503050406030204" pitchFamily="18" charset="0"/>
                            </a:rPr>
                            <m:t>3</m:t>
                          </m:r>
                        </m:num>
                        <m:den>
                          <m:r>
                            <a:rPr lang="fr-FR" b="0" i="1" smtClean="0">
                              <a:solidFill>
                                <a:srgbClr val="7030A0"/>
                              </a:solidFill>
                              <a:latin typeface="Cambria Math" panose="02040503050406030204" pitchFamily="18" charset="0"/>
                            </a:rPr>
                            <m:t>2</m:t>
                          </m:r>
                        </m:den>
                      </m:f>
                      <m:r>
                        <a:rPr lang="fr-FR" b="0" i="1" smtClean="0">
                          <a:solidFill>
                            <a:srgbClr val="7030A0"/>
                          </a:solidFill>
                          <a:latin typeface="Cambria Math" panose="02040503050406030204" pitchFamily="18" charset="0"/>
                        </a:rPr>
                        <m:t>, …</m:t>
                      </m:r>
                    </m:oMath>
                  </a14:m>
                  <a:endParaRPr lang="en-US" dirty="0">
                    <a:solidFill>
                      <a:srgbClr val="7030A0"/>
                    </a:solidFill>
                  </a:endParaRPr>
                </a:p>
              </p:txBody>
            </p:sp>
          </mc:Choice>
          <mc:Fallback xmlns="">
            <p:sp>
              <p:nvSpPr>
                <p:cNvPr id="33" name="ZoneTexte 32">
                  <a:extLst>
                    <a:ext uri="{FF2B5EF4-FFF2-40B4-BE49-F238E27FC236}">
                      <a16:creationId xmlns:a16="http://schemas.microsoft.com/office/drawing/2014/main" id="{CF92590F-ADF5-4F1A-81B4-299B8CCF7C2C}"/>
                    </a:ext>
                  </a:extLst>
                </p:cNvPr>
                <p:cNvSpPr txBox="1">
                  <a:spLocks noRot="1" noChangeAspect="1" noMove="1" noResize="1" noEditPoints="1" noAdjustHandles="1" noChangeArrowheads="1" noChangeShapeType="1" noTextEdit="1"/>
                </p:cNvSpPr>
                <p:nvPr/>
              </p:nvSpPr>
              <p:spPr>
                <a:xfrm>
                  <a:off x="8089900" y="4983308"/>
                  <a:ext cx="2016760" cy="484043"/>
                </a:xfrm>
                <a:prstGeom prst="rect">
                  <a:avLst/>
                </a:prstGeom>
                <a:blipFill>
                  <a:blip r:embed="rId7"/>
                  <a:stretch>
                    <a:fillRect l="-2417" b="-7500"/>
                  </a:stretch>
                </a:blipFill>
              </p:spPr>
              <p:txBody>
                <a:bodyPr/>
                <a:lstStyle/>
                <a:p>
                  <a:r>
                    <a:rPr lang="en-US">
                      <a:noFill/>
                    </a:rPr>
                    <a:t> </a:t>
                  </a:r>
                </a:p>
              </p:txBody>
            </p:sp>
          </mc:Fallback>
        </mc:AlternateContent>
        <p:cxnSp>
          <p:nvCxnSpPr>
            <p:cNvPr id="35" name="Connecteur droit 34">
              <a:extLst>
                <a:ext uri="{FF2B5EF4-FFF2-40B4-BE49-F238E27FC236}">
                  <a16:creationId xmlns:a16="http://schemas.microsoft.com/office/drawing/2014/main" id="{B00AD366-4BC5-4195-B9B7-A0F1DF410663}"/>
                </a:ext>
              </a:extLst>
            </p:cNvPr>
            <p:cNvCxnSpPr/>
            <p:nvPr/>
          </p:nvCxnSpPr>
          <p:spPr>
            <a:xfrm>
              <a:off x="9095455" y="5466167"/>
              <a:ext cx="0" cy="97200"/>
            </a:xfrm>
            <a:prstGeom prst="line">
              <a:avLst/>
            </a:prstGeom>
            <a:ln w="25400">
              <a:solidFill>
                <a:srgbClr val="7030A0">
                  <a:alpha val="4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59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5" grpId="0"/>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061B221-CBA1-4FD0-ABA1-5088E6487F5F}"/>
              </a:ext>
            </a:extLst>
          </p:cNvPr>
          <p:cNvSpPr/>
          <p:nvPr/>
        </p:nvSpPr>
        <p:spPr>
          <a:xfrm>
            <a:off x="10058400" y="1604949"/>
            <a:ext cx="1412240" cy="13255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69127E-CE73-4106-B52F-9C8FA328B266}"/>
              </a:ext>
            </a:extLst>
          </p:cNvPr>
          <p:cNvSpPr/>
          <p:nvPr/>
        </p:nvSpPr>
        <p:spPr>
          <a:xfrm>
            <a:off x="5327613" y="1610187"/>
            <a:ext cx="3836707" cy="1325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9F14C71-F58C-41D1-A464-EA6138E37B0F}"/>
              </a:ext>
            </a:extLst>
          </p:cNvPr>
          <p:cNvSpPr/>
          <p:nvPr/>
        </p:nvSpPr>
        <p:spPr>
          <a:xfrm>
            <a:off x="721360" y="1610187"/>
            <a:ext cx="3814518" cy="13255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A2B9C633-167D-4F70-9C7C-7291A4EA3886}"/>
                  </a:ext>
                </a:extLst>
              </p:cNvPr>
              <p:cNvSpPr>
                <a:spLocks noGrp="1"/>
              </p:cNvSpPr>
              <p:nvPr>
                <p:ph type="title"/>
              </p:nvPr>
            </p:nvSpPr>
            <p:spPr>
              <a:xfrm>
                <a:off x="838200" y="68120"/>
                <a:ext cx="10515600" cy="1325563"/>
              </a:xfrm>
            </p:spPr>
            <p:txBody>
              <a:bodyPr/>
              <a:lstStyle/>
              <a:p>
                <a:r>
                  <a:rPr lang="en-US" dirty="0"/>
                  <a:t>The Hard Wall Model with </a:t>
                </a:r>
                <a14:m>
                  <m:oMath xmlns:m="http://schemas.openxmlformats.org/officeDocument/2006/math">
                    <m:r>
                      <a:rPr lang="fr-FR" b="0" i="1" smtClean="0">
                        <a:latin typeface="Cambria Math" panose="02040503050406030204" pitchFamily="18" charset="0"/>
                      </a:rPr>
                      <m:t>𝜒</m:t>
                    </m:r>
                    <m:r>
                      <a:rPr lang="fr-FR" b="0" i="1" smtClean="0">
                        <a:latin typeface="Cambria Math" panose="02040503050406030204" pitchFamily="18" charset="0"/>
                      </a:rPr>
                      <m:t>𝑆𝐵</m:t>
                    </m:r>
                  </m:oMath>
                </a14:m>
                <a:r>
                  <a:rPr lang="en-US" dirty="0"/>
                  <a:t> </a:t>
                </a:r>
              </a:p>
            </p:txBody>
          </p:sp>
        </mc:Choice>
        <mc:Fallback xmlns="">
          <p:sp>
            <p:nvSpPr>
              <p:cNvPr id="2" name="Titre 1">
                <a:extLst>
                  <a:ext uri="{FF2B5EF4-FFF2-40B4-BE49-F238E27FC236}">
                    <a16:creationId xmlns:a16="http://schemas.microsoft.com/office/drawing/2014/main" id="{A2B9C633-167D-4F70-9C7C-7291A4EA3886}"/>
                  </a:ext>
                </a:extLst>
              </p:cNvPr>
              <p:cNvSpPr>
                <a:spLocks noGrp="1" noRot="1" noChangeAspect="1" noMove="1" noResize="1" noEditPoints="1" noAdjustHandles="1" noChangeArrowheads="1" noChangeShapeType="1" noTextEdit="1"/>
              </p:cNvSpPr>
              <p:nvPr>
                <p:ph type="title"/>
              </p:nvPr>
            </p:nvSpPr>
            <p:spPr>
              <a:xfrm>
                <a:off x="838200" y="68120"/>
                <a:ext cx="10515600" cy="1325563"/>
              </a:xfrm>
              <a:blipFill>
                <a:blip r:embed="rId2"/>
                <a:stretch>
                  <a:fillRect l="-2377"/>
                </a:stretch>
              </a:blipFill>
            </p:spPr>
            <p:txBody>
              <a:bodyPr/>
              <a:lstStyle/>
              <a:p>
                <a:r>
                  <a:rPr lang="en-US">
                    <a:noFill/>
                  </a:rPr>
                  <a:t> </a:t>
                </a:r>
              </a:p>
            </p:txBody>
          </p:sp>
        </mc:Fallback>
      </mc:AlternateContent>
      <p:sp>
        <p:nvSpPr>
          <p:cNvPr id="4" name="Espace réservé du numéro de diapositive 3">
            <a:extLst>
              <a:ext uri="{FF2B5EF4-FFF2-40B4-BE49-F238E27FC236}">
                <a16:creationId xmlns:a16="http://schemas.microsoft.com/office/drawing/2014/main" id="{00BE389F-40A8-4F79-8129-EDB97AA255DD}"/>
              </a:ext>
            </a:extLst>
          </p:cNvPr>
          <p:cNvSpPr>
            <a:spLocks noGrp="1"/>
          </p:cNvSpPr>
          <p:nvPr>
            <p:ph type="sldNum" sz="quarter" idx="12"/>
          </p:nvPr>
        </p:nvSpPr>
        <p:spPr>
          <a:xfrm>
            <a:off x="9342120" y="6051550"/>
            <a:ext cx="2743200" cy="365125"/>
          </a:xfrm>
        </p:spPr>
        <p:txBody>
          <a:bodyPr/>
          <a:lstStyle/>
          <a:p>
            <a:fld id="{483A8600-70C3-4930-9481-30FCED94700B}" type="slidenum">
              <a:rPr lang="fr-FR" smtClean="0"/>
              <a:pPr/>
              <a:t>42</a:t>
            </a:fld>
            <a:r>
              <a:rPr lang="fr-FR" dirty="0"/>
              <a:t>/10</a:t>
            </a:r>
          </a:p>
        </p:txBody>
      </p:sp>
      <p:sp>
        <p:nvSpPr>
          <p:cNvPr id="5" name="Rectangle 4">
            <a:extLst>
              <a:ext uri="{FF2B5EF4-FFF2-40B4-BE49-F238E27FC236}">
                <a16:creationId xmlns:a16="http://schemas.microsoft.com/office/drawing/2014/main" id="{771430BC-1D54-44DF-97DC-B9EE99EB4E97}"/>
              </a:ext>
            </a:extLst>
          </p:cNvPr>
          <p:cNvSpPr/>
          <p:nvPr/>
        </p:nvSpPr>
        <p:spPr>
          <a:xfrm>
            <a:off x="1106805" y="1862919"/>
            <a:ext cx="809625" cy="809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A6673DF8-74C8-499F-A0AD-5D20DEC41D4B}"/>
                  </a:ext>
                </a:extLst>
              </p:cNvPr>
              <p:cNvSpPr txBox="1"/>
              <p:nvPr/>
            </p:nvSpPr>
            <p:spPr>
              <a:xfrm>
                <a:off x="1116965" y="1970859"/>
                <a:ext cx="8157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400" i="1" smtClean="0">
                              <a:solidFill>
                                <a:schemeClr val="tx1"/>
                              </a:solidFill>
                              <a:latin typeface="Cambria Math" panose="02040503050406030204" pitchFamily="18" charset="0"/>
                            </a:rPr>
                          </m:ctrlPr>
                        </m:sSubPr>
                        <m:e>
                          <m:r>
                            <a:rPr lang="fr-FR" sz="2400" i="1">
                              <a:solidFill>
                                <a:schemeClr val="tx1"/>
                              </a:solidFill>
                              <a:latin typeface="Cambria Math" panose="02040503050406030204" pitchFamily="18" charset="0"/>
                            </a:rPr>
                            <m:t>𝑔</m:t>
                          </m:r>
                        </m:e>
                        <m:sub>
                          <m:r>
                            <a:rPr lang="fr-FR" sz="2400" i="1">
                              <a:solidFill>
                                <a:schemeClr val="tx1"/>
                              </a:solidFill>
                              <a:latin typeface="Cambria Math" panose="02040503050406030204" pitchFamily="18" charset="0"/>
                            </a:rPr>
                            <m:t>𝑀𝑁</m:t>
                          </m:r>
                        </m:sub>
                      </m:sSub>
                    </m:oMath>
                  </m:oMathPara>
                </a14:m>
                <a:endParaRPr lang="en-US" dirty="0"/>
              </a:p>
            </p:txBody>
          </p:sp>
        </mc:Choice>
        <mc:Fallback xmlns="">
          <p:sp>
            <p:nvSpPr>
              <p:cNvPr id="7" name="ZoneTexte 6">
                <a:extLst>
                  <a:ext uri="{FF2B5EF4-FFF2-40B4-BE49-F238E27FC236}">
                    <a16:creationId xmlns:a16="http://schemas.microsoft.com/office/drawing/2014/main" id="{A6673DF8-74C8-499F-A0AD-5D20DEC41D4B}"/>
                  </a:ext>
                </a:extLst>
              </p:cNvPr>
              <p:cNvSpPr txBox="1">
                <a:spLocks noRot="1" noChangeAspect="1" noMove="1" noResize="1" noEditPoints="1" noAdjustHandles="1" noChangeArrowheads="1" noChangeShapeType="1" noTextEdit="1"/>
              </p:cNvSpPr>
              <p:nvPr/>
            </p:nvSpPr>
            <p:spPr>
              <a:xfrm>
                <a:off x="1116965" y="1970859"/>
                <a:ext cx="815736" cy="461665"/>
              </a:xfrm>
              <a:prstGeom prst="rect">
                <a:avLst/>
              </a:prstGeom>
              <a:blipFill>
                <a:blip r:embed="rId3"/>
                <a:stretch>
                  <a:fillRect b="-1052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FBDFAAAE-DC6F-45DF-AFC6-1EF2B14894DE}"/>
              </a:ext>
            </a:extLst>
          </p:cNvPr>
          <p:cNvSpPr/>
          <p:nvPr/>
        </p:nvSpPr>
        <p:spPr>
          <a:xfrm>
            <a:off x="10362863" y="1862919"/>
            <a:ext cx="809625" cy="80962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AAAFC6D-17CF-4ECC-857B-21DE3BACF3DE}"/>
                  </a:ext>
                </a:extLst>
              </p:cNvPr>
              <p:cNvSpPr txBox="1"/>
              <p:nvPr/>
            </p:nvSpPr>
            <p:spPr>
              <a:xfrm>
                <a:off x="10533380" y="1991179"/>
                <a:ext cx="459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solidFill>
                            <a:schemeClr val="tx1"/>
                          </a:solidFill>
                          <a:latin typeface="Cambria Math" panose="02040503050406030204" pitchFamily="18" charset="0"/>
                        </a:rPr>
                        <m:t>𝒶</m:t>
                      </m:r>
                    </m:oMath>
                  </m:oMathPara>
                </a14:m>
                <a:endParaRPr lang="en-US" dirty="0"/>
              </a:p>
            </p:txBody>
          </p:sp>
        </mc:Choice>
        <mc:Fallback xmlns="">
          <p:sp>
            <p:nvSpPr>
              <p:cNvPr id="11" name="ZoneTexte 10">
                <a:extLst>
                  <a:ext uri="{FF2B5EF4-FFF2-40B4-BE49-F238E27FC236}">
                    <a16:creationId xmlns:a16="http://schemas.microsoft.com/office/drawing/2014/main" id="{9AAAFC6D-17CF-4ECC-857B-21DE3BACF3DE}"/>
                  </a:ext>
                </a:extLst>
              </p:cNvPr>
              <p:cNvSpPr txBox="1">
                <a:spLocks noRot="1" noChangeAspect="1" noMove="1" noResize="1" noEditPoints="1" noAdjustHandles="1" noChangeArrowheads="1" noChangeShapeType="1" noTextEdit="1"/>
              </p:cNvSpPr>
              <p:nvPr/>
            </p:nvSpPr>
            <p:spPr>
              <a:xfrm>
                <a:off x="10533380" y="1991179"/>
                <a:ext cx="459613" cy="461665"/>
              </a:xfrm>
              <a:prstGeom prst="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8246AA5-05E7-4E12-80D3-3B4ADD342448}"/>
              </a:ext>
            </a:extLst>
          </p:cNvPr>
          <p:cNvSpPr/>
          <p:nvPr/>
        </p:nvSpPr>
        <p:spPr>
          <a:xfrm>
            <a:off x="7938734" y="1862919"/>
            <a:ext cx="809625" cy="8096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81E17674-8EF9-484E-A4AA-F6B8C455F7A5}"/>
                  </a:ext>
                </a:extLst>
              </p:cNvPr>
              <p:cNvSpPr txBox="1"/>
              <p:nvPr/>
            </p:nvSpPr>
            <p:spPr>
              <a:xfrm>
                <a:off x="7928574" y="1970859"/>
                <a:ext cx="856260" cy="528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fr-FR" sz="2400" b="0" i="1" smtClean="0">
                              <a:solidFill>
                                <a:schemeClr val="tx1"/>
                              </a:solidFill>
                              <a:latin typeface="Cambria Math" panose="02040503050406030204" pitchFamily="18" charset="0"/>
                            </a:rPr>
                          </m:ctrlPr>
                        </m:sSubSupPr>
                        <m:e>
                          <m:r>
                            <a:rPr lang="fr-FR" sz="2400" b="0" i="1" smtClean="0">
                              <a:solidFill>
                                <a:schemeClr val="tx1"/>
                              </a:solidFill>
                              <a:latin typeface="Cambria Math" panose="02040503050406030204" pitchFamily="18" charset="0"/>
                            </a:rPr>
                            <m:t>𝐴</m:t>
                          </m:r>
                        </m:e>
                        <m:sub>
                          <m:r>
                            <a:rPr lang="fr-FR" sz="2400" b="0" i="1" smtClean="0">
                              <a:solidFill>
                                <a:schemeClr val="tx1"/>
                              </a:solidFill>
                              <a:latin typeface="Cambria Math" panose="02040503050406030204" pitchFamily="18" charset="0"/>
                            </a:rPr>
                            <m:t>𝐿</m:t>
                          </m:r>
                          <m:r>
                            <a:rPr lang="fr-FR" sz="2400" b="0" i="1" smtClean="0">
                              <a:solidFill>
                                <a:schemeClr val="tx1"/>
                              </a:solidFill>
                              <a:latin typeface="Cambria Math" panose="02040503050406030204" pitchFamily="18" charset="0"/>
                            </a:rPr>
                            <m:t>/</m:t>
                          </m:r>
                          <m:r>
                            <a:rPr lang="fr-FR" sz="2400" b="0" i="1" smtClean="0">
                              <a:solidFill>
                                <a:schemeClr val="tx1"/>
                              </a:solidFill>
                              <a:latin typeface="Cambria Math" panose="02040503050406030204" pitchFamily="18" charset="0"/>
                            </a:rPr>
                            <m:t>𝑅</m:t>
                          </m:r>
                        </m:sub>
                        <m:sup>
                          <m:r>
                            <a:rPr lang="fr-FR" sz="2400" b="0" i="1" smtClean="0">
                              <a:solidFill>
                                <a:schemeClr val="tx1"/>
                              </a:solidFill>
                              <a:latin typeface="Cambria Math" panose="02040503050406030204" pitchFamily="18" charset="0"/>
                            </a:rPr>
                            <m:t>𝑀</m:t>
                          </m:r>
                        </m:sup>
                      </m:sSubSup>
                    </m:oMath>
                  </m:oMathPara>
                </a14:m>
                <a:endParaRPr lang="en-US" dirty="0"/>
              </a:p>
            </p:txBody>
          </p:sp>
        </mc:Choice>
        <mc:Fallback xmlns="">
          <p:sp>
            <p:nvSpPr>
              <p:cNvPr id="13" name="ZoneTexte 12">
                <a:extLst>
                  <a:ext uri="{FF2B5EF4-FFF2-40B4-BE49-F238E27FC236}">
                    <a16:creationId xmlns:a16="http://schemas.microsoft.com/office/drawing/2014/main" id="{81E17674-8EF9-484E-A4AA-F6B8C455F7A5}"/>
                  </a:ext>
                </a:extLst>
              </p:cNvPr>
              <p:cNvSpPr txBox="1">
                <a:spLocks noRot="1" noChangeAspect="1" noMove="1" noResize="1" noEditPoints="1" noAdjustHandles="1" noChangeArrowheads="1" noChangeShapeType="1" noTextEdit="1"/>
              </p:cNvSpPr>
              <p:nvPr/>
            </p:nvSpPr>
            <p:spPr>
              <a:xfrm>
                <a:off x="7928574" y="1970859"/>
                <a:ext cx="856260" cy="528927"/>
              </a:xfrm>
              <a:prstGeom prst="rect">
                <a:avLst/>
              </a:prstGeom>
              <a:blipFill>
                <a:blip r:embed="rId5"/>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561DDF20-2674-46E2-8745-3A4DF5334DC7}"/>
              </a:ext>
            </a:extLst>
          </p:cNvPr>
          <p:cNvSpPr/>
          <p:nvPr/>
        </p:nvSpPr>
        <p:spPr>
          <a:xfrm>
            <a:off x="5724728" y="1862919"/>
            <a:ext cx="809625" cy="8096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4E5949-633D-458E-BEF6-E7D237E420C1}"/>
              </a:ext>
            </a:extLst>
          </p:cNvPr>
          <p:cNvSpPr/>
          <p:nvPr/>
        </p:nvSpPr>
        <p:spPr>
          <a:xfrm>
            <a:off x="3385820" y="1862919"/>
            <a:ext cx="809625" cy="809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3339DE85-D449-48CC-9B87-657111780B5A}"/>
                  </a:ext>
                </a:extLst>
              </p:cNvPr>
              <p:cNvSpPr txBox="1"/>
              <p:nvPr/>
            </p:nvSpPr>
            <p:spPr>
              <a:xfrm>
                <a:off x="5818051" y="2020776"/>
                <a:ext cx="753604"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lit/>
                        </m:rP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𝒯</m:t>
                          </m:r>
                        </m:e>
                        <m:sup>
                          <m:r>
                            <a:rPr lang="fr-FR" sz="2400" b="0" i="1" smtClean="0">
                              <a:latin typeface="Cambria Math" panose="02040503050406030204" pitchFamily="18" charset="0"/>
                            </a:rPr>
                            <m:t>𝑖𝑗</m:t>
                          </m:r>
                        </m:sup>
                      </m:sSup>
                    </m:oMath>
                  </m:oMathPara>
                </a14:m>
                <a:endParaRPr lang="en-US" dirty="0"/>
              </a:p>
            </p:txBody>
          </p:sp>
        </mc:Choice>
        <mc:Fallback xmlns="">
          <p:sp>
            <p:nvSpPr>
              <p:cNvPr id="15" name="ZoneTexte 14">
                <a:extLst>
                  <a:ext uri="{FF2B5EF4-FFF2-40B4-BE49-F238E27FC236}">
                    <a16:creationId xmlns:a16="http://schemas.microsoft.com/office/drawing/2014/main" id="{3339DE85-D449-48CC-9B87-657111780B5A}"/>
                  </a:ext>
                </a:extLst>
              </p:cNvPr>
              <p:cNvSpPr txBox="1">
                <a:spLocks noRot="1" noChangeAspect="1" noMove="1" noResize="1" noEditPoints="1" noAdjustHandles="1" noChangeArrowheads="1" noChangeShapeType="1" noTextEdit="1"/>
              </p:cNvSpPr>
              <p:nvPr/>
            </p:nvSpPr>
            <p:spPr>
              <a:xfrm>
                <a:off x="5818051" y="2020776"/>
                <a:ext cx="753604" cy="47359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16903ACB-E657-48BB-824C-48B9E1DE981D}"/>
                  </a:ext>
                </a:extLst>
              </p:cNvPr>
              <p:cNvSpPr txBox="1"/>
              <p:nvPr/>
            </p:nvSpPr>
            <p:spPr>
              <a:xfrm>
                <a:off x="3556337" y="1970859"/>
                <a:ext cx="4685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𝜑</m:t>
                      </m:r>
                    </m:oMath>
                  </m:oMathPara>
                </a14:m>
                <a:endParaRPr lang="en-US" dirty="0"/>
              </a:p>
            </p:txBody>
          </p:sp>
        </mc:Choice>
        <mc:Fallback xmlns="">
          <p:sp>
            <p:nvSpPr>
              <p:cNvPr id="17" name="ZoneTexte 16">
                <a:extLst>
                  <a:ext uri="{FF2B5EF4-FFF2-40B4-BE49-F238E27FC236}">
                    <a16:creationId xmlns:a16="http://schemas.microsoft.com/office/drawing/2014/main" id="{16903ACB-E657-48BB-824C-48B9E1DE981D}"/>
                  </a:ext>
                </a:extLst>
              </p:cNvPr>
              <p:cNvSpPr txBox="1">
                <a:spLocks noRot="1" noChangeAspect="1" noMove="1" noResize="1" noEditPoints="1" noAdjustHandles="1" noChangeArrowheads="1" noChangeShapeType="1" noTextEdit="1"/>
              </p:cNvSpPr>
              <p:nvPr/>
            </p:nvSpPr>
            <p:spPr>
              <a:xfrm>
                <a:off x="3556337" y="1970859"/>
                <a:ext cx="468590" cy="461665"/>
              </a:xfrm>
              <a:prstGeom prst="rect">
                <a:avLst/>
              </a:prstGeom>
              <a:blipFill>
                <a:blip r:embed="rId7"/>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5DD965A3-800D-4921-8E78-3089367EF0B0}"/>
                  </a:ext>
                </a:extLst>
              </p:cNvPr>
              <p:cNvSpPr txBox="1"/>
              <p:nvPr/>
            </p:nvSpPr>
            <p:spPr>
              <a:xfrm>
                <a:off x="1849189" y="1170849"/>
                <a:ext cx="1477214" cy="461665"/>
              </a:xfrm>
              <a:prstGeom prst="rect">
                <a:avLst/>
              </a:prstGeom>
              <a:noFill/>
            </p:spPr>
            <p:txBody>
              <a:bodyPr wrap="square" rtlCol="0">
                <a:spAutoFit/>
              </a:bodyPr>
              <a:lstStyle/>
              <a:p>
                <a:pPr algn="ctr"/>
                <a:r>
                  <a:rPr lang="fr-FR" sz="2400" b="1" dirty="0">
                    <a:solidFill>
                      <a:schemeClr val="accent4">
                        <a:lumMod val="75000"/>
                      </a:schemeClr>
                    </a:solidFill>
                  </a:rPr>
                  <a:t>Color (</a:t>
                </a:r>
                <a14:m>
                  <m:oMath xmlns:m="http://schemas.openxmlformats.org/officeDocument/2006/math">
                    <m:sSub>
                      <m:sSubPr>
                        <m:ctrlPr>
                          <a:rPr lang="fr-FR" sz="2400" b="1" i="1" smtClean="0">
                            <a:solidFill>
                              <a:schemeClr val="accent4">
                                <a:lumMod val="75000"/>
                              </a:schemeClr>
                            </a:solidFill>
                            <a:latin typeface="Cambria Math" panose="02040503050406030204" pitchFamily="18" charset="0"/>
                          </a:rPr>
                        </m:ctrlPr>
                      </m:sSubPr>
                      <m:e>
                        <m:r>
                          <a:rPr lang="fr-FR" sz="2400" b="1" i="1" smtClean="0">
                            <a:solidFill>
                              <a:schemeClr val="accent4">
                                <a:lumMod val="75000"/>
                              </a:schemeClr>
                            </a:solidFill>
                            <a:latin typeface="Cambria Math" panose="02040503050406030204" pitchFamily="18" charset="0"/>
                          </a:rPr>
                          <m:t>𝑵</m:t>
                        </m:r>
                      </m:e>
                      <m:sub>
                        <m:r>
                          <a:rPr lang="fr-FR" sz="2400" b="1" i="1" smtClean="0">
                            <a:solidFill>
                              <a:schemeClr val="accent4">
                                <a:lumMod val="75000"/>
                              </a:schemeClr>
                            </a:solidFill>
                            <a:latin typeface="Cambria Math" panose="02040503050406030204" pitchFamily="18" charset="0"/>
                          </a:rPr>
                          <m:t>𝒄</m:t>
                        </m:r>
                      </m:sub>
                    </m:sSub>
                  </m:oMath>
                </a14:m>
                <a:r>
                  <a:rPr lang="en-US" sz="2400" b="1" dirty="0">
                    <a:solidFill>
                      <a:schemeClr val="accent4">
                        <a:lumMod val="75000"/>
                      </a:schemeClr>
                    </a:solidFill>
                  </a:rPr>
                  <a:t>)</a:t>
                </a:r>
              </a:p>
            </p:txBody>
          </p:sp>
        </mc:Choice>
        <mc:Fallback xmlns="">
          <p:sp>
            <p:nvSpPr>
              <p:cNvPr id="24" name="ZoneTexte 23">
                <a:extLst>
                  <a:ext uri="{FF2B5EF4-FFF2-40B4-BE49-F238E27FC236}">
                    <a16:creationId xmlns:a16="http://schemas.microsoft.com/office/drawing/2014/main" id="{5DD965A3-800D-4921-8E78-3089367EF0B0}"/>
                  </a:ext>
                </a:extLst>
              </p:cNvPr>
              <p:cNvSpPr txBox="1">
                <a:spLocks noRot="1" noChangeAspect="1" noMove="1" noResize="1" noEditPoints="1" noAdjustHandles="1" noChangeArrowheads="1" noChangeShapeType="1" noTextEdit="1"/>
              </p:cNvSpPr>
              <p:nvPr/>
            </p:nvSpPr>
            <p:spPr>
              <a:xfrm>
                <a:off x="1849189" y="1170849"/>
                <a:ext cx="1477214" cy="461665"/>
              </a:xfrm>
              <a:prstGeom prst="rect">
                <a:avLst/>
              </a:prstGeom>
              <a:blipFill>
                <a:blip r:embed="rId8"/>
                <a:stretch>
                  <a:fillRect l="-6173" t="-10526" r="-617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3F143529-0822-4917-8CEB-AC6EAAEB41CC}"/>
                  </a:ext>
                </a:extLst>
              </p:cNvPr>
              <p:cNvSpPr txBox="1"/>
              <p:nvPr/>
            </p:nvSpPr>
            <p:spPr>
              <a:xfrm>
                <a:off x="6395249" y="1150173"/>
                <a:ext cx="1834114" cy="496674"/>
              </a:xfrm>
              <a:prstGeom prst="rect">
                <a:avLst/>
              </a:prstGeom>
              <a:noFill/>
            </p:spPr>
            <p:txBody>
              <a:bodyPr wrap="square" rtlCol="0">
                <a:spAutoFit/>
              </a:bodyPr>
              <a:lstStyle/>
              <a:p>
                <a:pPr algn="ctr"/>
                <a:r>
                  <a:rPr lang="fr-FR" sz="2400" b="1" dirty="0">
                    <a:solidFill>
                      <a:schemeClr val="accent2">
                        <a:lumMod val="75000"/>
                      </a:schemeClr>
                    </a:solidFill>
                  </a:rPr>
                  <a:t>Flavor (</a:t>
                </a:r>
                <a14:m>
                  <m:oMath xmlns:m="http://schemas.openxmlformats.org/officeDocument/2006/math">
                    <m:sSub>
                      <m:sSubPr>
                        <m:ctrlPr>
                          <a:rPr lang="fr-FR" sz="2400" b="1" i="1">
                            <a:solidFill>
                              <a:schemeClr val="accent2">
                                <a:lumMod val="75000"/>
                              </a:schemeClr>
                            </a:solidFill>
                            <a:latin typeface="Cambria Math" panose="02040503050406030204" pitchFamily="18" charset="0"/>
                          </a:rPr>
                        </m:ctrlPr>
                      </m:sSubPr>
                      <m:e>
                        <m:r>
                          <a:rPr lang="fr-FR" sz="2400" b="1" i="1">
                            <a:solidFill>
                              <a:schemeClr val="accent2">
                                <a:lumMod val="75000"/>
                              </a:schemeClr>
                            </a:solidFill>
                            <a:latin typeface="Cambria Math" panose="02040503050406030204" pitchFamily="18" charset="0"/>
                          </a:rPr>
                          <m:t>𝑵</m:t>
                        </m:r>
                      </m:e>
                      <m:sub>
                        <m:r>
                          <a:rPr lang="fr-FR" sz="2400" b="1" i="1" smtClean="0">
                            <a:solidFill>
                              <a:schemeClr val="accent2">
                                <a:lumMod val="75000"/>
                              </a:schemeClr>
                            </a:solidFill>
                            <a:latin typeface="Cambria Math" panose="02040503050406030204" pitchFamily="18" charset="0"/>
                          </a:rPr>
                          <m:t>𝒇</m:t>
                        </m:r>
                      </m:sub>
                    </m:sSub>
                  </m:oMath>
                </a14:m>
                <a:r>
                  <a:rPr lang="en-US" sz="2400" b="1" dirty="0">
                    <a:solidFill>
                      <a:schemeClr val="accent2">
                        <a:lumMod val="75000"/>
                      </a:schemeClr>
                    </a:solidFill>
                  </a:rPr>
                  <a:t>)</a:t>
                </a:r>
              </a:p>
            </p:txBody>
          </p:sp>
        </mc:Choice>
        <mc:Fallback xmlns="">
          <p:sp>
            <p:nvSpPr>
              <p:cNvPr id="25" name="ZoneTexte 24">
                <a:extLst>
                  <a:ext uri="{FF2B5EF4-FFF2-40B4-BE49-F238E27FC236}">
                    <a16:creationId xmlns:a16="http://schemas.microsoft.com/office/drawing/2014/main" id="{3F143529-0822-4917-8CEB-AC6EAAEB41CC}"/>
                  </a:ext>
                </a:extLst>
              </p:cNvPr>
              <p:cNvSpPr txBox="1">
                <a:spLocks noRot="1" noChangeAspect="1" noMove="1" noResize="1" noEditPoints="1" noAdjustHandles="1" noChangeArrowheads="1" noChangeShapeType="1" noTextEdit="1"/>
              </p:cNvSpPr>
              <p:nvPr/>
            </p:nvSpPr>
            <p:spPr>
              <a:xfrm>
                <a:off x="6395249" y="1150173"/>
                <a:ext cx="1834114" cy="496674"/>
              </a:xfrm>
              <a:prstGeom prst="rect">
                <a:avLst/>
              </a:prstGeom>
              <a:blipFill>
                <a:blip r:embed="rId9"/>
                <a:stretch>
                  <a:fillRect t="-8642" b="-22222"/>
                </a:stretch>
              </a:blipFill>
            </p:spPr>
            <p:txBody>
              <a:bodyPr/>
              <a:lstStyle/>
              <a:p>
                <a:r>
                  <a:rPr lang="en-US">
                    <a:noFill/>
                  </a:rPr>
                  <a:t> </a:t>
                </a:r>
              </a:p>
            </p:txBody>
          </p:sp>
        </mc:Fallback>
      </mc:AlternateContent>
      <p:sp>
        <p:nvSpPr>
          <p:cNvPr id="26" name="ZoneTexte 25">
            <a:extLst>
              <a:ext uri="{FF2B5EF4-FFF2-40B4-BE49-F238E27FC236}">
                <a16:creationId xmlns:a16="http://schemas.microsoft.com/office/drawing/2014/main" id="{854801F5-C743-4FC5-9612-10294FED5802}"/>
              </a:ext>
            </a:extLst>
          </p:cNvPr>
          <p:cNvSpPr txBox="1"/>
          <p:nvPr/>
        </p:nvSpPr>
        <p:spPr>
          <a:xfrm>
            <a:off x="9956055" y="1161234"/>
            <a:ext cx="1614261" cy="461665"/>
          </a:xfrm>
          <a:prstGeom prst="rect">
            <a:avLst/>
          </a:prstGeom>
          <a:noFill/>
        </p:spPr>
        <p:txBody>
          <a:bodyPr wrap="square" rtlCol="0">
            <a:spAutoFit/>
          </a:bodyPr>
          <a:lstStyle/>
          <a:p>
            <a:pPr algn="ctr"/>
            <a:r>
              <a:rPr lang="en-US" sz="2400" b="1" dirty="0">
                <a:solidFill>
                  <a:schemeClr val="accent1"/>
                </a:solidFill>
              </a:rPr>
              <a:t>CP-odd</a:t>
            </a:r>
          </a:p>
        </p:txBody>
      </p:sp>
      <p:grpSp>
        <p:nvGrpSpPr>
          <p:cNvPr id="66" name="Groupe 65">
            <a:extLst>
              <a:ext uri="{FF2B5EF4-FFF2-40B4-BE49-F238E27FC236}">
                <a16:creationId xmlns:a16="http://schemas.microsoft.com/office/drawing/2014/main" id="{92051A97-8429-42D6-8542-AEE88A7AC269}"/>
              </a:ext>
            </a:extLst>
          </p:cNvPr>
          <p:cNvGrpSpPr/>
          <p:nvPr/>
        </p:nvGrpSpPr>
        <p:grpSpPr>
          <a:xfrm>
            <a:off x="9731945" y="2662818"/>
            <a:ext cx="2122102" cy="3417784"/>
            <a:chOff x="9731945" y="2662818"/>
            <a:chExt cx="2122102" cy="3417784"/>
          </a:xfrm>
        </p:grpSpPr>
        <p:sp>
          <p:nvSpPr>
            <p:cNvPr id="36" name="Rectangle 35">
              <a:extLst>
                <a:ext uri="{FF2B5EF4-FFF2-40B4-BE49-F238E27FC236}">
                  <a16:creationId xmlns:a16="http://schemas.microsoft.com/office/drawing/2014/main" id="{C299C2A6-E2D3-45A1-9D8D-9A291165AE13}"/>
                </a:ext>
              </a:extLst>
            </p:cNvPr>
            <p:cNvSpPr/>
            <p:nvPr/>
          </p:nvSpPr>
          <p:spPr>
            <a:xfrm>
              <a:off x="9731945" y="3566160"/>
              <a:ext cx="2062479" cy="11288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èche : bas 26">
              <a:extLst>
                <a:ext uri="{FF2B5EF4-FFF2-40B4-BE49-F238E27FC236}">
                  <a16:creationId xmlns:a16="http://schemas.microsoft.com/office/drawing/2014/main" id="{28E37A6C-A3E9-41AD-86B7-34E036D57676}"/>
                </a:ext>
              </a:extLst>
            </p:cNvPr>
            <p:cNvSpPr/>
            <p:nvPr/>
          </p:nvSpPr>
          <p:spPr>
            <a:xfrm>
              <a:off x="10434367" y="4463918"/>
              <a:ext cx="657633" cy="903313"/>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82FB4BA0-1D33-4EB2-9A18-3B260CE8B8DB}"/>
                    </a:ext>
                  </a:extLst>
                </p:cNvPr>
                <p:cNvSpPr txBox="1"/>
                <p:nvPr/>
              </p:nvSpPr>
              <p:spPr>
                <a:xfrm>
                  <a:off x="9763954" y="3834078"/>
                  <a:ext cx="2062479" cy="58753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fr-FR" sz="2400" b="0" i="1" smtClean="0">
                                <a:latin typeface="Cambria Math" panose="02040503050406030204" pitchFamily="18" charset="0"/>
                              </a:rPr>
                            </m:ctrlPr>
                          </m:sSubPr>
                          <m:e>
                            <m:acc>
                              <m:accPr>
                                <m:chr m:val="̅"/>
                                <m:ctrlPr>
                                  <a:rPr lang="fr-FR" sz="2400" b="0" i="1" smtClean="0">
                                    <a:latin typeface="Cambria Math" panose="02040503050406030204" pitchFamily="18" charset="0"/>
                                  </a:rPr>
                                </m:ctrlPr>
                              </m:accPr>
                              <m:e>
                                <m:r>
                                  <a:rPr lang="fr-FR" sz="2400" i="1">
                                    <a:latin typeface="Cambria Math" panose="02040503050406030204" pitchFamily="18" charset="0"/>
                                  </a:rPr>
                                  <m:t>𝜃</m:t>
                                </m:r>
                              </m:e>
                            </m:acc>
                          </m:e>
                          <m:sub>
                            <m:r>
                              <m:rPr>
                                <m:nor/>
                              </m:rPr>
                              <a:rPr lang="fr-FR" sz="2400" b="0" i="0" smtClean="0">
                                <a:latin typeface="Cambria Math" panose="02040503050406030204" pitchFamily="18" charset="0"/>
                              </a:rPr>
                              <m:t>QCD</m:t>
                            </m:r>
                          </m:sub>
                        </m:sSub>
                        <m:r>
                          <a:rPr lang="fr-FR" sz="2400" b="0" i="1" smtClean="0">
                            <a:latin typeface="Cambria Math" panose="02040503050406030204" pitchFamily="18" charset="0"/>
                          </a:rPr>
                          <m:t>=0 </m:t>
                        </m:r>
                      </m:oMath>
                    </m:oMathPara>
                  </a14:m>
                  <a:endParaRPr lang="en-US" dirty="0"/>
                </a:p>
              </p:txBody>
            </p:sp>
          </mc:Choice>
          <mc:Fallback xmlns="">
            <p:sp>
              <p:nvSpPr>
                <p:cNvPr id="34" name="ZoneTexte 33">
                  <a:extLst>
                    <a:ext uri="{FF2B5EF4-FFF2-40B4-BE49-F238E27FC236}">
                      <a16:creationId xmlns:a16="http://schemas.microsoft.com/office/drawing/2014/main" id="{82FB4BA0-1D33-4EB2-9A18-3B260CE8B8DB}"/>
                    </a:ext>
                  </a:extLst>
                </p:cNvPr>
                <p:cNvSpPr txBox="1">
                  <a:spLocks noRot="1" noChangeAspect="1" noMove="1" noResize="1" noEditPoints="1" noAdjustHandles="1" noChangeArrowheads="1" noChangeShapeType="1" noTextEdit="1"/>
                </p:cNvSpPr>
                <p:nvPr/>
              </p:nvSpPr>
              <p:spPr>
                <a:xfrm>
                  <a:off x="9763954" y="3834078"/>
                  <a:ext cx="2062479" cy="587533"/>
                </a:xfrm>
                <a:prstGeom prst="rect">
                  <a:avLst/>
                </a:prstGeom>
                <a:blipFill>
                  <a:blip r:embed="rId10"/>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7E2B6140-AD97-43DE-87AD-808756B18F9C}"/>
                </a:ext>
              </a:extLst>
            </p:cNvPr>
            <p:cNvSpPr/>
            <p:nvPr/>
          </p:nvSpPr>
          <p:spPr>
            <a:xfrm>
              <a:off x="10595783" y="2662818"/>
              <a:ext cx="334800" cy="9033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E03A32-2898-48E0-A3A7-131F3F51E2BE}"/>
                </a:ext>
              </a:extLst>
            </p:cNvPr>
            <p:cNvSpPr/>
            <p:nvPr/>
          </p:nvSpPr>
          <p:spPr>
            <a:xfrm>
              <a:off x="10097703" y="5367231"/>
              <a:ext cx="1330960" cy="71337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ZoneTexte 37">
                  <a:extLst>
                    <a:ext uri="{FF2B5EF4-FFF2-40B4-BE49-F238E27FC236}">
                      <a16:creationId xmlns:a16="http://schemas.microsoft.com/office/drawing/2014/main" id="{1B433367-ED8B-4D3C-B792-44CE773FC86E}"/>
                    </a:ext>
                  </a:extLst>
                </p:cNvPr>
                <p:cNvSpPr txBox="1"/>
                <p:nvPr/>
              </p:nvSpPr>
              <p:spPr>
                <a:xfrm>
                  <a:off x="9791568" y="543019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fr-FR" sz="2400" i="1">
                            <a:latin typeface="Cambria Math" panose="02040503050406030204" pitchFamily="18" charset="0"/>
                          </a:rPr>
                          <m:t>𝒶</m:t>
                        </m:r>
                        <m:r>
                          <a:rPr lang="fr-FR" sz="2400" b="0" i="1" smtClean="0">
                            <a:latin typeface="Cambria Math" panose="02040503050406030204" pitchFamily="18" charset="0"/>
                          </a:rPr>
                          <m:t>=0 </m:t>
                        </m:r>
                      </m:oMath>
                    </m:oMathPara>
                  </a14:m>
                  <a:endParaRPr lang="en-US" dirty="0"/>
                </a:p>
              </p:txBody>
            </p:sp>
          </mc:Choice>
          <mc:Fallback xmlns="">
            <p:sp>
              <p:nvSpPr>
                <p:cNvPr id="38" name="ZoneTexte 37">
                  <a:extLst>
                    <a:ext uri="{FF2B5EF4-FFF2-40B4-BE49-F238E27FC236}">
                      <a16:creationId xmlns:a16="http://schemas.microsoft.com/office/drawing/2014/main" id="{1B433367-ED8B-4D3C-B792-44CE773FC86E}"/>
                    </a:ext>
                  </a:extLst>
                </p:cNvPr>
                <p:cNvSpPr txBox="1">
                  <a:spLocks noRot="1" noChangeAspect="1" noMove="1" noResize="1" noEditPoints="1" noAdjustHandles="1" noChangeArrowheads="1" noChangeShapeType="1" noTextEdit="1"/>
                </p:cNvSpPr>
                <p:nvPr/>
              </p:nvSpPr>
              <p:spPr>
                <a:xfrm>
                  <a:off x="9791568" y="5430197"/>
                  <a:ext cx="2062479" cy="506742"/>
                </a:xfrm>
                <a:prstGeom prst="rect">
                  <a:avLst/>
                </a:prstGeom>
                <a:blipFill>
                  <a:blip r:embed="rId11"/>
                  <a:stretch>
                    <a:fillRect/>
                  </a:stretch>
                </a:blipFill>
              </p:spPr>
              <p:txBody>
                <a:bodyPr/>
                <a:lstStyle/>
                <a:p>
                  <a:r>
                    <a:rPr lang="en-US">
                      <a:noFill/>
                    </a:rPr>
                    <a:t> </a:t>
                  </a:r>
                </a:p>
              </p:txBody>
            </p:sp>
          </mc:Fallback>
        </mc:AlternateContent>
      </p:grpSp>
      <p:grpSp>
        <p:nvGrpSpPr>
          <p:cNvPr id="73" name="Groupe 72">
            <a:extLst>
              <a:ext uri="{FF2B5EF4-FFF2-40B4-BE49-F238E27FC236}">
                <a16:creationId xmlns:a16="http://schemas.microsoft.com/office/drawing/2014/main" id="{CA2C7EC5-D62D-477A-BE56-818EBC23E967}"/>
              </a:ext>
            </a:extLst>
          </p:cNvPr>
          <p:cNvGrpSpPr/>
          <p:nvPr/>
        </p:nvGrpSpPr>
        <p:grpSpPr>
          <a:xfrm>
            <a:off x="7312306" y="2662818"/>
            <a:ext cx="2133028" cy="3740614"/>
            <a:chOff x="7312306" y="2662818"/>
            <a:chExt cx="2133028" cy="3740614"/>
          </a:xfrm>
        </p:grpSpPr>
        <p:sp>
          <p:nvSpPr>
            <p:cNvPr id="39" name="Rectangle 38">
              <a:extLst>
                <a:ext uri="{FF2B5EF4-FFF2-40B4-BE49-F238E27FC236}">
                  <a16:creationId xmlns:a16="http://schemas.microsoft.com/office/drawing/2014/main" id="{6E7CC277-9DB9-4D00-B70E-6192D4885F5B}"/>
                </a:ext>
              </a:extLst>
            </p:cNvPr>
            <p:cNvSpPr/>
            <p:nvPr/>
          </p:nvSpPr>
          <p:spPr>
            <a:xfrm>
              <a:off x="7323232" y="3566160"/>
              <a:ext cx="2062479"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èche : bas 39">
              <a:extLst>
                <a:ext uri="{FF2B5EF4-FFF2-40B4-BE49-F238E27FC236}">
                  <a16:creationId xmlns:a16="http://schemas.microsoft.com/office/drawing/2014/main" id="{8DCDED2C-9B63-4992-A061-FFDDAE421C65}"/>
                </a:ext>
              </a:extLst>
            </p:cNvPr>
            <p:cNvSpPr/>
            <p:nvPr/>
          </p:nvSpPr>
          <p:spPr>
            <a:xfrm>
              <a:off x="8025654" y="4463918"/>
              <a:ext cx="657633" cy="90331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A03FE614-4B76-4C11-B163-4B3F07EF54C5}"/>
                    </a:ext>
                  </a:extLst>
                </p:cNvPr>
                <p:cNvSpPr txBox="1"/>
                <p:nvPr/>
              </p:nvSpPr>
              <p:spPr>
                <a:xfrm>
                  <a:off x="7312306" y="3679762"/>
                  <a:ext cx="2062479" cy="958404"/>
                </a:xfrm>
                <a:prstGeom prst="rect">
                  <a:avLst/>
                </a:prstGeom>
                <a:noFill/>
              </p:spPr>
              <p:txBody>
                <a:bodyPr wrap="square" rtlCol="0">
                  <a:spAutoFit/>
                </a:bodyPr>
                <a:lstStyle/>
                <a:p>
                  <a:pPr algn="ctr"/>
                  <a:r>
                    <a:rPr lang="fr-FR" b="0" dirty="0"/>
                    <a:t>Instanton number</a:t>
                  </a:r>
                </a:p>
                <a:p>
                  <a:pPr algn="ctr"/>
                  <a14:m>
                    <m:oMathPara xmlns:m="http://schemas.openxmlformats.org/officeDocument/2006/math">
                      <m:oMathParaPr>
                        <m:jc m:val="center"/>
                      </m:oMathParaPr>
                      <m:oMath xmlns:m="http://schemas.openxmlformats.org/officeDocument/2006/math">
                        <m:nary>
                          <m:naryPr>
                            <m:supHide m:val="on"/>
                            <m:ctrlPr>
                              <a:rPr lang="fr-FR" b="0" i="1" smtClean="0">
                                <a:latin typeface="Cambria Math" panose="02040503050406030204" pitchFamily="18" charset="0"/>
                              </a:rPr>
                            </m:ctrlPr>
                          </m:naryPr>
                          <m:sub>
                            <m:r>
                              <a:rPr lang="fr-FR" b="0" i="1" smtClean="0">
                                <a:latin typeface="Cambria Math" panose="02040503050406030204" pitchFamily="18" charset="0"/>
                              </a:rPr>
                              <m:t>𝑧</m:t>
                            </m:r>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sub>
                          <m:sup/>
                          <m:e>
                            <m:r>
                              <m:rPr>
                                <m:nor/>
                              </m:rPr>
                              <a:rPr lang="fr-FR" b="0" i="0" smtClean="0">
                                <a:latin typeface="Cambria Math" panose="02040503050406030204" pitchFamily="18" charset="0"/>
                              </a:rPr>
                              <m:t>F</m:t>
                            </m:r>
                            <m:r>
                              <a:rPr lang="fr-FR" b="0" i="1" smtClean="0">
                                <a:latin typeface="Cambria Math" panose="02040503050406030204" pitchFamily="18" charset="0"/>
                              </a:rPr>
                              <m:t>∧</m:t>
                            </m:r>
                            <m:r>
                              <m:rPr>
                                <m:nor/>
                              </m:rPr>
                              <a:rPr lang="fr-FR" b="0" i="0" smtClean="0">
                                <a:latin typeface="Cambria Math" panose="02040503050406030204" pitchFamily="18" charset="0"/>
                              </a:rPr>
                              <m:t>F</m:t>
                            </m:r>
                          </m:e>
                        </m:nary>
                        <m:r>
                          <a:rPr lang="fr-FR" b="0" i="1" smtClean="0">
                            <a:latin typeface="Cambria Math" panose="02040503050406030204" pitchFamily="18" charset="0"/>
                          </a:rPr>
                          <m:t> </m:t>
                        </m:r>
                      </m:oMath>
                    </m:oMathPara>
                  </a14:m>
                  <a:endParaRPr lang="en-US" dirty="0"/>
                </a:p>
              </p:txBody>
            </p:sp>
          </mc:Choice>
          <mc:Fallback xmlns="">
            <p:sp>
              <p:nvSpPr>
                <p:cNvPr id="41" name="ZoneTexte 40">
                  <a:extLst>
                    <a:ext uri="{FF2B5EF4-FFF2-40B4-BE49-F238E27FC236}">
                      <a16:creationId xmlns:a16="http://schemas.microsoft.com/office/drawing/2014/main" id="{A03FE614-4B76-4C11-B163-4B3F07EF54C5}"/>
                    </a:ext>
                  </a:extLst>
                </p:cNvPr>
                <p:cNvSpPr txBox="1">
                  <a:spLocks noRot="1" noChangeAspect="1" noMove="1" noResize="1" noEditPoints="1" noAdjustHandles="1" noChangeArrowheads="1" noChangeShapeType="1" noTextEdit="1"/>
                </p:cNvSpPr>
                <p:nvPr/>
              </p:nvSpPr>
              <p:spPr>
                <a:xfrm>
                  <a:off x="7312306" y="3679762"/>
                  <a:ext cx="2062479" cy="958404"/>
                </a:xfrm>
                <a:prstGeom prst="rect">
                  <a:avLst/>
                </a:prstGeom>
                <a:blipFill>
                  <a:blip r:embed="rId12"/>
                  <a:stretch>
                    <a:fillRect t="-3822"/>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33149C1E-2BEE-46D6-924B-C8452E061CE8}"/>
                </a:ext>
              </a:extLst>
            </p:cNvPr>
            <p:cNvSpPr/>
            <p:nvPr/>
          </p:nvSpPr>
          <p:spPr>
            <a:xfrm>
              <a:off x="8187070" y="266281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444E1F4-11CD-4842-8B09-5ABC6E7A58F7}"/>
                </a:ext>
              </a:extLst>
            </p:cNvPr>
            <p:cNvSpPr/>
            <p:nvPr/>
          </p:nvSpPr>
          <p:spPr>
            <a:xfrm>
              <a:off x="7616430" y="5367231"/>
              <a:ext cx="1526630" cy="1036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ZoneTexte 43">
                  <a:extLst>
                    <a:ext uri="{FF2B5EF4-FFF2-40B4-BE49-F238E27FC236}">
                      <a16:creationId xmlns:a16="http://schemas.microsoft.com/office/drawing/2014/main" id="{5788266C-403C-4DF7-A456-2CB9840B7BEE}"/>
                    </a:ext>
                  </a:extLst>
                </p:cNvPr>
                <p:cNvSpPr txBox="1"/>
                <p:nvPr/>
              </p:nvSpPr>
              <p:spPr>
                <a:xfrm>
                  <a:off x="7382855" y="5430197"/>
                  <a:ext cx="2062479" cy="876074"/>
                </a:xfrm>
                <a:prstGeom prst="rect">
                  <a:avLst/>
                </a:prstGeom>
                <a:noFill/>
              </p:spPr>
              <p:txBody>
                <a:bodyPr wrap="square" rtlCol="0">
                  <a:spAutoFit/>
                </a:bodyPr>
                <a:lstStyle/>
                <a:p>
                  <a:pPr algn="ctr"/>
                  <a:r>
                    <a:rPr lang="fr-FR" sz="2400" b="0" dirty="0"/>
                    <a:t>Solve the dynamics</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44" name="ZoneTexte 43">
                  <a:extLst>
                    <a:ext uri="{FF2B5EF4-FFF2-40B4-BE49-F238E27FC236}">
                      <a16:creationId xmlns:a16="http://schemas.microsoft.com/office/drawing/2014/main" id="{5788266C-403C-4DF7-A456-2CB9840B7BEE}"/>
                    </a:ext>
                  </a:extLst>
                </p:cNvPr>
                <p:cNvSpPr txBox="1">
                  <a:spLocks noRot="1" noChangeAspect="1" noMove="1" noResize="1" noEditPoints="1" noAdjustHandles="1" noChangeArrowheads="1" noChangeShapeType="1" noTextEdit="1"/>
                </p:cNvSpPr>
                <p:nvPr/>
              </p:nvSpPr>
              <p:spPr>
                <a:xfrm>
                  <a:off x="7382855" y="5430197"/>
                  <a:ext cx="2062479" cy="876074"/>
                </a:xfrm>
                <a:prstGeom prst="rect">
                  <a:avLst/>
                </a:prstGeom>
                <a:blipFill>
                  <a:blip r:embed="rId13"/>
                  <a:stretch>
                    <a:fillRect t="-5594" b="-15385"/>
                  </a:stretch>
                </a:blipFill>
              </p:spPr>
              <p:txBody>
                <a:bodyPr/>
                <a:lstStyle/>
                <a:p>
                  <a:r>
                    <a:rPr lang="en-US">
                      <a:noFill/>
                    </a:rPr>
                    <a:t> </a:t>
                  </a:r>
                </a:p>
              </p:txBody>
            </p:sp>
          </mc:Fallback>
        </mc:AlternateContent>
      </p:grpSp>
      <p:grpSp>
        <p:nvGrpSpPr>
          <p:cNvPr id="69" name="Groupe 68">
            <a:extLst>
              <a:ext uri="{FF2B5EF4-FFF2-40B4-BE49-F238E27FC236}">
                <a16:creationId xmlns:a16="http://schemas.microsoft.com/office/drawing/2014/main" id="{3F486D0A-6788-4ECE-AC01-6CF0BCA71A96}"/>
              </a:ext>
            </a:extLst>
          </p:cNvPr>
          <p:cNvGrpSpPr/>
          <p:nvPr/>
        </p:nvGrpSpPr>
        <p:grpSpPr>
          <a:xfrm>
            <a:off x="5147958" y="2655438"/>
            <a:ext cx="2071302" cy="3417784"/>
            <a:chOff x="5147958" y="2655438"/>
            <a:chExt cx="2071302" cy="3417784"/>
          </a:xfrm>
        </p:grpSpPr>
        <p:sp>
          <p:nvSpPr>
            <p:cNvPr id="45" name="Rectangle 44">
              <a:extLst>
                <a:ext uri="{FF2B5EF4-FFF2-40B4-BE49-F238E27FC236}">
                  <a16:creationId xmlns:a16="http://schemas.microsoft.com/office/drawing/2014/main" id="{F0337557-8936-4477-8CC4-BAB3AA2D649C}"/>
                </a:ext>
              </a:extLst>
            </p:cNvPr>
            <p:cNvSpPr/>
            <p:nvPr/>
          </p:nvSpPr>
          <p:spPr>
            <a:xfrm>
              <a:off x="5234291" y="3558780"/>
              <a:ext cx="1826954"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èche : bas 45">
              <a:extLst>
                <a:ext uri="{FF2B5EF4-FFF2-40B4-BE49-F238E27FC236}">
                  <a16:creationId xmlns:a16="http://schemas.microsoft.com/office/drawing/2014/main" id="{E7D7AB5D-4CF4-477C-8620-F822D5490351}"/>
                </a:ext>
              </a:extLst>
            </p:cNvPr>
            <p:cNvSpPr/>
            <p:nvPr/>
          </p:nvSpPr>
          <p:spPr>
            <a:xfrm>
              <a:off x="5799580" y="4456538"/>
              <a:ext cx="657633" cy="90331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1ADAEC67-563A-4954-9787-8031820AB548}"/>
                    </a:ext>
                  </a:extLst>
                </p:cNvPr>
                <p:cNvSpPr txBox="1"/>
                <p:nvPr/>
              </p:nvSpPr>
              <p:spPr>
                <a:xfrm>
                  <a:off x="5147958" y="3706445"/>
                  <a:ext cx="2062479" cy="876074"/>
                </a:xfrm>
                <a:prstGeom prst="rect">
                  <a:avLst/>
                </a:prstGeom>
                <a:noFill/>
              </p:spPr>
              <p:txBody>
                <a:bodyPr wrap="square" rtlCol="0">
                  <a:spAutoFit/>
                </a:bodyPr>
                <a:lstStyle/>
                <a:p>
                  <a:pPr algn="ctr"/>
                  <a:r>
                    <a:rPr lang="fr-FR" sz="2400" b="0" dirty="0"/>
                    <a:t>Chiral symmetry</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47" name="ZoneTexte 46">
                  <a:extLst>
                    <a:ext uri="{FF2B5EF4-FFF2-40B4-BE49-F238E27FC236}">
                      <a16:creationId xmlns:a16="http://schemas.microsoft.com/office/drawing/2014/main" id="{1ADAEC67-563A-4954-9787-8031820AB548}"/>
                    </a:ext>
                  </a:extLst>
                </p:cNvPr>
                <p:cNvSpPr txBox="1">
                  <a:spLocks noRot="1" noChangeAspect="1" noMove="1" noResize="1" noEditPoints="1" noAdjustHandles="1" noChangeArrowheads="1" noChangeShapeType="1" noTextEdit="1"/>
                </p:cNvSpPr>
                <p:nvPr/>
              </p:nvSpPr>
              <p:spPr>
                <a:xfrm>
                  <a:off x="5147958" y="3706445"/>
                  <a:ext cx="2062479" cy="876074"/>
                </a:xfrm>
                <a:prstGeom prst="rect">
                  <a:avLst/>
                </a:prstGeom>
                <a:blipFill>
                  <a:blip r:embed="rId14"/>
                  <a:stretch>
                    <a:fillRect t="-5556" b="-14583"/>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2924FC5C-69A7-4CD9-A485-6AC96E1CAD6D}"/>
                </a:ext>
              </a:extLst>
            </p:cNvPr>
            <p:cNvSpPr/>
            <p:nvPr/>
          </p:nvSpPr>
          <p:spPr>
            <a:xfrm>
              <a:off x="5960996" y="265543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BACA961-5C3B-4D89-B6A2-D57BF8545459}"/>
                </a:ext>
              </a:extLst>
            </p:cNvPr>
            <p:cNvSpPr/>
            <p:nvPr/>
          </p:nvSpPr>
          <p:spPr>
            <a:xfrm>
              <a:off x="5462916" y="5359851"/>
              <a:ext cx="1330960" cy="7133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ZoneTexte 49">
                  <a:extLst>
                    <a:ext uri="{FF2B5EF4-FFF2-40B4-BE49-F238E27FC236}">
                      <a16:creationId xmlns:a16="http://schemas.microsoft.com/office/drawing/2014/main" id="{2DF11254-8D2A-42B8-AB81-A14CCC6DB473}"/>
                    </a:ext>
                  </a:extLst>
                </p:cNvPr>
                <p:cNvSpPr txBox="1"/>
                <p:nvPr/>
              </p:nvSpPr>
              <p:spPr>
                <a:xfrm>
                  <a:off x="5156781" y="542281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p>
                          <m:sSupPr>
                            <m:ctrlPr>
                              <a:rPr lang="fr-FR" sz="2400" i="1">
                                <a:latin typeface="Cambria Math" panose="02040503050406030204" pitchFamily="18" charset="0"/>
                              </a:rPr>
                            </m:ctrlPr>
                          </m:sSupPr>
                          <m:e>
                            <m:r>
                              <a:rPr lang="fr-FR" sz="2400" i="1">
                                <a:latin typeface="Cambria Math" panose="02040503050406030204" pitchFamily="18" charset="0"/>
                              </a:rPr>
                              <m:t>𝒯</m:t>
                            </m:r>
                          </m:e>
                          <m:sup>
                            <m:r>
                              <a:rPr lang="fr-FR" sz="2400" i="1">
                                <a:latin typeface="Cambria Math" panose="02040503050406030204" pitchFamily="18" charset="0"/>
                              </a:rPr>
                              <m:t>𝑖𝑗</m:t>
                            </m:r>
                          </m:sup>
                        </m:sSup>
                        <m:r>
                          <a:rPr lang="fr-FR" sz="2400" b="0" i="1" smtClean="0">
                            <a:latin typeface="Cambria Math" panose="02040503050406030204" pitchFamily="18" charset="0"/>
                          </a:rPr>
                          <m:t>=0 </m:t>
                        </m:r>
                      </m:oMath>
                    </m:oMathPara>
                  </a14:m>
                  <a:endParaRPr lang="en-US" dirty="0"/>
                </a:p>
              </p:txBody>
            </p:sp>
          </mc:Choice>
          <mc:Fallback xmlns="">
            <p:sp>
              <p:nvSpPr>
                <p:cNvPr id="50" name="ZoneTexte 49">
                  <a:extLst>
                    <a:ext uri="{FF2B5EF4-FFF2-40B4-BE49-F238E27FC236}">
                      <a16:creationId xmlns:a16="http://schemas.microsoft.com/office/drawing/2014/main" id="{2DF11254-8D2A-42B8-AB81-A14CCC6DB473}"/>
                    </a:ext>
                  </a:extLst>
                </p:cNvPr>
                <p:cNvSpPr txBox="1">
                  <a:spLocks noRot="1" noChangeAspect="1" noMove="1" noResize="1" noEditPoints="1" noAdjustHandles="1" noChangeArrowheads="1" noChangeShapeType="1" noTextEdit="1"/>
                </p:cNvSpPr>
                <p:nvPr/>
              </p:nvSpPr>
              <p:spPr>
                <a:xfrm>
                  <a:off x="5156781" y="5422817"/>
                  <a:ext cx="2062479" cy="506742"/>
                </a:xfrm>
                <a:prstGeom prst="rect">
                  <a:avLst/>
                </a:prstGeom>
                <a:blipFill>
                  <a:blip r:embed="rId15"/>
                  <a:stretch>
                    <a:fillRect/>
                  </a:stretch>
                </a:blipFill>
              </p:spPr>
              <p:txBody>
                <a:bodyPr/>
                <a:lstStyle/>
                <a:p>
                  <a:r>
                    <a:rPr lang="en-US">
                      <a:noFill/>
                    </a:rPr>
                    <a:t> </a:t>
                  </a:r>
                </a:p>
              </p:txBody>
            </p:sp>
          </mc:Fallback>
        </mc:AlternateContent>
      </p:grpSp>
      <p:sp>
        <p:nvSpPr>
          <p:cNvPr id="65" name="Rectangle 64">
            <a:extLst>
              <a:ext uri="{FF2B5EF4-FFF2-40B4-BE49-F238E27FC236}">
                <a16:creationId xmlns:a16="http://schemas.microsoft.com/office/drawing/2014/main" id="{E37AADD2-E5AD-4AED-AC59-77EAB8FAD843}"/>
              </a:ext>
            </a:extLst>
          </p:cNvPr>
          <p:cNvSpPr/>
          <p:nvPr/>
        </p:nvSpPr>
        <p:spPr>
          <a:xfrm>
            <a:off x="7147578" y="1622354"/>
            <a:ext cx="2422948" cy="50121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e 71">
            <a:extLst>
              <a:ext uri="{FF2B5EF4-FFF2-40B4-BE49-F238E27FC236}">
                <a16:creationId xmlns:a16="http://schemas.microsoft.com/office/drawing/2014/main" id="{E1746E3F-3948-48FF-A6A1-BC01CA05BD39}"/>
              </a:ext>
            </a:extLst>
          </p:cNvPr>
          <p:cNvGrpSpPr/>
          <p:nvPr/>
        </p:nvGrpSpPr>
        <p:grpSpPr>
          <a:xfrm>
            <a:off x="284480" y="2655438"/>
            <a:ext cx="4611497" cy="3739482"/>
            <a:chOff x="284480" y="2655438"/>
            <a:chExt cx="4611497" cy="3739482"/>
          </a:xfrm>
        </p:grpSpPr>
        <p:sp>
          <p:nvSpPr>
            <p:cNvPr id="53" name="Flèche : bas 52">
              <a:extLst>
                <a:ext uri="{FF2B5EF4-FFF2-40B4-BE49-F238E27FC236}">
                  <a16:creationId xmlns:a16="http://schemas.microsoft.com/office/drawing/2014/main" id="{64CEE901-7727-48E1-9714-0499E8842A94}"/>
                </a:ext>
              </a:extLst>
            </p:cNvPr>
            <p:cNvSpPr/>
            <p:nvPr/>
          </p:nvSpPr>
          <p:spPr>
            <a:xfrm>
              <a:off x="3473346" y="4669425"/>
              <a:ext cx="657633" cy="672425"/>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7E21151-765F-452A-B1C5-8DD849CADDEE}"/>
                </a:ext>
              </a:extLst>
            </p:cNvPr>
            <p:cNvSpPr/>
            <p:nvPr/>
          </p:nvSpPr>
          <p:spPr>
            <a:xfrm>
              <a:off x="3634762" y="2655438"/>
              <a:ext cx="334800" cy="9033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6E2030D-633F-4FA0-9E8E-FEC9CCB4801E}"/>
                </a:ext>
              </a:extLst>
            </p:cNvPr>
            <p:cNvSpPr/>
            <p:nvPr/>
          </p:nvSpPr>
          <p:spPr>
            <a:xfrm>
              <a:off x="3139633" y="5339531"/>
              <a:ext cx="1330960" cy="713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ZoneTexte 56">
                  <a:extLst>
                    <a:ext uri="{FF2B5EF4-FFF2-40B4-BE49-F238E27FC236}">
                      <a16:creationId xmlns:a16="http://schemas.microsoft.com/office/drawing/2014/main" id="{8C0B0FA1-5916-4266-A851-2FEAAABEF01D}"/>
                    </a:ext>
                  </a:extLst>
                </p:cNvPr>
                <p:cNvSpPr txBox="1"/>
                <p:nvPr/>
              </p:nvSpPr>
              <p:spPr>
                <a:xfrm>
                  <a:off x="2833498" y="5402497"/>
                  <a:ext cx="2062479" cy="50674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fr-FR" sz="2400" b="0" i="1" smtClean="0">
                            <a:latin typeface="Cambria Math" panose="02040503050406030204" pitchFamily="18" charset="0"/>
                          </a:rPr>
                          <m:t>𝜑</m:t>
                        </m:r>
                        <m:r>
                          <a:rPr lang="fr-FR" sz="2400" b="0" i="1" smtClean="0">
                            <a:latin typeface="Cambria Math" panose="02040503050406030204" pitchFamily="18" charset="0"/>
                          </a:rPr>
                          <m:t>=0 </m:t>
                        </m:r>
                      </m:oMath>
                    </m:oMathPara>
                  </a14:m>
                  <a:endParaRPr lang="en-US" dirty="0"/>
                </a:p>
              </p:txBody>
            </p:sp>
          </mc:Choice>
          <mc:Fallback xmlns="">
            <p:sp>
              <p:nvSpPr>
                <p:cNvPr id="57" name="ZoneTexte 56">
                  <a:extLst>
                    <a:ext uri="{FF2B5EF4-FFF2-40B4-BE49-F238E27FC236}">
                      <a16:creationId xmlns:a16="http://schemas.microsoft.com/office/drawing/2014/main" id="{8C0B0FA1-5916-4266-A851-2FEAAABEF01D}"/>
                    </a:ext>
                  </a:extLst>
                </p:cNvPr>
                <p:cNvSpPr txBox="1">
                  <a:spLocks noRot="1" noChangeAspect="1" noMove="1" noResize="1" noEditPoints="1" noAdjustHandles="1" noChangeArrowheads="1" noChangeShapeType="1" noTextEdit="1"/>
                </p:cNvSpPr>
                <p:nvPr/>
              </p:nvSpPr>
              <p:spPr>
                <a:xfrm>
                  <a:off x="2833498" y="5402497"/>
                  <a:ext cx="2062479" cy="506742"/>
                </a:xfrm>
                <a:prstGeom prst="rect">
                  <a:avLst/>
                </a:prstGeom>
                <a:blipFill>
                  <a:blip r:embed="rId16"/>
                  <a:stretch>
                    <a:fillRect/>
                  </a:stretch>
                </a:blipFill>
              </p:spPr>
              <p:txBody>
                <a:bodyPr/>
                <a:lstStyle/>
                <a:p>
                  <a:r>
                    <a:rPr lang="en-US">
                      <a:noFill/>
                    </a:rPr>
                    <a:t> </a:t>
                  </a:r>
                </a:p>
              </p:txBody>
            </p:sp>
          </mc:Fallback>
        </mc:AlternateContent>
        <p:sp>
          <p:nvSpPr>
            <p:cNvPr id="59" name="Rectangle 58">
              <a:extLst>
                <a:ext uri="{FF2B5EF4-FFF2-40B4-BE49-F238E27FC236}">
                  <a16:creationId xmlns:a16="http://schemas.microsoft.com/office/drawing/2014/main" id="{FF6A7018-A282-46BA-8B96-CAC7142D33D7}"/>
                </a:ext>
              </a:extLst>
            </p:cNvPr>
            <p:cNvSpPr/>
            <p:nvPr/>
          </p:nvSpPr>
          <p:spPr>
            <a:xfrm>
              <a:off x="412348" y="3548791"/>
              <a:ext cx="4398947" cy="112063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èche : bas 59">
              <a:extLst>
                <a:ext uri="{FF2B5EF4-FFF2-40B4-BE49-F238E27FC236}">
                  <a16:creationId xmlns:a16="http://schemas.microsoft.com/office/drawing/2014/main" id="{04B8820A-40D0-4AAB-BE68-813302A7B65C}"/>
                </a:ext>
              </a:extLst>
            </p:cNvPr>
            <p:cNvSpPr/>
            <p:nvPr/>
          </p:nvSpPr>
          <p:spPr>
            <a:xfrm>
              <a:off x="1178276" y="4456538"/>
              <a:ext cx="657633" cy="903313"/>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580146-3AEE-43CD-BF86-807673767AEC}"/>
                </a:ext>
              </a:extLst>
            </p:cNvPr>
            <p:cNvSpPr/>
            <p:nvPr/>
          </p:nvSpPr>
          <p:spPr>
            <a:xfrm>
              <a:off x="1339692" y="2655438"/>
              <a:ext cx="334800" cy="9033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7D1339A-DEC4-4303-87DD-C504426A134F}"/>
                </a:ext>
              </a:extLst>
            </p:cNvPr>
            <p:cNvSpPr/>
            <p:nvPr/>
          </p:nvSpPr>
          <p:spPr>
            <a:xfrm>
              <a:off x="284480" y="5358719"/>
              <a:ext cx="2455032" cy="103620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ZoneTexte 63">
                  <a:extLst>
                    <a:ext uri="{FF2B5EF4-FFF2-40B4-BE49-F238E27FC236}">
                      <a16:creationId xmlns:a16="http://schemas.microsoft.com/office/drawing/2014/main" id="{16FE2A10-F899-40C2-8B02-6D49EF65F027}"/>
                    </a:ext>
                  </a:extLst>
                </p:cNvPr>
                <p:cNvSpPr txBox="1"/>
                <p:nvPr/>
              </p:nvSpPr>
              <p:spPr>
                <a:xfrm>
                  <a:off x="395920" y="5430971"/>
                  <a:ext cx="2381226" cy="83106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ℓ</m:t>
                                </m:r>
                              </m:e>
                              <m:sup>
                                <m:r>
                                  <a:rPr lang="fr-FR" sz="2400" b="0" i="1" smtClean="0">
                                    <a:latin typeface="Cambria Math" panose="02040503050406030204" pitchFamily="18" charset="0"/>
                                  </a:rPr>
                                  <m:t>2</m:t>
                                </m:r>
                              </m:sup>
                            </m:sSup>
                          </m:num>
                          <m:den>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𝑧</m:t>
                                </m:r>
                              </m:e>
                              <m:sup>
                                <m:r>
                                  <a:rPr lang="fr-FR" sz="2400" b="0" i="1" smtClean="0">
                                    <a:latin typeface="Cambria Math" panose="02040503050406030204" pitchFamily="18" charset="0"/>
                                  </a:rPr>
                                  <m:t>2</m:t>
                                </m:r>
                              </m:sup>
                            </m:sSup>
                          </m:den>
                        </m:f>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dz</m:t>
                            </m:r>
                          </m:e>
                          <m:sup>
                            <m:r>
                              <a:rPr lang="fr-FR" sz="2400" b="0" i="1" smtClean="0">
                                <a:latin typeface="Cambria Math" panose="02040503050406030204" pitchFamily="18" charset="0"/>
                              </a:rPr>
                              <m:t>2</m:t>
                            </m:r>
                          </m:sup>
                        </m:sSup>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m:t>
                            </m:r>
                            <m:acc>
                              <m:accPr>
                                <m:chr m:val="⃗"/>
                                <m:ctrlPr>
                                  <a:rPr lang="fr-FR" sz="2400" b="0" i="1" smtClean="0">
                                    <a:latin typeface="Cambria Math" panose="02040503050406030204" pitchFamily="18" charset="0"/>
                                  </a:rPr>
                                </m:ctrlPr>
                              </m:accPr>
                              <m:e>
                                <m:r>
                                  <m:rPr>
                                    <m:nor/>
                                  </m:rPr>
                                  <a:rPr lang="fr-FR" sz="2400" b="0" i="0" smtClean="0">
                                    <a:latin typeface="Cambria Math" panose="02040503050406030204" pitchFamily="18" charset="0"/>
                                  </a:rPr>
                                  <m:t>x</m:t>
                                </m:r>
                              </m:e>
                            </m:acc>
                          </m:e>
                          <m:sup>
                            <m:r>
                              <a:rPr lang="fr-FR" sz="2400" b="0" i="1" smtClean="0">
                                <a:latin typeface="Cambria Math" panose="02040503050406030204" pitchFamily="18" charset="0"/>
                              </a:rPr>
                              <m:t>2</m:t>
                            </m:r>
                          </m:sup>
                        </m:sSup>
                        <m:r>
                          <a:rPr lang="fr-FR" sz="2400" b="0" i="1" smtClean="0">
                            <a:latin typeface="Cambria Math" panose="02040503050406030204" pitchFamily="18" charset="0"/>
                          </a:rPr>
                          <m:t>) </m:t>
                        </m:r>
                      </m:oMath>
                    </m:oMathPara>
                  </a14:m>
                  <a:endParaRPr lang="en-US" dirty="0"/>
                </a:p>
              </p:txBody>
            </p:sp>
          </mc:Choice>
          <mc:Fallback xmlns="">
            <p:sp>
              <p:nvSpPr>
                <p:cNvPr id="64" name="ZoneTexte 63">
                  <a:extLst>
                    <a:ext uri="{FF2B5EF4-FFF2-40B4-BE49-F238E27FC236}">
                      <a16:creationId xmlns:a16="http://schemas.microsoft.com/office/drawing/2014/main" id="{16FE2A10-F899-40C2-8B02-6D49EF65F027}"/>
                    </a:ext>
                  </a:extLst>
                </p:cNvPr>
                <p:cNvSpPr txBox="1">
                  <a:spLocks noRot="1" noChangeAspect="1" noMove="1" noResize="1" noEditPoints="1" noAdjustHandles="1" noChangeArrowheads="1" noChangeShapeType="1" noTextEdit="1"/>
                </p:cNvSpPr>
                <p:nvPr/>
              </p:nvSpPr>
              <p:spPr>
                <a:xfrm>
                  <a:off x="395920" y="5430971"/>
                  <a:ext cx="2381226" cy="831061"/>
                </a:xfrm>
                <a:prstGeom prst="rect">
                  <a:avLst/>
                </a:prstGeom>
                <a:blipFill>
                  <a:blip r:embed="rId17"/>
                  <a:stretch>
                    <a:fillRect/>
                  </a:stretch>
                </a:blipFill>
              </p:spPr>
              <p:txBody>
                <a:bodyPr/>
                <a:lstStyle/>
                <a:p>
                  <a:r>
                    <a:rPr lang="en-US">
                      <a:noFill/>
                    </a:rPr>
                    <a:t> </a:t>
                  </a:r>
                </a:p>
              </p:txBody>
            </p:sp>
          </mc:Fallback>
        </mc:AlternateContent>
        <p:sp>
          <p:nvSpPr>
            <p:cNvPr id="70" name="ZoneTexte 69">
              <a:extLst>
                <a:ext uri="{FF2B5EF4-FFF2-40B4-BE49-F238E27FC236}">
                  <a16:creationId xmlns:a16="http://schemas.microsoft.com/office/drawing/2014/main" id="{4C57A1A2-EB11-4E3E-81F4-6E39CCD4FE9F}"/>
                </a:ext>
              </a:extLst>
            </p:cNvPr>
            <p:cNvSpPr txBox="1"/>
            <p:nvPr/>
          </p:nvSpPr>
          <p:spPr>
            <a:xfrm>
              <a:off x="1432560" y="3848997"/>
              <a:ext cx="2381226" cy="461665"/>
            </a:xfrm>
            <a:prstGeom prst="rect">
              <a:avLst/>
            </a:prstGeom>
            <a:noFill/>
          </p:spPr>
          <p:txBody>
            <a:bodyPr wrap="square" rtlCol="0">
              <a:spAutoFit/>
            </a:bodyPr>
            <a:lstStyle/>
            <a:p>
              <a:pPr algn="ctr"/>
              <a:r>
                <a:rPr lang="en-US" sz="2400" dirty="0"/>
                <a:t>Fixed background</a:t>
              </a:r>
            </a:p>
          </p:txBody>
        </p:sp>
        <p:sp>
          <p:nvSpPr>
            <p:cNvPr id="71" name="ZoneTexte 70">
              <a:extLst>
                <a:ext uri="{FF2B5EF4-FFF2-40B4-BE49-F238E27FC236}">
                  <a16:creationId xmlns:a16="http://schemas.microsoft.com/office/drawing/2014/main" id="{2D92978D-1C25-4A3C-BA55-4F607685C494}"/>
                </a:ext>
              </a:extLst>
            </p:cNvPr>
            <p:cNvSpPr txBox="1"/>
            <p:nvPr/>
          </p:nvSpPr>
          <p:spPr>
            <a:xfrm>
              <a:off x="1451864" y="4712335"/>
              <a:ext cx="2381226" cy="461665"/>
            </a:xfrm>
            <a:prstGeom prst="rect">
              <a:avLst/>
            </a:prstGeom>
            <a:noFill/>
          </p:spPr>
          <p:txBody>
            <a:bodyPr wrap="square" rtlCol="0">
              <a:spAutoFit/>
            </a:bodyPr>
            <a:lstStyle/>
            <a:p>
              <a:pPr algn="ctr"/>
              <a:r>
                <a:rPr lang="en-US" sz="2400" dirty="0"/>
                <a:t>For simplicity</a:t>
              </a:r>
            </a:p>
          </p:txBody>
        </p:sp>
      </p:grpSp>
      <p:sp>
        <p:nvSpPr>
          <p:cNvPr id="75" name="Flèche : en arc 74">
            <a:extLst>
              <a:ext uri="{FF2B5EF4-FFF2-40B4-BE49-F238E27FC236}">
                <a16:creationId xmlns:a16="http://schemas.microsoft.com/office/drawing/2014/main" id="{B59BF669-FD81-43F8-9EC8-5A874DC4C1C2}"/>
              </a:ext>
            </a:extLst>
          </p:cNvPr>
          <p:cNvSpPr/>
          <p:nvPr/>
        </p:nvSpPr>
        <p:spPr>
          <a:xfrm rot="153020">
            <a:off x="4172942" y="1137784"/>
            <a:ext cx="1462863" cy="1323372"/>
          </a:xfrm>
          <a:prstGeom prst="circular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lèche : en arc 75">
            <a:extLst>
              <a:ext uri="{FF2B5EF4-FFF2-40B4-BE49-F238E27FC236}">
                <a16:creationId xmlns:a16="http://schemas.microsoft.com/office/drawing/2014/main" id="{DA2C1FFF-3574-492E-BDBF-29E6D5AC6231}"/>
              </a:ext>
            </a:extLst>
          </p:cNvPr>
          <p:cNvSpPr/>
          <p:nvPr/>
        </p:nvSpPr>
        <p:spPr>
          <a:xfrm rot="153020" flipH="1" flipV="1">
            <a:off x="4162802" y="2052668"/>
            <a:ext cx="1462863" cy="1323372"/>
          </a:xfrm>
          <a:prstGeom prst="circular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Signe de multiplication 76">
            <a:extLst>
              <a:ext uri="{FF2B5EF4-FFF2-40B4-BE49-F238E27FC236}">
                <a16:creationId xmlns:a16="http://schemas.microsoft.com/office/drawing/2014/main" id="{44808A61-63D8-4705-AFB6-893F8335ECA4}"/>
              </a:ext>
            </a:extLst>
          </p:cNvPr>
          <p:cNvSpPr/>
          <p:nvPr/>
        </p:nvSpPr>
        <p:spPr>
          <a:xfrm>
            <a:off x="4304601" y="2640713"/>
            <a:ext cx="1264729" cy="1128809"/>
          </a:xfrm>
          <a:prstGeom prst="mathMultiply">
            <a:avLst>
              <a:gd name="adj1" fmla="val 64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ZoneTexte 77">
                <a:extLst>
                  <a:ext uri="{FF2B5EF4-FFF2-40B4-BE49-F238E27FC236}">
                    <a16:creationId xmlns:a16="http://schemas.microsoft.com/office/drawing/2014/main" id="{8BE14239-7E50-4423-9407-FDDAE201A25C}"/>
                  </a:ext>
                </a:extLst>
              </p:cNvPr>
              <p:cNvSpPr txBox="1"/>
              <p:nvPr/>
            </p:nvSpPr>
            <p:spPr>
              <a:xfrm>
                <a:off x="4159025" y="2192343"/>
                <a:ext cx="1610006" cy="72930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fr-FR" sz="2000" b="0" i="1" smtClean="0">
                              <a:solidFill>
                                <a:srgbClr val="FF0000"/>
                              </a:solidFill>
                              <a:latin typeface="Cambria Math" panose="02040503050406030204" pitchFamily="18" charset="0"/>
                            </a:rPr>
                          </m:ctrlPr>
                        </m:fPr>
                        <m:num>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𝑓</m:t>
                              </m:r>
                            </m:sub>
                          </m:sSub>
                        </m:num>
                        <m:den>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𝑁</m:t>
                              </m:r>
                            </m:e>
                            <m:sub>
                              <m:r>
                                <a:rPr lang="fr-FR" sz="2000" b="0" i="1" smtClean="0">
                                  <a:solidFill>
                                    <a:srgbClr val="FF0000"/>
                                  </a:solidFill>
                                  <a:latin typeface="Cambria Math" panose="02040503050406030204" pitchFamily="18" charset="0"/>
                                </a:rPr>
                                <m:t>𝑐</m:t>
                              </m:r>
                            </m:sub>
                          </m:sSub>
                        </m:den>
                      </m:f>
                      <m:r>
                        <a:rPr lang="fr-FR" sz="2000" b="0" i="1" smtClean="0">
                          <a:solidFill>
                            <a:srgbClr val="FF0000"/>
                          </a:solidFill>
                          <a:latin typeface="Cambria Math" panose="02040503050406030204" pitchFamily="18" charset="0"/>
                        </a:rPr>
                        <m:t>→0</m:t>
                      </m:r>
                    </m:oMath>
                  </m:oMathPara>
                </a14:m>
                <a:endParaRPr lang="en-US" dirty="0"/>
              </a:p>
            </p:txBody>
          </p:sp>
        </mc:Choice>
        <mc:Fallback xmlns="">
          <p:sp>
            <p:nvSpPr>
              <p:cNvPr id="78" name="ZoneTexte 77">
                <a:extLst>
                  <a:ext uri="{FF2B5EF4-FFF2-40B4-BE49-F238E27FC236}">
                    <a16:creationId xmlns:a16="http://schemas.microsoft.com/office/drawing/2014/main" id="{8BE14239-7E50-4423-9407-FDDAE201A25C}"/>
                  </a:ext>
                </a:extLst>
              </p:cNvPr>
              <p:cNvSpPr txBox="1">
                <a:spLocks noRot="1" noChangeAspect="1" noMove="1" noResize="1" noEditPoints="1" noAdjustHandles="1" noChangeArrowheads="1" noChangeShapeType="1" noTextEdit="1"/>
              </p:cNvSpPr>
              <p:nvPr/>
            </p:nvSpPr>
            <p:spPr>
              <a:xfrm>
                <a:off x="4159025" y="2192343"/>
                <a:ext cx="1610006" cy="729302"/>
              </a:xfrm>
              <a:prstGeom prst="rect">
                <a:avLst/>
              </a:prstGeom>
              <a:blipFill>
                <a:blip r:embed="rId18"/>
                <a:stretch>
                  <a:fillRect/>
                </a:stretch>
              </a:blipFill>
            </p:spPr>
            <p:txBody>
              <a:bodyPr/>
              <a:lstStyle/>
              <a:p>
                <a:r>
                  <a:rPr lang="en-US">
                    <a:noFill/>
                  </a:rPr>
                  <a:t> </a:t>
                </a:r>
              </a:p>
            </p:txBody>
          </p:sp>
        </mc:Fallback>
      </mc:AlternateContent>
      <p:grpSp>
        <p:nvGrpSpPr>
          <p:cNvPr id="3" name="Groupe 2">
            <a:extLst>
              <a:ext uri="{FF2B5EF4-FFF2-40B4-BE49-F238E27FC236}">
                <a16:creationId xmlns:a16="http://schemas.microsoft.com/office/drawing/2014/main" id="{FCBB1396-28FB-4E16-A2C9-BF4FAC4C5E8F}"/>
              </a:ext>
            </a:extLst>
          </p:cNvPr>
          <p:cNvGrpSpPr/>
          <p:nvPr/>
        </p:nvGrpSpPr>
        <p:grpSpPr>
          <a:xfrm>
            <a:off x="5132704" y="2640683"/>
            <a:ext cx="2083652" cy="3731627"/>
            <a:chOff x="8727186" y="82552"/>
            <a:chExt cx="2083652" cy="3731627"/>
          </a:xfrm>
        </p:grpSpPr>
        <p:grpSp>
          <p:nvGrpSpPr>
            <p:cNvPr id="58" name="Groupe 57">
              <a:extLst>
                <a:ext uri="{FF2B5EF4-FFF2-40B4-BE49-F238E27FC236}">
                  <a16:creationId xmlns:a16="http://schemas.microsoft.com/office/drawing/2014/main" id="{C26AE0C9-8C36-4F4F-9F1F-10D44D611DD5}"/>
                </a:ext>
              </a:extLst>
            </p:cNvPr>
            <p:cNvGrpSpPr/>
            <p:nvPr/>
          </p:nvGrpSpPr>
          <p:grpSpPr>
            <a:xfrm>
              <a:off x="8727186" y="82552"/>
              <a:ext cx="2062479" cy="2708393"/>
              <a:chOff x="5149897" y="2655438"/>
              <a:chExt cx="2062479" cy="2708393"/>
            </a:xfrm>
          </p:grpSpPr>
          <p:sp>
            <p:nvSpPr>
              <p:cNvPr id="61" name="Rectangle 60">
                <a:extLst>
                  <a:ext uri="{FF2B5EF4-FFF2-40B4-BE49-F238E27FC236}">
                    <a16:creationId xmlns:a16="http://schemas.microsoft.com/office/drawing/2014/main" id="{4C1B9DCA-CFB4-444E-8933-21C394D377BD}"/>
                  </a:ext>
                </a:extLst>
              </p:cNvPr>
              <p:cNvSpPr/>
              <p:nvPr/>
            </p:nvSpPr>
            <p:spPr>
              <a:xfrm>
                <a:off x="5234291" y="3558780"/>
                <a:ext cx="1826954" cy="1128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èche : bas 66">
                <a:extLst>
                  <a:ext uri="{FF2B5EF4-FFF2-40B4-BE49-F238E27FC236}">
                    <a16:creationId xmlns:a16="http://schemas.microsoft.com/office/drawing/2014/main" id="{9C0FA58A-B17F-4C6E-B6C7-80908FD4BE8E}"/>
                  </a:ext>
                </a:extLst>
              </p:cNvPr>
              <p:cNvSpPr/>
              <p:nvPr/>
            </p:nvSpPr>
            <p:spPr>
              <a:xfrm>
                <a:off x="5799580" y="4679831"/>
                <a:ext cx="657633" cy="684000"/>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8" name="ZoneTexte 67">
                    <a:extLst>
                      <a:ext uri="{FF2B5EF4-FFF2-40B4-BE49-F238E27FC236}">
                        <a16:creationId xmlns:a16="http://schemas.microsoft.com/office/drawing/2014/main" id="{4D9A8DEF-3E0B-4835-AC59-CB633ACCA5FF}"/>
                      </a:ext>
                    </a:extLst>
                  </p:cNvPr>
                  <p:cNvSpPr txBox="1"/>
                  <p:nvPr/>
                </p:nvSpPr>
                <p:spPr>
                  <a:xfrm>
                    <a:off x="5149897" y="3886621"/>
                    <a:ext cx="2062479"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a:latin typeface="Cambria Math" panose="02040503050406030204" pitchFamily="18" charset="0"/>
                            </a:rPr>
                            <m:t>𝜒</m:t>
                          </m:r>
                          <m:r>
                            <a:rPr lang="fr-FR" sz="2400" i="1">
                              <a:latin typeface="Cambria Math" panose="02040503050406030204" pitchFamily="18" charset="0"/>
                            </a:rPr>
                            <m:t>𝑆𝐵</m:t>
                          </m:r>
                        </m:oMath>
                      </m:oMathPara>
                    </a14:m>
                    <a:endParaRPr lang="en-US" dirty="0"/>
                  </a:p>
                </p:txBody>
              </p:sp>
            </mc:Choice>
            <mc:Fallback xmlns="">
              <p:sp>
                <p:nvSpPr>
                  <p:cNvPr id="68" name="ZoneTexte 67">
                    <a:extLst>
                      <a:ext uri="{FF2B5EF4-FFF2-40B4-BE49-F238E27FC236}">
                        <a16:creationId xmlns:a16="http://schemas.microsoft.com/office/drawing/2014/main" id="{4D9A8DEF-3E0B-4835-AC59-CB633ACCA5FF}"/>
                      </a:ext>
                    </a:extLst>
                  </p:cNvPr>
                  <p:cNvSpPr txBox="1">
                    <a:spLocks noRot="1" noChangeAspect="1" noMove="1" noResize="1" noEditPoints="1" noAdjustHandles="1" noChangeArrowheads="1" noChangeShapeType="1" noTextEdit="1"/>
                  </p:cNvSpPr>
                  <p:nvPr/>
                </p:nvSpPr>
                <p:spPr>
                  <a:xfrm>
                    <a:off x="5149897" y="3886621"/>
                    <a:ext cx="2062479" cy="461665"/>
                  </a:xfrm>
                  <a:prstGeom prst="rect">
                    <a:avLst/>
                  </a:prstGeom>
                  <a:blipFill>
                    <a:blip r:embed="rId19"/>
                    <a:stretch>
                      <a:fillRect b="-14474"/>
                    </a:stretch>
                  </a:blipFill>
                </p:spPr>
                <p:txBody>
                  <a:bodyPr/>
                  <a:lstStyle/>
                  <a:p>
                    <a:r>
                      <a:rPr lang="en-US">
                        <a:noFill/>
                      </a:rPr>
                      <a:t> </a:t>
                    </a:r>
                  </a:p>
                </p:txBody>
              </p:sp>
            </mc:Fallback>
          </mc:AlternateContent>
          <p:sp>
            <p:nvSpPr>
              <p:cNvPr id="74" name="Rectangle 73">
                <a:extLst>
                  <a:ext uri="{FF2B5EF4-FFF2-40B4-BE49-F238E27FC236}">
                    <a16:creationId xmlns:a16="http://schemas.microsoft.com/office/drawing/2014/main" id="{22615E4D-7D96-4188-B8C3-EDB251A29A36}"/>
                  </a:ext>
                </a:extLst>
              </p:cNvPr>
              <p:cNvSpPr/>
              <p:nvPr/>
            </p:nvSpPr>
            <p:spPr>
              <a:xfrm>
                <a:off x="5960996" y="2655438"/>
                <a:ext cx="334800" cy="903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D4EDADC8-3C00-456A-9BCB-DF3A72E5CAFF}"/>
                </a:ext>
              </a:extLst>
            </p:cNvPr>
            <p:cNvSpPr/>
            <p:nvPr/>
          </p:nvSpPr>
          <p:spPr>
            <a:xfrm>
              <a:off x="8981934" y="2777978"/>
              <a:ext cx="1526630" cy="1036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2" name="ZoneTexte 81">
                  <a:extLst>
                    <a:ext uri="{FF2B5EF4-FFF2-40B4-BE49-F238E27FC236}">
                      <a16:creationId xmlns:a16="http://schemas.microsoft.com/office/drawing/2014/main" id="{47F8C0AE-069F-4315-A438-2B002D530339}"/>
                    </a:ext>
                  </a:extLst>
                </p:cNvPr>
                <p:cNvSpPr txBox="1"/>
                <p:nvPr/>
              </p:nvSpPr>
              <p:spPr>
                <a:xfrm>
                  <a:off x="8748359" y="2840944"/>
                  <a:ext cx="2062479" cy="876074"/>
                </a:xfrm>
                <a:prstGeom prst="rect">
                  <a:avLst/>
                </a:prstGeom>
                <a:noFill/>
              </p:spPr>
              <p:txBody>
                <a:bodyPr wrap="square" rtlCol="0">
                  <a:spAutoFit/>
                </a:bodyPr>
                <a:lstStyle/>
                <a:p>
                  <a:pPr algn="ctr"/>
                  <a:r>
                    <a:rPr lang="fr-FR" sz="2400" b="0" dirty="0"/>
                    <a:t>Solve the dynamics</a:t>
                  </a:r>
                  <a14:m>
                    <m:oMath xmlns:m="http://schemas.openxmlformats.org/officeDocument/2006/math">
                      <m:r>
                        <a:rPr lang="fr-FR" sz="2400" b="0" i="1" smtClean="0">
                          <a:latin typeface="Cambria Math" panose="02040503050406030204" pitchFamily="18" charset="0"/>
                        </a:rPr>
                        <m:t> </m:t>
                      </m:r>
                    </m:oMath>
                  </a14:m>
                  <a:endParaRPr lang="en-US" dirty="0"/>
                </a:p>
              </p:txBody>
            </p:sp>
          </mc:Choice>
          <mc:Fallback xmlns="">
            <p:sp>
              <p:nvSpPr>
                <p:cNvPr id="82" name="ZoneTexte 81">
                  <a:extLst>
                    <a:ext uri="{FF2B5EF4-FFF2-40B4-BE49-F238E27FC236}">
                      <a16:creationId xmlns:a16="http://schemas.microsoft.com/office/drawing/2014/main" id="{47F8C0AE-069F-4315-A438-2B002D530339}"/>
                    </a:ext>
                  </a:extLst>
                </p:cNvPr>
                <p:cNvSpPr txBox="1">
                  <a:spLocks noRot="1" noChangeAspect="1" noMove="1" noResize="1" noEditPoints="1" noAdjustHandles="1" noChangeArrowheads="1" noChangeShapeType="1" noTextEdit="1"/>
                </p:cNvSpPr>
                <p:nvPr/>
              </p:nvSpPr>
              <p:spPr>
                <a:xfrm>
                  <a:off x="8748359" y="2840944"/>
                  <a:ext cx="2062479" cy="876074"/>
                </a:xfrm>
                <a:prstGeom prst="rect">
                  <a:avLst/>
                </a:prstGeom>
                <a:blipFill>
                  <a:blip r:embed="rId20"/>
                  <a:stretch>
                    <a:fillRect t="-5594" b="-10490"/>
                  </a:stretch>
                </a:blipFill>
              </p:spPr>
              <p:txBody>
                <a:bodyPr/>
                <a:lstStyle/>
                <a:p>
                  <a:r>
                    <a:rPr lang="en-US">
                      <a:noFill/>
                    </a:rPr>
                    <a:t> </a:t>
                  </a:r>
                </a:p>
              </p:txBody>
            </p:sp>
          </mc:Fallback>
        </mc:AlternateContent>
      </p:grpSp>
      <p:sp>
        <p:nvSpPr>
          <p:cNvPr id="83" name="Rectangle 82">
            <a:extLst>
              <a:ext uri="{FF2B5EF4-FFF2-40B4-BE49-F238E27FC236}">
                <a16:creationId xmlns:a16="http://schemas.microsoft.com/office/drawing/2014/main" id="{D047FC0F-7ADA-48BA-99E6-B5E20D04FE0F}"/>
              </a:ext>
            </a:extLst>
          </p:cNvPr>
          <p:cNvSpPr/>
          <p:nvPr/>
        </p:nvSpPr>
        <p:spPr>
          <a:xfrm>
            <a:off x="4975816" y="1624501"/>
            <a:ext cx="4601700" cy="50121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34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65"/>
                                        </p:tgtEl>
                                        <p:attrNameLst>
                                          <p:attrName>style.visibility</p:attrName>
                                        </p:attrNameLst>
                                      </p:cBhvr>
                                      <p:to>
                                        <p:strVal val="hidden"/>
                                      </p:to>
                                    </p:set>
                                  </p:childTnLst>
                                </p:cTn>
                              </p:par>
                              <p:par>
                                <p:cTn id="14" presetID="21" presetClass="entr" presetSubtype="1"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heel(1)">
                                      <p:cBhvr>
                                        <p:cTn id="16"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F27695-E6FE-49EF-AD26-5B59398BA5C9}"/>
              </a:ext>
            </a:extLst>
          </p:cNvPr>
          <p:cNvSpPr>
            <a:spLocks noGrp="1"/>
          </p:cNvSpPr>
          <p:nvPr>
            <p:ph type="sldNum" sz="quarter" idx="12"/>
          </p:nvPr>
        </p:nvSpPr>
        <p:spPr/>
        <p:txBody>
          <a:bodyPr/>
          <a:lstStyle/>
          <a:p>
            <a:fld id="{483A8600-70C3-4930-9481-30FCED94700B}" type="slidenum">
              <a:rPr lang="fr-FR" smtClean="0"/>
              <a:t>43</a:t>
            </a:fld>
            <a:endParaRPr lang="fr-FR"/>
          </a:p>
        </p:txBody>
      </p:sp>
      <mc:AlternateContent xmlns:mc="http://schemas.openxmlformats.org/markup-compatibility/2006" xmlns:a14="http://schemas.microsoft.com/office/drawing/2010/main">
        <mc:Choice Requires="a14">
          <p:sp>
            <p:nvSpPr>
              <p:cNvPr id="3" name="Titre 1">
                <a:extLst>
                  <a:ext uri="{FF2B5EF4-FFF2-40B4-BE49-F238E27FC236}">
                    <a16:creationId xmlns:a16="http://schemas.microsoft.com/office/drawing/2014/main" id="{ACD70AB9-5A44-4707-A0CD-3A75E925F711}"/>
                  </a:ext>
                </a:extLst>
              </p:cNvPr>
              <p:cNvSpPr txBox="1">
                <a:spLocks/>
              </p:cNvSpPr>
              <p:nvPr/>
            </p:nvSpPr>
            <p:spPr>
              <a:xfrm>
                <a:off x="838200" y="36583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Hard Wall Model with </a:t>
                </a:r>
                <a14:m>
                  <m:oMath xmlns:m="http://schemas.openxmlformats.org/officeDocument/2006/math">
                    <m:r>
                      <a:rPr lang="fr-FR" i="1" smtClean="0">
                        <a:latin typeface="Cambria Math" panose="02040503050406030204" pitchFamily="18" charset="0"/>
                      </a:rPr>
                      <m:t>𝜒</m:t>
                    </m:r>
                    <m:r>
                      <a:rPr lang="fr-FR" i="1" smtClean="0">
                        <a:latin typeface="Cambria Math" panose="02040503050406030204" pitchFamily="18" charset="0"/>
                      </a:rPr>
                      <m:t>𝑆𝐵</m:t>
                    </m:r>
                  </m:oMath>
                </a14:m>
                <a:r>
                  <a:rPr lang="en-US" dirty="0"/>
                  <a:t> : Action  </a:t>
                </a:r>
              </a:p>
            </p:txBody>
          </p:sp>
        </mc:Choice>
        <mc:Fallback xmlns="">
          <p:sp>
            <p:nvSpPr>
              <p:cNvPr id="3" name="Titre 1">
                <a:extLst>
                  <a:ext uri="{FF2B5EF4-FFF2-40B4-BE49-F238E27FC236}">
                    <a16:creationId xmlns:a16="http://schemas.microsoft.com/office/drawing/2014/main" id="{ACD70AB9-5A44-4707-A0CD-3A75E925F711}"/>
                  </a:ext>
                </a:extLst>
              </p:cNvPr>
              <p:cNvSpPr txBox="1">
                <a:spLocks noRot="1" noChangeAspect="1" noMove="1" noResize="1" noEditPoints="1" noAdjustHandles="1" noChangeArrowheads="1" noChangeShapeType="1" noTextEdit="1"/>
              </p:cNvSpPr>
              <p:nvPr/>
            </p:nvSpPr>
            <p:spPr>
              <a:xfrm>
                <a:off x="838200" y="365832"/>
                <a:ext cx="10515600" cy="1325563"/>
              </a:xfrm>
              <a:prstGeom prst="rect">
                <a:avLst/>
              </a:prstGeom>
              <a:blipFill>
                <a:blip r:embed="rId2"/>
                <a:stretch>
                  <a:fillRect l="-2377" t="-1428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6375E1C5-31A1-40AF-B07F-E69563AF1C2D}"/>
              </a:ext>
            </a:extLst>
          </p:cNvPr>
          <p:cNvSpPr/>
          <p:nvPr/>
        </p:nvSpPr>
        <p:spPr>
          <a:xfrm>
            <a:off x="9339743" y="1028613"/>
            <a:ext cx="2371162" cy="400110"/>
          </a:xfrm>
          <a:prstGeom prst="rect">
            <a:avLst/>
          </a:prstGeom>
        </p:spPr>
        <p:txBody>
          <a:bodyPr wrap="none">
            <a:spAutoFit/>
          </a:bodyPr>
          <a:lstStyle/>
          <a:p>
            <a:r>
              <a:rPr lang="en-US" sz="2000" dirty="0">
                <a:solidFill>
                  <a:schemeClr val="accent6"/>
                </a:solidFill>
              </a:rPr>
              <a:t>[hep-</a:t>
            </a:r>
            <a:r>
              <a:rPr lang="en-US" sz="2000" dirty="0" err="1">
                <a:solidFill>
                  <a:schemeClr val="accent6"/>
                </a:solidFill>
              </a:rPr>
              <a:t>th</a:t>
            </a:r>
            <a:r>
              <a:rPr lang="en-US" sz="2000" dirty="0">
                <a:solidFill>
                  <a:schemeClr val="accent6"/>
                </a:solidFill>
              </a:rPr>
              <a:t>/1503.04820]</a:t>
            </a:r>
          </a:p>
        </p:txBody>
      </p:sp>
      <p:sp>
        <p:nvSpPr>
          <p:cNvPr id="5" name="ZoneTexte 4">
            <a:extLst>
              <a:ext uri="{FF2B5EF4-FFF2-40B4-BE49-F238E27FC236}">
                <a16:creationId xmlns:a16="http://schemas.microsoft.com/office/drawing/2014/main" id="{7EEFFF36-EE59-43A3-A4FE-28403E6CB596}"/>
              </a:ext>
            </a:extLst>
          </p:cNvPr>
          <p:cNvSpPr txBox="1"/>
          <p:nvPr/>
        </p:nvSpPr>
        <p:spPr>
          <a:xfrm>
            <a:off x="648586" y="1691395"/>
            <a:ext cx="10515600" cy="430887"/>
          </a:xfrm>
          <a:prstGeom prst="rect">
            <a:avLst/>
          </a:prstGeom>
          <a:noFill/>
        </p:spPr>
        <p:txBody>
          <a:bodyPr wrap="square" rtlCol="0">
            <a:spAutoFit/>
          </a:bodyPr>
          <a:lstStyle/>
          <a:p>
            <a:r>
              <a:rPr lang="en-US" sz="2200" dirty="0"/>
              <a:t>The gauge invariant </a:t>
            </a:r>
            <a:r>
              <a:rPr lang="en-US" sz="2200" dirty="0">
                <a:solidFill>
                  <a:srgbClr val="FF0000"/>
                </a:solidFill>
              </a:rPr>
              <a:t>kinetic term of the tachyon </a:t>
            </a:r>
            <a:r>
              <a:rPr lang="en-US" sz="2200" dirty="0"/>
              <a:t>is added to the YM action </a:t>
            </a: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3D1CC80E-E9C5-4A1B-BAE8-B34D07184672}"/>
                  </a:ext>
                </a:extLst>
              </p:cNvPr>
              <p:cNvSpPr txBox="1"/>
              <p:nvPr/>
            </p:nvSpPr>
            <p:spPr>
              <a:xfrm>
                <a:off x="648586" y="2384954"/>
                <a:ext cx="10515600" cy="78476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𝑆</m:t>
                          </m:r>
                        </m:e>
                        <m:sub>
                          <m:r>
                            <a:rPr lang="fr-FR" sz="2200" b="0" i="1" smtClean="0">
                              <a:latin typeface="Cambria Math" panose="02040503050406030204" pitchFamily="18" charset="0"/>
                            </a:rPr>
                            <m:t>𝑌𝑀</m:t>
                          </m:r>
                        </m:sub>
                      </m:sSub>
                      <m:r>
                        <a:rPr lang="fr-FR" sz="2200" b="0" i="1" smtClean="0">
                          <a:latin typeface="Cambria Math" panose="02040503050406030204" pitchFamily="18" charset="0"/>
                        </a:rPr>
                        <m:t>→</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𝑆</m:t>
                          </m:r>
                        </m:e>
                        <m:sub>
                          <m:r>
                            <a:rPr lang="fr-FR" sz="2200" b="0" i="1" smtClean="0">
                              <a:latin typeface="Cambria Math" panose="02040503050406030204" pitchFamily="18" charset="0"/>
                            </a:rPr>
                            <m:t>𝑌𝑀</m:t>
                          </m:r>
                          <m:r>
                            <a:rPr lang="fr-FR" sz="2200" b="0" i="1" smtClean="0">
                              <a:latin typeface="Cambria Math" panose="02040503050406030204" pitchFamily="18" charset="0"/>
                            </a:rPr>
                            <m:t> </m:t>
                          </m:r>
                        </m:sub>
                      </m:sSub>
                      <m:r>
                        <a:rPr lang="fr-FR" sz="2200" b="0" i="1" smtClean="0">
                          <a:latin typeface="Cambria Math" panose="02040503050406030204" pitchFamily="18" charset="0"/>
                        </a:rPr>
                        <m:t>+</m:t>
                      </m:r>
                      <m:sSubSup>
                        <m:sSubSupPr>
                          <m:ctrlPr>
                            <a:rPr lang="fr-FR" sz="2200" b="0" i="1" smtClean="0">
                              <a:latin typeface="Cambria Math" panose="02040503050406030204" pitchFamily="18" charset="0"/>
                            </a:rPr>
                          </m:ctrlPr>
                        </m:sSubSupPr>
                        <m:e>
                          <m:r>
                            <a:rPr lang="fr-FR" sz="2200" b="0" i="1" smtClean="0">
                              <a:latin typeface="Cambria Math" panose="02040503050406030204" pitchFamily="18" charset="0"/>
                            </a:rPr>
                            <m:t>𝑔</m:t>
                          </m:r>
                        </m:e>
                        <m:sub>
                          <m:r>
                            <a:rPr lang="fr-FR" sz="2200" b="0" i="1" smtClean="0">
                              <a:latin typeface="Cambria Math" panose="02040503050406030204" pitchFamily="18" charset="0"/>
                            </a:rPr>
                            <m:t>𝒯</m:t>
                          </m:r>
                        </m:sub>
                        <m:sup>
                          <m:r>
                            <a:rPr lang="fr-FR" sz="2200" b="0" i="1" smtClean="0">
                              <a:latin typeface="Cambria Math" panose="02040503050406030204" pitchFamily="18" charset="0"/>
                            </a:rPr>
                            <m:t>2</m:t>
                          </m:r>
                        </m:sup>
                      </m:sSubSup>
                      <m:nary>
                        <m:naryPr>
                          <m:subHide m:val="on"/>
                          <m:supHide m:val="on"/>
                          <m:ctrlPr>
                            <a:rPr lang="fr-FR" sz="2200" b="0" i="1" smtClean="0">
                              <a:latin typeface="Cambria Math" panose="02040503050406030204" pitchFamily="18" charset="0"/>
                            </a:rPr>
                          </m:ctrlPr>
                        </m:naryPr>
                        <m:sub/>
                        <m:sup/>
                        <m:e>
                          <m:r>
                            <m:rPr>
                              <m:nor/>
                            </m:rPr>
                            <a:rPr lang="fr-FR" sz="2200" b="0" i="0" smtClean="0">
                              <a:latin typeface="Cambria Math" panose="02040503050406030204" pitchFamily="18" charset="0"/>
                            </a:rPr>
                            <m:t>dz</m:t>
                          </m:r>
                          <m:r>
                            <a:rPr lang="fr-FR" sz="2200" b="0" i="1" smtClean="0">
                              <a:latin typeface="Cambria Math" panose="02040503050406030204" pitchFamily="18" charset="0"/>
                            </a:rPr>
                            <m:t> </m:t>
                          </m:r>
                          <m:sSup>
                            <m:sSupPr>
                              <m:ctrlPr>
                                <a:rPr lang="fr-FR" sz="2200" b="0" i="1" smtClean="0">
                                  <a:latin typeface="Cambria Math" panose="02040503050406030204" pitchFamily="18" charset="0"/>
                                </a:rPr>
                              </m:ctrlPr>
                            </m:sSupPr>
                            <m:e>
                              <m:r>
                                <m:rPr>
                                  <m:nor/>
                                </m:rPr>
                                <a:rPr lang="fr-FR" sz="2200" b="0" i="0" smtClean="0">
                                  <a:latin typeface="Cambria Math" panose="02040503050406030204" pitchFamily="18" charset="0"/>
                                </a:rPr>
                                <m:t>dx</m:t>
                              </m:r>
                            </m:e>
                            <m:sup>
                              <m:r>
                                <a:rPr lang="fr-FR" sz="2200" b="0" i="1" smtClean="0">
                                  <a:latin typeface="Cambria Math" panose="02040503050406030204" pitchFamily="18" charset="0"/>
                                </a:rPr>
                                <m:t>4</m:t>
                              </m:r>
                            </m:sup>
                          </m:sSup>
                        </m:e>
                      </m:nary>
                      <m:r>
                        <m:rPr>
                          <m:nor/>
                        </m:rPr>
                        <a:rPr lang="fr-FR" sz="2200" b="0" i="0" smtClean="0">
                          <a:latin typeface="Cambria Math" panose="02040503050406030204" pitchFamily="18" charset="0"/>
                        </a:rPr>
                        <m:t>Tr</m:t>
                      </m:r>
                      <m:r>
                        <a:rPr lang="fr-FR" sz="2200" b="0" i="1" smtClean="0">
                          <a:latin typeface="Cambria Math" panose="02040503050406030204" pitchFamily="18" charset="0"/>
                        </a:rPr>
                        <m:t> </m:t>
                      </m:r>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m:t>
                              </m:r>
                              <m:r>
                                <a:rPr lang="fr-FR" sz="2200" b="0" i="1" smtClean="0">
                                  <a:latin typeface="Cambria Math" panose="02040503050406030204" pitchFamily="18" charset="0"/>
                                </a:rPr>
                                <m:t>𝐷</m:t>
                              </m:r>
                            </m:e>
                            <m:sub>
                              <m:r>
                                <a:rPr lang="fr-FR" sz="2200" b="0" i="1" smtClean="0">
                                  <a:latin typeface="Cambria Math" panose="02040503050406030204" pitchFamily="18" charset="0"/>
                                </a:rPr>
                                <m:t>𝑀</m:t>
                              </m:r>
                            </m:sub>
                          </m:sSub>
                          <m:r>
                            <a:rPr lang="fr-FR" sz="2200" b="0" i="1" smtClean="0">
                              <a:latin typeface="Cambria Math" panose="02040503050406030204" pitchFamily="18" charset="0"/>
                            </a:rPr>
                            <m:t>𝒯</m:t>
                          </m:r>
                          <m:r>
                            <a:rPr lang="fr-FR" sz="2200" b="0" i="1" smtClean="0">
                              <a:latin typeface="Cambria Math" panose="02040503050406030204" pitchFamily="18" charset="0"/>
                            </a:rPr>
                            <m:t>|^2− </m:t>
                          </m:r>
                          <m:sSubSup>
                            <m:sSubSupPr>
                              <m:ctrlPr>
                                <a:rPr lang="fr-FR" sz="2200" b="0" i="1" smtClean="0">
                                  <a:latin typeface="Cambria Math" panose="02040503050406030204" pitchFamily="18" charset="0"/>
                                </a:rPr>
                              </m:ctrlPr>
                            </m:sSubSupPr>
                            <m:e>
                              <m:r>
                                <a:rPr lang="fr-FR" sz="2200" b="0" i="1" smtClean="0">
                                  <a:latin typeface="Cambria Math" panose="02040503050406030204" pitchFamily="18" charset="0"/>
                                </a:rPr>
                                <m:t>𝑚</m:t>
                              </m:r>
                            </m:e>
                            <m:sub>
                              <m:r>
                                <a:rPr lang="fr-FR" sz="2200" i="1">
                                  <a:latin typeface="Cambria Math" panose="02040503050406030204" pitchFamily="18" charset="0"/>
                                </a:rPr>
                                <m:t>𝒯</m:t>
                              </m:r>
                            </m:sub>
                            <m:sup>
                              <m:r>
                                <a:rPr lang="fr-FR" sz="2200" b="0" i="1" smtClean="0">
                                  <a:latin typeface="Cambria Math" panose="02040503050406030204" pitchFamily="18" charset="0"/>
                                </a:rPr>
                                <m:t>2</m:t>
                              </m:r>
                            </m:sup>
                          </m:sSubSup>
                          <m:r>
                            <a:rPr lang="fr-FR" sz="2200" b="0" i="1" smtClean="0">
                              <a:latin typeface="Cambria Math" panose="02040503050406030204" pitchFamily="18" charset="0"/>
                            </a:rPr>
                            <m:t> |</m:t>
                          </m:r>
                          <m:r>
                            <a:rPr lang="fr-FR" sz="2200" b="0" i="1" smtClean="0">
                              <a:latin typeface="Cambria Math" panose="02040503050406030204" pitchFamily="18" charset="0"/>
                            </a:rPr>
                            <m:t>𝒯</m:t>
                          </m:r>
                          <m:r>
                            <a:rPr lang="fr-FR" sz="2200" b="0" i="1" smtClean="0">
                              <a:latin typeface="Cambria Math" panose="02040503050406030204" pitchFamily="18" charset="0"/>
                            </a:rPr>
                            <m:t>|^2 </m:t>
                          </m:r>
                        </m:e>
                      </m:d>
                      <m:r>
                        <a:rPr lang="fr-FR" sz="2200" b="0" i="1" smtClean="0">
                          <a:latin typeface="Cambria Math" panose="02040503050406030204" pitchFamily="18" charset="0"/>
                        </a:rPr>
                        <m:t> ,</m:t>
                      </m:r>
                    </m:oMath>
                  </m:oMathPara>
                </a14:m>
                <a:endParaRPr lang="en-US" sz="2200" dirty="0"/>
              </a:p>
            </p:txBody>
          </p:sp>
        </mc:Choice>
        <mc:Fallback xmlns="">
          <p:sp>
            <p:nvSpPr>
              <p:cNvPr id="6" name="ZoneTexte 5">
                <a:extLst>
                  <a:ext uri="{FF2B5EF4-FFF2-40B4-BE49-F238E27FC236}">
                    <a16:creationId xmlns:a16="http://schemas.microsoft.com/office/drawing/2014/main" id="{3D1CC80E-E9C5-4A1B-BAE8-B34D07184672}"/>
                  </a:ext>
                </a:extLst>
              </p:cNvPr>
              <p:cNvSpPr txBox="1">
                <a:spLocks noRot="1" noChangeAspect="1" noMove="1" noResize="1" noEditPoints="1" noAdjustHandles="1" noChangeArrowheads="1" noChangeShapeType="1" noTextEdit="1"/>
              </p:cNvSpPr>
              <p:nvPr/>
            </p:nvSpPr>
            <p:spPr>
              <a:xfrm>
                <a:off x="648586" y="2384954"/>
                <a:ext cx="10515600" cy="784767"/>
              </a:xfrm>
              <a:prstGeom prst="rect">
                <a:avLst/>
              </a:prstGeom>
              <a:blipFill>
                <a:blip r:embed="rId3"/>
                <a:stretch>
                  <a:fillRect/>
                </a:stretch>
              </a:blipFill>
            </p:spPr>
            <p:txBody>
              <a:bodyPr/>
              <a:lstStyle/>
              <a:p>
                <a:r>
                  <a:rPr lang="en-US">
                    <a:noFill/>
                  </a:rPr>
                  <a:t> </a:t>
                </a:r>
              </a:p>
            </p:txBody>
          </p:sp>
        </mc:Fallback>
      </mc:AlternateContent>
      <p:sp>
        <p:nvSpPr>
          <p:cNvPr id="7" name="ZoneTexte 6">
            <a:extLst>
              <a:ext uri="{FF2B5EF4-FFF2-40B4-BE49-F238E27FC236}">
                <a16:creationId xmlns:a16="http://schemas.microsoft.com/office/drawing/2014/main" id="{B7C814D4-E506-4134-A5E4-1DF83C9C9AB0}"/>
              </a:ext>
            </a:extLst>
          </p:cNvPr>
          <p:cNvSpPr txBox="1"/>
          <p:nvPr/>
        </p:nvSpPr>
        <p:spPr>
          <a:xfrm>
            <a:off x="838200" y="3549335"/>
            <a:ext cx="2977116" cy="430887"/>
          </a:xfrm>
          <a:prstGeom prst="rect">
            <a:avLst/>
          </a:prstGeom>
          <a:noFill/>
        </p:spPr>
        <p:txBody>
          <a:bodyPr wrap="square" rtlCol="0">
            <a:spAutoFit/>
          </a:bodyPr>
          <a:lstStyle/>
          <a:p>
            <a:pPr algn="ctr"/>
            <a:r>
              <a:rPr lang="en-US" sz="2200" dirty="0">
                <a:solidFill>
                  <a:srgbClr val="7030A0"/>
                </a:solidFill>
              </a:rPr>
              <a:t>Parameters : </a:t>
            </a:r>
          </a:p>
        </p:txBody>
      </p:sp>
      <p:sp>
        <p:nvSpPr>
          <p:cNvPr id="8" name="Ellipse 7">
            <a:extLst>
              <a:ext uri="{FF2B5EF4-FFF2-40B4-BE49-F238E27FC236}">
                <a16:creationId xmlns:a16="http://schemas.microsoft.com/office/drawing/2014/main" id="{5D4721BD-1F2C-4FDF-99E7-EBC914AAC3CF}"/>
              </a:ext>
            </a:extLst>
          </p:cNvPr>
          <p:cNvSpPr/>
          <p:nvPr/>
        </p:nvSpPr>
        <p:spPr>
          <a:xfrm>
            <a:off x="4242390" y="2541182"/>
            <a:ext cx="486409" cy="486409"/>
          </a:xfrm>
          <a:prstGeom prst="ellipse">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5A2F4BF-F086-4B2C-B3A5-42B7FDBF0CBE}"/>
              </a:ext>
            </a:extLst>
          </p:cNvPr>
          <p:cNvSpPr/>
          <p:nvPr/>
        </p:nvSpPr>
        <p:spPr>
          <a:xfrm>
            <a:off x="7627088" y="2534132"/>
            <a:ext cx="486409" cy="486409"/>
          </a:xfrm>
          <a:prstGeom prst="ellipse">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10">
            <a:extLst>
              <a:ext uri="{FF2B5EF4-FFF2-40B4-BE49-F238E27FC236}">
                <a16:creationId xmlns:a16="http://schemas.microsoft.com/office/drawing/2014/main" id="{C6A62988-AA8A-4556-A8A7-C5B5B513E118}"/>
              </a:ext>
            </a:extLst>
          </p:cNvPr>
          <p:cNvCxnSpPr>
            <a:cxnSpLocks/>
          </p:cNvCxnSpPr>
          <p:nvPr/>
        </p:nvCxnSpPr>
        <p:spPr>
          <a:xfrm flipH="1">
            <a:off x="4485594" y="3016958"/>
            <a:ext cx="1" cy="288000"/>
          </a:xfrm>
          <a:prstGeom prst="line">
            <a:avLst/>
          </a:prstGeom>
          <a:ln w="31750">
            <a:solidFill>
              <a:srgbClr val="7030A0">
                <a:alpha val="40000"/>
              </a:srgb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A44850F-D1A4-464D-92A2-3E5589921794}"/>
              </a:ext>
            </a:extLst>
          </p:cNvPr>
          <p:cNvCxnSpPr>
            <a:cxnSpLocks/>
          </p:cNvCxnSpPr>
          <p:nvPr/>
        </p:nvCxnSpPr>
        <p:spPr>
          <a:xfrm flipH="1">
            <a:off x="7870292" y="3007342"/>
            <a:ext cx="1" cy="288000"/>
          </a:xfrm>
          <a:prstGeom prst="line">
            <a:avLst/>
          </a:prstGeom>
          <a:ln w="31750">
            <a:solidFill>
              <a:srgbClr val="7030A0">
                <a:alpha val="40000"/>
              </a:srgbClr>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EA4080A-B021-4A28-BE05-5798F77C00C6}"/>
              </a:ext>
            </a:extLst>
          </p:cNvPr>
          <p:cNvSpPr txBox="1"/>
          <p:nvPr/>
        </p:nvSpPr>
        <p:spPr>
          <a:xfrm>
            <a:off x="3480817" y="3304958"/>
            <a:ext cx="2009553" cy="1040624"/>
          </a:xfrm>
          <a:prstGeom prst="rect">
            <a:avLst/>
          </a:prstGeom>
          <a:solidFill>
            <a:srgbClr val="7030A0">
              <a:alpha val="40000"/>
            </a:srgbClr>
          </a:solidFill>
        </p:spPr>
        <p:txBody>
          <a:bodyPr wrap="square" lIns="180000" tIns="180000" rIns="180000" bIns="180000" rtlCol="0">
            <a:spAutoFit/>
          </a:bodyPr>
          <a:lstStyle/>
          <a:p>
            <a:pPr algn="ctr"/>
            <a:r>
              <a:rPr lang="en-US" sz="2200" dirty="0"/>
              <a:t>Tachyon normalization</a:t>
            </a:r>
          </a:p>
        </p:txBody>
      </p:sp>
      <p:sp>
        <p:nvSpPr>
          <p:cNvPr id="15" name="Ellipse 14">
            <a:extLst>
              <a:ext uri="{FF2B5EF4-FFF2-40B4-BE49-F238E27FC236}">
                <a16:creationId xmlns:a16="http://schemas.microsoft.com/office/drawing/2014/main" id="{53989C62-315C-4B15-933D-44C5125CDD44}"/>
              </a:ext>
            </a:extLst>
          </p:cNvPr>
          <p:cNvSpPr/>
          <p:nvPr/>
        </p:nvSpPr>
        <p:spPr>
          <a:xfrm>
            <a:off x="6127899" y="2457710"/>
            <a:ext cx="1287884" cy="622388"/>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0F049BEF-79C2-480C-8DD4-4283F1158B86}"/>
                  </a:ext>
                </a:extLst>
              </p:cNvPr>
              <p:cNvSpPr txBox="1"/>
              <p:nvPr/>
            </p:nvSpPr>
            <p:spPr>
              <a:xfrm>
                <a:off x="6301992" y="3300282"/>
                <a:ext cx="3136599" cy="1259082"/>
              </a:xfrm>
              <a:prstGeom prst="rect">
                <a:avLst/>
              </a:prstGeom>
              <a:solidFill>
                <a:srgbClr val="7030A0">
                  <a:alpha val="40000"/>
                </a:srgbClr>
              </a:solidFill>
            </p:spPr>
            <p:txBody>
              <a:bodyPr wrap="square" lIns="180000" tIns="180000" rIns="180000" bIns="180000" rtlCol="0">
                <a:spAutoFit/>
              </a:bodyPr>
              <a:lstStyle/>
              <a:p>
                <a:pPr algn="ctr"/>
                <a14:m>
                  <m:oMath xmlns:m="http://schemas.openxmlformats.org/officeDocument/2006/math">
                    <m:r>
                      <a:rPr lang="fr-FR" sz="2200" b="0" i="1" dirty="0" smtClean="0">
                        <a:latin typeface="Cambria Math" panose="02040503050406030204" pitchFamily="18" charset="0"/>
                      </a:rPr>
                      <m:t>−</m:t>
                    </m:r>
                    <m:f>
                      <m:fPr>
                        <m:ctrlPr>
                          <a:rPr lang="fr-FR" sz="2200" b="0" i="1" dirty="0" smtClean="0">
                            <a:latin typeface="Cambria Math" panose="02040503050406030204" pitchFamily="18" charset="0"/>
                          </a:rPr>
                        </m:ctrlPr>
                      </m:fPr>
                      <m:num>
                        <m:r>
                          <a:rPr lang="fr-FR" sz="2200" b="0" i="1" dirty="0" smtClean="0">
                            <a:latin typeface="Cambria Math" panose="02040503050406030204" pitchFamily="18" charset="0"/>
                          </a:rPr>
                          <m:t>3</m:t>
                        </m:r>
                      </m:num>
                      <m:den>
                        <m:sSup>
                          <m:sSupPr>
                            <m:ctrlPr>
                              <a:rPr lang="fr-FR" sz="2200" b="0" i="1" dirty="0" smtClean="0">
                                <a:latin typeface="Cambria Math" panose="02040503050406030204" pitchFamily="18" charset="0"/>
                              </a:rPr>
                            </m:ctrlPr>
                          </m:sSupPr>
                          <m:e>
                            <m:r>
                              <a:rPr lang="fr-FR" sz="2200" b="0" i="1" dirty="0" smtClean="0">
                                <a:latin typeface="Cambria Math" panose="02040503050406030204" pitchFamily="18" charset="0"/>
                              </a:rPr>
                              <m:t>ℓ</m:t>
                            </m:r>
                          </m:e>
                          <m:sup>
                            <m:r>
                              <a:rPr lang="fr-FR" sz="2200" b="0" i="1" dirty="0" smtClean="0">
                                <a:latin typeface="Cambria Math" panose="02040503050406030204" pitchFamily="18" charset="0"/>
                              </a:rPr>
                              <m:t>2</m:t>
                            </m:r>
                          </m:sup>
                        </m:sSup>
                      </m:den>
                    </m:f>
                  </m:oMath>
                </a14:m>
                <a:r>
                  <a:rPr lang="en-US" sz="2200" dirty="0"/>
                  <a:t> fixed by the dimension of </a:t>
                </a:r>
                <a14:m>
                  <m:oMath xmlns:m="http://schemas.openxmlformats.org/officeDocument/2006/math">
                    <m:r>
                      <a:rPr lang="fr-FR" sz="2200" b="0" i="1" smtClean="0">
                        <a:latin typeface="Cambria Math" panose="02040503050406030204" pitchFamily="18" charset="0"/>
                      </a:rPr>
                      <m:t>&lt;</m:t>
                    </m:r>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𝜓</m:t>
                        </m:r>
                      </m:e>
                      <m:sup>
                        <m:r>
                          <a:rPr lang="fr-FR" sz="2200" b="0" i="1" smtClean="0">
                            <a:latin typeface="Cambria Math" panose="02040503050406030204" pitchFamily="18" charset="0"/>
                          </a:rPr>
                          <m:t>𝑖</m:t>
                        </m:r>
                      </m:sup>
                    </m:sSup>
                    <m:bar>
                      <m:barPr>
                        <m:pos m:val="top"/>
                        <m:ctrlPr>
                          <a:rPr lang="fr-FR" sz="2200" b="0" i="1" smtClean="0">
                            <a:latin typeface="Cambria Math" panose="02040503050406030204" pitchFamily="18" charset="0"/>
                          </a:rPr>
                        </m:ctrlPr>
                      </m:barPr>
                      <m:e>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𝜓</m:t>
                            </m:r>
                          </m:e>
                          <m:sup>
                            <m:r>
                              <a:rPr lang="fr-FR" sz="2200" b="0" i="1" smtClean="0">
                                <a:latin typeface="Cambria Math" panose="02040503050406030204" pitchFamily="18" charset="0"/>
                              </a:rPr>
                              <m:t>𝑗</m:t>
                            </m:r>
                          </m:sup>
                        </m:sSup>
                      </m:e>
                    </m:bar>
                    <m:r>
                      <a:rPr lang="fr-FR" sz="2200" b="0" i="1" smtClean="0">
                        <a:latin typeface="Cambria Math" panose="02040503050406030204" pitchFamily="18" charset="0"/>
                      </a:rPr>
                      <m:t>&gt;</m:t>
                    </m:r>
                  </m:oMath>
                </a14:m>
                <a:endParaRPr lang="en-US" sz="2200" dirty="0"/>
              </a:p>
            </p:txBody>
          </p:sp>
        </mc:Choice>
        <mc:Fallback xmlns="">
          <p:sp>
            <p:nvSpPr>
              <p:cNvPr id="14" name="ZoneTexte 13">
                <a:extLst>
                  <a:ext uri="{FF2B5EF4-FFF2-40B4-BE49-F238E27FC236}">
                    <a16:creationId xmlns:a16="http://schemas.microsoft.com/office/drawing/2014/main" id="{0F049BEF-79C2-480C-8DD4-4283F1158B86}"/>
                  </a:ext>
                </a:extLst>
              </p:cNvPr>
              <p:cNvSpPr txBox="1">
                <a:spLocks noRot="1" noChangeAspect="1" noMove="1" noResize="1" noEditPoints="1" noAdjustHandles="1" noChangeArrowheads="1" noChangeShapeType="1" noTextEdit="1"/>
              </p:cNvSpPr>
              <p:nvPr/>
            </p:nvSpPr>
            <p:spPr>
              <a:xfrm>
                <a:off x="6301992" y="3300282"/>
                <a:ext cx="3136599" cy="1259082"/>
              </a:xfrm>
              <a:prstGeom prst="rect">
                <a:avLst/>
              </a:prstGeom>
              <a:blipFill>
                <a:blip r:embed="rId4"/>
                <a:stretch>
                  <a:fillRect/>
                </a:stretch>
              </a:blipFill>
            </p:spPr>
            <p:txBody>
              <a:bodyPr/>
              <a:lstStyle/>
              <a:p>
                <a:r>
                  <a:rPr lang="en-US">
                    <a:noFill/>
                  </a:rPr>
                  <a:t> </a:t>
                </a:r>
              </a:p>
            </p:txBody>
          </p:sp>
        </mc:Fallback>
      </mc:AlternateContent>
      <p:cxnSp>
        <p:nvCxnSpPr>
          <p:cNvPr id="25" name="Connecteur : en angle 24">
            <a:extLst>
              <a:ext uri="{FF2B5EF4-FFF2-40B4-BE49-F238E27FC236}">
                <a16:creationId xmlns:a16="http://schemas.microsoft.com/office/drawing/2014/main" id="{71654AF0-6D6B-43E5-97E2-3C8F41D24057}"/>
              </a:ext>
            </a:extLst>
          </p:cNvPr>
          <p:cNvCxnSpPr>
            <a:cxnSpLocks/>
          </p:cNvCxnSpPr>
          <p:nvPr/>
        </p:nvCxnSpPr>
        <p:spPr>
          <a:xfrm rot="5400000">
            <a:off x="5428144" y="3526016"/>
            <a:ext cx="1800249" cy="887146"/>
          </a:xfrm>
          <a:prstGeom prst="bentConnector3">
            <a:avLst>
              <a:gd name="adj1" fmla="val 6885"/>
            </a:avLst>
          </a:prstGeom>
          <a:ln w="317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C776C2BD-F17D-4A10-A948-6BF304269B01}"/>
                  </a:ext>
                </a:extLst>
              </p:cNvPr>
              <p:cNvSpPr txBox="1"/>
              <p:nvPr/>
            </p:nvSpPr>
            <p:spPr>
              <a:xfrm>
                <a:off x="3480817" y="4869714"/>
                <a:ext cx="4865741" cy="1517678"/>
              </a:xfrm>
              <a:prstGeom prst="rect">
                <a:avLst/>
              </a:prstGeom>
              <a:solidFill>
                <a:schemeClr val="accent1">
                  <a:alpha val="40000"/>
                </a:schemeClr>
              </a:solidFill>
            </p:spPr>
            <p:txBody>
              <a:bodyPr wrap="square" lIns="180000" tIns="180000" rIns="180000" bIns="180000" rtlCol="0">
                <a:spAutoFit/>
              </a:bodyPr>
              <a:lstStyle/>
              <a:p>
                <a:pPr/>
                <a14:m>
                  <m:oMathPara xmlns:m="http://schemas.openxmlformats.org/officeDocument/2006/math">
                    <m:oMathParaPr>
                      <m:jc m:val="center"/>
                    </m:oMathParaPr>
                    <m:oMath xmlns:m="http://schemas.openxmlformats.org/officeDocument/2006/math">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𝐷</m:t>
                          </m:r>
                        </m:e>
                        <m:sub>
                          <m:r>
                            <a:rPr lang="fr-FR" sz="2200" b="0" i="1" smtClean="0">
                              <a:latin typeface="Cambria Math" panose="02040503050406030204" pitchFamily="18" charset="0"/>
                            </a:rPr>
                            <m:t>𝑀</m:t>
                          </m:r>
                        </m:sub>
                      </m:sSub>
                      <m:r>
                        <a:rPr lang="fr-FR" sz="2200" b="0" i="1" smtClean="0">
                          <a:latin typeface="Cambria Math" panose="02040503050406030204" pitchFamily="18" charset="0"/>
                        </a:rPr>
                        <m:t>𝒯</m:t>
                      </m:r>
                      <m:r>
                        <a:rPr lang="fr-FR" sz="2200" b="0" i="1" smtClean="0">
                          <a:latin typeface="Cambria Math" panose="02040503050406030204" pitchFamily="18" charset="0"/>
                        </a:rPr>
                        <m:t>≡</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m:t>
                          </m:r>
                        </m:e>
                        <m:sub>
                          <m:r>
                            <a:rPr lang="fr-FR" sz="2200" b="0" i="1" smtClean="0">
                              <a:latin typeface="Cambria Math" panose="02040503050406030204" pitchFamily="18" charset="0"/>
                            </a:rPr>
                            <m:t>𝑀</m:t>
                          </m:r>
                        </m:sub>
                      </m:sSub>
                      <m:r>
                        <a:rPr lang="fr-FR" sz="2200" b="0" i="1" smtClean="0">
                          <a:latin typeface="Cambria Math" panose="02040503050406030204" pitchFamily="18" charset="0"/>
                        </a:rPr>
                        <m:t>𝒯</m:t>
                      </m:r>
                      <m:r>
                        <a:rPr lang="fr-FR" sz="2200" b="0" i="1" smtClean="0">
                          <a:latin typeface="Cambria Math" panose="02040503050406030204" pitchFamily="18" charset="0"/>
                        </a:rPr>
                        <m:t>−</m:t>
                      </m:r>
                      <m:r>
                        <a:rPr lang="fr-FR" sz="2200" b="0" i="1" smtClean="0">
                          <a:latin typeface="Cambria Math" panose="02040503050406030204" pitchFamily="18" charset="0"/>
                        </a:rPr>
                        <m:t>𝑖</m:t>
                      </m:r>
                      <m:r>
                        <a:rPr lang="fr-FR" sz="2200" b="0" i="1" smtClean="0">
                          <a:latin typeface="Cambria Math" panose="02040503050406030204" pitchFamily="18" charset="0"/>
                        </a:rPr>
                        <m:t> </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𝐴</m:t>
                          </m:r>
                        </m:e>
                        <m:sub>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𝐿</m:t>
                              </m:r>
                            </m:e>
                          </m:d>
                          <m:r>
                            <a:rPr lang="fr-FR" sz="2200" b="0" i="1" smtClean="0">
                              <a:latin typeface="Cambria Math" panose="02040503050406030204" pitchFamily="18" charset="0"/>
                            </a:rPr>
                            <m:t>,</m:t>
                          </m:r>
                          <m:r>
                            <a:rPr lang="fr-FR" sz="2200" b="0" i="1" smtClean="0">
                              <a:latin typeface="Cambria Math" panose="02040503050406030204" pitchFamily="18" charset="0"/>
                            </a:rPr>
                            <m:t>𝑀</m:t>
                          </m:r>
                        </m:sub>
                      </m:sSub>
                      <m:r>
                        <a:rPr lang="fr-FR" sz="2200" b="0" i="1" smtClean="0">
                          <a:latin typeface="Cambria Math" panose="02040503050406030204" pitchFamily="18" charset="0"/>
                        </a:rPr>
                        <m:t>𝒯</m:t>
                      </m:r>
                      <m:r>
                        <a:rPr lang="fr-FR" sz="2200" b="0" i="1" smtClean="0">
                          <a:latin typeface="Cambria Math" panose="02040503050406030204" pitchFamily="18" charset="0"/>
                        </a:rPr>
                        <m:t>+</m:t>
                      </m:r>
                      <m:r>
                        <a:rPr lang="fr-FR" sz="2200" b="0" i="1" smtClean="0">
                          <a:latin typeface="Cambria Math" panose="02040503050406030204" pitchFamily="18" charset="0"/>
                        </a:rPr>
                        <m:t>𝑖</m:t>
                      </m:r>
                      <m:r>
                        <a:rPr lang="fr-FR" sz="2200" b="0" i="1" smtClean="0">
                          <a:latin typeface="Cambria Math" panose="02040503050406030204" pitchFamily="18" charset="0"/>
                        </a:rPr>
                        <m:t> </m:t>
                      </m:r>
                      <m:r>
                        <a:rPr lang="fr-FR" sz="2200" b="0" i="1" smtClean="0">
                          <a:latin typeface="Cambria Math" panose="02040503050406030204" pitchFamily="18" charset="0"/>
                        </a:rPr>
                        <m:t>𝒯</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𝐴</m:t>
                          </m:r>
                        </m:e>
                        <m:sub>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𝑅</m:t>
                              </m:r>
                            </m:e>
                          </m:d>
                          <m:r>
                            <a:rPr lang="fr-FR" sz="2200" b="0" i="1" smtClean="0">
                              <a:latin typeface="Cambria Math" panose="02040503050406030204" pitchFamily="18" charset="0"/>
                            </a:rPr>
                            <m:t>,</m:t>
                          </m:r>
                          <m:r>
                            <a:rPr lang="fr-FR" sz="2200" b="0" i="1" smtClean="0">
                              <a:latin typeface="Cambria Math" panose="02040503050406030204" pitchFamily="18" charset="0"/>
                            </a:rPr>
                            <m:t>𝑀</m:t>
                          </m:r>
                        </m:sub>
                      </m:sSub>
                    </m:oMath>
                  </m:oMathPara>
                </a14:m>
                <a:endParaRPr lang="en-US" sz="2200" dirty="0"/>
              </a:p>
              <a:p>
                <a:r>
                  <a:rPr lang="en-US" sz="2200" dirty="0"/>
                  <a:t>This term contains </a:t>
                </a:r>
                <a14:m>
                  <m:oMath xmlns:m="http://schemas.openxmlformats.org/officeDocument/2006/math">
                    <m:sSup>
                      <m:sSupPr>
                        <m:ctrlPr>
                          <a:rPr lang="fr-FR" sz="2200" b="0" i="1" smtClean="0">
                            <a:latin typeface="Cambria Math" panose="02040503050406030204" pitchFamily="18" charset="0"/>
                          </a:rPr>
                        </m:ctrlPr>
                      </m:sSupPr>
                      <m:e>
                        <m:d>
                          <m:dPr>
                            <m:begChr m:val="|"/>
                            <m:endChr m:val="|"/>
                            <m:ctrlPr>
                              <a:rPr lang="fr-FR" sz="2200" b="0" i="1" smtClean="0">
                                <a:latin typeface="Cambria Math" panose="02040503050406030204" pitchFamily="18" charset="0"/>
                              </a:rPr>
                            </m:ctrlPr>
                          </m:dPr>
                          <m:e>
                            <m:r>
                              <a:rPr lang="fr-FR" sz="2200" b="0" i="1" smtClean="0">
                                <a:latin typeface="Cambria Math" panose="02040503050406030204" pitchFamily="18" charset="0"/>
                              </a:rPr>
                              <m:t>𝒯</m:t>
                            </m:r>
                          </m:e>
                        </m:d>
                      </m:e>
                      <m:sup>
                        <m:r>
                          <a:rPr lang="fr-FR" sz="2200" b="0" i="1" smtClean="0">
                            <a:latin typeface="Cambria Math" panose="02040503050406030204" pitchFamily="18" charset="0"/>
                          </a:rPr>
                          <m:t>2</m:t>
                        </m:r>
                      </m:sup>
                    </m:sSup>
                    <m:r>
                      <a:rPr lang="fr-FR" sz="2200" b="0" i="1" smtClean="0">
                        <a:latin typeface="Cambria Math" panose="02040503050406030204" pitchFamily="18" charset="0"/>
                      </a:rPr>
                      <m:t> </m:t>
                    </m:r>
                    <m:sSup>
                      <m:sSupPr>
                        <m:ctrlPr>
                          <a:rPr lang="fr-FR" sz="2200" b="0" i="1" smtClean="0">
                            <a:latin typeface="Cambria Math" panose="02040503050406030204" pitchFamily="18" charset="0"/>
                          </a:rPr>
                        </m:ctrlPr>
                      </m:sSup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𝐴</m:t>
                                </m:r>
                              </m:e>
                              <m:sub>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𝐿</m:t>
                                    </m:r>
                                  </m:e>
                                </m:d>
                              </m:sub>
                            </m:sSub>
                            <m:r>
                              <a:rPr lang="fr-FR" sz="2200" b="0" i="1" smtClean="0">
                                <a:latin typeface="Cambria Math" panose="02040503050406030204" pitchFamily="18" charset="0"/>
                              </a:rPr>
                              <m:t>−</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𝐴</m:t>
                                </m:r>
                              </m:e>
                              <m:sub>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𝑅</m:t>
                                    </m:r>
                                  </m:e>
                                </m:d>
                              </m:sub>
                            </m:sSub>
                          </m:e>
                        </m:d>
                      </m:e>
                      <m:sup>
                        <m:r>
                          <a:rPr lang="fr-FR" sz="2200" b="0" i="1" smtClean="0">
                            <a:latin typeface="Cambria Math" panose="02040503050406030204" pitchFamily="18" charset="0"/>
                          </a:rPr>
                          <m:t>2</m:t>
                        </m:r>
                      </m:sup>
                    </m:sSup>
                  </m:oMath>
                </a14:m>
                <a:r>
                  <a:rPr lang="en-US" sz="2200" dirty="0"/>
                  <a:t> which implies </a:t>
                </a:r>
                <a:r>
                  <a:rPr lang="en-US" sz="2200" dirty="0">
                    <a:solidFill>
                      <a:srgbClr val="FF0000"/>
                    </a:solidFill>
                  </a:rPr>
                  <a:t>spontaneous</a:t>
                </a:r>
                <a:r>
                  <a:rPr lang="en-US" sz="2200" dirty="0"/>
                  <a:t> </a:t>
                </a:r>
                <a14:m>
                  <m:oMath xmlns:m="http://schemas.openxmlformats.org/officeDocument/2006/math">
                    <m:r>
                      <a:rPr lang="fr-FR" sz="2200" b="0" i="1" smtClean="0">
                        <a:solidFill>
                          <a:srgbClr val="FF0000"/>
                        </a:solidFill>
                        <a:latin typeface="Cambria Math" panose="02040503050406030204" pitchFamily="18" charset="0"/>
                      </a:rPr>
                      <m:t>𝜒</m:t>
                    </m:r>
                  </m:oMath>
                </a14:m>
                <a:r>
                  <a:rPr lang="en-US" sz="2200" dirty="0">
                    <a:solidFill>
                      <a:srgbClr val="FF0000"/>
                    </a:solidFill>
                  </a:rPr>
                  <a:t>SB </a:t>
                </a:r>
                <a:endParaRPr lang="en-US" sz="2200" dirty="0"/>
              </a:p>
            </p:txBody>
          </p:sp>
        </mc:Choice>
        <mc:Fallback xmlns="">
          <p:sp>
            <p:nvSpPr>
              <p:cNvPr id="33" name="ZoneTexte 32">
                <a:extLst>
                  <a:ext uri="{FF2B5EF4-FFF2-40B4-BE49-F238E27FC236}">
                    <a16:creationId xmlns:a16="http://schemas.microsoft.com/office/drawing/2014/main" id="{C776C2BD-F17D-4A10-A948-6BF304269B01}"/>
                  </a:ext>
                </a:extLst>
              </p:cNvPr>
              <p:cNvSpPr txBox="1">
                <a:spLocks noRot="1" noChangeAspect="1" noMove="1" noResize="1" noEditPoints="1" noAdjustHandles="1" noChangeArrowheads="1" noChangeShapeType="1" noTextEdit="1"/>
              </p:cNvSpPr>
              <p:nvPr/>
            </p:nvSpPr>
            <p:spPr>
              <a:xfrm>
                <a:off x="3480817" y="4869714"/>
                <a:ext cx="4865741" cy="15176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57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3" grpId="0" animBg="1"/>
      <p:bldP spid="15" grpId="0" animBg="1"/>
      <p:bldP spid="14" grpId="0" animBg="1"/>
      <p:bldP spid="3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F27695-E6FE-49EF-AD26-5B59398BA5C9}"/>
              </a:ext>
            </a:extLst>
          </p:cNvPr>
          <p:cNvSpPr>
            <a:spLocks noGrp="1"/>
          </p:cNvSpPr>
          <p:nvPr>
            <p:ph type="sldNum" sz="quarter" idx="12"/>
          </p:nvPr>
        </p:nvSpPr>
        <p:spPr/>
        <p:txBody>
          <a:bodyPr/>
          <a:lstStyle/>
          <a:p>
            <a:fld id="{483A8600-70C3-4930-9481-30FCED94700B}" type="slidenum">
              <a:rPr lang="fr-FR" smtClean="0"/>
              <a:t>44</a:t>
            </a:fld>
            <a:endParaRPr lang="fr-FR"/>
          </a:p>
        </p:txBody>
      </p:sp>
      <mc:AlternateContent xmlns:mc="http://schemas.openxmlformats.org/markup-compatibility/2006" xmlns:a14="http://schemas.microsoft.com/office/drawing/2010/main">
        <mc:Choice Requires="a14">
          <p:sp>
            <p:nvSpPr>
              <p:cNvPr id="3" name="Titre 1">
                <a:extLst>
                  <a:ext uri="{FF2B5EF4-FFF2-40B4-BE49-F238E27FC236}">
                    <a16:creationId xmlns:a16="http://schemas.microsoft.com/office/drawing/2014/main" id="{ACD70AB9-5A44-4707-A0CD-3A75E925F711}"/>
                  </a:ext>
                </a:extLst>
              </p:cNvPr>
              <p:cNvSpPr txBox="1">
                <a:spLocks/>
              </p:cNvSpPr>
              <p:nvPr/>
            </p:nvSpPr>
            <p:spPr>
              <a:xfrm>
                <a:off x="838200" y="36583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err="1"/>
                  <a:t>Consequences</a:t>
                </a:r>
                <a:r>
                  <a:rPr lang="fr-FR" dirty="0"/>
                  <a:t> </a:t>
                </a:r>
                <a:r>
                  <a:rPr lang="fr-FR" dirty="0" err="1"/>
                  <a:t>o</a:t>
                </a:r>
                <a:r>
                  <a:rPr lang="fr-FR" dirty="0"/>
                  <a:t>f </a:t>
                </a:r>
                <a14:m>
                  <m:oMath xmlns:m="http://schemas.openxmlformats.org/officeDocument/2006/math">
                    <m:r>
                      <a:rPr lang="fr-FR" i="1" smtClean="0">
                        <a:latin typeface="Cambria Math" panose="02040503050406030204" pitchFamily="18" charset="0"/>
                      </a:rPr>
                      <m:t>𝜒</m:t>
                    </m:r>
                    <m:r>
                      <a:rPr lang="fr-FR" i="1" smtClean="0">
                        <a:latin typeface="Cambria Math" panose="02040503050406030204" pitchFamily="18" charset="0"/>
                      </a:rPr>
                      <m:t>𝑆𝐵</m:t>
                    </m:r>
                  </m:oMath>
                </a14:m>
                <a:r>
                  <a:rPr lang="en-US" dirty="0"/>
                  <a:t> on the baryon  </a:t>
                </a:r>
              </a:p>
            </p:txBody>
          </p:sp>
        </mc:Choice>
        <mc:Fallback xmlns="">
          <p:sp>
            <p:nvSpPr>
              <p:cNvPr id="3" name="Titre 1">
                <a:extLst>
                  <a:ext uri="{FF2B5EF4-FFF2-40B4-BE49-F238E27FC236}">
                    <a16:creationId xmlns:a16="http://schemas.microsoft.com/office/drawing/2014/main" id="{ACD70AB9-5A44-4707-A0CD-3A75E925F711}"/>
                  </a:ext>
                </a:extLst>
              </p:cNvPr>
              <p:cNvSpPr txBox="1">
                <a:spLocks noRot="1" noChangeAspect="1" noMove="1" noResize="1" noEditPoints="1" noAdjustHandles="1" noChangeArrowheads="1" noChangeShapeType="1" noTextEdit="1"/>
              </p:cNvSpPr>
              <p:nvPr/>
            </p:nvSpPr>
            <p:spPr>
              <a:xfrm>
                <a:off x="838200" y="365832"/>
                <a:ext cx="10515600" cy="1325563"/>
              </a:xfrm>
              <a:prstGeom prst="rect">
                <a:avLst/>
              </a:prstGeom>
              <a:blipFill>
                <a:blip r:embed="rId2"/>
                <a:stretch>
                  <a:fillRect l="-2377" t="-1428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6375E1C5-31A1-40AF-B07F-E69563AF1C2D}"/>
              </a:ext>
            </a:extLst>
          </p:cNvPr>
          <p:cNvSpPr/>
          <p:nvPr/>
        </p:nvSpPr>
        <p:spPr>
          <a:xfrm>
            <a:off x="9377843" y="523788"/>
            <a:ext cx="2371162" cy="400110"/>
          </a:xfrm>
          <a:prstGeom prst="rect">
            <a:avLst/>
          </a:prstGeom>
        </p:spPr>
        <p:txBody>
          <a:bodyPr wrap="none">
            <a:spAutoFit/>
          </a:bodyPr>
          <a:lstStyle/>
          <a:p>
            <a:r>
              <a:rPr lang="en-US" sz="2000" dirty="0">
                <a:solidFill>
                  <a:schemeClr val="accent6"/>
                </a:solidFill>
              </a:rPr>
              <a:t>[hep-</a:t>
            </a:r>
            <a:r>
              <a:rPr lang="en-US" sz="2000" dirty="0" err="1">
                <a:solidFill>
                  <a:schemeClr val="accent6"/>
                </a:solidFill>
              </a:rPr>
              <a:t>th</a:t>
            </a:r>
            <a:r>
              <a:rPr lang="en-US" sz="2000" dirty="0">
                <a:solidFill>
                  <a:schemeClr val="accent6"/>
                </a:solidFill>
              </a:rPr>
              <a:t>/1503.04820]</a:t>
            </a:r>
          </a:p>
        </p:txBody>
      </p:sp>
      <p:sp>
        <p:nvSpPr>
          <p:cNvPr id="5" name="ZoneTexte 4">
            <a:extLst>
              <a:ext uri="{FF2B5EF4-FFF2-40B4-BE49-F238E27FC236}">
                <a16:creationId xmlns:a16="http://schemas.microsoft.com/office/drawing/2014/main" id="{7EEFFF36-EE59-43A3-A4FE-28403E6CB596}"/>
              </a:ext>
            </a:extLst>
          </p:cNvPr>
          <p:cNvSpPr txBox="1"/>
          <p:nvPr/>
        </p:nvSpPr>
        <p:spPr>
          <a:xfrm>
            <a:off x="648586" y="1274835"/>
            <a:ext cx="10515600" cy="769441"/>
          </a:xfrm>
          <a:prstGeom prst="rect">
            <a:avLst/>
          </a:prstGeom>
          <a:noFill/>
        </p:spPr>
        <p:txBody>
          <a:bodyPr wrap="square" rtlCol="0">
            <a:spAutoFit/>
          </a:bodyPr>
          <a:lstStyle/>
          <a:p>
            <a:r>
              <a:rPr lang="en-US" sz="2200" dirty="0"/>
              <a:t>The </a:t>
            </a:r>
            <a:r>
              <a:rPr lang="en-US" sz="2200" dirty="0">
                <a:solidFill>
                  <a:srgbClr val="FF0000"/>
                </a:solidFill>
              </a:rPr>
              <a:t>boundary condition </a:t>
            </a:r>
            <a:r>
              <a:rPr lang="en-US" sz="2200" dirty="0"/>
              <a:t>of the </a:t>
            </a:r>
            <a:r>
              <a:rPr lang="en-US" sz="2200" dirty="0">
                <a:solidFill>
                  <a:srgbClr val="FF0000"/>
                </a:solidFill>
              </a:rPr>
              <a:t>tachyon</a:t>
            </a:r>
            <a:r>
              <a:rPr lang="en-US" sz="2200" dirty="0"/>
              <a:t> on the IR wall is taken to match the </a:t>
            </a:r>
            <a:r>
              <a:rPr lang="en-US" sz="2200" dirty="0">
                <a:solidFill>
                  <a:srgbClr val="FF0000"/>
                </a:solidFill>
              </a:rPr>
              <a:t>vacuum solution</a:t>
            </a:r>
          </a:p>
        </p:txBody>
      </p:sp>
      <p:sp>
        <p:nvSpPr>
          <p:cNvPr id="17" name="Ellipse 16">
            <a:extLst>
              <a:ext uri="{FF2B5EF4-FFF2-40B4-BE49-F238E27FC236}">
                <a16:creationId xmlns:a16="http://schemas.microsoft.com/office/drawing/2014/main" id="{4902BE0D-E242-4F01-BB9D-E9E7FE5B1AD2}"/>
              </a:ext>
            </a:extLst>
          </p:cNvPr>
          <p:cNvSpPr/>
          <p:nvPr/>
        </p:nvSpPr>
        <p:spPr>
          <a:xfrm>
            <a:off x="5059482" y="2042332"/>
            <a:ext cx="1670050" cy="1670050"/>
          </a:xfrm>
          <a:prstGeom prst="ellipse">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D9BB29D4-9A33-4946-A52B-E088613F333C}"/>
                  </a:ext>
                </a:extLst>
              </p:cNvPr>
              <p:cNvSpPr txBox="1"/>
              <p:nvPr/>
            </p:nvSpPr>
            <p:spPr>
              <a:xfrm>
                <a:off x="5615797" y="2132040"/>
                <a:ext cx="615104" cy="311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2000" b="0" i="1" smtClean="0">
                              <a:latin typeface="Cambria Math" panose="02040503050406030204" pitchFamily="18" charset="0"/>
                            </a:rPr>
                          </m:ctrlPr>
                        </m:sSupPr>
                        <m:e>
                          <m:r>
                            <m:rPr>
                              <m:nor/>
                            </m:rPr>
                            <a:rPr lang="fr-FR" sz="2000" b="0" i="0" smtClean="0">
                              <a:latin typeface="Cambria Math" panose="02040503050406030204" pitchFamily="18" charset="0"/>
                            </a:rPr>
                            <m:t>AdS</m:t>
                          </m:r>
                        </m:e>
                        <m:sup>
                          <m:r>
                            <a:rPr lang="fr-FR" sz="2000" b="0" i="1" smtClean="0">
                              <a:latin typeface="Cambria Math" panose="02040503050406030204" pitchFamily="18" charset="0"/>
                            </a:rPr>
                            <m:t>5</m:t>
                          </m:r>
                        </m:sup>
                      </m:sSup>
                    </m:oMath>
                  </m:oMathPara>
                </a14:m>
                <a:endParaRPr lang="en-US" dirty="0"/>
              </a:p>
            </p:txBody>
          </p:sp>
        </mc:Choice>
        <mc:Fallback xmlns="">
          <p:sp>
            <p:nvSpPr>
              <p:cNvPr id="18" name="ZoneTexte 17">
                <a:extLst>
                  <a:ext uri="{FF2B5EF4-FFF2-40B4-BE49-F238E27FC236}">
                    <a16:creationId xmlns:a16="http://schemas.microsoft.com/office/drawing/2014/main" id="{D9BB29D4-9A33-4946-A52B-E088613F333C}"/>
                  </a:ext>
                </a:extLst>
              </p:cNvPr>
              <p:cNvSpPr txBox="1">
                <a:spLocks noRot="1" noChangeAspect="1" noMove="1" noResize="1" noEditPoints="1" noAdjustHandles="1" noChangeArrowheads="1" noChangeShapeType="1" noTextEdit="1"/>
              </p:cNvSpPr>
              <p:nvPr/>
            </p:nvSpPr>
            <p:spPr>
              <a:xfrm>
                <a:off x="5615797" y="2132040"/>
                <a:ext cx="615104" cy="311304"/>
              </a:xfrm>
              <a:prstGeom prst="rect">
                <a:avLst/>
              </a:prstGeom>
              <a:blipFill>
                <a:blip r:embed="rId3"/>
                <a:stretch>
                  <a:fillRect l="-9901" t="-1961" r="-3960" b="-7843"/>
                </a:stretch>
              </a:blipFill>
            </p:spPr>
            <p:txBody>
              <a:bodyPr/>
              <a:lstStyle/>
              <a:p>
                <a:r>
                  <a:rPr lang="en-US">
                    <a:noFill/>
                  </a:rPr>
                  <a:t> </a:t>
                </a:r>
              </a:p>
            </p:txBody>
          </p:sp>
        </mc:Fallback>
      </mc:AlternateContent>
      <p:sp>
        <p:nvSpPr>
          <p:cNvPr id="19" name="Ellipse 18">
            <a:extLst>
              <a:ext uri="{FF2B5EF4-FFF2-40B4-BE49-F238E27FC236}">
                <a16:creationId xmlns:a16="http://schemas.microsoft.com/office/drawing/2014/main" id="{A0AB4951-CFB4-4648-9997-E761C362090A}"/>
              </a:ext>
            </a:extLst>
          </p:cNvPr>
          <p:cNvSpPr/>
          <p:nvPr/>
        </p:nvSpPr>
        <p:spPr>
          <a:xfrm>
            <a:off x="5655945" y="2638795"/>
            <a:ext cx="477124" cy="477124"/>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E2183708-AAAC-4EB5-8682-ACCF45F43CE5}"/>
                  </a:ext>
                </a:extLst>
              </p:cNvPr>
              <p:cNvSpPr txBox="1"/>
              <p:nvPr/>
            </p:nvSpPr>
            <p:spPr>
              <a:xfrm>
                <a:off x="6938375" y="1808933"/>
                <a:ext cx="2571750" cy="106939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000" b="0" i="1" smtClean="0">
                          <a:solidFill>
                            <a:srgbClr val="FF0000"/>
                          </a:solidFill>
                          <a:latin typeface="Cambria Math" panose="02040503050406030204" pitchFamily="18" charset="0"/>
                        </a:rPr>
                        <m:t> </m:t>
                      </m:r>
                      <m:sSubSup>
                        <m:sSubSupPr>
                          <m:ctrlPr>
                            <a:rPr lang="fr-FR" sz="2000" b="0" i="1" smtClean="0">
                              <a:solidFill>
                                <a:srgbClr val="FF0000"/>
                              </a:solidFill>
                              <a:latin typeface="Cambria Math" panose="02040503050406030204" pitchFamily="18" charset="0"/>
                            </a:rPr>
                          </m:ctrlPr>
                        </m:sSubSupPr>
                        <m:e>
                          <m:r>
                            <a:rPr lang="fr-FR" sz="2000" b="0" i="1" smtClean="0">
                              <a:solidFill>
                                <a:srgbClr val="FF0000"/>
                              </a:solidFill>
                              <a:latin typeface="Cambria Math" panose="02040503050406030204" pitchFamily="18" charset="0"/>
                            </a:rPr>
                            <m:t>𝐴</m:t>
                          </m:r>
                        </m:e>
                        <m:sub>
                          <m:r>
                            <a:rPr lang="fr-FR" sz="2000" b="0" i="1" smtClean="0">
                              <a:solidFill>
                                <a:srgbClr val="FF0000"/>
                              </a:solidFill>
                              <a:latin typeface="Cambria Math" panose="02040503050406030204" pitchFamily="18" charset="0"/>
                            </a:rPr>
                            <m:t>𝐿</m:t>
                          </m:r>
                        </m:sub>
                        <m:sup>
                          <m:r>
                            <a:rPr lang="fr-FR" sz="2000" b="0" i="1" smtClean="0">
                              <a:solidFill>
                                <a:srgbClr val="FF0000"/>
                              </a:solidFill>
                              <a:latin typeface="Cambria Math" panose="02040503050406030204" pitchFamily="18" charset="0"/>
                            </a:rPr>
                            <m:t>𝜇</m:t>
                          </m:r>
                        </m:sup>
                      </m:sSubSup>
                      <m:r>
                        <a:rPr lang="fr-FR" sz="2000" b="0" i="1" smtClean="0">
                          <a:solidFill>
                            <a:srgbClr val="FF0000"/>
                          </a:solidFill>
                          <a:latin typeface="Cambria Math" panose="02040503050406030204" pitchFamily="18" charset="0"/>
                        </a:rPr>
                        <m:t>=</m:t>
                      </m:r>
                      <m:sSubSup>
                        <m:sSubSupPr>
                          <m:ctrlPr>
                            <a:rPr lang="fr-FR" sz="2000" b="0" i="1" smtClean="0">
                              <a:solidFill>
                                <a:srgbClr val="FF0000"/>
                              </a:solidFill>
                              <a:latin typeface="Cambria Math" panose="02040503050406030204" pitchFamily="18" charset="0"/>
                            </a:rPr>
                          </m:ctrlPr>
                        </m:sSubSupPr>
                        <m:e>
                          <m:r>
                            <a:rPr lang="fr-FR" sz="2000" b="0" i="1" smtClean="0">
                              <a:solidFill>
                                <a:srgbClr val="FF0000"/>
                              </a:solidFill>
                              <a:latin typeface="Cambria Math" panose="02040503050406030204" pitchFamily="18" charset="0"/>
                            </a:rPr>
                            <m:t>𝐴</m:t>
                          </m:r>
                        </m:e>
                        <m:sub>
                          <m:r>
                            <a:rPr lang="fr-FR" sz="2000" b="0" i="1" smtClean="0">
                              <a:solidFill>
                                <a:srgbClr val="FF0000"/>
                              </a:solidFill>
                              <a:latin typeface="Cambria Math" panose="02040503050406030204" pitchFamily="18" charset="0"/>
                            </a:rPr>
                            <m:t>𝑅</m:t>
                          </m:r>
                        </m:sub>
                        <m:sup>
                          <m:r>
                            <a:rPr lang="fr-FR" sz="2000" b="0" i="1" smtClean="0">
                              <a:solidFill>
                                <a:srgbClr val="FF0000"/>
                              </a:solidFill>
                              <a:latin typeface="Cambria Math" panose="02040503050406030204" pitchFamily="18" charset="0"/>
                            </a:rPr>
                            <m:t>𝜇</m:t>
                          </m:r>
                        </m:sup>
                      </m:sSubSup>
                    </m:oMath>
                  </m:oMathPara>
                </a14:m>
                <a:endParaRPr lang="fr-FR" sz="2000" b="0" dirty="0">
                  <a:solidFill>
                    <a:srgbClr val="FF0000"/>
                  </a:solidFill>
                </a:endParaRPr>
              </a:p>
              <a:p>
                <a:pPr algn="ctr"/>
                <a14:m>
                  <m:oMathPara xmlns:m="http://schemas.openxmlformats.org/officeDocument/2006/math">
                    <m:oMathParaPr>
                      <m:jc m:val="centerGroup"/>
                    </m:oMathParaPr>
                    <m:oMath xmlns:m="http://schemas.openxmlformats.org/officeDocument/2006/math">
                      <m:sSubSup>
                        <m:sSubSupPr>
                          <m:ctrlPr>
                            <a:rPr lang="fr-FR" sz="2000" i="1">
                              <a:solidFill>
                                <a:srgbClr val="FF0000"/>
                              </a:solidFill>
                              <a:latin typeface="Cambria Math" panose="02040503050406030204" pitchFamily="18" charset="0"/>
                            </a:rPr>
                          </m:ctrlPr>
                        </m:sSubSupPr>
                        <m:e>
                          <m:r>
                            <a:rPr lang="fr-FR" sz="2000" i="1">
                              <a:solidFill>
                                <a:srgbClr val="FF0000"/>
                              </a:solidFill>
                              <a:latin typeface="Cambria Math" panose="02040503050406030204" pitchFamily="18" charset="0"/>
                            </a:rPr>
                            <m:t>𝐴</m:t>
                          </m:r>
                        </m:e>
                        <m:sub>
                          <m:r>
                            <a:rPr lang="fr-FR" sz="2000" i="1">
                              <a:solidFill>
                                <a:srgbClr val="FF0000"/>
                              </a:solidFill>
                              <a:latin typeface="Cambria Math" panose="02040503050406030204" pitchFamily="18" charset="0"/>
                            </a:rPr>
                            <m:t>𝐿</m:t>
                          </m:r>
                        </m:sub>
                        <m:sup>
                          <m:r>
                            <a:rPr lang="fr-FR" sz="2000" b="0" i="1" smtClean="0">
                              <a:solidFill>
                                <a:srgbClr val="FF0000"/>
                              </a:solidFill>
                              <a:latin typeface="Cambria Math" panose="02040503050406030204" pitchFamily="18" charset="0"/>
                            </a:rPr>
                            <m:t>𝑧</m:t>
                          </m:r>
                        </m:sup>
                      </m:sSubSup>
                      <m:r>
                        <a:rPr lang="fr-FR" sz="2000" i="1">
                          <a:solidFill>
                            <a:srgbClr val="FF0000"/>
                          </a:solidFill>
                          <a:latin typeface="Cambria Math" panose="02040503050406030204" pitchFamily="18" charset="0"/>
                        </a:rPr>
                        <m:t>=</m:t>
                      </m:r>
                      <m:r>
                        <a:rPr lang="fr-FR" sz="2000" b="0" i="1" smtClean="0">
                          <a:solidFill>
                            <a:srgbClr val="FF0000"/>
                          </a:solidFill>
                          <a:latin typeface="Cambria Math" panose="02040503050406030204" pitchFamily="18" charset="0"/>
                        </a:rPr>
                        <m:t>−</m:t>
                      </m:r>
                      <m:sSubSup>
                        <m:sSubSupPr>
                          <m:ctrlPr>
                            <a:rPr lang="fr-FR" sz="2000" i="1">
                              <a:solidFill>
                                <a:srgbClr val="FF0000"/>
                              </a:solidFill>
                              <a:latin typeface="Cambria Math" panose="02040503050406030204" pitchFamily="18" charset="0"/>
                            </a:rPr>
                          </m:ctrlPr>
                        </m:sSubSupPr>
                        <m:e>
                          <m:r>
                            <a:rPr lang="fr-FR" sz="2000" i="1">
                              <a:solidFill>
                                <a:srgbClr val="FF0000"/>
                              </a:solidFill>
                              <a:latin typeface="Cambria Math" panose="02040503050406030204" pitchFamily="18" charset="0"/>
                            </a:rPr>
                            <m:t>𝐴</m:t>
                          </m:r>
                        </m:e>
                        <m:sub>
                          <m:r>
                            <a:rPr lang="fr-FR" sz="2000" i="1">
                              <a:solidFill>
                                <a:srgbClr val="FF0000"/>
                              </a:solidFill>
                              <a:latin typeface="Cambria Math" panose="02040503050406030204" pitchFamily="18" charset="0"/>
                            </a:rPr>
                            <m:t>𝑅</m:t>
                          </m:r>
                        </m:sub>
                        <m:sup>
                          <m:r>
                            <a:rPr lang="fr-FR" sz="2000" b="0" i="1" smtClean="0">
                              <a:solidFill>
                                <a:srgbClr val="FF0000"/>
                              </a:solidFill>
                              <a:latin typeface="Cambria Math" panose="02040503050406030204" pitchFamily="18" charset="0"/>
                            </a:rPr>
                            <m:t>𝑧</m:t>
                          </m:r>
                        </m:sup>
                      </m:sSubSup>
                    </m:oMath>
                  </m:oMathPara>
                </a14:m>
                <a:endParaRPr lang="fr-FR" sz="2000" b="0" dirty="0">
                  <a:solidFill>
                    <a:srgbClr val="FF0000"/>
                  </a:solidFill>
                </a:endParaRPr>
              </a:p>
              <a:p>
                <a:pPr algn="ctr"/>
                <a14:m>
                  <m:oMathPara xmlns:m="http://schemas.openxmlformats.org/officeDocument/2006/math">
                    <m:oMathParaPr>
                      <m:jc m:val="centerGroup"/>
                    </m:oMathParaPr>
                    <m:oMath xmlns:m="http://schemas.openxmlformats.org/officeDocument/2006/math">
                      <m:r>
                        <a:rPr lang="fr-FR" sz="2000" b="0" i="1" smtClean="0">
                          <a:solidFill>
                            <a:srgbClr val="FF0000"/>
                          </a:solidFill>
                          <a:latin typeface="Cambria Math" panose="02040503050406030204" pitchFamily="18" charset="0"/>
                        </a:rPr>
                        <m:t> </m:t>
                      </m:r>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𝐿</m:t>
                          </m:r>
                        </m:e>
                        <m:sub>
                          <m:r>
                            <a:rPr lang="fr-FR" sz="2000" b="0" i="1" smtClean="0">
                              <a:solidFill>
                                <a:srgbClr val="FF0000"/>
                              </a:solidFill>
                              <a:latin typeface="Cambria Math" panose="02040503050406030204" pitchFamily="18" charset="0"/>
                            </a:rPr>
                            <m:t>𝑧</m:t>
                          </m:r>
                          <m:r>
                            <a:rPr lang="fr-FR" sz="2000" b="0" i="1" smtClean="0">
                              <a:solidFill>
                                <a:srgbClr val="FF0000"/>
                              </a:solidFill>
                              <a:latin typeface="Cambria Math" panose="02040503050406030204" pitchFamily="18" charset="0"/>
                            </a:rPr>
                            <m:t>𝜇</m:t>
                          </m:r>
                        </m:sub>
                      </m:sSub>
                      <m:r>
                        <a:rPr lang="fr-FR" sz="2000" b="0" i="1" smtClean="0">
                          <a:solidFill>
                            <a:srgbClr val="FF0000"/>
                          </a:solidFill>
                          <a:latin typeface="Cambria Math" panose="02040503050406030204" pitchFamily="18" charset="0"/>
                        </a:rPr>
                        <m:t>=−</m:t>
                      </m:r>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𝑅</m:t>
                          </m:r>
                        </m:e>
                        <m:sub>
                          <m:r>
                            <a:rPr lang="fr-FR" sz="2000" b="0" i="1" smtClean="0">
                              <a:solidFill>
                                <a:srgbClr val="FF0000"/>
                              </a:solidFill>
                              <a:latin typeface="Cambria Math" panose="02040503050406030204" pitchFamily="18" charset="0"/>
                            </a:rPr>
                            <m:t>𝑧</m:t>
                          </m:r>
                          <m:r>
                            <a:rPr lang="fr-FR" sz="2000" b="0" i="1" smtClean="0">
                              <a:solidFill>
                                <a:srgbClr val="FF0000"/>
                              </a:solidFill>
                              <a:latin typeface="Cambria Math" panose="02040503050406030204" pitchFamily="18" charset="0"/>
                            </a:rPr>
                            <m:t>𝜇</m:t>
                          </m:r>
                        </m:sub>
                      </m:sSub>
                    </m:oMath>
                  </m:oMathPara>
                </a14:m>
                <a:endParaRPr lang="en-US" sz="2000" dirty="0">
                  <a:solidFill>
                    <a:srgbClr val="FF0000"/>
                  </a:solidFill>
                </a:endParaRPr>
              </a:p>
            </p:txBody>
          </p:sp>
        </mc:Choice>
        <mc:Fallback xmlns="">
          <p:sp>
            <p:nvSpPr>
              <p:cNvPr id="20" name="ZoneTexte 19">
                <a:extLst>
                  <a:ext uri="{FF2B5EF4-FFF2-40B4-BE49-F238E27FC236}">
                    <a16:creationId xmlns:a16="http://schemas.microsoft.com/office/drawing/2014/main" id="{E2183708-AAAC-4EB5-8682-ACCF45F43CE5}"/>
                  </a:ext>
                </a:extLst>
              </p:cNvPr>
              <p:cNvSpPr txBox="1">
                <a:spLocks noRot="1" noChangeAspect="1" noMove="1" noResize="1" noEditPoints="1" noAdjustHandles="1" noChangeArrowheads="1" noChangeShapeType="1" noTextEdit="1"/>
              </p:cNvSpPr>
              <p:nvPr/>
            </p:nvSpPr>
            <p:spPr>
              <a:xfrm>
                <a:off x="6938375" y="1808933"/>
                <a:ext cx="2571750" cy="1069395"/>
              </a:xfrm>
              <a:prstGeom prst="rect">
                <a:avLst/>
              </a:prstGeom>
              <a:blipFill>
                <a:blip r:embed="rId4"/>
                <a:stretch>
                  <a:fillRect b="-1143"/>
                </a:stretch>
              </a:blipFill>
            </p:spPr>
            <p:txBody>
              <a:bodyPr/>
              <a:lstStyle/>
              <a:p>
                <a:r>
                  <a:rPr lang="en-US">
                    <a:noFill/>
                  </a:rPr>
                  <a:t> </a:t>
                </a:r>
              </a:p>
            </p:txBody>
          </p:sp>
        </mc:Fallback>
      </mc:AlternateContent>
      <p:sp>
        <p:nvSpPr>
          <p:cNvPr id="21" name="Forme libre : forme 20">
            <a:extLst>
              <a:ext uri="{FF2B5EF4-FFF2-40B4-BE49-F238E27FC236}">
                <a16:creationId xmlns:a16="http://schemas.microsoft.com/office/drawing/2014/main" id="{E8CE0400-F08C-49FB-AA64-A16C92F661B8}"/>
              </a:ext>
            </a:extLst>
          </p:cNvPr>
          <p:cNvSpPr/>
          <p:nvPr/>
        </p:nvSpPr>
        <p:spPr>
          <a:xfrm>
            <a:off x="6098701" y="2182964"/>
            <a:ext cx="1457325" cy="520760"/>
          </a:xfrm>
          <a:custGeom>
            <a:avLst/>
            <a:gdLst>
              <a:gd name="connsiteX0" fmla="*/ 0 w 1457325"/>
              <a:gd name="connsiteY0" fmla="*/ 520760 h 520760"/>
              <a:gd name="connsiteX1" fmla="*/ 504825 w 1457325"/>
              <a:gd name="connsiteY1" fmla="*/ 139760 h 520760"/>
              <a:gd name="connsiteX2" fmla="*/ 1457325 w 1457325"/>
              <a:gd name="connsiteY2" fmla="*/ 15935 h 520760"/>
            </a:gdLst>
            <a:ahLst/>
            <a:cxnLst>
              <a:cxn ang="0">
                <a:pos x="connsiteX0" y="connsiteY0"/>
              </a:cxn>
              <a:cxn ang="0">
                <a:pos x="connsiteX1" y="connsiteY1"/>
              </a:cxn>
              <a:cxn ang="0">
                <a:pos x="connsiteX2" y="connsiteY2"/>
              </a:cxn>
            </a:cxnLst>
            <a:rect l="l" t="t" r="r" b="b"/>
            <a:pathLst>
              <a:path w="1457325" h="520760">
                <a:moveTo>
                  <a:pt x="0" y="520760"/>
                </a:moveTo>
                <a:cubicBezTo>
                  <a:pt x="130969" y="372328"/>
                  <a:pt x="261938" y="223897"/>
                  <a:pt x="504825" y="139760"/>
                </a:cubicBezTo>
                <a:cubicBezTo>
                  <a:pt x="747712" y="55623"/>
                  <a:pt x="1238250" y="-38040"/>
                  <a:pt x="1457325" y="15935"/>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rme libre : forme 21">
            <a:extLst>
              <a:ext uri="{FF2B5EF4-FFF2-40B4-BE49-F238E27FC236}">
                <a16:creationId xmlns:a16="http://schemas.microsoft.com/office/drawing/2014/main" id="{45D908D1-1385-431D-89D4-D5246052A719}"/>
              </a:ext>
            </a:extLst>
          </p:cNvPr>
          <p:cNvSpPr/>
          <p:nvPr/>
        </p:nvSpPr>
        <p:spPr>
          <a:xfrm flipV="1">
            <a:off x="6107302" y="2962212"/>
            <a:ext cx="1457325" cy="520760"/>
          </a:xfrm>
          <a:custGeom>
            <a:avLst/>
            <a:gdLst>
              <a:gd name="connsiteX0" fmla="*/ 0 w 1457325"/>
              <a:gd name="connsiteY0" fmla="*/ 520760 h 520760"/>
              <a:gd name="connsiteX1" fmla="*/ 504825 w 1457325"/>
              <a:gd name="connsiteY1" fmla="*/ 139760 h 520760"/>
              <a:gd name="connsiteX2" fmla="*/ 1457325 w 1457325"/>
              <a:gd name="connsiteY2" fmla="*/ 15935 h 520760"/>
            </a:gdLst>
            <a:ahLst/>
            <a:cxnLst>
              <a:cxn ang="0">
                <a:pos x="connsiteX0" y="connsiteY0"/>
              </a:cxn>
              <a:cxn ang="0">
                <a:pos x="connsiteX1" y="connsiteY1"/>
              </a:cxn>
              <a:cxn ang="0">
                <a:pos x="connsiteX2" y="connsiteY2"/>
              </a:cxn>
            </a:cxnLst>
            <a:rect l="l" t="t" r="r" b="b"/>
            <a:pathLst>
              <a:path w="1457325" h="520760">
                <a:moveTo>
                  <a:pt x="0" y="520760"/>
                </a:moveTo>
                <a:cubicBezTo>
                  <a:pt x="130969" y="372328"/>
                  <a:pt x="261938" y="223897"/>
                  <a:pt x="504825" y="139760"/>
                </a:cubicBezTo>
                <a:cubicBezTo>
                  <a:pt x="747712" y="55623"/>
                  <a:pt x="1238250" y="-38040"/>
                  <a:pt x="1457325" y="15935"/>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80EC7740-F93C-4D0E-A395-C14C5FE6BCCB}"/>
                  </a:ext>
                </a:extLst>
              </p:cNvPr>
              <p:cNvSpPr txBox="1"/>
              <p:nvPr/>
            </p:nvSpPr>
            <p:spPr>
              <a:xfrm>
                <a:off x="7665315" y="3299535"/>
                <a:ext cx="2762872" cy="3535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2000" b="0" i="1" smtClean="0">
                              <a:solidFill>
                                <a:srgbClr val="FF0000"/>
                              </a:solidFill>
                              <a:latin typeface="Cambria Math" panose="02040503050406030204" pitchFamily="18" charset="0"/>
                            </a:rPr>
                          </m:ctrlPr>
                        </m:sSupPr>
                        <m:e>
                          <m:r>
                            <a:rPr lang="fr-FR" sz="2000" b="0" i="1" smtClean="0">
                              <a:solidFill>
                                <a:srgbClr val="FF0000"/>
                              </a:solidFill>
                              <a:latin typeface="Cambria Math" panose="02040503050406030204" pitchFamily="18" charset="0"/>
                            </a:rPr>
                            <m:t>𝒯</m:t>
                          </m:r>
                        </m:e>
                        <m:sup>
                          <m:r>
                            <a:rPr lang="fr-FR" sz="2000" b="0" i="1" smtClean="0">
                              <a:solidFill>
                                <a:srgbClr val="FF0000"/>
                              </a:solidFill>
                              <a:latin typeface="Cambria Math" panose="02040503050406030204" pitchFamily="18" charset="0"/>
                            </a:rPr>
                            <m:t>𝑖𝑗</m:t>
                          </m:r>
                        </m:sup>
                      </m:sSup>
                      <m:r>
                        <a:rPr lang="fr-FR" sz="2000" b="0" i="1" smtClean="0">
                          <a:solidFill>
                            <a:srgbClr val="FF0000"/>
                          </a:solidFill>
                          <a:latin typeface="Cambria Math" panose="02040503050406030204" pitchFamily="18" charset="0"/>
                        </a:rPr>
                        <m:t>=</m:t>
                      </m:r>
                      <m:d>
                        <m:dPr>
                          <m:ctrlPr>
                            <a:rPr lang="fr-FR" sz="2000" b="0" i="1" smtClean="0">
                              <a:solidFill>
                                <a:srgbClr val="FF0000"/>
                              </a:solidFill>
                              <a:latin typeface="Cambria Math" panose="02040503050406030204" pitchFamily="18" charset="0"/>
                            </a:rPr>
                          </m:ctrlPr>
                        </m:dPr>
                        <m:e>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𝑚</m:t>
                              </m:r>
                            </m:e>
                            <m:sub>
                              <m:r>
                                <a:rPr lang="fr-FR" sz="2000" b="0" i="1" smtClean="0">
                                  <a:solidFill>
                                    <a:srgbClr val="FF0000"/>
                                  </a:solidFill>
                                  <a:latin typeface="Cambria Math" panose="02040503050406030204" pitchFamily="18" charset="0"/>
                                </a:rPr>
                                <m:t>𝑞</m:t>
                              </m:r>
                            </m:sub>
                          </m:sSub>
                          <m:r>
                            <a:rPr lang="fr-FR" sz="2000" b="0" i="1" smtClean="0">
                              <a:solidFill>
                                <a:srgbClr val="FF0000"/>
                              </a:solidFill>
                              <a:latin typeface="Cambria Math" panose="02040503050406030204" pitchFamily="18" charset="0"/>
                            </a:rPr>
                            <m:t> </m:t>
                          </m:r>
                          <m:r>
                            <a:rPr lang="fr-FR" sz="2000" b="0" i="1" smtClean="0">
                              <a:solidFill>
                                <a:srgbClr val="FF0000"/>
                              </a:solidFill>
                              <a:latin typeface="Cambria Math" panose="02040503050406030204" pitchFamily="18" charset="0"/>
                            </a:rPr>
                            <m:t>𝑧</m:t>
                          </m:r>
                          <m:r>
                            <a:rPr lang="fr-FR" sz="2000" b="0" i="1" smtClean="0">
                              <a:solidFill>
                                <a:srgbClr val="FF0000"/>
                              </a:solidFill>
                              <a:latin typeface="Cambria Math" panose="02040503050406030204" pitchFamily="18" charset="0"/>
                            </a:rPr>
                            <m:t> +</m:t>
                          </m:r>
                          <m:r>
                            <a:rPr lang="fr-FR" sz="2000" b="0" i="1" smtClean="0">
                              <a:solidFill>
                                <a:srgbClr val="FF0000"/>
                              </a:solidFill>
                              <a:latin typeface="Cambria Math" panose="02040503050406030204" pitchFamily="18" charset="0"/>
                            </a:rPr>
                            <m:t>𝜎</m:t>
                          </m:r>
                          <m:r>
                            <a:rPr lang="fr-FR" sz="2000" b="0" i="1" smtClean="0">
                              <a:solidFill>
                                <a:srgbClr val="FF0000"/>
                              </a:solidFill>
                              <a:latin typeface="Cambria Math" panose="02040503050406030204" pitchFamily="18" charset="0"/>
                            </a:rPr>
                            <m:t> </m:t>
                          </m:r>
                          <m:sSup>
                            <m:sSupPr>
                              <m:ctrlPr>
                                <a:rPr lang="fr-FR" sz="2000" b="0" i="1" smtClean="0">
                                  <a:solidFill>
                                    <a:srgbClr val="FF0000"/>
                                  </a:solidFill>
                                  <a:latin typeface="Cambria Math" panose="02040503050406030204" pitchFamily="18" charset="0"/>
                                </a:rPr>
                              </m:ctrlPr>
                            </m:sSupPr>
                            <m:e>
                              <m:r>
                                <a:rPr lang="fr-FR" sz="2000" b="0" i="1" smtClean="0">
                                  <a:solidFill>
                                    <a:srgbClr val="FF0000"/>
                                  </a:solidFill>
                                  <a:latin typeface="Cambria Math" panose="02040503050406030204" pitchFamily="18" charset="0"/>
                                </a:rPr>
                                <m:t>𝑧</m:t>
                              </m:r>
                            </m:e>
                            <m:sup>
                              <m:r>
                                <a:rPr lang="fr-FR" sz="2000" b="0" i="1" smtClean="0">
                                  <a:solidFill>
                                    <a:srgbClr val="FF0000"/>
                                  </a:solidFill>
                                  <a:latin typeface="Cambria Math" panose="02040503050406030204" pitchFamily="18" charset="0"/>
                                </a:rPr>
                                <m:t>3</m:t>
                              </m:r>
                            </m:sup>
                          </m:sSup>
                        </m:e>
                      </m:d>
                      <m:sSup>
                        <m:sSupPr>
                          <m:ctrlPr>
                            <a:rPr lang="fr-FR" sz="2000" b="0" i="1" smtClean="0">
                              <a:solidFill>
                                <a:srgbClr val="FF0000"/>
                              </a:solidFill>
                              <a:latin typeface="Cambria Math" panose="02040503050406030204" pitchFamily="18" charset="0"/>
                            </a:rPr>
                          </m:ctrlPr>
                        </m:sSupPr>
                        <m:e>
                          <m:r>
                            <a:rPr lang="fr-FR" sz="2000" b="0" i="1" smtClean="0">
                              <a:solidFill>
                                <a:srgbClr val="FF0000"/>
                              </a:solidFill>
                              <a:latin typeface="Cambria Math" panose="02040503050406030204" pitchFamily="18" charset="0"/>
                            </a:rPr>
                            <m:t>𝛿</m:t>
                          </m:r>
                        </m:e>
                        <m:sup>
                          <m:r>
                            <a:rPr lang="fr-FR" sz="2000" b="0" i="1" smtClean="0">
                              <a:solidFill>
                                <a:srgbClr val="FF0000"/>
                              </a:solidFill>
                              <a:latin typeface="Cambria Math" panose="02040503050406030204" pitchFamily="18" charset="0"/>
                            </a:rPr>
                            <m:t>𝑖𝑗</m:t>
                          </m:r>
                          <m:r>
                            <a:rPr lang="fr-FR" sz="2000" b="0" i="1" smtClean="0">
                              <a:solidFill>
                                <a:srgbClr val="FF0000"/>
                              </a:solidFill>
                              <a:latin typeface="Cambria Math" panose="02040503050406030204" pitchFamily="18" charset="0"/>
                            </a:rPr>
                            <m:t> </m:t>
                          </m:r>
                        </m:sup>
                      </m:sSup>
                      <m:r>
                        <a:rPr lang="fr-FR" sz="2000" b="0" i="1" smtClean="0">
                          <a:latin typeface="Cambria Math" panose="02040503050406030204" pitchFamily="18" charset="0"/>
                        </a:rPr>
                        <m:t> </m:t>
                      </m:r>
                    </m:oMath>
                  </m:oMathPara>
                </a14:m>
                <a:endParaRPr lang="en-US" dirty="0"/>
              </a:p>
            </p:txBody>
          </p:sp>
        </mc:Choice>
        <mc:Fallback xmlns="">
          <p:sp>
            <p:nvSpPr>
              <p:cNvPr id="10" name="ZoneTexte 9">
                <a:extLst>
                  <a:ext uri="{FF2B5EF4-FFF2-40B4-BE49-F238E27FC236}">
                    <a16:creationId xmlns:a16="http://schemas.microsoft.com/office/drawing/2014/main" id="{80EC7740-F93C-4D0E-A395-C14C5FE6BCCB}"/>
                  </a:ext>
                </a:extLst>
              </p:cNvPr>
              <p:cNvSpPr txBox="1">
                <a:spLocks noRot="1" noChangeAspect="1" noMove="1" noResize="1" noEditPoints="1" noAdjustHandles="1" noChangeArrowheads="1" noChangeShapeType="1" noTextEdit="1"/>
              </p:cNvSpPr>
              <p:nvPr/>
            </p:nvSpPr>
            <p:spPr>
              <a:xfrm>
                <a:off x="7665315" y="3299535"/>
                <a:ext cx="2762872" cy="353558"/>
              </a:xfrm>
              <a:prstGeom prst="rect">
                <a:avLst/>
              </a:prstGeom>
              <a:blipFill>
                <a:blip r:embed="rId5"/>
                <a:stretch>
                  <a:fillRect l="-1542" b="-18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3F994CAD-E6C8-4439-9DCE-846EB739BE39}"/>
                  </a:ext>
                </a:extLst>
              </p:cNvPr>
              <p:cNvSpPr txBox="1"/>
              <p:nvPr/>
            </p:nvSpPr>
            <p:spPr>
              <a:xfrm>
                <a:off x="570742" y="4017017"/>
                <a:ext cx="10705214" cy="430887"/>
              </a:xfrm>
              <a:prstGeom prst="rect">
                <a:avLst/>
              </a:prstGeom>
              <a:noFill/>
            </p:spPr>
            <p:txBody>
              <a:bodyPr wrap="square" rtlCol="0">
                <a:spAutoFit/>
              </a:bodyPr>
              <a:lstStyle/>
              <a:p>
                <a:r>
                  <a:rPr lang="en-US" sz="2200" dirty="0"/>
                  <a:t>The soliton </a:t>
                </a:r>
                <a:r>
                  <a:rPr lang="en-US" sz="2200" dirty="0">
                    <a:solidFill>
                      <a:srgbClr val="FF0000"/>
                    </a:solidFill>
                  </a:rPr>
                  <a:t>mass</a:t>
                </a:r>
                <a:r>
                  <a:rPr lang="en-US" sz="2200" dirty="0"/>
                  <a:t> depends on </a:t>
                </a:r>
                <a14:m>
                  <m:oMath xmlns:m="http://schemas.openxmlformats.org/officeDocument/2006/math">
                    <m:r>
                      <a:rPr lang="fr-FR" sz="2200" b="0" i="1" smtClean="0">
                        <a:solidFill>
                          <a:srgbClr val="FF0000"/>
                        </a:solidFill>
                        <a:latin typeface="Cambria Math" panose="02040503050406030204" pitchFamily="18" charset="0"/>
                      </a:rPr>
                      <m:t>𝜎</m:t>
                    </m:r>
                  </m:oMath>
                </a14:m>
                <a:r>
                  <a:rPr lang="en-US" sz="2200" dirty="0"/>
                  <a:t> and it can </a:t>
                </a:r>
                <a:r>
                  <a:rPr lang="en-US" sz="2200" dirty="0">
                    <a:solidFill>
                      <a:srgbClr val="FF0000"/>
                    </a:solidFill>
                  </a:rPr>
                  <a:t>leave the IR wall </a:t>
                </a:r>
                <a:r>
                  <a:rPr lang="en-US" sz="2200" dirty="0"/>
                  <a:t>for large </a:t>
                </a:r>
                <a14:m>
                  <m:oMath xmlns:m="http://schemas.openxmlformats.org/officeDocument/2006/math">
                    <m:r>
                      <a:rPr lang="fr-FR" sz="2200" b="0" i="1" smtClean="0">
                        <a:latin typeface="Cambria Math" panose="02040503050406030204" pitchFamily="18" charset="0"/>
                      </a:rPr>
                      <m:t>𝜎</m:t>
                    </m:r>
                  </m:oMath>
                </a14:m>
                <a:endParaRPr lang="en-US" sz="2200" dirty="0"/>
              </a:p>
            </p:txBody>
          </p:sp>
        </mc:Choice>
        <mc:Fallback xmlns="">
          <p:sp>
            <p:nvSpPr>
              <p:cNvPr id="26" name="ZoneTexte 25">
                <a:extLst>
                  <a:ext uri="{FF2B5EF4-FFF2-40B4-BE49-F238E27FC236}">
                    <a16:creationId xmlns:a16="http://schemas.microsoft.com/office/drawing/2014/main" id="{3F994CAD-E6C8-4439-9DCE-846EB739BE39}"/>
                  </a:ext>
                </a:extLst>
              </p:cNvPr>
              <p:cNvSpPr txBox="1">
                <a:spLocks noRot="1" noChangeAspect="1" noMove="1" noResize="1" noEditPoints="1" noAdjustHandles="1" noChangeArrowheads="1" noChangeShapeType="1" noTextEdit="1"/>
              </p:cNvSpPr>
              <p:nvPr/>
            </p:nvSpPr>
            <p:spPr>
              <a:xfrm>
                <a:off x="570742" y="4017017"/>
                <a:ext cx="10705214" cy="430887"/>
              </a:xfrm>
              <a:prstGeom prst="rect">
                <a:avLst/>
              </a:prstGeom>
              <a:blipFill>
                <a:blip r:embed="rId6"/>
                <a:stretch>
                  <a:fillRect l="-740" t="-9859" b="-26761"/>
                </a:stretch>
              </a:blipFill>
            </p:spPr>
            <p:txBody>
              <a:bodyPr/>
              <a:lstStyle/>
              <a:p>
                <a:r>
                  <a:rPr lang="en-US">
                    <a:noFill/>
                  </a:rPr>
                  <a:t> </a:t>
                </a:r>
              </a:p>
            </p:txBody>
          </p:sp>
        </mc:Fallback>
      </mc:AlternateContent>
      <p:grpSp>
        <p:nvGrpSpPr>
          <p:cNvPr id="64" name="Groupe 63">
            <a:extLst>
              <a:ext uri="{FF2B5EF4-FFF2-40B4-BE49-F238E27FC236}">
                <a16:creationId xmlns:a16="http://schemas.microsoft.com/office/drawing/2014/main" id="{3CD754DA-89C7-4447-B758-231795CF1E11}"/>
              </a:ext>
            </a:extLst>
          </p:cNvPr>
          <p:cNvGrpSpPr/>
          <p:nvPr/>
        </p:nvGrpSpPr>
        <p:grpSpPr>
          <a:xfrm>
            <a:off x="6230901" y="4447904"/>
            <a:ext cx="4033748" cy="2229162"/>
            <a:chOff x="6230901" y="4447904"/>
            <a:chExt cx="4033748" cy="2229162"/>
          </a:xfrm>
        </p:grpSpPr>
        <p:cxnSp>
          <p:nvCxnSpPr>
            <p:cNvPr id="23" name="Connecteur droit avec flèche 22">
              <a:extLst>
                <a:ext uri="{FF2B5EF4-FFF2-40B4-BE49-F238E27FC236}">
                  <a16:creationId xmlns:a16="http://schemas.microsoft.com/office/drawing/2014/main" id="{927E0D16-C25F-4972-A924-5F1586C20E29}"/>
                </a:ext>
              </a:extLst>
            </p:cNvPr>
            <p:cNvCxnSpPr>
              <a:cxnSpLocks/>
            </p:cNvCxnSpPr>
            <p:nvPr/>
          </p:nvCxnSpPr>
          <p:spPr>
            <a:xfrm flipV="1">
              <a:off x="7551611" y="4833247"/>
              <a:ext cx="0" cy="13388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C70118AE-76D3-4252-8DD6-8EE9875470B9}"/>
                </a:ext>
              </a:extLst>
            </p:cNvPr>
            <p:cNvCxnSpPr>
              <a:cxnSpLocks/>
            </p:cNvCxnSpPr>
            <p:nvPr/>
          </p:nvCxnSpPr>
          <p:spPr>
            <a:xfrm rot="5400000" flipV="1">
              <a:off x="8811611" y="4919579"/>
              <a:ext cx="0" cy="252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BFAD552C-5675-41A5-A43C-C1A795C2B5EF}"/>
                    </a:ext>
                  </a:extLst>
                </p:cNvPr>
                <p:cNvSpPr txBox="1"/>
                <p:nvPr/>
              </p:nvSpPr>
              <p:spPr>
                <a:xfrm>
                  <a:off x="7253161" y="4640265"/>
                  <a:ext cx="19303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𝑧</m:t>
                        </m:r>
                      </m:oMath>
                    </m:oMathPara>
                  </a14:m>
                  <a:endParaRPr lang="en-US" sz="2000" dirty="0"/>
                </a:p>
              </p:txBody>
            </p:sp>
          </mc:Choice>
          <mc:Fallback xmlns="">
            <p:sp>
              <p:nvSpPr>
                <p:cNvPr id="29" name="ZoneTexte 28">
                  <a:extLst>
                    <a:ext uri="{FF2B5EF4-FFF2-40B4-BE49-F238E27FC236}">
                      <a16:creationId xmlns:a16="http://schemas.microsoft.com/office/drawing/2014/main" id="{BFAD552C-5675-41A5-A43C-C1A795C2B5EF}"/>
                    </a:ext>
                  </a:extLst>
                </p:cNvPr>
                <p:cNvSpPr txBox="1">
                  <a:spLocks noRot="1" noChangeAspect="1" noMove="1" noResize="1" noEditPoints="1" noAdjustHandles="1" noChangeArrowheads="1" noChangeShapeType="1" noTextEdit="1"/>
                </p:cNvSpPr>
                <p:nvPr/>
              </p:nvSpPr>
              <p:spPr>
                <a:xfrm>
                  <a:off x="7253161" y="4640265"/>
                  <a:ext cx="193038" cy="400110"/>
                </a:xfrm>
                <a:prstGeom prst="rect">
                  <a:avLst/>
                </a:prstGeom>
                <a:blipFill>
                  <a:blip r:embed="rId7"/>
                  <a:stretch>
                    <a:fillRect r="-45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ZoneTexte 31">
                  <a:extLst>
                    <a:ext uri="{FF2B5EF4-FFF2-40B4-BE49-F238E27FC236}">
                      <a16:creationId xmlns:a16="http://schemas.microsoft.com/office/drawing/2014/main" id="{B27963E4-FF8C-4D52-8FFD-BD55BB639E19}"/>
                    </a:ext>
                  </a:extLst>
                </p:cNvPr>
                <p:cNvSpPr txBox="1"/>
                <p:nvPr/>
              </p:nvSpPr>
              <p:spPr>
                <a:xfrm>
                  <a:off x="10071611" y="5954543"/>
                  <a:ext cx="19303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𝜉</m:t>
                        </m:r>
                      </m:oMath>
                    </m:oMathPara>
                  </a14:m>
                  <a:endParaRPr lang="en-US" sz="2000" dirty="0"/>
                </a:p>
              </p:txBody>
            </p:sp>
          </mc:Choice>
          <mc:Fallback xmlns="">
            <p:sp>
              <p:nvSpPr>
                <p:cNvPr id="32" name="ZoneTexte 31">
                  <a:extLst>
                    <a:ext uri="{FF2B5EF4-FFF2-40B4-BE49-F238E27FC236}">
                      <a16:creationId xmlns:a16="http://schemas.microsoft.com/office/drawing/2014/main" id="{B27963E4-FF8C-4D52-8FFD-BD55BB639E19}"/>
                    </a:ext>
                  </a:extLst>
                </p:cNvPr>
                <p:cNvSpPr txBox="1">
                  <a:spLocks noRot="1" noChangeAspect="1" noMove="1" noResize="1" noEditPoints="1" noAdjustHandles="1" noChangeArrowheads="1" noChangeShapeType="1" noTextEdit="1"/>
                </p:cNvSpPr>
                <p:nvPr/>
              </p:nvSpPr>
              <p:spPr>
                <a:xfrm>
                  <a:off x="10071611" y="5954543"/>
                  <a:ext cx="193038" cy="400110"/>
                </a:xfrm>
                <a:prstGeom prst="rect">
                  <a:avLst/>
                </a:prstGeom>
                <a:blipFill>
                  <a:blip r:embed="rId8"/>
                  <a:stretch>
                    <a:fillRect l="-12500" r="-71875" b="-15385"/>
                  </a:stretch>
                </a:blipFill>
              </p:spPr>
              <p:txBody>
                <a:bodyPr/>
                <a:lstStyle/>
                <a:p>
                  <a:r>
                    <a:rPr lang="en-US">
                      <a:noFill/>
                    </a:rPr>
                    <a:t> </a:t>
                  </a:r>
                </a:p>
              </p:txBody>
            </p:sp>
          </mc:Fallback>
        </mc:AlternateContent>
        <p:cxnSp>
          <p:nvCxnSpPr>
            <p:cNvPr id="34" name="Connecteur droit avec flèche 33">
              <a:extLst>
                <a:ext uri="{FF2B5EF4-FFF2-40B4-BE49-F238E27FC236}">
                  <a16:creationId xmlns:a16="http://schemas.microsoft.com/office/drawing/2014/main" id="{D9C051CF-0A6E-4375-8E02-D2647D13745E}"/>
                </a:ext>
              </a:extLst>
            </p:cNvPr>
            <p:cNvCxnSpPr>
              <a:cxnSpLocks/>
            </p:cNvCxnSpPr>
            <p:nvPr/>
          </p:nvCxnSpPr>
          <p:spPr>
            <a:xfrm rot="5400000" flipV="1">
              <a:off x="8811611" y="3780375"/>
              <a:ext cx="0" cy="2520000"/>
            </a:xfrm>
            <a:prstGeom prst="straightConnector1">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68AE3F78-CE89-401A-8AC0-852CED6BE2D6}"/>
                    </a:ext>
                  </a:extLst>
                </p:cNvPr>
                <p:cNvSpPr txBox="1"/>
                <p:nvPr/>
              </p:nvSpPr>
              <p:spPr>
                <a:xfrm>
                  <a:off x="7329009" y="6099701"/>
                  <a:ext cx="2003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0</m:t>
                        </m:r>
                      </m:oMath>
                    </m:oMathPara>
                  </a14:m>
                  <a:endParaRPr lang="en-US" sz="2000" dirty="0"/>
                </a:p>
              </p:txBody>
            </p:sp>
          </mc:Choice>
          <mc:Fallback xmlns="">
            <p:sp>
              <p:nvSpPr>
                <p:cNvPr id="31" name="ZoneTexte 30">
                  <a:extLst>
                    <a:ext uri="{FF2B5EF4-FFF2-40B4-BE49-F238E27FC236}">
                      <a16:creationId xmlns:a16="http://schemas.microsoft.com/office/drawing/2014/main" id="{68AE3F78-CE89-401A-8AC0-852CED6BE2D6}"/>
                    </a:ext>
                  </a:extLst>
                </p:cNvPr>
                <p:cNvSpPr txBox="1">
                  <a:spLocks noRot="1" noChangeAspect="1" noMove="1" noResize="1" noEditPoints="1" noAdjustHandles="1" noChangeArrowheads="1" noChangeShapeType="1" noTextEdit="1"/>
                </p:cNvSpPr>
                <p:nvPr/>
              </p:nvSpPr>
              <p:spPr>
                <a:xfrm>
                  <a:off x="7329009" y="6099701"/>
                  <a:ext cx="200376" cy="307777"/>
                </a:xfrm>
                <a:prstGeom prst="rect">
                  <a:avLst/>
                </a:prstGeom>
                <a:blipFill>
                  <a:blip r:embed="rId9"/>
                  <a:stretch>
                    <a:fillRect l="-27273" r="-30303" b="-6000"/>
                  </a:stretch>
                </a:blipFill>
              </p:spPr>
              <p:txBody>
                <a:bodyPr/>
                <a:lstStyle/>
                <a:p>
                  <a:r>
                    <a:rPr lang="en-US">
                      <a:noFill/>
                    </a:rPr>
                    <a:t> </a:t>
                  </a:r>
                </a:p>
              </p:txBody>
            </p:sp>
          </mc:Fallback>
        </mc:AlternateContent>
        <p:sp>
          <p:nvSpPr>
            <p:cNvPr id="35" name="Ellipse 34">
              <a:extLst>
                <a:ext uri="{FF2B5EF4-FFF2-40B4-BE49-F238E27FC236}">
                  <a16:creationId xmlns:a16="http://schemas.microsoft.com/office/drawing/2014/main" id="{B4CA72AC-A9DE-4265-96AB-43A6D0B300C3}"/>
                </a:ext>
              </a:extLst>
            </p:cNvPr>
            <p:cNvSpPr/>
            <p:nvPr/>
          </p:nvSpPr>
          <p:spPr>
            <a:xfrm rot="20215757">
              <a:off x="8141937" y="5208538"/>
              <a:ext cx="1108656" cy="651908"/>
            </a:xfrm>
            <a:prstGeom prst="ellipse">
              <a:avLst/>
            </a:prstGeom>
            <a:solidFill>
              <a:schemeClr val="accent2">
                <a:lumMod val="60000"/>
                <a:lumOff val="40000"/>
              </a:schemeClr>
            </a:solidFill>
            <a:ln>
              <a:noFill/>
            </a:ln>
            <a:effectLst>
              <a:outerShdw blurRad="254000" dir="6000000" sx="102000" sy="102000" algn="ctr" rotWithShape="0">
                <a:schemeClr val="accent2">
                  <a:lumMod val="60000"/>
                  <a:lumOff val="40000"/>
                </a:scheme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ZoneTexte 35">
              <a:extLst>
                <a:ext uri="{FF2B5EF4-FFF2-40B4-BE49-F238E27FC236}">
                  <a16:creationId xmlns:a16="http://schemas.microsoft.com/office/drawing/2014/main" id="{41B3ADEA-5400-4C84-89E5-48A227548763}"/>
                </a:ext>
              </a:extLst>
            </p:cNvPr>
            <p:cNvSpPr txBox="1"/>
            <p:nvPr/>
          </p:nvSpPr>
          <p:spPr>
            <a:xfrm>
              <a:off x="7929185" y="5348562"/>
              <a:ext cx="1534160" cy="369332"/>
            </a:xfrm>
            <a:prstGeom prst="rect">
              <a:avLst/>
            </a:prstGeom>
            <a:noFill/>
          </p:spPr>
          <p:txBody>
            <a:bodyPr wrap="square" rtlCol="0">
              <a:spAutoFit/>
            </a:bodyPr>
            <a:lstStyle/>
            <a:p>
              <a:pPr algn="ctr"/>
              <a:r>
                <a:rPr lang="en-US" dirty="0"/>
                <a:t>Soliton</a:t>
              </a:r>
            </a:p>
          </p:txBody>
        </p:sp>
        <p:sp>
          <p:nvSpPr>
            <p:cNvPr id="37" name="Flèche : haut 36">
              <a:extLst>
                <a:ext uri="{FF2B5EF4-FFF2-40B4-BE49-F238E27FC236}">
                  <a16:creationId xmlns:a16="http://schemas.microsoft.com/office/drawing/2014/main" id="{F964BFEB-57B9-4F57-A8C3-C898F4510D81}"/>
                </a:ext>
              </a:extLst>
            </p:cNvPr>
            <p:cNvSpPr/>
            <p:nvPr/>
          </p:nvSpPr>
          <p:spPr>
            <a:xfrm>
              <a:off x="8584226" y="4742791"/>
              <a:ext cx="198997" cy="508242"/>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èche : haut 37">
              <a:extLst>
                <a:ext uri="{FF2B5EF4-FFF2-40B4-BE49-F238E27FC236}">
                  <a16:creationId xmlns:a16="http://schemas.microsoft.com/office/drawing/2014/main" id="{F0EF3FE3-9725-489F-95E4-CBEF0FB36D85}"/>
                </a:ext>
              </a:extLst>
            </p:cNvPr>
            <p:cNvSpPr/>
            <p:nvPr/>
          </p:nvSpPr>
          <p:spPr>
            <a:xfrm flipV="1">
              <a:off x="8596766" y="5820470"/>
              <a:ext cx="198997" cy="50824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èche : haut 38">
              <a:extLst>
                <a:ext uri="{FF2B5EF4-FFF2-40B4-BE49-F238E27FC236}">
                  <a16:creationId xmlns:a16="http://schemas.microsoft.com/office/drawing/2014/main" id="{AFAD02E0-A39C-4BF9-A386-D5F3C0EA70A1}"/>
                </a:ext>
              </a:extLst>
            </p:cNvPr>
            <p:cNvSpPr/>
            <p:nvPr/>
          </p:nvSpPr>
          <p:spPr>
            <a:xfrm rot="16200000" flipV="1">
              <a:off x="9239080" y="5279106"/>
              <a:ext cx="198997" cy="508242"/>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èche : haut 39">
              <a:extLst>
                <a:ext uri="{FF2B5EF4-FFF2-40B4-BE49-F238E27FC236}">
                  <a16:creationId xmlns:a16="http://schemas.microsoft.com/office/drawing/2014/main" id="{0ED1894B-43C0-4900-AA8E-555B6C2A38F7}"/>
                </a:ext>
              </a:extLst>
            </p:cNvPr>
            <p:cNvSpPr/>
            <p:nvPr/>
          </p:nvSpPr>
          <p:spPr>
            <a:xfrm rot="5400000" flipH="1" flipV="1">
              <a:off x="7954453" y="5275626"/>
              <a:ext cx="198997" cy="50824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ZoneTexte 40">
              <a:extLst>
                <a:ext uri="{FF2B5EF4-FFF2-40B4-BE49-F238E27FC236}">
                  <a16:creationId xmlns:a16="http://schemas.microsoft.com/office/drawing/2014/main" id="{734779AD-8E43-4940-8968-F39788B09F56}"/>
                </a:ext>
              </a:extLst>
            </p:cNvPr>
            <p:cNvSpPr txBox="1"/>
            <p:nvPr/>
          </p:nvSpPr>
          <p:spPr>
            <a:xfrm>
              <a:off x="9412883" y="5333172"/>
              <a:ext cx="829266" cy="400110"/>
            </a:xfrm>
            <a:prstGeom prst="rect">
              <a:avLst/>
            </a:prstGeom>
            <a:noFill/>
          </p:spPr>
          <p:txBody>
            <a:bodyPr wrap="square" rtlCol="0">
              <a:spAutoFit/>
            </a:bodyPr>
            <a:lstStyle/>
            <a:p>
              <a:pPr algn="ctr"/>
              <a:r>
                <a:rPr lang="en-US" sz="2000" dirty="0">
                  <a:solidFill>
                    <a:schemeClr val="accent6"/>
                  </a:solidFill>
                </a:rPr>
                <a:t>CS</a:t>
              </a:r>
            </a:p>
          </p:txBody>
        </p:sp>
        <p:sp>
          <p:nvSpPr>
            <p:cNvPr id="42" name="ZoneTexte 41">
              <a:extLst>
                <a:ext uri="{FF2B5EF4-FFF2-40B4-BE49-F238E27FC236}">
                  <a16:creationId xmlns:a16="http://schemas.microsoft.com/office/drawing/2014/main" id="{30E3545C-FDC7-40D8-895C-4EF6E10E45B4}"/>
                </a:ext>
              </a:extLst>
            </p:cNvPr>
            <p:cNvSpPr txBox="1"/>
            <p:nvPr/>
          </p:nvSpPr>
          <p:spPr>
            <a:xfrm>
              <a:off x="8249147" y="4447904"/>
              <a:ext cx="1109639" cy="400110"/>
            </a:xfrm>
            <a:prstGeom prst="rect">
              <a:avLst/>
            </a:prstGeom>
            <a:noFill/>
          </p:spPr>
          <p:txBody>
            <a:bodyPr wrap="square" rtlCol="0">
              <a:spAutoFit/>
            </a:bodyPr>
            <a:lstStyle/>
            <a:p>
              <a:r>
                <a:rPr lang="en-US" sz="2000" dirty="0"/>
                <a:t>metric</a:t>
              </a:r>
            </a:p>
          </p:txBody>
        </p:sp>
        <mc:AlternateContent xmlns:mc="http://schemas.openxmlformats.org/markup-compatibility/2006" xmlns:a14="http://schemas.microsoft.com/office/drawing/2010/main">
          <mc:Choice Requires="a14">
            <p:sp>
              <p:nvSpPr>
                <p:cNvPr id="43" name="ZoneTexte 42">
                  <a:extLst>
                    <a:ext uri="{FF2B5EF4-FFF2-40B4-BE49-F238E27FC236}">
                      <a16:creationId xmlns:a16="http://schemas.microsoft.com/office/drawing/2014/main" id="{8E759B9A-CCF4-4B19-8CF9-F7B0C7C4A304}"/>
                    </a:ext>
                  </a:extLst>
                </p:cNvPr>
                <p:cNvSpPr txBox="1"/>
                <p:nvPr/>
              </p:nvSpPr>
              <p:spPr>
                <a:xfrm>
                  <a:off x="6230901" y="5290935"/>
                  <a:ext cx="1838960"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𝒦</m:t>
                            </m:r>
                          </m:e>
                          <m:sub>
                            <m:r>
                              <a:rPr lang="fr-FR" sz="2000" b="0" i="1" smtClean="0">
                                <a:solidFill>
                                  <a:srgbClr val="FF0000"/>
                                </a:solidFill>
                                <a:latin typeface="Cambria Math" panose="02040503050406030204" pitchFamily="18" charset="0"/>
                              </a:rPr>
                              <m:t>𝒯</m:t>
                            </m:r>
                          </m:sub>
                        </m:sSub>
                        <m:r>
                          <a:rPr lang="fr-FR" sz="2000" b="0" i="1" smtClean="0">
                            <a:solidFill>
                              <a:srgbClr val="FF0000"/>
                            </a:solidFill>
                            <a:latin typeface="Cambria Math" panose="02040503050406030204" pitchFamily="18" charset="0"/>
                          </a:rPr>
                          <m:t>, </m:t>
                        </m:r>
                        <m:sSub>
                          <m:sSubPr>
                            <m:ctrlPr>
                              <a:rPr lang="fr-FR" sz="2000" b="0" i="1" smtClean="0">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𝒦</m:t>
                            </m:r>
                          </m:e>
                          <m:sub>
                            <m:r>
                              <a:rPr lang="fr-FR" sz="2000" b="0" i="1" smtClean="0">
                                <a:solidFill>
                                  <a:srgbClr val="FF0000"/>
                                </a:solidFill>
                                <a:latin typeface="Cambria Math" panose="02040503050406030204" pitchFamily="18" charset="0"/>
                              </a:rPr>
                              <m:t>𝐴</m:t>
                            </m:r>
                          </m:sub>
                        </m:sSub>
                      </m:oMath>
                    </m:oMathPara>
                  </a14:m>
                  <a:endParaRPr lang="en-US" dirty="0"/>
                </a:p>
              </p:txBody>
            </p:sp>
          </mc:Choice>
          <mc:Fallback xmlns="">
            <p:sp>
              <p:nvSpPr>
                <p:cNvPr id="43" name="ZoneTexte 42">
                  <a:extLst>
                    <a:ext uri="{FF2B5EF4-FFF2-40B4-BE49-F238E27FC236}">
                      <a16:creationId xmlns:a16="http://schemas.microsoft.com/office/drawing/2014/main" id="{8E759B9A-CCF4-4B19-8CF9-F7B0C7C4A304}"/>
                    </a:ext>
                  </a:extLst>
                </p:cNvPr>
                <p:cNvSpPr txBox="1">
                  <a:spLocks noRot="1" noChangeAspect="1" noMove="1" noResize="1" noEditPoints="1" noAdjustHandles="1" noChangeArrowheads="1" noChangeShapeType="1" noTextEdit="1"/>
                </p:cNvSpPr>
                <p:nvPr/>
              </p:nvSpPr>
              <p:spPr>
                <a:xfrm>
                  <a:off x="6230901" y="5290935"/>
                  <a:ext cx="1838960"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ZoneTexte 43">
                  <a:extLst>
                    <a:ext uri="{FF2B5EF4-FFF2-40B4-BE49-F238E27FC236}">
                      <a16:creationId xmlns:a16="http://schemas.microsoft.com/office/drawing/2014/main" id="{1656B679-65D4-47F8-930B-FDC52FC1E746}"/>
                    </a:ext>
                  </a:extLst>
                </p:cNvPr>
                <p:cNvSpPr txBox="1"/>
                <p:nvPr/>
              </p:nvSpPr>
              <p:spPr>
                <a:xfrm>
                  <a:off x="7827676" y="6276956"/>
                  <a:ext cx="1838960"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2000" b="0" i="1" smtClean="0">
                                <a:solidFill>
                                  <a:schemeClr val="accent1"/>
                                </a:solidFill>
                                <a:latin typeface="Cambria Math" panose="02040503050406030204" pitchFamily="18" charset="0"/>
                              </a:rPr>
                            </m:ctrlPr>
                          </m:sSubPr>
                          <m:e>
                            <m:r>
                              <a:rPr lang="fr-FR" sz="2000" b="0" i="1" smtClean="0">
                                <a:solidFill>
                                  <a:schemeClr val="accent1"/>
                                </a:solidFill>
                                <a:latin typeface="Cambria Math" panose="02040503050406030204" pitchFamily="18" charset="0"/>
                              </a:rPr>
                              <m:t>𝒦</m:t>
                            </m:r>
                          </m:e>
                          <m:sub>
                            <m:r>
                              <a:rPr lang="fr-FR" sz="2000" b="0" i="1" smtClean="0">
                                <a:solidFill>
                                  <a:schemeClr val="accent1"/>
                                </a:solidFill>
                                <a:latin typeface="Cambria Math" panose="02040503050406030204" pitchFamily="18" charset="0"/>
                              </a:rPr>
                              <m:t>𝒯</m:t>
                            </m:r>
                          </m:sub>
                        </m:sSub>
                      </m:oMath>
                    </m:oMathPara>
                  </a14:m>
                  <a:endParaRPr lang="en-US" dirty="0">
                    <a:solidFill>
                      <a:schemeClr val="accent1"/>
                    </a:solidFill>
                  </a:endParaRPr>
                </a:p>
              </p:txBody>
            </p:sp>
          </mc:Choice>
          <mc:Fallback xmlns="">
            <p:sp>
              <p:nvSpPr>
                <p:cNvPr id="44" name="ZoneTexte 43">
                  <a:extLst>
                    <a:ext uri="{FF2B5EF4-FFF2-40B4-BE49-F238E27FC236}">
                      <a16:creationId xmlns:a16="http://schemas.microsoft.com/office/drawing/2014/main" id="{1656B679-65D4-47F8-930B-FDC52FC1E746}"/>
                    </a:ext>
                  </a:extLst>
                </p:cNvPr>
                <p:cNvSpPr txBox="1">
                  <a:spLocks noRot="1" noChangeAspect="1" noMove="1" noResize="1" noEditPoints="1" noAdjustHandles="1" noChangeArrowheads="1" noChangeShapeType="1" noTextEdit="1"/>
                </p:cNvSpPr>
                <p:nvPr/>
              </p:nvSpPr>
              <p:spPr>
                <a:xfrm>
                  <a:off x="7827676" y="6276956"/>
                  <a:ext cx="1838960" cy="400110"/>
                </a:xfrm>
                <a:prstGeom prst="rect">
                  <a:avLst/>
                </a:prstGeom>
                <a:blipFill>
                  <a:blip r:embed="rId11"/>
                  <a:stretch>
                    <a:fillRect b="-1538"/>
                  </a:stretch>
                </a:blipFill>
              </p:spPr>
              <p:txBody>
                <a:bodyPr/>
                <a:lstStyle/>
                <a:p>
                  <a:r>
                    <a:rPr lang="en-US">
                      <a:noFill/>
                    </a:rPr>
                    <a:t> </a:t>
                  </a:r>
                </a:p>
              </p:txBody>
            </p:sp>
          </mc:Fallback>
        </mc:AlternateContent>
      </p:grpSp>
      <p:grpSp>
        <p:nvGrpSpPr>
          <p:cNvPr id="63" name="Groupe 62">
            <a:extLst>
              <a:ext uri="{FF2B5EF4-FFF2-40B4-BE49-F238E27FC236}">
                <a16:creationId xmlns:a16="http://schemas.microsoft.com/office/drawing/2014/main" id="{F519689C-D2B3-46C5-A24E-C80F7875C0C5}"/>
              </a:ext>
            </a:extLst>
          </p:cNvPr>
          <p:cNvGrpSpPr/>
          <p:nvPr/>
        </p:nvGrpSpPr>
        <p:grpSpPr>
          <a:xfrm>
            <a:off x="1027398" y="4647959"/>
            <a:ext cx="3946294" cy="1871641"/>
            <a:chOff x="1027398" y="4647959"/>
            <a:chExt cx="3946294" cy="1871641"/>
          </a:xfrm>
        </p:grpSpPr>
        <p:grpSp>
          <p:nvGrpSpPr>
            <p:cNvPr id="62" name="Groupe 61">
              <a:extLst>
                <a:ext uri="{FF2B5EF4-FFF2-40B4-BE49-F238E27FC236}">
                  <a16:creationId xmlns:a16="http://schemas.microsoft.com/office/drawing/2014/main" id="{637A6349-23CA-408F-A8A1-203AD3E2C0F7}"/>
                </a:ext>
              </a:extLst>
            </p:cNvPr>
            <p:cNvGrpSpPr/>
            <p:nvPr/>
          </p:nvGrpSpPr>
          <p:grpSpPr>
            <a:xfrm>
              <a:off x="1027398" y="4647959"/>
              <a:ext cx="3946294" cy="1789524"/>
              <a:chOff x="1027398" y="4647959"/>
              <a:chExt cx="3946294" cy="1789524"/>
            </a:xfrm>
          </p:grpSpPr>
          <p:cxnSp>
            <p:nvCxnSpPr>
              <p:cNvPr id="45" name="Connecteur droit avec flèche 44">
                <a:extLst>
                  <a:ext uri="{FF2B5EF4-FFF2-40B4-BE49-F238E27FC236}">
                    <a16:creationId xmlns:a16="http://schemas.microsoft.com/office/drawing/2014/main" id="{EEA05515-B7F5-4C31-8004-914E99B8CD9A}"/>
                  </a:ext>
                </a:extLst>
              </p:cNvPr>
              <p:cNvCxnSpPr>
                <a:cxnSpLocks/>
              </p:cNvCxnSpPr>
              <p:nvPr/>
            </p:nvCxnSpPr>
            <p:spPr>
              <a:xfrm flipV="1">
                <a:off x="1598010" y="4863252"/>
                <a:ext cx="0" cy="13388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767CBA23-B04F-4593-B434-83FD237976A8}"/>
                  </a:ext>
                </a:extLst>
              </p:cNvPr>
              <p:cNvCxnSpPr>
                <a:cxnSpLocks/>
              </p:cNvCxnSpPr>
              <p:nvPr/>
            </p:nvCxnSpPr>
            <p:spPr>
              <a:xfrm rot="5400000" flipV="1">
                <a:off x="2858010" y="4949584"/>
                <a:ext cx="0" cy="252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13C34A3B-A628-4FE6-9235-B9DB65689F14}"/>
                      </a:ext>
                    </a:extLst>
                  </p:cNvPr>
                  <p:cNvSpPr txBox="1"/>
                  <p:nvPr/>
                </p:nvSpPr>
                <p:spPr>
                  <a:xfrm>
                    <a:off x="1027398" y="4647959"/>
                    <a:ext cx="63883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𝑀</m:t>
                          </m:r>
                          <m:r>
                            <a:rPr lang="fr-FR" sz="2000" b="0" i="1" smtClean="0">
                              <a:latin typeface="Cambria Math" panose="02040503050406030204" pitchFamily="18" charset="0"/>
                            </a:rPr>
                            <m:t> ℓ</m:t>
                          </m:r>
                        </m:oMath>
                      </m:oMathPara>
                    </a14:m>
                    <a:endParaRPr lang="en-US" sz="2000" dirty="0"/>
                  </a:p>
                </p:txBody>
              </p:sp>
            </mc:Choice>
            <mc:Fallback xmlns="">
              <p:sp>
                <p:nvSpPr>
                  <p:cNvPr id="47" name="ZoneTexte 46">
                    <a:extLst>
                      <a:ext uri="{FF2B5EF4-FFF2-40B4-BE49-F238E27FC236}">
                        <a16:creationId xmlns:a16="http://schemas.microsoft.com/office/drawing/2014/main" id="{13C34A3B-A628-4FE6-9235-B9DB65689F14}"/>
                      </a:ext>
                    </a:extLst>
                  </p:cNvPr>
                  <p:cNvSpPr txBox="1">
                    <a:spLocks noRot="1" noChangeAspect="1" noMove="1" noResize="1" noEditPoints="1" noAdjustHandles="1" noChangeArrowheads="1" noChangeShapeType="1" noTextEdit="1"/>
                  </p:cNvSpPr>
                  <p:nvPr/>
                </p:nvSpPr>
                <p:spPr>
                  <a:xfrm>
                    <a:off x="1027398" y="4647959"/>
                    <a:ext cx="638835" cy="4001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ZoneTexte 47">
                    <a:extLst>
                      <a:ext uri="{FF2B5EF4-FFF2-40B4-BE49-F238E27FC236}">
                        <a16:creationId xmlns:a16="http://schemas.microsoft.com/office/drawing/2014/main" id="{54B56E86-9369-4AC9-8C45-B97A49CFFE30}"/>
                      </a:ext>
                    </a:extLst>
                  </p:cNvPr>
                  <p:cNvSpPr txBox="1"/>
                  <p:nvPr/>
                </p:nvSpPr>
                <p:spPr>
                  <a:xfrm>
                    <a:off x="1375408" y="6129706"/>
                    <a:ext cx="2003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0</m:t>
                          </m:r>
                        </m:oMath>
                      </m:oMathPara>
                    </a14:m>
                    <a:endParaRPr lang="en-US" sz="2000" dirty="0"/>
                  </a:p>
                </p:txBody>
              </p:sp>
            </mc:Choice>
            <mc:Fallback xmlns="">
              <p:sp>
                <p:nvSpPr>
                  <p:cNvPr id="48" name="ZoneTexte 47">
                    <a:extLst>
                      <a:ext uri="{FF2B5EF4-FFF2-40B4-BE49-F238E27FC236}">
                        <a16:creationId xmlns:a16="http://schemas.microsoft.com/office/drawing/2014/main" id="{54B56E86-9369-4AC9-8C45-B97A49CFFE30}"/>
                      </a:ext>
                    </a:extLst>
                  </p:cNvPr>
                  <p:cNvSpPr txBox="1">
                    <a:spLocks noRot="1" noChangeAspect="1" noMove="1" noResize="1" noEditPoints="1" noAdjustHandles="1" noChangeArrowheads="1" noChangeShapeType="1" noTextEdit="1"/>
                  </p:cNvSpPr>
                  <p:nvPr/>
                </p:nvSpPr>
                <p:spPr>
                  <a:xfrm>
                    <a:off x="1375408" y="6129706"/>
                    <a:ext cx="200376" cy="307777"/>
                  </a:xfrm>
                  <a:prstGeom prst="rect">
                    <a:avLst/>
                  </a:prstGeom>
                  <a:blipFill>
                    <a:blip r:embed="rId13"/>
                    <a:stretch>
                      <a:fillRect l="-31250" r="-31250"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7B35B96A-B0BD-48FE-8D7B-B015EA488A3B}"/>
                      </a:ext>
                    </a:extLst>
                  </p:cNvPr>
                  <p:cNvSpPr/>
                  <p:nvPr/>
                </p:nvSpPr>
                <p:spPr>
                  <a:xfrm>
                    <a:off x="4118010" y="5979524"/>
                    <a:ext cx="855682"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sz="2000" b="0" i="1" smtClean="0">
                                  <a:latin typeface="Cambria Math" panose="02040503050406030204" pitchFamily="18" charset="0"/>
                                </a:rPr>
                              </m:ctrlPr>
                            </m:sSupPr>
                            <m:e>
                              <m:r>
                                <a:rPr lang="fr-FR" sz="2000" i="1" smtClean="0">
                                  <a:latin typeface="Cambria Math" panose="02040503050406030204" pitchFamily="18" charset="0"/>
                                </a:rPr>
                                <m:t>𝜎</m:t>
                              </m:r>
                            </m:e>
                            <m:sup>
                              <m:r>
                                <a:rPr lang="fr-FR" sz="2000" b="0" i="1" smtClean="0">
                                  <a:latin typeface="Cambria Math" panose="02040503050406030204" pitchFamily="18" charset="0"/>
                                </a:rPr>
                                <m:t>1/3</m:t>
                              </m:r>
                            </m:sup>
                          </m:sSup>
                          <m:r>
                            <a:rPr lang="fr-FR" sz="2000" b="0" i="1" smtClean="0">
                              <a:latin typeface="Cambria Math" panose="02040503050406030204" pitchFamily="18" charset="0"/>
                            </a:rPr>
                            <m:t>ℓ</m:t>
                          </m:r>
                        </m:oMath>
                      </m:oMathPara>
                    </a14:m>
                    <a:endParaRPr lang="en-US" dirty="0"/>
                  </a:p>
                </p:txBody>
              </p:sp>
            </mc:Choice>
            <mc:Fallback xmlns="">
              <p:sp>
                <p:nvSpPr>
                  <p:cNvPr id="49" name="Rectangle 48">
                    <a:extLst>
                      <a:ext uri="{FF2B5EF4-FFF2-40B4-BE49-F238E27FC236}">
                        <a16:creationId xmlns:a16="http://schemas.microsoft.com/office/drawing/2014/main" id="{7B35B96A-B0BD-48FE-8D7B-B015EA488A3B}"/>
                      </a:ext>
                    </a:extLst>
                  </p:cNvPr>
                  <p:cNvSpPr>
                    <a:spLocks noRot="1" noChangeAspect="1" noMove="1" noResize="1" noEditPoints="1" noAdjustHandles="1" noChangeArrowheads="1" noChangeShapeType="1" noTextEdit="1"/>
                  </p:cNvSpPr>
                  <p:nvPr/>
                </p:nvSpPr>
                <p:spPr>
                  <a:xfrm>
                    <a:off x="4118010" y="5979524"/>
                    <a:ext cx="855682" cy="411651"/>
                  </a:xfrm>
                  <a:prstGeom prst="rect">
                    <a:avLst/>
                  </a:prstGeom>
                  <a:blipFill>
                    <a:blip r:embed="rId14"/>
                    <a:stretch>
                      <a:fillRect/>
                    </a:stretch>
                  </a:blipFill>
                </p:spPr>
                <p:txBody>
                  <a:bodyPr/>
                  <a:lstStyle/>
                  <a:p>
                    <a:r>
                      <a:rPr lang="en-US">
                        <a:noFill/>
                      </a:rPr>
                      <a:t> </a:t>
                    </a:r>
                  </a:p>
                </p:txBody>
              </p:sp>
            </mc:Fallback>
          </mc:AlternateContent>
          <p:sp>
            <p:nvSpPr>
              <p:cNvPr id="53" name="Forme libre : forme 52">
                <a:extLst>
                  <a:ext uri="{FF2B5EF4-FFF2-40B4-BE49-F238E27FC236}">
                    <a16:creationId xmlns:a16="http://schemas.microsoft.com/office/drawing/2014/main" id="{4C930DF4-614E-4AC7-BF5D-154B9A83DCC9}"/>
                  </a:ext>
                </a:extLst>
              </p:cNvPr>
              <p:cNvSpPr/>
              <p:nvPr/>
            </p:nvSpPr>
            <p:spPr>
              <a:xfrm>
                <a:off x="1859280" y="5171440"/>
                <a:ext cx="2042160" cy="765625"/>
              </a:xfrm>
              <a:custGeom>
                <a:avLst/>
                <a:gdLst>
                  <a:gd name="connsiteX0" fmla="*/ 0 w 2042160"/>
                  <a:gd name="connsiteY0" fmla="*/ 762000 h 765625"/>
                  <a:gd name="connsiteX1" fmla="*/ 965200 w 2042160"/>
                  <a:gd name="connsiteY1" fmla="*/ 650240 h 765625"/>
                  <a:gd name="connsiteX2" fmla="*/ 2042160 w 2042160"/>
                  <a:gd name="connsiteY2" fmla="*/ 0 h 765625"/>
                </a:gdLst>
                <a:ahLst/>
                <a:cxnLst>
                  <a:cxn ang="0">
                    <a:pos x="connsiteX0" y="connsiteY0"/>
                  </a:cxn>
                  <a:cxn ang="0">
                    <a:pos x="connsiteX1" y="connsiteY1"/>
                  </a:cxn>
                  <a:cxn ang="0">
                    <a:pos x="connsiteX2" y="connsiteY2"/>
                  </a:cxn>
                </a:cxnLst>
                <a:rect l="l" t="t" r="r" b="b"/>
                <a:pathLst>
                  <a:path w="2042160" h="765625">
                    <a:moveTo>
                      <a:pt x="0" y="762000"/>
                    </a:moveTo>
                    <a:cubicBezTo>
                      <a:pt x="312420" y="769620"/>
                      <a:pt x="624840" y="777240"/>
                      <a:pt x="965200" y="650240"/>
                    </a:cubicBezTo>
                    <a:cubicBezTo>
                      <a:pt x="1305560" y="523240"/>
                      <a:pt x="1673860" y="261620"/>
                      <a:pt x="204216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Connecteur droit 54">
                <a:extLst>
                  <a:ext uri="{FF2B5EF4-FFF2-40B4-BE49-F238E27FC236}">
                    <a16:creationId xmlns:a16="http://schemas.microsoft.com/office/drawing/2014/main" id="{C57B6852-2C0F-409E-A5F9-8543CF2CE666}"/>
                  </a:ext>
                </a:extLst>
              </p:cNvPr>
              <p:cNvCxnSpPr/>
              <p:nvPr/>
            </p:nvCxnSpPr>
            <p:spPr>
              <a:xfrm>
                <a:off x="1575784" y="5957385"/>
                <a:ext cx="254222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6A5844A8-9371-4A48-B6FF-46E39FBB1B44}"/>
                  </a:ext>
                </a:extLst>
              </p:cNvPr>
              <p:cNvCxnSpPr>
                <a:cxnSpLocks/>
              </p:cNvCxnSpPr>
              <p:nvPr/>
            </p:nvCxnSpPr>
            <p:spPr>
              <a:xfrm rot="-1980000">
                <a:off x="2563818" y="5518096"/>
                <a:ext cx="18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6345CA99-E49E-423D-B7BC-D88482F228FC}"/>
                  </a:ext>
                </a:extLst>
              </p:cNvPr>
              <p:cNvCxnSpPr/>
              <p:nvPr/>
            </p:nvCxnSpPr>
            <p:spPr>
              <a:xfrm>
                <a:off x="2583388" y="5884431"/>
                <a:ext cx="0" cy="324000"/>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1" name="ZoneTexte 60">
                  <a:extLst>
                    <a:ext uri="{FF2B5EF4-FFF2-40B4-BE49-F238E27FC236}">
                      <a16:creationId xmlns:a16="http://schemas.microsoft.com/office/drawing/2014/main" id="{01748459-CFF7-4501-9C12-85B2DDE130F4}"/>
                    </a:ext>
                  </a:extLst>
                </p:cNvPr>
                <p:cNvSpPr txBox="1"/>
                <p:nvPr/>
              </p:nvSpPr>
              <p:spPr>
                <a:xfrm>
                  <a:off x="2369194" y="6211823"/>
                  <a:ext cx="45435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solidFill>
                              <a:srgbClr val="7030A0"/>
                            </a:solidFill>
                            <a:latin typeface="Cambria Math" panose="02040503050406030204" pitchFamily="18" charset="0"/>
                          </a:rPr>
                          <m:t>∼1</m:t>
                        </m:r>
                      </m:oMath>
                    </m:oMathPara>
                  </a14:m>
                  <a:endParaRPr lang="en-US" dirty="0"/>
                </a:p>
              </p:txBody>
            </p:sp>
          </mc:Choice>
          <mc:Fallback xmlns="">
            <p:sp>
              <p:nvSpPr>
                <p:cNvPr id="61" name="ZoneTexte 60">
                  <a:extLst>
                    <a:ext uri="{FF2B5EF4-FFF2-40B4-BE49-F238E27FC236}">
                      <a16:creationId xmlns:a16="http://schemas.microsoft.com/office/drawing/2014/main" id="{01748459-CFF7-4501-9C12-85B2DDE130F4}"/>
                    </a:ext>
                  </a:extLst>
                </p:cNvPr>
                <p:cNvSpPr txBox="1">
                  <a:spLocks noRot="1" noChangeAspect="1" noMove="1" noResize="1" noEditPoints="1" noAdjustHandles="1" noChangeArrowheads="1" noChangeShapeType="1" noTextEdit="1"/>
                </p:cNvSpPr>
                <p:nvPr/>
              </p:nvSpPr>
              <p:spPr>
                <a:xfrm>
                  <a:off x="2369194" y="6211823"/>
                  <a:ext cx="454355" cy="307777"/>
                </a:xfrm>
                <a:prstGeom prst="rect">
                  <a:avLst/>
                </a:prstGeom>
                <a:blipFill>
                  <a:blip r:embed="rId15"/>
                  <a:stretch>
                    <a:fillRect l="-4054" r="-12162" b="-6000"/>
                  </a:stretch>
                </a:blipFill>
              </p:spPr>
              <p:txBody>
                <a:bodyPr/>
                <a:lstStyle/>
                <a:p>
                  <a:r>
                    <a:rPr lang="en-US">
                      <a:noFill/>
                    </a:rPr>
                    <a:t> </a:t>
                  </a:r>
                </a:p>
              </p:txBody>
            </p:sp>
          </mc:Fallback>
        </mc:AlternateContent>
      </p:grpSp>
    </p:spTree>
    <p:extLst>
      <p:ext uri="{BB962C8B-B14F-4D97-AF65-F5344CB8AC3E}">
        <p14:creationId xmlns:p14="http://schemas.microsoft.com/office/powerpoint/2010/main" val="5711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FD8F28-7B32-49E6-B371-042DC16F9B1C}"/>
              </a:ext>
            </a:extLst>
          </p:cNvPr>
          <p:cNvSpPr>
            <a:spLocks noGrp="1"/>
          </p:cNvSpPr>
          <p:nvPr>
            <p:ph type="sldNum" sz="quarter" idx="12"/>
          </p:nvPr>
        </p:nvSpPr>
        <p:spPr>
          <a:xfrm>
            <a:off x="8603974" y="6204141"/>
            <a:ext cx="2743200" cy="365125"/>
          </a:xfrm>
        </p:spPr>
        <p:txBody>
          <a:bodyPr/>
          <a:lstStyle/>
          <a:p>
            <a:fld id="{483A8600-70C3-4930-9481-30FCED94700B}" type="slidenum">
              <a:rPr lang="fr-FR" smtClean="0"/>
              <a:t>45</a:t>
            </a:fld>
            <a:r>
              <a:rPr lang="fr-FR" dirty="0"/>
              <a:t>/34</a:t>
            </a:r>
          </a:p>
        </p:txBody>
      </p:sp>
      <p:sp>
        <p:nvSpPr>
          <p:cNvPr id="3" name="Titre 1">
            <a:extLst>
              <a:ext uri="{FF2B5EF4-FFF2-40B4-BE49-F238E27FC236}">
                <a16:creationId xmlns:a16="http://schemas.microsoft.com/office/drawing/2014/main" id="{AC3D0313-3F08-47AC-B092-0C17669B8B64}"/>
              </a:ext>
            </a:extLst>
          </p:cNvPr>
          <p:cNvSpPr txBox="1">
            <a:spLocks/>
          </p:cNvSpPr>
          <p:nvPr/>
        </p:nvSpPr>
        <p:spPr>
          <a:xfrm>
            <a:off x="838200" y="1212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V-QCD Model : Action</a:t>
            </a:r>
          </a:p>
        </p:txBody>
      </p:sp>
      <p:sp>
        <p:nvSpPr>
          <p:cNvPr id="4" name="ZoneTexte 3">
            <a:extLst>
              <a:ext uri="{FF2B5EF4-FFF2-40B4-BE49-F238E27FC236}">
                <a16:creationId xmlns:a16="http://schemas.microsoft.com/office/drawing/2014/main" id="{5FC814BA-E992-46D5-9BC3-8E45D0C86E88}"/>
              </a:ext>
            </a:extLst>
          </p:cNvPr>
          <p:cNvSpPr txBox="1"/>
          <p:nvPr/>
        </p:nvSpPr>
        <p:spPr>
          <a:xfrm>
            <a:off x="838200" y="1095375"/>
            <a:ext cx="9925050" cy="769441"/>
          </a:xfrm>
          <a:prstGeom prst="rect">
            <a:avLst/>
          </a:prstGeom>
          <a:noFill/>
        </p:spPr>
        <p:txBody>
          <a:bodyPr wrap="square" rtlCol="0">
            <a:spAutoFit/>
          </a:bodyPr>
          <a:lstStyle/>
          <a:p>
            <a:r>
              <a:rPr lang="en-US" sz="2200" dirty="0"/>
              <a:t>The V-QCD action is built by </a:t>
            </a:r>
            <a:r>
              <a:rPr lang="en-US" sz="2200" dirty="0">
                <a:solidFill>
                  <a:srgbClr val="FF0000"/>
                </a:solidFill>
              </a:rPr>
              <a:t>deforming what is known </a:t>
            </a:r>
            <a:r>
              <a:rPr lang="en-US" sz="2200" dirty="0"/>
              <a:t>from </a:t>
            </a:r>
            <a:r>
              <a:rPr lang="en-US" sz="2200" dirty="0">
                <a:solidFill>
                  <a:srgbClr val="FF0000"/>
                </a:solidFill>
              </a:rPr>
              <a:t>top-down</a:t>
            </a:r>
            <a:r>
              <a:rPr lang="en-US" sz="2200" dirty="0"/>
              <a:t> holography with </a:t>
            </a:r>
            <a:r>
              <a:rPr lang="en-US" sz="2200" dirty="0">
                <a:solidFill>
                  <a:srgbClr val="FF0000"/>
                </a:solidFill>
              </a:rPr>
              <a:t>phenomenological parameters </a:t>
            </a:r>
            <a:r>
              <a:rPr lang="en-US" sz="2200" dirty="0"/>
              <a:t>of the bulk theory </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43EE863-51E7-40BA-8EF9-2C2795104F10}"/>
                  </a:ext>
                </a:extLst>
              </p:cNvPr>
              <p:cNvSpPr txBox="1"/>
              <p:nvPr/>
            </p:nvSpPr>
            <p:spPr>
              <a:xfrm>
                <a:off x="4528776" y="2041033"/>
                <a:ext cx="3134448"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𝑉</m:t>
                          </m:r>
                          <m:r>
                            <a:rPr lang="fr-FR" sz="2400" b="0" i="1" smtClean="0">
                              <a:latin typeface="Cambria Math" panose="02040503050406030204" pitchFamily="18" charset="0"/>
                            </a:rPr>
                            <m:t>−</m:t>
                          </m:r>
                          <m:r>
                            <a:rPr lang="fr-FR" sz="2400" b="0" i="1" smtClean="0">
                              <a:latin typeface="Cambria Math" panose="02040503050406030204" pitchFamily="18" charset="0"/>
                            </a:rPr>
                            <m:t>𝑄𝐶𝐷</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𝑐</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𝐶𝑆</m:t>
                          </m:r>
                        </m:sub>
                      </m:sSub>
                    </m:oMath>
                  </m:oMathPara>
                </a14:m>
                <a:endParaRPr lang="en-US" dirty="0"/>
              </a:p>
            </p:txBody>
          </p:sp>
        </mc:Choice>
        <mc:Fallback xmlns="">
          <p:sp>
            <p:nvSpPr>
              <p:cNvPr id="5" name="ZoneTexte 4">
                <a:extLst>
                  <a:ext uri="{FF2B5EF4-FFF2-40B4-BE49-F238E27FC236}">
                    <a16:creationId xmlns:a16="http://schemas.microsoft.com/office/drawing/2014/main" id="{543EE863-51E7-40BA-8EF9-2C2795104F10}"/>
                  </a:ext>
                </a:extLst>
              </p:cNvPr>
              <p:cNvSpPr txBox="1">
                <a:spLocks noRot="1" noChangeAspect="1" noMove="1" noResize="1" noEditPoints="1" noAdjustHandles="1" noChangeArrowheads="1" noChangeShapeType="1" noTextEdit="1"/>
              </p:cNvSpPr>
              <p:nvPr/>
            </p:nvSpPr>
            <p:spPr>
              <a:xfrm>
                <a:off x="4528776" y="2041033"/>
                <a:ext cx="3134448" cy="398955"/>
              </a:xfrm>
              <a:prstGeom prst="rect">
                <a:avLst/>
              </a:prstGeom>
              <a:blipFill>
                <a:blip r:embed="rId2"/>
                <a:stretch>
                  <a:fillRect l="-1946" r="-195" b="-2769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098EA727-8D4B-4386-AFA8-CCDE84B9926A}"/>
              </a:ext>
            </a:extLst>
          </p:cNvPr>
          <p:cNvSpPr/>
          <p:nvPr/>
        </p:nvSpPr>
        <p:spPr>
          <a:xfrm>
            <a:off x="5820410" y="2051193"/>
            <a:ext cx="438150" cy="398955"/>
          </a:xfrm>
          <a:prstGeom prst="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e 6">
            <a:extLst>
              <a:ext uri="{FF2B5EF4-FFF2-40B4-BE49-F238E27FC236}">
                <a16:creationId xmlns:a16="http://schemas.microsoft.com/office/drawing/2014/main" id="{5AC87F10-DBFA-48EF-BB34-4A582793F351}"/>
              </a:ext>
            </a:extLst>
          </p:cNvPr>
          <p:cNvGrpSpPr/>
          <p:nvPr/>
        </p:nvGrpSpPr>
        <p:grpSpPr>
          <a:xfrm>
            <a:off x="6781893" y="3974877"/>
            <a:ext cx="1785702" cy="2411827"/>
            <a:chOff x="3069324" y="1691623"/>
            <a:chExt cx="2666575" cy="3657875"/>
          </a:xfrm>
        </p:grpSpPr>
        <p:sp>
          <p:nvSpPr>
            <p:cNvPr id="8" name="Parallélogramme 7">
              <a:extLst>
                <a:ext uri="{FF2B5EF4-FFF2-40B4-BE49-F238E27FC236}">
                  <a16:creationId xmlns:a16="http://schemas.microsoft.com/office/drawing/2014/main" id="{8F5FF33E-CE3F-40C1-9EB7-89397F7C14E8}"/>
                </a:ext>
              </a:extLst>
            </p:cNvPr>
            <p:cNvSpPr/>
            <p:nvPr/>
          </p:nvSpPr>
          <p:spPr>
            <a:xfrm rot="20949520">
              <a:off x="3173061" y="2041532"/>
              <a:ext cx="1611984" cy="1904214"/>
            </a:xfrm>
            <a:prstGeom prst="parallelogram">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 name="Parallélogramme 8">
              <a:extLst>
                <a:ext uri="{FF2B5EF4-FFF2-40B4-BE49-F238E27FC236}">
                  <a16:creationId xmlns:a16="http://schemas.microsoft.com/office/drawing/2014/main" id="{F2E10329-3C93-4F37-9267-C7410BE8AC3E}"/>
                </a:ext>
              </a:extLst>
            </p:cNvPr>
            <p:cNvSpPr/>
            <p:nvPr/>
          </p:nvSpPr>
          <p:spPr>
            <a:xfrm rot="20949520">
              <a:off x="3264501" y="2132972"/>
              <a:ext cx="1611984" cy="1904214"/>
            </a:xfrm>
            <a:prstGeom prst="parallelogram">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 name="Parallélogramme 9">
              <a:extLst>
                <a:ext uri="{FF2B5EF4-FFF2-40B4-BE49-F238E27FC236}">
                  <a16:creationId xmlns:a16="http://schemas.microsoft.com/office/drawing/2014/main" id="{32015B52-0B1C-4CEF-9766-F89A56C1DBBE}"/>
                </a:ext>
              </a:extLst>
            </p:cNvPr>
            <p:cNvSpPr/>
            <p:nvPr/>
          </p:nvSpPr>
          <p:spPr>
            <a:xfrm rot="20949520">
              <a:off x="3386421" y="2254892"/>
              <a:ext cx="1611984" cy="1904214"/>
            </a:xfrm>
            <a:prstGeom prst="parallelogram">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7" name="Accolade ouvrante 16">
              <a:extLst>
                <a:ext uri="{FF2B5EF4-FFF2-40B4-BE49-F238E27FC236}">
                  <a16:creationId xmlns:a16="http://schemas.microsoft.com/office/drawing/2014/main" id="{EED5F9AA-0998-4A76-83EC-6C7BE2319C62}"/>
                </a:ext>
              </a:extLst>
            </p:cNvPr>
            <p:cNvSpPr/>
            <p:nvPr/>
          </p:nvSpPr>
          <p:spPr>
            <a:xfrm rot="16200000">
              <a:off x="3902760" y="3685116"/>
              <a:ext cx="336284" cy="171704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F765F812-5AE9-44C9-918E-E77EC4B77B7D}"/>
                    </a:ext>
                  </a:extLst>
                </p:cNvPr>
                <p:cNvSpPr txBox="1"/>
                <p:nvPr/>
              </p:nvSpPr>
              <p:spPr>
                <a:xfrm>
                  <a:off x="3069324" y="4836159"/>
                  <a:ext cx="2012498" cy="513339"/>
                </a:xfrm>
                <a:prstGeom prst="rect">
                  <a:avLst/>
                </a:prstGeom>
                <a:noFill/>
              </p:spPr>
              <p:txBody>
                <a:bodyPr wrap="square" rtlCol="0">
                  <a:spAutoFit/>
                </a:bodyPr>
                <a:lstStyle/>
                <a:p>
                  <a:pPr algn="ctr"/>
                  <a14:m>
                    <m:oMath xmlns:m="http://schemas.openxmlformats.org/officeDocument/2006/math">
                      <m:sSub>
                        <m:sSubPr>
                          <m:ctrlPr>
                            <a:rPr lang="fr-FR" sz="1600" i="1" smtClean="0">
                              <a:solidFill>
                                <a:schemeClr val="accent1"/>
                              </a:solidFill>
                              <a:latin typeface="Cambria Math" panose="02040503050406030204" pitchFamily="18" charset="0"/>
                            </a:rPr>
                          </m:ctrlPr>
                        </m:sSubPr>
                        <m:e>
                          <m:r>
                            <a:rPr lang="fr-FR" sz="1600" b="0" i="1" smtClean="0">
                              <a:solidFill>
                                <a:schemeClr val="accent1"/>
                              </a:solidFill>
                              <a:latin typeface="Cambria Math" panose="02040503050406030204" pitchFamily="18" charset="0"/>
                            </a:rPr>
                            <m:t>𝑁</m:t>
                          </m:r>
                        </m:e>
                        <m:sub>
                          <m:r>
                            <a:rPr lang="fr-FR" sz="1600" b="0" i="1" smtClean="0">
                              <a:solidFill>
                                <a:schemeClr val="accent1"/>
                              </a:solidFill>
                              <a:latin typeface="Cambria Math" panose="02040503050406030204" pitchFamily="18" charset="0"/>
                            </a:rPr>
                            <m:t>𝑐</m:t>
                          </m:r>
                        </m:sub>
                      </m:sSub>
                      <m:r>
                        <a:rPr lang="fr-FR" sz="1600" b="0" i="1" smtClean="0">
                          <a:solidFill>
                            <a:schemeClr val="accent1"/>
                          </a:solidFill>
                          <a:latin typeface="Cambria Math" panose="02040503050406030204" pitchFamily="18" charset="0"/>
                        </a:rPr>
                        <m:t> </m:t>
                      </m:r>
                      <m:r>
                        <a:rPr lang="fr-FR" sz="1600" b="0" i="1" smtClean="0">
                          <a:solidFill>
                            <a:schemeClr val="accent1"/>
                          </a:solidFill>
                          <a:latin typeface="Cambria Math" panose="02040503050406030204" pitchFamily="18" charset="0"/>
                        </a:rPr>
                        <m:t>𝐷</m:t>
                      </m:r>
                      <m:r>
                        <a:rPr lang="fr-FR" sz="1600" b="0" i="1" smtClean="0">
                          <a:solidFill>
                            <a:schemeClr val="accent1"/>
                          </a:solidFill>
                          <a:latin typeface="Cambria Math" panose="02040503050406030204" pitchFamily="18" charset="0"/>
                        </a:rPr>
                        <m:t>3</m:t>
                      </m:r>
                    </m:oMath>
                  </a14:m>
                  <a:r>
                    <a:rPr lang="fr-FR" sz="1600" dirty="0">
                      <a:solidFill>
                        <a:schemeClr val="accent1"/>
                      </a:solidFill>
                    </a:rPr>
                    <a:t>-branes </a:t>
                  </a:r>
                  <a:endParaRPr lang="fr-FR" sz="1600" dirty="0"/>
                </a:p>
              </p:txBody>
            </p:sp>
          </mc:Choice>
          <mc:Fallback xmlns="">
            <p:sp>
              <p:nvSpPr>
                <p:cNvPr id="20" name="ZoneTexte 19">
                  <a:extLst>
                    <a:ext uri="{FF2B5EF4-FFF2-40B4-BE49-F238E27FC236}">
                      <a16:creationId xmlns:a16="http://schemas.microsoft.com/office/drawing/2014/main" id="{F765F812-5AE9-44C9-918E-E77EC4B77B7D}"/>
                    </a:ext>
                  </a:extLst>
                </p:cNvPr>
                <p:cNvSpPr txBox="1">
                  <a:spLocks noRot="1" noChangeAspect="1" noMove="1" noResize="1" noEditPoints="1" noAdjustHandles="1" noChangeArrowheads="1" noChangeShapeType="1" noTextEdit="1"/>
                </p:cNvSpPr>
                <p:nvPr/>
              </p:nvSpPr>
              <p:spPr>
                <a:xfrm>
                  <a:off x="3069324" y="4836159"/>
                  <a:ext cx="2012498" cy="513339"/>
                </a:xfrm>
                <a:prstGeom prst="rect">
                  <a:avLst/>
                </a:prstGeom>
                <a:blipFill>
                  <a:blip r:embed="rId3"/>
                  <a:stretch>
                    <a:fillRect t="-5357" r="-4977" b="-21429"/>
                  </a:stretch>
                </a:blipFill>
              </p:spPr>
              <p:txBody>
                <a:bodyPr/>
                <a:lstStyle/>
                <a:p>
                  <a:r>
                    <a:rPr lang="en-US">
                      <a:noFill/>
                    </a:rPr>
                    <a:t> </a:t>
                  </a:r>
                </a:p>
              </p:txBody>
            </p:sp>
          </mc:Fallback>
        </mc:AlternateContent>
        <p:sp>
          <p:nvSpPr>
            <p:cNvPr id="33" name="Forme libre : forme 32">
              <a:extLst>
                <a:ext uri="{FF2B5EF4-FFF2-40B4-BE49-F238E27FC236}">
                  <a16:creationId xmlns:a16="http://schemas.microsoft.com/office/drawing/2014/main" id="{AD7F0667-2DFF-4FA2-8EE1-EDBE9ACC655D}"/>
                </a:ext>
              </a:extLst>
            </p:cNvPr>
            <p:cNvSpPr/>
            <p:nvPr/>
          </p:nvSpPr>
          <p:spPr>
            <a:xfrm>
              <a:off x="5223163" y="1691623"/>
              <a:ext cx="512736" cy="306742"/>
            </a:xfrm>
            <a:custGeom>
              <a:avLst/>
              <a:gdLst>
                <a:gd name="connsiteX0" fmla="*/ 572250 w 907530"/>
                <a:gd name="connsiteY0" fmla="*/ 477520 h 477520"/>
                <a:gd name="connsiteX1" fmla="*/ 277610 w 907530"/>
                <a:gd name="connsiteY1" fmla="*/ 467360 h 477520"/>
                <a:gd name="connsiteX2" fmla="*/ 247130 w 907530"/>
                <a:gd name="connsiteY2" fmla="*/ 457200 h 477520"/>
                <a:gd name="connsiteX3" fmla="*/ 216650 w 907530"/>
                <a:gd name="connsiteY3" fmla="*/ 436880 h 477520"/>
                <a:gd name="connsiteX4" fmla="*/ 155690 w 907530"/>
                <a:gd name="connsiteY4" fmla="*/ 386080 h 477520"/>
                <a:gd name="connsiteX5" fmla="*/ 135370 w 907530"/>
                <a:gd name="connsiteY5" fmla="*/ 355600 h 477520"/>
                <a:gd name="connsiteX6" fmla="*/ 104890 w 907530"/>
                <a:gd name="connsiteY6" fmla="*/ 345440 h 477520"/>
                <a:gd name="connsiteX7" fmla="*/ 64250 w 907530"/>
                <a:gd name="connsiteY7" fmla="*/ 314960 h 477520"/>
                <a:gd name="connsiteX8" fmla="*/ 43930 w 907530"/>
                <a:gd name="connsiteY8" fmla="*/ 274320 h 477520"/>
                <a:gd name="connsiteX9" fmla="*/ 33770 w 907530"/>
                <a:gd name="connsiteY9" fmla="*/ 243840 h 477520"/>
                <a:gd name="connsiteX10" fmla="*/ 13450 w 907530"/>
                <a:gd name="connsiteY10" fmla="*/ 213360 h 477520"/>
                <a:gd name="connsiteX11" fmla="*/ 13450 w 907530"/>
                <a:gd name="connsiteY11" fmla="*/ 81280 h 477520"/>
                <a:gd name="connsiteX12" fmla="*/ 43930 w 907530"/>
                <a:gd name="connsiteY12" fmla="*/ 60960 h 477520"/>
                <a:gd name="connsiteX13" fmla="*/ 104890 w 907530"/>
                <a:gd name="connsiteY13" fmla="*/ 20320 h 477520"/>
                <a:gd name="connsiteX14" fmla="*/ 165850 w 907530"/>
                <a:gd name="connsiteY14" fmla="*/ 0 h 477520"/>
                <a:gd name="connsiteX15" fmla="*/ 572250 w 907530"/>
                <a:gd name="connsiteY15" fmla="*/ 10160 h 477520"/>
                <a:gd name="connsiteX16" fmla="*/ 612890 w 907530"/>
                <a:gd name="connsiteY16" fmla="*/ 30480 h 477520"/>
                <a:gd name="connsiteX17" fmla="*/ 643370 w 907530"/>
                <a:gd name="connsiteY17" fmla="*/ 40640 h 477520"/>
                <a:gd name="connsiteX18" fmla="*/ 734810 w 907530"/>
                <a:gd name="connsiteY18" fmla="*/ 91440 h 477520"/>
                <a:gd name="connsiteX19" fmla="*/ 795770 w 907530"/>
                <a:gd name="connsiteY19" fmla="*/ 142240 h 477520"/>
                <a:gd name="connsiteX20" fmla="*/ 826250 w 907530"/>
                <a:gd name="connsiteY20" fmla="*/ 162560 h 477520"/>
                <a:gd name="connsiteX21" fmla="*/ 877050 w 907530"/>
                <a:gd name="connsiteY21" fmla="*/ 233680 h 477520"/>
                <a:gd name="connsiteX22" fmla="*/ 897370 w 907530"/>
                <a:gd name="connsiteY22" fmla="*/ 264160 h 477520"/>
                <a:gd name="connsiteX23" fmla="*/ 907530 w 907530"/>
                <a:gd name="connsiteY23" fmla="*/ 304800 h 477520"/>
                <a:gd name="connsiteX24" fmla="*/ 866890 w 907530"/>
                <a:gd name="connsiteY24" fmla="*/ 375920 h 477520"/>
                <a:gd name="connsiteX25" fmla="*/ 805930 w 907530"/>
                <a:gd name="connsiteY25" fmla="*/ 416560 h 477520"/>
                <a:gd name="connsiteX26" fmla="*/ 714490 w 907530"/>
                <a:gd name="connsiteY26" fmla="*/ 467360 h 477520"/>
                <a:gd name="connsiteX27" fmla="*/ 572250 w 907530"/>
                <a:gd name="connsiteY27" fmla="*/ 477520 h 47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7530" h="477520">
                  <a:moveTo>
                    <a:pt x="572250" y="477520"/>
                  </a:moveTo>
                  <a:cubicBezTo>
                    <a:pt x="499437" y="477520"/>
                    <a:pt x="375690" y="473490"/>
                    <a:pt x="277610" y="467360"/>
                  </a:cubicBezTo>
                  <a:cubicBezTo>
                    <a:pt x="266921" y="466692"/>
                    <a:pt x="256709" y="461989"/>
                    <a:pt x="247130" y="457200"/>
                  </a:cubicBezTo>
                  <a:cubicBezTo>
                    <a:pt x="236208" y="451739"/>
                    <a:pt x="226031" y="444697"/>
                    <a:pt x="216650" y="436880"/>
                  </a:cubicBezTo>
                  <a:cubicBezTo>
                    <a:pt x="138421" y="371689"/>
                    <a:pt x="231366" y="436531"/>
                    <a:pt x="155690" y="386080"/>
                  </a:cubicBezTo>
                  <a:cubicBezTo>
                    <a:pt x="148917" y="375920"/>
                    <a:pt x="144905" y="363228"/>
                    <a:pt x="135370" y="355600"/>
                  </a:cubicBezTo>
                  <a:cubicBezTo>
                    <a:pt x="127007" y="348910"/>
                    <a:pt x="114189" y="350753"/>
                    <a:pt x="104890" y="345440"/>
                  </a:cubicBezTo>
                  <a:cubicBezTo>
                    <a:pt x="90188" y="337039"/>
                    <a:pt x="77797" y="325120"/>
                    <a:pt x="64250" y="314960"/>
                  </a:cubicBezTo>
                  <a:cubicBezTo>
                    <a:pt x="57477" y="301413"/>
                    <a:pt x="49896" y="288241"/>
                    <a:pt x="43930" y="274320"/>
                  </a:cubicBezTo>
                  <a:cubicBezTo>
                    <a:pt x="39711" y="264476"/>
                    <a:pt x="38559" y="253419"/>
                    <a:pt x="33770" y="243840"/>
                  </a:cubicBezTo>
                  <a:cubicBezTo>
                    <a:pt x="28309" y="232918"/>
                    <a:pt x="20223" y="223520"/>
                    <a:pt x="13450" y="213360"/>
                  </a:cubicBezTo>
                  <a:cubicBezTo>
                    <a:pt x="786" y="162702"/>
                    <a:pt x="-9087" y="143257"/>
                    <a:pt x="13450" y="81280"/>
                  </a:cubicBezTo>
                  <a:cubicBezTo>
                    <a:pt x="17623" y="69804"/>
                    <a:pt x="33770" y="67733"/>
                    <a:pt x="43930" y="60960"/>
                  </a:cubicBezTo>
                  <a:cubicBezTo>
                    <a:pt x="73908" y="15993"/>
                    <a:pt x="50217" y="36722"/>
                    <a:pt x="104890" y="20320"/>
                  </a:cubicBezTo>
                  <a:cubicBezTo>
                    <a:pt x="125406" y="14165"/>
                    <a:pt x="165850" y="0"/>
                    <a:pt x="165850" y="0"/>
                  </a:cubicBezTo>
                  <a:cubicBezTo>
                    <a:pt x="301317" y="3387"/>
                    <a:pt x="437055" y="942"/>
                    <a:pt x="572250" y="10160"/>
                  </a:cubicBezTo>
                  <a:cubicBezTo>
                    <a:pt x="587361" y="11190"/>
                    <a:pt x="598969" y="24514"/>
                    <a:pt x="612890" y="30480"/>
                  </a:cubicBezTo>
                  <a:cubicBezTo>
                    <a:pt x="622734" y="34699"/>
                    <a:pt x="633210" y="37253"/>
                    <a:pt x="643370" y="40640"/>
                  </a:cubicBezTo>
                  <a:cubicBezTo>
                    <a:pt x="696850" y="111947"/>
                    <a:pt x="644203" y="61238"/>
                    <a:pt x="734810" y="91440"/>
                  </a:cubicBezTo>
                  <a:cubicBezTo>
                    <a:pt x="760035" y="99848"/>
                    <a:pt x="776906" y="126520"/>
                    <a:pt x="795770" y="142240"/>
                  </a:cubicBezTo>
                  <a:cubicBezTo>
                    <a:pt x="805151" y="150057"/>
                    <a:pt x="816090" y="155787"/>
                    <a:pt x="826250" y="162560"/>
                  </a:cubicBezTo>
                  <a:cubicBezTo>
                    <a:pt x="874138" y="234392"/>
                    <a:pt x="814039" y="145465"/>
                    <a:pt x="877050" y="233680"/>
                  </a:cubicBezTo>
                  <a:cubicBezTo>
                    <a:pt x="884147" y="243616"/>
                    <a:pt x="890597" y="254000"/>
                    <a:pt x="897370" y="264160"/>
                  </a:cubicBezTo>
                  <a:cubicBezTo>
                    <a:pt x="900757" y="277707"/>
                    <a:pt x="907530" y="290836"/>
                    <a:pt x="907530" y="304800"/>
                  </a:cubicBezTo>
                  <a:cubicBezTo>
                    <a:pt x="907530" y="330658"/>
                    <a:pt x="879265" y="359420"/>
                    <a:pt x="866890" y="375920"/>
                  </a:cubicBezTo>
                  <a:cubicBezTo>
                    <a:pt x="847467" y="434188"/>
                    <a:pt x="873362" y="385909"/>
                    <a:pt x="805930" y="416560"/>
                  </a:cubicBezTo>
                  <a:cubicBezTo>
                    <a:pt x="782768" y="427088"/>
                    <a:pt x="747655" y="465287"/>
                    <a:pt x="714490" y="467360"/>
                  </a:cubicBezTo>
                  <a:cubicBezTo>
                    <a:pt x="670549" y="470106"/>
                    <a:pt x="645063" y="477520"/>
                    <a:pt x="572250" y="477520"/>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accent5"/>
                </a:solidFill>
              </a:endParaRPr>
            </a:p>
          </p:txBody>
        </p:sp>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5C5312EE-DB2A-4864-AF96-82D9484A8EE9}"/>
                    </a:ext>
                  </a:extLst>
                </p:cNvPr>
                <p:cNvSpPr txBox="1"/>
                <p:nvPr/>
              </p:nvSpPr>
              <p:spPr>
                <a:xfrm>
                  <a:off x="4946985" y="1904556"/>
                  <a:ext cx="783716" cy="513465"/>
                </a:xfrm>
                <a:prstGeom prst="rect">
                  <a:avLst/>
                </a:prstGeom>
                <a:noFill/>
              </p:spPr>
              <p:txBody>
                <a:bodyPr wrap="none" rtlCol="0">
                  <a:spAutoFit/>
                </a:bodyPr>
                <a:lstStyle/>
                <a:p>
                  <a:r>
                    <a:rPr lang="fr-FR" sz="1600" dirty="0">
                      <a:solidFill>
                        <a:schemeClr val="accent1"/>
                      </a:solidFill>
                    </a:rPr>
                    <a:t>g, </a:t>
                  </a:r>
                  <a14:m>
                    <m:oMath xmlns:m="http://schemas.openxmlformats.org/officeDocument/2006/math">
                      <m:r>
                        <a:rPr lang="fr-FR" sz="1600" b="0" i="1" smtClean="0">
                          <a:solidFill>
                            <a:schemeClr val="accent1"/>
                          </a:solidFill>
                          <a:latin typeface="Cambria Math" panose="02040503050406030204" pitchFamily="18" charset="0"/>
                        </a:rPr>
                        <m:t>𝜑</m:t>
                      </m:r>
                    </m:oMath>
                  </a14:m>
                  <a:endParaRPr lang="fr-FR" sz="1600" dirty="0">
                    <a:solidFill>
                      <a:schemeClr val="accent1"/>
                    </a:solidFill>
                  </a:endParaRPr>
                </a:p>
              </p:txBody>
            </p:sp>
          </mc:Choice>
          <mc:Fallback xmlns="">
            <p:sp>
              <p:nvSpPr>
                <p:cNvPr id="34" name="ZoneTexte 33">
                  <a:extLst>
                    <a:ext uri="{FF2B5EF4-FFF2-40B4-BE49-F238E27FC236}">
                      <a16:creationId xmlns:a16="http://schemas.microsoft.com/office/drawing/2014/main" id="{5C5312EE-DB2A-4864-AF96-82D9484A8EE9}"/>
                    </a:ext>
                  </a:extLst>
                </p:cNvPr>
                <p:cNvSpPr txBox="1">
                  <a:spLocks noRot="1" noChangeAspect="1" noMove="1" noResize="1" noEditPoints="1" noAdjustHandles="1" noChangeArrowheads="1" noChangeShapeType="1" noTextEdit="1"/>
                </p:cNvSpPr>
                <p:nvPr/>
              </p:nvSpPr>
              <p:spPr>
                <a:xfrm>
                  <a:off x="4946985" y="1904556"/>
                  <a:ext cx="783716" cy="513465"/>
                </a:xfrm>
                <a:prstGeom prst="rect">
                  <a:avLst/>
                </a:prstGeom>
                <a:blipFill>
                  <a:blip r:embed="rId4"/>
                  <a:stretch>
                    <a:fillRect l="-6977" t="-5357" b="-2142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929A740F-2EB2-43AA-9A04-9EABDD627577}"/>
                  </a:ext>
                </a:extLst>
              </p:cNvPr>
              <p:cNvSpPr txBox="1"/>
              <p:nvPr/>
            </p:nvSpPr>
            <p:spPr>
              <a:xfrm>
                <a:off x="2946323" y="2736826"/>
                <a:ext cx="6299353" cy="821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𝑐</m:t>
                          </m:r>
                        </m:sub>
                      </m:sSub>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𝑀</m:t>
                          </m:r>
                        </m:e>
                        <m:sub>
                          <m:r>
                            <a:rPr lang="fr-FR" sz="2400" b="0" i="1" smtClean="0">
                              <a:latin typeface="Cambria Math" panose="02040503050406030204" pitchFamily="18" charset="0"/>
                            </a:rPr>
                            <m:t>𝑃𝑙</m:t>
                          </m:r>
                        </m:sub>
                        <m:sup>
                          <m:r>
                            <a:rPr lang="fr-FR" sz="2400" b="0" i="1" smtClean="0">
                              <a:latin typeface="Cambria Math" panose="02040503050406030204" pitchFamily="18" charset="0"/>
                            </a:rPr>
                            <m:t>3</m:t>
                          </m:r>
                        </m:sup>
                      </m:sSubSup>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𝑁</m:t>
                          </m:r>
                        </m:e>
                        <m:sub>
                          <m:r>
                            <a:rPr lang="fr-FR" sz="2400" b="0" i="1" smtClean="0">
                              <a:latin typeface="Cambria Math" panose="02040503050406030204" pitchFamily="18" charset="0"/>
                            </a:rPr>
                            <m:t>𝑐</m:t>
                          </m:r>
                        </m:sub>
                        <m:sup>
                          <m:r>
                            <a:rPr lang="fr-FR" sz="2400" b="0" i="1" smtClean="0">
                              <a:latin typeface="Cambria Math" panose="02040503050406030204" pitchFamily="18" charset="0"/>
                            </a:rPr>
                            <m:t>2</m:t>
                          </m:r>
                        </m:sup>
                      </m:sSubSup>
                      <m:nary>
                        <m:naryPr>
                          <m:subHide m:val="on"/>
                          <m:supHide m:val="on"/>
                          <m:ctrlPr>
                            <a:rPr lang="fr-FR" sz="2400" b="0" i="1" smtClean="0">
                              <a:latin typeface="Cambria Math" panose="02040503050406030204" pitchFamily="18" charset="0"/>
                            </a:rPr>
                          </m:ctrlPr>
                        </m:naryPr>
                        <m:sub/>
                        <m:sup/>
                        <m:e>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dx</m:t>
                              </m:r>
                            </m:e>
                            <m:sup>
                              <m:r>
                                <a:rPr lang="fr-FR" sz="2400" b="0" i="1" smtClean="0">
                                  <a:latin typeface="Cambria Math" panose="02040503050406030204" pitchFamily="18" charset="0"/>
                                </a:rPr>
                                <m:t>5</m:t>
                              </m:r>
                            </m:sup>
                          </m:sSup>
                          <m:rad>
                            <m:radPr>
                              <m:degHide m:val="on"/>
                              <m:ctrlPr>
                                <a:rPr lang="fr-FR" sz="2400" b="0" i="1" smtClean="0">
                                  <a:latin typeface="Cambria Math" panose="02040503050406030204" pitchFamily="18" charset="0"/>
                                </a:rPr>
                              </m:ctrlPr>
                            </m:radPr>
                            <m:deg/>
                            <m:e>
                              <m:r>
                                <a:rPr lang="fr-FR" sz="2400" b="0" i="1" smtClean="0">
                                  <a:latin typeface="Cambria Math" panose="02040503050406030204" pitchFamily="18" charset="0"/>
                                </a:rPr>
                                <m:t>−</m:t>
                              </m:r>
                              <m:r>
                                <a:rPr lang="fr-FR" sz="2400" b="0" i="1" smtClean="0">
                                  <a:latin typeface="Cambria Math" panose="02040503050406030204" pitchFamily="18" charset="0"/>
                                </a:rPr>
                                <m:t>𝑔</m:t>
                              </m:r>
                            </m:e>
                          </m:rad>
                          <m:d>
                            <m:dPr>
                              <m:begChr m:val="["/>
                              <m:endChr m:val="]"/>
                              <m:ctrlPr>
                                <a:rPr lang="fr-FR" sz="2400" b="0" i="1" smtClean="0">
                                  <a:latin typeface="Cambria Math" panose="02040503050406030204" pitchFamily="18" charset="0"/>
                                </a:rPr>
                              </m:ctrlPr>
                            </m:dPr>
                            <m:e>
                              <m:r>
                                <a:rPr lang="fr-FR" sz="2400" b="0" i="1" smtClean="0">
                                  <a:latin typeface="Cambria Math" panose="02040503050406030204" pitchFamily="18" charset="0"/>
                                </a:rPr>
                                <m:t>𝑅</m:t>
                              </m:r>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4</m:t>
                                  </m:r>
                                </m:num>
                                <m:den>
                                  <m:r>
                                    <a:rPr lang="fr-FR" sz="2400" b="0" i="1" smtClean="0">
                                      <a:latin typeface="Cambria Math" panose="02040503050406030204" pitchFamily="18" charset="0"/>
                                    </a:rPr>
                                    <m:t>3</m:t>
                                  </m:r>
                                </m:den>
                              </m:f>
                              <m:sSup>
                                <m:sSupPr>
                                  <m:ctrlPr>
                                    <a:rPr lang="fr-FR" sz="2400" b="0" i="1" smtClean="0">
                                      <a:latin typeface="Cambria Math" panose="02040503050406030204" pitchFamily="18" charset="0"/>
                                    </a:rPr>
                                  </m:ctrlPr>
                                </m:sSupPr>
                                <m:e>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𝜕𝜑</m:t>
                                      </m:r>
                                    </m:e>
                                  </m:d>
                                </m:e>
                                <m:sup>
                                  <m:r>
                                    <a:rPr lang="fr-FR" sz="2400" b="0" i="1" smtClean="0">
                                      <a:latin typeface="Cambria Math" panose="02040503050406030204" pitchFamily="18" charset="0"/>
                                    </a:rPr>
                                    <m:t>2</m:t>
                                  </m:r>
                                </m:sup>
                              </m:sSup>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𝑉</m:t>
                                  </m:r>
                                </m:e>
                                <m:sub>
                                  <m:r>
                                    <a:rPr lang="fr-FR" sz="2400" b="0" i="1" smtClean="0">
                                      <a:latin typeface="Cambria Math" panose="02040503050406030204" pitchFamily="18" charset="0"/>
                                    </a:rPr>
                                    <m:t>𝑔</m:t>
                                  </m:r>
                                </m:sub>
                              </m:sSub>
                              <m:r>
                                <a:rPr lang="fr-FR" sz="2400" b="0" i="1" smtClean="0">
                                  <a:latin typeface="Cambria Math" panose="02040503050406030204" pitchFamily="18" charset="0"/>
                                </a:rPr>
                                <m:t>(</m:t>
                              </m:r>
                              <m:r>
                                <a:rPr lang="fr-FR" sz="2400" b="0" i="1" smtClean="0">
                                  <a:latin typeface="Cambria Math" panose="02040503050406030204" pitchFamily="18" charset="0"/>
                                </a:rPr>
                                <m:t>𝜑</m:t>
                              </m:r>
                              <m:r>
                                <a:rPr lang="fr-FR" sz="2400" b="0" i="1" smtClean="0">
                                  <a:latin typeface="Cambria Math" panose="02040503050406030204" pitchFamily="18" charset="0"/>
                                </a:rPr>
                                <m:t>)</m:t>
                              </m:r>
                            </m:e>
                          </m:d>
                        </m:e>
                      </m:nary>
                      <m:r>
                        <a:rPr lang="fr-FR" sz="2400" b="0" i="1" smtClean="0">
                          <a:latin typeface="Cambria Math" panose="02040503050406030204" pitchFamily="18" charset="0"/>
                        </a:rPr>
                        <m:t> , </m:t>
                      </m:r>
                    </m:oMath>
                  </m:oMathPara>
                </a14:m>
                <a:endParaRPr lang="en-US" sz="2400" dirty="0"/>
              </a:p>
            </p:txBody>
          </p:sp>
        </mc:Choice>
        <mc:Fallback xmlns="">
          <p:sp>
            <p:nvSpPr>
              <p:cNvPr id="35" name="ZoneTexte 34">
                <a:extLst>
                  <a:ext uri="{FF2B5EF4-FFF2-40B4-BE49-F238E27FC236}">
                    <a16:creationId xmlns:a16="http://schemas.microsoft.com/office/drawing/2014/main" id="{929A740F-2EB2-43AA-9A04-9EABDD627577}"/>
                  </a:ext>
                </a:extLst>
              </p:cNvPr>
              <p:cNvSpPr txBox="1">
                <a:spLocks noRot="1" noChangeAspect="1" noMove="1" noResize="1" noEditPoints="1" noAdjustHandles="1" noChangeArrowheads="1" noChangeShapeType="1" noTextEdit="1"/>
              </p:cNvSpPr>
              <p:nvPr/>
            </p:nvSpPr>
            <p:spPr>
              <a:xfrm>
                <a:off x="2946323" y="2736826"/>
                <a:ext cx="6299353" cy="8218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6" name="Tableau 35">
                <a:extLst>
                  <a:ext uri="{FF2B5EF4-FFF2-40B4-BE49-F238E27FC236}">
                    <a16:creationId xmlns:a16="http://schemas.microsoft.com/office/drawing/2014/main" id="{FC387413-B1E4-4FA7-8500-56E89B50B5E6}"/>
                  </a:ext>
                </a:extLst>
              </p:cNvPr>
              <p:cNvGraphicFramePr>
                <a:graphicFrameLocks noGrp="1"/>
              </p:cNvGraphicFramePr>
              <p:nvPr>
                <p:extLst/>
              </p:nvPr>
            </p:nvGraphicFramePr>
            <p:xfrm>
              <a:off x="834290" y="4442928"/>
              <a:ext cx="4292010" cy="1296000"/>
            </p:xfrm>
            <a:graphic>
              <a:graphicData uri="http://schemas.openxmlformats.org/drawingml/2006/table">
                <a:tbl>
                  <a:tblPr firstRow="1" bandRow="1">
                    <a:tableStyleId>{5C22544A-7EE6-4342-B048-85BDC9FD1C3A}</a:tableStyleId>
                  </a:tblPr>
                  <a:tblGrid>
                    <a:gridCol w="2146005">
                      <a:extLst>
                        <a:ext uri="{9D8B030D-6E8A-4147-A177-3AD203B41FA5}">
                          <a16:colId xmlns:a16="http://schemas.microsoft.com/office/drawing/2014/main" val="913545915"/>
                        </a:ext>
                      </a:extLst>
                    </a:gridCol>
                    <a:gridCol w="2146005">
                      <a:extLst>
                        <a:ext uri="{9D8B030D-6E8A-4147-A177-3AD203B41FA5}">
                          <a16:colId xmlns:a16="http://schemas.microsoft.com/office/drawing/2014/main" val="2202505467"/>
                        </a:ext>
                      </a:extLst>
                    </a:gridCol>
                  </a:tblGrid>
                  <a:tr h="648000">
                    <a:tc gridSpan="2">
                      <a:txBody>
                        <a:bodyPr/>
                        <a:lstStyle/>
                        <a:p>
                          <a:pPr algn="ctr"/>
                          <a:r>
                            <a:rPr lang="en-US" sz="2000" dirty="0"/>
                            <a:t>Parameters of the bulk theory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1612155981"/>
                      </a:ext>
                    </a:extLst>
                  </a:tr>
                  <a:tr h="648000">
                    <a:tc>
                      <a:txBody>
                        <a:bodyPr/>
                        <a:lstStyle/>
                        <a:p>
                          <a:pPr algn="ct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𝑀</m:t>
                                    </m:r>
                                  </m:e>
                                  <m:sub>
                                    <m:r>
                                      <a:rPr lang="fr-FR" sz="2000" b="0" i="1" smtClean="0">
                                        <a:latin typeface="Cambria Math" panose="02040503050406030204" pitchFamily="18" charset="0"/>
                                      </a:rPr>
                                      <m:t>𝑃𝑙</m:t>
                                    </m:r>
                                  </m:sub>
                                </m:sSub>
                              </m:oMath>
                            </m:oMathPara>
                          </a14:m>
                          <a:endParaRPr lang="en-US" dirty="0"/>
                        </a:p>
                      </a:txBody>
                      <a:tcPr anchor="ctr">
                        <a:lnR w="12700" cmpd="sng">
                          <a:noFill/>
                        </a:lnR>
                        <a:lnT w="38100" cmpd="sng">
                          <a:noFill/>
                        </a:lnT>
                      </a:tcPr>
                    </a:tc>
                    <a:tc>
                      <a:txBody>
                        <a:bodyPr/>
                        <a:lstStyle/>
                        <a:p>
                          <a:pPr algn="ct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𝑉</m:t>
                                    </m:r>
                                  </m:e>
                                  <m:sub>
                                    <m:r>
                                      <a:rPr lang="fr-FR" sz="2000" b="0" i="1" smtClean="0">
                                        <a:latin typeface="Cambria Math" panose="02040503050406030204" pitchFamily="18" charset="0"/>
                                      </a:rPr>
                                      <m:t>𝑔</m:t>
                                    </m:r>
                                  </m:sub>
                                </m:sSub>
                                <m:r>
                                  <a:rPr lang="fr-FR" sz="2000" b="0" i="1" smtClean="0">
                                    <a:latin typeface="Cambria Math" panose="02040503050406030204" pitchFamily="18" charset="0"/>
                                  </a:rPr>
                                  <m:t>(</m:t>
                                </m:r>
                                <m:r>
                                  <a:rPr lang="fr-FR" sz="2000" b="0" i="1" smtClean="0">
                                    <a:latin typeface="Cambria Math" panose="02040503050406030204" pitchFamily="18" charset="0"/>
                                  </a:rPr>
                                  <m:t>𝜑</m:t>
                                </m:r>
                                <m:r>
                                  <a:rPr lang="fr-FR" sz="2000" b="0" i="1" smtClean="0">
                                    <a:latin typeface="Cambria Math" panose="02040503050406030204" pitchFamily="18" charset="0"/>
                                  </a:rPr>
                                  <m:t>)</m:t>
                                </m:r>
                              </m:oMath>
                            </m:oMathPara>
                          </a14:m>
                          <a:endParaRPr lang="en-US" sz="20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7483829"/>
                      </a:ext>
                    </a:extLst>
                  </a:tr>
                </a:tbl>
              </a:graphicData>
            </a:graphic>
          </p:graphicFrame>
        </mc:Choice>
        <mc:Fallback xmlns="">
          <p:graphicFrame>
            <p:nvGraphicFramePr>
              <p:cNvPr id="36" name="Tableau 35">
                <a:extLst>
                  <a:ext uri="{FF2B5EF4-FFF2-40B4-BE49-F238E27FC236}">
                    <a16:creationId xmlns:a16="http://schemas.microsoft.com/office/drawing/2014/main" id="{FC387413-B1E4-4FA7-8500-56E89B50B5E6}"/>
                  </a:ext>
                </a:extLst>
              </p:cNvPr>
              <p:cNvGraphicFramePr>
                <a:graphicFrameLocks noGrp="1"/>
              </p:cNvGraphicFramePr>
              <p:nvPr>
                <p:extLst>
                  <p:ext uri="{D42A27DB-BD31-4B8C-83A1-F6EECF244321}">
                    <p14:modId xmlns:p14="http://schemas.microsoft.com/office/powerpoint/2010/main" val="2047731088"/>
                  </p:ext>
                </p:extLst>
              </p:nvPr>
            </p:nvGraphicFramePr>
            <p:xfrm>
              <a:off x="834290" y="4442928"/>
              <a:ext cx="4292010" cy="1296000"/>
            </p:xfrm>
            <a:graphic>
              <a:graphicData uri="http://schemas.openxmlformats.org/drawingml/2006/table">
                <a:tbl>
                  <a:tblPr firstRow="1" bandRow="1">
                    <a:tableStyleId>{5C22544A-7EE6-4342-B048-85BDC9FD1C3A}</a:tableStyleId>
                  </a:tblPr>
                  <a:tblGrid>
                    <a:gridCol w="2146005">
                      <a:extLst>
                        <a:ext uri="{9D8B030D-6E8A-4147-A177-3AD203B41FA5}">
                          <a16:colId xmlns:a16="http://schemas.microsoft.com/office/drawing/2014/main" val="913545915"/>
                        </a:ext>
                      </a:extLst>
                    </a:gridCol>
                    <a:gridCol w="2146005">
                      <a:extLst>
                        <a:ext uri="{9D8B030D-6E8A-4147-A177-3AD203B41FA5}">
                          <a16:colId xmlns:a16="http://schemas.microsoft.com/office/drawing/2014/main" val="2202505467"/>
                        </a:ext>
                      </a:extLst>
                    </a:gridCol>
                  </a:tblGrid>
                  <a:tr h="648000">
                    <a:tc gridSpan="2">
                      <a:txBody>
                        <a:bodyPr/>
                        <a:lstStyle/>
                        <a:p>
                          <a:pPr algn="ctr"/>
                          <a:r>
                            <a:rPr lang="en-US" sz="2000" dirty="0"/>
                            <a:t>Parameters of the bulk theory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1612155981"/>
                      </a:ext>
                    </a:extLst>
                  </a:tr>
                  <a:tr h="648000">
                    <a:tc>
                      <a:txBody>
                        <a:bodyPr/>
                        <a:lstStyle/>
                        <a:p>
                          <a:endParaRPr lang="fr-FR"/>
                        </a:p>
                      </a:txBody>
                      <a:tcPr anchor="ctr">
                        <a:lnR w="12700" cmpd="sng">
                          <a:noFill/>
                        </a:lnR>
                        <a:lnT w="38100" cmpd="sng">
                          <a:noFill/>
                        </a:lnT>
                        <a:blipFill>
                          <a:blip r:embed="rId6"/>
                          <a:stretch>
                            <a:fillRect l="-283" t="-100000" r="-99717" b="-1869"/>
                          </a:stretch>
                        </a:blipFill>
                      </a:tcPr>
                    </a:tc>
                    <a:tc>
                      <a:txBody>
                        <a:bodyPr/>
                        <a:lstStyle/>
                        <a:p>
                          <a:endParaRPr lang="fr-F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6"/>
                          <a:stretch>
                            <a:fillRect l="-100568" t="-100000" b="-1869"/>
                          </a:stretch>
                        </a:blipFill>
                      </a:tcPr>
                    </a:tc>
                    <a:extLst>
                      <a:ext uri="{0D108BD9-81ED-4DB2-BD59-A6C34878D82A}">
                        <a16:rowId xmlns:a16="http://schemas.microsoft.com/office/drawing/2014/main" val="3607483829"/>
                      </a:ext>
                    </a:extLst>
                  </a:tr>
                </a:tbl>
              </a:graphicData>
            </a:graphic>
          </p:graphicFrame>
        </mc:Fallback>
      </mc:AlternateContent>
      <p:sp>
        <p:nvSpPr>
          <p:cNvPr id="37" name="Ellipse 36">
            <a:extLst>
              <a:ext uri="{FF2B5EF4-FFF2-40B4-BE49-F238E27FC236}">
                <a16:creationId xmlns:a16="http://schemas.microsoft.com/office/drawing/2014/main" id="{78B35A88-F330-42BE-8BBC-2924D1D1CAF3}"/>
              </a:ext>
            </a:extLst>
          </p:cNvPr>
          <p:cNvSpPr/>
          <p:nvPr/>
        </p:nvSpPr>
        <p:spPr>
          <a:xfrm>
            <a:off x="3616960" y="2838906"/>
            <a:ext cx="640080" cy="64008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e 37">
            <a:extLst>
              <a:ext uri="{FF2B5EF4-FFF2-40B4-BE49-F238E27FC236}">
                <a16:creationId xmlns:a16="http://schemas.microsoft.com/office/drawing/2014/main" id="{FBD6A1FB-A8C8-4C31-B24A-51849DA4BE6B}"/>
              </a:ext>
            </a:extLst>
          </p:cNvPr>
          <p:cNvSpPr/>
          <p:nvPr/>
        </p:nvSpPr>
        <p:spPr>
          <a:xfrm>
            <a:off x="8039292" y="2764175"/>
            <a:ext cx="803872" cy="803872"/>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87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p:bldP spid="37" grpId="0" animBg="1"/>
      <p:bldP spid="3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FD8F28-7B32-49E6-B371-042DC16F9B1C}"/>
              </a:ext>
            </a:extLst>
          </p:cNvPr>
          <p:cNvSpPr>
            <a:spLocks noGrp="1"/>
          </p:cNvSpPr>
          <p:nvPr>
            <p:ph type="sldNum" sz="quarter" idx="12"/>
          </p:nvPr>
        </p:nvSpPr>
        <p:spPr>
          <a:xfrm>
            <a:off x="9219055" y="6171190"/>
            <a:ext cx="2743200" cy="365125"/>
          </a:xfrm>
        </p:spPr>
        <p:txBody>
          <a:bodyPr/>
          <a:lstStyle/>
          <a:p>
            <a:fld id="{483A8600-70C3-4930-9481-30FCED94700B}" type="slidenum">
              <a:rPr lang="fr-FR" smtClean="0"/>
              <a:t>46</a:t>
            </a:fld>
            <a:r>
              <a:rPr lang="fr-FR" dirty="0"/>
              <a:t>/34</a:t>
            </a:r>
          </a:p>
        </p:txBody>
      </p:sp>
      <p:sp>
        <p:nvSpPr>
          <p:cNvPr id="3" name="Titre 1">
            <a:extLst>
              <a:ext uri="{FF2B5EF4-FFF2-40B4-BE49-F238E27FC236}">
                <a16:creationId xmlns:a16="http://schemas.microsoft.com/office/drawing/2014/main" id="{AC3D0313-3F08-47AC-B092-0C17669B8B64}"/>
              </a:ext>
            </a:extLst>
          </p:cNvPr>
          <p:cNvSpPr txBox="1">
            <a:spLocks/>
          </p:cNvSpPr>
          <p:nvPr/>
        </p:nvSpPr>
        <p:spPr>
          <a:xfrm>
            <a:off x="838200" y="1212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V-QCD Model : Action</a:t>
            </a:r>
          </a:p>
        </p:txBody>
      </p:sp>
      <p:sp>
        <p:nvSpPr>
          <p:cNvPr id="4" name="ZoneTexte 3">
            <a:extLst>
              <a:ext uri="{FF2B5EF4-FFF2-40B4-BE49-F238E27FC236}">
                <a16:creationId xmlns:a16="http://schemas.microsoft.com/office/drawing/2014/main" id="{5FC814BA-E992-46D5-9BC3-8E45D0C86E88}"/>
              </a:ext>
            </a:extLst>
          </p:cNvPr>
          <p:cNvSpPr txBox="1"/>
          <p:nvPr/>
        </p:nvSpPr>
        <p:spPr>
          <a:xfrm>
            <a:off x="838200" y="1095375"/>
            <a:ext cx="9925050" cy="769441"/>
          </a:xfrm>
          <a:prstGeom prst="rect">
            <a:avLst/>
          </a:prstGeom>
          <a:noFill/>
        </p:spPr>
        <p:txBody>
          <a:bodyPr wrap="square" rtlCol="0">
            <a:spAutoFit/>
          </a:bodyPr>
          <a:lstStyle/>
          <a:p>
            <a:r>
              <a:rPr lang="en-US" sz="2200" dirty="0"/>
              <a:t>The V-QCD action is built by </a:t>
            </a:r>
            <a:r>
              <a:rPr lang="en-US" sz="2200" dirty="0">
                <a:solidFill>
                  <a:srgbClr val="FF0000"/>
                </a:solidFill>
              </a:rPr>
              <a:t>deforming what is known </a:t>
            </a:r>
            <a:r>
              <a:rPr lang="en-US" sz="2200" dirty="0"/>
              <a:t>from </a:t>
            </a:r>
            <a:r>
              <a:rPr lang="en-US" sz="2200" dirty="0">
                <a:solidFill>
                  <a:srgbClr val="FF0000"/>
                </a:solidFill>
              </a:rPr>
              <a:t>top-down</a:t>
            </a:r>
            <a:r>
              <a:rPr lang="en-US" sz="2200" dirty="0"/>
              <a:t> holography with </a:t>
            </a:r>
            <a:r>
              <a:rPr lang="en-US" sz="2200" dirty="0">
                <a:solidFill>
                  <a:srgbClr val="FF0000"/>
                </a:solidFill>
              </a:rPr>
              <a:t>phenomenological parameters </a:t>
            </a:r>
            <a:r>
              <a:rPr lang="en-US" sz="2200" dirty="0"/>
              <a:t>of the bulk theory </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43EE863-51E7-40BA-8EF9-2C2795104F10}"/>
                  </a:ext>
                </a:extLst>
              </p:cNvPr>
              <p:cNvSpPr txBox="1"/>
              <p:nvPr/>
            </p:nvSpPr>
            <p:spPr>
              <a:xfrm>
                <a:off x="4528776" y="2041033"/>
                <a:ext cx="3134448"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𝑉</m:t>
                          </m:r>
                          <m:r>
                            <a:rPr lang="fr-FR" sz="2400" b="0" i="1" smtClean="0">
                              <a:latin typeface="Cambria Math" panose="02040503050406030204" pitchFamily="18" charset="0"/>
                            </a:rPr>
                            <m:t>−</m:t>
                          </m:r>
                          <m:r>
                            <a:rPr lang="fr-FR" sz="2400" b="0" i="1" smtClean="0">
                              <a:latin typeface="Cambria Math" panose="02040503050406030204" pitchFamily="18" charset="0"/>
                            </a:rPr>
                            <m:t>𝑄𝐶𝐷</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𝑐</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𝐶𝑆</m:t>
                          </m:r>
                        </m:sub>
                      </m:sSub>
                    </m:oMath>
                  </m:oMathPara>
                </a14:m>
                <a:endParaRPr lang="en-US" dirty="0"/>
              </a:p>
            </p:txBody>
          </p:sp>
        </mc:Choice>
        <mc:Fallback xmlns="">
          <p:sp>
            <p:nvSpPr>
              <p:cNvPr id="5" name="ZoneTexte 4">
                <a:extLst>
                  <a:ext uri="{FF2B5EF4-FFF2-40B4-BE49-F238E27FC236}">
                    <a16:creationId xmlns:a16="http://schemas.microsoft.com/office/drawing/2014/main" id="{543EE863-51E7-40BA-8EF9-2C2795104F10}"/>
                  </a:ext>
                </a:extLst>
              </p:cNvPr>
              <p:cNvSpPr txBox="1">
                <a:spLocks noRot="1" noChangeAspect="1" noMove="1" noResize="1" noEditPoints="1" noAdjustHandles="1" noChangeArrowheads="1" noChangeShapeType="1" noTextEdit="1"/>
              </p:cNvSpPr>
              <p:nvPr/>
            </p:nvSpPr>
            <p:spPr>
              <a:xfrm>
                <a:off x="4528776" y="2041033"/>
                <a:ext cx="3134448" cy="398955"/>
              </a:xfrm>
              <a:prstGeom prst="rect">
                <a:avLst/>
              </a:prstGeom>
              <a:blipFill>
                <a:blip r:embed="rId2"/>
                <a:stretch>
                  <a:fillRect l="-1946" r="-195" b="-2769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098EA727-8D4B-4386-AFA8-CCDE84B9926A}"/>
              </a:ext>
            </a:extLst>
          </p:cNvPr>
          <p:cNvSpPr/>
          <p:nvPr/>
        </p:nvSpPr>
        <p:spPr>
          <a:xfrm>
            <a:off x="6470650" y="2061353"/>
            <a:ext cx="438150" cy="398955"/>
          </a:xfrm>
          <a:prstGeom prst="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e 47">
            <a:extLst>
              <a:ext uri="{FF2B5EF4-FFF2-40B4-BE49-F238E27FC236}">
                <a16:creationId xmlns:a16="http://schemas.microsoft.com/office/drawing/2014/main" id="{352A4B04-9E9E-499A-8ADB-7B5D35E85EE9}"/>
              </a:ext>
            </a:extLst>
          </p:cNvPr>
          <p:cNvGrpSpPr/>
          <p:nvPr/>
        </p:nvGrpSpPr>
        <p:grpSpPr>
          <a:xfrm>
            <a:off x="6781895" y="4117118"/>
            <a:ext cx="4695444" cy="2436895"/>
            <a:chOff x="6781895" y="4117118"/>
            <a:chExt cx="4695444" cy="2436895"/>
          </a:xfrm>
        </p:grpSpPr>
        <p:sp>
          <p:nvSpPr>
            <p:cNvPr id="8" name="Parallélogramme 7">
              <a:extLst>
                <a:ext uri="{FF2B5EF4-FFF2-40B4-BE49-F238E27FC236}">
                  <a16:creationId xmlns:a16="http://schemas.microsoft.com/office/drawing/2014/main" id="{8F5FF33E-CE3F-40C1-9EB7-89397F7C14E8}"/>
                </a:ext>
              </a:extLst>
            </p:cNvPr>
            <p:cNvSpPr/>
            <p:nvPr/>
          </p:nvSpPr>
          <p:spPr>
            <a:xfrm rot="20949520">
              <a:off x="6851364" y="4347831"/>
              <a:ext cx="1079483" cy="1255548"/>
            </a:xfrm>
            <a:prstGeom prst="parallelogram">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 name="Parallélogramme 8">
              <a:extLst>
                <a:ext uri="{FF2B5EF4-FFF2-40B4-BE49-F238E27FC236}">
                  <a16:creationId xmlns:a16="http://schemas.microsoft.com/office/drawing/2014/main" id="{F2E10329-3C93-4F37-9267-C7410BE8AC3E}"/>
                </a:ext>
              </a:extLst>
            </p:cNvPr>
            <p:cNvSpPr/>
            <p:nvPr/>
          </p:nvSpPr>
          <p:spPr>
            <a:xfrm rot="20949520">
              <a:off x="6912597" y="4408122"/>
              <a:ext cx="1079483" cy="1255548"/>
            </a:xfrm>
            <a:prstGeom prst="parallelogram">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 name="Parallélogramme 9">
              <a:extLst>
                <a:ext uri="{FF2B5EF4-FFF2-40B4-BE49-F238E27FC236}">
                  <a16:creationId xmlns:a16="http://schemas.microsoft.com/office/drawing/2014/main" id="{32015B52-0B1C-4CEF-9766-F89A56C1DBBE}"/>
                </a:ext>
              </a:extLst>
            </p:cNvPr>
            <p:cNvSpPr/>
            <p:nvPr/>
          </p:nvSpPr>
          <p:spPr>
            <a:xfrm rot="20949520">
              <a:off x="6994243" y="4488511"/>
              <a:ext cx="1079483" cy="1255548"/>
            </a:xfrm>
            <a:prstGeom prst="parallelogram">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1" name="Parallélogramme 10">
              <a:extLst>
                <a:ext uri="{FF2B5EF4-FFF2-40B4-BE49-F238E27FC236}">
                  <a16:creationId xmlns:a16="http://schemas.microsoft.com/office/drawing/2014/main" id="{6708392E-E43E-4FA4-B825-6C74DFC47A70}"/>
                </a:ext>
              </a:extLst>
            </p:cNvPr>
            <p:cNvSpPr/>
            <p:nvPr/>
          </p:nvSpPr>
          <p:spPr>
            <a:xfrm rot="20949520">
              <a:off x="8750849" y="4347831"/>
              <a:ext cx="1079483" cy="1255548"/>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2" name="Parallélogramme 11">
              <a:extLst>
                <a:ext uri="{FF2B5EF4-FFF2-40B4-BE49-F238E27FC236}">
                  <a16:creationId xmlns:a16="http://schemas.microsoft.com/office/drawing/2014/main" id="{59947C9B-9DD8-44A9-827E-5D8C1537DDDA}"/>
                </a:ext>
              </a:extLst>
            </p:cNvPr>
            <p:cNvSpPr/>
            <p:nvPr/>
          </p:nvSpPr>
          <p:spPr>
            <a:xfrm rot="20949520">
              <a:off x="8812083" y="4408122"/>
              <a:ext cx="1079483" cy="1255548"/>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3" name="Parallélogramme 12">
              <a:extLst>
                <a:ext uri="{FF2B5EF4-FFF2-40B4-BE49-F238E27FC236}">
                  <a16:creationId xmlns:a16="http://schemas.microsoft.com/office/drawing/2014/main" id="{07038D5E-2558-44A9-9974-4116AD50E9D2}"/>
                </a:ext>
              </a:extLst>
            </p:cNvPr>
            <p:cNvSpPr/>
            <p:nvPr/>
          </p:nvSpPr>
          <p:spPr>
            <a:xfrm rot="20949520">
              <a:off x="8893728" y="4488510"/>
              <a:ext cx="1079483" cy="1255548"/>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4" name="Parallélogramme 13">
              <a:extLst>
                <a:ext uri="{FF2B5EF4-FFF2-40B4-BE49-F238E27FC236}">
                  <a16:creationId xmlns:a16="http://schemas.microsoft.com/office/drawing/2014/main" id="{07A73824-492E-4959-9967-D7DF9BC99FEA}"/>
                </a:ext>
              </a:extLst>
            </p:cNvPr>
            <p:cNvSpPr/>
            <p:nvPr/>
          </p:nvSpPr>
          <p:spPr>
            <a:xfrm rot="20949520">
              <a:off x="10050914" y="4347831"/>
              <a:ext cx="1079483" cy="1255548"/>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5" name="Parallélogramme 14">
              <a:extLst>
                <a:ext uri="{FF2B5EF4-FFF2-40B4-BE49-F238E27FC236}">
                  <a16:creationId xmlns:a16="http://schemas.microsoft.com/office/drawing/2014/main" id="{CBC44E61-D389-42A6-8FE3-84BFC252263F}"/>
                </a:ext>
              </a:extLst>
            </p:cNvPr>
            <p:cNvSpPr/>
            <p:nvPr/>
          </p:nvSpPr>
          <p:spPr>
            <a:xfrm rot="20949520">
              <a:off x="10112148" y="4408122"/>
              <a:ext cx="1079483" cy="1255548"/>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6" name="Parallélogramme 15">
              <a:extLst>
                <a:ext uri="{FF2B5EF4-FFF2-40B4-BE49-F238E27FC236}">
                  <a16:creationId xmlns:a16="http://schemas.microsoft.com/office/drawing/2014/main" id="{E91D5EB0-6096-46B4-8F93-7D58E89306B8}"/>
                </a:ext>
              </a:extLst>
            </p:cNvPr>
            <p:cNvSpPr/>
            <p:nvPr/>
          </p:nvSpPr>
          <p:spPr>
            <a:xfrm rot="20949520">
              <a:off x="10193793" y="4488510"/>
              <a:ext cx="1079483" cy="1255548"/>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7" name="Accolade ouvrante 16">
              <a:extLst>
                <a:ext uri="{FF2B5EF4-FFF2-40B4-BE49-F238E27FC236}">
                  <a16:creationId xmlns:a16="http://schemas.microsoft.com/office/drawing/2014/main" id="{EED5F9AA-0998-4A76-83EC-6C7BE2319C62}"/>
                </a:ext>
              </a:extLst>
            </p:cNvPr>
            <p:cNvSpPr/>
            <p:nvPr/>
          </p:nvSpPr>
          <p:spPr>
            <a:xfrm rot="16200000">
              <a:off x="7341748" y="5422681"/>
              <a:ext cx="221730" cy="1149835"/>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p:sp>
          <p:nvSpPr>
            <p:cNvPr id="18" name="Accolade ouvrante 17">
              <a:extLst>
                <a:ext uri="{FF2B5EF4-FFF2-40B4-BE49-F238E27FC236}">
                  <a16:creationId xmlns:a16="http://schemas.microsoft.com/office/drawing/2014/main" id="{3B266522-8711-4E8B-A107-E5A68C202D25}"/>
                </a:ext>
              </a:extLst>
            </p:cNvPr>
            <p:cNvSpPr/>
            <p:nvPr/>
          </p:nvSpPr>
          <p:spPr>
            <a:xfrm rot="16200000">
              <a:off x="9233882" y="5422681"/>
              <a:ext cx="221730" cy="1149835"/>
            </a:xfrm>
            <a:prstGeom prst="leftBrac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p:sp>
          <p:nvSpPr>
            <p:cNvPr id="19" name="Accolade ouvrante 18">
              <a:extLst>
                <a:ext uri="{FF2B5EF4-FFF2-40B4-BE49-F238E27FC236}">
                  <a16:creationId xmlns:a16="http://schemas.microsoft.com/office/drawing/2014/main" id="{9552C51A-0A11-41B7-96F4-84E4767635C1}"/>
                </a:ext>
              </a:extLst>
            </p:cNvPr>
            <p:cNvSpPr/>
            <p:nvPr/>
          </p:nvSpPr>
          <p:spPr>
            <a:xfrm rot="16200000">
              <a:off x="10554906" y="5422681"/>
              <a:ext cx="221730" cy="1149835"/>
            </a:xfrm>
            <a:prstGeom prst="leftBrac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F765F812-5AE9-44C9-918E-E77EC4B77B7D}"/>
                    </a:ext>
                  </a:extLst>
                </p:cNvPr>
                <p:cNvSpPr txBox="1"/>
                <p:nvPr/>
              </p:nvSpPr>
              <p:spPr>
                <a:xfrm>
                  <a:off x="6781895" y="6190475"/>
                  <a:ext cx="1347692" cy="338471"/>
                </a:xfrm>
                <a:prstGeom prst="rect">
                  <a:avLst/>
                </a:prstGeom>
                <a:noFill/>
              </p:spPr>
              <p:txBody>
                <a:bodyPr wrap="square" rtlCol="0">
                  <a:spAutoFit/>
                </a:bodyPr>
                <a:lstStyle/>
                <a:p>
                  <a:pPr algn="ctr"/>
                  <a14:m>
                    <m:oMath xmlns:m="http://schemas.openxmlformats.org/officeDocument/2006/math">
                      <m:sSub>
                        <m:sSubPr>
                          <m:ctrlPr>
                            <a:rPr lang="fr-FR" sz="1600" i="1" smtClean="0">
                              <a:solidFill>
                                <a:schemeClr val="accent1"/>
                              </a:solidFill>
                              <a:latin typeface="Cambria Math" panose="02040503050406030204" pitchFamily="18" charset="0"/>
                            </a:rPr>
                          </m:ctrlPr>
                        </m:sSubPr>
                        <m:e>
                          <m:r>
                            <a:rPr lang="fr-FR" sz="1600" b="0" i="1" smtClean="0">
                              <a:solidFill>
                                <a:schemeClr val="accent1"/>
                              </a:solidFill>
                              <a:latin typeface="Cambria Math" panose="02040503050406030204" pitchFamily="18" charset="0"/>
                            </a:rPr>
                            <m:t>𝑁</m:t>
                          </m:r>
                        </m:e>
                        <m:sub>
                          <m:r>
                            <a:rPr lang="fr-FR" sz="1600" b="0" i="1" smtClean="0">
                              <a:solidFill>
                                <a:schemeClr val="accent1"/>
                              </a:solidFill>
                              <a:latin typeface="Cambria Math" panose="02040503050406030204" pitchFamily="18" charset="0"/>
                            </a:rPr>
                            <m:t>𝑐</m:t>
                          </m:r>
                        </m:sub>
                      </m:sSub>
                      <m:r>
                        <a:rPr lang="fr-FR" sz="1600" b="0" i="1" smtClean="0">
                          <a:solidFill>
                            <a:schemeClr val="accent1"/>
                          </a:solidFill>
                          <a:latin typeface="Cambria Math" panose="02040503050406030204" pitchFamily="18" charset="0"/>
                        </a:rPr>
                        <m:t> </m:t>
                      </m:r>
                      <m:r>
                        <a:rPr lang="fr-FR" sz="1600" b="0" i="1" smtClean="0">
                          <a:solidFill>
                            <a:schemeClr val="accent1"/>
                          </a:solidFill>
                          <a:latin typeface="Cambria Math" panose="02040503050406030204" pitchFamily="18" charset="0"/>
                        </a:rPr>
                        <m:t>𝐷</m:t>
                      </m:r>
                      <m:r>
                        <a:rPr lang="fr-FR" sz="1600" b="0" i="1" smtClean="0">
                          <a:solidFill>
                            <a:schemeClr val="accent1"/>
                          </a:solidFill>
                          <a:latin typeface="Cambria Math" panose="02040503050406030204" pitchFamily="18" charset="0"/>
                        </a:rPr>
                        <m:t>3</m:t>
                      </m:r>
                    </m:oMath>
                  </a14:m>
                  <a:r>
                    <a:rPr lang="fr-FR" sz="1600" dirty="0">
                      <a:solidFill>
                        <a:schemeClr val="accent1"/>
                      </a:solidFill>
                    </a:rPr>
                    <a:t>-branes </a:t>
                  </a:r>
                  <a:endParaRPr lang="fr-FR" sz="1600" dirty="0"/>
                </a:p>
              </p:txBody>
            </p:sp>
          </mc:Choice>
          <mc:Fallback xmlns="">
            <p:sp>
              <p:nvSpPr>
                <p:cNvPr id="20" name="ZoneTexte 19">
                  <a:extLst>
                    <a:ext uri="{FF2B5EF4-FFF2-40B4-BE49-F238E27FC236}">
                      <a16:creationId xmlns:a16="http://schemas.microsoft.com/office/drawing/2014/main" id="{F765F812-5AE9-44C9-918E-E77EC4B77B7D}"/>
                    </a:ext>
                  </a:extLst>
                </p:cNvPr>
                <p:cNvSpPr txBox="1">
                  <a:spLocks noRot="1" noChangeAspect="1" noMove="1" noResize="1" noEditPoints="1" noAdjustHandles="1" noChangeArrowheads="1" noChangeShapeType="1" noTextEdit="1"/>
                </p:cNvSpPr>
                <p:nvPr/>
              </p:nvSpPr>
              <p:spPr>
                <a:xfrm>
                  <a:off x="6781895" y="6190475"/>
                  <a:ext cx="1347692" cy="338471"/>
                </a:xfrm>
                <a:prstGeom prst="rect">
                  <a:avLst/>
                </a:prstGeom>
                <a:blipFill>
                  <a:blip r:embed="rId3"/>
                  <a:stretch>
                    <a:fillRect t="-5357" r="-497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A2801BB3-C338-4A32-902B-3DAAF4C612F6}"/>
                    </a:ext>
                  </a:extLst>
                </p:cNvPr>
                <p:cNvSpPr txBox="1"/>
                <p:nvPr/>
              </p:nvSpPr>
              <p:spPr>
                <a:xfrm>
                  <a:off x="8638649" y="6190475"/>
                  <a:ext cx="1419547" cy="358215"/>
                </a:xfrm>
                <a:prstGeom prst="rect">
                  <a:avLst/>
                </a:prstGeom>
                <a:noFill/>
              </p:spPr>
              <p:txBody>
                <a:bodyPr wrap="square" rtlCol="0">
                  <a:spAutoFit/>
                </a:bodyPr>
                <a:lstStyle/>
                <a:p>
                  <a:pPr algn="ctr"/>
                  <a14:m>
                    <m:oMath xmlns:m="http://schemas.openxmlformats.org/officeDocument/2006/math">
                      <m:sSub>
                        <m:sSubPr>
                          <m:ctrlPr>
                            <a:rPr lang="fr-FR" sz="1600" i="1" smtClean="0">
                              <a:solidFill>
                                <a:schemeClr val="accent6">
                                  <a:lumMod val="75000"/>
                                </a:schemeClr>
                              </a:solidFill>
                              <a:latin typeface="Cambria Math" panose="02040503050406030204" pitchFamily="18" charset="0"/>
                            </a:rPr>
                          </m:ctrlPr>
                        </m:sSubPr>
                        <m:e>
                          <m:r>
                            <a:rPr lang="fr-FR" sz="1600" b="0" i="1" smtClean="0">
                              <a:solidFill>
                                <a:schemeClr val="accent6">
                                  <a:lumMod val="75000"/>
                                </a:schemeClr>
                              </a:solidFill>
                              <a:latin typeface="Cambria Math" panose="02040503050406030204" pitchFamily="18" charset="0"/>
                            </a:rPr>
                            <m:t>𝑁</m:t>
                          </m:r>
                        </m:e>
                        <m:sub>
                          <m:r>
                            <a:rPr lang="fr-FR" sz="1600" b="0" i="1" smtClean="0">
                              <a:solidFill>
                                <a:schemeClr val="accent6">
                                  <a:lumMod val="75000"/>
                                </a:schemeClr>
                              </a:solidFill>
                              <a:latin typeface="Cambria Math" panose="02040503050406030204" pitchFamily="18" charset="0"/>
                            </a:rPr>
                            <m:t>𝑓</m:t>
                          </m:r>
                        </m:sub>
                      </m:sSub>
                      <m:r>
                        <a:rPr lang="fr-FR" sz="1600" b="0" i="1" smtClean="0">
                          <a:solidFill>
                            <a:schemeClr val="accent6">
                              <a:lumMod val="75000"/>
                            </a:schemeClr>
                          </a:solidFill>
                          <a:latin typeface="Cambria Math" panose="02040503050406030204" pitchFamily="18" charset="0"/>
                        </a:rPr>
                        <m:t> </m:t>
                      </m:r>
                      <m:r>
                        <a:rPr lang="fr-FR" sz="1600" b="0" i="1" smtClean="0">
                          <a:solidFill>
                            <a:schemeClr val="accent6">
                              <a:lumMod val="75000"/>
                            </a:schemeClr>
                          </a:solidFill>
                          <a:latin typeface="Cambria Math" panose="02040503050406030204" pitchFamily="18" charset="0"/>
                        </a:rPr>
                        <m:t>𝐷</m:t>
                      </m:r>
                      <m:r>
                        <a:rPr lang="fr-FR" sz="1600" b="0" i="1" smtClean="0">
                          <a:solidFill>
                            <a:schemeClr val="accent6">
                              <a:lumMod val="75000"/>
                            </a:schemeClr>
                          </a:solidFill>
                          <a:latin typeface="Cambria Math" panose="02040503050406030204" pitchFamily="18" charset="0"/>
                        </a:rPr>
                        <m:t>4</m:t>
                      </m:r>
                    </m:oMath>
                  </a14:m>
                  <a:r>
                    <a:rPr lang="fr-FR" sz="1600" dirty="0">
                      <a:solidFill>
                        <a:schemeClr val="accent6">
                          <a:lumMod val="75000"/>
                        </a:schemeClr>
                      </a:solidFill>
                    </a:rPr>
                    <a:t>-branes</a:t>
                  </a:r>
                  <a:r>
                    <a:rPr lang="fr-FR" sz="1200" dirty="0">
                      <a:solidFill>
                        <a:schemeClr val="accent6">
                          <a:lumMod val="75000"/>
                        </a:schemeClr>
                      </a:solidFill>
                    </a:rPr>
                    <a:t> </a:t>
                  </a:r>
                  <a:endParaRPr lang="fr-FR" sz="1200" dirty="0"/>
                </a:p>
              </p:txBody>
            </p:sp>
          </mc:Choice>
          <mc:Fallback xmlns="">
            <p:sp>
              <p:nvSpPr>
                <p:cNvPr id="21" name="ZoneTexte 20">
                  <a:extLst>
                    <a:ext uri="{FF2B5EF4-FFF2-40B4-BE49-F238E27FC236}">
                      <a16:creationId xmlns:a16="http://schemas.microsoft.com/office/drawing/2014/main" id="{A2801BB3-C338-4A32-902B-3DAAF4C612F6}"/>
                    </a:ext>
                  </a:extLst>
                </p:cNvPr>
                <p:cNvSpPr txBox="1">
                  <a:spLocks noRot="1" noChangeAspect="1" noMove="1" noResize="1" noEditPoints="1" noAdjustHandles="1" noChangeArrowheads="1" noChangeShapeType="1" noTextEdit="1"/>
                </p:cNvSpPr>
                <p:nvPr/>
              </p:nvSpPr>
              <p:spPr>
                <a:xfrm>
                  <a:off x="8638649" y="6190475"/>
                  <a:ext cx="1419547" cy="358215"/>
                </a:xfrm>
                <a:prstGeom prst="rect">
                  <a:avLst/>
                </a:prstGeom>
                <a:blipFill>
                  <a:blip r:embed="rId4"/>
                  <a:stretch>
                    <a:fillRect t="-3390" b="-16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B5D57645-9868-4DE2-BF30-E1B240055F63}"/>
                    </a:ext>
                  </a:extLst>
                </p:cNvPr>
                <p:cNvSpPr txBox="1"/>
                <p:nvPr/>
              </p:nvSpPr>
              <p:spPr>
                <a:xfrm>
                  <a:off x="9973547" y="6190476"/>
                  <a:ext cx="1410020" cy="363537"/>
                </a:xfrm>
                <a:prstGeom prst="rect">
                  <a:avLst/>
                </a:prstGeom>
                <a:noFill/>
              </p:spPr>
              <p:txBody>
                <a:bodyPr wrap="square" rtlCol="0">
                  <a:spAutoFit/>
                </a:bodyPr>
                <a:lstStyle/>
                <a:p>
                  <a:pPr algn="ctr"/>
                  <a14:m>
                    <m:oMath xmlns:m="http://schemas.openxmlformats.org/officeDocument/2006/math">
                      <m:sSub>
                        <m:sSubPr>
                          <m:ctrlPr>
                            <a:rPr lang="fr-FR" sz="1600" i="1" smtClean="0">
                              <a:solidFill>
                                <a:schemeClr val="accent6">
                                  <a:lumMod val="75000"/>
                                </a:schemeClr>
                              </a:solidFill>
                              <a:latin typeface="Cambria Math" panose="02040503050406030204" pitchFamily="18" charset="0"/>
                            </a:rPr>
                          </m:ctrlPr>
                        </m:sSubPr>
                        <m:e>
                          <m:r>
                            <a:rPr lang="fr-FR" sz="1600" b="0" i="1" smtClean="0">
                              <a:solidFill>
                                <a:schemeClr val="accent6">
                                  <a:lumMod val="75000"/>
                                </a:schemeClr>
                              </a:solidFill>
                              <a:latin typeface="Cambria Math" panose="02040503050406030204" pitchFamily="18" charset="0"/>
                            </a:rPr>
                            <m:t>𝑁</m:t>
                          </m:r>
                        </m:e>
                        <m:sub>
                          <m:r>
                            <a:rPr lang="fr-FR" sz="1600" b="0" i="1" smtClean="0">
                              <a:solidFill>
                                <a:schemeClr val="accent6">
                                  <a:lumMod val="75000"/>
                                </a:schemeClr>
                              </a:solidFill>
                              <a:latin typeface="Cambria Math" panose="02040503050406030204" pitchFamily="18" charset="0"/>
                            </a:rPr>
                            <m:t>𝑓</m:t>
                          </m:r>
                        </m:sub>
                      </m:sSub>
                      <m:r>
                        <a:rPr lang="fr-FR" sz="1600" b="0" i="1" smtClean="0">
                          <a:solidFill>
                            <a:schemeClr val="accent6">
                              <a:lumMod val="75000"/>
                            </a:schemeClr>
                          </a:solidFill>
                          <a:latin typeface="Cambria Math" panose="02040503050406030204" pitchFamily="18" charset="0"/>
                        </a:rPr>
                        <m:t> </m:t>
                      </m:r>
                      <m:acc>
                        <m:accPr>
                          <m:chr m:val="̅"/>
                          <m:ctrlPr>
                            <a:rPr lang="fr-FR" sz="1600" b="0" i="1" smtClean="0">
                              <a:solidFill>
                                <a:schemeClr val="accent6">
                                  <a:lumMod val="75000"/>
                                </a:schemeClr>
                              </a:solidFill>
                              <a:latin typeface="Cambria Math" panose="02040503050406030204" pitchFamily="18" charset="0"/>
                            </a:rPr>
                          </m:ctrlPr>
                        </m:accPr>
                        <m:e>
                          <m:r>
                            <a:rPr lang="fr-FR" sz="1600" b="0" i="1" smtClean="0">
                              <a:solidFill>
                                <a:schemeClr val="accent6">
                                  <a:lumMod val="75000"/>
                                </a:schemeClr>
                              </a:solidFill>
                              <a:latin typeface="Cambria Math" panose="02040503050406030204" pitchFamily="18" charset="0"/>
                            </a:rPr>
                            <m:t>𝐷</m:t>
                          </m:r>
                          <m:r>
                            <a:rPr lang="fr-FR" sz="1600" b="0" i="1" smtClean="0">
                              <a:solidFill>
                                <a:schemeClr val="accent6">
                                  <a:lumMod val="75000"/>
                                </a:schemeClr>
                              </a:solidFill>
                              <a:latin typeface="Cambria Math" panose="02040503050406030204" pitchFamily="18" charset="0"/>
                            </a:rPr>
                            <m:t>4</m:t>
                          </m:r>
                        </m:e>
                      </m:acc>
                    </m:oMath>
                  </a14:m>
                  <a:r>
                    <a:rPr lang="fr-FR" sz="1600" dirty="0">
                      <a:solidFill>
                        <a:schemeClr val="accent6">
                          <a:lumMod val="75000"/>
                        </a:schemeClr>
                      </a:solidFill>
                    </a:rPr>
                    <a:t>-branes </a:t>
                  </a:r>
                  <a:endParaRPr lang="fr-FR" sz="1600" dirty="0"/>
                </a:p>
              </p:txBody>
            </p:sp>
          </mc:Choice>
          <mc:Fallback xmlns="">
            <p:sp>
              <p:nvSpPr>
                <p:cNvPr id="22" name="ZoneTexte 21">
                  <a:extLst>
                    <a:ext uri="{FF2B5EF4-FFF2-40B4-BE49-F238E27FC236}">
                      <a16:creationId xmlns:a16="http://schemas.microsoft.com/office/drawing/2014/main" id="{B5D57645-9868-4DE2-BF30-E1B240055F63}"/>
                    </a:ext>
                  </a:extLst>
                </p:cNvPr>
                <p:cNvSpPr txBox="1">
                  <a:spLocks noRot="1" noChangeAspect="1" noMove="1" noResize="1" noEditPoints="1" noAdjustHandles="1" noChangeArrowheads="1" noChangeShapeType="1" noTextEdit="1"/>
                </p:cNvSpPr>
                <p:nvPr/>
              </p:nvSpPr>
              <p:spPr>
                <a:xfrm>
                  <a:off x="9973547" y="6190476"/>
                  <a:ext cx="1410020" cy="363537"/>
                </a:xfrm>
                <a:prstGeom prst="rect">
                  <a:avLst/>
                </a:prstGeom>
                <a:blipFill>
                  <a:blip r:embed="rId5"/>
                  <a:stretch>
                    <a:fillRect t="-1667" r="-3030" b="-16667"/>
                  </a:stretch>
                </a:blipFill>
              </p:spPr>
              <p:txBody>
                <a:bodyPr/>
                <a:lstStyle/>
                <a:p>
                  <a:r>
                    <a:rPr lang="en-US">
                      <a:noFill/>
                    </a:rPr>
                    <a:t> </a:t>
                  </a:r>
                </a:p>
              </p:txBody>
            </p:sp>
          </mc:Fallback>
        </mc:AlternateContent>
        <p:sp>
          <p:nvSpPr>
            <p:cNvPr id="25" name="Forme libre : forme 24">
              <a:extLst>
                <a:ext uri="{FF2B5EF4-FFF2-40B4-BE49-F238E27FC236}">
                  <a16:creationId xmlns:a16="http://schemas.microsoft.com/office/drawing/2014/main" id="{344A1465-7CDE-4FF1-9FE3-1FF3D8305AD8}"/>
                </a:ext>
              </a:extLst>
            </p:cNvPr>
            <p:cNvSpPr/>
            <p:nvPr/>
          </p:nvSpPr>
          <p:spPr>
            <a:xfrm>
              <a:off x="8978836" y="5520573"/>
              <a:ext cx="428637" cy="196380"/>
            </a:xfrm>
            <a:custGeom>
              <a:avLst/>
              <a:gdLst>
                <a:gd name="connsiteX0" fmla="*/ 0 w 640080"/>
                <a:gd name="connsiteY0" fmla="*/ 0 h 297838"/>
                <a:gd name="connsiteX1" fmla="*/ 20320 w 640080"/>
                <a:gd name="connsiteY1" fmla="*/ 91440 h 297838"/>
                <a:gd name="connsiteX2" fmla="*/ 60960 w 640080"/>
                <a:gd name="connsiteY2" fmla="*/ 172720 h 297838"/>
                <a:gd name="connsiteX3" fmla="*/ 71120 w 640080"/>
                <a:gd name="connsiteY3" fmla="*/ 203200 h 297838"/>
                <a:gd name="connsiteX4" fmla="*/ 101600 w 640080"/>
                <a:gd name="connsiteY4" fmla="*/ 213360 h 297838"/>
                <a:gd name="connsiteX5" fmla="*/ 111760 w 640080"/>
                <a:gd name="connsiteY5" fmla="*/ 243840 h 297838"/>
                <a:gd name="connsiteX6" fmla="*/ 142240 w 640080"/>
                <a:gd name="connsiteY6" fmla="*/ 254000 h 297838"/>
                <a:gd name="connsiteX7" fmla="*/ 284480 w 640080"/>
                <a:gd name="connsiteY7" fmla="*/ 264160 h 297838"/>
                <a:gd name="connsiteX8" fmla="*/ 568960 w 640080"/>
                <a:gd name="connsiteY8" fmla="*/ 284480 h 297838"/>
                <a:gd name="connsiteX9" fmla="*/ 619760 w 640080"/>
                <a:gd name="connsiteY9" fmla="*/ 213360 h 297838"/>
                <a:gd name="connsiteX10" fmla="*/ 640080 w 640080"/>
                <a:gd name="connsiteY10" fmla="*/ 152400 h 297838"/>
                <a:gd name="connsiteX11" fmla="*/ 619760 w 640080"/>
                <a:gd name="connsiteY11" fmla="*/ 111760 h 297838"/>
                <a:gd name="connsiteX12" fmla="*/ 589280 w 640080"/>
                <a:gd name="connsiteY12" fmla="*/ 101600 h 29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080" h="297838">
                  <a:moveTo>
                    <a:pt x="0" y="0"/>
                  </a:moveTo>
                  <a:cubicBezTo>
                    <a:pt x="5168" y="31010"/>
                    <a:pt x="7156" y="62479"/>
                    <a:pt x="20320" y="91440"/>
                  </a:cubicBezTo>
                  <a:cubicBezTo>
                    <a:pt x="32855" y="119016"/>
                    <a:pt x="51381" y="143983"/>
                    <a:pt x="60960" y="172720"/>
                  </a:cubicBezTo>
                  <a:cubicBezTo>
                    <a:pt x="64347" y="182880"/>
                    <a:pt x="63547" y="195627"/>
                    <a:pt x="71120" y="203200"/>
                  </a:cubicBezTo>
                  <a:cubicBezTo>
                    <a:pt x="78693" y="210773"/>
                    <a:pt x="91440" y="209973"/>
                    <a:pt x="101600" y="213360"/>
                  </a:cubicBezTo>
                  <a:cubicBezTo>
                    <a:pt x="104987" y="223520"/>
                    <a:pt x="104187" y="236267"/>
                    <a:pt x="111760" y="243840"/>
                  </a:cubicBezTo>
                  <a:cubicBezTo>
                    <a:pt x="119333" y="251413"/>
                    <a:pt x="131604" y="252749"/>
                    <a:pt x="142240" y="254000"/>
                  </a:cubicBezTo>
                  <a:cubicBezTo>
                    <a:pt x="189449" y="259554"/>
                    <a:pt x="237067" y="260773"/>
                    <a:pt x="284480" y="264160"/>
                  </a:cubicBezTo>
                  <a:cubicBezTo>
                    <a:pt x="437049" y="315016"/>
                    <a:pt x="343836" y="296329"/>
                    <a:pt x="568960" y="284480"/>
                  </a:cubicBezTo>
                  <a:cubicBezTo>
                    <a:pt x="601692" y="251748"/>
                    <a:pt x="601930" y="257936"/>
                    <a:pt x="619760" y="213360"/>
                  </a:cubicBezTo>
                  <a:cubicBezTo>
                    <a:pt x="627715" y="193473"/>
                    <a:pt x="640080" y="152400"/>
                    <a:pt x="640080" y="152400"/>
                  </a:cubicBezTo>
                  <a:cubicBezTo>
                    <a:pt x="633307" y="138853"/>
                    <a:pt x="630470" y="122470"/>
                    <a:pt x="619760" y="111760"/>
                  </a:cubicBezTo>
                  <a:cubicBezTo>
                    <a:pt x="612187" y="104187"/>
                    <a:pt x="589280" y="101600"/>
                    <a:pt x="589280" y="101600"/>
                  </a:cubicBezTo>
                </a:path>
              </a:pathLst>
            </a:custGeom>
            <a:noFill/>
            <a:ln w="25400">
              <a:solidFill>
                <a:srgbClr val="C0000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26" name="Forme libre : forme 25">
              <a:extLst>
                <a:ext uri="{FF2B5EF4-FFF2-40B4-BE49-F238E27FC236}">
                  <a16:creationId xmlns:a16="http://schemas.microsoft.com/office/drawing/2014/main" id="{0FC573B0-F8D8-4B63-A428-6B39F5F4180F}"/>
                </a:ext>
              </a:extLst>
            </p:cNvPr>
            <p:cNvSpPr/>
            <p:nvPr/>
          </p:nvSpPr>
          <p:spPr>
            <a:xfrm>
              <a:off x="10638953" y="4442032"/>
              <a:ext cx="428637" cy="196380"/>
            </a:xfrm>
            <a:custGeom>
              <a:avLst/>
              <a:gdLst>
                <a:gd name="connsiteX0" fmla="*/ 0 w 640080"/>
                <a:gd name="connsiteY0" fmla="*/ 0 h 297838"/>
                <a:gd name="connsiteX1" fmla="*/ 20320 w 640080"/>
                <a:gd name="connsiteY1" fmla="*/ 91440 h 297838"/>
                <a:gd name="connsiteX2" fmla="*/ 60960 w 640080"/>
                <a:gd name="connsiteY2" fmla="*/ 172720 h 297838"/>
                <a:gd name="connsiteX3" fmla="*/ 71120 w 640080"/>
                <a:gd name="connsiteY3" fmla="*/ 203200 h 297838"/>
                <a:gd name="connsiteX4" fmla="*/ 101600 w 640080"/>
                <a:gd name="connsiteY4" fmla="*/ 213360 h 297838"/>
                <a:gd name="connsiteX5" fmla="*/ 111760 w 640080"/>
                <a:gd name="connsiteY5" fmla="*/ 243840 h 297838"/>
                <a:gd name="connsiteX6" fmla="*/ 142240 w 640080"/>
                <a:gd name="connsiteY6" fmla="*/ 254000 h 297838"/>
                <a:gd name="connsiteX7" fmla="*/ 284480 w 640080"/>
                <a:gd name="connsiteY7" fmla="*/ 264160 h 297838"/>
                <a:gd name="connsiteX8" fmla="*/ 568960 w 640080"/>
                <a:gd name="connsiteY8" fmla="*/ 284480 h 297838"/>
                <a:gd name="connsiteX9" fmla="*/ 619760 w 640080"/>
                <a:gd name="connsiteY9" fmla="*/ 213360 h 297838"/>
                <a:gd name="connsiteX10" fmla="*/ 640080 w 640080"/>
                <a:gd name="connsiteY10" fmla="*/ 152400 h 297838"/>
                <a:gd name="connsiteX11" fmla="*/ 619760 w 640080"/>
                <a:gd name="connsiteY11" fmla="*/ 111760 h 297838"/>
                <a:gd name="connsiteX12" fmla="*/ 589280 w 640080"/>
                <a:gd name="connsiteY12" fmla="*/ 101600 h 29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080" h="297838">
                  <a:moveTo>
                    <a:pt x="0" y="0"/>
                  </a:moveTo>
                  <a:cubicBezTo>
                    <a:pt x="5168" y="31010"/>
                    <a:pt x="7156" y="62479"/>
                    <a:pt x="20320" y="91440"/>
                  </a:cubicBezTo>
                  <a:cubicBezTo>
                    <a:pt x="32855" y="119016"/>
                    <a:pt x="51381" y="143983"/>
                    <a:pt x="60960" y="172720"/>
                  </a:cubicBezTo>
                  <a:cubicBezTo>
                    <a:pt x="64347" y="182880"/>
                    <a:pt x="63547" y="195627"/>
                    <a:pt x="71120" y="203200"/>
                  </a:cubicBezTo>
                  <a:cubicBezTo>
                    <a:pt x="78693" y="210773"/>
                    <a:pt x="91440" y="209973"/>
                    <a:pt x="101600" y="213360"/>
                  </a:cubicBezTo>
                  <a:cubicBezTo>
                    <a:pt x="104987" y="223520"/>
                    <a:pt x="104187" y="236267"/>
                    <a:pt x="111760" y="243840"/>
                  </a:cubicBezTo>
                  <a:cubicBezTo>
                    <a:pt x="119333" y="251413"/>
                    <a:pt x="131604" y="252749"/>
                    <a:pt x="142240" y="254000"/>
                  </a:cubicBezTo>
                  <a:cubicBezTo>
                    <a:pt x="189449" y="259554"/>
                    <a:pt x="237067" y="260773"/>
                    <a:pt x="284480" y="264160"/>
                  </a:cubicBezTo>
                  <a:cubicBezTo>
                    <a:pt x="437049" y="315016"/>
                    <a:pt x="343836" y="296329"/>
                    <a:pt x="568960" y="284480"/>
                  </a:cubicBezTo>
                  <a:cubicBezTo>
                    <a:pt x="601692" y="251748"/>
                    <a:pt x="601930" y="257936"/>
                    <a:pt x="619760" y="213360"/>
                  </a:cubicBezTo>
                  <a:cubicBezTo>
                    <a:pt x="627715" y="193473"/>
                    <a:pt x="640080" y="152400"/>
                    <a:pt x="640080" y="152400"/>
                  </a:cubicBezTo>
                  <a:cubicBezTo>
                    <a:pt x="633307" y="138853"/>
                    <a:pt x="630470" y="122470"/>
                    <a:pt x="619760" y="111760"/>
                  </a:cubicBezTo>
                  <a:cubicBezTo>
                    <a:pt x="612187" y="104187"/>
                    <a:pt x="589280" y="101600"/>
                    <a:pt x="589280" y="101600"/>
                  </a:cubicBezTo>
                </a:path>
              </a:pathLst>
            </a:custGeom>
            <a:noFill/>
            <a:ln w="25400">
              <a:solidFill>
                <a:srgbClr val="C0000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Forme libre : forme 26">
              <a:extLst>
                <a:ext uri="{FF2B5EF4-FFF2-40B4-BE49-F238E27FC236}">
                  <a16:creationId xmlns:a16="http://schemas.microsoft.com/office/drawing/2014/main" id="{030CDA7E-67ED-4246-A309-EADA4243EB56}"/>
                </a:ext>
              </a:extLst>
            </p:cNvPr>
            <p:cNvSpPr/>
            <p:nvPr/>
          </p:nvSpPr>
          <p:spPr>
            <a:xfrm>
              <a:off x="9618390" y="4877468"/>
              <a:ext cx="859729" cy="221068"/>
            </a:xfrm>
            <a:custGeom>
              <a:avLst/>
              <a:gdLst>
                <a:gd name="connsiteX0" fmla="*/ 0 w 2976880"/>
                <a:gd name="connsiteY0" fmla="*/ 0 h 548640"/>
                <a:gd name="connsiteX1" fmla="*/ 142240 w 2976880"/>
                <a:gd name="connsiteY1" fmla="*/ 30480 h 548640"/>
                <a:gd name="connsiteX2" fmla="*/ 213360 w 2976880"/>
                <a:gd name="connsiteY2" fmla="*/ 71120 h 548640"/>
                <a:gd name="connsiteX3" fmla="*/ 254000 w 2976880"/>
                <a:gd name="connsiteY3" fmla="*/ 81280 h 548640"/>
                <a:gd name="connsiteX4" fmla="*/ 304800 w 2976880"/>
                <a:gd name="connsiteY4" fmla="*/ 101600 h 548640"/>
                <a:gd name="connsiteX5" fmla="*/ 335280 w 2976880"/>
                <a:gd name="connsiteY5" fmla="*/ 121920 h 548640"/>
                <a:gd name="connsiteX6" fmla="*/ 396240 w 2976880"/>
                <a:gd name="connsiteY6" fmla="*/ 142240 h 548640"/>
                <a:gd name="connsiteX7" fmla="*/ 457200 w 2976880"/>
                <a:gd name="connsiteY7" fmla="*/ 162560 h 548640"/>
                <a:gd name="connsiteX8" fmla="*/ 538480 w 2976880"/>
                <a:gd name="connsiteY8" fmla="*/ 193040 h 548640"/>
                <a:gd name="connsiteX9" fmla="*/ 568960 w 2976880"/>
                <a:gd name="connsiteY9" fmla="*/ 223520 h 548640"/>
                <a:gd name="connsiteX10" fmla="*/ 701040 w 2976880"/>
                <a:gd name="connsiteY10" fmla="*/ 254000 h 548640"/>
                <a:gd name="connsiteX11" fmla="*/ 751840 w 2976880"/>
                <a:gd name="connsiteY11" fmla="*/ 274320 h 548640"/>
                <a:gd name="connsiteX12" fmla="*/ 782320 w 2976880"/>
                <a:gd name="connsiteY12" fmla="*/ 284480 h 548640"/>
                <a:gd name="connsiteX13" fmla="*/ 863600 w 2976880"/>
                <a:gd name="connsiteY13" fmla="*/ 304800 h 548640"/>
                <a:gd name="connsiteX14" fmla="*/ 934720 w 2976880"/>
                <a:gd name="connsiteY14" fmla="*/ 345440 h 548640"/>
                <a:gd name="connsiteX15" fmla="*/ 965200 w 2976880"/>
                <a:gd name="connsiteY15" fmla="*/ 355600 h 548640"/>
                <a:gd name="connsiteX16" fmla="*/ 995680 w 2976880"/>
                <a:gd name="connsiteY16" fmla="*/ 375920 h 548640"/>
                <a:gd name="connsiteX17" fmla="*/ 1026160 w 2976880"/>
                <a:gd name="connsiteY17" fmla="*/ 386080 h 548640"/>
                <a:gd name="connsiteX18" fmla="*/ 1056640 w 2976880"/>
                <a:gd name="connsiteY18" fmla="*/ 406400 h 548640"/>
                <a:gd name="connsiteX19" fmla="*/ 1117600 w 2976880"/>
                <a:gd name="connsiteY19" fmla="*/ 436880 h 548640"/>
                <a:gd name="connsiteX20" fmla="*/ 1148080 w 2976880"/>
                <a:gd name="connsiteY20" fmla="*/ 467360 h 548640"/>
                <a:gd name="connsiteX21" fmla="*/ 1209040 w 2976880"/>
                <a:gd name="connsiteY21" fmla="*/ 477520 h 548640"/>
                <a:gd name="connsiteX22" fmla="*/ 1249680 w 2976880"/>
                <a:gd name="connsiteY22" fmla="*/ 487680 h 548640"/>
                <a:gd name="connsiteX23" fmla="*/ 1320800 w 2976880"/>
                <a:gd name="connsiteY23" fmla="*/ 508000 h 548640"/>
                <a:gd name="connsiteX24" fmla="*/ 1422400 w 2976880"/>
                <a:gd name="connsiteY24" fmla="*/ 538480 h 548640"/>
                <a:gd name="connsiteX25" fmla="*/ 1605280 w 2976880"/>
                <a:gd name="connsiteY25" fmla="*/ 548640 h 548640"/>
                <a:gd name="connsiteX26" fmla="*/ 2397760 w 2976880"/>
                <a:gd name="connsiteY26" fmla="*/ 528320 h 548640"/>
                <a:gd name="connsiteX27" fmla="*/ 2438400 w 2976880"/>
                <a:gd name="connsiteY27" fmla="*/ 518160 h 548640"/>
                <a:gd name="connsiteX28" fmla="*/ 2489200 w 2976880"/>
                <a:gd name="connsiteY28" fmla="*/ 508000 h 548640"/>
                <a:gd name="connsiteX29" fmla="*/ 2550160 w 2976880"/>
                <a:gd name="connsiteY29" fmla="*/ 477520 h 548640"/>
                <a:gd name="connsiteX30" fmla="*/ 2702560 w 2976880"/>
                <a:gd name="connsiteY30" fmla="*/ 426720 h 548640"/>
                <a:gd name="connsiteX31" fmla="*/ 2743200 w 2976880"/>
                <a:gd name="connsiteY31" fmla="*/ 406400 h 548640"/>
                <a:gd name="connsiteX32" fmla="*/ 2804160 w 2976880"/>
                <a:gd name="connsiteY32" fmla="*/ 345440 h 548640"/>
                <a:gd name="connsiteX33" fmla="*/ 2834640 w 2976880"/>
                <a:gd name="connsiteY33" fmla="*/ 314960 h 548640"/>
                <a:gd name="connsiteX34" fmla="*/ 2895600 w 2976880"/>
                <a:gd name="connsiteY34" fmla="*/ 284480 h 548640"/>
                <a:gd name="connsiteX35" fmla="*/ 2946400 w 2976880"/>
                <a:gd name="connsiteY35" fmla="*/ 233680 h 548640"/>
                <a:gd name="connsiteX36" fmla="*/ 2976880 w 2976880"/>
                <a:gd name="connsiteY36" fmla="*/ 21336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6880" h="548640">
                  <a:moveTo>
                    <a:pt x="0" y="0"/>
                  </a:moveTo>
                  <a:cubicBezTo>
                    <a:pt x="49806" y="7115"/>
                    <a:pt x="95167" y="10306"/>
                    <a:pt x="142240" y="30480"/>
                  </a:cubicBezTo>
                  <a:cubicBezTo>
                    <a:pt x="167337" y="41236"/>
                    <a:pt x="188503" y="59821"/>
                    <a:pt x="213360" y="71120"/>
                  </a:cubicBezTo>
                  <a:cubicBezTo>
                    <a:pt x="226072" y="76898"/>
                    <a:pt x="240753" y="76864"/>
                    <a:pt x="254000" y="81280"/>
                  </a:cubicBezTo>
                  <a:cubicBezTo>
                    <a:pt x="271302" y="87047"/>
                    <a:pt x="288488" y="93444"/>
                    <a:pt x="304800" y="101600"/>
                  </a:cubicBezTo>
                  <a:cubicBezTo>
                    <a:pt x="315722" y="107061"/>
                    <a:pt x="324122" y="116961"/>
                    <a:pt x="335280" y="121920"/>
                  </a:cubicBezTo>
                  <a:cubicBezTo>
                    <a:pt x="354853" y="130619"/>
                    <a:pt x="375920" y="135467"/>
                    <a:pt x="396240" y="142240"/>
                  </a:cubicBezTo>
                  <a:cubicBezTo>
                    <a:pt x="416560" y="149013"/>
                    <a:pt x="438042" y="152981"/>
                    <a:pt x="457200" y="162560"/>
                  </a:cubicBezTo>
                  <a:cubicBezTo>
                    <a:pt x="510329" y="189125"/>
                    <a:pt x="483147" y="179207"/>
                    <a:pt x="538480" y="193040"/>
                  </a:cubicBezTo>
                  <a:cubicBezTo>
                    <a:pt x="548640" y="203200"/>
                    <a:pt x="555879" y="217574"/>
                    <a:pt x="568960" y="223520"/>
                  </a:cubicBezTo>
                  <a:cubicBezTo>
                    <a:pt x="619059" y="246292"/>
                    <a:pt x="652495" y="239437"/>
                    <a:pt x="701040" y="254000"/>
                  </a:cubicBezTo>
                  <a:cubicBezTo>
                    <a:pt x="718509" y="259241"/>
                    <a:pt x="734763" y="267916"/>
                    <a:pt x="751840" y="274320"/>
                  </a:cubicBezTo>
                  <a:cubicBezTo>
                    <a:pt x="761868" y="278080"/>
                    <a:pt x="771988" y="281662"/>
                    <a:pt x="782320" y="284480"/>
                  </a:cubicBezTo>
                  <a:cubicBezTo>
                    <a:pt x="809263" y="291828"/>
                    <a:pt x="863600" y="304800"/>
                    <a:pt x="863600" y="304800"/>
                  </a:cubicBezTo>
                  <a:cubicBezTo>
                    <a:pt x="894211" y="325207"/>
                    <a:pt x="898627" y="329971"/>
                    <a:pt x="934720" y="345440"/>
                  </a:cubicBezTo>
                  <a:cubicBezTo>
                    <a:pt x="944564" y="349659"/>
                    <a:pt x="955621" y="350811"/>
                    <a:pt x="965200" y="355600"/>
                  </a:cubicBezTo>
                  <a:cubicBezTo>
                    <a:pt x="976122" y="361061"/>
                    <a:pt x="984758" y="370459"/>
                    <a:pt x="995680" y="375920"/>
                  </a:cubicBezTo>
                  <a:cubicBezTo>
                    <a:pt x="1005259" y="380709"/>
                    <a:pt x="1016581" y="381291"/>
                    <a:pt x="1026160" y="386080"/>
                  </a:cubicBezTo>
                  <a:cubicBezTo>
                    <a:pt x="1037082" y="391541"/>
                    <a:pt x="1045966" y="400470"/>
                    <a:pt x="1056640" y="406400"/>
                  </a:cubicBezTo>
                  <a:cubicBezTo>
                    <a:pt x="1076499" y="417433"/>
                    <a:pt x="1098697" y="424278"/>
                    <a:pt x="1117600" y="436880"/>
                  </a:cubicBezTo>
                  <a:cubicBezTo>
                    <a:pt x="1129555" y="444850"/>
                    <a:pt x="1134950" y="461524"/>
                    <a:pt x="1148080" y="467360"/>
                  </a:cubicBezTo>
                  <a:cubicBezTo>
                    <a:pt x="1166905" y="475727"/>
                    <a:pt x="1188840" y="473480"/>
                    <a:pt x="1209040" y="477520"/>
                  </a:cubicBezTo>
                  <a:cubicBezTo>
                    <a:pt x="1222732" y="480258"/>
                    <a:pt x="1236208" y="484006"/>
                    <a:pt x="1249680" y="487680"/>
                  </a:cubicBezTo>
                  <a:cubicBezTo>
                    <a:pt x="1273467" y="494167"/>
                    <a:pt x="1297235" y="500749"/>
                    <a:pt x="1320800" y="508000"/>
                  </a:cubicBezTo>
                  <a:cubicBezTo>
                    <a:pt x="1334644" y="512260"/>
                    <a:pt x="1400332" y="536474"/>
                    <a:pt x="1422400" y="538480"/>
                  </a:cubicBezTo>
                  <a:cubicBezTo>
                    <a:pt x="1483203" y="544008"/>
                    <a:pt x="1544320" y="545253"/>
                    <a:pt x="1605280" y="548640"/>
                  </a:cubicBezTo>
                  <a:lnTo>
                    <a:pt x="2397760" y="528320"/>
                  </a:lnTo>
                  <a:cubicBezTo>
                    <a:pt x="2411714" y="527809"/>
                    <a:pt x="2424769" y="521189"/>
                    <a:pt x="2438400" y="518160"/>
                  </a:cubicBezTo>
                  <a:cubicBezTo>
                    <a:pt x="2455257" y="514414"/>
                    <a:pt x="2472447" y="512188"/>
                    <a:pt x="2489200" y="508000"/>
                  </a:cubicBezTo>
                  <a:cubicBezTo>
                    <a:pt x="2592545" y="482164"/>
                    <a:pt x="2440898" y="517252"/>
                    <a:pt x="2550160" y="477520"/>
                  </a:cubicBezTo>
                  <a:cubicBezTo>
                    <a:pt x="2759396" y="401434"/>
                    <a:pt x="2510706" y="513926"/>
                    <a:pt x="2702560" y="426720"/>
                  </a:cubicBezTo>
                  <a:cubicBezTo>
                    <a:pt x="2716348" y="420453"/>
                    <a:pt x="2731373" y="415861"/>
                    <a:pt x="2743200" y="406400"/>
                  </a:cubicBezTo>
                  <a:cubicBezTo>
                    <a:pt x="2765640" y="388448"/>
                    <a:pt x="2783840" y="365760"/>
                    <a:pt x="2804160" y="345440"/>
                  </a:cubicBezTo>
                  <a:cubicBezTo>
                    <a:pt x="2814320" y="335280"/>
                    <a:pt x="2821009" y="319504"/>
                    <a:pt x="2834640" y="314960"/>
                  </a:cubicBezTo>
                  <a:cubicBezTo>
                    <a:pt x="2876704" y="300939"/>
                    <a:pt x="2856209" y="310741"/>
                    <a:pt x="2895600" y="284480"/>
                  </a:cubicBezTo>
                  <a:cubicBezTo>
                    <a:pt x="2911594" y="236498"/>
                    <a:pt x="2894704" y="263221"/>
                    <a:pt x="2946400" y="233680"/>
                  </a:cubicBezTo>
                  <a:cubicBezTo>
                    <a:pt x="2957002" y="227622"/>
                    <a:pt x="2976880" y="213360"/>
                    <a:pt x="2976880" y="213360"/>
                  </a:cubicBezTo>
                </a:path>
              </a:pathLst>
            </a:custGeom>
            <a:noFill/>
            <a:ln w="25400">
              <a:solidFill>
                <a:srgbClr val="7030A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1F2C9585-8B4D-4DDC-9760-421E06275188}"/>
                    </a:ext>
                  </a:extLst>
                </p:cNvPr>
                <p:cNvSpPr txBox="1"/>
                <p:nvPr/>
              </p:nvSpPr>
              <p:spPr>
                <a:xfrm>
                  <a:off x="8567595" y="5435347"/>
                  <a:ext cx="311356" cy="2996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1600" i="1" smtClean="0">
                                <a:solidFill>
                                  <a:srgbClr val="FF0000"/>
                                </a:solidFill>
                                <a:latin typeface="Cambria Math" panose="02040503050406030204" pitchFamily="18" charset="0"/>
                              </a:rPr>
                            </m:ctrlPr>
                          </m:sSubSupPr>
                          <m:e>
                            <m:r>
                              <a:rPr lang="fr-FR" sz="1600" b="0" i="1" smtClean="0">
                                <a:solidFill>
                                  <a:srgbClr val="FF0000"/>
                                </a:solidFill>
                                <a:latin typeface="Cambria Math" panose="02040503050406030204" pitchFamily="18" charset="0"/>
                              </a:rPr>
                              <m:t>𝐴</m:t>
                            </m:r>
                          </m:e>
                          <m:sub>
                            <m:r>
                              <a:rPr lang="fr-FR" sz="1600" b="0" i="1" smtClean="0">
                                <a:solidFill>
                                  <a:srgbClr val="FF0000"/>
                                </a:solidFill>
                                <a:latin typeface="Cambria Math" panose="02040503050406030204" pitchFamily="18" charset="0"/>
                              </a:rPr>
                              <m:t>𝐿</m:t>
                            </m:r>
                          </m:sub>
                          <m:sup>
                            <m:r>
                              <a:rPr lang="fr-FR" sz="1600" b="0" i="1" smtClean="0">
                                <a:solidFill>
                                  <a:srgbClr val="FF0000"/>
                                </a:solidFill>
                                <a:latin typeface="Cambria Math" panose="02040503050406030204" pitchFamily="18" charset="0"/>
                              </a:rPr>
                              <m:t>𝑖𝑗</m:t>
                            </m:r>
                          </m:sup>
                        </m:sSubSup>
                      </m:oMath>
                    </m:oMathPara>
                  </a14:m>
                  <a:endParaRPr lang="fr-FR" sz="1200" dirty="0"/>
                </a:p>
              </p:txBody>
            </p:sp>
          </mc:Choice>
          <mc:Fallback xmlns="">
            <p:sp>
              <p:nvSpPr>
                <p:cNvPr id="30" name="ZoneTexte 29">
                  <a:extLst>
                    <a:ext uri="{FF2B5EF4-FFF2-40B4-BE49-F238E27FC236}">
                      <a16:creationId xmlns:a16="http://schemas.microsoft.com/office/drawing/2014/main" id="{1F2C9585-8B4D-4DDC-9760-421E06275188}"/>
                    </a:ext>
                  </a:extLst>
                </p:cNvPr>
                <p:cNvSpPr txBox="1">
                  <a:spLocks noRot="1" noChangeAspect="1" noMove="1" noResize="1" noEditPoints="1" noAdjustHandles="1" noChangeArrowheads="1" noChangeShapeType="1" noTextEdit="1"/>
                </p:cNvSpPr>
                <p:nvPr/>
              </p:nvSpPr>
              <p:spPr>
                <a:xfrm>
                  <a:off x="8567595" y="5435347"/>
                  <a:ext cx="311356" cy="299623"/>
                </a:xfrm>
                <a:prstGeom prst="rect">
                  <a:avLst/>
                </a:prstGeom>
                <a:blipFill>
                  <a:blip r:embed="rId6"/>
                  <a:stretch>
                    <a:fillRect l="-13462" t="-2041" r="-7692" b="-16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96F0F195-2CD0-4744-A23E-DF28BBD8A56F}"/>
                    </a:ext>
                  </a:extLst>
                </p:cNvPr>
                <p:cNvSpPr txBox="1"/>
                <p:nvPr/>
              </p:nvSpPr>
              <p:spPr>
                <a:xfrm>
                  <a:off x="11171112" y="4346014"/>
                  <a:ext cx="306227" cy="2942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1600" i="1" smtClean="0">
                                <a:solidFill>
                                  <a:srgbClr val="FF0000"/>
                                </a:solidFill>
                                <a:latin typeface="Cambria Math" panose="02040503050406030204" pitchFamily="18" charset="0"/>
                              </a:rPr>
                            </m:ctrlPr>
                          </m:sSubSupPr>
                          <m:e>
                            <m:r>
                              <a:rPr lang="fr-FR" sz="1600" b="0" i="1" smtClean="0">
                                <a:solidFill>
                                  <a:srgbClr val="FF0000"/>
                                </a:solidFill>
                                <a:latin typeface="Cambria Math" panose="02040503050406030204" pitchFamily="18" charset="0"/>
                              </a:rPr>
                              <m:t>𝐴</m:t>
                            </m:r>
                          </m:e>
                          <m:sub>
                            <m:r>
                              <a:rPr lang="fr-FR" sz="1600" b="0" i="1" smtClean="0">
                                <a:solidFill>
                                  <a:srgbClr val="FF0000"/>
                                </a:solidFill>
                                <a:latin typeface="Cambria Math" panose="02040503050406030204" pitchFamily="18" charset="0"/>
                              </a:rPr>
                              <m:t>𝑅</m:t>
                            </m:r>
                          </m:sub>
                          <m:sup>
                            <m:acc>
                              <m:accPr>
                                <m:chr m:val="̅"/>
                                <m:ctrlPr>
                                  <a:rPr lang="fr-FR" sz="1600" i="1" smtClean="0">
                                    <a:solidFill>
                                      <a:srgbClr val="FF0000"/>
                                    </a:solidFill>
                                    <a:latin typeface="Cambria Math" panose="02040503050406030204" pitchFamily="18" charset="0"/>
                                  </a:rPr>
                                </m:ctrlPr>
                              </m:accPr>
                              <m:e>
                                <m:r>
                                  <a:rPr lang="fr-FR" sz="1600" b="0" i="1" smtClean="0">
                                    <a:solidFill>
                                      <a:srgbClr val="FF0000"/>
                                    </a:solidFill>
                                    <a:latin typeface="Cambria Math" panose="02040503050406030204" pitchFamily="18" charset="0"/>
                                  </a:rPr>
                                  <m:t>𝑖</m:t>
                                </m:r>
                              </m:e>
                            </m:acc>
                            <m:acc>
                              <m:accPr>
                                <m:chr m:val="̅"/>
                                <m:ctrlPr>
                                  <a:rPr lang="fr-FR" sz="1600" i="1" smtClean="0">
                                    <a:solidFill>
                                      <a:srgbClr val="FF0000"/>
                                    </a:solidFill>
                                    <a:latin typeface="Cambria Math" panose="02040503050406030204" pitchFamily="18" charset="0"/>
                                  </a:rPr>
                                </m:ctrlPr>
                              </m:accPr>
                              <m:e>
                                <m:r>
                                  <a:rPr lang="fr-FR" sz="1600" b="0" i="1" smtClean="0">
                                    <a:solidFill>
                                      <a:srgbClr val="FF0000"/>
                                    </a:solidFill>
                                    <a:latin typeface="Cambria Math" panose="02040503050406030204" pitchFamily="18" charset="0"/>
                                  </a:rPr>
                                  <m:t>𝑗</m:t>
                                </m:r>
                              </m:e>
                            </m:acc>
                          </m:sup>
                        </m:sSubSup>
                      </m:oMath>
                    </m:oMathPara>
                  </a14:m>
                  <a:endParaRPr lang="fr-FR" sz="1200" dirty="0"/>
                </a:p>
              </p:txBody>
            </p:sp>
          </mc:Choice>
          <mc:Fallback xmlns="">
            <p:sp>
              <p:nvSpPr>
                <p:cNvPr id="31" name="ZoneTexte 30">
                  <a:extLst>
                    <a:ext uri="{FF2B5EF4-FFF2-40B4-BE49-F238E27FC236}">
                      <a16:creationId xmlns:a16="http://schemas.microsoft.com/office/drawing/2014/main" id="{96F0F195-2CD0-4744-A23E-DF28BBD8A56F}"/>
                    </a:ext>
                  </a:extLst>
                </p:cNvPr>
                <p:cNvSpPr txBox="1">
                  <a:spLocks noRot="1" noChangeAspect="1" noMove="1" noResize="1" noEditPoints="1" noAdjustHandles="1" noChangeArrowheads="1" noChangeShapeType="1" noTextEdit="1"/>
                </p:cNvSpPr>
                <p:nvPr/>
              </p:nvSpPr>
              <p:spPr>
                <a:xfrm>
                  <a:off x="11171112" y="4346014"/>
                  <a:ext cx="306227" cy="294239"/>
                </a:xfrm>
                <a:prstGeom prst="rect">
                  <a:avLst/>
                </a:prstGeom>
                <a:blipFill>
                  <a:blip r:embed="rId7"/>
                  <a:stretch>
                    <a:fillRect l="-16000" r="-64000"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ZoneTexte 31">
                  <a:extLst>
                    <a:ext uri="{FF2B5EF4-FFF2-40B4-BE49-F238E27FC236}">
                      <a16:creationId xmlns:a16="http://schemas.microsoft.com/office/drawing/2014/main" id="{560D5E75-EA3D-44F1-8CCE-8E0424EE29D0}"/>
                    </a:ext>
                  </a:extLst>
                </p:cNvPr>
                <p:cNvSpPr txBox="1"/>
                <p:nvPr/>
              </p:nvSpPr>
              <p:spPr>
                <a:xfrm>
                  <a:off x="9851551" y="4753469"/>
                  <a:ext cx="335476" cy="254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1600" i="1" smtClean="0">
                                <a:solidFill>
                                  <a:srgbClr val="7030A0"/>
                                </a:solidFill>
                                <a:latin typeface="Cambria Math" panose="02040503050406030204" pitchFamily="18" charset="0"/>
                              </a:rPr>
                            </m:ctrlPr>
                          </m:sSupPr>
                          <m:e>
                            <m:r>
                              <a:rPr lang="fr-FR" sz="1600" b="0" i="1" smtClean="0">
                                <a:solidFill>
                                  <a:srgbClr val="7030A0"/>
                                </a:solidFill>
                                <a:latin typeface="Cambria Math" panose="02040503050406030204" pitchFamily="18" charset="0"/>
                              </a:rPr>
                              <m:t>𝒯</m:t>
                            </m:r>
                          </m:e>
                          <m:sup>
                            <m:r>
                              <a:rPr lang="fr-FR" sz="1600" b="0" i="1" smtClean="0">
                                <a:solidFill>
                                  <a:srgbClr val="7030A0"/>
                                </a:solidFill>
                                <a:latin typeface="Cambria Math" panose="02040503050406030204" pitchFamily="18" charset="0"/>
                              </a:rPr>
                              <m:t>𝑖</m:t>
                            </m:r>
                            <m:acc>
                              <m:accPr>
                                <m:chr m:val="̅"/>
                                <m:ctrlPr>
                                  <a:rPr lang="fr-FR" sz="1600" b="0" i="1" smtClean="0">
                                    <a:solidFill>
                                      <a:srgbClr val="7030A0"/>
                                    </a:solidFill>
                                    <a:latin typeface="Cambria Math" panose="02040503050406030204" pitchFamily="18" charset="0"/>
                                  </a:rPr>
                                </m:ctrlPr>
                              </m:accPr>
                              <m:e>
                                <m:r>
                                  <a:rPr lang="fr-FR" sz="1600" b="0" i="1" smtClean="0">
                                    <a:solidFill>
                                      <a:srgbClr val="7030A0"/>
                                    </a:solidFill>
                                    <a:latin typeface="Cambria Math" panose="02040503050406030204" pitchFamily="18" charset="0"/>
                                  </a:rPr>
                                  <m:t>𝑗</m:t>
                                </m:r>
                              </m:e>
                            </m:acc>
                          </m:sup>
                        </m:sSup>
                      </m:oMath>
                    </m:oMathPara>
                  </a14:m>
                  <a:endParaRPr lang="fr-FR" sz="1200" dirty="0"/>
                </a:p>
              </p:txBody>
            </p:sp>
          </mc:Choice>
          <mc:Fallback xmlns="">
            <p:sp>
              <p:nvSpPr>
                <p:cNvPr id="32" name="ZoneTexte 31">
                  <a:extLst>
                    <a:ext uri="{FF2B5EF4-FFF2-40B4-BE49-F238E27FC236}">
                      <a16:creationId xmlns:a16="http://schemas.microsoft.com/office/drawing/2014/main" id="{560D5E75-EA3D-44F1-8CCE-8E0424EE29D0}"/>
                    </a:ext>
                  </a:extLst>
                </p:cNvPr>
                <p:cNvSpPr txBox="1">
                  <a:spLocks noRot="1" noChangeAspect="1" noMove="1" noResize="1" noEditPoints="1" noAdjustHandles="1" noChangeArrowheads="1" noChangeShapeType="1" noTextEdit="1"/>
                </p:cNvSpPr>
                <p:nvPr/>
              </p:nvSpPr>
              <p:spPr>
                <a:xfrm>
                  <a:off x="9851551" y="4753469"/>
                  <a:ext cx="335476" cy="254237"/>
                </a:xfrm>
                <a:prstGeom prst="rect">
                  <a:avLst/>
                </a:prstGeom>
                <a:blipFill>
                  <a:blip r:embed="rId8"/>
                  <a:stretch>
                    <a:fillRect l="-12727" t="-2439" r="-60000" b="-7317"/>
                  </a:stretch>
                </a:blipFill>
              </p:spPr>
              <p:txBody>
                <a:bodyPr/>
                <a:lstStyle/>
                <a:p>
                  <a:r>
                    <a:rPr lang="en-US">
                      <a:noFill/>
                    </a:rPr>
                    <a:t> </a:t>
                  </a:r>
                </a:p>
              </p:txBody>
            </p:sp>
          </mc:Fallback>
        </mc:AlternateContent>
        <p:sp>
          <p:nvSpPr>
            <p:cNvPr id="33" name="Forme libre : forme 32">
              <a:extLst>
                <a:ext uri="{FF2B5EF4-FFF2-40B4-BE49-F238E27FC236}">
                  <a16:creationId xmlns:a16="http://schemas.microsoft.com/office/drawing/2014/main" id="{AD7F0667-2DFF-4FA2-8EE1-EDBE9ACC655D}"/>
                </a:ext>
              </a:extLst>
            </p:cNvPr>
            <p:cNvSpPr/>
            <p:nvPr/>
          </p:nvSpPr>
          <p:spPr>
            <a:xfrm>
              <a:off x="8224240" y="4117118"/>
              <a:ext cx="343359" cy="202251"/>
            </a:xfrm>
            <a:custGeom>
              <a:avLst/>
              <a:gdLst>
                <a:gd name="connsiteX0" fmla="*/ 572250 w 907530"/>
                <a:gd name="connsiteY0" fmla="*/ 477520 h 477520"/>
                <a:gd name="connsiteX1" fmla="*/ 277610 w 907530"/>
                <a:gd name="connsiteY1" fmla="*/ 467360 h 477520"/>
                <a:gd name="connsiteX2" fmla="*/ 247130 w 907530"/>
                <a:gd name="connsiteY2" fmla="*/ 457200 h 477520"/>
                <a:gd name="connsiteX3" fmla="*/ 216650 w 907530"/>
                <a:gd name="connsiteY3" fmla="*/ 436880 h 477520"/>
                <a:gd name="connsiteX4" fmla="*/ 155690 w 907530"/>
                <a:gd name="connsiteY4" fmla="*/ 386080 h 477520"/>
                <a:gd name="connsiteX5" fmla="*/ 135370 w 907530"/>
                <a:gd name="connsiteY5" fmla="*/ 355600 h 477520"/>
                <a:gd name="connsiteX6" fmla="*/ 104890 w 907530"/>
                <a:gd name="connsiteY6" fmla="*/ 345440 h 477520"/>
                <a:gd name="connsiteX7" fmla="*/ 64250 w 907530"/>
                <a:gd name="connsiteY7" fmla="*/ 314960 h 477520"/>
                <a:gd name="connsiteX8" fmla="*/ 43930 w 907530"/>
                <a:gd name="connsiteY8" fmla="*/ 274320 h 477520"/>
                <a:gd name="connsiteX9" fmla="*/ 33770 w 907530"/>
                <a:gd name="connsiteY9" fmla="*/ 243840 h 477520"/>
                <a:gd name="connsiteX10" fmla="*/ 13450 w 907530"/>
                <a:gd name="connsiteY10" fmla="*/ 213360 h 477520"/>
                <a:gd name="connsiteX11" fmla="*/ 13450 w 907530"/>
                <a:gd name="connsiteY11" fmla="*/ 81280 h 477520"/>
                <a:gd name="connsiteX12" fmla="*/ 43930 w 907530"/>
                <a:gd name="connsiteY12" fmla="*/ 60960 h 477520"/>
                <a:gd name="connsiteX13" fmla="*/ 104890 w 907530"/>
                <a:gd name="connsiteY13" fmla="*/ 20320 h 477520"/>
                <a:gd name="connsiteX14" fmla="*/ 165850 w 907530"/>
                <a:gd name="connsiteY14" fmla="*/ 0 h 477520"/>
                <a:gd name="connsiteX15" fmla="*/ 572250 w 907530"/>
                <a:gd name="connsiteY15" fmla="*/ 10160 h 477520"/>
                <a:gd name="connsiteX16" fmla="*/ 612890 w 907530"/>
                <a:gd name="connsiteY16" fmla="*/ 30480 h 477520"/>
                <a:gd name="connsiteX17" fmla="*/ 643370 w 907530"/>
                <a:gd name="connsiteY17" fmla="*/ 40640 h 477520"/>
                <a:gd name="connsiteX18" fmla="*/ 734810 w 907530"/>
                <a:gd name="connsiteY18" fmla="*/ 91440 h 477520"/>
                <a:gd name="connsiteX19" fmla="*/ 795770 w 907530"/>
                <a:gd name="connsiteY19" fmla="*/ 142240 h 477520"/>
                <a:gd name="connsiteX20" fmla="*/ 826250 w 907530"/>
                <a:gd name="connsiteY20" fmla="*/ 162560 h 477520"/>
                <a:gd name="connsiteX21" fmla="*/ 877050 w 907530"/>
                <a:gd name="connsiteY21" fmla="*/ 233680 h 477520"/>
                <a:gd name="connsiteX22" fmla="*/ 897370 w 907530"/>
                <a:gd name="connsiteY22" fmla="*/ 264160 h 477520"/>
                <a:gd name="connsiteX23" fmla="*/ 907530 w 907530"/>
                <a:gd name="connsiteY23" fmla="*/ 304800 h 477520"/>
                <a:gd name="connsiteX24" fmla="*/ 866890 w 907530"/>
                <a:gd name="connsiteY24" fmla="*/ 375920 h 477520"/>
                <a:gd name="connsiteX25" fmla="*/ 805930 w 907530"/>
                <a:gd name="connsiteY25" fmla="*/ 416560 h 477520"/>
                <a:gd name="connsiteX26" fmla="*/ 714490 w 907530"/>
                <a:gd name="connsiteY26" fmla="*/ 467360 h 477520"/>
                <a:gd name="connsiteX27" fmla="*/ 572250 w 907530"/>
                <a:gd name="connsiteY27" fmla="*/ 477520 h 47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7530" h="477520">
                  <a:moveTo>
                    <a:pt x="572250" y="477520"/>
                  </a:moveTo>
                  <a:cubicBezTo>
                    <a:pt x="499437" y="477520"/>
                    <a:pt x="375690" y="473490"/>
                    <a:pt x="277610" y="467360"/>
                  </a:cubicBezTo>
                  <a:cubicBezTo>
                    <a:pt x="266921" y="466692"/>
                    <a:pt x="256709" y="461989"/>
                    <a:pt x="247130" y="457200"/>
                  </a:cubicBezTo>
                  <a:cubicBezTo>
                    <a:pt x="236208" y="451739"/>
                    <a:pt x="226031" y="444697"/>
                    <a:pt x="216650" y="436880"/>
                  </a:cubicBezTo>
                  <a:cubicBezTo>
                    <a:pt x="138421" y="371689"/>
                    <a:pt x="231366" y="436531"/>
                    <a:pt x="155690" y="386080"/>
                  </a:cubicBezTo>
                  <a:cubicBezTo>
                    <a:pt x="148917" y="375920"/>
                    <a:pt x="144905" y="363228"/>
                    <a:pt x="135370" y="355600"/>
                  </a:cubicBezTo>
                  <a:cubicBezTo>
                    <a:pt x="127007" y="348910"/>
                    <a:pt x="114189" y="350753"/>
                    <a:pt x="104890" y="345440"/>
                  </a:cubicBezTo>
                  <a:cubicBezTo>
                    <a:pt x="90188" y="337039"/>
                    <a:pt x="77797" y="325120"/>
                    <a:pt x="64250" y="314960"/>
                  </a:cubicBezTo>
                  <a:cubicBezTo>
                    <a:pt x="57477" y="301413"/>
                    <a:pt x="49896" y="288241"/>
                    <a:pt x="43930" y="274320"/>
                  </a:cubicBezTo>
                  <a:cubicBezTo>
                    <a:pt x="39711" y="264476"/>
                    <a:pt x="38559" y="253419"/>
                    <a:pt x="33770" y="243840"/>
                  </a:cubicBezTo>
                  <a:cubicBezTo>
                    <a:pt x="28309" y="232918"/>
                    <a:pt x="20223" y="223520"/>
                    <a:pt x="13450" y="213360"/>
                  </a:cubicBezTo>
                  <a:cubicBezTo>
                    <a:pt x="786" y="162702"/>
                    <a:pt x="-9087" y="143257"/>
                    <a:pt x="13450" y="81280"/>
                  </a:cubicBezTo>
                  <a:cubicBezTo>
                    <a:pt x="17623" y="69804"/>
                    <a:pt x="33770" y="67733"/>
                    <a:pt x="43930" y="60960"/>
                  </a:cubicBezTo>
                  <a:cubicBezTo>
                    <a:pt x="73908" y="15993"/>
                    <a:pt x="50217" y="36722"/>
                    <a:pt x="104890" y="20320"/>
                  </a:cubicBezTo>
                  <a:cubicBezTo>
                    <a:pt x="125406" y="14165"/>
                    <a:pt x="165850" y="0"/>
                    <a:pt x="165850" y="0"/>
                  </a:cubicBezTo>
                  <a:cubicBezTo>
                    <a:pt x="301317" y="3387"/>
                    <a:pt x="437055" y="942"/>
                    <a:pt x="572250" y="10160"/>
                  </a:cubicBezTo>
                  <a:cubicBezTo>
                    <a:pt x="587361" y="11190"/>
                    <a:pt x="598969" y="24514"/>
                    <a:pt x="612890" y="30480"/>
                  </a:cubicBezTo>
                  <a:cubicBezTo>
                    <a:pt x="622734" y="34699"/>
                    <a:pt x="633210" y="37253"/>
                    <a:pt x="643370" y="40640"/>
                  </a:cubicBezTo>
                  <a:cubicBezTo>
                    <a:pt x="696850" y="111947"/>
                    <a:pt x="644203" y="61238"/>
                    <a:pt x="734810" y="91440"/>
                  </a:cubicBezTo>
                  <a:cubicBezTo>
                    <a:pt x="760035" y="99848"/>
                    <a:pt x="776906" y="126520"/>
                    <a:pt x="795770" y="142240"/>
                  </a:cubicBezTo>
                  <a:cubicBezTo>
                    <a:pt x="805151" y="150057"/>
                    <a:pt x="816090" y="155787"/>
                    <a:pt x="826250" y="162560"/>
                  </a:cubicBezTo>
                  <a:cubicBezTo>
                    <a:pt x="874138" y="234392"/>
                    <a:pt x="814039" y="145465"/>
                    <a:pt x="877050" y="233680"/>
                  </a:cubicBezTo>
                  <a:cubicBezTo>
                    <a:pt x="884147" y="243616"/>
                    <a:pt x="890597" y="254000"/>
                    <a:pt x="897370" y="264160"/>
                  </a:cubicBezTo>
                  <a:cubicBezTo>
                    <a:pt x="900757" y="277707"/>
                    <a:pt x="907530" y="290836"/>
                    <a:pt x="907530" y="304800"/>
                  </a:cubicBezTo>
                  <a:cubicBezTo>
                    <a:pt x="907530" y="330658"/>
                    <a:pt x="879265" y="359420"/>
                    <a:pt x="866890" y="375920"/>
                  </a:cubicBezTo>
                  <a:cubicBezTo>
                    <a:pt x="847467" y="434188"/>
                    <a:pt x="873362" y="385909"/>
                    <a:pt x="805930" y="416560"/>
                  </a:cubicBezTo>
                  <a:cubicBezTo>
                    <a:pt x="782768" y="427088"/>
                    <a:pt x="747655" y="465287"/>
                    <a:pt x="714490" y="467360"/>
                  </a:cubicBezTo>
                  <a:cubicBezTo>
                    <a:pt x="670549" y="470106"/>
                    <a:pt x="645063" y="477520"/>
                    <a:pt x="572250" y="477520"/>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accent5"/>
                </a:solidFill>
              </a:endParaRPr>
            </a:p>
          </p:txBody>
        </p:sp>
        <mc:AlternateContent xmlns:mc="http://schemas.openxmlformats.org/markup-compatibility/2006" xmlns:a14="http://schemas.microsoft.com/office/drawing/2010/main">
          <mc:Choice Requires="a14">
            <p:sp>
              <p:nvSpPr>
                <p:cNvPr id="39" name="ZoneTexte 38">
                  <a:extLst>
                    <a:ext uri="{FF2B5EF4-FFF2-40B4-BE49-F238E27FC236}">
                      <a16:creationId xmlns:a16="http://schemas.microsoft.com/office/drawing/2014/main" id="{2E2193BD-3622-40E9-AABE-E72C1E3A2C24}"/>
                    </a:ext>
                  </a:extLst>
                </p:cNvPr>
                <p:cNvSpPr txBox="1"/>
                <p:nvPr/>
              </p:nvSpPr>
              <p:spPr>
                <a:xfrm>
                  <a:off x="8039290" y="4257515"/>
                  <a:ext cx="524824" cy="338554"/>
                </a:xfrm>
                <a:prstGeom prst="rect">
                  <a:avLst/>
                </a:prstGeom>
                <a:noFill/>
              </p:spPr>
              <p:txBody>
                <a:bodyPr wrap="none" rtlCol="0">
                  <a:spAutoFit/>
                </a:bodyPr>
                <a:lstStyle/>
                <a:p>
                  <a:r>
                    <a:rPr lang="fr-FR" sz="1600" dirty="0">
                      <a:solidFill>
                        <a:schemeClr val="accent1"/>
                      </a:solidFill>
                    </a:rPr>
                    <a:t>g, </a:t>
                  </a:r>
                  <a14:m>
                    <m:oMath xmlns:m="http://schemas.openxmlformats.org/officeDocument/2006/math">
                      <m:r>
                        <a:rPr lang="fr-FR" sz="1600" b="0" i="1" smtClean="0">
                          <a:solidFill>
                            <a:schemeClr val="accent1"/>
                          </a:solidFill>
                          <a:latin typeface="Cambria Math" panose="02040503050406030204" pitchFamily="18" charset="0"/>
                        </a:rPr>
                        <m:t>𝜑</m:t>
                      </m:r>
                    </m:oMath>
                  </a14:m>
                  <a:endParaRPr lang="fr-FR" sz="1600" dirty="0">
                    <a:solidFill>
                      <a:schemeClr val="accent1"/>
                    </a:solidFill>
                  </a:endParaRPr>
                </a:p>
              </p:txBody>
            </p:sp>
          </mc:Choice>
          <mc:Fallback xmlns="">
            <p:sp>
              <p:nvSpPr>
                <p:cNvPr id="39" name="ZoneTexte 38">
                  <a:extLst>
                    <a:ext uri="{FF2B5EF4-FFF2-40B4-BE49-F238E27FC236}">
                      <a16:creationId xmlns:a16="http://schemas.microsoft.com/office/drawing/2014/main" id="{2E2193BD-3622-40E9-AABE-E72C1E3A2C24}"/>
                    </a:ext>
                  </a:extLst>
                </p:cNvPr>
                <p:cNvSpPr txBox="1">
                  <a:spLocks noRot="1" noChangeAspect="1" noMove="1" noResize="1" noEditPoints="1" noAdjustHandles="1" noChangeArrowheads="1" noChangeShapeType="1" noTextEdit="1"/>
                </p:cNvSpPr>
                <p:nvPr/>
              </p:nvSpPr>
              <p:spPr>
                <a:xfrm>
                  <a:off x="8039290" y="4257515"/>
                  <a:ext cx="524824" cy="338554"/>
                </a:xfrm>
                <a:prstGeom prst="rect">
                  <a:avLst/>
                </a:prstGeom>
                <a:blipFill>
                  <a:blip r:embed="rId9"/>
                  <a:stretch>
                    <a:fillRect l="-6977" t="-5357" b="-21429"/>
                  </a:stretch>
                </a:blipFill>
              </p:spPr>
              <p:txBody>
                <a:bodyPr/>
                <a:lstStyle/>
                <a:p>
                  <a:r>
                    <a:rPr lang="en-US">
                      <a:noFill/>
                    </a:rPr>
                    <a:t> </a:t>
                  </a:r>
                </a:p>
              </p:txBody>
            </p:sp>
          </mc:Fallback>
        </mc:AlternateContent>
      </p:grpSp>
      <p:grpSp>
        <p:nvGrpSpPr>
          <p:cNvPr id="54" name="Groupe 53">
            <a:extLst>
              <a:ext uri="{FF2B5EF4-FFF2-40B4-BE49-F238E27FC236}">
                <a16:creationId xmlns:a16="http://schemas.microsoft.com/office/drawing/2014/main" id="{AD3F26A4-6AE6-4BC9-AF0C-9EFB81EC07AC}"/>
              </a:ext>
            </a:extLst>
          </p:cNvPr>
          <p:cNvGrpSpPr/>
          <p:nvPr/>
        </p:nvGrpSpPr>
        <p:grpSpPr>
          <a:xfrm>
            <a:off x="659794" y="2593666"/>
            <a:ext cx="11141812" cy="1446918"/>
            <a:chOff x="659794" y="2593666"/>
            <a:chExt cx="11141812" cy="1446918"/>
          </a:xfrm>
        </p:grpSpPr>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929A740F-2EB2-43AA-9A04-9EABDD627577}"/>
                    </a:ext>
                  </a:extLst>
                </p:cNvPr>
                <p:cNvSpPr txBox="1"/>
                <p:nvPr/>
              </p:nvSpPr>
              <p:spPr>
                <a:xfrm>
                  <a:off x="2010651" y="2593666"/>
                  <a:ext cx="7934801" cy="7768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2</m:t>
                                </m:r>
                              </m:den>
                            </m:f>
                            <m:r>
                              <a:rPr lang="fr-FR" sz="2400" b="0" i="1" smtClean="0">
                                <a:latin typeface="Cambria Math" panose="02040503050406030204" pitchFamily="18" charset="0"/>
                              </a:rPr>
                              <m:t>𝑀</m:t>
                            </m:r>
                          </m:e>
                          <m:sub>
                            <m:r>
                              <a:rPr lang="fr-FR" sz="2400" b="0" i="1" smtClean="0">
                                <a:latin typeface="Cambria Math" panose="02040503050406030204" pitchFamily="18" charset="0"/>
                              </a:rPr>
                              <m:t>𝑃𝑙</m:t>
                            </m:r>
                          </m:sub>
                          <m:sup>
                            <m:r>
                              <a:rPr lang="fr-FR" sz="2400" b="0" i="1" smtClean="0">
                                <a:latin typeface="Cambria Math" panose="02040503050406030204" pitchFamily="18" charset="0"/>
                              </a:rPr>
                              <m:t>3</m:t>
                            </m:r>
                          </m:sup>
                        </m:sSubSup>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𝑁</m:t>
                            </m:r>
                          </m:e>
                          <m:sub>
                            <m:r>
                              <a:rPr lang="fr-FR" sz="2400" b="0" i="1" smtClean="0">
                                <a:latin typeface="Cambria Math" panose="02040503050406030204" pitchFamily="18" charset="0"/>
                              </a:rPr>
                              <m:t>𝑐</m:t>
                            </m:r>
                          </m:sub>
                        </m:sSub>
                        <m:r>
                          <m:rPr>
                            <m:nor/>
                          </m:rPr>
                          <a:rPr lang="fr-FR" sz="2400" b="0" i="0" smtClean="0">
                            <a:latin typeface="Cambria Math" panose="02040503050406030204" pitchFamily="18" charset="0"/>
                          </a:rPr>
                          <m:t>STr</m:t>
                        </m:r>
                        <m:nary>
                          <m:naryPr>
                            <m:subHide m:val="on"/>
                            <m:supHide m:val="on"/>
                            <m:ctrlPr>
                              <a:rPr lang="fr-FR" sz="2400" b="0" i="1" smtClean="0">
                                <a:latin typeface="Cambria Math" panose="02040503050406030204" pitchFamily="18" charset="0"/>
                              </a:rPr>
                            </m:ctrlPr>
                          </m:naryPr>
                          <m:sub/>
                          <m:sup/>
                          <m:e>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dx</m:t>
                                </m:r>
                              </m:e>
                              <m:sup>
                                <m:r>
                                  <a:rPr lang="fr-FR" sz="2400" b="0" i="1" smtClean="0">
                                    <a:latin typeface="Cambria Math" panose="02040503050406030204" pitchFamily="18" charset="0"/>
                                  </a:rPr>
                                  <m:t>5</m:t>
                                </m:r>
                              </m:sup>
                            </m:sSup>
                            <m:r>
                              <a:rPr lang="fr-FR" sz="2400" b="0" i="1" smtClean="0">
                                <a:latin typeface="Cambria Math" panose="02040503050406030204" pitchFamily="18" charset="0"/>
                              </a:rPr>
                              <m:t>𝑉</m:t>
                            </m:r>
                            <m:r>
                              <a:rPr lang="fr-FR" sz="2400" b="0" i="1" smtClean="0">
                                <a:latin typeface="Cambria Math" panose="02040503050406030204" pitchFamily="18" charset="0"/>
                              </a:rPr>
                              <m:t>(</m:t>
                            </m:r>
                            <m:r>
                              <a:rPr lang="fr-FR" sz="2400" b="0" i="1" smtClean="0">
                                <a:latin typeface="Cambria Math" panose="02040503050406030204" pitchFamily="18" charset="0"/>
                              </a:rPr>
                              <m:t>𝒯</m:t>
                            </m:r>
                            <m:r>
                              <a:rPr lang="fr-FR" sz="2400" b="0" i="1" smtClean="0">
                                <a:latin typeface="Cambria Math" panose="02040503050406030204" pitchFamily="18" charset="0"/>
                              </a:rPr>
                              <m:t>)</m:t>
                            </m:r>
                            <m:d>
                              <m:dPr>
                                <m:begChr m:val="["/>
                                <m:endChr m:val="]"/>
                                <m:ctrlPr>
                                  <a:rPr lang="fr-FR" sz="2400" b="0" i="1" smtClean="0">
                                    <a:latin typeface="Cambria Math" panose="02040503050406030204" pitchFamily="18" charset="0"/>
                                  </a:rPr>
                                </m:ctrlPr>
                              </m:dPr>
                              <m:e>
                                <m:rad>
                                  <m:radPr>
                                    <m:degHide m:val="on"/>
                                    <m:ctrlPr>
                                      <a:rPr lang="fr-FR" sz="2400" b="0" i="1" smtClean="0">
                                        <a:latin typeface="Cambria Math" panose="02040503050406030204" pitchFamily="18" charset="0"/>
                                      </a:rPr>
                                    </m:ctrlPr>
                                  </m:radPr>
                                  <m:deg/>
                                  <m:e>
                                    <m:r>
                                      <a:rPr lang="fr-FR" sz="2400" b="0" i="1" smtClean="0">
                                        <a:latin typeface="Cambria Math" panose="02040503050406030204" pitchFamily="18" charset="0"/>
                                      </a:rPr>
                                      <m:t>−</m:t>
                                    </m:r>
                                    <m:r>
                                      <m:rPr>
                                        <m:nor/>
                                      </m:rPr>
                                      <a:rPr lang="fr-FR" sz="2400" b="0" i="0" smtClean="0">
                                        <a:latin typeface="Cambria Math" panose="02040503050406030204" pitchFamily="18" charset="0"/>
                                      </a:rPr>
                                      <m:t>det</m:t>
                                    </m:r>
                                    <m: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1" i="0" smtClean="0">
                                            <a:latin typeface="Cambria Math" panose="02040503050406030204" pitchFamily="18" charset="0"/>
                                          </a:rPr>
                                          <m:t>𝐀</m:t>
                                        </m:r>
                                      </m:e>
                                      <m:sup>
                                        <m:r>
                                          <a:rPr lang="fr-FR" sz="2400" b="0" i="1" smtClean="0">
                                            <a:latin typeface="Cambria Math" panose="02040503050406030204" pitchFamily="18" charset="0"/>
                                          </a:rPr>
                                          <m:t>(</m:t>
                                        </m:r>
                                        <m:r>
                                          <a:rPr lang="fr-FR" sz="2400" b="0" i="1" smtClean="0">
                                            <a:latin typeface="Cambria Math" panose="02040503050406030204" pitchFamily="18" charset="0"/>
                                          </a:rPr>
                                          <m:t>𝐿</m:t>
                                        </m:r>
                                        <m:r>
                                          <a:rPr lang="fr-FR" sz="2400" b="0" i="1" smtClean="0">
                                            <a:latin typeface="Cambria Math" panose="02040503050406030204" pitchFamily="18" charset="0"/>
                                          </a:rPr>
                                          <m:t>)</m:t>
                                        </m:r>
                                      </m:sup>
                                    </m:sSup>
                                  </m:e>
                                </m:rad>
                                <m:r>
                                  <a:rPr lang="fr-FR" sz="2400" b="0" i="1" smtClean="0">
                                    <a:latin typeface="Cambria Math" panose="02040503050406030204" pitchFamily="18" charset="0"/>
                                  </a:rPr>
                                  <m:t>+</m:t>
                                </m:r>
                                <m:rad>
                                  <m:radPr>
                                    <m:degHide m:val="on"/>
                                    <m:ctrlPr>
                                      <a:rPr lang="fr-FR" sz="2400" i="1">
                                        <a:latin typeface="Cambria Math" panose="02040503050406030204" pitchFamily="18" charset="0"/>
                                      </a:rPr>
                                    </m:ctrlPr>
                                  </m:radPr>
                                  <m:deg/>
                                  <m:e>
                                    <m:r>
                                      <a:rPr lang="fr-FR" sz="2400" i="1">
                                        <a:latin typeface="Cambria Math" panose="02040503050406030204" pitchFamily="18" charset="0"/>
                                      </a:rPr>
                                      <m:t>−</m:t>
                                    </m:r>
                                    <m:r>
                                      <m:rPr>
                                        <m:nor/>
                                      </m:rPr>
                                      <a:rPr lang="fr-FR" sz="2400">
                                        <a:latin typeface="Cambria Math" panose="02040503050406030204" pitchFamily="18" charset="0"/>
                                      </a:rPr>
                                      <m:t>det</m:t>
                                    </m:r>
                                    <m:r>
                                      <a:rPr lang="fr-FR" sz="2400" i="1">
                                        <a:latin typeface="Cambria Math" panose="02040503050406030204" pitchFamily="18" charset="0"/>
                                      </a:rPr>
                                      <m:t> </m:t>
                                    </m:r>
                                    <m:sSup>
                                      <m:sSupPr>
                                        <m:ctrlPr>
                                          <a:rPr lang="fr-FR" sz="2400" i="1">
                                            <a:latin typeface="Cambria Math" panose="02040503050406030204" pitchFamily="18" charset="0"/>
                                          </a:rPr>
                                        </m:ctrlPr>
                                      </m:sSupPr>
                                      <m:e>
                                        <m:r>
                                          <a:rPr lang="fr-FR" sz="2400" b="1">
                                            <a:latin typeface="Cambria Math" panose="02040503050406030204" pitchFamily="18" charset="0"/>
                                          </a:rPr>
                                          <m:t>𝐀</m:t>
                                        </m:r>
                                      </m:e>
                                      <m:sup>
                                        <m:r>
                                          <a:rPr lang="fr-FR" sz="2400" i="1">
                                            <a:latin typeface="Cambria Math" panose="02040503050406030204" pitchFamily="18" charset="0"/>
                                          </a:rPr>
                                          <m:t>(</m:t>
                                        </m:r>
                                        <m:r>
                                          <a:rPr lang="fr-FR" sz="2400" b="0" i="1" smtClean="0">
                                            <a:latin typeface="Cambria Math" panose="02040503050406030204" pitchFamily="18" charset="0"/>
                                          </a:rPr>
                                          <m:t>𝑅</m:t>
                                        </m:r>
                                        <m:r>
                                          <a:rPr lang="fr-FR" sz="2400" i="1">
                                            <a:latin typeface="Cambria Math" panose="02040503050406030204" pitchFamily="18" charset="0"/>
                                          </a:rPr>
                                          <m:t>)</m:t>
                                        </m:r>
                                      </m:sup>
                                    </m:sSup>
                                  </m:e>
                                </m:rad>
                              </m:e>
                            </m:d>
                          </m:e>
                        </m:nary>
                        <m:r>
                          <a:rPr lang="fr-FR" sz="2400" b="0" i="1" smtClean="0">
                            <a:latin typeface="Cambria Math" panose="02040503050406030204" pitchFamily="18" charset="0"/>
                          </a:rPr>
                          <m:t> , </m:t>
                        </m:r>
                      </m:oMath>
                    </m:oMathPara>
                  </a14:m>
                  <a:endParaRPr lang="en-US" sz="2400" dirty="0"/>
                </a:p>
              </p:txBody>
            </p:sp>
          </mc:Choice>
          <mc:Fallback xmlns="">
            <p:sp>
              <p:nvSpPr>
                <p:cNvPr id="35" name="ZoneTexte 34">
                  <a:extLst>
                    <a:ext uri="{FF2B5EF4-FFF2-40B4-BE49-F238E27FC236}">
                      <a16:creationId xmlns:a16="http://schemas.microsoft.com/office/drawing/2014/main" id="{929A740F-2EB2-43AA-9A04-9EABDD627577}"/>
                    </a:ext>
                  </a:extLst>
                </p:cNvPr>
                <p:cNvSpPr txBox="1">
                  <a:spLocks noRot="1" noChangeAspect="1" noMove="1" noResize="1" noEditPoints="1" noAdjustHandles="1" noChangeArrowheads="1" noChangeShapeType="1" noTextEdit="1"/>
                </p:cNvSpPr>
                <p:nvPr/>
              </p:nvSpPr>
              <p:spPr>
                <a:xfrm>
                  <a:off x="2010651" y="2593666"/>
                  <a:ext cx="7934801" cy="77687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52C72DB3-BCA6-4EF2-A1AB-D9F255AA6702}"/>
                    </a:ext>
                  </a:extLst>
                </p:cNvPr>
                <p:cNvSpPr txBox="1"/>
                <p:nvPr/>
              </p:nvSpPr>
              <p:spPr>
                <a:xfrm>
                  <a:off x="2094571" y="3326221"/>
                  <a:ext cx="8002858" cy="7143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2400" b="0" i="1" smtClean="0">
                                <a:latin typeface="Cambria Math" panose="02040503050406030204" pitchFamily="18" charset="0"/>
                              </a:rPr>
                            </m:ctrlPr>
                          </m:sSubSupPr>
                          <m:e>
                            <m:r>
                              <a:rPr lang="fr-FR" sz="2400" b="1" i="0" smtClean="0">
                                <a:latin typeface="Cambria Math" panose="02040503050406030204" pitchFamily="18" charset="0"/>
                              </a:rPr>
                              <m:t>𝐀</m:t>
                            </m:r>
                          </m:e>
                          <m:sub>
                            <m:r>
                              <a:rPr lang="fr-FR" sz="2400" b="0" i="1" smtClean="0">
                                <a:latin typeface="Cambria Math" panose="02040503050406030204" pitchFamily="18" charset="0"/>
                              </a:rPr>
                              <m:t>𝑀𝑁</m:t>
                            </m:r>
                          </m:sub>
                          <m: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𝐿</m:t>
                                </m:r>
                              </m:e>
                            </m:d>
                          </m:sup>
                        </m:sSubSup>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𝑔</m:t>
                            </m:r>
                          </m:e>
                          <m:sub>
                            <m:r>
                              <a:rPr lang="fr-FR" sz="2400" b="0" i="1" smtClean="0">
                                <a:latin typeface="Cambria Math" panose="02040503050406030204" pitchFamily="18" charset="0"/>
                              </a:rPr>
                              <m:t>𝑀𝑁</m:t>
                            </m:r>
                          </m:sub>
                        </m:sSub>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𝐹</m:t>
                            </m:r>
                          </m:e>
                          <m:sub>
                            <m:r>
                              <a:rPr lang="fr-FR" sz="2400" b="0" i="1" smtClean="0">
                                <a:latin typeface="Cambria Math" panose="02040503050406030204" pitchFamily="18" charset="0"/>
                              </a:rPr>
                              <m:t>𝑀𝑁</m:t>
                            </m:r>
                          </m:sub>
                          <m: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𝐿</m:t>
                                </m:r>
                              </m:e>
                            </m:d>
                          </m:sup>
                        </m:sSubSup>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2</m:t>
                            </m:r>
                          </m:den>
                        </m:f>
                        <m:d>
                          <m:dPr>
                            <m:begChr m:val="["/>
                            <m:endChr m:val="]"/>
                            <m:ctrlPr>
                              <a:rPr lang="fr-FR" sz="2400" b="0" i="1" smtClean="0">
                                <a:latin typeface="Cambria Math" panose="02040503050406030204" pitchFamily="18" charset="0"/>
                              </a:rPr>
                            </m:ctrlPr>
                          </m:dPr>
                          <m:e>
                            <m:sSup>
                              <m:sSupPr>
                                <m:ctrlPr>
                                  <a:rPr lang="fr-FR" sz="2400" b="0" i="1" smtClean="0">
                                    <a:latin typeface="Cambria Math" panose="02040503050406030204" pitchFamily="18" charset="0"/>
                                  </a:rPr>
                                </m:ctrlPr>
                              </m:sSupPr>
                              <m:e>
                                <m:d>
                                  <m:dPr>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𝐷</m:t>
                                        </m:r>
                                      </m:e>
                                      <m:sub>
                                        <m:r>
                                          <a:rPr lang="fr-FR" sz="2400" b="0" i="1" smtClean="0">
                                            <a:latin typeface="Cambria Math" panose="02040503050406030204" pitchFamily="18" charset="0"/>
                                          </a:rPr>
                                          <m:t>𝑀</m:t>
                                        </m:r>
                                      </m:sub>
                                    </m:sSub>
                                    <m:r>
                                      <a:rPr lang="fr-FR" sz="2400" b="0" i="1" smtClean="0">
                                        <a:latin typeface="Cambria Math" panose="02040503050406030204" pitchFamily="18" charset="0"/>
                                      </a:rPr>
                                      <m:t>𝒯</m:t>
                                    </m:r>
                                  </m:e>
                                </m:d>
                              </m:e>
                              <m:sup>
                                <m:r>
                                  <a:rPr lang="fr-FR" sz="2400" b="0" i="1" smtClean="0">
                                    <a:latin typeface="Cambria Math" panose="02040503050406030204" pitchFamily="18" charset="0"/>
                                  </a:rPr>
                                  <m:t>†</m:t>
                                </m:r>
                              </m:sup>
                            </m:sSup>
                            <m:d>
                              <m:dPr>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𝐷</m:t>
                                    </m:r>
                                  </m:e>
                                  <m:sub>
                                    <m:r>
                                      <a:rPr lang="fr-FR" sz="2400" b="0" i="1" smtClean="0">
                                        <a:latin typeface="Cambria Math" panose="02040503050406030204" pitchFamily="18" charset="0"/>
                                      </a:rPr>
                                      <m:t>𝑁</m:t>
                                    </m:r>
                                  </m:sub>
                                </m:sSub>
                                <m:r>
                                  <a:rPr lang="fr-FR" sz="2400" b="0" i="1" smtClean="0">
                                    <a:latin typeface="Cambria Math" panose="02040503050406030204" pitchFamily="18" charset="0"/>
                                  </a:rPr>
                                  <m:t>𝒯</m:t>
                                </m:r>
                              </m:e>
                            </m:d>
                            <m:r>
                              <a:rPr lang="fr-FR" sz="2400" b="0" i="1" smtClean="0">
                                <a:latin typeface="Cambria Math" panose="02040503050406030204" pitchFamily="18" charset="0"/>
                              </a:rPr>
                              <m:t>+</m:t>
                            </m:r>
                            <m:r>
                              <a:rPr lang="fr-FR" sz="2400" b="0" i="1" smtClean="0">
                                <a:latin typeface="Cambria Math" panose="02040503050406030204" pitchFamily="18" charset="0"/>
                              </a:rPr>
                              <m:t>h</m:t>
                            </m:r>
                            <m:r>
                              <a:rPr lang="fr-FR" sz="2400" b="0" i="1" smtClean="0">
                                <a:latin typeface="Cambria Math" panose="02040503050406030204" pitchFamily="18" charset="0"/>
                              </a:rPr>
                              <m:t>.</m:t>
                            </m:r>
                            <m:r>
                              <a:rPr lang="fr-FR" sz="2400" b="0" i="1" smtClean="0">
                                <a:latin typeface="Cambria Math" panose="02040503050406030204" pitchFamily="18" charset="0"/>
                              </a:rPr>
                              <m:t>𝑐</m:t>
                            </m:r>
                            <m:r>
                              <a:rPr lang="fr-FR" sz="2400" b="0" i="1" smtClean="0">
                                <a:latin typeface="Cambria Math" panose="02040503050406030204" pitchFamily="18" charset="0"/>
                              </a:rPr>
                              <m:t>.</m:t>
                            </m:r>
                          </m:e>
                        </m:d>
                        <m:r>
                          <a:rPr lang="fr-FR" sz="2400" b="0" i="1" smtClean="0">
                            <a:latin typeface="Cambria Math" panose="02040503050406030204" pitchFamily="18" charset="0"/>
                          </a:rPr>
                          <m:t> ,</m:t>
                        </m:r>
                      </m:oMath>
                    </m:oMathPara>
                  </a14:m>
                  <a:endParaRPr lang="en-US" b="1" dirty="0"/>
                </a:p>
              </p:txBody>
            </p:sp>
          </mc:Choice>
          <mc:Fallback xmlns="">
            <p:sp>
              <p:nvSpPr>
                <p:cNvPr id="41" name="ZoneTexte 40">
                  <a:extLst>
                    <a:ext uri="{FF2B5EF4-FFF2-40B4-BE49-F238E27FC236}">
                      <a16:creationId xmlns:a16="http://schemas.microsoft.com/office/drawing/2014/main" id="{52C72DB3-BCA6-4EF2-A1AB-D9F255AA6702}"/>
                    </a:ext>
                  </a:extLst>
                </p:cNvPr>
                <p:cNvSpPr txBox="1">
                  <a:spLocks noRot="1" noChangeAspect="1" noMove="1" noResize="1" noEditPoints="1" noAdjustHandles="1" noChangeArrowheads="1" noChangeShapeType="1" noTextEdit="1"/>
                </p:cNvSpPr>
                <p:nvPr/>
              </p:nvSpPr>
              <p:spPr>
                <a:xfrm>
                  <a:off x="2094571" y="3326221"/>
                  <a:ext cx="8002858" cy="714363"/>
                </a:xfrm>
                <a:prstGeom prst="rect">
                  <a:avLst/>
                </a:prstGeom>
                <a:blipFill>
                  <a:blip r:embed="rId11"/>
                  <a:stretch>
                    <a:fillRect/>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FA53D062-6FE2-4924-BF14-5AD6FD76AED3}"/>
                </a:ext>
              </a:extLst>
            </p:cNvPr>
            <p:cNvSpPr/>
            <p:nvPr/>
          </p:nvSpPr>
          <p:spPr>
            <a:xfrm>
              <a:off x="9746867" y="2612771"/>
              <a:ext cx="2047355" cy="400110"/>
            </a:xfrm>
            <a:prstGeom prst="rect">
              <a:avLst/>
            </a:prstGeom>
          </p:spPr>
          <p:txBody>
            <a:bodyPr wrap="none">
              <a:spAutoFit/>
            </a:bodyPr>
            <a:lstStyle/>
            <a:p>
              <a:r>
                <a:rPr lang="en-US" sz="2000" dirty="0">
                  <a:solidFill>
                    <a:schemeClr val="accent6"/>
                  </a:solidFill>
                </a:rPr>
                <a:t>[hep-</a:t>
              </a:r>
              <a:r>
                <a:rPr lang="en-US" sz="2000" dirty="0" err="1">
                  <a:solidFill>
                    <a:schemeClr val="accent6"/>
                  </a:solidFill>
                </a:rPr>
                <a:t>th</a:t>
              </a:r>
              <a:r>
                <a:rPr lang="en-US" sz="2000" dirty="0">
                  <a:solidFill>
                    <a:schemeClr val="accent6"/>
                  </a:solidFill>
                </a:rPr>
                <a:t>/0303057]</a:t>
              </a:r>
            </a:p>
          </p:txBody>
        </p:sp>
        <p:sp>
          <p:nvSpPr>
            <p:cNvPr id="37" name="Rectangle 36">
              <a:extLst>
                <a:ext uri="{FF2B5EF4-FFF2-40B4-BE49-F238E27FC236}">
                  <a16:creationId xmlns:a16="http://schemas.microsoft.com/office/drawing/2014/main" id="{B369B427-2570-424B-91C0-6B66B0E2AF33}"/>
                </a:ext>
              </a:extLst>
            </p:cNvPr>
            <p:cNvSpPr/>
            <p:nvPr/>
          </p:nvSpPr>
          <p:spPr>
            <a:xfrm>
              <a:off x="9754251" y="2951838"/>
              <a:ext cx="2047355" cy="400110"/>
            </a:xfrm>
            <a:prstGeom prst="rect">
              <a:avLst/>
            </a:prstGeom>
          </p:spPr>
          <p:txBody>
            <a:bodyPr wrap="none">
              <a:spAutoFit/>
            </a:bodyPr>
            <a:lstStyle/>
            <a:p>
              <a:r>
                <a:rPr lang="en-US" sz="2000" dirty="0">
                  <a:solidFill>
                    <a:schemeClr val="accent6"/>
                  </a:solidFill>
                </a:rPr>
                <a:t>[hep-</a:t>
              </a:r>
              <a:r>
                <a:rPr lang="en-US" sz="2000" dirty="0" err="1">
                  <a:solidFill>
                    <a:schemeClr val="accent6"/>
                  </a:solidFill>
                </a:rPr>
                <a:t>th</a:t>
              </a:r>
              <a:r>
                <a:rPr lang="en-US" sz="2000" dirty="0">
                  <a:solidFill>
                    <a:schemeClr val="accent6"/>
                  </a:solidFill>
                </a:rPr>
                <a:t>/0012210]</a:t>
              </a:r>
            </a:p>
          </p:txBody>
        </p:sp>
        <p:sp>
          <p:nvSpPr>
            <p:cNvPr id="44" name="ZoneTexte 43">
              <a:extLst>
                <a:ext uri="{FF2B5EF4-FFF2-40B4-BE49-F238E27FC236}">
                  <a16:creationId xmlns:a16="http://schemas.microsoft.com/office/drawing/2014/main" id="{7334A2BA-6C27-40E2-9ED1-2C6342F2B363}"/>
                </a:ext>
              </a:extLst>
            </p:cNvPr>
            <p:cNvSpPr txBox="1"/>
            <p:nvPr/>
          </p:nvSpPr>
          <p:spPr>
            <a:xfrm>
              <a:off x="659794" y="3139712"/>
              <a:ext cx="1198880" cy="461665"/>
            </a:xfrm>
            <a:prstGeom prst="rect">
              <a:avLst/>
            </a:prstGeom>
            <a:noFill/>
          </p:spPr>
          <p:txBody>
            <a:bodyPr wrap="square" rtlCol="0">
              <a:spAutoFit/>
            </a:bodyPr>
            <a:lstStyle/>
            <a:p>
              <a:pPr algn="ctr"/>
              <a:r>
                <a:rPr lang="en-US" sz="2400" b="1" dirty="0">
                  <a:solidFill>
                    <a:srgbClr val="FF0000"/>
                  </a:solidFill>
                </a:rPr>
                <a:t>Sen :</a:t>
              </a:r>
              <a:r>
                <a:rPr lang="en-US" dirty="0"/>
                <a:t> </a:t>
              </a:r>
            </a:p>
          </p:txBody>
        </p:sp>
        <p:sp>
          <p:nvSpPr>
            <p:cNvPr id="45" name="Accolade ouvrante 44">
              <a:extLst>
                <a:ext uri="{FF2B5EF4-FFF2-40B4-BE49-F238E27FC236}">
                  <a16:creationId xmlns:a16="http://schemas.microsoft.com/office/drawing/2014/main" id="{65939794-476A-4914-9030-E3A94517E33F}"/>
                </a:ext>
              </a:extLst>
            </p:cNvPr>
            <p:cNvSpPr/>
            <p:nvPr/>
          </p:nvSpPr>
          <p:spPr>
            <a:xfrm>
              <a:off x="1822450" y="2763520"/>
              <a:ext cx="259185" cy="1277063"/>
            </a:xfrm>
            <a:prstGeom prst="leftBrace">
              <a:avLst>
                <a:gd name="adj1" fmla="val 55701"/>
                <a:gd name="adj2" fmla="val 5000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grpSp>
      <p:grpSp>
        <p:nvGrpSpPr>
          <p:cNvPr id="53" name="Groupe 52">
            <a:extLst>
              <a:ext uri="{FF2B5EF4-FFF2-40B4-BE49-F238E27FC236}">
                <a16:creationId xmlns:a16="http://schemas.microsoft.com/office/drawing/2014/main" id="{D420622B-907D-4BDB-9696-B37859C401ED}"/>
              </a:ext>
            </a:extLst>
          </p:cNvPr>
          <p:cNvGrpSpPr/>
          <p:nvPr/>
        </p:nvGrpSpPr>
        <p:grpSpPr>
          <a:xfrm>
            <a:off x="7482010" y="4566259"/>
            <a:ext cx="3184160" cy="1009438"/>
            <a:chOff x="7482010" y="4566259"/>
            <a:chExt cx="3184160" cy="1009438"/>
          </a:xfrm>
        </p:grpSpPr>
        <p:sp>
          <p:nvSpPr>
            <p:cNvPr id="49" name="Forme libre : forme 48">
              <a:extLst>
                <a:ext uri="{FF2B5EF4-FFF2-40B4-BE49-F238E27FC236}">
                  <a16:creationId xmlns:a16="http://schemas.microsoft.com/office/drawing/2014/main" id="{76960AFE-8B41-44AC-A123-9E3ED53047F2}"/>
                </a:ext>
              </a:extLst>
            </p:cNvPr>
            <p:cNvSpPr/>
            <p:nvPr/>
          </p:nvSpPr>
          <p:spPr>
            <a:xfrm>
              <a:off x="7502421" y="4596109"/>
              <a:ext cx="1993501" cy="361747"/>
            </a:xfrm>
            <a:custGeom>
              <a:avLst/>
              <a:gdLst>
                <a:gd name="connsiteX0" fmla="*/ 0 w 2976880"/>
                <a:gd name="connsiteY0" fmla="*/ 0 h 548640"/>
                <a:gd name="connsiteX1" fmla="*/ 142240 w 2976880"/>
                <a:gd name="connsiteY1" fmla="*/ 30480 h 548640"/>
                <a:gd name="connsiteX2" fmla="*/ 213360 w 2976880"/>
                <a:gd name="connsiteY2" fmla="*/ 71120 h 548640"/>
                <a:gd name="connsiteX3" fmla="*/ 254000 w 2976880"/>
                <a:gd name="connsiteY3" fmla="*/ 81280 h 548640"/>
                <a:gd name="connsiteX4" fmla="*/ 304800 w 2976880"/>
                <a:gd name="connsiteY4" fmla="*/ 101600 h 548640"/>
                <a:gd name="connsiteX5" fmla="*/ 335280 w 2976880"/>
                <a:gd name="connsiteY5" fmla="*/ 121920 h 548640"/>
                <a:gd name="connsiteX6" fmla="*/ 396240 w 2976880"/>
                <a:gd name="connsiteY6" fmla="*/ 142240 h 548640"/>
                <a:gd name="connsiteX7" fmla="*/ 457200 w 2976880"/>
                <a:gd name="connsiteY7" fmla="*/ 162560 h 548640"/>
                <a:gd name="connsiteX8" fmla="*/ 538480 w 2976880"/>
                <a:gd name="connsiteY8" fmla="*/ 193040 h 548640"/>
                <a:gd name="connsiteX9" fmla="*/ 568960 w 2976880"/>
                <a:gd name="connsiteY9" fmla="*/ 223520 h 548640"/>
                <a:gd name="connsiteX10" fmla="*/ 701040 w 2976880"/>
                <a:gd name="connsiteY10" fmla="*/ 254000 h 548640"/>
                <a:gd name="connsiteX11" fmla="*/ 751840 w 2976880"/>
                <a:gd name="connsiteY11" fmla="*/ 274320 h 548640"/>
                <a:gd name="connsiteX12" fmla="*/ 782320 w 2976880"/>
                <a:gd name="connsiteY12" fmla="*/ 284480 h 548640"/>
                <a:gd name="connsiteX13" fmla="*/ 863600 w 2976880"/>
                <a:gd name="connsiteY13" fmla="*/ 304800 h 548640"/>
                <a:gd name="connsiteX14" fmla="*/ 934720 w 2976880"/>
                <a:gd name="connsiteY14" fmla="*/ 345440 h 548640"/>
                <a:gd name="connsiteX15" fmla="*/ 965200 w 2976880"/>
                <a:gd name="connsiteY15" fmla="*/ 355600 h 548640"/>
                <a:gd name="connsiteX16" fmla="*/ 995680 w 2976880"/>
                <a:gd name="connsiteY16" fmla="*/ 375920 h 548640"/>
                <a:gd name="connsiteX17" fmla="*/ 1026160 w 2976880"/>
                <a:gd name="connsiteY17" fmla="*/ 386080 h 548640"/>
                <a:gd name="connsiteX18" fmla="*/ 1056640 w 2976880"/>
                <a:gd name="connsiteY18" fmla="*/ 406400 h 548640"/>
                <a:gd name="connsiteX19" fmla="*/ 1117600 w 2976880"/>
                <a:gd name="connsiteY19" fmla="*/ 436880 h 548640"/>
                <a:gd name="connsiteX20" fmla="*/ 1148080 w 2976880"/>
                <a:gd name="connsiteY20" fmla="*/ 467360 h 548640"/>
                <a:gd name="connsiteX21" fmla="*/ 1209040 w 2976880"/>
                <a:gd name="connsiteY21" fmla="*/ 477520 h 548640"/>
                <a:gd name="connsiteX22" fmla="*/ 1249680 w 2976880"/>
                <a:gd name="connsiteY22" fmla="*/ 487680 h 548640"/>
                <a:gd name="connsiteX23" fmla="*/ 1320800 w 2976880"/>
                <a:gd name="connsiteY23" fmla="*/ 508000 h 548640"/>
                <a:gd name="connsiteX24" fmla="*/ 1422400 w 2976880"/>
                <a:gd name="connsiteY24" fmla="*/ 538480 h 548640"/>
                <a:gd name="connsiteX25" fmla="*/ 1605280 w 2976880"/>
                <a:gd name="connsiteY25" fmla="*/ 548640 h 548640"/>
                <a:gd name="connsiteX26" fmla="*/ 2397760 w 2976880"/>
                <a:gd name="connsiteY26" fmla="*/ 528320 h 548640"/>
                <a:gd name="connsiteX27" fmla="*/ 2438400 w 2976880"/>
                <a:gd name="connsiteY27" fmla="*/ 518160 h 548640"/>
                <a:gd name="connsiteX28" fmla="*/ 2489200 w 2976880"/>
                <a:gd name="connsiteY28" fmla="*/ 508000 h 548640"/>
                <a:gd name="connsiteX29" fmla="*/ 2550160 w 2976880"/>
                <a:gd name="connsiteY29" fmla="*/ 477520 h 548640"/>
                <a:gd name="connsiteX30" fmla="*/ 2702560 w 2976880"/>
                <a:gd name="connsiteY30" fmla="*/ 426720 h 548640"/>
                <a:gd name="connsiteX31" fmla="*/ 2743200 w 2976880"/>
                <a:gd name="connsiteY31" fmla="*/ 406400 h 548640"/>
                <a:gd name="connsiteX32" fmla="*/ 2804160 w 2976880"/>
                <a:gd name="connsiteY32" fmla="*/ 345440 h 548640"/>
                <a:gd name="connsiteX33" fmla="*/ 2834640 w 2976880"/>
                <a:gd name="connsiteY33" fmla="*/ 314960 h 548640"/>
                <a:gd name="connsiteX34" fmla="*/ 2895600 w 2976880"/>
                <a:gd name="connsiteY34" fmla="*/ 284480 h 548640"/>
                <a:gd name="connsiteX35" fmla="*/ 2946400 w 2976880"/>
                <a:gd name="connsiteY35" fmla="*/ 233680 h 548640"/>
                <a:gd name="connsiteX36" fmla="*/ 2976880 w 2976880"/>
                <a:gd name="connsiteY36" fmla="*/ 21336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6880" h="548640">
                  <a:moveTo>
                    <a:pt x="0" y="0"/>
                  </a:moveTo>
                  <a:cubicBezTo>
                    <a:pt x="49806" y="7115"/>
                    <a:pt x="95167" y="10306"/>
                    <a:pt x="142240" y="30480"/>
                  </a:cubicBezTo>
                  <a:cubicBezTo>
                    <a:pt x="167337" y="41236"/>
                    <a:pt x="188503" y="59821"/>
                    <a:pt x="213360" y="71120"/>
                  </a:cubicBezTo>
                  <a:cubicBezTo>
                    <a:pt x="226072" y="76898"/>
                    <a:pt x="240753" y="76864"/>
                    <a:pt x="254000" y="81280"/>
                  </a:cubicBezTo>
                  <a:cubicBezTo>
                    <a:pt x="271302" y="87047"/>
                    <a:pt x="288488" y="93444"/>
                    <a:pt x="304800" y="101600"/>
                  </a:cubicBezTo>
                  <a:cubicBezTo>
                    <a:pt x="315722" y="107061"/>
                    <a:pt x="324122" y="116961"/>
                    <a:pt x="335280" y="121920"/>
                  </a:cubicBezTo>
                  <a:cubicBezTo>
                    <a:pt x="354853" y="130619"/>
                    <a:pt x="375920" y="135467"/>
                    <a:pt x="396240" y="142240"/>
                  </a:cubicBezTo>
                  <a:cubicBezTo>
                    <a:pt x="416560" y="149013"/>
                    <a:pt x="438042" y="152981"/>
                    <a:pt x="457200" y="162560"/>
                  </a:cubicBezTo>
                  <a:cubicBezTo>
                    <a:pt x="510329" y="189125"/>
                    <a:pt x="483147" y="179207"/>
                    <a:pt x="538480" y="193040"/>
                  </a:cubicBezTo>
                  <a:cubicBezTo>
                    <a:pt x="548640" y="203200"/>
                    <a:pt x="555879" y="217574"/>
                    <a:pt x="568960" y="223520"/>
                  </a:cubicBezTo>
                  <a:cubicBezTo>
                    <a:pt x="619059" y="246292"/>
                    <a:pt x="652495" y="239437"/>
                    <a:pt x="701040" y="254000"/>
                  </a:cubicBezTo>
                  <a:cubicBezTo>
                    <a:pt x="718509" y="259241"/>
                    <a:pt x="734763" y="267916"/>
                    <a:pt x="751840" y="274320"/>
                  </a:cubicBezTo>
                  <a:cubicBezTo>
                    <a:pt x="761868" y="278080"/>
                    <a:pt x="771988" y="281662"/>
                    <a:pt x="782320" y="284480"/>
                  </a:cubicBezTo>
                  <a:cubicBezTo>
                    <a:pt x="809263" y="291828"/>
                    <a:pt x="863600" y="304800"/>
                    <a:pt x="863600" y="304800"/>
                  </a:cubicBezTo>
                  <a:cubicBezTo>
                    <a:pt x="894211" y="325207"/>
                    <a:pt x="898627" y="329971"/>
                    <a:pt x="934720" y="345440"/>
                  </a:cubicBezTo>
                  <a:cubicBezTo>
                    <a:pt x="944564" y="349659"/>
                    <a:pt x="955621" y="350811"/>
                    <a:pt x="965200" y="355600"/>
                  </a:cubicBezTo>
                  <a:cubicBezTo>
                    <a:pt x="976122" y="361061"/>
                    <a:pt x="984758" y="370459"/>
                    <a:pt x="995680" y="375920"/>
                  </a:cubicBezTo>
                  <a:cubicBezTo>
                    <a:pt x="1005259" y="380709"/>
                    <a:pt x="1016581" y="381291"/>
                    <a:pt x="1026160" y="386080"/>
                  </a:cubicBezTo>
                  <a:cubicBezTo>
                    <a:pt x="1037082" y="391541"/>
                    <a:pt x="1045966" y="400470"/>
                    <a:pt x="1056640" y="406400"/>
                  </a:cubicBezTo>
                  <a:cubicBezTo>
                    <a:pt x="1076499" y="417433"/>
                    <a:pt x="1098697" y="424278"/>
                    <a:pt x="1117600" y="436880"/>
                  </a:cubicBezTo>
                  <a:cubicBezTo>
                    <a:pt x="1129555" y="444850"/>
                    <a:pt x="1134950" y="461524"/>
                    <a:pt x="1148080" y="467360"/>
                  </a:cubicBezTo>
                  <a:cubicBezTo>
                    <a:pt x="1166905" y="475727"/>
                    <a:pt x="1188840" y="473480"/>
                    <a:pt x="1209040" y="477520"/>
                  </a:cubicBezTo>
                  <a:cubicBezTo>
                    <a:pt x="1222732" y="480258"/>
                    <a:pt x="1236208" y="484006"/>
                    <a:pt x="1249680" y="487680"/>
                  </a:cubicBezTo>
                  <a:cubicBezTo>
                    <a:pt x="1273467" y="494167"/>
                    <a:pt x="1297235" y="500749"/>
                    <a:pt x="1320800" y="508000"/>
                  </a:cubicBezTo>
                  <a:cubicBezTo>
                    <a:pt x="1334644" y="512260"/>
                    <a:pt x="1400332" y="536474"/>
                    <a:pt x="1422400" y="538480"/>
                  </a:cubicBezTo>
                  <a:cubicBezTo>
                    <a:pt x="1483203" y="544008"/>
                    <a:pt x="1544320" y="545253"/>
                    <a:pt x="1605280" y="548640"/>
                  </a:cubicBezTo>
                  <a:lnTo>
                    <a:pt x="2397760" y="528320"/>
                  </a:lnTo>
                  <a:cubicBezTo>
                    <a:pt x="2411714" y="527809"/>
                    <a:pt x="2424769" y="521189"/>
                    <a:pt x="2438400" y="518160"/>
                  </a:cubicBezTo>
                  <a:cubicBezTo>
                    <a:pt x="2455257" y="514414"/>
                    <a:pt x="2472447" y="512188"/>
                    <a:pt x="2489200" y="508000"/>
                  </a:cubicBezTo>
                  <a:cubicBezTo>
                    <a:pt x="2592545" y="482164"/>
                    <a:pt x="2440898" y="517252"/>
                    <a:pt x="2550160" y="477520"/>
                  </a:cubicBezTo>
                  <a:cubicBezTo>
                    <a:pt x="2759396" y="401434"/>
                    <a:pt x="2510706" y="513926"/>
                    <a:pt x="2702560" y="426720"/>
                  </a:cubicBezTo>
                  <a:cubicBezTo>
                    <a:pt x="2716348" y="420453"/>
                    <a:pt x="2731373" y="415861"/>
                    <a:pt x="2743200" y="406400"/>
                  </a:cubicBezTo>
                  <a:cubicBezTo>
                    <a:pt x="2765640" y="388448"/>
                    <a:pt x="2783840" y="365760"/>
                    <a:pt x="2804160" y="345440"/>
                  </a:cubicBezTo>
                  <a:cubicBezTo>
                    <a:pt x="2814320" y="335280"/>
                    <a:pt x="2821009" y="319504"/>
                    <a:pt x="2834640" y="314960"/>
                  </a:cubicBezTo>
                  <a:cubicBezTo>
                    <a:pt x="2876704" y="300939"/>
                    <a:pt x="2856209" y="310741"/>
                    <a:pt x="2895600" y="284480"/>
                  </a:cubicBezTo>
                  <a:cubicBezTo>
                    <a:pt x="2911594" y="236498"/>
                    <a:pt x="2894704" y="263221"/>
                    <a:pt x="2946400" y="233680"/>
                  </a:cubicBezTo>
                  <a:cubicBezTo>
                    <a:pt x="2957002" y="227622"/>
                    <a:pt x="2976880" y="213360"/>
                    <a:pt x="2976880" y="213360"/>
                  </a:cubicBezTo>
                </a:path>
              </a:pathLst>
            </a:custGeom>
            <a:noFill/>
            <a:ln w="25400">
              <a:solidFill>
                <a:schemeClr val="tx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0" name="Forme libre : forme 49">
              <a:extLst>
                <a:ext uri="{FF2B5EF4-FFF2-40B4-BE49-F238E27FC236}">
                  <a16:creationId xmlns:a16="http://schemas.microsoft.com/office/drawing/2014/main" id="{C78EFF9E-60BC-4DE5-90E5-BF01492EFC64}"/>
                </a:ext>
              </a:extLst>
            </p:cNvPr>
            <p:cNvSpPr/>
            <p:nvPr/>
          </p:nvSpPr>
          <p:spPr>
            <a:xfrm>
              <a:off x="7482010" y="4957856"/>
              <a:ext cx="3184160" cy="361747"/>
            </a:xfrm>
            <a:custGeom>
              <a:avLst/>
              <a:gdLst>
                <a:gd name="connsiteX0" fmla="*/ 0 w 2976880"/>
                <a:gd name="connsiteY0" fmla="*/ 0 h 548640"/>
                <a:gd name="connsiteX1" fmla="*/ 142240 w 2976880"/>
                <a:gd name="connsiteY1" fmla="*/ 30480 h 548640"/>
                <a:gd name="connsiteX2" fmla="*/ 213360 w 2976880"/>
                <a:gd name="connsiteY2" fmla="*/ 71120 h 548640"/>
                <a:gd name="connsiteX3" fmla="*/ 254000 w 2976880"/>
                <a:gd name="connsiteY3" fmla="*/ 81280 h 548640"/>
                <a:gd name="connsiteX4" fmla="*/ 304800 w 2976880"/>
                <a:gd name="connsiteY4" fmla="*/ 101600 h 548640"/>
                <a:gd name="connsiteX5" fmla="*/ 335280 w 2976880"/>
                <a:gd name="connsiteY5" fmla="*/ 121920 h 548640"/>
                <a:gd name="connsiteX6" fmla="*/ 396240 w 2976880"/>
                <a:gd name="connsiteY6" fmla="*/ 142240 h 548640"/>
                <a:gd name="connsiteX7" fmla="*/ 457200 w 2976880"/>
                <a:gd name="connsiteY7" fmla="*/ 162560 h 548640"/>
                <a:gd name="connsiteX8" fmla="*/ 538480 w 2976880"/>
                <a:gd name="connsiteY8" fmla="*/ 193040 h 548640"/>
                <a:gd name="connsiteX9" fmla="*/ 568960 w 2976880"/>
                <a:gd name="connsiteY9" fmla="*/ 223520 h 548640"/>
                <a:gd name="connsiteX10" fmla="*/ 701040 w 2976880"/>
                <a:gd name="connsiteY10" fmla="*/ 254000 h 548640"/>
                <a:gd name="connsiteX11" fmla="*/ 751840 w 2976880"/>
                <a:gd name="connsiteY11" fmla="*/ 274320 h 548640"/>
                <a:gd name="connsiteX12" fmla="*/ 782320 w 2976880"/>
                <a:gd name="connsiteY12" fmla="*/ 284480 h 548640"/>
                <a:gd name="connsiteX13" fmla="*/ 863600 w 2976880"/>
                <a:gd name="connsiteY13" fmla="*/ 304800 h 548640"/>
                <a:gd name="connsiteX14" fmla="*/ 934720 w 2976880"/>
                <a:gd name="connsiteY14" fmla="*/ 345440 h 548640"/>
                <a:gd name="connsiteX15" fmla="*/ 965200 w 2976880"/>
                <a:gd name="connsiteY15" fmla="*/ 355600 h 548640"/>
                <a:gd name="connsiteX16" fmla="*/ 995680 w 2976880"/>
                <a:gd name="connsiteY16" fmla="*/ 375920 h 548640"/>
                <a:gd name="connsiteX17" fmla="*/ 1026160 w 2976880"/>
                <a:gd name="connsiteY17" fmla="*/ 386080 h 548640"/>
                <a:gd name="connsiteX18" fmla="*/ 1056640 w 2976880"/>
                <a:gd name="connsiteY18" fmla="*/ 406400 h 548640"/>
                <a:gd name="connsiteX19" fmla="*/ 1117600 w 2976880"/>
                <a:gd name="connsiteY19" fmla="*/ 436880 h 548640"/>
                <a:gd name="connsiteX20" fmla="*/ 1148080 w 2976880"/>
                <a:gd name="connsiteY20" fmla="*/ 467360 h 548640"/>
                <a:gd name="connsiteX21" fmla="*/ 1209040 w 2976880"/>
                <a:gd name="connsiteY21" fmla="*/ 477520 h 548640"/>
                <a:gd name="connsiteX22" fmla="*/ 1249680 w 2976880"/>
                <a:gd name="connsiteY22" fmla="*/ 487680 h 548640"/>
                <a:gd name="connsiteX23" fmla="*/ 1320800 w 2976880"/>
                <a:gd name="connsiteY23" fmla="*/ 508000 h 548640"/>
                <a:gd name="connsiteX24" fmla="*/ 1422400 w 2976880"/>
                <a:gd name="connsiteY24" fmla="*/ 538480 h 548640"/>
                <a:gd name="connsiteX25" fmla="*/ 1605280 w 2976880"/>
                <a:gd name="connsiteY25" fmla="*/ 548640 h 548640"/>
                <a:gd name="connsiteX26" fmla="*/ 2397760 w 2976880"/>
                <a:gd name="connsiteY26" fmla="*/ 528320 h 548640"/>
                <a:gd name="connsiteX27" fmla="*/ 2438400 w 2976880"/>
                <a:gd name="connsiteY27" fmla="*/ 518160 h 548640"/>
                <a:gd name="connsiteX28" fmla="*/ 2489200 w 2976880"/>
                <a:gd name="connsiteY28" fmla="*/ 508000 h 548640"/>
                <a:gd name="connsiteX29" fmla="*/ 2550160 w 2976880"/>
                <a:gd name="connsiteY29" fmla="*/ 477520 h 548640"/>
                <a:gd name="connsiteX30" fmla="*/ 2702560 w 2976880"/>
                <a:gd name="connsiteY30" fmla="*/ 426720 h 548640"/>
                <a:gd name="connsiteX31" fmla="*/ 2743200 w 2976880"/>
                <a:gd name="connsiteY31" fmla="*/ 406400 h 548640"/>
                <a:gd name="connsiteX32" fmla="*/ 2804160 w 2976880"/>
                <a:gd name="connsiteY32" fmla="*/ 345440 h 548640"/>
                <a:gd name="connsiteX33" fmla="*/ 2834640 w 2976880"/>
                <a:gd name="connsiteY33" fmla="*/ 314960 h 548640"/>
                <a:gd name="connsiteX34" fmla="*/ 2895600 w 2976880"/>
                <a:gd name="connsiteY34" fmla="*/ 284480 h 548640"/>
                <a:gd name="connsiteX35" fmla="*/ 2946400 w 2976880"/>
                <a:gd name="connsiteY35" fmla="*/ 233680 h 548640"/>
                <a:gd name="connsiteX36" fmla="*/ 2976880 w 2976880"/>
                <a:gd name="connsiteY36" fmla="*/ 21336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6880" h="548640">
                  <a:moveTo>
                    <a:pt x="0" y="0"/>
                  </a:moveTo>
                  <a:cubicBezTo>
                    <a:pt x="49806" y="7115"/>
                    <a:pt x="95167" y="10306"/>
                    <a:pt x="142240" y="30480"/>
                  </a:cubicBezTo>
                  <a:cubicBezTo>
                    <a:pt x="167337" y="41236"/>
                    <a:pt x="188503" y="59821"/>
                    <a:pt x="213360" y="71120"/>
                  </a:cubicBezTo>
                  <a:cubicBezTo>
                    <a:pt x="226072" y="76898"/>
                    <a:pt x="240753" y="76864"/>
                    <a:pt x="254000" y="81280"/>
                  </a:cubicBezTo>
                  <a:cubicBezTo>
                    <a:pt x="271302" y="87047"/>
                    <a:pt x="288488" y="93444"/>
                    <a:pt x="304800" y="101600"/>
                  </a:cubicBezTo>
                  <a:cubicBezTo>
                    <a:pt x="315722" y="107061"/>
                    <a:pt x="324122" y="116961"/>
                    <a:pt x="335280" y="121920"/>
                  </a:cubicBezTo>
                  <a:cubicBezTo>
                    <a:pt x="354853" y="130619"/>
                    <a:pt x="375920" y="135467"/>
                    <a:pt x="396240" y="142240"/>
                  </a:cubicBezTo>
                  <a:cubicBezTo>
                    <a:pt x="416560" y="149013"/>
                    <a:pt x="438042" y="152981"/>
                    <a:pt x="457200" y="162560"/>
                  </a:cubicBezTo>
                  <a:cubicBezTo>
                    <a:pt x="510329" y="189125"/>
                    <a:pt x="483147" y="179207"/>
                    <a:pt x="538480" y="193040"/>
                  </a:cubicBezTo>
                  <a:cubicBezTo>
                    <a:pt x="548640" y="203200"/>
                    <a:pt x="555879" y="217574"/>
                    <a:pt x="568960" y="223520"/>
                  </a:cubicBezTo>
                  <a:cubicBezTo>
                    <a:pt x="619059" y="246292"/>
                    <a:pt x="652495" y="239437"/>
                    <a:pt x="701040" y="254000"/>
                  </a:cubicBezTo>
                  <a:cubicBezTo>
                    <a:pt x="718509" y="259241"/>
                    <a:pt x="734763" y="267916"/>
                    <a:pt x="751840" y="274320"/>
                  </a:cubicBezTo>
                  <a:cubicBezTo>
                    <a:pt x="761868" y="278080"/>
                    <a:pt x="771988" y="281662"/>
                    <a:pt x="782320" y="284480"/>
                  </a:cubicBezTo>
                  <a:cubicBezTo>
                    <a:pt x="809263" y="291828"/>
                    <a:pt x="863600" y="304800"/>
                    <a:pt x="863600" y="304800"/>
                  </a:cubicBezTo>
                  <a:cubicBezTo>
                    <a:pt x="894211" y="325207"/>
                    <a:pt x="898627" y="329971"/>
                    <a:pt x="934720" y="345440"/>
                  </a:cubicBezTo>
                  <a:cubicBezTo>
                    <a:pt x="944564" y="349659"/>
                    <a:pt x="955621" y="350811"/>
                    <a:pt x="965200" y="355600"/>
                  </a:cubicBezTo>
                  <a:cubicBezTo>
                    <a:pt x="976122" y="361061"/>
                    <a:pt x="984758" y="370459"/>
                    <a:pt x="995680" y="375920"/>
                  </a:cubicBezTo>
                  <a:cubicBezTo>
                    <a:pt x="1005259" y="380709"/>
                    <a:pt x="1016581" y="381291"/>
                    <a:pt x="1026160" y="386080"/>
                  </a:cubicBezTo>
                  <a:cubicBezTo>
                    <a:pt x="1037082" y="391541"/>
                    <a:pt x="1045966" y="400470"/>
                    <a:pt x="1056640" y="406400"/>
                  </a:cubicBezTo>
                  <a:cubicBezTo>
                    <a:pt x="1076499" y="417433"/>
                    <a:pt x="1098697" y="424278"/>
                    <a:pt x="1117600" y="436880"/>
                  </a:cubicBezTo>
                  <a:cubicBezTo>
                    <a:pt x="1129555" y="444850"/>
                    <a:pt x="1134950" y="461524"/>
                    <a:pt x="1148080" y="467360"/>
                  </a:cubicBezTo>
                  <a:cubicBezTo>
                    <a:pt x="1166905" y="475727"/>
                    <a:pt x="1188840" y="473480"/>
                    <a:pt x="1209040" y="477520"/>
                  </a:cubicBezTo>
                  <a:cubicBezTo>
                    <a:pt x="1222732" y="480258"/>
                    <a:pt x="1236208" y="484006"/>
                    <a:pt x="1249680" y="487680"/>
                  </a:cubicBezTo>
                  <a:cubicBezTo>
                    <a:pt x="1273467" y="494167"/>
                    <a:pt x="1297235" y="500749"/>
                    <a:pt x="1320800" y="508000"/>
                  </a:cubicBezTo>
                  <a:cubicBezTo>
                    <a:pt x="1334644" y="512260"/>
                    <a:pt x="1400332" y="536474"/>
                    <a:pt x="1422400" y="538480"/>
                  </a:cubicBezTo>
                  <a:cubicBezTo>
                    <a:pt x="1483203" y="544008"/>
                    <a:pt x="1544320" y="545253"/>
                    <a:pt x="1605280" y="548640"/>
                  </a:cubicBezTo>
                  <a:lnTo>
                    <a:pt x="2397760" y="528320"/>
                  </a:lnTo>
                  <a:cubicBezTo>
                    <a:pt x="2411714" y="527809"/>
                    <a:pt x="2424769" y="521189"/>
                    <a:pt x="2438400" y="518160"/>
                  </a:cubicBezTo>
                  <a:cubicBezTo>
                    <a:pt x="2455257" y="514414"/>
                    <a:pt x="2472447" y="512188"/>
                    <a:pt x="2489200" y="508000"/>
                  </a:cubicBezTo>
                  <a:cubicBezTo>
                    <a:pt x="2592545" y="482164"/>
                    <a:pt x="2440898" y="517252"/>
                    <a:pt x="2550160" y="477520"/>
                  </a:cubicBezTo>
                  <a:cubicBezTo>
                    <a:pt x="2759396" y="401434"/>
                    <a:pt x="2510706" y="513926"/>
                    <a:pt x="2702560" y="426720"/>
                  </a:cubicBezTo>
                  <a:cubicBezTo>
                    <a:pt x="2716348" y="420453"/>
                    <a:pt x="2731373" y="415861"/>
                    <a:pt x="2743200" y="406400"/>
                  </a:cubicBezTo>
                  <a:cubicBezTo>
                    <a:pt x="2765640" y="388448"/>
                    <a:pt x="2783840" y="365760"/>
                    <a:pt x="2804160" y="345440"/>
                  </a:cubicBezTo>
                  <a:cubicBezTo>
                    <a:pt x="2814320" y="335280"/>
                    <a:pt x="2821009" y="319504"/>
                    <a:pt x="2834640" y="314960"/>
                  </a:cubicBezTo>
                  <a:cubicBezTo>
                    <a:pt x="2876704" y="300939"/>
                    <a:pt x="2856209" y="310741"/>
                    <a:pt x="2895600" y="284480"/>
                  </a:cubicBezTo>
                  <a:cubicBezTo>
                    <a:pt x="2911594" y="236498"/>
                    <a:pt x="2894704" y="263221"/>
                    <a:pt x="2946400" y="233680"/>
                  </a:cubicBezTo>
                  <a:cubicBezTo>
                    <a:pt x="2957002" y="227622"/>
                    <a:pt x="2976880" y="213360"/>
                    <a:pt x="2976880" y="213360"/>
                  </a:cubicBezTo>
                </a:path>
              </a:pathLst>
            </a:custGeom>
            <a:noFill/>
            <a:ln w="25400">
              <a:solidFill>
                <a:schemeClr val="tx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mc:AlternateContent xmlns:mc="http://schemas.openxmlformats.org/markup-compatibility/2006" xmlns:a14="http://schemas.microsoft.com/office/drawing/2010/main">
          <mc:Choice Requires="a14">
            <p:sp>
              <p:nvSpPr>
                <p:cNvPr id="51" name="ZoneTexte 50">
                  <a:extLst>
                    <a:ext uri="{FF2B5EF4-FFF2-40B4-BE49-F238E27FC236}">
                      <a16:creationId xmlns:a16="http://schemas.microsoft.com/office/drawing/2014/main" id="{256CC63E-D977-43F4-BD0D-9B4CB068A8A0}"/>
                    </a:ext>
                  </a:extLst>
                </p:cNvPr>
                <p:cNvSpPr txBox="1"/>
                <p:nvPr/>
              </p:nvSpPr>
              <p:spPr>
                <a:xfrm>
                  <a:off x="8305124" y="4566259"/>
                  <a:ext cx="291467" cy="3464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600" i="1" smtClean="0">
                                <a:latin typeface="Cambria Math" panose="02040503050406030204" pitchFamily="18" charset="0"/>
                              </a:rPr>
                            </m:ctrlPr>
                          </m:sSupPr>
                          <m:e>
                            <m:r>
                              <a:rPr lang="fr-FR" sz="1600" b="0" i="1" smtClean="0">
                                <a:latin typeface="Cambria Math" panose="02040503050406030204" pitchFamily="18" charset="0"/>
                              </a:rPr>
                              <m:t>𝑞</m:t>
                            </m:r>
                          </m:e>
                          <m:sup>
                            <m:r>
                              <a:rPr lang="fr-FR" sz="1600" b="0" i="1" smtClean="0">
                                <a:latin typeface="Cambria Math" panose="02040503050406030204" pitchFamily="18" charset="0"/>
                              </a:rPr>
                              <m:t>𝑖</m:t>
                            </m:r>
                          </m:sup>
                        </m:sSup>
                      </m:oMath>
                    </m:oMathPara>
                  </a14:m>
                  <a:endParaRPr lang="fr-FR" sz="1200" dirty="0"/>
                </a:p>
              </p:txBody>
            </p:sp>
          </mc:Choice>
          <mc:Fallback xmlns="">
            <p:sp>
              <p:nvSpPr>
                <p:cNvPr id="51" name="ZoneTexte 50">
                  <a:extLst>
                    <a:ext uri="{FF2B5EF4-FFF2-40B4-BE49-F238E27FC236}">
                      <a16:creationId xmlns:a16="http://schemas.microsoft.com/office/drawing/2014/main" id="{256CC63E-D977-43F4-BD0D-9B4CB068A8A0}"/>
                    </a:ext>
                  </a:extLst>
                </p:cNvPr>
                <p:cNvSpPr txBox="1">
                  <a:spLocks noRot="1" noChangeAspect="1" noMove="1" noResize="1" noEditPoints="1" noAdjustHandles="1" noChangeArrowheads="1" noChangeShapeType="1" noTextEdit="1"/>
                </p:cNvSpPr>
                <p:nvPr/>
              </p:nvSpPr>
              <p:spPr>
                <a:xfrm>
                  <a:off x="8305124" y="4566259"/>
                  <a:ext cx="291467" cy="346485"/>
                </a:xfrm>
                <a:prstGeom prst="rect">
                  <a:avLst/>
                </a:prstGeom>
                <a:blipFill>
                  <a:blip r:embed="rId12"/>
                  <a:stretch>
                    <a:fillRect r="-6250"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ZoneTexte 51">
                  <a:extLst>
                    <a:ext uri="{FF2B5EF4-FFF2-40B4-BE49-F238E27FC236}">
                      <a16:creationId xmlns:a16="http://schemas.microsoft.com/office/drawing/2014/main" id="{4A53CEA7-436F-4290-9AD7-524B6F1C084D}"/>
                    </a:ext>
                  </a:extLst>
                </p:cNvPr>
                <p:cNvSpPr txBox="1"/>
                <p:nvPr/>
              </p:nvSpPr>
              <p:spPr>
                <a:xfrm>
                  <a:off x="8234364" y="5234596"/>
                  <a:ext cx="291467" cy="3411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600" i="1" smtClean="0">
                                <a:latin typeface="Cambria Math" panose="02040503050406030204" pitchFamily="18" charset="0"/>
                              </a:rPr>
                            </m:ctrlPr>
                          </m:sSupPr>
                          <m:e>
                            <m:acc>
                              <m:accPr>
                                <m:chr m:val="̅"/>
                                <m:ctrlPr>
                                  <a:rPr lang="fr-FR" sz="1600" i="1" smtClean="0">
                                    <a:latin typeface="Cambria Math" panose="02040503050406030204" pitchFamily="18" charset="0"/>
                                  </a:rPr>
                                </m:ctrlPr>
                              </m:accPr>
                              <m:e>
                                <m:r>
                                  <a:rPr lang="fr-FR" sz="1600" b="0" i="1" smtClean="0">
                                    <a:latin typeface="Cambria Math" panose="02040503050406030204" pitchFamily="18" charset="0"/>
                                  </a:rPr>
                                  <m:t>𝑞</m:t>
                                </m:r>
                              </m:e>
                            </m:acc>
                          </m:e>
                          <m:sup>
                            <m:acc>
                              <m:accPr>
                                <m:chr m:val="̅"/>
                                <m:ctrlPr>
                                  <a:rPr lang="fr-FR" sz="1600" i="1" smtClean="0">
                                    <a:latin typeface="Cambria Math" panose="02040503050406030204" pitchFamily="18" charset="0"/>
                                  </a:rPr>
                                </m:ctrlPr>
                              </m:accPr>
                              <m:e>
                                <m:r>
                                  <a:rPr lang="fr-FR" sz="1600" b="0" i="1" smtClean="0">
                                    <a:latin typeface="Cambria Math" panose="02040503050406030204" pitchFamily="18" charset="0"/>
                                  </a:rPr>
                                  <m:t>𝑖</m:t>
                                </m:r>
                              </m:e>
                            </m:acc>
                          </m:sup>
                        </m:sSup>
                      </m:oMath>
                    </m:oMathPara>
                  </a14:m>
                  <a:endParaRPr lang="fr-FR" sz="1200" dirty="0"/>
                </a:p>
              </p:txBody>
            </p:sp>
          </mc:Choice>
          <mc:Fallback xmlns="">
            <p:sp>
              <p:nvSpPr>
                <p:cNvPr id="52" name="ZoneTexte 51">
                  <a:extLst>
                    <a:ext uri="{FF2B5EF4-FFF2-40B4-BE49-F238E27FC236}">
                      <a16:creationId xmlns:a16="http://schemas.microsoft.com/office/drawing/2014/main" id="{4A53CEA7-436F-4290-9AD7-524B6F1C084D}"/>
                    </a:ext>
                  </a:extLst>
                </p:cNvPr>
                <p:cNvSpPr txBox="1">
                  <a:spLocks noRot="1" noChangeAspect="1" noMove="1" noResize="1" noEditPoints="1" noAdjustHandles="1" noChangeArrowheads="1" noChangeShapeType="1" noTextEdit="1"/>
                </p:cNvSpPr>
                <p:nvPr/>
              </p:nvSpPr>
              <p:spPr>
                <a:xfrm>
                  <a:off x="8234364" y="5234596"/>
                  <a:ext cx="291467" cy="341101"/>
                </a:xfrm>
                <a:prstGeom prst="rect">
                  <a:avLst/>
                </a:prstGeom>
                <a:blipFill>
                  <a:blip r:embed="rId13"/>
                  <a:stretch>
                    <a:fillRect r="-31250" b="-3571"/>
                  </a:stretch>
                </a:blipFill>
              </p:spPr>
              <p:txBody>
                <a:bodyPr/>
                <a:lstStyle/>
                <a:p>
                  <a:r>
                    <a:rPr lang="en-US">
                      <a:noFill/>
                    </a:rPr>
                    <a:t> </a:t>
                  </a:r>
                </a:p>
              </p:txBody>
            </p:sp>
          </mc:Fallback>
        </mc:AlternateContent>
      </p:grpSp>
    </p:spTree>
    <p:extLst>
      <p:ext uri="{BB962C8B-B14F-4D97-AF65-F5344CB8AC3E}">
        <p14:creationId xmlns:p14="http://schemas.microsoft.com/office/powerpoint/2010/main" val="148042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FD8F28-7B32-49E6-B371-042DC16F9B1C}"/>
              </a:ext>
            </a:extLst>
          </p:cNvPr>
          <p:cNvSpPr>
            <a:spLocks noGrp="1"/>
          </p:cNvSpPr>
          <p:nvPr>
            <p:ph type="sldNum" sz="quarter" idx="12"/>
          </p:nvPr>
        </p:nvSpPr>
        <p:spPr>
          <a:xfrm>
            <a:off x="9077960" y="6356350"/>
            <a:ext cx="2743200" cy="365125"/>
          </a:xfrm>
        </p:spPr>
        <p:txBody>
          <a:bodyPr/>
          <a:lstStyle/>
          <a:p>
            <a:fld id="{483A8600-70C3-4930-9481-30FCED94700B}" type="slidenum">
              <a:rPr lang="fr-FR" smtClean="0"/>
              <a:t>47</a:t>
            </a:fld>
            <a:r>
              <a:rPr lang="fr-FR" dirty="0"/>
              <a:t>/34</a:t>
            </a:r>
          </a:p>
        </p:txBody>
      </p:sp>
      <p:sp>
        <p:nvSpPr>
          <p:cNvPr id="3" name="Titre 1">
            <a:extLst>
              <a:ext uri="{FF2B5EF4-FFF2-40B4-BE49-F238E27FC236}">
                <a16:creationId xmlns:a16="http://schemas.microsoft.com/office/drawing/2014/main" id="{AC3D0313-3F08-47AC-B092-0C17669B8B64}"/>
              </a:ext>
            </a:extLst>
          </p:cNvPr>
          <p:cNvSpPr txBox="1">
            <a:spLocks/>
          </p:cNvSpPr>
          <p:nvPr/>
        </p:nvSpPr>
        <p:spPr>
          <a:xfrm>
            <a:off x="838200" y="1212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V-QCD Model : Action</a:t>
            </a:r>
          </a:p>
        </p:txBody>
      </p:sp>
      <p:sp>
        <p:nvSpPr>
          <p:cNvPr id="4" name="ZoneTexte 3">
            <a:extLst>
              <a:ext uri="{FF2B5EF4-FFF2-40B4-BE49-F238E27FC236}">
                <a16:creationId xmlns:a16="http://schemas.microsoft.com/office/drawing/2014/main" id="{5FC814BA-E992-46D5-9BC3-8E45D0C86E88}"/>
              </a:ext>
            </a:extLst>
          </p:cNvPr>
          <p:cNvSpPr txBox="1"/>
          <p:nvPr/>
        </p:nvSpPr>
        <p:spPr>
          <a:xfrm>
            <a:off x="838200" y="1095375"/>
            <a:ext cx="9925050" cy="769441"/>
          </a:xfrm>
          <a:prstGeom prst="rect">
            <a:avLst/>
          </a:prstGeom>
          <a:noFill/>
        </p:spPr>
        <p:txBody>
          <a:bodyPr wrap="square" rtlCol="0">
            <a:spAutoFit/>
          </a:bodyPr>
          <a:lstStyle/>
          <a:p>
            <a:r>
              <a:rPr lang="en-US" sz="2200" dirty="0"/>
              <a:t>The V-QCD action is built by </a:t>
            </a:r>
            <a:r>
              <a:rPr lang="en-US" sz="2200" dirty="0">
                <a:solidFill>
                  <a:srgbClr val="FF0000"/>
                </a:solidFill>
              </a:rPr>
              <a:t>deforming what is known </a:t>
            </a:r>
            <a:r>
              <a:rPr lang="en-US" sz="2200" dirty="0"/>
              <a:t>from </a:t>
            </a:r>
            <a:r>
              <a:rPr lang="en-US" sz="2200" dirty="0">
                <a:solidFill>
                  <a:srgbClr val="FF0000"/>
                </a:solidFill>
              </a:rPr>
              <a:t>top-down</a:t>
            </a:r>
            <a:r>
              <a:rPr lang="en-US" sz="2200" dirty="0"/>
              <a:t> holography with </a:t>
            </a:r>
            <a:r>
              <a:rPr lang="en-US" sz="2200" dirty="0">
                <a:solidFill>
                  <a:srgbClr val="FF0000"/>
                </a:solidFill>
              </a:rPr>
              <a:t>phenomenological parameters </a:t>
            </a:r>
            <a:r>
              <a:rPr lang="en-US" sz="2200" dirty="0"/>
              <a:t>of the bulk theory </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43EE863-51E7-40BA-8EF9-2C2795104F10}"/>
                  </a:ext>
                </a:extLst>
              </p:cNvPr>
              <p:cNvSpPr txBox="1"/>
              <p:nvPr/>
            </p:nvSpPr>
            <p:spPr>
              <a:xfrm>
                <a:off x="4528776" y="2041033"/>
                <a:ext cx="3134448"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𝑉</m:t>
                          </m:r>
                          <m:r>
                            <a:rPr lang="fr-FR" sz="2400" b="0" i="1" smtClean="0">
                              <a:latin typeface="Cambria Math" panose="02040503050406030204" pitchFamily="18" charset="0"/>
                            </a:rPr>
                            <m:t>−</m:t>
                          </m:r>
                          <m:r>
                            <a:rPr lang="fr-FR" sz="2400" b="0" i="1" smtClean="0">
                              <a:latin typeface="Cambria Math" panose="02040503050406030204" pitchFamily="18" charset="0"/>
                            </a:rPr>
                            <m:t>𝑄𝐶𝐷</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𝑐</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𝐶𝑆</m:t>
                          </m:r>
                        </m:sub>
                      </m:sSub>
                    </m:oMath>
                  </m:oMathPara>
                </a14:m>
                <a:endParaRPr lang="en-US" dirty="0"/>
              </a:p>
            </p:txBody>
          </p:sp>
        </mc:Choice>
        <mc:Fallback xmlns="">
          <p:sp>
            <p:nvSpPr>
              <p:cNvPr id="5" name="ZoneTexte 4">
                <a:extLst>
                  <a:ext uri="{FF2B5EF4-FFF2-40B4-BE49-F238E27FC236}">
                    <a16:creationId xmlns:a16="http://schemas.microsoft.com/office/drawing/2014/main" id="{543EE863-51E7-40BA-8EF9-2C2795104F10}"/>
                  </a:ext>
                </a:extLst>
              </p:cNvPr>
              <p:cNvSpPr txBox="1">
                <a:spLocks noRot="1" noChangeAspect="1" noMove="1" noResize="1" noEditPoints="1" noAdjustHandles="1" noChangeArrowheads="1" noChangeShapeType="1" noTextEdit="1"/>
              </p:cNvSpPr>
              <p:nvPr/>
            </p:nvSpPr>
            <p:spPr>
              <a:xfrm>
                <a:off x="4528776" y="2041033"/>
                <a:ext cx="3134448" cy="398955"/>
              </a:xfrm>
              <a:prstGeom prst="rect">
                <a:avLst/>
              </a:prstGeom>
              <a:blipFill>
                <a:blip r:embed="rId2"/>
                <a:stretch>
                  <a:fillRect l="-1946" r="-195" b="-2769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098EA727-8D4B-4386-AFA8-CCDE84B9926A}"/>
              </a:ext>
            </a:extLst>
          </p:cNvPr>
          <p:cNvSpPr/>
          <p:nvPr/>
        </p:nvSpPr>
        <p:spPr>
          <a:xfrm>
            <a:off x="6470650" y="2061353"/>
            <a:ext cx="438150" cy="398955"/>
          </a:xfrm>
          <a:prstGeom prst="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929A740F-2EB2-43AA-9A04-9EABDD627577}"/>
                  </a:ext>
                </a:extLst>
              </p:cNvPr>
              <p:cNvSpPr txBox="1"/>
              <p:nvPr/>
            </p:nvSpPr>
            <p:spPr>
              <a:xfrm>
                <a:off x="2010651" y="2593666"/>
                <a:ext cx="8170698" cy="7768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2</m:t>
                              </m:r>
                            </m:den>
                          </m:f>
                          <m:r>
                            <a:rPr lang="fr-FR" sz="2400" b="0" i="1" smtClean="0">
                              <a:latin typeface="Cambria Math" panose="02040503050406030204" pitchFamily="18" charset="0"/>
                            </a:rPr>
                            <m:t>𝑀</m:t>
                          </m:r>
                        </m:e>
                        <m:sub>
                          <m:r>
                            <a:rPr lang="fr-FR" sz="2400" b="0" i="1" smtClean="0">
                              <a:latin typeface="Cambria Math" panose="02040503050406030204" pitchFamily="18" charset="0"/>
                            </a:rPr>
                            <m:t>𝑃𝑙</m:t>
                          </m:r>
                        </m:sub>
                        <m:sup>
                          <m:r>
                            <a:rPr lang="fr-FR" sz="2400" b="0" i="1" smtClean="0">
                              <a:latin typeface="Cambria Math" panose="02040503050406030204" pitchFamily="18" charset="0"/>
                            </a:rPr>
                            <m:t>3</m:t>
                          </m:r>
                        </m:sup>
                      </m:sSubSup>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𝑁</m:t>
                          </m:r>
                        </m:e>
                        <m:sub>
                          <m:r>
                            <a:rPr lang="fr-FR" sz="2400" b="0" i="1" smtClean="0">
                              <a:latin typeface="Cambria Math" panose="02040503050406030204" pitchFamily="18" charset="0"/>
                            </a:rPr>
                            <m:t>𝑐</m:t>
                          </m:r>
                        </m:sub>
                      </m:sSub>
                      <m:r>
                        <m:rPr>
                          <m:nor/>
                        </m:rPr>
                        <a:rPr lang="fr-FR" sz="2400" b="0" i="0" smtClean="0">
                          <a:latin typeface="Cambria Math" panose="02040503050406030204" pitchFamily="18" charset="0"/>
                        </a:rPr>
                        <m:t>Tr</m:t>
                      </m:r>
                      <m:nary>
                        <m:naryPr>
                          <m:subHide m:val="on"/>
                          <m:supHide m:val="on"/>
                          <m:ctrlPr>
                            <a:rPr lang="fr-FR" sz="2400" b="0" i="1" smtClean="0">
                              <a:latin typeface="Cambria Math" panose="02040503050406030204" pitchFamily="18" charset="0"/>
                            </a:rPr>
                          </m:ctrlPr>
                        </m:naryPr>
                        <m:sub/>
                        <m:sup/>
                        <m:e>
                          <m:sSup>
                            <m:sSupPr>
                              <m:ctrlPr>
                                <a:rPr lang="fr-FR" sz="2400" b="0" i="1" smtClean="0">
                                  <a:latin typeface="Cambria Math" panose="02040503050406030204" pitchFamily="18" charset="0"/>
                                </a:rPr>
                              </m:ctrlPr>
                            </m:sSupPr>
                            <m:e>
                              <m:r>
                                <m:rPr>
                                  <m:nor/>
                                </m:rPr>
                                <a:rPr lang="fr-FR" sz="2400" b="0" i="0" smtClean="0">
                                  <a:latin typeface="Cambria Math" panose="02040503050406030204" pitchFamily="18" charset="0"/>
                                </a:rPr>
                                <m:t>dx</m:t>
                              </m:r>
                            </m:e>
                            <m:sup>
                              <m:r>
                                <a:rPr lang="fr-FR" sz="2400" b="0" i="1" smtClean="0">
                                  <a:latin typeface="Cambria Math" panose="02040503050406030204" pitchFamily="18" charset="0"/>
                                </a:rPr>
                                <m:t>5</m:t>
                              </m:r>
                            </m:sup>
                          </m:sSup>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𝑉</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m:t>
                          </m:r>
                          <m:r>
                            <a:rPr lang="fr-FR" sz="2400" b="0" i="1" smtClean="0">
                              <a:latin typeface="Cambria Math" panose="02040503050406030204" pitchFamily="18" charset="0"/>
                            </a:rPr>
                            <m:t>𝜑</m:t>
                          </m:r>
                          <m:r>
                            <a:rPr lang="fr-FR" sz="2400" b="0" i="1" smtClean="0">
                              <a:latin typeface="Cambria Math" panose="02040503050406030204" pitchFamily="18" charset="0"/>
                            </a:rPr>
                            <m:t>,</m:t>
                          </m:r>
                          <m:r>
                            <a:rPr lang="fr-FR" sz="2400" b="0" i="1" smtClean="0">
                              <a:latin typeface="Cambria Math" panose="02040503050406030204" pitchFamily="18" charset="0"/>
                            </a:rPr>
                            <m:t>𝒯</m:t>
                          </m:r>
                          <m:r>
                            <a:rPr lang="fr-FR" sz="2400" b="0" i="1" smtClean="0">
                              <a:latin typeface="Cambria Math" panose="02040503050406030204" pitchFamily="18" charset="0"/>
                            </a:rPr>
                            <m:t>)</m:t>
                          </m:r>
                          <m:d>
                            <m:dPr>
                              <m:begChr m:val="["/>
                              <m:endChr m:val="]"/>
                              <m:ctrlPr>
                                <a:rPr lang="fr-FR" sz="2400" b="0" i="1" smtClean="0">
                                  <a:latin typeface="Cambria Math" panose="02040503050406030204" pitchFamily="18" charset="0"/>
                                </a:rPr>
                              </m:ctrlPr>
                            </m:dPr>
                            <m:e>
                              <m:rad>
                                <m:radPr>
                                  <m:degHide m:val="on"/>
                                  <m:ctrlPr>
                                    <a:rPr lang="fr-FR" sz="2400" b="0" i="1" smtClean="0">
                                      <a:latin typeface="Cambria Math" panose="02040503050406030204" pitchFamily="18" charset="0"/>
                                    </a:rPr>
                                  </m:ctrlPr>
                                </m:radPr>
                                <m:deg/>
                                <m:e>
                                  <m:r>
                                    <a:rPr lang="fr-FR" sz="2400" b="0" i="1" smtClean="0">
                                      <a:latin typeface="Cambria Math" panose="02040503050406030204" pitchFamily="18" charset="0"/>
                                    </a:rPr>
                                    <m:t>−</m:t>
                                  </m:r>
                                  <m:r>
                                    <m:rPr>
                                      <m:nor/>
                                    </m:rPr>
                                    <a:rPr lang="fr-FR" sz="2400" b="0" i="0" smtClean="0">
                                      <a:latin typeface="Cambria Math" panose="02040503050406030204" pitchFamily="18" charset="0"/>
                                    </a:rPr>
                                    <m:t>det</m:t>
                                  </m:r>
                                  <m: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1" i="0" smtClean="0">
                                          <a:latin typeface="Cambria Math" panose="02040503050406030204" pitchFamily="18" charset="0"/>
                                        </a:rPr>
                                        <m:t>𝐀</m:t>
                                      </m:r>
                                    </m:e>
                                    <m:sup>
                                      <m:r>
                                        <a:rPr lang="fr-FR" sz="2400" b="0" i="1" smtClean="0">
                                          <a:latin typeface="Cambria Math" panose="02040503050406030204" pitchFamily="18" charset="0"/>
                                        </a:rPr>
                                        <m:t>(</m:t>
                                      </m:r>
                                      <m:r>
                                        <a:rPr lang="fr-FR" sz="2400" b="0" i="1" smtClean="0">
                                          <a:latin typeface="Cambria Math" panose="02040503050406030204" pitchFamily="18" charset="0"/>
                                        </a:rPr>
                                        <m:t>𝐿</m:t>
                                      </m:r>
                                      <m:r>
                                        <a:rPr lang="fr-FR" sz="2400" b="0" i="1" smtClean="0">
                                          <a:latin typeface="Cambria Math" panose="02040503050406030204" pitchFamily="18" charset="0"/>
                                        </a:rPr>
                                        <m:t>)</m:t>
                                      </m:r>
                                    </m:sup>
                                  </m:sSup>
                                </m:e>
                              </m:rad>
                              <m:r>
                                <a:rPr lang="fr-FR" sz="2400" b="0" i="1" smtClean="0">
                                  <a:latin typeface="Cambria Math" panose="02040503050406030204" pitchFamily="18" charset="0"/>
                                </a:rPr>
                                <m:t>+</m:t>
                              </m:r>
                              <m:rad>
                                <m:radPr>
                                  <m:degHide m:val="on"/>
                                  <m:ctrlPr>
                                    <a:rPr lang="fr-FR" sz="2400" i="1">
                                      <a:latin typeface="Cambria Math" panose="02040503050406030204" pitchFamily="18" charset="0"/>
                                    </a:rPr>
                                  </m:ctrlPr>
                                </m:radPr>
                                <m:deg/>
                                <m:e>
                                  <m:r>
                                    <a:rPr lang="fr-FR" sz="2400" i="1">
                                      <a:latin typeface="Cambria Math" panose="02040503050406030204" pitchFamily="18" charset="0"/>
                                    </a:rPr>
                                    <m:t>−</m:t>
                                  </m:r>
                                  <m:r>
                                    <m:rPr>
                                      <m:nor/>
                                    </m:rPr>
                                    <a:rPr lang="fr-FR" sz="2400">
                                      <a:latin typeface="Cambria Math" panose="02040503050406030204" pitchFamily="18" charset="0"/>
                                    </a:rPr>
                                    <m:t>det</m:t>
                                  </m:r>
                                  <m:r>
                                    <a:rPr lang="fr-FR" sz="2400" i="1">
                                      <a:latin typeface="Cambria Math" panose="02040503050406030204" pitchFamily="18" charset="0"/>
                                    </a:rPr>
                                    <m:t> </m:t>
                                  </m:r>
                                  <m:sSup>
                                    <m:sSupPr>
                                      <m:ctrlPr>
                                        <a:rPr lang="fr-FR" sz="2400" i="1">
                                          <a:latin typeface="Cambria Math" panose="02040503050406030204" pitchFamily="18" charset="0"/>
                                        </a:rPr>
                                      </m:ctrlPr>
                                    </m:sSupPr>
                                    <m:e>
                                      <m:r>
                                        <a:rPr lang="fr-FR" sz="2400" b="1">
                                          <a:latin typeface="Cambria Math" panose="02040503050406030204" pitchFamily="18" charset="0"/>
                                        </a:rPr>
                                        <m:t>𝐀</m:t>
                                      </m:r>
                                    </m:e>
                                    <m:sup>
                                      <m:r>
                                        <a:rPr lang="fr-FR" sz="2400" i="1">
                                          <a:latin typeface="Cambria Math" panose="02040503050406030204" pitchFamily="18" charset="0"/>
                                        </a:rPr>
                                        <m:t>(</m:t>
                                      </m:r>
                                      <m:r>
                                        <a:rPr lang="fr-FR" sz="2400" b="0" i="1" smtClean="0">
                                          <a:latin typeface="Cambria Math" panose="02040503050406030204" pitchFamily="18" charset="0"/>
                                        </a:rPr>
                                        <m:t>𝑅</m:t>
                                      </m:r>
                                      <m:r>
                                        <a:rPr lang="fr-FR" sz="2400" i="1">
                                          <a:latin typeface="Cambria Math" panose="02040503050406030204" pitchFamily="18" charset="0"/>
                                        </a:rPr>
                                        <m:t>)</m:t>
                                      </m:r>
                                    </m:sup>
                                  </m:sSup>
                                </m:e>
                              </m:rad>
                            </m:e>
                          </m:d>
                        </m:e>
                      </m:nary>
                      <m:r>
                        <a:rPr lang="fr-FR" sz="2400" b="0" i="1" smtClean="0">
                          <a:latin typeface="Cambria Math" panose="02040503050406030204" pitchFamily="18" charset="0"/>
                        </a:rPr>
                        <m:t> , </m:t>
                      </m:r>
                    </m:oMath>
                  </m:oMathPara>
                </a14:m>
                <a:endParaRPr lang="en-US" sz="2400" dirty="0"/>
              </a:p>
            </p:txBody>
          </p:sp>
        </mc:Choice>
        <mc:Fallback xmlns="">
          <p:sp>
            <p:nvSpPr>
              <p:cNvPr id="35" name="ZoneTexte 34">
                <a:extLst>
                  <a:ext uri="{FF2B5EF4-FFF2-40B4-BE49-F238E27FC236}">
                    <a16:creationId xmlns:a16="http://schemas.microsoft.com/office/drawing/2014/main" id="{929A740F-2EB2-43AA-9A04-9EABDD627577}"/>
                  </a:ext>
                </a:extLst>
              </p:cNvPr>
              <p:cNvSpPr txBox="1">
                <a:spLocks noRot="1" noChangeAspect="1" noMove="1" noResize="1" noEditPoints="1" noAdjustHandles="1" noChangeArrowheads="1" noChangeShapeType="1" noTextEdit="1"/>
              </p:cNvSpPr>
              <p:nvPr/>
            </p:nvSpPr>
            <p:spPr>
              <a:xfrm>
                <a:off x="2010651" y="2593666"/>
                <a:ext cx="8170698" cy="77687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6" name="Tableau 35">
                <a:extLst>
                  <a:ext uri="{FF2B5EF4-FFF2-40B4-BE49-F238E27FC236}">
                    <a16:creationId xmlns:a16="http://schemas.microsoft.com/office/drawing/2014/main" id="{FC387413-B1E4-4FA7-8500-56E89B50B5E6}"/>
                  </a:ext>
                </a:extLst>
              </p:cNvPr>
              <p:cNvGraphicFramePr>
                <a:graphicFrameLocks noGrp="1"/>
              </p:cNvGraphicFramePr>
              <p:nvPr>
                <p:extLst/>
              </p:nvPr>
            </p:nvGraphicFramePr>
            <p:xfrm>
              <a:off x="992234" y="4586596"/>
              <a:ext cx="4292010" cy="1296000"/>
            </p:xfrm>
            <a:graphic>
              <a:graphicData uri="http://schemas.openxmlformats.org/drawingml/2006/table">
                <a:tbl>
                  <a:tblPr firstRow="1" bandRow="1">
                    <a:tableStyleId>{5C22544A-7EE6-4342-B048-85BDC9FD1C3A}</a:tableStyleId>
                  </a:tblPr>
                  <a:tblGrid>
                    <a:gridCol w="1430670">
                      <a:extLst>
                        <a:ext uri="{9D8B030D-6E8A-4147-A177-3AD203B41FA5}">
                          <a16:colId xmlns:a16="http://schemas.microsoft.com/office/drawing/2014/main" val="913545915"/>
                        </a:ext>
                      </a:extLst>
                    </a:gridCol>
                    <a:gridCol w="1430670">
                      <a:extLst>
                        <a:ext uri="{9D8B030D-6E8A-4147-A177-3AD203B41FA5}">
                          <a16:colId xmlns:a16="http://schemas.microsoft.com/office/drawing/2014/main" val="2202505467"/>
                        </a:ext>
                      </a:extLst>
                    </a:gridCol>
                    <a:gridCol w="1430670">
                      <a:extLst>
                        <a:ext uri="{9D8B030D-6E8A-4147-A177-3AD203B41FA5}">
                          <a16:colId xmlns:a16="http://schemas.microsoft.com/office/drawing/2014/main" val="2540123577"/>
                        </a:ext>
                      </a:extLst>
                    </a:gridCol>
                  </a:tblGrid>
                  <a:tr h="648000">
                    <a:tc gridSpan="3">
                      <a:txBody>
                        <a:bodyPr/>
                        <a:lstStyle/>
                        <a:p>
                          <a:pPr algn="ctr"/>
                          <a:r>
                            <a:rPr lang="en-US" sz="2000" dirty="0"/>
                            <a:t>Parameters of the bulk theory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pPr algn="ctr"/>
                          <a:endParaRPr lang="en-US" sz="20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612155981"/>
                      </a:ext>
                    </a:extLst>
                  </a:tr>
                  <a:tr h="648000">
                    <a:tc>
                      <a:txBody>
                        <a:bodyPr/>
                        <a:lstStyle/>
                        <a:p>
                          <a:pPr algn="ct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𝑉</m:t>
                                    </m:r>
                                  </m:e>
                                  <m:sub>
                                    <m:r>
                                      <a:rPr lang="fr-FR" sz="2000" b="0" i="1" smtClean="0">
                                        <a:latin typeface="Cambria Math" panose="02040503050406030204" pitchFamily="18" charset="0"/>
                                      </a:rPr>
                                      <m:t>𝑓</m:t>
                                    </m:r>
                                  </m:sub>
                                </m:sSub>
                                <m:r>
                                  <a:rPr lang="fr-FR" sz="2000" b="0" i="1" smtClean="0">
                                    <a:latin typeface="Cambria Math" panose="02040503050406030204" pitchFamily="18" charset="0"/>
                                  </a:rPr>
                                  <m:t>(</m:t>
                                </m:r>
                                <m:r>
                                  <a:rPr lang="fr-FR" sz="2000" b="0" i="1" smtClean="0">
                                    <a:latin typeface="Cambria Math" panose="02040503050406030204" pitchFamily="18" charset="0"/>
                                  </a:rPr>
                                  <m:t>𝜑</m:t>
                                </m:r>
                                <m:r>
                                  <a:rPr lang="fr-FR" sz="2000" b="0" i="1" smtClean="0">
                                    <a:latin typeface="Cambria Math" panose="02040503050406030204" pitchFamily="18" charset="0"/>
                                  </a:rPr>
                                  <m:t>,</m:t>
                                </m:r>
                                <m:r>
                                  <a:rPr lang="fr-FR" sz="2000" b="0" i="1" smtClean="0">
                                    <a:latin typeface="Cambria Math" panose="02040503050406030204" pitchFamily="18" charset="0"/>
                                  </a:rPr>
                                  <m:t>𝒯</m:t>
                                </m:r>
                                <m:r>
                                  <a:rPr lang="fr-FR" sz="2000" b="0" i="1" smtClean="0">
                                    <a:latin typeface="Cambria Math" panose="02040503050406030204" pitchFamily="18" charset="0"/>
                                  </a:rPr>
                                  <m:t>)</m:t>
                                </m:r>
                              </m:oMath>
                            </m:oMathPara>
                          </a14:m>
                          <a:endParaRPr lang="en-US" sz="2000" dirty="0"/>
                        </a:p>
                      </a:txBody>
                      <a:tcPr anchor="ctr">
                        <a:lnR w="12700" cmpd="sng">
                          <a:noFill/>
                        </a:lnR>
                        <a:lnT w="38100" cmpd="sng">
                          <a:noFill/>
                        </a:lnT>
                      </a:tcPr>
                    </a:tc>
                    <a:tc>
                      <a:txBody>
                        <a:bodyPr/>
                        <a:lstStyle/>
                        <a:p>
                          <a:pPr algn="ct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𝑤</m:t>
                                </m:r>
                                <m:r>
                                  <a:rPr lang="fr-FR" sz="2000" b="0" i="1" smtClean="0">
                                    <a:latin typeface="Cambria Math" panose="02040503050406030204" pitchFamily="18" charset="0"/>
                                  </a:rPr>
                                  <m:t>(</m:t>
                                </m:r>
                                <m:r>
                                  <a:rPr lang="fr-FR" sz="2000" b="0" i="1" smtClean="0">
                                    <a:latin typeface="Cambria Math" panose="02040503050406030204" pitchFamily="18" charset="0"/>
                                  </a:rPr>
                                  <m:t>𝜑</m:t>
                                </m:r>
                                <m:r>
                                  <a:rPr lang="fr-FR" sz="2000" b="0" i="1" smtClean="0">
                                    <a:latin typeface="Cambria Math" panose="02040503050406030204" pitchFamily="18" charset="0"/>
                                  </a:rPr>
                                  <m:t>,</m:t>
                                </m:r>
                                <m:r>
                                  <a:rPr lang="fr-FR" sz="2000" b="0" i="1" smtClean="0">
                                    <a:latin typeface="Cambria Math" panose="02040503050406030204" pitchFamily="18" charset="0"/>
                                  </a:rPr>
                                  <m:t>𝒯</m:t>
                                </m:r>
                                <m:r>
                                  <a:rPr lang="fr-FR" sz="2000" b="0" i="1" smtClean="0">
                                    <a:latin typeface="Cambria Math" panose="02040503050406030204" pitchFamily="18" charset="0"/>
                                  </a:rPr>
                                  <m:t>)</m:t>
                                </m:r>
                              </m:oMath>
                            </m:oMathPara>
                          </a14:m>
                          <a:endParaRPr lang="en-US" sz="20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𝜅</m:t>
                                </m:r>
                                <m:r>
                                  <a:rPr lang="fr-FR" sz="2000" b="0" i="1" smtClean="0">
                                    <a:latin typeface="Cambria Math" panose="02040503050406030204" pitchFamily="18" charset="0"/>
                                  </a:rPr>
                                  <m:t>(</m:t>
                                </m:r>
                                <m:r>
                                  <a:rPr lang="fr-FR" sz="2000" b="0" i="1" smtClean="0">
                                    <a:latin typeface="Cambria Math" panose="02040503050406030204" pitchFamily="18" charset="0"/>
                                  </a:rPr>
                                  <m:t>𝜑</m:t>
                                </m:r>
                                <m:r>
                                  <a:rPr lang="fr-FR" sz="2000" b="0" i="1" smtClean="0">
                                    <a:latin typeface="Cambria Math" panose="02040503050406030204" pitchFamily="18" charset="0"/>
                                  </a:rPr>
                                  <m:t>,</m:t>
                                </m:r>
                                <m:r>
                                  <a:rPr lang="fr-FR" sz="2000" b="0" i="1" smtClean="0">
                                    <a:latin typeface="Cambria Math" panose="02040503050406030204" pitchFamily="18" charset="0"/>
                                  </a:rPr>
                                  <m:t>𝒯</m:t>
                                </m:r>
                                <m:r>
                                  <a:rPr lang="fr-FR" sz="2000" b="0" i="1" smtClean="0">
                                    <a:latin typeface="Cambria Math" panose="02040503050406030204" pitchFamily="18" charset="0"/>
                                  </a:rPr>
                                  <m:t>)</m:t>
                                </m:r>
                              </m:oMath>
                            </m:oMathPara>
                          </a14:m>
                          <a:endParaRPr lang="en-US" sz="20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7483829"/>
                      </a:ext>
                    </a:extLst>
                  </a:tr>
                </a:tbl>
              </a:graphicData>
            </a:graphic>
          </p:graphicFrame>
        </mc:Choice>
        <mc:Fallback xmlns="">
          <p:graphicFrame>
            <p:nvGraphicFramePr>
              <p:cNvPr id="36" name="Tableau 35">
                <a:extLst>
                  <a:ext uri="{FF2B5EF4-FFF2-40B4-BE49-F238E27FC236}">
                    <a16:creationId xmlns:a16="http://schemas.microsoft.com/office/drawing/2014/main" id="{FC387413-B1E4-4FA7-8500-56E89B50B5E6}"/>
                  </a:ext>
                </a:extLst>
              </p:cNvPr>
              <p:cNvGraphicFramePr>
                <a:graphicFrameLocks noGrp="1"/>
              </p:cNvGraphicFramePr>
              <p:nvPr>
                <p:extLst>
                  <p:ext uri="{D42A27DB-BD31-4B8C-83A1-F6EECF244321}">
                    <p14:modId xmlns:p14="http://schemas.microsoft.com/office/powerpoint/2010/main" val="2132827243"/>
                  </p:ext>
                </p:extLst>
              </p:nvPr>
            </p:nvGraphicFramePr>
            <p:xfrm>
              <a:off x="992234" y="4586596"/>
              <a:ext cx="4292010" cy="1296000"/>
            </p:xfrm>
            <a:graphic>
              <a:graphicData uri="http://schemas.openxmlformats.org/drawingml/2006/table">
                <a:tbl>
                  <a:tblPr firstRow="1" bandRow="1">
                    <a:tableStyleId>{5C22544A-7EE6-4342-B048-85BDC9FD1C3A}</a:tableStyleId>
                  </a:tblPr>
                  <a:tblGrid>
                    <a:gridCol w="1430670">
                      <a:extLst>
                        <a:ext uri="{9D8B030D-6E8A-4147-A177-3AD203B41FA5}">
                          <a16:colId xmlns:a16="http://schemas.microsoft.com/office/drawing/2014/main" val="913545915"/>
                        </a:ext>
                      </a:extLst>
                    </a:gridCol>
                    <a:gridCol w="1430670">
                      <a:extLst>
                        <a:ext uri="{9D8B030D-6E8A-4147-A177-3AD203B41FA5}">
                          <a16:colId xmlns:a16="http://schemas.microsoft.com/office/drawing/2014/main" val="2202505467"/>
                        </a:ext>
                      </a:extLst>
                    </a:gridCol>
                    <a:gridCol w="1430670">
                      <a:extLst>
                        <a:ext uri="{9D8B030D-6E8A-4147-A177-3AD203B41FA5}">
                          <a16:colId xmlns:a16="http://schemas.microsoft.com/office/drawing/2014/main" val="2540123577"/>
                        </a:ext>
                      </a:extLst>
                    </a:gridCol>
                  </a:tblGrid>
                  <a:tr h="648000">
                    <a:tc gridSpan="3">
                      <a:txBody>
                        <a:bodyPr/>
                        <a:lstStyle/>
                        <a:p>
                          <a:pPr algn="ctr"/>
                          <a:r>
                            <a:rPr lang="en-US" sz="2000" dirty="0"/>
                            <a:t>Parameters of the bulk theory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pPr algn="ctr"/>
                          <a:endParaRPr lang="en-US" sz="20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612155981"/>
                      </a:ext>
                    </a:extLst>
                  </a:tr>
                  <a:tr h="648000">
                    <a:tc>
                      <a:txBody>
                        <a:bodyPr/>
                        <a:lstStyle/>
                        <a:p>
                          <a:endParaRPr lang="fr-FR"/>
                        </a:p>
                      </a:txBody>
                      <a:tcPr anchor="ctr">
                        <a:lnR w="12700" cmpd="sng">
                          <a:noFill/>
                        </a:lnR>
                        <a:lnT w="38100" cmpd="sng">
                          <a:noFill/>
                        </a:lnT>
                        <a:blipFill>
                          <a:blip r:embed="rId4"/>
                          <a:stretch>
                            <a:fillRect l="-426" t="-100943" r="-200000" b="-2830"/>
                          </a:stretch>
                        </a:blipFill>
                      </a:tcPr>
                    </a:tc>
                    <a:tc>
                      <a:txBody>
                        <a:bodyPr/>
                        <a:lstStyle/>
                        <a:p>
                          <a:endParaRPr lang="fr-F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4"/>
                          <a:stretch>
                            <a:fillRect l="-100426" t="-100943" r="-100000" b="-2830"/>
                          </a:stretch>
                        </a:blipFill>
                      </a:tcPr>
                    </a:tc>
                    <a:tc>
                      <a:txBody>
                        <a:bodyPr/>
                        <a:lstStyle/>
                        <a:p>
                          <a:endParaRPr lang="fr-F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4"/>
                          <a:stretch>
                            <a:fillRect l="-200426" t="-100943" b="-2830"/>
                          </a:stretch>
                        </a:blipFill>
                      </a:tcPr>
                    </a:tc>
                    <a:extLst>
                      <a:ext uri="{0D108BD9-81ED-4DB2-BD59-A6C34878D82A}">
                        <a16:rowId xmlns:a16="http://schemas.microsoft.com/office/drawing/2014/main" val="3607483829"/>
                      </a:ext>
                    </a:extLst>
                  </a:tr>
                </a:tbl>
              </a:graphicData>
            </a:graphic>
          </p:graphicFrame>
        </mc:Fallback>
      </mc:AlternateContent>
      <p:sp>
        <p:nvSpPr>
          <p:cNvPr id="38" name="Ellipse 37">
            <a:extLst>
              <a:ext uri="{FF2B5EF4-FFF2-40B4-BE49-F238E27FC236}">
                <a16:creationId xmlns:a16="http://schemas.microsoft.com/office/drawing/2014/main" id="{FBD6A1FB-A8C8-4C31-B24A-51849DA4BE6B}"/>
              </a:ext>
            </a:extLst>
          </p:cNvPr>
          <p:cNvSpPr/>
          <p:nvPr/>
        </p:nvSpPr>
        <p:spPr>
          <a:xfrm>
            <a:off x="5126300" y="2656182"/>
            <a:ext cx="1183060" cy="630612"/>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e 39">
            <a:extLst>
              <a:ext uri="{FF2B5EF4-FFF2-40B4-BE49-F238E27FC236}">
                <a16:creationId xmlns:a16="http://schemas.microsoft.com/office/drawing/2014/main" id="{EF87E43E-9371-4016-B3A0-A78719C309BE}"/>
              </a:ext>
            </a:extLst>
          </p:cNvPr>
          <p:cNvGrpSpPr/>
          <p:nvPr/>
        </p:nvGrpSpPr>
        <p:grpSpPr>
          <a:xfrm>
            <a:off x="6781895" y="4117118"/>
            <a:ext cx="4695444" cy="2436895"/>
            <a:chOff x="6781895" y="3974878"/>
            <a:chExt cx="4695444" cy="2436895"/>
          </a:xfrm>
        </p:grpSpPr>
        <p:grpSp>
          <p:nvGrpSpPr>
            <p:cNvPr id="7" name="Groupe 6">
              <a:extLst>
                <a:ext uri="{FF2B5EF4-FFF2-40B4-BE49-F238E27FC236}">
                  <a16:creationId xmlns:a16="http://schemas.microsoft.com/office/drawing/2014/main" id="{5AC87F10-DBFA-48EF-BB34-4A582793F351}"/>
                </a:ext>
              </a:extLst>
            </p:cNvPr>
            <p:cNvGrpSpPr/>
            <p:nvPr/>
          </p:nvGrpSpPr>
          <p:grpSpPr>
            <a:xfrm>
              <a:off x="6781895" y="3974878"/>
              <a:ext cx="4695444" cy="2436895"/>
              <a:chOff x="3069324" y="1691623"/>
              <a:chExt cx="7011671" cy="3695893"/>
            </a:xfrm>
          </p:grpSpPr>
          <p:sp>
            <p:nvSpPr>
              <p:cNvPr id="8" name="Parallélogramme 7">
                <a:extLst>
                  <a:ext uri="{FF2B5EF4-FFF2-40B4-BE49-F238E27FC236}">
                    <a16:creationId xmlns:a16="http://schemas.microsoft.com/office/drawing/2014/main" id="{8F5FF33E-CE3F-40C1-9EB7-89397F7C14E8}"/>
                  </a:ext>
                </a:extLst>
              </p:cNvPr>
              <p:cNvSpPr/>
              <p:nvPr/>
            </p:nvSpPr>
            <p:spPr>
              <a:xfrm rot="20949520">
                <a:off x="3173061" y="2041532"/>
                <a:ext cx="1611984" cy="1904214"/>
              </a:xfrm>
              <a:prstGeom prst="parallelogram">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 name="Parallélogramme 8">
                <a:extLst>
                  <a:ext uri="{FF2B5EF4-FFF2-40B4-BE49-F238E27FC236}">
                    <a16:creationId xmlns:a16="http://schemas.microsoft.com/office/drawing/2014/main" id="{F2E10329-3C93-4F37-9267-C7410BE8AC3E}"/>
                  </a:ext>
                </a:extLst>
              </p:cNvPr>
              <p:cNvSpPr/>
              <p:nvPr/>
            </p:nvSpPr>
            <p:spPr>
              <a:xfrm rot="20949520">
                <a:off x="3264501" y="2132972"/>
                <a:ext cx="1611984" cy="1904214"/>
              </a:xfrm>
              <a:prstGeom prst="parallelogram">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 name="Parallélogramme 9">
                <a:extLst>
                  <a:ext uri="{FF2B5EF4-FFF2-40B4-BE49-F238E27FC236}">
                    <a16:creationId xmlns:a16="http://schemas.microsoft.com/office/drawing/2014/main" id="{32015B52-0B1C-4CEF-9766-F89A56C1DBBE}"/>
                  </a:ext>
                </a:extLst>
              </p:cNvPr>
              <p:cNvSpPr/>
              <p:nvPr/>
            </p:nvSpPr>
            <p:spPr>
              <a:xfrm rot="20949520">
                <a:off x="3386421" y="2254892"/>
                <a:ext cx="1611984" cy="1904214"/>
              </a:xfrm>
              <a:prstGeom prst="parallelogram">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1" name="Parallélogramme 10">
                <a:extLst>
                  <a:ext uri="{FF2B5EF4-FFF2-40B4-BE49-F238E27FC236}">
                    <a16:creationId xmlns:a16="http://schemas.microsoft.com/office/drawing/2014/main" id="{6708392E-E43E-4FA4-B825-6C74DFC47A70}"/>
                  </a:ext>
                </a:extLst>
              </p:cNvPr>
              <p:cNvSpPr/>
              <p:nvPr/>
            </p:nvSpPr>
            <p:spPr>
              <a:xfrm rot="20949520">
                <a:off x="6009548" y="2041531"/>
                <a:ext cx="1611984" cy="1904214"/>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2" name="Parallélogramme 11">
                <a:extLst>
                  <a:ext uri="{FF2B5EF4-FFF2-40B4-BE49-F238E27FC236}">
                    <a16:creationId xmlns:a16="http://schemas.microsoft.com/office/drawing/2014/main" id="{59947C9B-9DD8-44A9-827E-5D8C1537DDDA}"/>
                  </a:ext>
                </a:extLst>
              </p:cNvPr>
              <p:cNvSpPr/>
              <p:nvPr/>
            </p:nvSpPr>
            <p:spPr>
              <a:xfrm rot="20949520">
                <a:off x="6100988" y="2132971"/>
                <a:ext cx="1611984" cy="1904214"/>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3" name="Parallélogramme 12">
                <a:extLst>
                  <a:ext uri="{FF2B5EF4-FFF2-40B4-BE49-F238E27FC236}">
                    <a16:creationId xmlns:a16="http://schemas.microsoft.com/office/drawing/2014/main" id="{07038D5E-2558-44A9-9974-4116AD50E9D2}"/>
                  </a:ext>
                </a:extLst>
              </p:cNvPr>
              <p:cNvSpPr/>
              <p:nvPr/>
            </p:nvSpPr>
            <p:spPr>
              <a:xfrm rot="20949520">
                <a:off x="6222908" y="2254891"/>
                <a:ext cx="1611984" cy="1904214"/>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4" name="Parallélogramme 13">
                <a:extLst>
                  <a:ext uri="{FF2B5EF4-FFF2-40B4-BE49-F238E27FC236}">
                    <a16:creationId xmlns:a16="http://schemas.microsoft.com/office/drawing/2014/main" id="{07A73824-492E-4959-9967-D7DF9BC99FEA}"/>
                  </a:ext>
                </a:extLst>
              </p:cNvPr>
              <p:cNvSpPr/>
              <p:nvPr/>
            </p:nvSpPr>
            <p:spPr>
              <a:xfrm rot="20949520">
                <a:off x="7950925" y="2041531"/>
                <a:ext cx="1611984" cy="1904214"/>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5" name="Parallélogramme 14">
                <a:extLst>
                  <a:ext uri="{FF2B5EF4-FFF2-40B4-BE49-F238E27FC236}">
                    <a16:creationId xmlns:a16="http://schemas.microsoft.com/office/drawing/2014/main" id="{CBC44E61-D389-42A6-8FE3-84BFC252263F}"/>
                  </a:ext>
                </a:extLst>
              </p:cNvPr>
              <p:cNvSpPr/>
              <p:nvPr/>
            </p:nvSpPr>
            <p:spPr>
              <a:xfrm rot="20949520">
                <a:off x="8042365" y="2132971"/>
                <a:ext cx="1611984" cy="1904214"/>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6" name="Parallélogramme 15">
                <a:extLst>
                  <a:ext uri="{FF2B5EF4-FFF2-40B4-BE49-F238E27FC236}">
                    <a16:creationId xmlns:a16="http://schemas.microsoft.com/office/drawing/2014/main" id="{E91D5EB0-6096-46B4-8F93-7D58E89306B8}"/>
                  </a:ext>
                </a:extLst>
              </p:cNvPr>
              <p:cNvSpPr/>
              <p:nvPr/>
            </p:nvSpPr>
            <p:spPr>
              <a:xfrm rot="20949520">
                <a:off x="8164285" y="2254891"/>
                <a:ext cx="1611984" cy="1904214"/>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7" name="Accolade ouvrante 16">
                <a:extLst>
                  <a:ext uri="{FF2B5EF4-FFF2-40B4-BE49-F238E27FC236}">
                    <a16:creationId xmlns:a16="http://schemas.microsoft.com/office/drawing/2014/main" id="{EED5F9AA-0998-4A76-83EC-6C7BE2319C62}"/>
                  </a:ext>
                </a:extLst>
              </p:cNvPr>
              <p:cNvSpPr/>
              <p:nvPr/>
            </p:nvSpPr>
            <p:spPr>
              <a:xfrm rot="16200000">
                <a:off x="3902760" y="3685116"/>
                <a:ext cx="336284" cy="171704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p:sp>
            <p:nvSpPr>
              <p:cNvPr id="18" name="Accolade ouvrante 17">
                <a:extLst>
                  <a:ext uri="{FF2B5EF4-FFF2-40B4-BE49-F238E27FC236}">
                    <a16:creationId xmlns:a16="http://schemas.microsoft.com/office/drawing/2014/main" id="{3B266522-8711-4E8B-A107-E5A68C202D25}"/>
                  </a:ext>
                </a:extLst>
              </p:cNvPr>
              <p:cNvSpPr/>
              <p:nvPr/>
            </p:nvSpPr>
            <p:spPr>
              <a:xfrm rot="16200000">
                <a:off x="6728269" y="3685116"/>
                <a:ext cx="336284" cy="1717040"/>
              </a:xfrm>
              <a:prstGeom prst="leftBrac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p:sp>
            <p:nvSpPr>
              <p:cNvPr id="19" name="Accolade ouvrante 18">
                <a:extLst>
                  <a:ext uri="{FF2B5EF4-FFF2-40B4-BE49-F238E27FC236}">
                    <a16:creationId xmlns:a16="http://schemas.microsoft.com/office/drawing/2014/main" id="{9552C51A-0A11-41B7-96F4-84E4767635C1}"/>
                  </a:ext>
                </a:extLst>
              </p:cNvPr>
              <p:cNvSpPr/>
              <p:nvPr/>
            </p:nvSpPr>
            <p:spPr>
              <a:xfrm rot="16200000">
                <a:off x="8700944" y="3685115"/>
                <a:ext cx="336284" cy="1717040"/>
              </a:xfrm>
              <a:prstGeom prst="leftBrac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F765F812-5AE9-44C9-918E-E77EC4B77B7D}"/>
                      </a:ext>
                    </a:extLst>
                  </p:cNvPr>
                  <p:cNvSpPr txBox="1"/>
                  <p:nvPr/>
                </p:nvSpPr>
                <p:spPr>
                  <a:xfrm>
                    <a:off x="3069324" y="4836159"/>
                    <a:ext cx="2012498" cy="513339"/>
                  </a:xfrm>
                  <a:prstGeom prst="rect">
                    <a:avLst/>
                  </a:prstGeom>
                  <a:noFill/>
                </p:spPr>
                <p:txBody>
                  <a:bodyPr wrap="square" rtlCol="0">
                    <a:spAutoFit/>
                  </a:bodyPr>
                  <a:lstStyle/>
                  <a:p>
                    <a:pPr algn="ctr"/>
                    <a14:m>
                      <m:oMath xmlns:m="http://schemas.openxmlformats.org/officeDocument/2006/math">
                        <m:sSub>
                          <m:sSubPr>
                            <m:ctrlPr>
                              <a:rPr lang="fr-FR" sz="1600" i="1" smtClean="0">
                                <a:solidFill>
                                  <a:schemeClr val="accent1"/>
                                </a:solidFill>
                                <a:latin typeface="Cambria Math" panose="02040503050406030204" pitchFamily="18" charset="0"/>
                              </a:rPr>
                            </m:ctrlPr>
                          </m:sSubPr>
                          <m:e>
                            <m:r>
                              <a:rPr lang="fr-FR" sz="1600" b="0" i="1" smtClean="0">
                                <a:solidFill>
                                  <a:schemeClr val="accent1"/>
                                </a:solidFill>
                                <a:latin typeface="Cambria Math" panose="02040503050406030204" pitchFamily="18" charset="0"/>
                              </a:rPr>
                              <m:t>𝑁</m:t>
                            </m:r>
                          </m:e>
                          <m:sub>
                            <m:r>
                              <a:rPr lang="fr-FR" sz="1600" b="0" i="1" smtClean="0">
                                <a:solidFill>
                                  <a:schemeClr val="accent1"/>
                                </a:solidFill>
                                <a:latin typeface="Cambria Math" panose="02040503050406030204" pitchFamily="18" charset="0"/>
                              </a:rPr>
                              <m:t>𝑐</m:t>
                            </m:r>
                          </m:sub>
                        </m:sSub>
                        <m:r>
                          <a:rPr lang="fr-FR" sz="1600" b="0" i="1" smtClean="0">
                            <a:solidFill>
                              <a:schemeClr val="accent1"/>
                            </a:solidFill>
                            <a:latin typeface="Cambria Math" panose="02040503050406030204" pitchFamily="18" charset="0"/>
                          </a:rPr>
                          <m:t> </m:t>
                        </m:r>
                        <m:r>
                          <a:rPr lang="fr-FR" sz="1600" b="0" i="1" smtClean="0">
                            <a:solidFill>
                              <a:schemeClr val="accent1"/>
                            </a:solidFill>
                            <a:latin typeface="Cambria Math" panose="02040503050406030204" pitchFamily="18" charset="0"/>
                          </a:rPr>
                          <m:t>𝐷</m:t>
                        </m:r>
                        <m:r>
                          <a:rPr lang="fr-FR" sz="1600" b="0" i="1" smtClean="0">
                            <a:solidFill>
                              <a:schemeClr val="accent1"/>
                            </a:solidFill>
                            <a:latin typeface="Cambria Math" panose="02040503050406030204" pitchFamily="18" charset="0"/>
                          </a:rPr>
                          <m:t>3</m:t>
                        </m:r>
                      </m:oMath>
                    </a14:m>
                    <a:r>
                      <a:rPr lang="fr-FR" sz="1600" dirty="0">
                        <a:solidFill>
                          <a:schemeClr val="accent1"/>
                        </a:solidFill>
                      </a:rPr>
                      <a:t>-branes </a:t>
                    </a:r>
                    <a:endParaRPr lang="fr-FR" sz="1600" dirty="0"/>
                  </a:p>
                </p:txBody>
              </p:sp>
            </mc:Choice>
            <mc:Fallback xmlns="">
              <p:sp>
                <p:nvSpPr>
                  <p:cNvPr id="20" name="ZoneTexte 19">
                    <a:extLst>
                      <a:ext uri="{FF2B5EF4-FFF2-40B4-BE49-F238E27FC236}">
                        <a16:creationId xmlns:a16="http://schemas.microsoft.com/office/drawing/2014/main" id="{F765F812-5AE9-44C9-918E-E77EC4B77B7D}"/>
                      </a:ext>
                    </a:extLst>
                  </p:cNvPr>
                  <p:cNvSpPr txBox="1">
                    <a:spLocks noRot="1" noChangeAspect="1" noMove="1" noResize="1" noEditPoints="1" noAdjustHandles="1" noChangeArrowheads="1" noChangeShapeType="1" noTextEdit="1"/>
                  </p:cNvSpPr>
                  <p:nvPr/>
                </p:nvSpPr>
                <p:spPr>
                  <a:xfrm>
                    <a:off x="3069324" y="4836159"/>
                    <a:ext cx="2012498" cy="513339"/>
                  </a:xfrm>
                  <a:prstGeom prst="rect">
                    <a:avLst/>
                  </a:prstGeom>
                  <a:blipFill>
                    <a:blip r:embed="rId5"/>
                    <a:stretch>
                      <a:fillRect t="-5357" r="-497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A2801BB3-C338-4A32-902B-3DAAF4C612F6}"/>
                      </a:ext>
                    </a:extLst>
                  </p:cNvPr>
                  <p:cNvSpPr txBox="1"/>
                  <p:nvPr/>
                </p:nvSpPr>
                <p:spPr>
                  <a:xfrm>
                    <a:off x="5842000" y="4836159"/>
                    <a:ext cx="2119799" cy="543284"/>
                  </a:xfrm>
                  <a:prstGeom prst="rect">
                    <a:avLst/>
                  </a:prstGeom>
                  <a:noFill/>
                </p:spPr>
                <p:txBody>
                  <a:bodyPr wrap="square" rtlCol="0">
                    <a:spAutoFit/>
                  </a:bodyPr>
                  <a:lstStyle/>
                  <a:p>
                    <a:pPr algn="ctr"/>
                    <a14:m>
                      <m:oMath xmlns:m="http://schemas.openxmlformats.org/officeDocument/2006/math">
                        <m:sSub>
                          <m:sSubPr>
                            <m:ctrlPr>
                              <a:rPr lang="fr-FR" sz="1600" i="1" smtClean="0">
                                <a:solidFill>
                                  <a:schemeClr val="accent6">
                                    <a:lumMod val="75000"/>
                                  </a:schemeClr>
                                </a:solidFill>
                                <a:latin typeface="Cambria Math" panose="02040503050406030204" pitchFamily="18" charset="0"/>
                              </a:rPr>
                            </m:ctrlPr>
                          </m:sSubPr>
                          <m:e>
                            <m:r>
                              <a:rPr lang="fr-FR" sz="1600" b="0" i="1" smtClean="0">
                                <a:solidFill>
                                  <a:schemeClr val="accent6">
                                    <a:lumMod val="75000"/>
                                  </a:schemeClr>
                                </a:solidFill>
                                <a:latin typeface="Cambria Math" panose="02040503050406030204" pitchFamily="18" charset="0"/>
                              </a:rPr>
                              <m:t>𝑁</m:t>
                            </m:r>
                          </m:e>
                          <m:sub>
                            <m:r>
                              <a:rPr lang="fr-FR" sz="1600" b="0" i="1" smtClean="0">
                                <a:solidFill>
                                  <a:schemeClr val="accent6">
                                    <a:lumMod val="75000"/>
                                  </a:schemeClr>
                                </a:solidFill>
                                <a:latin typeface="Cambria Math" panose="02040503050406030204" pitchFamily="18" charset="0"/>
                              </a:rPr>
                              <m:t>𝑓</m:t>
                            </m:r>
                          </m:sub>
                        </m:sSub>
                        <m:r>
                          <a:rPr lang="fr-FR" sz="1600" b="0" i="1" smtClean="0">
                            <a:solidFill>
                              <a:schemeClr val="accent6">
                                <a:lumMod val="75000"/>
                              </a:schemeClr>
                            </a:solidFill>
                            <a:latin typeface="Cambria Math" panose="02040503050406030204" pitchFamily="18" charset="0"/>
                          </a:rPr>
                          <m:t> </m:t>
                        </m:r>
                        <m:r>
                          <a:rPr lang="fr-FR" sz="1600" b="0" i="1" smtClean="0">
                            <a:solidFill>
                              <a:schemeClr val="accent6">
                                <a:lumMod val="75000"/>
                              </a:schemeClr>
                            </a:solidFill>
                            <a:latin typeface="Cambria Math" panose="02040503050406030204" pitchFamily="18" charset="0"/>
                          </a:rPr>
                          <m:t>𝐷</m:t>
                        </m:r>
                        <m:r>
                          <a:rPr lang="fr-FR" sz="1600" b="0" i="1" smtClean="0">
                            <a:solidFill>
                              <a:schemeClr val="accent6">
                                <a:lumMod val="75000"/>
                              </a:schemeClr>
                            </a:solidFill>
                            <a:latin typeface="Cambria Math" panose="02040503050406030204" pitchFamily="18" charset="0"/>
                          </a:rPr>
                          <m:t>4</m:t>
                        </m:r>
                      </m:oMath>
                    </a14:m>
                    <a:r>
                      <a:rPr lang="fr-FR" sz="1600" dirty="0">
                        <a:solidFill>
                          <a:schemeClr val="accent6">
                            <a:lumMod val="75000"/>
                          </a:schemeClr>
                        </a:solidFill>
                      </a:rPr>
                      <a:t>-branes</a:t>
                    </a:r>
                    <a:r>
                      <a:rPr lang="fr-FR" sz="1200" dirty="0">
                        <a:solidFill>
                          <a:schemeClr val="accent6">
                            <a:lumMod val="75000"/>
                          </a:schemeClr>
                        </a:solidFill>
                      </a:rPr>
                      <a:t> </a:t>
                    </a:r>
                    <a:endParaRPr lang="fr-FR" sz="1200" dirty="0"/>
                  </a:p>
                </p:txBody>
              </p:sp>
            </mc:Choice>
            <mc:Fallback xmlns="">
              <p:sp>
                <p:nvSpPr>
                  <p:cNvPr id="21" name="ZoneTexte 20">
                    <a:extLst>
                      <a:ext uri="{FF2B5EF4-FFF2-40B4-BE49-F238E27FC236}">
                        <a16:creationId xmlns:a16="http://schemas.microsoft.com/office/drawing/2014/main" id="{A2801BB3-C338-4A32-902B-3DAAF4C612F6}"/>
                      </a:ext>
                    </a:extLst>
                  </p:cNvPr>
                  <p:cNvSpPr txBox="1">
                    <a:spLocks noRot="1" noChangeAspect="1" noMove="1" noResize="1" noEditPoints="1" noAdjustHandles="1" noChangeArrowheads="1" noChangeShapeType="1" noTextEdit="1"/>
                  </p:cNvSpPr>
                  <p:nvPr/>
                </p:nvSpPr>
                <p:spPr>
                  <a:xfrm>
                    <a:off x="5842000" y="4836159"/>
                    <a:ext cx="2119799" cy="543284"/>
                  </a:xfrm>
                  <a:prstGeom prst="rect">
                    <a:avLst/>
                  </a:prstGeom>
                  <a:blipFill>
                    <a:blip r:embed="rId6"/>
                    <a:stretch>
                      <a:fillRect t="-3390" b="-16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B5D57645-9868-4DE2-BF30-E1B240055F63}"/>
                      </a:ext>
                    </a:extLst>
                  </p:cNvPr>
                  <p:cNvSpPr txBox="1"/>
                  <p:nvPr/>
                </p:nvSpPr>
                <p:spPr>
                  <a:xfrm>
                    <a:off x="7835394" y="4836161"/>
                    <a:ext cx="2105572" cy="551355"/>
                  </a:xfrm>
                  <a:prstGeom prst="rect">
                    <a:avLst/>
                  </a:prstGeom>
                  <a:noFill/>
                </p:spPr>
                <p:txBody>
                  <a:bodyPr wrap="square" rtlCol="0">
                    <a:spAutoFit/>
                  </a:bodyPr>
                  <a:lstStyle/>
                  <a:p>
                    <a:pPr algn="ctr"/>
                    <a14:m>
                      <m:oMath xmlns:m="http://schemas.openxmlformats.org/officeDocument/2006/math">
                        <m:sSub>
                          <m:sSubPr>
                            <m:ctrlPr>
                              <a:rPr lang="fr-FR" sz="1600" i="1" smtClean="0">
                                <a:solidFill>
                                  <a:schemeClr val="accent6">
                                    <a:lumMod val="75000"/>
                                  </a:schemeClr>
                                </a:solidFill>
                                <a:latin typeface="Cambria Math" panose="02040503050406030204" pitchFamily="18" charset="0"/>
                              </a:rPr>
                            </m:ctrlPr>
                          </m:sSubPr>
                          <m:e>
                            <m:r>
                              <a:rPr lang="fr-FR" sz="1600" b="0" i="1" smtClean="0">
                                <a:solidFill>
                                  <a:schemeClr val="accent6">
                                    <a:lumMod val="75000"/>
                                  </a:schemeClr>
                                </a:solidFill>
                                <a:latin typeface="Cambria Math" panose="02040503050406030204" pitchFamily="18" charset="0"/>
                              </a:rPr>
                              <m:t>𝑁</m:t>
                            </m:r>
                          </m:e>
                          <m:sub>
                            <m:r>
                              <a:rPr lang="fr-FR" sz="1600" b="0" i="1" smtClean="0">
                                <a:solidFill>
                                  <a:schemeClr val="accent6">
                                    <a:lumMod val="75000"/>
                                  </a:schemeClr>
                                </a:solidFill>
                                <a:latin typeface="Cambria Math" panose="02040503050406030204" pitchFamily="18" charset="0"/>
                              </a:rPr>
                              <m:t>𝑓</m:t>
                            </m:r>
                          </m:sub>
                        </m:sSub>
                        <m:r>
                          <a:rPr lang="fr-FR" sz="1600" b="0" i="1" smtClean="0">
                            <a:solidFill>
                              <a:schemeClr val="accent6">
                                <a:lumMod val="75000"/>
                              </a:schemeClr>
                            </a:solidFill>
                            <a:latin typeface="Cambria Math" panose="02040503050406030204" pitchFamily="18" charset="0"/>
                          </a:rPr>
                          <m:t> </m:t>
                        </m:r>
                        <m:acc>
                          <m:accPr>
                            <m:chr m:val="̅"/>
                            <m:ctrlPr>
                              <a:rPr lang="fr-FR" sz="1600" b="0" i="1" smtClean="0">
                                <a:solidFill>
                                  <a:schemeClr val="accent6">
                                    <a:lumMod val="75000"/>
                                  </a:schemeClr>
                                </a:solidFill>
                                <a:latin typeface="Cambria Math" panose="02040503050406030204" pitchFamily="18" charset="0"/>
                              </a:rPr>
                            </m:ctrlPr>
                          </m:accPr>
                          <m:e>
                            <m:r>
                              <a:rPr lang="fr-FR" sz="1600" b="0" i="1" smtClean="0">
                                <a:solidFill>
                                  <a:schemeClr val="accent6">
                                    <a:lumMod val="75000"/>
                                  </a:schemeClr>
                                </a:solidFill>
                                <a:latin typeface="Cambria Math" panose="02040503050406030204" pitchFamily="18" charset="0"/>
                              </a:rPr>
                              <m:t>𝐷</m:t>
                            </m:r>
                            <m:r>
                              <a:rPr lang="fr-FR" sz="1600" b="0" i="1" smtClean="0">
                                <a:solidFill>
                                  <a:schemeClr val="accent6">
                                    <a:lumMod val="75000"/>
                                  </a:schemeClr>
                                </a:solidFill>
                                <a:latin typeface="Cambria Math" panose="02040503050406030204" pitchFamily="18" charset="0"/>
                              </a:rPr>
                              <m:t>4</m:t>
                            </m:r>
                          </m:e>
                        </m:acc>
                      </m:oMath>
                    </a14:m>
                    <a:r>
                      <a:rPr lang="fr-FR" sz="1600" dirty="0">
                        <a:solidFill>
                          <a:schemeClr val="accent6">
                            <a:lumMod val="75000"/>
                          </a:schemeClr>
                        </a:solidFill>
                      </a:rPr>
                      <a:t>-branes </a:t>
                    </a:r>
                    <a:endParaRPr lang="fr-FR" sz="1600" dirty="0"/>
                  </a:p>
                </p:txBody>
              </p:sp>
            </mc:Choice>
            <mc:Fallback xmlns="">
              <p:sp>
                <p:nvSpPr>
                  <p:cNvPr id="22" name="ZoneTexte 21">
                    <a:extLst>
                      <a:ext uri="{FF2B5EF4-FFF2-40B4-BE49-F238E27FC236}">
                        <a16:creationId xmlns:a16="http://schemas.microsoft.com/office/drawing/2014/main" id="{B5D57645-9868-4DE2-BF30-E1B240055F63}"/>
                      </a:ext>
                    </a:extLst>
                  </p:cNvPr>
                  <p:cNvSpPr txBox="1">
                    <a:spLocks noRot="1" noChangeAspect="1" noMove="1" noResize="1" noEditPoints="1" noAdjustHandles="1" noChangeArrowheads="1" noChangeShapeType="1" noTextEdit="1"/>
                  </p:cNvSpPr>
                  <p:nvPr/>
                </p:nvSpPr>
                <p:spPr>
                  <a:xfrm>
                    <a:off x="7835394" y="4836161"/>
                    <a:ext cx="2105572" cy="551355"/>
                  </a:xfrm>
                  <a:prstGeom prst="rect">
                    <a:avLst/>
                  </a:prstGeom>
                  <a:blipFill>
                    <a:blip r:embed="rId7"/>
                    <a:stretch>
                      <a:fillRect t="-1667" r="-3030" b="-16667"/>
                    </a:stretch>
                  </a:blipFill>
                </p:spPr>
                <p:txBody>
                  <a:bodyPr/>
                  <a:lstStyle/>
                  <a:p>
                    <a:r>
                      <a:rPr lang="en-US">
                        <a:noFill/>
                      </a:rPr>
                      <a:t> </a:t>
                    </a:r>
                  </a:p>
                </p:txBody>
              </p:sp>
            </mc:Fallback>
          </mc:AlternateContent>
          <p:sp>
            <p:nvSpPr>
              <p:cNvPr id="23" name="Forme libre : forme 22">
                <a:extLst>
                  <a:ext uri="{FF2B5EF4-FFF2-40B4-BE49-F238E27FC236}">
                    <a16:creationId xmlns:a16="http://schemas.microsoft.com/office/drawing/2014/main" id="{D877009D-A282-4226-B909-143EF424763D}"/>
                  </a:ext>
                </a:extLst>
              </p:cNvPr>
              <p:cNvSpPr/>
              <p:nvPr/>
            </p:nvSpPr>
            <p:spPr>
              <a:xfrm>
                <a:off x="4145280" y="2418080"/>
                <a:ext cx="2976880" cy="548640"/>
              </a:xfrm>
              <a:custGeom>
                <a:avLst/>
                <a:gdLst>
                  <a:gd name="connsiteX0" fmla="*/ 0 w 2976880"/>
                  <a:gd name="connsiteY0" fmla="*/ 0 h 548640"/>
                  <a:gd name="connsiteX1" fmla="*/ 142240 w 2976880"/>
                  <a:gd name="connsiteY1" fmla="*/ 30480 h 548640"/>
                  <a:gd name="connsiteX2" fmla="*/ 213360 w 2976880"/>
                  <a:gd name="connsiteY2" fmla="*/ 71120 h 548640"/>
                  <a:gd name="connsiteX3" fmla="*/ 254000 w 2976880"/>
                  <a:gd name="connsiteY3" fmla="*/ 81280 h 548640"/>
                  <a:gd name="connsiteX4" fmla="*/ 304800 w 2976880"/>
                  <a:gd name="connsiteY4" fmla="*/ 101600 h 548640"/>
                  <a:gd name="connsiteX5" fmla="*/ 335280 w 2976880"/>
                  <a:gd name="connsiteY5" fmla="*/ 121920 h 548640"/>
                  <a:gd name="connsiteX6" fmla="*/ 396240 w 2976880"/>
                  <a:gd name="connsiteY6" fmla="*/ 142240 h 548640"/>
                  <a:gd name="connsiteX7" fmla="*/ 457200 w 2976880"/>
                  <a:gd name="connsiteY7" fmla="*/ 162560 h 548640"/>
                  <a:gd name="connsiteX8" fmla="*/ 538480 w 2976880"/>
                  <a:gd name="connsiteY8" fmla="*/ 193040 h 548640"/>
                  <a:gd name="connsiteX9" fmla="*/ 568960 w 2976880"/>
                  <a:gd name="connsiteY9" fmla="*/ 223520 h 548640"/>
                  <a:gd name="connsiteX10" fmla="*/ 701040 w 2976880"/>
                  <a:gd name="connsiteY10" fmla="*/ 254000 h 548640"/>
                  <a:gd name="connsiteX11" fmla="*/ 751840 w 2976880"/>
                  <a:gd name="connsiteY11" fmla="*/ 274320 h 548640"/>
                  <a:gd name="connsiteX12" fmla="*/ 782320 w 2976880"/>
                  <a:gd name="connsiteY12" fmla="*/ 284480 h 548640"/>
                  <a:gd name="connsiteX13" fmla="*/ 863600 w 2976880"/>
                  <a:gd name="connsiteY13" fmla="*/ 304800 h 548640"/>
                  <a:gd name="connsiteX14" fmla="*/ 934720 w 2976880"/>
                  <a:gd name="connsiteY14" fmla="*/ 345440 h 548640"/>
                  <a:gd name="connsiteX15" fmla="*/ 965200 w 2976880"/>
                  <a:gd name="connsiteY15" fmla="*/ 355600 h 548640"/>
                  <a:gd name="connsiteX16" fmla="*/ 995680 w 2976880"/>
                  <a:gd name="connsiteY16" fmla="*/ 375920 h 548640"/>
                  <a:gd name="connsiteX17" fmla="*/ 1026160 w 2976880"/>
                  <a:gd name="connsiteY17" fmla="*/ 386080 h 548640"/>
                  <a:gd name="connsiteX18" fmla="*/ 1056640 w 2976880"/>
                  <a:gd name="connsiteY18" fmla="*/ 406400 h 548640"/>
                  <a:gd name="connsiteX19" fmla="*/ 1117600 w 2976880"/>
                  <a:gd name="connsiteY19" fmla="*/ 436880 h 548640"/>
                  <a:gd name="connsiteX20" fmla="*/ 1148080 w 2976880"/>
                  <a:gd name="connsiteY20" fmla="*/ 467360 h 548640"/>
                  <a:gd name="connsiteX21" fmla="*/ 1209040 w 2976880"/>
                  <a:gd name="connsiteY21" fmla="*/ 477520 h 548640"/>
                  <a:gd name="connsiteX22" fmla="*/ 1249680 w 2976880"/>
                  <a:gd name="connsiteY22" fmla="*/ 487680 h 548640"/>
                  <a:gd name="connsiteX23" fmla="*/ 1320800 w 2976880"/>
                  <a:gd name="connsiteY23" fmla="*/ 508000 h 548640"/>
                  <a:gd name="connsiteX24" fmla="*/ 1422400 w 2976880"/>
                  <a:gd name="connsiteY24" fmla="*/ 538480 h 548640"/>
                  <a:gd name="connsiteX25" fmla="*/ 1605280 w 2976880"/>
                  <a:gd name="connsiteY25" fmla="*/ 548640 h 548640"/>
                  <a:gd name="connsiteX26" fmla="*/ 2397760 w 2976880"/>
                  <a:gd name="connsiteY26" fmla="*/ 528320 h 548640"/>
                  <a:gd name="connsiteX27" fmla="*/ 2438400 w 2976880"/>
                  <a:gd name="connsiteY27" fmla="*/ 518160 h 548640"/>
                  <a:gd name="connsiteX28" fmla="*/ 2489200 w 2976880"/>
                  <a:gd name="connsiteY28" fmla="*/ 508000 h 548640"/>
                  <a:gd name="connsiteX29" fmla="*/ 2550160 w 2976880"/>
                  <a:gd name="connsiteY29" fmla="*/ 477520 h 548640"/>
                  <a:gd name="connsiteX30" fmla="*/ 2702560 w 2976880"/>
                  <a:gd name="connsiteY30" fmla="*/ 426720 h 548640"/>
                  <a:gd name="connsiteX31" fmla="*/ 2743200 w 2976880"/>
                  <a:gd name="connsiteY31" fmla="*/ 406400 h 548640"/>
                  <a:gd name="connsiteX32" fmla="*/ 2804160 w 2976880"/>
                  <a:gd name="connsiteY32" fmla="*/ 345440 h 548640"/>
                  <a:gd name="connsiteX33" fmla="*/ 2834640 w 2976880"/>
                  <a:gd name="connsiteY33" fmla="*/ 314960 h 548640"/>
                  <a:gd name="connsiteX34" fmla="*/ 2895600 w 2976880"/>
                  <a:gd name="connsiteY34" fmla="*/ 284480 h 548640"/>
                  <a:gd name="connsiteX35" fmla="*/ 2946400 w 2976880"/>
                  <a:gd name="connsiteY35" fmla="*/ 233680 h 548640"/>
                  <a:gd name="connsiteX36" fmla="*/ 2976880 w 2976880"/>
                  <a:gd name="connsiteY36" fmla="*/ 21336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6880" h="548640">
                    <a:moveTo>
                      <a:pt x="0" y="0"/>
                    </a:moveTo>
                    <a:cubicBezTo>
                      <a:pt x="49806" y="7115"/>
                      <a:pt x="95167" y="10306"/>
                      <a:pt x="142240" y="30480"/>
                    </a:cubicBezTo>
                    <a:cubicBezTo>
                      <a:pt x="167337" y="41236"/>
                      <a:pt x="188503" y="59821"/>
                      <a:pt x="213360" y="71120"/>
                    </a:cubicBezTo>
                    <a:cubicBezTo>
                      <a:pt x="226072" y="76898"/>
                      <a:pt x="240753" y="76864"/>
                      <a:pt x="254000" y="81280"/>
                    </a:cubicBezTo>
                    <a:cubicBezTo>
                      <a:pt x="271302" y="87047"/>
                      <a:pt x="288488" y="93444"/>
                      <a:pt x="304800" y="101600"/>
                    </a:cubicBezTo>
                    <a:cubicBezTo>
                      <a:pt x="315722" y="107061"/>
                      <a:pt x="324122" y="116961"/>
                      <a:pt x="335280" y="121920"/>
                    </a:cubicBezTo>
                    <a:cubicBezTo>
                      <a:pt x="354853" y="130619"/>
                      <a:pt x="375920" y="135467"/>
                      <a:pt x="396240" y="142240"/>
                    </a:cubicBezTo>
                    <a:cubicBezTo>
                      <a:pt x="416560" y="149013"/>
                      <a:pt x="438042" y="152981"/>
                      <a:pt x="457200" y="162560"/>
                    </a:cubicBezTo>
                    <a:cubicBezTo>
                      <a:pt x="510329" y="189125"/>
                      <a:pt x="483147" y="179207"/>
                      <a:pt x="538480" y="193040"/>
                    </a:cubicBezTo>
                    <a:cubicBezTo>
                      <a:pt x="548640" y="203200"/>
                      <a:pt x="555879" y="217574"/>
                      <a:pt x="568960" y="223520"/>
                    </a:cubicBezTo>
                    <a:cubicBezTo>
                      <a:pt x="619059" y="246292"/>
                      <a:pt x="652495" y="239437"/>
                      <a:pt x="701040" y="254000"/>
                    </a:cubicBezTo>
                    <a:cubicBezTo>
                      <a:pt x="718509" y="259241"/>
                      <a:pt x="734763" y="267916"/>
                      <a:pt x="751840" y="274320"/>
                    </a:cubicBezTo>
                    <a:cubicBezTo>
                      <a:pt x="761868" y="278080"/>
                      <a:pt x="771988" y="281662"/>
                      <a:pt x="782320" y="284480"/>
                    </a:cubicBezTo>
                    <a:cubicBezTo>
                      <a:pt x="809263" y="291828"/>
                      <a:pt x="863600" y="304800"/>
                      <a:pt x="863600" y="304800"/>
                    </a:cubicBezTo>
                    <a:cubicBezTo>
                      <a:pt x="894211" y="325207"/>
                      <a:pt x="898627" y="329971"/>
                      <a:pt x="934720" y="345440"/>
                    </a:cubicBezTo>
                    <a:cubicBezTo>
                      <a:pt x="944564" y="349659"/>
                      <a:pt x="955621" y="350811"/>
                      <a:pt x="965200" y="355600"/>
                    </a:cubicBezTo>
                    <a:cubicBezTo>
                      <a:pt x="976122" y="361061"/>
                      <a:pt x="984758" y="370459"/>
                      <a:pt x="995680" y="375920"/>
                    </a:cubicBezTo>
                    <a:cubicBezTo>
                      <a:pt x="1005259" y="380709"/>
                      <a:pt x="1016581" y="381291"/>
                      <a:pt x="1026160" y="386080"/>
                    </a:cubicBezTo>
                    <a:cubicBezTo>
                      <a:pt x="1037082" y="391541"/>
                      <a:pt x="1045966" y="400470"/>
                      <a:pt x="1056640" y="406400"/>
                    </a:cubicBezTo>
                    <a:cubicBezTo>
                      <a:pt x="1076499" y="417433"/>
                      <a:pt x="1098697" y="424278"/>
                      <a:pt x="1117600" y="436880"/>
                    </a:cubicBezTo>
                    <a:cubicBezTo>
                      <a:pt x="1129555" y="444850"/>
                      <a:pt x="1134950" y="461524"/>
                      <a:pt x="1148080" y="467360"/>
                    </a:cubicBezTo>
                    <a:cubicBezTo>
                      <a:pt x="1166905" y="475727"/>
                      <a:pt x="1188840" y="473480"/>
                      <a:pt x="1209040" y="477520"/>
                    </a:cubicBezTo>
                    <a:cubicBezTo>
                      <a:pt x="1222732" y="480258"/>
                      <a:pt x="1236208" y="484006"/>
                      <a:pt x="1249680" y="487680"/>
                    </a:cubicBezTo>
                    <a:cubicBezTo>
                      <a:pt x="1273467" y="494167"/>
                      <a:pt x="1297235" y="500749"/>
                      <a:pt x="1320800" y="508000"/>
                    </a:cubicBezTo>
                    <a:cubicBezTo>
                      <a:pt x="1334644" y="512260"/>
                      <a:pt x="1400332" y="536474"/>
                      <a:pt x="1422400" y="538480"/>
                    </a:cubicBezTo>
                    <a:cubicBezTo>
                      <a:pt x="1483203" y="544008"/>
                      <a:pt x="1544320" y="545253"/>
                      <a:pt x="1605280" y="548640"/>
                    </a:cubicBezTo>
                    <a:lnTo>
                      <a:pt x="2397760" y="528320"/>
                    </a:lnTo>
                    <a:cubicBezTo>
                      <a:pt x="2411714" y="527809"/>
                      <a:pt x="2424769" y="521189"/>
                      <a:pt x="2438400" y="518160"/>
                    </a:cubicBezTo>
                    <a:cubicBezTo>
                      <a:pt x="2455257" y="514414"/>
                      <a:pt x="2472447" y="512188"/>
                      <a:pt x="2489200" y="508000"/>
                    </a:cubicBezTo>
                    <a:cubicBezTo>
                      <a:pt x="2592545" y="482164"/>
                      <a:pt x="2440898" y="517252"/>
                      <a:pt x="2550160" y="477520"/>
                    </a:cubicBezTo>
                    <a:cubicBezTo>
                      <a:pt x="2759396" y="401434"/>
                      <a:pt x="2510706" y="513926"/>
                      <a:pt x="2702560" y="426720"/>
                    </a:cubicBezTo>
                    <a:cubicBezTo>
                      <a:pt x="2716348" y="420453"/>
                      <a:pt x="2731373" y="415861"/>
                      <a:pt x="2743200" y="406400"/>
                    </a:cubicBezTo>
                    <a:cubicBezTo>
                      <a:pt x="2765640" y="388448"/>
                      <a:pt x="2783840" y="365760"/>
                      <a:pt x="2804160" y="345440"/>
                    </a:cubicBezTo>
                    <a:cubicBezTo>
                      <a:pt x="2814320" y="335280"/>
                      <a:pt x="2821009" y="319504"/>
                      <a:pt x="2834640" y="314960"/>
                    </a:cubicBezTo>
                    <a:cubicBezTo>
                      <a:pt x="2876704" y="300939"/>
                      <a:pt x="2856209" y="310741"/>
                      <a:pt x="2895600" y="284480"/>
                    </a:cubicBezTo>
                    <a:cubicBezTo>
                      <a:pt x="2911594" y="236498"/>
                      <a:pt x="2894704" y="263221"/>
                      <a:pt x="2946400" y="233680"/>
                    </a:cubicBezTo>
                    <a:cubicBezTo>
                      <a:pt x="2957002" y="227622"/>
                      <a:pt x="2976880" y="213360"/>
                      <a:pt x="2976880" y="213360"/>
                    </a:cubicBezTo>
                  </a:path>
                </a:pathLst>
              </a:custGeom>
              <a:noFill/>
              <a:ln w="25400">
                <a:solidFill>
                  <a:schemeClr val="tx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4" name="Forme libre : forme 23">
                <a:extLst>
                  <a:ext uri="{FF2B5EF4-FFF2-40B4-BE49-F238E27FC236}">
                    <a16:creationId xmlns:a16="http://schemas.microsoft.com/office/drawing/2014/main" id="{2E2CAFE7-878D-42F1-8A97-4686089A7205}"/>
                  </a:ext>
                </a:extLst>
              </p:cNvPr>
              <p:cNvSpPr/>
              <p:nvPr/>
            </p:nvSpPr>
            <p:spPr>
              <a:xfrm>
                <a:off x="4114800" y="2966720"/>
                <a:ext cx="4754880" cy="548640"/>
              </a:xfrm>
              <a:custGeom>
                <a:avLst/>
                <a:gdLst>
                  <a:gd name="connsiteX0" fmla="*/ 0 w 2976880"/>
                  <a:gd name="connsiteY0" fmla="*/ 0 h 548640"/>
                  <a:gd name="connsiteX1" fmla="*/ 142240 w 2976880"/>
                  <a:gd name="connsiteY1" fmla="*/ 30480 h 548640"/>
                  <a:gd name="connsiteX2" fmla="*/ 213360 w 2976880"/>
                  <a:gd name="connsiteY2" fmla="*/ 71120 h 548640"/>
                  <a:gd name="connsiteX3" fmla="*/ 254000 w 2976880"/>
                  <a:gd name="connsiteY3" fmla="*/ 81280 h 548640"/>
                  <a:gd name="connsiteX4" fmla="*/ 304800 w 2976880"/>
                  <a:gd name="connsiteY4" fmla="*/ 101600 h 548640"/>
                  <a:gd name="connsiteX5" fmla="*/ 335280 w 2976880"/>
                  <a:gd name="connsiteY5" fmla="*/ 121920 h 548640"/>
                  <a:gd name="connsiteX6" fmla="*/ 396240 w 2976880"/>
                  <a:gd name="connsiteY6" fmla="*/ 142240 h 548640"/>
                  <a:gd name="connsiteX7" fmla="*/ 457200 w 2976880"/>
                  <a:gd name="connsiteY7" fmla="*/ 162560 h 548640"/>
                  <a:gd name="connsiteX8" fmla="*/ 538480 w 2976880"/>
                  <a:gd name="connsiteY8" fmla="*/ 193040 h 548640"/>
                  <a:gd name="connsiteX9" fmla="*/ 568960 w 2976880"/>
                  <a:gd name="connsiteY9" fmla="*/ 223520 h 548640"/>
                  <a:gd name="connsiteX10" fmla="*/ 701040 w 2976880"/>
                  <a:gd name="connsiteY10" fmla="*/ 254000 h 548640"/>
                  <a:gd name="connsiteX11" fmla="*/ 751840 w 2976880"/>
                  <a:gd name="connsiteY11" fmla="*/ 274320 h 548640"/>
                  <a:gd name="connsiteX12" fmla="*/ 782320 w 2976880"/>
                  <a:gd name="connsiteY12" fmla="*/ 284480 h 548640"/>
                  <a:gd name="connsiteX13" fmla="*/ 863600 w 2976880"/>
                  <a:gd name="connsiteY13" fmla="*/ 304800 h 548640"/>
                  <a:gd name="connsiteX14" fmla="*/ 934720 w 2976880"/>
                  <a:gd name="connsiteY14" fmla="*/ 345440 h 548640"/>
                  <a:gd name="connsiteX15" fmla="*/ 965200 w 2976880"/>
                  <a:gd name="connsiteY15" fmla="*/ 355600 h 548640"/>
                  <a:gd name="connsiteX16" fmla="*/ 995680 w 2976880"/>
                  <a:gd name="connsiteY16" fmla="*/ 375920 h 548640"/>
                  <a:gd name="connsiteX17" fmla="*/ 1026160 w 2976880"/>
                  <a:gd name="connsiteY17" fmla="*/ 386080 h 548640"/>
                  <a:gd name="connsiteX18" fmla="*/ 1056640 w 2976880"/>
                  <a:gd name="connsiteY18" fmla="*/ 406400 h 548640"/>
                  <a:gd name="connsiteX19" fmla="*/ 1117600 w 2976880"/>
                  <a:gd name="connsiteY19" fmla="*/ 436880 h 548640"/>
                  <a:gd name="connsiteX20" fmla="*/ 1148080 w 2976880"/>
                  <a:gd name="connsiteY20" fmla="*/ 467360 h 548640"/>
                  <a:gd name="connsiteX21" fmla="*/ 1209040 w 2976880"/>
                  <a:gd name="connsiteY21" fmla="*/ 477520 h 548640"/>
                  <a:gd name="connsiteX22" fmla="*/ 1249680 w 2976880"/>
                  <a:gd name="connsiteY22" fmla="*/ 487680 h 548640"/>
                  <a:gd name="connsiteX23" fmla="*/ 1320800 w 2976880"/>
                  <a:gd name="connsiteY23" fmla="*/ 508000 h 548640"/>
                  <a:gd name="connsiteX24" fmla="*/ 1422400 w 2976880"/>
                  <a:gd name="connsiteY24" fmla="*/ 538480 h 548640"/>
                  <a:gd name="connsiteX25" fmla="*/ 1605280 w 2976880"/>
                  <a:gd name="connsiteY25" fmla="*/ 548640 h 548640"/>
                  <a:gd name="connsiteX26" fmla="*/ 2397760 w 2976880"/>
                  <a:gd name="connsiteY26" fmla="*/ 528320 h 548640"/>
                  <a:gd name="connsiteX27" fmla="*/ 2438400 w 2976880"/>
                  <a:gd name="connsiteY27" fmla="*/ 518160 h 548640"/>
                  <a:gd name="connsiteX28" fmla="*/ 2489200 w 2976880"/>
                  <a:gd name="connsiteY28" fmla="*/ 508000 h 548640"/>
                  <a:gd name="connsiteX29" fmla="*/ 2550160 w 2976880"/>
                  <a:gd name="connsiteY29" fmla="*/ 477520 h 548640"/>
                  <a:gd name="connsiteX30" fmla="*/ 2702560 w 2976880"/>
                  <a:gd name="connsiteY30" fmla="*/ 426720 h 548640"/>
                  <a:gd name="connsiteX31" fmla="*/ 2743200 w 2976880"/>
                  <a:gd name="connsiteY31" fmla="*/ 406400 h 548640"/>
                  <a:gd name="connsiteX32" fmla="*/ 2804160 w 2976880"/>
                  <a:gd name="connsiteY32" fmla="*/ 345440 h 548640"/>
                  <a:gd name="connsiteX33" fmla="*/ 2834640 w 2976880"/>
                  <a:gd name="connsiteY33" fmla="*/ 314960 h 548640"/>
                  <a:gd name="connsiteX34" fmla="*/ 2895600 w 2976880"/>
                  <a:gd name="connsiteY34" fmla="*/ 284480 h 548640"/>
                  <a:gd name="connsiteX35" fmla="*/ 2946400 w 2976880"/>
                  <a:gd name="connsiteY35" fmla="*/ 233680 h 548640"/>
                  <a:gd name="connsiteX36" fmla="*/ 2976880 w 2976880"/>
                  <a:gd name="connsiteY36" fmla="*/ 21336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6880" h="548640">
                    <a:moveTo>
                      <a:pt x="0" y="0"/>
                    </a:moveTo>
                    <a:cubicBezTo>
                      <a:pt x="49806" y="7115"/>
                      <a:pt x="95167" y="10306"/>
                      <a:pt x="142240" y="30480"/>
                    </a:cubicBezTo>
                    <a:cubicBezTo>
                      <a:pt x="167337" y="41236"/>
                      <a:pt x="188503" y="59821"/>
                      <a:pt x="213360" y="71120"/>
                    </a:cubicBezTo>
                    <a:cubicBezTo>
                      <a:pt x="226072" y="76898"/>
                      <a:pt x="240753" y="76864"/>
                      <a:pt x="254000" y="81280"/>
                    </a:cubicBezTo>
                    <a:cubicBezTo>
                      <a:pt x="271302" y="87047"/>
                      <a:pt x="288488" y="93444"/>
                      <a:pt x="304800" y="101600"/>
                    </a:cubicBezTo>
                    <a:cubicBezTo>
                      <a:pt x="315722" y="107061"/>
                      <a:pt x="324122" y="116961"/>
                      <a:pt x="335280" y="121920"/>
                    </a:cubicBezTo>
                    <a:cubicBezTo>
                      <a:pt x="354853" y="130619"/>
                      <a:pt x="375920" y="135467"/>
                      <a:pt x="396240" y="142240"/>
                    </a:cubicBezTo>
                    <a:cubicBezTo>
                      <a:pt x="416560" y="149013"/>
                      <a:pt x="438042" y="152981"/>
                      <a:pt x="457200" y="162560"/>
                    </a:cubicBezTo>
                    <a:cubicBezTo>
                      <a:pt x="510329" y="189125"/>
                      <a:pt x="483147" y="179207"/>
                      <a:pt x="538480" y="193040"/>
                    </a:cubicBezTo>
                    <a:cubicBezTo>
                      <a:pt x="548640" y="203200"/>
                      <a:pt x="555879" y="217574"/>
                      <a:pt x="568960" y="223520"/>
                    </a:cubicBezTo>
                    <a:cubicBezTo>
                      <a:pt x="619059" y="246292"/>
                      <a:pt x="652495" y="239437"/>
                      <a:pt x="701040" y="254000"/>
                    </a:cubicBezTo>
                    <a:cubicBezTo>
                      <a:pt x="718509" y="259241"/>
                      <a:pt x="734763" y="267916"/>
                      <a:pt x="751840" y="274320"/>
                    </a:cubicBezTo>
                    <a:cubicBezTo>
                      <a:pt x="761868" y="278080"/>
                      <a:pt x="771988" y="281662"/>
                      <a:pt x="782320" y="284480"/>
                    </a:cubicBezTo>
                    <a:cubicBezTo>
                      <a:pt x="809263" y="291828"/>
                      <a:pt x="863600" y="304800"/>
                      <a:pt x="863600" y="304800"/>
                    </a:cubicBezTo>
                    <a:cubicBezTo>
                      <a:pt x="894211" y="325207"/>
                      <a:pt x="898627" y="329971"/>
                      <a:pt x="934720" y="345440"/>
                    </a:cubicBezTo>
                    <a:cubicBezTo>
                      <a:pt x="944564" y="349659"/>
                      <a:pt x="955621" y="350811"/>
                      <a:pt x="965200" y="355600"/>
                    </a:cubicBezTo>
                    <a:cubicBezTo>
                      <a:pt x="976122" y="361061"/>
                      <a:pt x="984758" y="370459"/>
                      <a:pt x="995680" y="375920"/>
                    </a:cubicBezTo>
                    <a:cubicBezTo>
                      <a:pt x="1005259" y="380709"/>
                      <a:pt x="1016581" y="381291"/>
                      <a:pt x="1026160" y="386080"/>
                    </a:cubicBezTo>
                    <a:cubicBezTo>
                      <a:pt x="1037082" y="391541"/>
                      <a:pt x="1045966" y="400470"/>
                      <a:pt x="1056640" y="406400"/>
                    </a:cubicBezTo>
                    <a:cubicBezTo>
                      <a:pt x="1076499" y="417433"/>
                      <a:pt x="1098697" y="424278"/>
                      <a:pt x="1117600" y="436880"/>
                    </a:cubicBezTo>
                    <a:cubicBezTo>
                      <a:pt x="1129555" y="444850"/>
                      <a:pt x="1134950" y="461524"/>
                      <a:pt x="1148080" y="467360"/>
                    </a:cubicBezTo>
                    <a:cubicBezTo>
                      <a:pt x="1166905" y="475727"/>
                      <a:pt x="1188840" y="473480"/>
                      <a:pt x="1209040" y="477520"/>
                    </a:cubicBezTo>
                    <a:cubicBezTo>
                      <a:pt x="1222732" y="480258"/>
                      <a:pt x="1236208" y="484006"/>
                      <a:pt x="1249680" y="487680"/>
                    </a:cubicBezTo>
                    <a:cubicBezTo>
                      <a:pt x="1273467" y="494167"/>
                      <a:pt x="1297235" y="500749"/>
                      <a:pt x="1320800" y="508000"/>
                    </a:cubicBezTo>
                    <a:cubicBezTo>
                      <a:pt x="1334644" y="512260"/>
                      <a:pt x="1400332" y="536474"/>
                      <a:pt x="1422400" y="538480"/>
                    </a:cubicBezTo>
                    <a:cubicBezTo>
                      <a:pt x="1483203" y="544008"/>
                      <a:pt x="1544320" y="545253"/>
                      <a:pt x="1605280" y="548640"/>
                    </a:cubicBezTo>
                    <a:lnTo>
                      <a:pt x="2397760" y="528320"/>
                    </a:lnTo>
                    <a:cubicBezTo>
                      <a:pt x="2411714" y="527809"/>
                      <a:pt x="2424769" y="521189"/>
                      <a:pt x="2438400" y="518160"/>
                    </a:cubicBezTo>
                    <a:cubicBezTo>
                      <a:pt x="2455257" y="514414"/>
                      <a:pt x="2472447" y="512188"/>
                      <a:pt x="2489200" y="508000"/>
                    </a:cubicBezTo>
                    <a:cubicBezTo>
                      <a:pt x="2592545" y="482164"/>
                      <a:pt x="2440898" y="517252"/>
                      <a:pt x="2550160" y="477520"/>
                    </a:cubicBezTo>
                    <a:cubicBezTo>
                      <a:pt x="2759396" y="401434"/>
                      <a:pt x="2510706" y="513926"/>
                      <a:pt x="2702560" y="426720"/>
                    </a:cubicBezTo>
                    <a:cubicBezTo>
                      <a:pt x="2716348" y="420453"/>
                      <a:pt x="2731373" y="415861"/>
                      <a:pt x="2743200" y="406400"/>
                    </a:cubicBezTo>
                    <a:cubicBezTo>
                      <a:pt x="2765640" y="388448"/>
                      <a:pt x="2783840" y="365760"/>
                      <a:pt x="2804160" y="345440"/>
                    </a:cubicBezTo>
                    <a:cubicBezTo>
                      <a:pt x="2814320" y="335280"/>
                      <a:pt x="2821009" y="319504"/>
                      <a:pt x="2834640" y="314960"/>
                    </a:cubicBezTo>
                    <a:cubicBezTo>
                      <a:pt x="2876704" y="300939"/>
                      <a:pt x="2856209" y="310741"/>
                      <a:pt x="2895600" y="284480"/>
                    </a:cubicBezTo>
                    <a:cubicBezTo>
                      <a:pt x="2911594" y="236498"/>
                      <a:pt x="2894704" y="263221"/>
                      <a:pt x="2946400" y="233680"/>
                    </a:cubicBezTo>
                    <a:cubicBezTo>
                      <a:pt x="2957002" y="227622"/>
                      <a:pt x="2976880" y="213360"/>
                      <a:pt x="2976880" y="213360"/>
                    </a:cubicBezTo>
                  </a:path>
                </a:pathLst>
              </a:custGeom>
              <a:noFill/>
              <a:ln w="25400">
                <a:solidFill>
                  <a:schemeClr val="tx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5" name="Forme libre : forme 24">
                <a:extLst>
                  <a:ext uri="{FF2B5EF4-FFF2-40B4-BE49-F238E27FC236}">
                    <a16:creationId xmlns:a16="http://schemas.microsoft.com/office/drawing/2014/main" id="{344A1465-7CDE-4FF1-9FE3-1FF3D8305AD8}"/>
                  </a:ext>
                </a:extLst>
              </p:cNvPr>
              <p:cNvSpPr/>
              <p:nvPr/>
            </p:nvSpPr>
            <p:spPr>
              <a:xfrm>
                <a:off x="6350000" y="3820160"/>
                <a:ext cx="640080" cy="297838"/>
              </a:xfrm>
              <a:custGeom>
                <a:avLst/>
                <a:gdLst>
                  <a:gd name="connsiteX0" fmla="*/ 0 w 640080"/>
                  <a:gd name="connsiteY0" fmla="*/ 0 h 297838"/>
                  <a:gd name="connsiteX1" fmla="*/ 20320 w 640080"/>
                  <a:gd name="connsiteY1" fmla="*/ 91440 h 297838"/>
                  <a:gd name="connsiteX2" fmla="*/ 60960 w 640080"/>
                  <a:gd name="connsiteY2" fmla="*/ 172720 h 297838"/>
                  <a:gd name="connsiteX3" fmla="*/ 71120 w 640080"/>
                  <a:gd name="connsiteY3" fmla="*/ 203200 h 297838"/>
                  <a:gd name="connsiteX4" fmla="*/ 101600 w 640080"/>
                  <a:gd name="connsiteY4" fmla="*/ 213360 h 297838"/>
                  <a:gd name="connsiteX5" fmla="*/ 111760 w 640080"/>
                  <a:gd name="connsiteY5" fmla="*/ 243840 h 297838"/>
                  <a:gd name="connsiteX6" fmla="*/ 142240 w 640080"/>
                  <a:gd name="connsiteY6" fmla="*/ 254000 h 297838"/>
                  <a:gd name="connsiteX7" fmla="*/ 284480 w 640080"/>
                  <a:gd name="connsiteY7" fmla="*/ 264160 h 297838"/>
                  <a:gd name="connsiteX8" fmla="*/ 568960 w 640080"/>
                  <a:gd name="connsiteY8" fmla="*/ 284480 h 297838"/>
                  <a:gd name="connsiteX9" fmla="*/ 619760 w 640080"/>
                  <a:gd name="connsiteY9" fmla="*/ 213360 h 297838"/>
                  <a:gd name="connsiteX10" fmla="*/ 640080 w 640080"/>
                  <a:gd name="connsiteY10" fmla="*/ 152400 h 297838"/>
                  <a:gd name="connsiteX11" fmla="*/ 619760 w 640080"/>
                  <a:gd name="connsiteY11" fmla="*/ 111760 h 297838"/>
                  <a:gd name="connsiteX12" fmla="*/ 589280 w 640080"/>
                  <a:gd name="connsiteY12" fmla="*/ 101600 h 29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080" h="297838">
                    <a:moveTo>
                      <a:pt x="0" y="0"/>
                    </a:moveTo>
                    <a:cubicBezTo>
                      <a:pt x="5168" y="31010"/>
                      <a:pt x="7156" y="62479"/>
                      <a:pt x="20320" y="91440"/>
                    </a:cubicBezTo>
                    <a:cubicBezTo>
                      <a:pt x="32855" y="119016"/>
                      <a:pt x="51381" y="143983"/>
                      <a:pt x="60960" y="172720"/>
                    </a:cubicBezTo>
                    <a:cubicBezTo>
                      <a:pt x="64347" y="182880"/>
                      <a:pt x="63547" y="195627"/>
                      <a:pt x="71120" y="203200"/>
                    </a:cubicBezTo>
                    <a:cubicBezTo>
                      <a:pt x="78693" y="210773"/>
                      <a:pt x="91440" y="209973"/>
                      <a:pt x="101600" y="213360"/>
                    </a:cubicBezTo>
                    <a:cubicBezTo>
                      <a:pt x="104987" y="223520"/>
                      <a:pt x="104187" y="236267"/>
                      <a:pt x="111760" y="243840"/>
                    </a:cubicBezTo>
                    <a:cubicBezTo>
                      <a:pt x="119333" y="251413"/>
                      <a:pt x="131604" y="252749"/>
                      <a:pt x="142240" y="254000"/>
                    </a:cubicBezTo>
                    <a:cubicBezTo>
                      <a:pt x="189449" y="259554"/>
                      <a:pt x="237067" y="260773"/>
                      <a:pt x="284480" y="264160"/>
                    </a:cubicBezTo>
                    <a:cubicBezTo>
                      <a:pt x="437049" y="315016"/>
                      <a:pt x="343836" y="296329"/>
                      <a:pt x="568960" y="284480"/>
                    </a:cubicBezTo>
                    <a:cubicBezTo>
                      <a:pt x="601692" y="251748"/>
                      <a:pt x="601930" y="257936"/>
                      <a:pt x="619760" y="213360"/>
                    </a:cubicBezTo>
                    <a:cubicBezTo>
                      <a:pt x="627715" y="193473"/>
                      <a:pt x="640080" y="152400"/>
                      <a:pt x="640080" y="152400"/>
                    </a:cubicBezTo>
                    <a:cubicBezTo>
                      <a:pt x="633307" y="138853"/>
                      <a:pt x="630470" y="122470"/>
                      <a:pt x="619760" y="111760"/>
                    </a:cubicBezTo>
                    <a:cubicBezTo>
                      <a:pt x="612187" y="104187"/>
                      <a:pt x="589280" y="101600"/>
                      <a:pt x="589280" y="101600"/>
                    </a:cubicBezTo>
                  </a:path>
                </a:pathLst>
              </a:custGeom>
              <a:noFill/>
              <a:ln w="25400">
                <a:solidFill>
                  <a:srgbClr val="C0000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26" name="Forme libre : forme 25">
                <a:extLst>
                  <a:ext uri="{FF2B5EF4-FFF2-40B4-BE49-F238E27FC236}">
                    <a16:creationId xmlns:a16="http://schemas.microsoft.com/office/drawing/2014/main" id="{0FC573B0-F8D8-4B63-A428-6B39F5F4180F}"/>
                  </a:ext>
                </a:extLst>
              </p:cNvPr>
              <p:cNvSpPr/>
              <p:nvPr/>
            </p:nvSpPr>
            <p:spPr>
              <a:xfrm>
                <a:off x="8829040" y="2184400"/>
                <a:ext cx="640080" cy="297838"/>
              </a:xfrm>
              <a:custGeom>
                <a:avLst/>
                <a:gdLst>
                  <a:gd name="connsiteX0" fmla="*/ 0 w 640080"/>
                  <a:gd name="connsiteY0" fmla="*/ 0 h 297838"/>
                  <a:gd name="connsiteX1" fmla="*/ 20320 w 640080"/>
                  <a:gd name="connsiteY1" fmla="*/ 91440 h 297838"/>
                  <a:gd name="connsiteX2" fmla="*/ 60960 w 640080"/>
                  <a:gd name="connsiteY2" fmla="*/ 172720 h 297838"/>
                  <a:gd name="connsiteX3" fmla="*/ 71120 w 640080"/>
                  <a:gd name="connsiteY3" fmla="*/ 203200 h 297838"/>
                  <a:gd name="connsiteX4" fmla="*/ 101600 w 640080"/>
                  <a:gd name="connsiteY4" fmla="*/ 213360 h 297838"/>
                  <a:gd name="connsiteX5" fmla="*/ 111760 w 640080"/>
                  <a:gd name="connsiteY5" fmla="*/ 243840 h 297838"/>
                  <a:gd name="connsiteX6" fmla="*/ 142240 w 640080"/>
                  <a:gd name="connsiteY6" fmla="*/ 254000 h 297838"/>
                  <a:gd name="connsiteX7" fmla="*/ 284480 w 640080"/>
                  <a:gd name="connsiteY7" fmla="*/ 264160 h 297838"/>
                  <a:gd name="connsiteX8" fmla="*/ 568960 w 640080"/>
                  <a:gd name="connsiteY8" fmla="*/ 284480 h 297838"/>
                  <a:gd name="connsiteX9" fmla="*/ 619760 w 640080"/>
                  <a:gd name="connsiteY9" fmla="*/ 213360 h 297838"/>
                  <a:gd name="connsiteX10" fmla="*/ 640080 w 640080"/>
                  <a:gd name="connsiteY10" fmla="*/ 152400 h 297838"/>
                  <a:gd name="connsiteX11" fmla="*/ 619760 w 640080"/>
                  <a:gd name="connsiteY11" fmla="*/ 111760 h 297838"/>
                  <a:gd name="connsiteX12" fmla="*/ 589280 w 640080"/>
                  <a:gd name="connsiteY12" fmla="*/ 101600 h 29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080" h="297838">
                    <a:moveTo>
                      <a:pt x="0" y="0"/>
                    </a:moveTo>
                    <a:cubicBezTo>
                      <a:pt x="5168" y="31010"/>
                      <a:pt x="7156" y="62479"/>
                      <a:pt x="20320" y="91440"/>
                    </a:cubicBezTo>
                    <a:cubicBezTo>
                      <a:pt x="32855" y="119016"/>
                      <a:pt x="51381" y="143983"/>
                      <a:pt x="60960" y="172720"/>
                    </a:cubicBezTo>
                    <a:cubicBezTo>
                      <a:pt x="64347" y="182880"/>
                      <a:pt x="63547" y="195627"/>
                      <a:pt x="71120" y="203200"/>
                    </a:cubicBezTo>
                    <a:cubicBezTo>
                      <a:pt x="78693" y="210773"/>
                      <a:pt x="91440" y="209973"/>
                      <a:pt x="101600" y="213360"/>
                    </a:cubicBezTo>
                    <a:cubicBezTo>
                      <a:pt x="104987" y="223520"/>
                      <a:pt x="104187" y="236267"/>
                      <a:pt x="111760" y="243840"/>
                    </a:cubicBezTo>
                    <a:cubicBezTo>
                      <a:pt x="119333" y="251413"/>
                      <a:pt x="131604" y="252749"/>
                      <a:pt x="142240" y="254000"/>
                    </a:cubicBezTo>
                    <a:cubicBezTo>
                      <a:pt x="189449" y="259554"/>
                      <a:pt x="237067" y="260773"/>
                      <a:pt x="284480" y="264160"/>
                    </a:cubicBezTo>
                    <a:cubicBezTo>
                      <a:pt x="437049" y="315016"/>
                      <a:pt x="343836" y="296329"/>
                      <a:pt x="568960" y="284480"/>
                    </a:cubicBezTo>
                    <a:cubicBezTo>
                      <a:pt x="601692" y="251748"/>
                      <a:pt x="601930" y="257936"/>
                      <a:pt x="619760" y="213360"/>
                    </a:cubicBezTo>
                    <a:cubicBezTo>
                      <a:pt x="627715" y="193473"/>
                      <a:pt x="640080" y="152400"/>
                      <a:pt x="640080" y="152400"/>
                    </a:cubicBezTo>
                    <a:cubicBezTo>
                      <a:pt x="633307" y="138853"/>
                      <a:pt x="630470" y="122470"/>
                      <a:pt x="619760" y="111760"/>
                    </a:cubicBezTo>
                    <a:cubicBezTo>
                      <a:pt x="612187" y="104187"/>
                      <a:pt x="589280" y="101600"/>
                      <a:pt x="589280" y="101600"/>
                    </a:cubicBezTo>
                  </a:path>
                </a:pathLst>
              </a:custGeom>
              <a:noFill/>
              <a:ln w="25400">
                <a:solidFill>
                  <a:srgbClr val="C0000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Forme libre : forme 26">
                <a:extLst>
                  <a:ext uri="{FF2B5EF4-FFF2-40B4-BE49-F238E27FC236}">
                    <a16:creationId xmlns:a16="http://schemas.microsoft.com/office/drawing/2014/main" id="{030CDA7E-67ED-4246-A309-EADA4243EB56}"/>
                  </a:ext>
                </a:extLst>
              </p:cNvPr>
              <p:cNvSpPr/>
              <p:nvPr/>
            </p:nvSpPr>
            <p:spPr>
              <a:xfrm>
                <a:off x="7305040" y="2844800"/>
                <a:ext cx="1283827" cy="335280"/>
              </a:xfrm>
              <a:custGeom>
                <a:avLst/>
                <a:gdLst>
                  <a:gd name="connsiteX0" fmla="*/ 0 w 2976880"/>
                  <a:gd name="connsiteY0" fmla="*/ 0 h 548640"/>
                  <a:gd name="connsiteX1" fmla="*/ 142240 w 2976880"/>
                  <a:gd name="connsiteY1" fmla="*/ 30480 h 548640"/>
                  <a:gd name="connsiteX2" fmla="*/ 213360 w 2976880"/>
                  <a:gd name="connsiteY2" fmla="*/ 71120 h 548640"/>
                  <a:gd name="connsiteX3" fmla="*/ 254000 w 2976880"/>
                  <a:gd name="connsiteY3" fmla="*/ 81280 h 548640"/>
                  <a:gd name="connsiteX4" fmla="*/ 304800 w 2976880"/>
                  <a:gd name="connsiteY4" fmla="*/ 101600 h 548640"/>
                  <a:gd name="connsiteX5" fmla="*/ 335280 w 2976880"/>
                  <a:gd name="connsiteY5" fmla="*/ 121920 h 548640"/>
                  <a:gd name="connsiteX6" fmla="*/ 396240 w 2976880"/>
                  <a:gd name="connsiteY6" fmla="*/ 142240 h 548640"/>
                  <a:gd name="connsiteX7" fmla="*/ 457200 w 2976880"/>
                  <a:gd name="connsiteY7" fmla="*/ 162560 h 548640"/>
                  <a:gd name="connsiteX8" fmla="*/ 538480 w 2976880"/>
                  <a:gd name="connsiteY8" fmla="*/ 193040 h 548640"/>
                  <a:gd name="connsiteX9" fmla="*/ 568960 w 2976880"/>
                  <a:gd name="connsiteY9" fmla="*/ 223520 h 548640"/>
                  <a:gd name="connsiteX10" fmla="*/ 701040 w 2976880"/>
                  <a:gd name="connsiteY10" fmla="*/ 254000 h 548640"/>
                  <a:gd name="connsiteX11" fmla="*/ 751840 w 2976880"/>
                  <a:gd name="connsiteY11" fmla="*/ 274320 h 548640"/>
                  <a:gd name="connsiteX12" fmla="*/ 782320 w 2976880"/>
                  <a:gd name="connsiteY12" fmla="*/ 284480 h 548640"/>
                  <a:gd name="connsiteX13" fmla="*/ 863600 w 2976880"/>
                  <a:gd name="connsiteY13" fmla="*/ 304800 h 548640"/>
                  <a:gd name="connsiteX14" fmla="*/ 934720 w 2976880"/>
                  <a:gd name="connsiteY14" fmla="*/ 345440 h 548640"/>
                  <a:gd name="connsiteX15" fmla="*/ 965200 w 2976880"/>
                  <a:gd name="connsiteY15" fmla="*/ 355600 h 548640"/>
                  <a:gd name="connsiteX16" fmla="*/ 995680 w 2976880"/>
                  <a:gd name="connsiteY16" fmla="*/ 375920 h 548640"/>
                  <a:gd name="connsiteX17" fmla="*/ 1026160 w 2976880"/>
                  <a:gd name="connsiteY17" fmla="*/ 386080 h 548640"/>
                  <a:gd name="connsiteX18" fmla="*/ 1056640 w 2976880"/>
                  <a:gd name="connsiteY18" fmla="*/ 406400 h 548640"/>
                  <a:gd name="connsiteX19" fmla="*/ 1117600 w 2976880"/>
                  <a:gd name="connsiteY19" fmla="*/ 436880 h 548640"/>
                  <a:gd name="connsiteX20" fmla="*/ 1148080 w 2976880"/>
                  <a:gd name="connsiteY20" fmla="*/ 467360 h 548640"/>
                  <a:gd name="connsiteX21" fmla="*/ 1209040 w 2976880"/>
                  <a:gd name="connsiteY21" fmla="*/ 477520 h 548640"/>
                  <a:gd name="connsiteX22" fmla="*/ 1249680 w 2976880"/>
                  <a:gd name="connsiteY22" fmla="*/ 487680 h 548640"/>
                  <a:gd name="connsiteX23" fmla="*/ 1320800 w 2976880"/>
                  <a:gd name="connsiteY23" fmla="*/ 508000 h 548640"/>
                  <a:gd name="connsiteX24" fmla="*/ 1422400 w 2976880"/>
                  <a:gd name="connsiteY24" fmla="*/ 538480 h 548640"/>
                  <a:gd name="connsiteX25" fmla="*/ 1605280 w 2976880"/>
                  <a:gd name="connsiteY25" fmla="*/ 548640 h 548640"/>
                  <a:gd name="connsiteX26" fmla="*/ 2397760 w 2976880"/>
                  <a:gd name="connsiteY26" fmla="*/ 528320 h 548640"/>
                  <a:gd name="connsiteX27" fmla="*/ 2438400 w 2976880"/>
                  <a:gd name="connsiteY27" fmla="*/ 518160 h 548640"/>
                  <a:gd name="connsiteX28" fmla="*/ 2489200 w 2976880"/>
                  <a:gd name="connsiteY28" fmla="*/ 508000 h 548640"/>
                  <a:gd name="connsiteX29" fmla="*/ 2550160 w 2976880"/>
                  <a:gd name="connsiteY29" fmla="*/ 477520 h 548640"/>
                  <a:gd name="connsiteX30" fmla="*/ 2702560 w 2976880"/>
                  <a:gd name="connsiteY30" fmla="*/ 426720 h 548640"/>
                  <a:gd name="connsiteX31" fmla="*/ 2743200 w 2976880"/>
                  <a:gd name="connsiteY31" fmla="*/ 406400 h 548640"/>
                  <a:gd name="connsiteX32" fmla="*/ 2804160 w 2976880"/>
                  <a:gd name="connsiteY32" fmla="*/ 345440 h 548640"/>
                  <a:gd name="connsiteX33" fmla="*/ 2834640 w 2976880"/>
                  <a:gd name="connsiteY33" fmla="*/ 314960 h 548640"/>
                  <a:gd name="connsiteX34" fmla="*/ 2895600 w 2976880"/>
                  <a:gd name="connsiteY34" fmla="*/ 284480 h 548640"/>
                  <a:gd name="connsiteX35" fmla="*/ 2946400 w 2976880"/>
                  <a:gd name="connsiteY35" fmla="*/ 233680 h 548640"/>
                  <a:gd name="connsiteX36" fmla="*/ 2976880 w 2976880"/>
                  <a:gd name="connsiteY36" fmla="*/ 21336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6880" h="548640">
                    <a:moveTo>
                      <a:pt x="0" y="0"/>
                    </a:moveTo>
                    <a:cubicBezTo>
                      <a:pt x="49806" y="7115"/>
                      <a:pt x="95167" y="10306"/>
                      <a:pt x="142240" y="30480"/>
                    </a:cubicBezTo>
                    <a:cubicBezTo>
                      <a:pt x="167337" y="41236"/>
                      <a:pt x="188503" y="59821"/>
                      <a:pt x="213360" y="71120"/>
                    </a:cubicBezTo>
                    <a:cubicBezTo>
                      <a:pt x="226072" y="76898"/>
                      <a:pt x="240753" y="76864"/>
                      <a:pt x="254000" y="81280"/>
                    </a:cubicBezTo>
                    <a:cubicBezTo>
                      <a:pt x="271302" y="87047"/>
                      <a:pt x="288488" y="93444"/>
                      <a:pt x="304800" y="101600"/>
                    </a:cubicBezTo>
                    <a:cubicBezTo>
                      <a:pt x="315722" y="107061"/>
                      <a:pt x="324122" y="116961"/>
                      <a:pt x="335280" y="121920"/>
                    </a:cubicBezTo>
                    <a:cubicBezTo>
                      <a:pt x="354853" y="130619"/>
                      <a:pt x="375920" y="135467"/>
                      <a:pt x="396240" y="142240"/>
                    </a:cubicBezTo>
                    <a:cubicBezTo>
                      <a:pt x="416560" y="149013"/>
                      <a:pt x="438042" y="152981"/>
                      <a:pt x="457200" y="162560"/>
                    </a:cubicBezTo>
                    <a:cubicBezTo>
                      <a:pt x="510329" y="189125"/>
                      <a:pt x="483147" y="179207"/>
                      <a:pt x="538480" y="193040"/>
                    </a:cubicBezTo>
                    <a:cubicBezTo>
                      <a:pt x="548640" y="203200"/>
                      <a:pt x="555879" y="217574"/>
                      <a:pt x="568960" y="223520"/>
                    </a:cubicBezTo>
                    <a:cubicBezTo>
                      <a:pt x="619059" y="246292"/>
                      <a:pt x="652495" y="239437"/>
                      <a:pt x="701040" y="254000"/>
                    </a:cubicBezTo>
                    <a:cubicBezTo>
                      <a:pt x="718509" y="259241"/>
                      <a:pt x="734763" y="267916"/>
                      <a:pt x="751840" y="274320"/>
                    </a:cubicBezTo>
                    <a:cubicBezTo>
                      <a:pt x="761868" y="278080"/>
                      <a:pt x="771988" y="281662"/>
                      <a:pt x="782320" y="284480"/>
                    </a:cubicBezTo>
                    <a:cubicBezTo>
                      <a:pt x="809263" y="291828"/>
                      <a:pt x="863600" y="304800"/>
                      <a:pt x="863600" y="304800"/>
                    </a:cubicBezTo>
                    <a:cubicBezTo>
                      <a:pt x="894211" y="325207"/>
                      <a:pt x="898627" y="329971"/>
                      <a:pt x="934720" y="345440"/>
                    </a:cubicBezTo>
                    <a:cubicBezTo>
                      <a:pt x="944564" y="349659"/>
                      <a:pt x="955621" y="350811"/>
                      <a:pt x="965200" y="355600"/>
                    </a:cubicBezTo>
                    <a:cubicBezTo>
                      <a:pt x="976122" y="361061"/>
                      <a:pt x="984758" y="370459"/>
                      <a:pt x="995680" y="375920"/>
                    </a:cubicBezTo>
                    <a:cubicBezTo>
                      <a:pt x="1005259" y="380709"/>
                      <a:pt x="1016581" y="381291"/>
                      <a:pt x="1026160" y="386080"/>
                    </a:cubicBezTo>
                    <a:cubicBezTo>
                      <a:pt x="1037082" y="391541"/>
                      <a:pt x="1045966" y="400470"/>
                      <a:pt x="1056640" y="406400"/>
                    </a:cubicBezTo>
                    <a:cubicBezTo>
                      <a:pt x="1076499" y="417433"/>
                      <a:pt x="1098697" y="424278"/>
                      <a:pt x="1117600" y="436880"/>
                    </a:cubicBezTo>
                    <a:cubicBezTo>
                      <a:pt x="1129555" y="444850"/>
                      <a:pt x="1134950" y="461524"/>
                      <a:pt x="1148080" y="467360"/>
                    </a:cubicBezTo>
                    <a:cubicBezTo>
                      <a:pt x="1166905" y="475727"/>
                      <a:pt x="1188840" y="473480"/>
                      <a:pt x="1209040" y="477520"/>
                    </a:cubicBezTo>
                    <a:cubicBezTo>
                      <a:pt x="1222732" y="480258"/>
                      <a:pt x="1236208" y="484006"/>
                      <a:pt x="1249680" y="487680"/>
                    </a:cubicBezTo>
                    <a:cubicBezTo>
                      <a:pt x="1273467" y="494167"/>
                      <a:pt x="1297235" y="500749"/>
                      <a:pt x="1320800" y="508000"/>
                    </a:cubicBezTo>
                    <a:cubicBezTo>
                      <a:pt x="1334644" y="512260"/>
                      <a:pt x="1400332" y="536474"/>
                      <a:pt x="1422400" y="538480"/>
                    </a:cubicBezTo>
                    <a:cubicBezTo>
                      <a:pt x="1483203" y="544008"/>
                      <a:pt x="1544320" y="545253"/>
                      <a:pt x="1605280" y="548640"/>
                    </a:cubicBezTo>
                    <a:lnTo>
                      <a:pt x="2397760" y="528320"/>
                    </a:lnTo>
                    <a:cubicBezTo>
                      <a:pt x="2411714" y="527809"/>
                      <a:pt x="2424769" y="521189"/>
                      <a:pt x="2438400" y="518160"/>
                    </a:cubicBezTo>
                    <a:cubicBezTo>
                      <a:pt x="2455257" y="514414"/>
                      <a:pt x="2472447" y="512188"/>
                      <a:pt x="2489200" y="508000"/>
                    </a:cubicBezTo>
                    <a:cubicBezTo>
                      <a:pt x="2592545" y="482164"/>
                      <a:pt x="2440898" y="517252"/>
                      <a:pt x="2550160" y="477520"/>
                    </a:cubicBezTo>
                    <a:cubicBezTo>
                      <a:pt x="2759396" y="401434"/>
                      <a:pt x="2510706" y="513926"/>
                      <a:pt x="2702560" y="426720"/>
                    </a:cubicBezTo>
                    <a:cubicBezTo>
                      <a:pt x="2716348" y="420453"/>
                      <a:pt x="2731373" y="415861"/>
                      <a:pt x="2743200" y="406400"/>
                    </a:cubicBezTo>
                    <a:cubicBezTo>
                      <a:pt x="2765640" y="388448"/>
                      <a:pt x="2783840" y="365760"/>
                      <a:pt x="2804160" y="345440"/>
                    </a:cubicBezTo>
                    <a:cubicBezTo>
                      <a:pt x="2814320" y="335280"/>
                      <a:pt x="2821009" y="319504"/>
                      <a:pt x="2834640" y="314960"/>
                    </a:cubicBezTo>
                    <a:cubicBezTo>
                      <a:pt x="2876704" y="300939"/>
                      <a:pt x="2856209" y="310741"/>
                      <a:pt x="2895600" y="284480"/>
                    </a:cubicBezTo>
                    <a:cubicBezTo>
                      <a:pt x="2911594" y="236498"/>
                      <a:pt x="2894704" y="263221"/>
                      <a:pt x="2946400" y="233680"/>
                    </a:cubicBezTo>
                    <a:cubicBezTo>
                      <a:pt x="2957002" y="227622"/>
                      <a:pt x="2976880" y="213360"/>
                      <a:pt x="2976880" y="213360"/>
                    </a:cubicBezTo>
                  </a:path>
                </a:pathLst>
              </a:custGeom>
              <a:noFill/>
              <a:ln w="25400">
                <a:solidFill>
                  <a:srgbClr val="7030A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mc:AlternateContent xmlns:mc="http://schemas.openxmlformats.org/markup-compatibility/2006" xmlns:a14="http://schemas.microsoft.com/office/drawing/2010/main">
            <mc:Choice Requires="a14">
              <p:sp>
                <p:nvSpPr>
                  <p:cNvPr id="28" name="ZoneTexte 27">
                    <a:extLst>
                      <a:ext uri="{FF2B5EF4-FFF2-40B4-BE49-F238E27FC236}">
                        <a16:creationId xmlns:a16="http://schemas.microsoft.com/office/drawing/2014/main" id="{B6D05B1F-A8D9-493B-AE8A-6330494B33F0}"/>
                      </a:ext>
                    </a:extLst>
                  </p:cNvPr>
                  <p:cNvSpPr txBox="1"/>
                  <p:nvPr/>
                </p:nvSpPr>
                <p:spPr>
                  <a:xfrm>
                    <a:off x="5343950" y="2372809"/>
                    <a:ext cx="435245" cy="5254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600" i="1" smtClean="0">
                                  <a:latin typeface="Cambria Math" panose="02040503050406030204" pitchFamily="18" charset="0"/>
                                </a:rPr>
                              </m:ctrlPr>
                            </m:sSupPr>
                            <m:e>
                              <m:r>
                                <a:rPr lang="fr-FR" sz="1600" b="0" i="1" smtClean="0">
                                  <a:latin typeface="Cambria Math" panose="02040503050406030204" pitchFamily="18" charset="0"/>
                                </a:rPr>
                                <m:t>𝑞</m:t>
                              </m:r>
                            </m:e>
                            <m:sup>
                              <m:r>
                                <a:rPr lang="fr-FR" sz="1600" b="0" i="1" smtClean="0">
                                  <a:latin typeface="Cambria Math" panose="02040503050406030204" pitchFamily="18" charset="0"/>
                                </a:rPr>
                                <m:t>𝑖</m:t>
                              </m:r>
                            </m:sup>
                          </m:sSup>
                        </m:oMath>
                      </m:oMathPara>
                    </a14:m>
                    <a:endParaRPr lang="fr-FR" sz="1200" dirty="0"/>
                  </a:p>
                </p:txBody>
              </p:sp>
            </mc:Choice>
            <mc:Fallback xmlns="">
              <p:sp>
                <p:nvSpPr>
                  <p:cNvPr id="28" name="ZoneTexte 27">
                    <a:extLst>
                      <a:ext uri="{FF2B5EF4-FFF2-40B4-BE49-F238E27FC236}">
                        <a16:creationId xmlns:a16="http://schemas.microsoft.com/office/drawing/2014/main" id="{B6D05B1F-A8D9-493B-AE8A-6330494B33F0}"/>
                      </a:ext>
                    </a:extLst>
                  </p:cNvPr>
                  <p:cNvSpPr txBox="1">
                    <a:spLocks noRot="1" noChangeAspect="1" noMove="1" noResize="1" noEditPoints="1" noAdjustHandles="1" noChangeArrowheads="1" noChangeShapeType="1" noTextEdit="1"/>
                  </p:cNvSpPr>
                  <p:nvPr/>
                </p:nvSpPr>
                <p:spPr>
                  <a:xfrm>
                    <a:off x="5343950" y="2372809"/>
                    <a:ext cx="435245" cy="525493"/>
                  </a:xfrm>
                  <a:prstGeom prst="rect">
                    <a:avLst/>
                  </a:prstGeom>
                  <a:blipFill>
                    <a:blip r:embed="rId8"/>
                    <a:stretch>
                      <a:fillRect r="-6250"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26781469-79F9-4C16-84C0-A6C95D611343}"/>
                      </a:ext>
                    </a:extLst>
                  </p:cNvPr>
                  <p:cNvSpPr txBox="1"/>
                  <p:nvPr/>
                </p:nvSpPr>
                <p:spPr>
                  <a:xfrm>
                    <a:off x="5238285" y="3386435"/>
                    <a:ext cx="435245" cy="5173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600" i="1" smtClean="0">
                                  <a:latin typeface="Cambria Math" panose="02040503050406030204" pitchFamily="18" charset="0"/>
                                </a:rPr>
                              </m:ctrlPr>
                            </m:sSupPr>
                            <m:e>
                              <m:acc>
                                <m:accPr>
                                  <m:chr m:val="̅"/>
                                  <m:ctrlPr>
                                    <a:rPr lang="fr-FR" sz="1600" i="1" smtClean="0">
                                      <a:latin typeface="Cambria Math" panose="02040503050406030204" pitchFamily="18" charset="0"/>
                                    </a:rPr>
                                  </m:ctrlPr>
                                </m:accPr>
                                <m:e>
                                  <m:r>
                                    <a:rPr lang="fr-FR" sz="1600" b="0" i="1" smtClean="0">
                                      <a:latin typeface="Cambria Math" panose="02040503050406030204" pitchFamily="18" charset="0"/>
                                    </a:rPr>
                                    <m:t>𝑞</m:t>
                                  </m:r>
                                </m:e>
                              </m:acc>
                            </m:e>
                            <m:sup>
                              <m:acc>
                                <m:accPr>
                                  <m:chr m:val="̅"/>
                                  <m:ctrlPr>
                                    <a:rPr lang="fr-FR" sz="1600" i="1" smtClean="0">
                                      <a:latin typeface="Cambria Math" panose="02040503050406030204" pitchFamily="18" charset="0"/>
                                    </a:rPr>
                                  </m:ctrlPr>
                                </m:accPr>
                                <m:e>
                                  <m:r>
                                    <a:rPr lang="fr-FR" sz="1600" b="0" i="1" smtClean="0">
                                      <a:latin typeface="Cambria Math" panose="02040503050406030204" pitchFamily="18" charset="0"/>
                                    </a:rPr>
                                    <m:t>𝑖</m:t>
                                  </m:r>
                                </m:e>
                              </m:acc>
                            </m:sup>
                          </m:sSup>
                        </m:oMath>
                      </m:oMathPara>
                    </a14:m>
                    <a:endParaRPr lang="fr-FR" sz="1200" dirty="0"/>
                  </a:p>
                </p:txBody>
              </p:sp>
            </mc:Choice>
            <mc:Fallback xmlns="">
              <p:sp>
                <p:nvSpPr>
                  <p:cNvPr id="29" name="ZoneTexte 28">
                    <a:extLst>
                      <a:ext uri="{FF2B5EF4-FFF2-40B4-BE49-F238E27FC236}">
                        <a16:creationId xmlns:a16="http://schemas.microsoft.com/office/drawing/2014/main" id="{26781469-79F9-4C16-84C0-A6C95D611343}"/>
                      </a:ext>
                    </a:extLst>
                  </p:cNvPr>
                  <p:cNvSpPr txBox="1">
                    <a:spLocks noRot="1" noChangeAspect="1" noMove="1" noResize="1" noEditPoints="1" noAdjustHandles="1" noChangeArrowheads="1" noChangeShapeType="1" noTextEdit="1"/>
                  </p:cNvSpPr>
                  <p:nvPr/>
                </p:nvSpPr>
                <p:spPr>
                  <a:xfrm>
                    <a:off x="5238285" y="3386435"/>
                    <a:ext cx="435245" cy="517327"/>
                  </a:xfrm>
                  <a:prstGeom prst="rect">
                    <a:avLst/>
                  </a:prstGeom>
                  <a:blipFill>
                    <a:blip r:embed="rId9"/>
                    <a:stretch>
                      <a:fillRect r="-31250"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1F2C9585-8B4D-4DDC-9760-421E06275188}"/>
                      </a:ext>
                    </a:extLst>
                  </p:cNvPr>
                  <p:cNvSpPr txBox="1"/>
                  <p:nvPr/>
                </p:nvSpPr>
                <p:spPr>
                  <a:xfrm>
                    <a:off x="5735897" y="3690902"/>
                    <a:ext cx="464945" cy="4544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1600" i="1" smtClean="0">
                                  <a:solidFill>
                                    <a:srgbClr val="FF0000"/>
                                  </a:solidFill>
                                  <a:latin typeface="Cambria Math" panose="02040503050406030204" pitchFamily="18" charset="0"/>
                                </a:rPr>
                              </m:ctrlPr>
                            </m:sSubSupPr>
                            <m:e>
                              <m:r>
                                <a:rPr lang="fr-FR" sz="1600" b="0" i="1" smtClean="0">
                                  <a:solidFill>
                                    <a:srgbClr val="FF0000"/>
                                  </a:solidFill>
                                  <a:latin typeface="Cambria Math" panose="02040503050406030204" pitchFamily="18" charset="0"/>
                                </a:rPr>
                                <m:t>𝐴</m:t>
                              </m:r>
                            </m:e>
                            <m:sub>
                              <m:r>
                                <a:rPr lang="fr-FR" sz="1600" b="0" i="1" smtClean="0">
                                  <a:solidFill>
                                    <a:srgbClr val="FF0000"/>
                                  </a:solidFill>
                                  <a:latin typeface="Cambria Math" panose="02040503050406030204" pitchFamily="18" charset="0"/>
                                </a:rPr>
                                <m:t>𝐿</m:t>
                              </m:r>
                            </m:sub>
                            <m:sup>
                              <m:r>
                                <a:rPr lang="fr-FR" sz="1600" b="0" i="1" smtClean="0">
                                  <a:solidFill>
                                    <a:srgbClr val="FF0000"/>
                                  </a:solidFill>
                                  <a:latin typeface="Cambria Math" panose="02040503050406030204" pitchFamily="18" charset="0"/>
                                </a:rPr>
                                <m:t>𝑖𝑗</m:t>
                              </m:r>
                            </m:sup>
                          </m:sSubSup>
                        </m:oMath>
                      </m:oMathPara>
                    </a14:m>
                    <a:endParaRPr lang="fr-FR" sz="1200" dirty="0"/>
                  </a:p>
                </p:txBody>
              </p:sp>
            </mc:Choice>
            <mc:Fallback xmlns="">
              <p:sp>
                <p:nvSpPr>
                  <p:cNvPr id="30" name="ZoneTexte 29">
                    <a:extLst>
                      <a:ext uri="{FF2B5EF4-FFF2-40B4-BE49-F238E27FC236}">
                        <a16:creationId xmlns:a16="http://schemas.microsoft.com/office/drawing/2014/main" id="{1F2C9585-8B4D-4DDC-9760-421E06275188}"/>
                      </a:ext>
                    </a:extLst>
                  </p:cNvPr>
                  <p:cNvSpPr txBox="1">
                    <a:spLocks noRot="1" noChangeAspect="1" noMove="1" noResize="1" noEditPoints="1" noAdjustHandles="1" noChangeArrowheads="1" noChangeShapeType="1" noTextEdit="1"/>
                  </p:cNvSpPr>
                  <p:nvPr/>
                </p:nvSpPr>
                <p:spPr>
                  <a:xfrm>
                    <a:off x="5735897" y="3690902"/>
                    <a:ext cx="464945" cy="454421"/>
                  </a:xfrm>
                  <a:prstGeom prst="rect">
                    <a:avLst/>
                  </a:prstGeom>
                  <a:blipFill>
                    <a:blip r:embed="rId10"/>
                    <a:stretch>
                      <a:fillRect l="-13462" t="-2041" r="-7692" b="-16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96F0F195-2CD0-4744-A23E-DF28BBD8A56F}"/>
                      </a:ext>
                    </a:extLst>
                  </p:cNvPr>
                  <p:cNvSpPr txBox="1"/>
                  <p:nvPr/>
                </p:nvSpPr>
                <p:spPr>
                  <a:xfrm>
                    <a:off x="9623709" y="2038776"/>
                    <a:ext cx="457286" cy="4462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1600" i="1" smtClean="0">
                                  <a:solidFill>
                                    <a:srgbClr val="FF0000"/>
                                  </a:solidFill>
                                  <a:latin typeface="Cambria Math" panose="02040503050406030204" pitchFamily="18" charset="0"/>
                                </a:rPr>
                              </m:ctrlPr>
                            </m:sSubSupPr>
                            <m:e>
                              <m:r>
                                <a:rPr lang="fr-FR" sz="1600" b="0" i="1" smtClean="0">
                                  <a:solidFill>
                                    <a:srgbClr val="FF0000"/>
                                  </a:solidFill>
                                  <a:latin typeface="Cambria Math" panose="02040503050406030204" pitchFamily="18" charset="0"/>
                                </a:rPr>
                                <m:t>𝐴</m:t>
                              </m:r>
                            </m:e>
                            <m:sub>
                              <m:r>
                                <a:rPr lang="fr-FR" sz="1600" b="0" i="1" smtClean="0">
                                  <a:solidFill>
                                    <a:srgbClr val="FF0000"/>
                                  </a:solidFill>
                                  <a:latin typeface="Cambria Math" panose="02040503050406030204" pitchFamily="18" charset="0"/>
                                </a:rPr>
                                <m:t>𝑅</m:t>
                              </m:r>
                            </m:sub>
                            <m:sup>
                              <m:acc>
                                <m:accPr>
                                  <m:chr m:val="̅"/>
                                  <m:ctrlPr>
                                    <a:rPr lang="fr-FR" sz="1600" i="1" smtClean="0">
                                      <a:solidFill>
                                        <a:srgbClr val="FF0000"/>
                                      </a:solidFill>
                                      <a:latin typeface="Cambria Math" panose="02040503050406030204" pitchFamily="18" charset="0"/>
                                    </a:rPr>
                                  </m:ctrlPr>
                                </m:accPr>
                                <m:e>
                                  <m:r>
                                    <a:rPr lang="fr-FR" sz="1600" b="0" i="1" smtClean="0">
                                      <a:solidFill>
                                        <a:srgbClr val="FF0000"/>
                                      </a:solidFill>
                                      <a:latin typeface="Cambria Math" panose="02040503050406030204" pitchFamily="18" charset="0"/>
                                    </a:rPr>
                                    <m:t>𝑖</m:t>
                                  </m:r>
                                </m:e>
                              </m:acc>
                              <m:acc>
                                <m:accPr>
                                  <m:chr m:val="̅"/>
                                  <m:ctrlPr>
                                    <a:rPr lang="fr-FR" sz="1600" i="1" smtClean="0">
                                      <a:solidFill>
                                        <a:srgbClr val="FF0000"/>
                                      </a:solidFill>
                                      <a:latin typeface="Cambria Math" panose="02040503050406030204" pitchFamily="18" charset="0"/>
                                    </a:rPr>
                                  </m:ctrlPr>
                                </m:accPr>
                                <m:e>
                                  <m:r>
                                    <a:rPr lang="fr-FR" sz="1600" b="0" i="1" smtClean="0">
                                      <a:solidFill>
                                        <a:srgbClr val="FF0000"/>
                                      </a:solidFill>
                                      <a:latin typeface="Cambria Math" panose="02040503050406030204" pitchFamily="18" charset="0"/>
                                    </a:rPr>
                                    <m:t>𝑗</m:t>
                                  </m:r>
                                </m:e>
                              </m:acc>
                            </m:sup>
                          </m:sSubSup>
                        </m:oMath>
                      </m:oMathPara>
                    </a14:m>
                    <a:endParaRPr lang="fr-FR" sz="1200" dirty="0"/>
                  </a:p>
                </p:txBody>
              </p:sp>
            </mc:Choice>
            <mc:Fallback xmlns="">
              <p:sp>
                <p:nvSpPr>
                  <p:cNvPr id="31" name="ZoneTexte 30">
                    <a:extLst>
                      <a:ext uri="{FF2B5EF4-FFF2-40B4-BE49-F238E27FC236}">
                        <a16:creationId xmlns:a16="http://schemas.microsoft.com/office/drawing/2014/main" id="{96F0F195-2CD0-4744-A23E-DF28BBD8A56F}"/>
                      </a:ext>
                    </a:extLst>
                  </p:cNvPr>
                  <p:cNvSpPr txBox="1">
                    <a:spLocks noRot="1" noChangeAspect="1" noMove="1" noResize="1" noEditPoints="1" noAdjustHandles="1" noChangeArrowheads="1" noChangeShapeType="1" noTextEdit="1"/>
                  </p:cNvSpPr>
                  <p:nvPr/>
                </p:nvSpPr>
                <p:spPr>
                  <a:xfrm>
                    <a:off x="9623709" y="2038776"/>
                    <a:ext cx="457286" cy="446255"/>
                  </a:xfrm>
                  <a:prstGeom prst="rect">
                    <a:avLst/>
                  </a:prstGeom>
                  <a:blipFill>
                    <a:blip r:embed="rId11"/>
                    <a:stretch>
                      <a:fillRect l="-16000" r="-64000"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ZoneTexte 31">
                    <a:extLst>
                      <a:ext uri="{FF2B5EF4-FFF2-40B4-BE49-F238E27FC236}">
                        <a16:creationId xmlns:a16="http://schemas.microsoft.com/office/drawing/2014/main" id="{560D5E75-EA3D-44F1-8CCE-8E0424EE29D0}"/>
                      </a:ext>
                    </a:extLst>
                  </p:cNvPr>
                  <p:cNvSpPr txBox="1"/>
                  <p:nvPr/>
                </p:nvSpPr>
                <p:spPr>
                  <a:xfrm>
                    <a:off x="7653217" y="2656739"/>
                    <a:ext cx="500964" cy="385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1600" i="1" smtClean="0">
                                  <a:solidFill>
                                    <a:srgbClr val="7030A0"/>
                                  </a:solidFill>
                                  <a:latin typeface="Cambria Math" panose="02040503050406030204" pitchFamily="18" charset="0"/>
                                </a:rPr>
                              </m:ctrlPr>
                            </m:sSupPr>
                            <m:e>
                              <m:r>
                                <a:rPr lang="fr-FR" sz="1600" b="0" i="1" smtClean="0">
                                  <a:solidFill>
                                    <a:srgbClr val="7030A0"/>
                                  </a:solidFill>
                                  <a:latin typeface="Cambria Math" panose="02040503050406030204" pitchFamily="18" charset="0"/>
                                </a:rPr>
                                <m:t>𝒯</m:t>
                              </m:r>
                            </m:e>
                            <m:sup>
                              <m:r>
                                <a:rPr lang="fr-FR" sz="1600" b="0" i="1" smtClean="0">
                                  <a:solidFill>
                                    <a:srgbClr val="7030A0"/>
                                  </a:solidFill>
                                  <a:latin typeface="Cambria Math" panose="02040503050406030204" pitchFamily="18" charset="0"/>
                                </a:rPr>
                                <m:t>𝑖</m:t>
                              </m:r>
                              <m:acc>
                                <m:accPr>
                                  <m:chr m:val="̅"/>
                                  <m:ctrlPr>
                                    <a:rPr lang="fr-FR" sz="1600" b="0" i="1" smtClean="0">
                                      <a:solidFill>
                                        <a:srgbClr val="7030A0"/>
                                      </a:solidFill>
                                      <a:latin typeface="Cambria Math" panose="02040503050406030204" pitchFamily="18" charset="0"/>
                                    </a:rPr>
                                  </m:ctrlPr>
                                </m:accPr>
                                <m:e>
                                  <m:r>
                                    <a:rPr lang="fr-FR" sz="1600" b="0" i="1" smtClean="0">
                                      <a:solidFill>
                                        <a:srgbClr val="7030A0"/>
                                      </a:solidFill>
                                      <a:latin typeface="Cambria Math" panose="02040503050406030204" pitchFamily="18" charset="0"/>
                                    </a:rPr>
                                    <m:t>𝑗</m:t>
                                  </m:r>
                                </m:e>
                              </m:acc>
                            </m:sup>
                          </m:sSup>
                        </m:oMath>
                      </m:oMathPara>
                    </a14:m>
                    <a:endParaRPr lang="fr-FR" sz="1200" dirty="0"/>
                  </a:p>
                </p:txBody>
              </p:sp>
            </mc:Choice>
            <mc:Fallback xmlns="">
              <p:sp>
                <p:nvSpPr>
                  <p:cNvPr id="32" name="ZoneTexte 31">
                    <a:extLst>
                      <a:ext uri="{FF2B5EF4-FFF2-40B4-BE49-F238E27FC236}">
                        <a16:creationId xmlns:a16="http://schemas.microsoft.com/office/drawing/2014/main" id="{560D5E75-EA3D-44F1-8CCE-8E0424EE29D0}"/>
                      </a:ext>
                    </a:extLst>
                  </p:cNvPr>
                  <p:cNvSpPr txBox="1">
                    <a:spLocks noRot="1" noChangeAspect="1" noMove="1" noResize="1" noEditPoints="1" noAdjustHandles="1" noChangeArrowheads="1" noChangeShapeType="1" noTextEdit="1"/>
                  </p:cNvSpPr>
                  <p:nvPr/>
                </p:nvSpPr>
                <p:spPr>
                  <a:xfrm>
                    <a:off x="7653217" y="2656739"/>
                    <a:ext cx="500964" cy="385586"/>
                  </a:xfrm>
                  <a:prstGeom prst="rect">
                    <a:avLst/>
                  </a:prstGeom>
                  <a:blipFill>
                    <a:blip r:embed="rId12"/>
                    <a:stretch>
                      <a:fillRect l="-12727" t="-2439" r="-60000" b="-7317"/>
                    </a:stretch>
                  </a:blipFill>
                </p:spPr>
                <p:txBody>
                  <a:bodyPr/>
                  <a:lstStyle/>
                  <a:p>
                    <a:r>
                      <a:rPr lang="en-US">
                        <a:noFill/>
                      </a:rPr>
                      <a:t> </a:t>
                    </a:r>
                  </a:p>
                </p:txBody>
              </p:sp>
            </mc:Fallback>
          </mc:AlternateContent>
          <p:sp>
            <p:nvSpPr>
              <p:cNvPr id="33" name="Forme libre : forme 32">
                <a:extLst>
                  <a:ext uri="{FF2B5EF4-FFF2-40B4-BE49-F238E27FC236}">
                    <a16:creationId xmlns:a16="http://schemas.microsoft.com/office/drawing/2014/main" id="{AD7F0667-2DFF-4FA2-8EE1-EDBE9ACC655D}"/>
                  </a:ext>
                </a:extLst>
              </p:cNvPr>
              <p:cNvSpPr/>
              <p:nvPr/>
            </p:nvSpPr>
            <p:spPr>
              <a:xfrm>
                <a:off x="5223163" y="1691623"/>
                <a:ext cx="512736" cy="306742"/>
              </a:xfrm>
              <a:custGeom>
                <a:avLst/>
                <a:gdLst>
                  <a:gd name="connsiteX0" fmla="*/ 572250 w 907530"/>
                  <a:gd name="connsiteY0" fmla="*/ 477520 h 477520"/>
                  <a:gd name="connsiteX1" fmla="*/ 277610 w 907530"/>
                  <a:gd name="connsiteY1" fmla="*/ 467360 h 477520"/>
                  <a:gd name="connsiteX2" fmla="*/ 247130 w 907530"/>
                  <a:gd name="connsiteY2" fmla="*/ 457200 h 477520"/>
                  <a:gd name="connsiteX3" fmla="*/ 216650 w 907530"/>
                  <a:gd name="connsiteY3" fmla="*/ 436880 h 477520"/>
                  <a:gd name="connsiteX4" fmla="*/ 155690 w 907530"/>
                  <a:gd name="connsiteY4" fmla="*/ 386080 h 477520"/>
                  <a:gd name="connsiteX5" fmla="*/ 135370 w 907530"/>
                  <a:gd name="connsiteY5" fmla="*/ 355600 h 477520"/>
                  <a:gd name="connsiteX6" fmla="*/ 104890 w 907530"/>
                  <a:gd name="connsiteY6" fmla="*/ 345440 h 477520"/>
                  <a:gd name="connsiteX7" fmla="*/ 64250 w 907530"/>
                  <a:gd name="connsiteY7" fmla="*/ 314960 h 477520"/>
                  <a:gd name="connsiteX8" fmla="*/ 43930 w 907530"/>
                  <a:gd name="connsiteY8" fmla="*/ 274320 h 477520"/>
                  <a:gd name="connsiteX9" fmla="*/ 33770 w 907530"/>
                  <a:gd name="connsiteY9" fmla="*/ 243840 h 477520"/>
                  <a:gd name="connsiteX10" fmla="*/ 13450 w 907530"/>
                  <a:gd name="connsiteY10" fmla="*/ 213360 h 477520"/>
                  <a:gd name="connsiteX11" fmla="*/ 13450 w 907530"/>
                  <a:gd name="connsiteY11" fmla="*/ 81280 h 477520"/>
                  <a:gd name="connsiteX12" fmla="*/ 43930 w 907530"/>
                  <a:gd name="connsiteY12" fmla="*/ 60960 h 477520"/>
                  <a:gd name="connsiteX13" fmla="*/ 104890 w 907530"/>
                  <a:gd name="connsiteY13" fmla="*/ 20320 h 477520"/>
                  <a:gd name="connsiteX14" fmla="*/ 165850 w 907530"/>
                  <a:gd name="connsiteY14" fmla="*/ 0 h 477520"/>
                  <a:gd name="connsiteX15" fmla="*/ 572250 w 907530"/>
                  <a:gd name="connsiteY15" fmla="*/ 10160 h 477520"/>
                  <a:gd name="connsiteX16" fmla="*/ 612890 w 907530"/>
                  <a:gd name="connsiteY16" fmla="*/ 30480 h 477520"/>
                  <a:gd name="connsiteX17" fmla="*/ 643370 w 907530"/>
                  <a:gd name="connsiteY17" fmla="*/ 40640 h 477520"/>
                  <a:gd name="connsiteX18" fmla="*/ 734810 w 907530"/>
                  <a:gd name="connsiteY18" fmla="*/ 91440 h 477520"/>
                  <a:gd name="connsiteX19" fmla="*/ 795770 w 907530"/>
                  <a:gd name="connsiteY19" fmla="*/ 142240 h 477520"/>
                  <a:gd name="connsiteX20" fmla="*/ 826250 w 907530"/>
                  <a:gd name="connsiteY20" fmla="*/ 162560 h 477520"/>
                  <a:gd name="connsiteX21" fmla="*/ 877050 w 907530"/>
                  <a:gd name="connsiteY21" fmla="*/ 233680 h 477520"/>
                  <a:gd name="connsiteX22" fmla="*/ 897370 w 907530"/>
                  <a:gd name="connsiteY22" fmla="*/ 264160 h 477520"/>
                  <a:gd name="connsiteX23" fmla="*/ 907530 w 907530"/>
                  <a:gd name="connsiteY23" fmla="*/ 304800 h 477520"/>
                  <a:gd name="connsiteX24" fmla="*/ 866890 w 907530"/>
                  <a:gd name="connsiteY24" fmla="*/ 375920 h 477520"/>
                  <a:gd name="connsiteX25" fmla="*/ 805930 w 907530"/>
                  <a:gd name="connsiteY25" fmla="*/ 416560 h 477520"/>
                  <a:gd name="connsiteX26" fmla="*/ 714490 w 907530"/>
                  <a:gd name="connsiteY26" fmla="*/ 467360 h 477520"/>
                  <a:gd name="connsiteX27" fmla="*/ 572250 w 907530"/>
                  <a:gd name="connsiteY27" fmla="*/ 477520 h 47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7530" h="477520">
                    <a:moveTo>
                      <a:pt x="572250" y="477520"/>
                    </a:moveTo>
                    <a:cubicBezTo>
                      <a:pt x="499437" y="477520"/>
                      <a:pt x="375690" y="473490"/>
                      <a:pt x="277610" y="467360"/>
                    </a:cubicBezTo>
                    <a:cubicBezTo>
                      <a:pt x="266921" y="466692"/>
                      <a:pt x="256709" y="461989"/>
                      <a:pt x="247130" y="457200"/>
                    </a:cubicBezTo>
                    <a:cubicBezTo>
                      <a:pt x="236208" y="451739"/>
                      <a:pt x="226031" y="444697"/>
                      <a:pt x="216650" y="436880"/>
                    </a:cubicBezTo>
                    <a:cubicBezTo>
                      <a:pt x="138421" y="371689"/>
                      <a:pt x="231366" y="436531"/>
                      <a:pt x="155690" y="386080"/>
                    </a:cubicBezTo>
                    <a:cubicBezTo>
                      <a:pt x="148917" y="375920"/>
                      <a:pt x="144905" y="363228"/>
                      <a:pt x="135370" y="355600"/>
                    </a:cubicBezTo>
                    <a:cubicBezTo>
                      <a:pt x="127007" y="348910"/>
                      <a:pt x="114189" y="350753"/>
                      <a:pt x="104890" y="345440"/>
                    </a:cubicBezTo>
                    <a:cubicBezTo>
                      <a:pt x="90188" y="337039"/>
                      <a:pt x="77797" y="325120"/>
                      <a:pt x="64250" y="314960"/>
                    </a:cubicBezTo>
                    <a:cubicBezTo>
                      <a:pt x="57477" y="301413"/>
                      <a:pt x="49896" y="288241"/>
                      <a:pt x="43930" y="274320"/>
                    </a:cubicBezTo>
                    <a:cubicBezTo>
                      <a:pt x="39711" y="264476"/>
                      <a:pt x="38559" y="253419"/>
                      <a:pt x="33770" y="243840"/>
                    </a:cubicBezTo>
                    <a:cubicBezTo>
                      <a:pt x="28309" y="232918"/>
                      <a:pt x="20223" y="223520"/>
                      <a:pt x="13450" y="213360"/>
                    </a:cubicBezTo>
                    <a:cubicBezTo>
                      <a:pt x="786" y="162702"/>
                      <a:pt x="-9087" y="143257"/>
                      <a:pt x="13450" y="81280"/>
                    </a:cubicBezTo>
                    <a:cubicBezTo>
                      <a:pt x="17623" y="69804"/>
                      <a:pt x="33770" y="67733"/>
                      <a:pt x="43930" y="60960"/>
                    </a:cubicBezTo>
                    <a:cubicBezTo>
                      <a:pt x="73908" y="15993"/>
                      <a:pt x="50217" y="36722"/>
                      <a:pt x="104890" y="20320"/>
                    </a:cubicBezTo>
                    <a:cubicBezTo>
                      <a:pt x="125406" y="14165"/>
                      <a:pt x="165850" y="0"/>
                      <a:pt x="165850" y="0"/>
                    </a:cubicBezTo>
                    <a:cubicBezTo>
                      <a:pt x="301317" y="3387"/>
                      <a:pt x="437055" y="942"/>
                      <a:pt x="572250" y="10160"/>
                    </a:cubicBezTo>
                    <a:cubicBezTo>
                      <a:pt x="587361" y="11190"/>
                      <a:pt x="598969" y="24514"/>
                      <a:pt x="612890" y="30480"/>
                    </a:cubicBezTo>
                    <a:cubicBezTo>
                      <a:pt x="622734" y="34699"/>
                      <a:pt x="633210" y="37253"/>
                      <a:pt x="643370" y="40640"/>
                    </a:cubicBezTo>
                    <a:cubicBezTo>
                      <a:pt x="696850" y="111947"/>
                      <a:pt x="644203" y="61238"/>
                      <a:pt x="734810" y="91440"/>
                    </a:cubicBezTo>
                    <a:cubicBezTo>
                      <a:pt x="760035" y="99848"/>
                      <a:pt x="776906" y="126520"/>
                      <a:pt x="795770" y="142240"/>
                    </a:cubicBezTo>
                    <a:cubicBezTo>
                      <a:pt x="805151" y="150057"/>
                      <a:pt x="816090" y="155787"/>
                      <a:pt x="826250" y="162560"/>
                    </a:cubicBezTo>
                    <a:cubicBezTo>
                      <a:pt x="874138" y="234392"/>
                      <a:pt x="814039" y="145465"/>
                      <a:pt x="877050" y="233680"/>
                    </a:cubicBezTo>
                    <a:cubicBezTo>
                      <a:pt x="884147" y="243616"/>
                      <a:pt x="890597" y="254000"/>
                      <a:pt x="897370" y="264160"/>
                    </a:cubicBezTo>
                    <a:cubicBezTo>
                      <a:pt x="900757" y="277707"/>
                      <a:pt x="907530" y="290836"/>
                      <a:pt x="907530" y="304800"/>
                    </a:cubicBezTo>
                    <a:cubicBezTo>
                      <a:pt x="907530" y="330658"/>
                      <a:pt x="879265" y="359420"/>
                      <a:pt x="866890" y="375920"/>
                    </a:cubicBezTo>
                    <a:cubicBezTo>
                      <a:pt x="847467" y="434188"/>
                      <a:pt x="873362" y="385909"/>
                      <a:pt x="805930" y="416560"/>
                    </a:cubicBezTo>
                    <a:cubicBezTo>
                      <a:pt x="782768" y="427088"/>
                      <a:pt x="747655" y="465287"/>
                      <a:pt x="714490" y="467360"/>
                    </a:cubicBezTo>
                    <a:cubicBezTo>
                      <a:pt x="670549" y="470106"/>
                      <a:pt x="645063" y="477520"/>
                      <a:pt x="572250" y="477520"/>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accent5"/>
                  </a:solidFill>
                </a:endParaRPr>
              </a:p>
            </p:txBody>
          </p:sp>
        </p:grpSp>
        <mc:AlternateContent xmlns:mc="http://schemas.openxmlformats.org/markup-compatibility/2006" xmlns:a14="http://schemas.microsoft.com/office/drawing/2010/main">
          <mc:Choice Requires="a14">
            <p:sp>
              <p:nvSpPr>
                <p:cNvPr id="39" name="ZoneTexte 38">
                  <a:extLst>
                    <a:ext uri="{FF2B5EF4-FFF2-40B4-BE49-F238E27FC236}">
                      <a16:creationId xmlns:a16="http://schemas.microsoft.com/office/drawing/2014/main" id="{2E2193BD-3622-40E9-AABE-E72C1E3A2C24}"/>
                    </a:ext>
                  </a:extLst>
                </p:cNvPr>
                <p:cNvSpPr txBox="1"/>
                <p:nvPr/>
              </p:nvSpPr>
              <p:spPr>
                <a:xfrm>
                  <a:off x="8039290" y="4115275"/>
                  <a:ext cx="524824" cy="338554"/>
                </a:xfrm>
                <a:prstGeom prst="rect">
                  <a:avLst/>
                </a:prstGeom>
                <a:noFill/>
              </p:spPr>
              <p:txBody>
                <a:bodyPr wrap="none" rtlCol="0">
                  <a:spAutoFit/>
                </a:bodyPr>
                <a:lstStyle/>
                <a:p>
                  <a:r>
                    <a:rPr lang="fr-FR" sz="1600" dirty="0">
                      <a:solidFill>
                        <a:schemeClr val="accent1"/>
                      </a:solidFill>
                    </a:rPr>
                    <a:t>g, </a:t>
                  </a:r>
                  <a14:m>
                    <m:oMath xmlns:m="http://schemas.openxmlformats.org/officeDocument/2006/math">
                      <m:r>
                        <a:rPr lang="fr-FR" sz="1600" b="0" i="1" smtClean="0">
                          <a:solidFill>
                            <a:schemeClr val="accent1"/>
                          </a:solidFill>
                          <a:latin typeface="Cambria Math" panose="02040503050406030204" pitchFamily="18" charset="0"/>
                        </a:rPr>
                        <m:t>𝜑</m:t>
                      </m:r>
                    </m:oMath>
                  </a14:m>
                  <a:endParaRPr lang="fr-FR" sz="1600" dirty="0">
                    <a:solidFill>
                      <a:schemeClr val="accent1"/>
                    </a:solidFill>
                  </a:endParaRPr>
                </a:p>
              </p:txBody>
            </p:sp>
          </mc:Choice>
          <mc:Fallback xmlns="">
            <p:sp>
              <p:nvSpPr>
                <p:cNvPr id="39" name="ZoneTexte 38">
                  <a:extLst>
                    <a:ext uri="{FF2B5EF4-FFF2-40B4-BE49-F238E27FC236}">
                      <a16:creationId xmlns:a16="http://schemas.microsoft.com/office/drawing/2014/main" id="{2E2193BD-3622-40E9-AABE-E72C1E3A2C24}"/>
                    </a:ext>
                  </a:extLst>
                </p:cNvPr>
                <p:cNvSpPr txBox="1">
                  <a:spLocks noRot="1" noChangeAspect="1" noMove="1" noResize="1" noEditPoints="1" noAdjustHandles="1" noChangeArrowheads="1" noChangeShapeType="1" noTextEdit="1"/>
                </p:cNvSpPr>
                <p:nvPr/>
              </p:nvSpPr>
              <p:spPr>
                <a:xfrm>
                  <a:off x="8039290" y="4115275"/>
                  <a:ext cx="524824" cy="338554"/>
                </a:xfrm>
                <a:prstGeom prst="rect">
                  <a:avLst/>
                </a:prstGeom>
                <a:blipFill>
                  <a:blip r:embed="rId13"/>
                  <a:stretch>
                    <a:fillRect l="-6977" t="-5357" b="-2142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52C72DB3-BCA6-4EF2-A1AB-D9F255AA6702}"/>
                  </a:ext>
                </a:extLst>
              </p:cNvPr>
              <p:cNvSpPr txBox="1"/>
              <p:nvPr/>
            </p:nvSpPr>
            <p:spPr>
              <a:xfrm>
                <a:off x="2099746" y="3325418"/>
                <a:ext cx="8002858" cy="7143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2400" b="0" i="1" smtClean="0">
                              <a:latin typeface="Cambria Math" panose="02040503050406030204" pitchFamily="18" charset="0"/>
                            </a:rPr>
                          </m:ctrlPr>
                        </m:sSubSupPr>
                        <m:e>
                          <m:r>
                            <a:rPr lang="fr-FR" sz="2400" b="1" i="0" smtClean="0">
                              <a:latin typeface="Cambria Math" panose="02040503050406030204" pitchFamily="18" charset="0"/>
                            </a:rPr>
                            <m:t>𝐀</m:t>
                          </m:r>
                        </m:e>
                        <m:sub>
                          <m:r>
                            <a:rPr lang="fr-FR" sz="2400" b="0" i="1" smtClean="0">
                              <a:latin typeface="Cambria Math" panose="02040503050406030204" pitchFamily="18" charset="0"/>
                            </a:rPr>
                            <m:t>𝑀𝑁</m:t>
                          </m:r>
                        </m:sub>
                        <m: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𝐿</m:t>
                              </m:r>
                            </m:e>
                          </m:d>
                        </m:sup>
                      </m:sSubSup>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𝑔</m:t>
                          </m:r>
                        </m:e>
                        <m:sub>
                          <m:r>
                            <a:rPr lang="fr-FR" sz="2400" b="0" i="1" smtClean="0">
                              <a:latin typeface="Cambria Math" panose="02040503050406030204" pitchFamily="18" charset="0"/>
                            </a:rPr>
                            <m:t>𝑀𝑁</m:t>
                          </m:r>
                        </m:sub>
                      </m:sSub>
                      <m:r>
                        <a:rPr lang="fr-FR" sz="2400" b="0" i="1" smtClean="0">
                          <a:latin typeface="Cambria Math" panose="02040503050406030204" pitchFamily="18" charset="0"/>
                        </a:rPr>
                        <m:t>+</m:t>
                      </m:r>
                      <m:r>
                        <a:rPr lang="fr-FR" sz="2400" b="0" i="1" smtClean="0">
                          <a:latin typeface="Cambria Math" panose="02040503050406030204" pitchFamily="18" charset="0"/>
                        </a:rPr>
                        <m:t>𝑤</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𝜑</m:t>
                          </m:r>
                          <m:r>
                            <a:rPr lang="fr-FR" sz="2400" b="0" i="1" smtClean="0">
                              <a:latin typeface="Cambria Math" panose="02040503050406030204" pitchFamily="18" charset="0"/>
                            </a:rPr>
                            <m:t>,</m:t>
                          </m:r>
                          <m:r>
                            <a:rPr lang="fr-FR" sz="2400" b="0" i="1" smtClean="0">
                              <a:latin typeface="Cambria Math" panose="02040503050406030204" pitchFamily="18" charset="0"/>
                            </a:rPr>
                            <m:t>𝒯</m:t>
                          </m:r>
                        </m:e>
                      </m:d>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𝐹</m:t>
                          </m:r>
                        </m:e>
                        <m:sub>
                          <m:r>
                            <a:rPr lang="fr-FR" sz="2400" b="0" i="1" smtClean="0">
                              <a:latin typeface="Cambria Math" panose="02040503050406030204" pitchFamily="18" charset="0"/>
                            </a:rPr>
                            <m:t>𝑀𝑁</m:t>
                          </m:r>
                        </m:sub>
                        <m: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𝐿</m:t>
                              </m:r>
                            </m:e>
                          </m:d>
                        </m:sup>
                      </m:sSubSup>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𝜅</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𝜑</m:t>
                              </m:r>
                              <m:r>
                                <a:rPr lang="fr-FR" sz="2400" b="0" i="1" smtClean="0">
                                  <a:latin typeface="Cambria Math" panose="02040503050406030204" pitchFamily="18" charset="0"/>
                                </a:rPr>
                                <m:t>,</m:t>
                              </m:r>
                              <m:r>
                                <a:rPr lang="fr-FR" sz="2400" b="0" i="1" smtClean="0">
                                  <a:latin typeface="Cambria Math" panose="02040503050406030204" pitchFamily="18" charset="0"/>
                                </a:rPr>
                                <m:t>𝒯</m:t>
                              </m:r>
                            </m:e>
                          </m:d>
                        </m:num>
                        <m:den>
                          <m:r>
                            <a:rPr lang="fr-FR" sz="2400" b="0" i="1" smtClean="0">
                              <a:latin typeface="Cambria Math" panose="02040503050406030204" pitchFamily="18" charset="0"/>
                            </a:rPr>
                            <m:t>2</m:t>
                          </m:r>
                        </m:den>
                      </m:f>
                      <m:d>
                        <m:dPr>
                          <m:begChr m:val="["/>
                          <m:endChr m:val="]"/>
                          <m:ctrlPr>
                            <a:rPr lang="fr-FR" sz="2400" b="0" i="1" smtClean="0">
                              <a:latin typeface="Cambria Math" panose="02040503050406030204" pitchFamily="18" charset="0"/>
                            </a:rPr>
                          </m:ctrlPr>
                        </m:dPr>
                        <m:e>
                          <m:sSup>
                            <m:sSupPr>
                              <m:ctrlPr>
                                <a:rPr lang="fr-FR" sz="2400" b="0" i="1" smtClean="0">
                                  <a:latin typeface="Cambria Math" panose="02040503050406030204" pitchFamily="18" charset="0"/>
                                </a:rPr>
                              </m:ctrlPr>
                            </m:sSupPr>
                            <m:e>
                              <m:d>
                                <m:dPr>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𝐷</m:t>
                                      </m:r>
                                    </m:e>
                                    <m:sub>
                                      <m:r>
                                        <a:rPr lang="fr-FR" sz="2400" b="0" i="1" smtClean="0">
                                          <a:latin typeface="Cambria Math" panose="02040503050406030204" pitchFamily="18" charset="0"/>
                                        </a:rPr>
                                        <m:t>𝑀</m:t>
                                      </m:r>
                                    </m:sub>
                                  </m:sSub>
                                  <m:r>
                                    <a:rPr lang="fr-FR" sz="2400" b="0" i="1" smtClean="0">
                                      <a:latin typeface="Cambria Math" panose="02040503050406030204" pitchFamily="18" charset="0"/>
                                    </a:rPr>
                                    <m:t>𝒯</m:t>
                                  </m:r>
                                </m:e>
                              </m:d>
                            </m:e>
                            <m:sup>
                              <m:r>
                                <a:rPr lang="fr-FR" sz="2400" b="0" i="1" smtClean="0">
                                  <a:latin typeface="Cambria Math" panose="02040503050406030204" pitchFamily="18" charset="0"/>
                                </a:rPr>
                                <m:t>†</m:t>
                              </m:r>
                            </m:sup>
                          </m:sSup>
                          <m:d>
                            <m:dPr>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𝐷</m:t>
                                  </m:r>
                                </m:e>
                                <m:sub>
                                  <m:r>
                                    <a:rPr lang="fr-FR" sz="2400" b="0" i="1" smtClean="0">
                                      <a:latin typeface="Cambria Math" panose="02040503050406030204" pitchFamily="18" charset="0"/>
                                    </a:rPr>
                                    <m:t>𝑁</m:t>
                                  </m:r>
                                </m:sub>
                              </m:sSub>
                              <m:r>
                                <a:rPr lang="fr-FR" sz="2400" b="0" i="1" smtClean="0">
                                  <a:latin typeface="Cambria Math" panose="02040503050406030204" pitchFamily="18" charset="0"/>
                                </a:rPr>
                                <m:t>𝒯</m:t>
                              </m:r>
                            </m:e>
                          </m:d>
                          <m:r>
                            <a:rPr lang="fr-FR" sz="2400" b="0" i="1" smtClean="0">
                              <a:latin typeface="Cambria Math" panose="02040503050406030204" pitchFamily="18" charset="0"/>
                            </a:rPr>
                            <m:t>+</m:t>
                          </m:r>
                          <m:r>
                            <a:rPr lang="fr-FR" sz="2400" b="0" i="1" smtClean="0">
                              <a:latin typeface="Cambria Math" panose="02040503050406030204" pitchFamily="18" charset="0"/>
                            </a:rPr>
                            <m:t>h</m:t>
                          </m:r>
                          <m:r>
                            <a:rPr lang="fr-FR" sz="2400" b="0" i="1" smtClean="0">
                              <a:latin typeface="Cambria Math" panose="02040503050406030204" pitchFamily="18" charset="0"/>
                            </a:rPr>
                            <m:t>.</m:t>
                          </m:r>
                          <m:r>
                            <a:rPr lang="fr-FR" sz="2400" b="0" i="1" smtClean="0">
                              <a:latin typeface="Cambria Math" panose="02040503050406030204" pitchFamily="18" charset="0"/>
                            </a:rPr>
                            <m:t>𝑐</m:t>
                          </m:r>
                          <m:r>
                            <a:rPr lang="fr-FR" sz="2400" b="0" i="1" smtClean="0">
                              <a:latin typeface="Cambria Math" panose="02040503050406030204" pitchFamily="18" charset="0"/>
                            </a:rPr>
                            <m:t>.</m:t>
                          </m:r>
                        </m:e>
                      </m:d>
                      <m:r>
                        <a:rPr lang="fr-FR" sz="2400" b="0" i="1" smtClean="0">
                          <a:latin typeface="Cambria Math" panose="02040503050406030204" pitchFamily="18" charset="0"/>
                        </a:rPr>
                        <m:t> ,</m:t>
                      </m:r>
                    </m:oMath>
                  </m:oMathPara>
                </a14:m>
                <a:endParaRPr lang="en-US" b="1" dirty="0"/>
              </a:p>
            </p:txBody>
          </p:sp>
        </mc:Choice>
        <mc:Fallback xmlns="">
          <p:sp>
            <p:nvSpPr>
              <p:cNvPr id="41" name="ZoneTexte 40">
                <a:extLst>
                  <a:ext uri="{FF2B5EF4-FFF2-40B4-BE49-F238E27FC236}">
                    <a16:creationId xmlns:a16="http://schemas.microsoft.com/office/drawing/2014/main" id="{52C72DB3-BCA6-4EF2-A1AB-D9F255AA6702}"/>
                  </a:ext>
                </a:extLst>
              </p:cNvPr>
              <p:cNvSpPr txBox="1">
                <a:spLocks noRot="1" noChangeAspect="1" noMove="1" noResize="1" noEditPoints="1" noAdjustHandles="1" noChangeArrowheads="1" noChangeShapeType="1" noTextEdit="1"/>
              </p:cNvSpPr>
              <p:nvPr/>
            </p:nvSpPr>
            <p:spPr>
              <a:xfrm>
                <a:off x="2099746" y="3325418"/>
                <a:ext cx="8002858" cy="714363"/>
              </a:xfrm>
              <a:prstGeom prst="rect">
                <a:avLst/>
              </a:prstGeom>
              <a:blipFill>
                <a:blip r:embed="rId14"/>
                <a:stretch>
                  <a:fillRect/>
                </a:stretch>
              </a:blipFill>
            </p:spPr>
            <p:txBody>
              <a:bodyPr/>
              <a:lstStyle/>
              <a:p>
                <a:r>
                  <a:rPr lang="en-US">
                    <a:noFill/>
                  </a:rPr>
                  <a:t> </a:t>
                </a:r>
              </a:p>
            </p:txBody>
          </p:sp>
        </mc:Fallback>
      </mc:AlternateContent>
      <p:sp>
        <p:nvSpPr>
          <p:cNvPr id="42" name="Ellipse 41">
            <a:extLst>
              <a:ext uri="{FF2B5EF4-FFF2-40B4-BE49-F238E27FC236}">
                <a16:creationId xmlns:a16="http://schemas.microsoft.com/office/drawing/2014/main" id="{8B59FC7C-8AAF-401D-B0E8-267EC465480A}"/>
              </a:ext>
            </a:extLst>
          </p:cNvPr>
          <p:cNvSpPr/>
          <p:nvPr/>
        </p:nvSpPr>
        <p:spPr>
          <a:xfrm>
            <a:off x="3956275" y="3429000"/>
            <a:ext cx="1183060" cy="589546"/>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lipse 42">
            <a:extLst>
              <a:ext uri="{FF2B5EF4-FFF2-40B4-BE49-F238E27FC236}">
                <a16:creationId xmlns:a16="http://schemas.microsoft.com/office/drawing/2014/main" id="{1A14B3BE-F4E2-41F0-BD14-435CBE8E07F1}"/>
              </a:ext>
            </a:extLst>
          </p:cNvPr>
          <p:cNvSpPr/>
          <p:nvPr/>
        </p:nvSpPr>
        <p:spPr>
          <a:xfrm>
            <a:off x="5800725" y="3211825"/>
            <a:ext cx="1183060" cy="55424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ZoneTexte 43">
            <a:extLst>
              <a:ext uri="{FF2B5EF4-FFF2-40B4-BE49-F238E27FC236}">
                <a16:creationId xmlns:a16="http://schemas.microsoft.com/office/drawing/2014/main" id="{DE4E1C16-F9FA-4959-B834-E0ACC649FB92}"/>
              </a:ext>
            </a:extLst>
          </p:cNvPr>
          <p:cNvSpPr txBox="1"/>
          <p:nvPr/>
        </p:nvSpPr>
        <p:spPr>
          <a:xfrm>
            <a:off x="558194" y="3139712"/>
            <a:ext cx="1198880" cy="461665"/>
          </a:xfrm>
          <a:prstGeom prst="rect">
            <a:avLst/>
          </a:prstGeom>
          <a:noFill/>
        </p:spPr>
        <p:txBody>
          <a:bodyPr wrap="square" rtlCol="0">
            <a:spAutoFit/>
          </a:bodyPr>
          <a:lstStyle/>
          <a:p>
            <a:pPr algn="ctr"/>
            <a:r>
              <a:rPr lang="en-US" sz="2400" b="1" dirty="0">
                <a:solidFill>
                  <a:srgbClr val="FF0000"/>
                </a:solidFill>
              </a:rPr>
              <a:t>V-QCD :</a:t>
            </a:r>
            <a:r>
              <a:rPr lang="en-US" dirty="0"/>
              <a:t> </a:t>
            </a:r>
          </a:p>
        </p:txBody>
      </p:sp>
      <p:sp>
        <p:nvSpPr>
          <p:cNvPr id="45" name="Accolade ouvrante 44">
            <a:extLst>
              <a:ext uri="{FF2B5EF4-FFF2-40B4-BE49-F238E27FC236}">
                <a16:creationId xmlns:a16="http://schemas.microsoft.com/office/drawing/2014/main" id="{D6653FAC-8582-41DE-85BF-3CC159D0B2A7}"/>
              </a:ext>
            </a:extLst>
          </p:cNvPr>
          <p:cNvSpPr/>
          <p:nvPr/>
        </p:nvSpPr>
        <p:spPr>
          <a:xfrm>
            <a:off x="1822450" y="2763520"/>
            <a:ext cx="259185" cy="1277063"/>
          </a:xfrm>
          <a:prstGeom prst="leftBrace">
            <a:avLst>
              <a:gd name="adj1" fmla="val 55701"/>
              <a:gd name="adj2" fmla="val 5000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46" name="Rectangle 45">
            <a:extLst>
              <a:ext uri="{FF2B5EF4-FFF2-40B4-BE49-F238E27FC236}">
                <a16:creationId xmlns:a16="http://schemas.microsoft.com/office/drawing/2014/main" id="{03E4E50C-7F09-4683-870F-7E95037DBE23}"/>
              </a:ext>
            </a:extLst>
          </p:cNvPr>
          <p:cNvSpPr/>
          <p:nvPr/>
        </p:nvSpPr>
        <p:spPr>
          <a:xfrm>
            <a:off x="10181349" y="2931209"/>
            <a:ext cx="1444626" cy="400110"/>
          </a:xfrm>
          <a:prstGeom prst="rect">
            <a:avLst/>
          </a:prstGeom>
        </p:spPr>
        <p:txBody>
          <a:bodyPr wrap="none">
            <a:spAutoFit/>
          </a:bodyPr>
          <a:lstStyle/>
          <a:p>
            <a:r>
              <a:rPr lang="en-US" sz="2000" dirty="0">
                <a:solidFill>
                  <a:schemeClr val="accent6"/>
                </a:solidFill>
              </a:rPr>
              <a:t>[1112.1261]</a:t>
            </a:r>
          </a:p>
        </p:txBody>
      </p:sp>
    </p:spTree>
    <p:extLst>
      <p:ext uri="{BB962C8B-B14F-4D97-AF65-F5344CB8AC3E}">
        <p14:creationId xmlns:p14="http://schemas.microsoft.com/office/powerpoint/2010/main" val="351369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4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FD8F28-7B32-49E6-B371-042DC16F9B1C}"/>
              </a:ext>
            </a:extLst>
          </p:cNvPr>
          <p:cNvSpPr>
            <a:spLocks noGrp="1"/>
          </p:cNvSpPr>
          <p:nvPr>
            <p:ph type="sldNum" sz="quarter" idx="12"/>
          </p:nvPr>
        </p:nvSpPr>
        <p:spPr>
          <a:xfrm>
            <a:off x="9077960" y="6356350"/>
            <a:ext cx="2743200" cy="365125"/>
          </a:xfrm>
        </p:spPr>
        <p:txBody>
          <a:bodyPr/>
          <a:lstStyle/>
          <a:p>
            <a:fld id="{483A8600-70C3-4930-9481-30FCED94700B}" type="slidenum">
              <a:rPr lang="fr-FR" smtClean="0"/>
              <a:t>48</a:t>
            </a:fld>
            <a:r>
              <a:rPr lang="fr-FR" dirty="0"/>
              <a:t>/34</a:t>
            </a:r>
          </a:p>
        </p:txBody>
      </p:sp>
      <p:sp>
        <p:nvSpPr>
          <p:cNvPr id="3" name="Titre 1">
            <a:extLst>
              <a:ext uri="{FF2B5EF4-FFF2-40B4-BE49-F238E27FC236}">
                <a16:creationId xmlns:a16="http://schemas.microsoft.com/office/drawing/2014/main" id="{AC3D0313-3F08-47AC-B092-0C17669B8B64}"/>
              </a:ext>
            </a:extLst>
          </p:cNvPr>
          <p:cNvSpPr txBox="1">
            <a:spLocks/>
          </p:cNvSpPr>
          <p:nvPr/>
        </p:nvSpPr>
        <p:spPr>
          <a:xfrm>
            <a:off x="838200" y="1212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V-QCD Model : Action</a:t>
            </a:r>
          </a:p>
        </p:txBody>
      </p:sp>
      <p:sp>
        <p:nvSpPr>
          <p:cNvPr id="4" name="ZoneTexte 3">
            <a:extLst>
              <a:ext uri="{FF2B5EF4-FFF2-40B4-BE49-F238E27FC236}">
                <a16:creationId xmlns:a16="http://schemas.microsoft.com/office/drawing/2014/main" id="{5FC814BA-E992-46D5-9BC3-8E45D0C86E88}"/>
              </a:ext>
            </a:extLst>
          </p:cNvPr>
          <p:cNvSpPr txBox="1"/>
          <p:nvPr/>
        </p:nvSpPr>
        <p:spPr>
          <a:xfrm>
            <a:off x="838200" y="912495"/>
            <a:ext cx="9925050" cy="769441"/>
          </a:xfrm>
          <a:prstGeom prst="rect">
            <a:avLst/>
          </a:prstGeom>
          <a:noFill/>
        </p:spPr>
        <p:txBody>
          <a:bodyPr wrap="square" rtlCol="0">
            <a:spAutoFit/>
          </a:bodyPr>
          <a:lstStyle/>
          <a:p>
            <a:r>
              <a:rPr lang="en-US" sz="2200" dirty="0"/>
              <a:t>The V-QCD action is built by </a:t>
            </a:r>
            <a:r>
              <a:rPr lang="en-US" sz="2200" dirty="0">
                <a:solidFill>
                  <a:srgbClr val="FF0000"/>
                </a:solidFill>
              </a:rPr>
              <a:t>deforming what is known </a:t>
            </a:r>
            <a:r>
              <a:rPr lang="en-US" sz="2200" dirty="0"/>
              <a:t>from </a:t>
            </a:r>
            <a:r>
              <a:rPr lang="en-US" sz="2200" dirty="0">
                <a:solidFill>
                  <a:srgbClr val="FF0000"/>
                </a:solidFill>
              </a:rPr>
              <a:t>top-down</a:t>
            </a:r>
            <a:r>
              <a:rPr lang="en-US" sz="2200" dirty="0"/>
              <a:t> holography with </a:t>
            </a:r>
            <a:r>
              <a:rPr lang="en-US" sz="2200" dirty="0">
                <a:solidFill>
                  <a:srgbClr val="FF0000"/>
                </a:solidFill>
              </a:rPr>
              <a:t>phenomenological parameters </a:t>
            </a:r>
            <a:r>
              <a:rPr lang="en-US" sz="2200" dirty="0"/>
              <a:t>of the bulk theory </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43EE863-51E7-40BA-8EF9-2C2795104F10}"/>
                  </a:ext>
                </a:extLst>
              </p:cNvPr>
              <p:cNvSpPr txBox="1"/>
              <p:nvPr/>
            </p:nvSpPr>
            <p:spPr>
              <a:xfrm>
                <a:off x="6187881" y="2121023"/>
                <a:ext cx="3134448"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𝑉</m:t>
                          </m:r>
                          <m:r>
                            <a:rPr lang="fr-FR" sz="2400" b="0" i="1" smtClean="0">
                              <a:latin typeface="Cambria Math" panose="02040503050406030204" pitchFamily="18" charset="0"/>
                            </a:rPr>
                            <m:t>−</m:t>
                          </m:r>
                          <m:r>
                            <a:rPr lang="fr-FR" sz="2400" b="0" i="1" smtClean="0">
                              <a:latin typeface="Cambria Math" panose="02040503050406030204" pitchFamily="18" charset="0"/>
                            </a:rPr>
                            <m:t>𝑄𝐶𝐷</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𝑐</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𝑓</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𝐶𝑆</m:t>
                          </m:r>
                        </m:sub>
                      </m:sSub>
                    </m:oMath>
                  </m:oMathPara>
                </a14:m>
                <a:endParaRPr lang="en-US" dirty="0"/>
              </a:p>
            </p:txBody>
          </p:sp>
        </mc:Choice>
        <mc:Fallback xmlns="">
          <p:sp>
            <p:nvSpPr>
              <p:cNvPr id="5" name="ZoneTexte 4">
                <a:extLst>
                  <a:ext uri="{FF2B5EF4-FFF2-40B4-BE49-F238E27FC236}">
                    <a16:creationId xmlns:a16="http://schemas.microsoft.com/office/drawing/2014/main" id="{543EE863-51E7-40BA-8EF9-2C2795104F10}"/>
                  </a:ext>
                </a:extLst>
              </p:cNvPr>
              <p:cNvSpPr txBox="1">
                <a:spLocks noRot="1" noChangeAspect="1" noMove="1" noResize="1" noEditPoints="1" noAdjustHandles="1" noChangeArrowheads="1" noChangeShapeType="1" noTextEdit="1"/>
              </p:cNvSpPr>
              <p:nvPr/>
            </p:nvSpPr>
            <p:spPr>
              <a:xfrm>
                <a:off x="6187881" y="2121023"/>
                <a:ext cx="3134448" cy="398955"/>
              </a:xfrm>
              <a:prstGeom prst="rect">
                <a:avLst/>
              </a:prstGeom>
              <a:blipFill>
                <a:blip r:embed="rId2"/>
                <a:stretch>
                  <a:fillRect l="-1751" r="-389" b="-2769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098EA727-8D4B-4386-AFA8-CCDE84B9926A}"/>
              </a:ext>
            </a:extLst>
          </p:cNvPr>
          <p:cNvSpPr/>
          <p:nvPr/>
        </p:nvSpPr>
        <p:spPr>
          <a:xfrm>
            <a:off x="8830795" y="2131183"/>
            <a:ext cx="438150" cy="398955"/>
          </a:xfrm>
          <a:prstGeom prst="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929A740F-2EB2-43AA-9A04-9EABDD627577}"/>
                  </a:ext>
                </a:extLst>
              </p:cNvPr>
              <p:cNvSpPr txBox="1"/>
              <p:nvPr/>
            </p:nvSpPr>
            <p:spPr>
              <a:xfrm>
                <a:off x="6092821" y="2755774"/>
                <a:ext cx="3685048" cy="774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𝐶𝑆</m:t>
                          </m:r>
                        </m:sub>
                      </m:sSub>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𝑖</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𝑁</m:t>
                              </m:r>
                            </m:e>
                            <m:sub>
                              <m:r>
                                <a:rPr lang="fr-FR" sz="2400" b="0" i="1" smtClean="0">
                                  <a:latin typeface="Cambria Math" panose="02040503050406030204" pitchFamily="18" charset="0"/>
                                </a:rPr>
                                <m:t>𝑐</m:t>
                              </m:r>
                            </m:sub>
                          </m:sSub>
                        </m:num>
                        <m:den>
                          <m:r>
                            <a:rPr lang="fr-FR" sz="2400" b="0" i="1" smtClean="0">
                              <a:latin typeface="Cambria Math" panose="02040503050406030204" pitchFamily="18" charset="0"/>
                            </a:rPr>
                            <m:t>4</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𝜋</m:t>
                              </m:r>
                            </m:e>
                            <m:sup>
                              <m:r>
                                <a:rPr lang="fr-FR" sz="2400" b="0" i="1" smtClean="0">
                                  <a:latin typeface="Cambria Math" panose="02040503050406030204" pitchFamily="18" charset="0"/>
                                </a:rPr>
                                <m:t>2</m:t>
                              </m:r>
                            </m:sup>
                          </m:sSup>
                        </m:den>
                      </m:f>
                      <m:nary>
                        <m:naryPr>
                          <m:subHide m:val="on"/>
                          <m:supHide m:val="on"/>
                          <m:ctrlPr>
                            <a:rPr lang="fr-FR" sz="2400" b="0" i="1" smtClean="0">
                              <a:latin typeface="Cambria Math" panose="02040503050406030204" pitchFamily="18" charset="0"/>
                            </a:rPr>
                          </m:ctrlPr>
                        </m:naryPr>
                        <m:sub/>
                        <m:sup/>
                        <m:e>
                          <m:sSub>
                            <m:sSubPr>
                              <m:ctrlPr>
                                <a:rPr lang="fr-FR" sz="2400" b="0" i="1" smtClean="0">
                                  <a:latin typeface="Cambria Math" panose="02040503050406030204" pitchFamily="18" charset="0"/>
                                </a:rPr>
                              </m:ctrlPr>
                            </m:sSubPr>
                            <m:e>
                              <m:r>
                                <m:rPr>
                                  <m:sty m:val="p"/>
                                </m:rPr>
                                <a:rPr lang="fr-FR" sz="2400" b="0" i="0" smtClean="0">
                                  <a:latin typeface="Cambria Math" panose="02040503050406030204" pitchFamily="18" charset="0"/>
                                </a:rPr>
                                <m:t>Ω</m:t>
                              </m:r>
                            </m:e>
                            <m:sub>
                              <m:r>
                                <a:rPr lang="fr-FR" sz="2400" b="0" i="1" smtClean="0">
                                  <a:latin typeface="Cambria Math" panose="02040503050406030204" pitchFamily="18" charset="0"/>
                                </a:rPr>
                                <m:t>5</m:t>
                              </m:r>
                            </m:sub>
                          </m:sSub>
                          <m:r>
                            <a:rPr lang="fr-FR" sz="2400" b="0" i="1" smtClean="0">
                              <a:latin typeface="Cambria Math" panose="02040503050406030204" pitchFamily="18" charset="0"/>
                            </a:rPr>
                            <m:t>(</m:t>
                          </m:r>
                          <m:r>
                            <a:rPr lang="fr-FR" sz="2400" b="0" i="1" smtClean="0">
                              <a:latin typeface="Cambria Math" panose="02040503050406030204" pitchFamily="18" charset="0"/>
                            </a:rPr>
                            <m:t>𝒯</m:t>
                          </m:r>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𝐴</m:t>
                              </m:r>
                            </m:e>
                            <m:sub>
                              <m:r>
                                <a:rPr lang="fr-FR" sz="2400" b="0" i="1" smtClean="0">
                                  <a:latin typeface="Cambria Math" panose="02040503050406030204" pitchFamily="18" charset="0"/>
                                </a:rPr>
                                <m:t>(</m:t>
                              </m:r>
                              <m:r>
                                <a:rPr lang="fr-FR" sz="2400" b="0" i="1" smtClean="0">
                                  <a:latin typeface="Cambria Math" panose="02040503050406030204" pitchFamily="18" charset="0"/>
                                </a:rPr>
                                <m:t>𝐿</m:t>
                              </m:r>
                              <m:r>
                                <a:rPr lang="fr-FR" sz="2400" b="0" i="1" smtClean="0">
                                  <a:latin typeface="Cambria Math" panose="02040503050406030204" pitchFamily="18" charset="0"/>
                                </a:rPr>
                                <m:t>/</m:t>
                              </m:r>
                              <m:r>
                                <a:rPr lang="fr-FR" sz="2400" b="0" i="1" smtClean="0">
                                  <a:latin typeface="Cambria Math" panose="02040503050406030204" pitchFamily="18" charset="0"/>
                                </a:rPr>
                                <m:t>𝑅</m:t>
                              </m:r>
                              <m:r>
                                <a:rPr lang="fr-FR" sz="2400" b="0" i="1" smtClean="0">
                                  <a:latin typeface="Cambria Math" panose="02040503050406030204" pitchFamily="18" charset="0"/>
                                </a:rPr>
                                <m:t>)</m:t>
                              </m:r>
                            </m:sub>
                          </m:sSub>
                          <m:r>
                            <a:rPr lang="fr-FR" sz="2400" b="0" i="1" smtClean="0">
                              <a:latin typeface="Cambria Math" panose="02040503050406030204" pitchFamily="18" charset="0"/>
                            </a:rPr>
                            <m:t>)</m:t>
                          </m:r>
                        </m:e>
                      </m:nary>
                      <m:r>
                        <a:rPr lang="fr-FR" sz="2400" b="0" i="1" smtClean="0">
                          <a:latin typeface="Cambria Math" panose="02040503050406030204" pitchFamily="18" charset="0"/>
                        </a:rPr>
                        <m:t> , </m:t>
                      </m:r>
                    </m:oMath>
                  </m:oMathPara>
                </a14:m>
                <a:endParaRPr lang="en-US" sz="2400" dirty="0"/>
              </a:p>
            </p:txBody>
          </p:sp>
        </mc:Choice>
        <mc:Fallback xmlns="">
          <p:sp>
            <p:nvSpPr>
              <p:cNvPr id="35" name="ZoneTexte 34">
                <a:extLst>
                  <a:ext uri="{FF2B5EF4-FFF2-40B4-BE49-F238E27FC236}">
                    <a16:creationId xmlns:a16="http://schemas.microsoft.com/office/drawing/2014/main" id="{929A740F-2EB2-43AA-9A04-9EABDD627577}"/>
                  </a:ext>
                </a:extLst>
              </p:cNvPr>
              <p:cNvSpPr txBox="1">
                <a:spLocks noRot="1" noChangeAspect="1" noMove="1" noResize="1" noEditPoints="1" noAdjustHandles="1" noChangeArrowheads="1" noChangeShapeType="1" noTextEdit="1"/>
              </p:cNvSpPr>
              <p:nvPr/>
            </p:nvSpPr>
            <p:spPr>
              <a:xfrm>
                <a:off x="6092821" y="2755774"/>
                <a:ext cx="3685048" cy="774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6" name="Tableau 35">
                <a:extLst>
                  <a:ext uri="{FF2B5EF4-FFF2-40B4-BE49-F238E27FC236}">
                    <a16:creationId xmlns:a16="http://schemas.microsoft.com/office/drawing/2014/main" id="{FC387413-B1E4-4FA7-8500-56E89B50B5E6}"/>
                  </a:ext>
                </a:extLst>
              </p:cNvPr>
              <p:cNvGraphicFramePr>
                <a:graphicFrameLocks noGrp="1"/>
              </p:cNvGraphicFramePr>
              <p:nvPr>
                <p:extLst/>
              </p:nvPr>
            </p:nvGraphicFramePr>
            <p:xfrm>
              <a:off x="810261" y="4840326"/>
              <a:ext cx="4292010" cy="1296000"/>
            </p:xfrm>
            <a:graphic>
              <a:graphicData uri="http://schemas.openxmlformats.org/drawingml/2006/table">
                <a:tbl>
                  <a:tblPr firstRow="1" bandRow="1">
                    <a:tableStyleId>{5C22544A-7EE6-4342-B048-85BDC9FD1C3A}</a:tableStyleId>
                  </a:tblPr>
                  <a:tblGrid>
                    <a:gridCol w="4292010">
                      <a:extLst>
                        <a:ext uri="{9D8B030D-6E8A-4147-A177-3AD203B41FA5}">
                          <a16:colId xmlns:a16="http://schemas.microsoft.com/office/drawing/2014/main" val="913545915"/>
                        </a:ext>
                      </a:extLst>
                    </a:gridCol>
                  </a:tblGrid>
                  <a:tr h="648000">
                    <a:tc>
                      <a:txBody>
                        <a:bodyPr/>
                        <a:lstStyle/>
                        <a:p>
                          <a:pPr algn="ctr"/>
                          <a:r>
                            <a:rPr lang="en-US" sz="2000" dirty="0"/>
                            <a:t>Parameters of the bulk theory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612155981"/>
                      </a:ext>
                    </a:extLst>
                  </a:tr>
                  <a:tr h="648000">
                    <a:tc>
                      <a:txBody>
                        <a:bodyPr/>
                        <a:lstStyle/>
                        <a:p>
                          <a:pPr algn="ct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𝑓</m:t>
                                    </m:r>
                                  </m:e>
                                  <m:sub>
                                    <m:r>
                                      <a:rPr lang="fr-FR" sz="2000" b="0" i="1" smtClean="0">
                                        <a:latin typeface="Cambria Math" panose="02040503050406030204" pitchFamily="18" charset="0"/>
                                      </a:rPr>
                                      <m:t>𝑖</m:t>
                                    </m:r>
                                  </m:sub>
                                </m:sSub>
                                <m:r>
                                  <a:rPr lang="fr-FR" sz="2000" b="0" i="1" smtClean="0">
                                    <a:latin typeface="Cambria Math" panose="02040503050406030204" pitchFamily="18" charset="0"/>
                                  </a:rPr>
                                  <m:t>(</m:t>
                                </m:r>
                                <m:r>
                                  <a:rPr lang="fr-FR" sz="2000" b="0" i="1" smtClean="0">
                                    <a:latin typeface="Cambria Math" panose="02040503050406030204" pitchFamily="18" charset="0"/>
                                  </a:rPr>
                                  <m:t>𝒯</m:t>
                                </m:r>
                                <m:r>
                                  <a:rPr lang="fr-FR" sz="2000" b="0" i="1" smtClean="0">
                                    <a:latin typeface="Cambria Math" panose="02040503050406030204" pitchFamily="18" charset="0"/>
                                  </a:rPr>
                                  <m:t>)</m:t>
                                </m:r>
                              </m:oMath>
                            </m:oMathPara>
                          </a14:m>
                          <a:endParaRPr lang="en-US" dirty="0"/>
                        </a:p>
                      </a:txBody>
                      <a:tcPr anchor="ctr">
                        <a:lnR w="12700" cmpd="sng">
                          <a:noFill/>
                        </a:lnR>
                        <a:lnT w="38100" cmpd="sng">
                          <a:noFill/>
                        </a:lnT>
                      </a:tcPr>
                    </a:tc>
                    <a:extLst>
                      <a:ext uri="{0D108BD9-81ED-4DB2-BD59-A6C34878D82A}">
                        <a16:rowId xmlns:a16="http://schemas.microsoft.com/office/drawing/2014/main" val="3607483829"/>
                      </a:ext>
                    </a:extLst>
                  </a:tr>
                </a:tbl>
              </a:graphicData>
            </a:graphic>
          </p:graphicFrame>
        </mc:Choice>
        <mc:Fallback xmlns="">
          <p:graphicFrame>
            <p:nvGraphicFramePr>
              <p:cNvPr id="36" name="Tableau 35">
                <a:extLst>
                  <a:ext uri="{FF2B5EF4-FFF2-40B4-BE49-F238E27FC236}">
                    <a16:creationId xmlns:a16="http://schemas.microsoft.com/office/drawing/2014/main" id="{FC387413-B1E4-4FA7-8500-56E89B50B5E6}"/>
                  </a:ext>
                </a:extLst>
              </p:cNvPr>
              <p:cNvGraphicFramePr>
                <a:graphicFrameLocks noGrp="1"/>
              </p:cNvGraphicFramePr>
              <p:nvPr>
                <p:extLst>
                  <p:ext uri="{D42A27DB-BD31-4B8C-83A1-F6EECF244321}">
                    <p14:modId xmlns:p14="http://schemas.microsoft.com/office/powerpoint/2010/main" val="2624673380"/>
                  </p:ext>
                </p:extLst>
              </p:nvPr>
            </p:nvGraphicFramePr>
            <p:xfrm>
              <a:off x="810261" y="4840326"/>
              <a:ext cx="4292010" cy="1296000"/>
            </p:xfrm>
            <a:graphic>
              <a:graphicData uri="http://schemas.openxmlformats.org/drawingml/2006/table">
                <a:tbl>
                  <a:tblPr firstRow="1" bandRow="1">
                    <a:tableStyleId>{5C22544A-7EE6-4342-B048-85BDC9FD1C3A}</a:tableStyleId>
                  </a:tblPr>
                  <a:tblGrid>
                    <a:gridCol w="4292010">
                      <a:extLst>
                        <a:ext uri="{9D8B030D-6E8A-4147-A177-3AD203B41FA5}">
                          <a16:colId xmlns:a16="http://schemas.microsoft.com/office/drawing/2014/main" val="913545915"/>
                        </a:ext>
                      </a:extLst>
                    </a:gridCol>
                  </a:tblGrid>
                  <a:tr h="648000">
                    <a:tc>
                      <a:txBody>
                        <a:bodyPr/>
                        <a:lstStyle/>
                        <a:p>
                          <a:pPr algn="ctr"/>
                          <a:r>
                            <a:rPr lang="en-US" sz="2000" dirty="0"/>
                            <a:t>Parameters of the bulk theory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612155981"/>
                      </a:ext>
                    </a:extLst>
                  </a:tr>
                  <a:tr h="648000">
                    <a:tc>
                      <a:txBody>
                        <a:bodyPr/>
                        <a:lstStyle/>
                        <a:p>
                          <a:endParaRPr lang="fr-FR"/>
                        </a:p>
                      </a:txBody>
                      <a:tcPr anchor="ctr">
                        <a:lnR w="12700" cmpd="sng">
                          <a:noFill/>
                        </a:lnR>
                        <a:lnT w="38100" cmpd="sng">
                          <a:noFill/>
                        </a:lnT>
                        <a:blipFill>
                          <a:blip r:embed="rId4"/>
                          <a:stretch>
                            <a:fillRect l="-142" t="-100943" r="-284" b="-1887"/>
                          </a:stretch>
                        </a:blipFill>
                      </a:tcPr>
                    </a:tc>
                    <a:extLst>
                      <a:ext uri="{0D108BD9-81ED-4DB2-BD59-A6C34878D82A}">
                        <a16:rowId xmlns:a16="http://schemas.microsoft.com/office/drawing/2014/main" val="3607483829"/>
                      </a:ext>
                    </a:extLst>
                  </a:tr>
                </a:tbl>
              </a:graphicData>
            </a:graphic>
          </p:graphicFrame>
        </mc:Fallback>
      </mc:AlternateContent>
      <p:grpSp>
        <p:nvGrpSpPr>
          <p:cNvPr id="40" name="Groupe 39">
            <a:extLst>
              <a:ext uri="{FF2B5EF4-FFF2-40B4-BE49-F238E27FC236}">
                <a16:creationId xmlns:a16="http://schemas.microsoft.com/office/drawing/2014/main" id="{EF87E43E-9371-4016-B3A0-A78719C309BE}"/>
              </a:ext>
            </a:extLst>
          </p:cNvPr>
          <p:cNvGrpSpPr/>
          <p:nvPr/>
        </p:nvGrpSpPr>
        <p:grpSpPr>
          <a:xfrm>
            <a:off x="593366" y="1831524"/>
            <a:ext cx="4695444" cy="2436895"/>
            <a:chOff x="6781895" y="3974878"/>
            <a:chExt cx="4695444" cy="2436895"/>
          </a:xfrm>
        </p:grpSpPr>
        <p:grpSp>
          <p:nvGrpSpPr>
            <p:cNvPr id="7" name="Groupe 6">
              <a:extLst>
                <a:ext uri="{FF2B5EF4-FFF2-40B4-BE49-F238E27FC236}">
                  <a16:creationId xmlns:a16="http://schemas.microsoft.com/office/drawing/2014/main" id="{5AC87F10-DBFA-48EF-BB34-4A582793F351}"/>
                </a:ext>
              </a:extLst>
            </p:cNvPr>
            <p:cNvGrpSpPr/>
            <p:nvPr/>
          </p:nvGrpSpPr>
          <p:grpSpPr>
            <a:xfrm>
              <a:off x="6781895" y="3974878"/>
              <a:ext cx="4695444" cy="2436895"/>
              <a:chOff x="3069324" y="1691623"/>
              <a:chExt cx="7011671" cy="3695893"/>
            </a:xfrm>
          </p:grpSpPr>
          <p:sp>
            <p:nvSpPr>
              <p:cNvPr id="8" name="Parallélogramme 7">
                <a:extLst>
                  <a:ext uri="{FF2B5EF4-FFF2-40B4-BE49-F238E27FC236}">
                    <a16:creationId xmlns:a16="http://schemas.microsoft.com/office/drawing/2014/main" id="{8F5FF33E-CE3F-40C1-9EB7-89397F7C14E8}"/>
                  </a:ext>
                </a:extLst>
              </p:cNvPr>
              <p:cNvSpPr/>
              <p:nvPr/>
            </p:nvSpPr>
            <p:spPr>
              <a:xfrm rot="20949520">
                <a:off x="3173061" y="2041532"/>
                <a:ext cx="1611984" cy="1904214"/>
              </a:xfrm>
              <a:prstGeom prst="parallelogram">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 name="Parallélogramme 8">
                <a:extLst>
                  <a:ext uri="{FF2B5EF4-FFF2-40B4-BE49-F238E27FC236}">
                    <a16:creationId xmlns:a16="http://schemas.microsoft.com/office/drawing/2014/main" id="{F2E10329-3C93-4F37-9267-C7410BE8AC3E}"/>
                  </a:ext>
                </a:extLst>
              </p:cNvPr>
              <p:cNvSpPr/>
              <p:nvPr/>
            </p:nvSpPr>
            <p:spPr>
              <a:xfrm rot="20949520">
                <a:off x="3264501" y="2132972"/>
                <a:ext cx="1611984" cy="1904214"/>
              </a:xfrm>
              <a:prstGeom prst="parallelogram">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 name="Parallélogramme 9">
                <a:extLst>
                  <a:ext uri="{FF2B5EF4-FFF2-40B4-BE49-F238E27FC236}">
                    <a16:creationId xmlns:a16="http://schemas.microsoft.com/office/drawing/2014/main" id="{32015B52-0B1C-4CEF-9766-F89A56C1DBBE}"/>
                  </a:ext>
                </a:extLst>
              </p:cNvPr>
              <p:cNvSpPr/>
              <p:nvPr/>
            </p:nvSpPr>
            <p:spPr>
              <a:xfrm rot="20949520">
                <a:off x="3386421" y="2254892"/>
                <a:ext cx="1611984" cy="1904214"/>
              </a:xfrm>
              <a:prstGeom prst="parallelogram">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1" name="Parallélogramme 10">
                <a:extLst>
                  <a:ext uri="{FF2B5EF4-FFF2-40B4-BE49-F238E27FC236}">
                    <a16:creationId xmlns:a16="http://schemas.microsoft.com/office/drawing/2014/main" id="{6708392E-E43E-4FA4-B825-6C74DFC47A70}"/>
                  </a:ext>
                </a:extLst>
              </p:cNvPr>
              <p:cNvSpPr/>
              <p:nvPr/>
            </p:nvSpPr>
            <p:spPr>
              <a:xfrm rot="20949520">
                <a:off x="6009548" y="2041531"/>
                <a:ext cx="1611984" cy="1904214"/>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2" name="Parallélogramme 11">
                <a:extLst>
                  <a:ext uri="{FF2B5EF4-FFF2-40B4-BE49-F238E27FC236}">
                    <a16:creationId xmlns:a16="http://schemas.microsoft.com/office/drawing/2014/main" id="{59947C9B-9DD8-44A9-827E-5D8C1537DDDA}"/>
                  </a:ext>
                </a:extLst>
              </p:cNvPr>
              <p:cNvSpPr/>
              <p:nvPr/>
            </p:nvSpPr>
            <p:spPr>
              <a:xfrm rot="20949520">
                <a:off x="6100988" y="2132971"/>
                <a:ext cx="1611984" cy="1904214"/>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3" name="Parallélogramme 12">
                <a:extLst>
                  <a:ext uri="{FF2B5EF4-FFF2-40B4-BE49-F238E27FC236}">
                    <a16:creationId xmlns:a16="http://schemas.microsoft.com/office/drawing/2014/main" id="{07038D5E-2558-44A9-9974-4116AD50E9D2}"/>
                  </a:ext>
                </a:extLst>
              </p:cNvPr>
              <p:cNvSpPr/>
              <p:nvPr/>
            </p:nvSpPr>
            <p:spPr>
              <a:xfrm rot="20949520">
                <a:off x="6222908" y="2254891"/>
                <a:ext cx="1611984" cy="1904214"/>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4" name="Parallélogramme 13">
                <a:extLst>
                  <a:ext uri="{FF2B5EF4-FFF2-40B4-BE49-F238E27FC236}">
                    <a16:creationId xmlns:a16="http://schemas.microsoft.com/office/drawing/2014/main" id="{07A73824-492E-4959-9967-D7DF9BC99FEA}"/>
                  </a:ext>
                </a:extLst>
              </p:cNvPr>
              <p:cNvSpPr/>
              <p:nvPr/>
            </p:nvSpPr>
            <p:spPr>
              <a:xfrm rot="20949520">
                <a:off x="7950925" y="2041531"/>
                <a:ext cx="1611984" cy="1904214"/>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5" name="Parallélogramme 14">
                <a:extLst>
                  <a:ext uri="{FF2B5EF4-FFF2-40B4-BE49-F238E27FC236}">
                    <a16:creationId xmlns:a16="http://schemas.microsoft.com/office/drawing/2014/main" id="{CBC44E61-D389-42A6-8FE3-84BFC252263F}"/>
                  </a:ext>
                </a:extLst>
              </p:cNvPr>
              <p:cNvSpPr/>
              <p:nvPr/>
            </p:nvSpPr>
            <p:spPr>
              <a:xfrm rot="20949520">
                <a:off x="8042365" y="2132971"/>
                <a:ext cx="1611984" cy="1904214"/>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6" name="Parallélogramme 15">
                <a:extLst>
                  <a:ext uri="{FF2B5EF4-FFF2-40B4-BE49-F238E27FC236}">
                    <a16:creationId xmlns:a16="http://schemas.microsoft.com/office/drawing/2014/main" id="{E91D5EB0-6096-46B4-8F93-7D58E89306B8}"/>
                  </a:ext>
                </a:extLst>
              </p:cNvPr>
              <p:cNvSpPr/>
              <p:nvPr/>
            </p:nvSpPr>
            <p:spPr>
              <a:xfrm rot="20949520">
                <a:off x="8164285" y="2254891"/>
                <a:ext cx="1611984" cy="1904214"/>
              </a:xfrm>
              <a:prstGeom prst="parallelogram">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7" name="Accolade ouvrante 16">
                <a:extLst>
                  <a:ext uri="{FF2B5EF4-FFF2-40B4-BE49-F238E27FC236}">
                    <a16:creationId xmlns:a16="http://schemas.microsoft.com/office/drawing/2014/main" id="{EED5F9AA-0998-4A76-83EC-6C7BE2319C62}"/>
                  </a:ext>
                </a:extLst>
              </p:cNvPr>
              <p:cNvSpPr/>
              <p:nvPr/>
            </p:nvSpPr>
            <p:spPr>
              <a:xfrm rot="16200000">
                <a:off x="3902760" y="3685116"/>
                <a:ext cx="336284" cy="171704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p:sp>
            <p:nvSpPr>
              <p:cNvPr id="18" name="Accolade ouvrante 17">
                <a:extLst>
                  <a:ext uri="{FF2B5EF4-FFF2-40B4-BE49-F238E27FC236}">
                    <a16:creationId xmlns:a16="http://schemas.microsoft.com/office/drawing/2014/main" id="{3B266522-8711-4E8B-A107-E5A68C202D25}"/>
                  </a:ext>
                </a:extLst>
              </p:cNvPr>
              <p:cNvSpPr/>
              <p:nvPr/>
            </p:nvSpPr>
            <p:spPr>
              <a:xfrm rot="16200000">
                <a:off x="6728269" y="3685116"/>
                <a:ext cx="336284" cy="1717040"/>
              </a:xfrm>
              <a:prstGeom prst="leftBrac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p:sp>
            <p:nvSpPr>
              <p:cNvPr id="19" name="Accolade ouvrante 18">
                <a:extLst>
                  <a:ext uri="{FF2B5EF4-FFF2-40B4-BE49-F238E27FC236}">
                    <a16:creationId xmlns:a16="http://schemas.microsoft.com/office/drawing/2014/main" id="{9552C51A-0A11-41B7-96F4-84E4767635C1}"/>
                  </a:ext>
                </a:extLst>
              </p:cNvPr>
              <p:cNvSpPr/>
              <p:nvPr/>
            </p:nvSpPr>
            <p:spPr>
              <a:xfrm rot="16200000">
                <a:off x="8700944" y="3685115"/>
                <a:ext cx="336284" cy="1717040"/>
              </a:xfrm>
              <a:prstGeom prst="leftBrac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F765F812-5AE9-44C9-918E-E77EC4B77B7D}"/>
                      </a:ext>
                    </a:extLst>
                  </p:cNvPr>
                  <p:cNvSpPr txBox="1"/>
                  <p:nvPr/>
                </p:nvSpPr>
                <p:spPr>
                  <a:xfrm>
                    <a:off x="3069324" y="4836159"/>
                    <a:ext cx="2012498" cy="513339"/>
                  </a:xfrm>
                  <a:prstGeom prst="rect">
                    <a:avLst/>
                  </a:prstGeom>
                  <a:noFill/>
                </p:spPr>
                <p:txBody>
                  <a:bodyPr wrap="square" rtlCol="0">
                    <a:spAutoFit/>
                  </a:bodyPr>
                  <a:lstStyle/>
                  <a:p>
                    <a:pPr algn="ctr"/>
                    <a14:m>
                      <m:oMath xmlns:m="http://schemas.openxmlformats.org/officeDocument/2006/math">
                        <m:sSub>
                          <m:sSubPr>
                            <m:ctrlPr>
                              <a:rPr lang="fr-FR" sz="1600" i="1" smtClean="0">
                                <a:solidFill>
                                  <a:schemeClr val="accent1"/>
                                </a:solidFill>
                                <a:latin typeface="Cambria Math" panose="02040503050406030204" pitchFamily="18" charset="0"/>
                              </a:rPr>
                            </m:ctrlPr>
                          </m:sSubPr>
                          <m:e>
                            <m:r>
                              <a:rPr lang="fr-FR" sz="1600" b="0" i="1" smtClean="0">
                                <a:solidFill>
                                  <a:schemeClr val="accent1"/>
                                </a:solidFill>
                                <a:latin typeface="Cambria Math" panose="02040503050406030204" pitchFamily="18" charset="0"/>
                              </a:rPr>
                              <m:t>𝑁</m:t>
                            </m:r>
                          </m:e>
                          <m:sub>
                            <m:r>
                              <a:rPr lang="fr-FR" sz="1600" b="0" i="1" smtClean="0">
                                <a:solidFill>
                                  <a:schemeClr val="accent1"/>
                                </a:solidFill>
                                <a:latin typeface="Cambria Math" panose="02040503050406030204" pitchFamily="18" charset="0"/>
                              </a:rPr>
                              <m:t>𝑐</m:t>
                            </m:r>
                          </m:sub>
                        </m:sSub>
                        <m:r>
                          <a:rPr lang="fr-FR" sz="1600" b="0" i="1" smtClean="0">
                            <a:solidFill>
                              <a:schemeClr val="accent1"/>
                            </a:solidFill>
                            <a:latin typeface="Cambria Math" panose="02040503050406030204" pitchFamily="18" charset="0"/>
                          </a:rPr>
                          <m:t> </m:t>
                        </m:r>
                        <m:r>
                          <a:rPr lang="fr-FR" sz="1600" b="0" i="1" smtClean="0">
                            <a:solidFill>
                              <a:schemeClr val="accent1"/>
                            </a:solidFill>
                            <a:latin typeface="Cambria Math" panose="02040503050406030204" pitchFamily="18" charset="0"/>
                          </a:rPr>
                          <m:t>𝐷</m:t>
                        </m:r>
                        <m:r>
                          <a:rPr lang="fr-FR" sz="1600" b="0" i="1" smtClean="0">
                            <a:solidFill>
                              <a:schemeClr val="accent1"/>
                            </a:solidFill>
                            <a:latin typeface="Cambria Math" panose="02040503050406030204" pitchFamily="18" charset="0"/>
                          </a:rPr>
                          <m:t>3</m:t>
                        </m:r>
                      </m:oMath>
                    </a14:m>
                    <a:r>
                      <a:rPr lang="fr-FR" sz="1600" dirty="0">
                        <a:solidFill>
                          <a:schemeClr val="accent1"/>
                        </a:solidFill>
                      </a:rPr>
                      <a:t>-branes </a:t>
                    </a:r>
                    <a:endParaRPr lang="fr-FR" sz="1600" dirty="0"/>
                  </a:p>
                </p:txBody>
              </p:sp>
            </mc:Choice>
            <mc:Fallback xmlns="">
              <p:sp>
                <p:nvSpPr>
                  <p:cNvPr id="20" name="ZoneTexte 19">
                    <a:extLst>
                      <a:ext uri="{FF2B5EF4-FFF2-40B4-BE49-F238E27FC236}">
                        <a16:creationId xmlns:a16="http://schemas.microsoft.com/office/drawing/2014/main" id="{F765F812-5AE9-44C9-918E-E77EC4B77B7D}"/>
                      </a:ext>
                    </a:extLst>
                  </p:cNvPr>
                  <p:cNvSpPr txBox="1">
                    <a:spLocks noRot="1" noChangeAspect="1" noMove="1" noResize="1" noEditPoints="1" noAdjustHandles="1" noChangeArrowheads="1" noChangeShapeType="1" noTextEdit="1"/>
                  </p:cNvSpPr>
                  <p:nvPr/>
                </p:nvSpPr>
                <p:spPr>
                  <a:xfrm>
                    <a:off x="3069324" y="4836159"/>
                    <a:ext cx="2012498" cy="513339"/>
                  </a:xfrm>
                  <a:prstGeom prst="rect">
                    <a:avLst/>
                  </a:prstGeom>
                  <a:blipFill>
                    <a:blip r:embed="rId5"/>
                    <a:stretch>
                      <a:fillRect t="-5455" r="-5430"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A2801BB3-C338-4A32-902B-3DAAF4C612F6}"/>
                      </a:ext>
                    </a:extLst>
                  </p:cNvPr>
                  <p:cNvSpPr txBox="1"/>
                  <p:nvPr/>
                </p:nvSpPr>
                <p:spPr>
                  <a:xfrm>
                    <a:off x="5842000" y="4836159"/>
                    <a:ext cx="2119799" cy="543284"/>
                  </a:xfrm>
                  <a:prstGeom prst="rect">
                    <a:avLst/>
                  </a:prstGeom>
                  <a:noFill/>
                </p:spPr>
                <p:txBody>
                  <a:bodyPr wrap="square" rtlCol="0">
                    <a:spAutoFit/>
                  </a:bodyPr>
                  <a:lstStyle/>
                  <a:p>
                    <a:pPr algn="ctr"/>
                    <a14:m>
                      <m:oMath xmlns:m="http://schemas.openxmlformats.org/officeDocument/2006/math">
                        <m:sSub>
                          <m:sSubPr>
                            <m:ctrlPr>
                              <a:rPr lang="fr-FR" sz="1600" i="1" smtClean="0">
                                <a:solidFill>
                                  <a:schemeClr val="accent6">
                                    <a:lumMod val="75000"/>
                                  </a:schemeClr>
                                </a:solidFill>
                                <a:latin typeface="Cambria Math" panose="02040503050406030204" pitchFamily="18" charset="0"/>
                              </a:rPr>
                            </m:ctrlPr>
                          </m:sSubPr>
                          <m:e>
                            <m:r>
                              <a:rPr lang="fr-FR" sz="1600" b="0" i="1" smtClean="0">
                                <a:solidFill>
                                  <a:schemeClr val="accent6">
                                    <a:lumMod val="75000"/>
                                  </a:schemeClr>
                                </a:solidFill>
                                <a:latin typeface="Cambria Math" panose="02040503050406030204" pitchFamily="18" charset="0"/>
                              </a:rPr>
                              <m:t>𝑁</m:t>
                            </m:r>
                          </m:e>
                          <m:sub>
                            <m:r>
                              <a:rPr lang="fr-FR" sz="1600" b="0" i="1" smtClean="0">
                                <a:solidFill>
                                  <a:schemeClr val="accent6">
                                    <a:lumMod val="75000"/>
                                  </a:schemeClr>
                                </a:solidFill>
                                <a:latin typeface="Cambria Math" panose="02040503050406030204" pitchFamily="18" charset="0"/>
                              </a:rPr>
                              <m:t>𝑓</m:t>
                            </m:r>
                          </m:sub>
                        </m:sSub>
                        <m:r>
                          <a:rPr lang="fr-FR" sz="1600" b="0" i="1" smtClean="0">
                            <a:solidFill>
                              <a:schemeClr val="accent6">
                                <a:lumMod val="75000"/>
                              </a:schemeClr>
                            </a:solidFill>
                            <a:latin typeface="Cambria Math" panose="02040503050406030204" pitchFamily="18" charset="0"/>
                          </a:rPr>
                          <m:t> </m:t>
                        </m:r>
                        <m:r>
                          <a:rPr lang="fr-FR" sz="1600" b="0" i="1" smtClean="0">
                            <a:solidFill>
                              <a:schemeClr val="accent6">
                                <a:lumMod val="75000"/>
                              </a:schemeClr>
                            </a:solidFill>
                            <a:latin typeface="Cambria Math" panose="02040503050406030204" pitchFamily="18" charset="0"/>
                          </a:rPr>
                          <m:t>𝐷</m:t>
                        </m:r>
                        <m:r>
                          <a:rPr lang="fr-FR" sz="1600" b="0" i="1" smtClean="0">
                            <a:solidFill>
                              <a:schemeClr val="accent6">
                                <a:lumMod val="75000"/>
                              </a:schemeClr>
                            </a:solidFill>
                            <a:latin typeface="Cambria Math" panose="02040503050406030204" pitchFamily="18" charset="0"/>
                          </a:rPr>
                          <m:t>4</m:t>
                        </m:r>
                      </m:oMath>
                    </a14:m>
                    <a:r>
                      <a:rPr lang="fr-FR" sz="1600" dirty="0">
                        <a:solidFill>
                          <a:schemeClr val="accent6">
                            <a:lumMod val="75000"/>
                          </a:schemeClr>
                        </a:solidFill>
                      </a:rPr>
                      <a:t>-branes</a:t>
                    </a:r>
                    <a:r>
                      <a:rPr lang="fr-FR" sz="1200" dirty="0">
                        <a:solidFill>
                          <a:schemeClr val="accent6">
                            <a:lumMod val="75000"/>
                          </a:schemeClr>
                        </a:solidFill>
                      </a:rPr>
                      <a:t> </a:t>
                    </a:r>
                    <a:endParaRPr lang="fr-FR" sz="1200" dirty="0"/>
                  </a:p>
                </p:txBody>
              </p:sp>
            </mc:Choice>
            <mc:Fallback xmlns="">
              <p:sp>
                <p:nvSpPr>
                  <p:cNvPr id="21" name="ZoneTexte 20">
                    <a:extLst>
                      <a:ext uri="{FF2B5EF4-FFF2-40B4-BE49-F238E27FC236}">
                        <a16:creationId xmlns:a16="http://schemas.microsoft.com/office/drawing/2014/main" id="{A2801BB3-C338-4A32-902B-3DAAF4C612F6}"/>
                      </a:ext>
                    </a:extLst>
                  </p:cNvPr>
                  <p:cNvSpPr txBox="1">
                    <a:spLocks noRot="1" noChangeAspect="1" noMove="1" noResize="1" noEditPoints="1" noAdjustHandles="1" noChangeArrowheads="1" noChangeShapeType="1" noTextEdit="1"/>
                  </p:cNvSpPr>
                  <p:nvPr/>
                </p:nvSpPr>
                <p:spPr>
                  <a:xfrm>
                    <a:off x="5842000" y="4836159"/>
                    <a:ext cx="2119799" cy="543284"/>
                  </a:xfrm>
                  <a:prstGeom prst="rect">
                    <a:avLst/>
                  </a:prstGeom>
                  <a:blipFill>
                    <a:blip r:embed="rId6"/>
                    <a:stretch>
                      <a:fillRect t="-3448" b="-18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B5D57645-9868-4DE2-BF30-E1B240055F63}"/>
                      </a:ext>
                    </a:extLst>
                  </p:cNvPr>
                  <p:cNvSpPr txBox="1"/>
                  <p:nvPr/>
                </p:nvSpPr>
                <p:spPr>
                  <a:xfrm>
                    <a:off x="7835394" y="4836161"/>
                    <a:ext cx="2105572" cy="551355"/>
                  </a:xfrm>
                  <a:prstGeom prst="rect">
                    <a:avLst/>
                  </a:prstGeom>
                  <a:noFill/>
                </p:spPr>
                <p:txBody>
                  <a:bodyPr wrap="square" rtlCol="0">
                    <a:spAutoFit/>
                  </a:bodyPr>
                  <a:lstStyle/>
                  <a:p>
                    <a:pPr algn="ctr"/>
                    <a14:m>
                      <m:oMath xmlns:m="http://schemas.openxmlformats.org/officeDocument/2006/math">
                        <m:sSub>
                          <m:sSubPr>
                            <m:ctrlPr>
                              <a:rPr lang="fr-FR" sz="1600" i="1" smtClean="0">
                                <a:solidFill>
                                  <a:schemeClr val="accent6">
                                    <a:lumMod val="75000"/>
                                  </a:schemeClr>
                                </a:solidFill>
                                <a:latin typeface="Cambria Math" panose="02040503050406030204" pitchFamily="18" charset="0"/>
                              </a:rPr>
                            </m:ctrlPr>
                          </m:sSubPr>
                          <m:e>
                            <m:r>
                              <a:rPr lang="fr-FR" sz="1600" b="0" i="1" smtClean="0">
                                <a:solidFill>
                                  <a:schemeClr val="accent6">
                                    <a:lumMod val="75000"/>
                                  </a:schemeClr>
                                </a:solidFill>
                                <a:latin typeface="Cambria Math" panose="02040503050406030204" pitchFamily="18" charset="0"/>
                              </a:rPr>
                              <m:t>𝑁</m:t>
                            </m:r>
                          </m:e>
                          <m:sub>
                            <m:r>
                              <a:rPr lang="fr-FR" sz="1600" b="0" i="1" smtClean="0">
                                <a:solidFill>
                                  <a:schemeClr val="accent6">
                                    <a:lumMod val="75000"/>
                                  </a:schemeClr>
                                </a:solidFill>
                                <a:latin typeface="Cambria Math" panose="02040503050406030204" pitchFamily="18" charset="0"/>
                              </a:rPr>
                              <m:t>𝑓</m:t>
                            </m:r>
                          </m:sub>
                        </m:sSub>
                        <m:r>
                          <a:rPr lang="fr-FR" sz="1600" b="0" i="1" smtClean="0">
                            <a:solidFill>
                              <a:schemeClr val="accent6">
                                <a:lumMod val="75000"/>
                              </a:schemeClr>
                            </a:solidFill>
                            <a:latin typeface="Cambria Math" panose="02040503050406030204" pitchFamily="18" charset="0"/>
                          </a:rPr>
                          <m:t> </m:t>
                        </m:r>
                        <m:acc>
                          <m:accPr>
                            <m:chr m:val="̅"/>
                            <m:ctrlPr>
                              <a:rPr lang="fr-FR" sz="1600" b="0" i="1" smtClean="0">
                                <a:solidFill>
                                  <a:schemeClr val="accent6">
                                    <a:lumMod val="75000"/>
                                  </a:schemeClr>
                                </a:solidFill>
                                <a:latin typeface="Cambria Math" panose="02040503050406030204" pitchFamily="18" charset="0"/>
                              </a:rPr>
                            </m:ctrlPr>
                          </m:accPr>
                          <m:e>
                            <m:r>
                              <a:rPr lang="fr-FR" sz="1600" b="0" i="1" smtClean="0">
                                <a:solidFill>
                                  <a:schemeClr val="accent6">
                                    <a:lumMod val="75000"/>
                                  </a:schemeClr>
                                </a:solidFill>
                                <a:latin typeface="Cambria Math" panose="02040503050406030204" pitchFamily="18" charset="0"/>
                              </a:rPr>
                              <m:t>𝐷</m:t>
                            </m:r>
                            <m:r>
                              <a:rPr lang="fr-FR" sz="1600" b="0" i="1" smtClean="0">
                                <a:solidFill>
                                  <a:schemeClr val="accent6">
                                    <a:lumMod val="75000"/>
                                  </a:schemeClr>
                                </a:solidFill>
                                <a:latin typeface="Cambria Math" panose="02040503050406030204" pitchFamily="18" charset="0"/>
                              </a:rPr>
                              <m:t>4</m:t>
                            </m:r>
                          </m:e>
                        </m:acc>
                      </m:oMath>
                    </a14:m>
                    <a:r>
                      <a:rPr lang="fr-FR" sz="1600" dirty="0">
                        <a:solidFill>
                          <a:schemeClr val="accent6">
                            <a:lumMod val="75000"/>
                          </a:schemeClr>
                        </a:solidFill>
                      </a:rPr>
                      <a:t>-branes </a:t>
                    </a:r>
                    <a:endParaRPr lang="fr-FR" sz="1600" dirty="0"/>
                  </a:p>
                </p:txBody>
              </p:sp>
            </mc:Choice>
            <mc:Fallback xmlns="">
              <p:sp>
                <p:nvSpPr>
                  <p:cNvPr id="22" name="ZoneTexte 21">
                    <a:extLst>
                      <a:ext uri="{FF2B5EF4-FFF2-40B4-BE49-F238E27FC236}">
                        <a16:creationId xmlns:a16="http://schemas.microsoft.com/office/drawing/2014/main" id="{B5D57645-9868-4DE2-BF30-E1B240055F63}"/>
                      </a:ext>
                    </a:extLst>
                  </p:cNvPr>
                  <p:cNvSpPr txBox="1">
                    <a:spLocks noRot="1" noChangeAspect="1" noMove="1" noResize="1" noEditPoints="1" noAdjustHandles="1" noChangeArrowheads="1" noChangeShapeType="1" noTextEdit="1"/>
                  </p:cNvSpPr>
                  <p:nvPr/>
                </p:nvSpPr>
                <p:spPr>
                  <a:xfrm>
                    <a:off x="7835394" y="4836161"/>
                    <a:ext cx="2105572" cy="551355"/>
                  </a:xfrm>
                  <a:prstGeom prst="rect">
                    <a:avLst/>
                  </a:prstGeom>
                  <a:blipFill>
                    <a:blip r:embed="rId7"/>
                    <a:stretch>
                      <a:fillRect t="-1695" r="-2597" b="-18644"/>
                    </a:stretch>
                  </a:blipFill>
                </p:spPr>
                <p:txBody>
                  <a:bodyPr/>
                  <a:lstStyle/>
                  <a:p>
                    <a:r>
                      <a:rPr lang="en-US">
                        <a:noFill/>
                      </a:rPr>
                      <a:t> </a:t>
                    </a:r>
                  </a:p>
                </p:txBody>
              </p:sp>
            </mc:Fallback>
          </mc:AlternateContent>
          <p:sp>
            <p:nvSpPr>
              <p:cNvPr id="23" name="Forme libre : forme 22">
                <a:extLst>
                  <a:ext uri="{FF2B5EF4-FFF2-40B4-BE49-F238E27FC236}">
                    <a16:creationId xmlns:a16="http://schemas.microsoft.com/office/drawing/2014/main" id="{D877009D-A282-4226-B909-143EF424763D}"/>
                  </a:ext>
                </a:extLst>
              </p:cNvPr>
              <p:cNvSpPr/>
              <p:nvPr/>
            </p:nvSpPr>
            <p:spPr>
              <a:xfrm>
                <a:off x="4145280" y="2418080"/>
                <a:ext cx="2976880" cy="548640"/>
              </a:xfrm>
              <a:custGeom>
                <a:avLst/>
                <a:gdLst>
                  <a:gd name="connsiteX0" fmla="*/ 0 w 2976880"/>
                  <a:gd name="connsiteY0" fmla="*/ 0 h 548640"/>
                  <a:gd name="connsiteX1" fmla="*/ 142240 w 2976880"/>
                  <a:gd name="connsiteY1" fmla="*/ 30480 h 548640"/>
                  <a:gd name="connsiteX2" fmla="*/ 213360 w 2976880"/>
                  <a:gd name="connsiteY2" fmla="*/ 71120 h 548640"/>
                  <a:gd name="connsiteX3" fmla="*/ 254000 w 2976880"/>
                  <a:gd name="connsiteY3" fmla="*/ 81280 h 548640"/>
                  <a:gd name="connsiteX4" fmla="*/ 304800 w 2976880"/>
                  <a:gd name="connsiteY4" fmla="*/ 101600 h 548640"/>
                  <a:gd name="connsiteX5" fmla="*/ 335280 w 2976880"/>
                  <a:gd name="connsiteY5" fmla="*/ 121920 h 548640"/>
                  <a:gd name="connsiteX6" fmla="*/ 396240 w 2976880"/>
                  <a:gd name="connsiteY6" fmla="*/ 142240 h 548640"/>
                  <a:gd name="connsiteX7" fmla="*/ 457200 w 2976880"/>
                  <a:gd name="connsiteY7" fmla="*/ 162560 h 548640"/>
                  <a:gd name="connsiteX8" fmla="*/ 538480 w 2976880"/>
                  <a:gd name="connsiteY8" fmla="*/ 193040 h 548640"/>
                  <a:gd name="connsiteX9" fmla="*/ 568960 w 2976880"/>
                  <a:gd name="connsiteY9" fmla="*/ 223520 h 548640"/>
                  <a:gd name="connsiteX10" fmla="*/ 701040 w 2976880"/>
                  <a:gd name="connsiteY10" fmla="*/ 254000 h 548640"/>
                  <a:gd name="connsiteX11" fmla="*/ 751840 w 2976880"/>
                  <a:gd name="connsiteY11" fmla="*/ 274320 h 548640"/>
                  <a:gd name="connsiteX12" fmla="*/ 782320 w 2976880"/>
                  <a:gd name="connsiteY12" fmla="*/ 284480 h 548640"/>
                  <a:gd name="connsiteX13" fmla="*/ 863600 w 2976880"/>
                  <a:gd name="connsiteY13" fmla="*/ 304800 h 548640"/>
                  <a:gd name="connsiteX14" fmla="*/ 934720 w 2976880"/>
                  <a:gd name="connsiteY14" fmla="*/ 345440 h 548640"/>
                  <a:gd name="connsiteX15" fmla="*/ 965200 w 2976880"/>
                  <a:gd name="connsiteY15" fmla="*/ 355600 h 548640"/>
                  <a:gd name="connsiteX16" fmla="*/ 995680 w 2976880"/>
                  <a:gd name="connsiteY16" fmla="*/ 375920 h 548640"/>
                  <a:gd name="connsiteX17" fmla="*/ 1026160 w 2976880"/>
                  <a:gd name="connsiteY17" fmla="*/ 386080 h 548640"/>
                  <a:gd name="connsiteX18" fmla="*/ 1056640 w 2976880"/>
                  <a:gd name="connsiteY18" fmla="*/ 406400 h 548640"/>
                  <a:gd name="connsiteX19" fmla="*/ 1117600 w 2976880"/>
                  <a:gd name="connsiteY19" fmla="*/ 436880 h 548640"/>
                  <a:gd name="connsiteX20" fmla="*/ 1148080 w 2976880"/>
                  <a:gd name="connsiteY20" fmla="*/ 467360 h 548640"/>
                  <a:gd name="connsiteX21" fmla="*/ 1209040 w 2976880"/>
                  <a:gd name="connsiteY21" fmla="*/ 477520 h 548640"/>
                  <a:gd name="connsiteX22" fmla="*/ 1249680 w 2976880"/>
                  <a:gd name="connsiteY22" fmla="*/ 487680 h 548640"/>
                  <a:gd name="connsiteX23" fmla="*/ 1320800 w 2976880"/>
                  <a:gd name="connsiteY23" fmla="*/ 508000 h 548640"/>
                  <a:gd name="connsiteX24" fmla="*/ 1422400 w 2976880"/>
                  <a:gd name="connsiteY24" fmla="*/ 538480 h 548640"/>
                  <a:gd name="connsiteX25" fmla="*/ 1605280 w 2976880"/>
                  <a:gd name="connsiteY25" fmla="*/ 548640 h 548640"/>
                  <a:gd name="connsiteX26" fmla="*/ 2397760 w 2976880"/>
                  <a:gd name="connsiteY26" fmla="*/ 528320 h 548640"/>
                  <a:gd name="connsiteX27" fmla="*/ 2438400 w 2976880"/>
                  <a:gd name="connsiteY27" fmla="*/ 518160 h 548640"/>
                  <a:gd name="connsiteX28" fmla="*/ 2489200 w 2976880"/>
                  <a:gd name="connsiteY28" fmla="*/ 508000 h 548640"/>
                  <a:gd name="connsiteX29" fmla="*/ 2550160 w 2976880"/>
                  <a:gd name="connsiteY29" fmla="*/ 477520 h 548640"/>
                  <a:gd name="connsiteX30" fmla="*/ 2702560 w 2976880"/>
                  <a:gd name="connsiteY30" fmla="*/ 426720 h 548640"/>
                  <a:gd name="connsiteX31" fmla="*/ 2743200 w 2976880"/>
                  <a:gd name="connsiteY31" fmla="*/ 406400 h 548640"/>
                  <a:gd name="connsiteX32" fmla="*/ 2804160 w 2976880"/>
                  <a:gd name="connsiteY32" fmla="*/ 345440 h 548640"/>
                  <a:gd name="connsiteX33" fmla="*/ 2834640 w 2976880"/>
                  <a:gd name="connsiteY33" fmla="*/ 314960 h 548640"/>
                  <a:gd name="connsiteX34" fmla="*/ 2895600 w 2976880"/>
                  <a:gd name="connsiteY34" fmla="*/ 284480 h 548640"/>
                  <a:gd name="connsiteX35" fmla="*/ 2946400 w 2976880"/>
                  <a:gd name="connsiteY35" fmla="*/ 233680 h 548640"/>
                  <a:gd name="connsiteX36" fmla="*/ 2976880 w 2976880"/>
                  <a:gd name="connsiteY36" fmla="*/ 21336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6880" h="548640">
                    <a:moveTo>
                      <a:pt x="0" y="0"/>
                    </a:moveTo>
                    <a:cubicBezTo>
                      <a:pt x="49806" y="7115"/>
                      <a:pt x="95167" y="10306"/>
                      <a:pt x="142240" y="30480"/>
                    </a:cubicBezTo>
                    <a:cubicBezTo>
                      <a:pt x="167337" y="41236"/>
                      <a:pt x="188503" y="59821"/>
                      <a:pt x="213360" y="71120"/>
                    </a:cubicBezTo>
                    <a:cubicBezTo>
                      <a:pt x="226072" y="76898"/>
                      <a:pt x="240753" y="76864"/>
                      <a:pt x="254000" y="81280"/>
                    </a:cubicBezTo>
                    <a:cubicBezTo>
                      <a:pt x="271302" y="87047"/>
                      <a:pt x="288488" y="93444"/>
                      <a:pt x="304800" y="101600"/>
                    </a:cubicBezTo>
                    <a:cubicBezTo>
                      <a:pt x="315722" y="107061"/>
                      <a:pt x="324122" y="116961"/>
                      <a:pt x="335280" y="121920"/>
                    </a:cubicBezTo>
                    <a:cubicBezTo>
                      <a:pt x="354853" y="130619"/>
                      <a:pt x="375920" y="135467"/>
                      <a:pt x="396240" y="142240"/>
                    </a:cubicBezTo>
                    <a:cubicBezTo>
                      <a:pt x="416560" y="149013"/>
                      <a:pt x="438042" y="152981"/>
                      <a:pt x="457200" y="162560"/>
                    </a:cubicBezTo>
                    <a:cubicBezTo>
                      <a:pt x="510329" y="189125"/>
                      <a:pt x="483147" y="179207"/>
                      <a:pt x="538480" y="193040"/>
                    </a:cubicBezTo>
                    <a:cubicBezTo>
                      <a:pt x="548640" y="203200"/>
                      <a:pt x="555879" y="217574"/>
                      <a:pt x="568960" y="223520"/>
                    </a:cubicBezTo>
                    <a:cubicBezTo>
                      <a:pt x="619059" y="246292"/>
                      <a:pt x="652495" y="239437"/>
                      <a:pt x="701040" y="254000"/>
                    </a:cubicBezTo>
                    <a:cubicBezTo>
                      <a:pt x="718509" y="259241"/>
                      <a:pt x="734763" y="267916"/>
                      <a:pt x="751840" y="274320"/>
                    </a:cubicBezTo>
                    <a:cubicBezTo>
                      <a:pt x="761868" y="278080"/>
                      <a:pt x="771988" y="281662"/>
                      <a:pt x="782320" y="284480"/>
                    </a:cubicBezTo>
                    <a:cubicBezTo>
                      <a:pt x="809263" y="291828"/>
                      <a:pt x="863600" y="304800"/>
                      <a:pt x="863600" y="304800"/>
                    </a:cubicBezTo>
                    <a:cubicBezTo>
                      <a:pt x="894211" y="325207"/>
                      <a:pt x="898627" y="329971"/>
                      <a:pt x="934720" y="345440"/>
                    </a:cubicBezTo>
                    <a:cubicBezTo>
                      <a:pt x="944564" y="349659"/>
                      <a:pt x="955621" y="350811"/>
                      <a:pt x="965200" y="355600"/>
                    </a:cubicBezTo>
                    <a:cubicBezTo>
                      <a:pt x="976122" y="361061"/>
                      <a:pt x="984758" y="370459"/>
                      <a:pt x="995680" y="375920"/>
                    </a:cubicBezTo>
                    <a:cubicBezTo>
                      <a:pt x="1005259" y="380709"/>
                      <a:pt x="1016581" y="381291"/>
                      <a:pt x="1026160" y="386080"/>
                    </a:cubicBezTo>
                    <a:cubicBezTo>
                      <a:pt x="1037082" y="391541"/>
                      <a:pt x="1045966" y="400470"/>
                      <a:pt x="1056640" y="406400"/>
                    </a:cubicBezTo>
                    <a:cubicBezTo>
                      <a:pt x="1076499" y="417433"/>
                      <a:pt x="1098697" y="424278"/>
                      <a:pt x="1117600" y="436880"/>
                    </a:cubicBezTo>
                    <a:cubicBezTo>
                      <a:pt x="1129555" y="444850"/>
                      <a:pt x="1134950" y="461524"/>
                      <a:pt x="1148080" y="467360"/>
                    </a:cubicBezTo>
                    <a:cubicBezTo>
                      <a:pt x="1166905" y="475727"/>
                      <a:pt x="1188840" y="473480"/>
                      <a:pt x="1209040" y="477520"/>
                    </a:cubicBezTo>
                    <a:cubicBezTo>
                      <a:pt x="1222732" y="480258"/>
                      <a:pt x="1236208" y="484006"/>
                      <a:pt x="1249680" y="487680"/>
                    </a:cubicBezTo>
                    <a:cubicBezTo>
                      <a:pt x="1273467" y="494167"/>
                      <a:pt x="1297235" y="500749"/>
                      <a:pt x="1320800" y="508000"/>
                    </a:cubicBezTo>
                    <a:cubicBezTo>
                      <a:pt x="1334644" y="512260"/>
                      <a:pt x="1400332" y="536474"/>
                      <a:pt x="1422400" y="538480"/>
                    </a:cubicBezTo>
                    <a:cubicBezTo>
                      <a:pt x="1483203" y="544008"/>
                      <a:pt x="1544320" y="545253"/>
                      <a:pt x="1605280" y="548640"/>
                    </a:cubicBezTo>
                    <a:lnTo>
                      <a:pt x="2397760" y="528320"/>
                    </a:lnTo>
                    <a:cubicBezTo>
                      <a:pt x="2411714" y="527809"/>
                      <a:pt x="2424769" y="521189"/>
                      <a:pt x="2438400" y="518160"/>
                    </a:cubicBezTo>
                    <a:cubicBezTo>
                      <a:pt x="2455257" y="514414"/>
                      <a:pt x="2472447" y="512188"/>
                      <a:pt x="2489200" y="508000"/>
                    </a:cubicBezTo>
                    <a:cubicBezTo>
                      <a:pt x="2592545" y="482164"/>
                      <a:pt x="2440898" y="517252"/>
                      <a:pt x="2550160" y="477520"/>
                    </a:cubicBezTo>
                    <a:cubicBezTo>
                      <a:pt x="2759396" y="401434"/>
                      <a:pt x="2510706" y="513926"/>
                      <a:pt x="2702560" y="426720"/>
                    </a:cubicBezTo>
                    <a:cubicBezTo>
                      <a:pt x="2716348" y="420453"/>
                      <a:pt x="2731373" y="415861"/>
                      <a:pt x="2743200" y="406400"/>
                    </a:cubicBezTo>
                    <a:cubicBezTo>
                      <a:pt x="2765640" y="388448"/>
                      <a:pt x="2783840" y="365760"/>
                      <a:pt x="2804160" y="345440"/>
                    </a:cubicBezTo>
                    <a:cubicBezTo>
                      <a:pt x="2814320" y="335280"/>
                      <a:pt x="2821009" y="319504"/>
                      <a:pt x="2834640" y="314960"/>
                    </a:cubicBezTo>
                    <a:cubicBezTo>
                      <a:pt x="2876704" y="300939"/>
                      <a:pt x="2856209" y="310741"/>
                      <a:pt x="2895600" y="284480"/>
                    </a:cubicBezTo>
                    <a:cubicBezTo>
                      <a:pt x="2911594" y="236498"/>
                      <a:pt x="2894704" y="263221"/>
                      <a:pt x="2946400" y="233680"/>
                    </a:cubicBezTo>
                    <a:cubicBezTo>
                      <a:pt x="2957002" y="227622"/>
                      <a:pt x="2976880" y="213360"/>
                      <a:pt x="2976880" y="213360"/>
                    </a:cubicBezTo>
                  </a:path>
                </a:pathLst>
              </a:custGeom>
              <a:noFill/>
              <a:ln w="25400">
                <a:solidFill>
                  <a:schemeClr val="tx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4" name="Forme libre : forme 23">
                <a:extLst>
                  <a:ext uri="{FF2B5EF4-FFF2-40B4-BE49-F238E27FC236}">
                    <a16:creationId xmlns:a16="http://schemas.microsoft.com/office/drawing/2014/main" id="{2E2CAFE7-878D-42F1-8A97-4686089A7205}"/>
                  </a:ext>
                </a:extLst>
              </p:cNvPr>
              <p:cNvSpPr/>
              <p:nvPr/>
            </p:nvSpPr>
            <p:spPr>
              <a:xfrm>
                <a:off x="4114800" y="2966720"/>
                <a:ext cx="4754880" cy="548640"/>
              </a:xfrm>
              <a:custGeom>
                <a:avLst/>
                <a:gdLst>
                  <a:gd name="connsiteX0" fmla="*/ 0 w 2976880"/>
                  <a:gd name="connsiteY0" fmla="*/ 0 h 548640"/>
                  <a:gd name="connsiteX1" fmla="*/ 142240 w 2976880"/>
                  <a:gd name="connsiteY1" fmla="*/ 30480 h 548640"/>
                  <a:gd name="connsiteX2" fmla="*/ 213360 w 2976880"/>
                  <a:gd name="connsiteY2" fmla="*/ 71120 h 548640"/>
                  <a:gd name="connsiteX3" fmla="*/ 254000 w 2976880"/>
                  <a:gd name="connsiteY3" fmla="*/ 81280 h 548640"/>
                  <a:gd name="connsiteX4" fmla="*/ 304800 w 2976880"/>
                  <a:gd name="connsiteY4" fmla="*/ 101600 h 548640"/>
                  <a:gd name="connsiteX5" fmla="*/ 335280 w 2976880"/>
                  <a:gd name="connsiteY5" fmla="*/ 121920 h 548640"/>
                  <a:gd name="connsiteX6" fmla="*/ 396240 w 2976880"/>
                  <a:gd name="connsiteY6" fmla="*/ 142240 h 548640"/>
                  <a:gd name="connsiteX7" fmla="*/ 457200 w 2976880"/>
                  <a:gd name="connsiteY7" fmla="*/ 162560 h 548640"/>
                  <a:gd name="connsiteX8" fmla="*/ 538480 w 2976880"/>
                  <a:gd name="connsiteY8" fmla="*/ 193040 h 548640"/>
                  <a:gd name="connsiteX9" fmla="*/ 568960 w 2976880"/>
                  <a:gd name="connsiteY9" fmla="*/ 223520 h 548640"/>
                  <a:gd name="connsiteX10" fmla="*/ 701040 w 2976880"/>
                  <a:gd name="connsiteY10" fmla="*/ 254000 h 548640"/>
                  <a:gd name="connsiteX11" fmla="*/ 751840 w 2976880"/>
                  <a:gd name="connsiteY11" fmla="*/ 274320 h 548640"/>
                  <a:gd name="connsiteX12" fmla="*/ 782320 w 2976880"/>
                  <a:gd name="connsiteY12" fmla="*/ 284480 h 548640"/>
                  <a:gd name="connsiteX13" fmla="*/ 863600 w 2976880"/>
                  <a:gd name="connsiteY13" fmla="*/ 304800 h 548640"/>
                  <a:gd name="connsiteX14" fmla="*/ 934720 w 2976880"/>
                  <a:gd name="connsiteY14" fmla="*/ 345440 h 548640"/>
                  <a:gd name="connsiteX15" fmla="*/ 965200 w 2976880"/>
                  <a:gd name="connsiteY15" fmla="*/ 355600 h 548640"/>
                  <a:gd name="connsiteX16" fmla="*/ 995680 w 2976880"/>
                  <a:gd name="connsiteY16" fmla="*/ 375920 h 548640"/>
                  <a:gd name="connsiteX17" fmla="*/ 1026160 w 2976880"/>
                  <a:gd name="connsiteY17" fmla="*/ 386080 h 548640"/>
                  <a:gd name="connsiteX18" fmla="*/ 1056640 w 2976880"/>
                  <a:gd name="connsiteY18" fmla="*/ 406400 h 548640"/>
                  <a:gd name="connsiteX19" fmla="*/ 1117600 w 2976880"/>
                  <a:gd name="connsiteY19" fmla="*/ 436880 h 548640"/>
                  <a:gd name="connsiteX20" fmla="*/ 1148080 w 2976880"/>
                  <a:gd name="connsiteY20" fmla="*/ 467360 h 548640"/>
                  <a:gd name="connsiteX21" fmla="*/ 1209040 w 2976880"/>
                  <a:gd name="connsiteY21" fmla="*/ 477520 h 548640"/>
                  <a:gd name="connsiteX22" fmla="*/ 1249680 w 2976880"/>
                  <a:gd name="connsiteY22" fmla="*/ 487680 h 548640"/>
                  <a:gd name="connsiteX23" fmla="*/ 1320800 w 2976880"/>
                  <a:gd name="connsiteY23" fmla="*/ 508000 h 548640"/>
                  <a:gd name="connsiteX24" fmla="*/ 1422400 w 2976880"/>
                  <a:gd name="connsiteY24" fmla="*/ 538480 h 548640"/>
                  <a:gd name="connsiteX25" fmla="*/ 1605280 w 2976880"/>
                  <a:gd name="connsiteY25" fmla="*/ 548640 h 548640"/>
                  <a:gd name="connsiteX26" fmla="*/ 2397760 w 2976880"/>
                  <a:gd name="connsiteY26" fmla="*/ 528320 h 548640"/>
                  <a:gd name="connsiteX27" fmla="*/ 2438400 w 2976880"/>
                  <a:gd name="connsiteY27" fmla="*/ 518160 h 548640"/>
                  <a:gd name="connsiteX28" fmla="*/ 2489200 w 2976880"/>
                  <a:gd name="connsiteY28" fmla="*/ 508000 h 548640"/>
                  <a:gd name="connsiteX29" fmla="*/ 2550160 w 2976880"/>
                  <a:gd name="connsiteY29" fmla="*/ 477520 h 548640"/>
                  <a:gd name="connsiteX30" fmla="*/ 2702560 w 2976880"/>
                  <a:gd name="connsiteY30" fmla="*/ 426720 h 548640"/>
                  <a:gd name="connsiteX31" fmla="*/ 2743200 w 2976880"/>
                  <a:gd name="connsiteY31" fmla="*/ 406400 h 548640"/>
                  <a:gd name="connsiteX32" fmla="*/ 2804160 w 2976880"/>
                  <a:gd name="connsiteY32" fmla="*/ 345440 h 548640"/>
                  <a:gd name="connsiteX33" fmla="*/ 2834640 w 2976880"/>
                  <a:gd name="connsiteY33" fmla="*/ 314960 h 548640"/>
                  <a:gd name="connsiteX34" fmla="*/ 2895600 w 2976880"/>
                  <a:gd name="connsiteY34" fmla="*/ 284480 h 548640"/>
                  <a:gd name="connsiteX35" fmla="*/ 2946400 w 2976880"/>
                  <a:gd name="connsiteY35" fmla="*/ 233680 h 548640"/>
                  <a:gd name="connsiteX36" fmla="*/ 2976880 w 2976880"/>
                  <a:gd name="connsiteY36" fmla="*/ 21336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6880" h="548640">
                    <a:moveTo>
                      <a:pt x="0" y="0"/>
                    </a:moveTo>
                    <a:cubicBezTo>
                      <a:pt x="49806" y="7115"/>
                      <a:pt x="95167" y="10306"/>
                      <a:pt x="142240" y="30480"/>
                    </a:cubicBezTo>
                    <a:cubicBezTo>
                      <a:pt x="167337" y="41236"/>
                      <a:pt x="188503" y="59821"/>
                      <a:pt x="213360" y="71120"/>
                    </a:cubicBezTo>
                    <a:cubicBezTo>
                      <a:pt x="226072" y="76898"/>
                      <a:pt x="240753" y="76864"/>
                      <a:pt x="254000" y="81280"/>
                    </a:cubicBezTo>
                    <a:cubicBezTo>
                      <a:pt x="271302" y="87047"/>
                      <a:pt x="288488" y="93444"/>
                      <a:pt x="304800" y="101600"/>
                    </a:cubicBezTo>
                    <a:cubicBezTo>
                      <a:pt x="315722" y="107061"/>
                      <a:pt x="324122" y="116961"/>
                      <a:pt x="335280" y="121920"/>
                    </a:cubicBezTo>
                    <a:cubicBezTo>
                      <a:pt x="354853" y="130619"/>
                      <a:pt x="375920" y="135467"/>
                      <a:pt x="396240" y="142240"/>
                    </a:cubicBezTo>
                    <a:cubicBezTo>
                      <a:pt x="416560" y="149013"/>
                      <a:pt x="438042" y="152981"/>
                      <a:pt x="457200" y="162560"/>
                    </a:cubicBezTo>
                    <a:cubicBezTo>
                      <a:pt x="510329" y="189125"/>
                      <a:pt x="483147" y="179207"/>
                      <a:pt x="538480" y="193040"/>
                    </a:cubicBezTo>
                    <a:cubicBezTo>
                      <a:pt x="548640" y="203200"/>
                      <a:pt x="555879" y="217574"/>
                      <a:pt x="568960" y="223520"/>
                    </a:cubicBezTo>
                    <a:cubicBezTo>
                      <a:pt x="619059" y="246292"/>
                      <a:pt x="652495" y="239437"/>
                      <a:pt x="701040" y="254000"/>
                    </a:cubicBezTo>
                    <a:cubicBezTo>
                      <a:pt x="718509" y="259241"/>
                      <a:pt x="734763" y="267916"/>
                      <a:pt x="751840" y="274320"/>
                    </a:cubicBezTo>
                    <a:cubicBezTo>
                      <a:pt x="761868" y="278080"/>
                      <a:pt x="771988" y="281662"/>
                      <a:pt x="782320" y="284480"/>
                    </a:cubicBezTo>
                    <a:cubicBezTo>
                      <a:pt x="809263" y="291828"/>
                      <a:pt x="863600" y="304800"/>
                      <a:pt x="863600" y="304800"/>
                    </a:cubicBezTo>
                    <a:cubicBezTo>
                      <a:pt x="894211" y="325207"/>
                      <a:pt x="898627" y="329971"/>
                      <a:pt x="934720" y="345440"/>
                    </a:cubicBezTo>
                    <a:cubicBezTo>
                      <a:pt x="944564" y="349659"/>
                      <a:pt x="955621" y="350811"/>
                      <a:pt x="965200" y="355600"/>
                    </a:cubicBezTo>
                    <a:cubicBezTo>
                      <a:pt x="976122" y="361061"/>
                      <a:pt x="984758" y="370459"/>
                      <a:pt x="995680" y="375920"/>
                    </a:cubicBezTo>
                    <a:cubicBezTo>
                      <a:pt x="1005259" y="380709"/>
                      <a:pt x="1016581" y="381291"/>
                      <a:pt x="1026160" y="386080"/>
                    </a:cubicBezTo>
                    <a:cubicBezTo>
                      <a:pt x="1037082" y="391541"/>
                      <a:pt x="1045966" y="400470"/>
                      <a:pt x="1056640" y="406400"/>
                    </a:cubicBezTo>
                    <a:cubicBezTo>
                      <a:pt x="1076499" y="417433"/>
                      <a:pt x="1098697" y="424278"/>
                      <a:pt x="1117600" y="436880"/>
                    </a:cubicBezTo>
                    <a:cubicBezTo>
                      <a:pt x="1129555" y="444850"/>
                      <a:pt x="1134950" y="461524"/>
                      <a:pt x="1148080" y="467360"/>
                    </a:cubicBezTo>
                    <a:cubicBezTo>
                      <a:pt x="1166905" y="475727"/>
                      <a:pt x="1188840" y="473480"/>
                      <a:pt x="1209040" y="477520"/>
                    </a:cubicBezTo>
                    <a:cubicBezTo>
                      <a:pt x="1222732" y="480258"/>
                      <a:pt x="1236208" y="484006"/>
                      <a:pt x="1249680" y="487680"/>
                    </a:cubicBezTo>
                    <a:cubicBezTo>
                      <a:pt x="1273467" y="494167"/>
                      <a:pt x="1297235" y="500749"/>
                      <a:pt x="1320800" y="508000"/>
                    </a:cubicBezTo>
                    <a:cubicBezTo>
                      <a:pt x="1334644" y="512260"/>
                      <a:pt x="1400332" y="536474"/>
                      <a:pt x="1422400" y="538480"/>
                    </a:cubicBezTo>
                    <a:cubicBezTo>
                      <a:pt x="1483203" y="544008"/>
                      <a:pt x="1544320" y="545253"/>
                      <a:pt x="1605280" y="548640"/>
                    </a:cubicBezTo>
                    <a:lnTo>
                      <a:pt x="2397760" y="528320"/>
                    </a:lnTo>
                    <a:cubicBezTo>
                      <a:pt x="2411714" y="527809"/>
                      <a:pt x="2424769" y="521189"/>
                      <a:pt x="2438400" y="518160"/>
                    </a:cubicBezTo>
                    <a:cubicBezTo>
                      <a:pt x="2455257" y="514414"/>
                      <a:pt x="2472447" y="512188"/>
                      <a:pt x="2489200" y="508000"/>
                    </a:cubicBezTo>
                    <a:cubicBezTo>
                      <a:pt x="2592545" y="482164"/>
                      <a:pt x="2440898" y="517252"/>
                      <a:pt x="2550160" y="477520"/>
                    </a:cubicBezTo>
                    <a:cubicBezTo>
                      <a:pt x="2759396" y="401434"/>
                      <a:pt x="2510706" y="513926"/>
                      <a:pt x="2702560" y="426720"/>
                    </a:cubicBezTo>
                    <a:cubicBezTo>
                      <a:pt x="2716348" y="420453"/>
                      <a:pt x="2731373" y="415861"/>
                      <a:pt x="2743200" y="406400"/>
                    </a:cubicBezTo>
                    <a:cubicBezTo>
                      <a:pt x="2765640" y="388448"/>
                      <a:pt x="2783840" y="365760"/>
                      <a:pt x="2804160" y="345440"/>
                    </a:cubicBezTo>
                    <a:cubicBezTo>
                      <a:pt x="2814320" y="335280"/>
                      <a:pt x="2821009" y="319504"/>
                      <a:pt x="2834640" y="314960"/>
                    </a:cubicBezTo>
                    <a:cubicBezTo>
                      <a:pt x="2876704" y="300939"/>
                      <a:pt x="2856209" y="310741"/>
                      <a:pt x="2895600" y="284480"/>
                    </a:cubicBezTo>
                    <a:cubicBezTo>
                      <a:pt x="2911594" y="236498"/>
                      <a:pt x="2894704" y="263221"/>
                      <a:pt x="2946400" y="233680"/>
                    </a:cubicBezTo>
                    <a:cubicBezTo>
                      <a:pt x="2957002" y="227622"/>
                      <a:pt x="2976880" y="213360"/>
                      <a:pt x="2976880" y="213360"/>
                    </a:cubicBezTo>
                  </a:path>
                </a:pathLst>
              </a:custGeom>
              <a:noFill/>
              <a:ln w="25400">
                <a:solidFill>
                  <a:schemeClr val="tx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5" name="Forme libre : forme 24">
                <a:extLst>
                  <a:ext uri="{FF2B5EF4-FFF2-40B4-BE49-F238E27FC236}">
                    <a16:creationId xmlns:a16="http://schemas.microsoft.com/office/drawing/2014/main" id="{344A1465-7CDE-4FF1-9FE3-1FF3D8305AD8}"/>
                  </a:ext>
                </a:extLst>
              </p:cNvPr>
              <p:cNvSpPr/>
              <p:nvPr/>
            </p:nvSpPr>
            <p:spPr>
              <a:xfrm>
                <a:off x="6350000" y="3820160"/>
                <a:ext cx="640080" cy="297838"/>
              </a:xfrm>
              <a:custGeom>
                <a:avLst/>
                <a:gdLst>
                  <a:gd name="connsiteX0" fmla="*/ 0 w 640080"/>
                  <a:gd name="connsiteY0" fmla="*/ 0 h 297838"/>
                  <a:gd name="connsiteX1" fmla="*/ 20320 w 640080"/>
                  <a:gd name="connsiteY1" fmla="*/ 91440 h 297838"/>
                  <a:gd name="connsiteX2" fmla="*/ 60960 w 640080"/>
                  <a:gd name="connsiteY2" fmla="*/ 172720 h 297838"/>
                  <a:gd name="connsiteX3" fmla="*/ 71120 w 640080"/>
                  <a:gd name="connsiteY3" fmla="*/ 203200 h 297838"/>
                  <a:gd name="connsiteX4" fmla="*/ 101600 w 640080"/>
                  <a:gd name="connsiteY4" fmla="*/ 213360 h 297838"/>
                  <a:gd name="connsiteX5" fmla="*/ 111760 w 640080"/>
                  <a:gd name="connsiteY5" fmla="*/ 243840 h 297838"/>
                  <a:gd name="connsiteX6" fmla="*/ 142240 w 640080"/>
                  <a:gd name="connsiteY6" fmla="*/ 254000 h 297838"/>
                  <a:gd name="connsiteX7" fmla="*/ 284480 w 640080"/>
                  <a:gd name="connsiteY7" fmla="*/ 264160 h 297838"/>
                  <a:gd name="connsiteX8" fmla="*/ 568960 w 640080"/>
                  <a:gd name="connsiteY8" fmla="*/ 284480 h 297838"/>
                  <a:gd name="connsiteX9" fmla="*/ 619760 w 640080"/>
                  <a:gd name="connsiteY9" fmla="*/ 213360 h 297838"/>
                  <a:gd name="connsiteX10" fmla="*/ 640080 w 640080"/>
                  <a:gd name="connsiteY10" fmla="*/ 152400 h 297838"/>
                  <a:gd name="connsiteX11" fmla="*/ 619760 w 640080"/>
                  <a:gd name="connsiteY11" fmla="*/ 111760 h 297838"/>
                  <a:gd name="connsiteX12" fmla="*/ 589280 w 640080"/>
                  <a:gd name="connsiteY12" fmla="*/ 101600 h 29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080" h="297838">
                    <a:moveTo>
                      <a:pt x="0" y="0"/>
                    </a:moveTo>
                    <a:cubicBezTo>
                      <a:pt x="5168" y="31010"/>
                      <a:pt x="7156" y="62479"/>
                      <a:pt x="20320" y="91440"/>
                    </a:cubicBezTo>
                    <a:cubicBezTo>
                      <a:pt x="32855" y="119016"/>
                      <a:pt x="51381" y="143983"/>
                      <a:pt x="60960" y="172720"/>
                    </a:cubicBezTo>
                    <a:cubicBezTo>
                      <a:pt x="64347" y="182880"/>
                      <a:pt x="63547" y="195627"/>
                      <a:pt x="71120" y="203200"/>
                    </a:cubicBezTo>
                    <a:cubicBezTo>
                      <a:pt x="78693" y="210773"/>
                      <a:pt x="91440" y="209973"/>
                      <a:pt x="101600" y="213360"/>
                    </a:cubicBezTo>
                    <a:cubicBezTo>
                      <a:pt x="104987" y="223520"/>
                      <a:pt x="104187" y="236267"/>
                      <a:pt x="111760" y="243840"/>
                    </a:cubicBezTo>
                    <a:cubicBezTo>
                      <a:pt x="119333" y="251413"/>
                      <a:pt x="131604" y="252749"/>
                      <a:pt x="142240" y="254000"/>
                    </a:cubicBezTo>
                    <a:cubicBezTo>
                      <a:pt x="189449" y="259554"/>
                      <a:pt x="237067" y="260773"/>
                      <a:pt x="284480" y="264160"/>
                    </a:cubicBezTo>
                    <a:cubicBezTo>
                      <a:pt x="437049" y="315016"/>
                      <a:pt x="343836" y="296329"/>
                      <a:pt x="568960" y="284480"/>
                    </a:cubicBezTo>
                    <a:cubicBezTo>
                      <a:pt x="601692" y="251748"/>
                      <a:pt x="601930" y="257936"/>
                      <a:pt x="619760" y="213360"/>
                    </a:cubicBezTo>
                    <a:cubicBezTo>
                      <a:pt x="627715" y="193473"/>
                      <a:pt x="640080" y="152400"/>
                      <a:pt x="640080" y="152400"/>
                    </a:cubicBezTo>
                    <a:cubicBezTo>
                      <a:pt x="633307" y="138853"/>
                      <a:pt x="630470" y="122470"/>
                      <a:pt x="619760" y="111760"/>
                    </a:cubicBezTo>
                    <a:cubicBezTo>
                      <a:pt x="612187" y="104187"/>
                      <a:pt x="589280" y="101600"/>
                      <a:pt x="589280" y="101600"/>
                    </a:cubicBezTo>
                  </a:path>
                </a:pathLst>
              </a:custGeom>
              <a:noFill/>
              <a:ln w="25400">
                <a:solidFill>
                  <a:srgbClr val="C0000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26" name="Forme libre : forme 25">
                <a:extLst>
                  <a:ext uri="{FF2B5EF4-FFF2-40B4-BE49-F238E27FC236}">
                    <a16:creationId xmlns:a16="http://schemas.microsoft.com/office/drawing/2014/main" id="{0FC573B0-F8D8-4B63-A428-6B39F5F4180F}"/>
                  </a:ext>
                </a:extLst>
              </p:cNvPr>
              <p:cNvSpPr/>
              <p:nvPr/>
            </p:nvSpPr>
            <p:spPr>
              <a:xfrm>
                <a:off x="8829040" y="2184400"/>
                <a:ext cx="640080" cy="297838"/>
              </a:xfrm>
              <a:custGeom>
                <a:avLst/>
                <a:gdLst>
                  <a:gd name="connsiteX0" fmla="*/ 0 w 640080"/>
                  <a:gd name="connsiteY0" fmla="*/ 0 h 297838"/>
                  <a:gd name="connsiteX1" fmla="*/ 20320 w 640080"/>
                  <a:gd name="connsiteY1" fmla="*/ 91440 h 297838"/>
                  <a:gd name="connsiteX2" fmla="*/ 60960 w 640080"/>
                  <a:gd name="connsiteY2" fmla="*/ 172720 h 297838"/>
                  <a:gd name="connsiteX3" fmla="*/ 71120 w 640080"/>
                  <a:gd name="connsiteY3" fmla="*/ 203200 h 297838"/>
                  <a:gd name="connsiteX4" fmla="*/ 101600 w 640080"/>
                  <a:gd name="connsiteY4" fmla="*/ 213360 h 297838"/>
                  <a:gd name="connsiteX5" fmla="*/ 111760 w 640080"/>
                  <a:gd name="connsiteY5" fmla="*/ 243840 h 297838"/>
                  <a:gd name="connsiteX6" fmla="*/ 142240 w 640080"/>
                  <a:gd name="connsiteY6" fmla="*/ 254000 h 297838"/>
                  <a:gd name="connsiteX7" fmla="*/ 284480 w 640080"/>
                  <a:gd name="connsiteY7" fmla="*/ 264160 h 297838"/>
                  <a:gd name="connsiteX8" fmla="*/ 568960 w 640080"/>
                  <a:gd name="connsiteY8" fmla="*/ 284480 h 297838"/>
                  <a:gd name="connsiteX9" fmla="*/ 619760 w 640080"/>
                  <a:gd name="connsiteY9" fmla="*/ 213360 h 297838"/>
                  <a:gd name="connsiteX10" fmla="*/ 640080 w 640080"/>
                  <a:gd name="connsiteY10" fmla="*/ 152400 h 297838"/>
                  <a:gd name="connsiteX11" fmla="*/ 619760 w 640080"/>
                  <a:gd name="connsiteY11" fmla="*/ 111760 h 297838"/>
                  <a:gd name="connsiteX12" fmla="*/ 589280 w 640080"/>
                  <a:gd name="connsiteY12" fmla="*/ 101600 h 29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080" h="297838">
                    <a:moveTo>
                      <a:pt x="0" y="0"/>
                    </a:moveTo>
                    <a:cubicBezTo>
                      <a:pt x="5168" y="31010"/>
                      <a:pt x="7156" y="62479"/>
                      <a:pt x="20320" y="91440"/>
                    </a:cubicBezTo>
                    <a:cubicBezTo>
                      <a:pt x="32855" y="119016"/>
                      <a:pt x="51381" y="143983"/>
                      <a:pt x="60960" y="172720"/>
                    </a:cubicBezTo>
                    <a:cubicBezTo>
                      <a:pt x="64347" y="182880"/>
                      <a:pt x="63547" y="195627"/>
                      <a:pt x="71120" y="203200"/>
                    </a:cubicBezTo>
                    <a:cubicBezTo>
                      <a:pt x="78693" y="210773"/>
                      <a:pt x="91440" y="209973"/>
                      <a:pt x="101600" y="213360"/>
                    </a:cubicBezTo>
                    <a:cubicBezTo>
                      <a:pt x="104987" y="223520"/>
                      <a:pt x="104187" y="236267"/>
                      <a:pt x="111760" y="243840"/>
                    </a:cubicBezTo>
                    <a:cubicBezTo>
                      <a:pt x="119333" y="251413"/>
                      <a:pt x="131604" y="252749"/>
                      <a:pt x="142240" y="254000"/>
                    </a:cubicBezTo>
                    <a:cubicBezTo>
                      <a:pt x="189449" y="259554"/>
                      <a:pt x="237067" y="260773"/>
                      <a:pt x="284480" y="264160"/>
                    </a:cubicBezTo>
                    <a:cubicBezTo>
                      <a:pt x="437049" y="315016"/>
                      <a:pt x="343836" y="296329"/>
                      <a:pt x="568960" y="284480"/>
                    </a:cubicBezTo>
                    <a:cubicBezTo>
                      <a:pt x="601692" y="251748"/>
                      <a:pt x="601930" y="257936"/>
                      <a:pt x="619760" y="213360"/>
                    </a:cubicBezTo>
                    <a:cubicBezTo>
                      <a:pt x="627715" y="193473"/>
                      <a:pt x="640080" y="152400"/>
                      <a:pt x="640080" y="152400"/>
                    </a:cubicBezTo>
                    <a:cubicBezTo>
                      <a:pt x="633307" y="138853"/>
                      <a:pt x="630470" y="122470"/>
                      <a:pt x="619760" y="111760"/>
                    </a:cubicBezTo>
                    <a:cubicBezTo>
                      <a:pt x="612187" y="104187"/>
                      <a:pt x="589280" y="101600"/>
                      <a:pt x="589280" y="101600"/>
                    </a:cubicBezTo>
                  </a:path>
                </a:pathLst>
              </a:custGeom>
              <a:noFill/>
              <a:ln w="25400">
                <a:solidFill>
                  <a:srgbClr val="C0000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Forme libre : forme 26">
                <a:extLst>
                  <a:ext uri="{FF2B5EF4-FFF2-40B4-BE49-F238E27FC236}">
                    <a16:creationId xmlns:a16="http://schemas.microsoft.com/office/drawing/2014/main" id="{030CDA7E-67ED-4246-A309-EADA4243EB56}"/>
                  </a:ext>
                </a:extLst>
              </p:cNvPr>
              <p:cNvSpPr/>
              <p:nvPr/>
            </p:nvSpPr>
            <p:spPr>
              <a:xfrm>
                <a:off x="7305040" y="2844800"/>
                <a:ext cx="1283827" cy="335280"/>
              </a:xfrm>
              <a:custGeom>
                <a:avLst/>
                <a:gdLst>
                  <a:gd name="connsiteX0" fmla="*/ 0 w 2976880"/>
                  <a:gd name="connsiteY0" fmla="*/ 0 h 548640"/>
                  <a:gd name="connsiteX1" fmla="*/ 142240 w 2976880"/>
                  <a:gd name="connsiteY1" fmla="*/ 30480 h 548640"/>
                  <a:gd name="connsiteX2" fmla="*/ 213360 w 2976880"/>
                  <a:gd name="connsiteY2" fmla="*/ 71120 h 548640"/>
                  <a:gd name="connsiteX3" fmla="*/ 254000 w 2976880"/>
                  <a:gd name="connsiteY3" fmla="*/ 81280 h 548640"/>
                  <a:gd name="connsiteX4" fmla="*/ 304800 w 2976880"/>
                  <a:gd name="connsiteY4" fmla="*/ 101600 h 548640"/>
                  <a:gd name="connsiteX5" fmla="*/ 335280 w 2976880"/>
                  <a:gd name="connsiteY5" fmla="*/ 121920 h 548640"/>
                  <a:gd name="connsiteX6" fmla="*/ 396240 w 2976880"/>
                  <a:gd name="connsiteY6" fmla="*/ 142240 h 548640"/>
                  <a:gd name="connsiteX7" fmla="*/ 457200 w 2976880"/>
                  <a:gd name="connsiteY7" fmla="*/ 162560 h 548640"/>
                  <a:gd name="connsiteX8" fmla="*/ 538480 w 2976880"/>
                  <a:gd name="connsiteY8" fmla="*/ 193040 h 548640"/>
                  <a:gd name="connsiteX9" fmla="*/ 568960 w 2976880"/>
                  <a:gd name="connsiteY9" fmla="*/ 223520 h 548640"/>
                  <a:gd name="connsiteX10" fmla="*/ 701040 w 2976880"/>
                  <a:gd name="connsiteY10" fmla="*/ 254000 h 548640"/>
                  <a:gd name="connsiteX11" fmla="*/ 751840 w 2976880"/>
                  <a:gd name="connsiteY11" fmla="*/ 274320 h 548640"/>
                  <a:gd name="connsiteX12" fmla="*/ 782320 w 2976880"/>
                  <a:gd name="connsiteY12" fmla="*/ 284480 h 548640"/>
                  <a:gd name="connsiteX13" fmla="*/ 863600 w 2976880"/>
                  <a:gd name="connsiteY13" fmla="*/ 304800 h 548640"/>
                  <a:gd name="connsiteX14" fmla="*/ 934720 w 2976880"/>
                  <a:gd name="connsiteY14" fmla="*/ 345440 h 548640"/>
                  <a:gd name="connsiteX15" fmla="*/ 965200 w 2976880"/>
                  <a:gd name="connsiteY15" fmla="*/ 355600 h 548640"/>
                  <a:gd name="connsiteX16" fmla="*/ 995680 w 2976880"/>
                  <a:gd name="connsiteY16" fmla="*/ 375920 h 548640"/>
                  <a:gd name="connsiteX17" fmla="*/ 1026160 w 2976880"/>
                  <a:gd name="connsiteY17" fmla="*/ 386080 h 548640"/>
                  <a:gd name="connsiteX18" fmla="*/ 1056640 w 2976880"/>
                  <a:gd name="connsiteY18" fmla="*/ 406400 h 548640"/>
                  <a:gd name="connsiteX19" fmla="*/ 1117600 w 2976880"/>
                  <a:gd name="connsiteY19" fmla="*/ 436880 h 548640"/>
                  <a:gd name="connsiteX20" fmla="*/ 1148080 w 2976880"/>
                  <a:gd name="connsiteY20" fmla="*/ 467360 h 548640"/>
                  <a:gd name="connsiteX21" fmla="*/ 1209040 w 2976880"/>
                  <a:gd name="connsiteY21" fmla="*/ 477520 h 548640"/>
                  <a:gd name="connsiteX22" fmla="*/ 1249680 w 2976880"/>
                  <a:gd name="connsiteY22" fmla="*/ 487680 h 548640"/>
                  <a:gd name="connsiteX23" fmla="*/ 1320800 w 2976880"/>
                  <a:gd name="connsiteY23" fmla="*/ 508000 h 548640"/>
                  <a:gd name="connsiteX24" fmla="*/ 1422400 w 2976880"/>
                  <a:gd name="connsiteY24" fmla="*/ 538480 h 548640"/>
                  <a:gd name="connsiteX25" fmla="*/ 1605280 w 2976880"/>
                  <a:gd name="connsiteY25" fmla="*/ 548640 h 548640"/>
                  <a:gd name="connsiteX26" fmla="*/ 2397760 w 2976880"/>
                  <a:gd name="connsiteY26" fmla="*/ 528320 h 548640"/>
                  <a:gd name="connsiteX27" fmla="*/ 2438400 w 2976880"/>
                  <a:gd name="connsiteY27" fmla="*/ 518160 h 548640"/>
                  <a:gd name="connsiteX28" fmla="*/ 2489200 w 2976880"/>
                  <a:gd name="connsiteY28" fmla="*/ 508000 h 548640"/>
                  <a:gd name="connsiteX29" fmla="*/ 2550160 w 2976880"/>
                  <a:gd name="connsiteY29" fmla="*/ 477520 h 548640"/>
                  <a:gd name="connsiteX30" fmla="*/ 2702560 w 2976880"/>
                  <a:gd name="connsiteY30" fmla="*/ 426720 h 548640"/>
                  <a:gd name="connsiteX31" fmla="*/ 2743200 w 2976880"/>
                  <a:gd name="connsiteY31" fmla="*/ 406400 h 548640"/>
                  <a:gd name="connsiteX32" fmla="*/ 2804160 w 2976880"/>
                  <a:gd name="connsiteY32" fmla="*/ 345440 h 548640"/>
                  <a:gd name="connsiteX33" fmla="*/ 2834640 w 2976880"/>
                  <a:gd name="connsiteY33" fmla="*/ 314960 h 548640"/>
                  <a:gd name="connsiteX34" fmla="*/ 2895600 w 2976880"/>
                  <a:gd name="connsiteY34" fmla="*/ 284480 h 548640"/>
                  <a:gd name="connsiteX35" fmla="*/ 2946400 w 2976880"/>
                  <a:gd name="connsiteY35" fmla="*/ 233680 h 548640"/>
                  <a:gd name="connsiteX36" fmla="*/ 2976880 w 2976880"/>
                  <a:gd name="connsiteY36" fmla="*/ 21336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6880" h="548640">
                    <a:moveTo>
                      <a:pt x="0" y="0"/>
                    </a:moveTo>
                    <a:cubicBezTo>
                      <a:pt x="49806" y="7115"/>
                      <a:pt x="95167" y="10306"/>
                      <a:pt x="142240" y="30480"/>
                    </a:cubicBezTo>
                    <a:cubicBezTo>
                      <a:pt x="167337" y="41236"/>
                      <a:pt x="188503" y="59821"/>
                      <a:pt x="213360" y="71120"/>
                    </a:cubicBezTo>
                    <a:cubicBezTo>
                      <a:pt x="226072" y="76898"/>
                      <a:pt x="240753" y="76864"/>
                      <a:pt x="254000" y="81280"/>
                    </a:cubicBezTo>
                    <a:cubicBezTo>
                      <a:pt x="271302" y="87047"/>
                      <a:pt x="288488" y="93444"/>
                      <a:pt x="304800" y="101600"/>
                    </a:cubicBezTo>
                    <a:cubicBezTo>
                      <a:pt x="315722" y="107061"/>
                      <a:pt x="324122" y="116961"/>
                      <a:pt x="335280" y="121920"/>
                    </a:cubicBezTo>
                    <a:cubicBezTo>
                      <a:pt x="354853" y="130619"/>
                      <a:pt x="375920" y="135467"/>
                      <a:pt x="396240" y="142240"/>
                    </a:cubicBezTo>
                    <a:cubicBezTo>
                      <a:pt x="416560" y="149013"/>
                      <a:pt x="438042" y="152981"/>
                      <a:pt x="457200" y="162560"/>
                    </a:cubicBezTo>
                    <a:cubicBezTo>
                      <a:pt x="510329" y="189125"/>
                      <a:pt x="483147" y="179207"/>
                      <a:pt x="538480" y="193040"/>
                    </a:cubicBezTo>
                    <a:cubicBezTo>
                      <a:pt x="548640" y="203200"/>
                      <a:pt x="555879" y="217574"/>
                      <a:pt x="568960" y="223520"/>
                    </a:cubicBezTo>
                    <a:cubicBezTo>
                      <a:pt x="619059" y="246292"/>
                      <a:pt x="652495" y="239437"/>
                      <a:pt x="701040" y="254000"/>
                    </a:cubicBezTo>
                    <a:cubicBezTo>
                      <a:pt x="718509" y="259241"/>
                      <a:pt x="734763" y="267916"/>
                      <a:pt x="751840" y="274320"/>
                    </a:cubicBezTo>
                    <a:cubicBezTo>
                      <a:pt x="761868" y="278080"/>
                      <a:pt x="771988" y="281662"/>
                      <a:pt x="782320" y="284480"/>
                    </a:cubicBezTo>
                    <a:cubicBezTo>
                      <a:pt x="809263" y="291828"/>
                      <a:pt x="863600" y="304800"/>
                      <a:pt x="863600" y="304800"/>
                    </a:cubicBezTo>
                    <a:cubicBezTo>
                      <a:pt x="894211" y="325207"/>
                      <a:pt x="898627" y="329971"/>
                      <a:pt x="934720" y="345440"/>
                    </a:cubicBezTo>
                    <a:cubicBezTo>
                      <a:pt x="944564" y="349659"/>
                      <a:pt x="955621" y="350811"/>
                      <a:pt x="965200" y="355600"/>
                    </a:cubicBezTo>
                    <a:cubicBezTo>
                      <a:pt x="976122" y="361061"/>
                      <a:pt x="984758" y="370459"/>
                      <a:pt x="995680" y="375920"/>
                    </a:cubicBezTo>
                    <a:cubicBezTo>
                      <a:pt x="1005259" y="380709"/>
                      <a:pt x="1016581" y="381291"/>
                      <a:pt x="1026160" y="386080"/>
                    </a:cubicBezTo>
                    <a:cubicBezTo>
                      <a:pt x="1037082" y="391541"/>
                      <a:pt x="1045966" y="400470"/>
                      <a:pt x="1056640" y="406400"/>
                    </a:cubicBezTo>
                    <a:cubicBezTo>
                      <a:pt x="1076499" y="417433"/>
                      <a:pt x="1098697" y="424278"/>
                      <a:pt x="1117600" y="436880"/>
                    </a:cubicBezTo>
                    <a:cubicBezTo>
                      <a:pt x="1129555" y="444850"/>
                      <a:pt x="1134950" y="461524"/>
                      <a:pt x="1148080" y="467360"/>
                    </a:cubicBezTo>
                    <a:cubicBezTo>
                      <a:pt x="1166905" y="475727"/>
                      <a:pt x="1188840" y="473480"/>
                      <a:pt x="1209040" y="477520"/>
                    </a:cubicBezTo>
                    <a:cubicBezTo>
                      <a:pt x="1222732" y="480258"/>
                      <a:pt x="1236208" y="484006"/>
                      <a:pt x="1249680" y="487680"/>
                    </a:cubicBezTo>
                    <a:cubicBezTo>
                      <a:pt x="1273467" y="494167"/>
                      <a:pt x="1297235" y="500749"/>
                      <a:pt x="1320800" y="508000"/>
                    </a:cubicBezTo>
                    <a:cubicBezTo>
                      <a:pt x="1334644" y="512260"/>
                      <a:pt x="1400332" y="536474"/>
                      <a:pt x="1422400" y="538480"/>
                    </a:cubicBezTo>
                    <a:cubicBezTo>
                      <a:pt x="1483203" y="544008"/>
                      <a:pt x="1544320" y="545253"/>
                      <a:pt x="1605280" y="548640"/>
                    </a:cubicBezTo>
                    <a:lnTo>
                      <a:pt x="2397760" y="528320"/>
                    </a:lnTo>
                    <a:cubicBezTo>
                      <a:pt x="2411714" y="527809"/>
                      <a:pt x="2424769" y="521189"/>
                      <a:pt x="2438400" y="518160"/>
                    </a:cubicBezTo>
                    <a:cubicBezTo>
                      <a:pt x="2455257" y="514414"/>
                      <a:pt x="2472447" y="512188"/>
                      <a:pt x="2489200" y="508000"/>
                    </a:cubicBezTo>
                    <a:cubicBezTo>
                      <a:pt x="2592545" y="482164"/>
                      <a:pt x="2440898" y="517252"/>
                      <a:pt x="2550160" y="477520"/>
                    </a:cubicBezTo>
                    <a:cubicBezTo>
                      <a:pt x="2759396" y="401434"/>
                      <a:pt x="2510706" y="513926"/>
                      <a:pt x="2702560" y="426720"/>
                    </a:cubicBezTo>
                    <a:cubicBezTo>
                      <a:pt x="2716348" y="420453"/>
                      <a:pt x="2731373" y="415861"/>
                      <a:pt x="2743200" y="406400"/>
                    </a:cubicBezTo>
                    <a:cubicBezTo>
                      <a:pt x="2765640" y="388448"/>
                      <a:pt x="2783840" y="365760"/>
                      <a:pt x="2804160" y="345440"/>
                    </a:cubicBezTo>
                    <a:cubicBezTo>
                      <a:pt x="2814320" y="335280"/>
                      <a:pt x="2821009" y="319504"/>
                      <a:pt x="2834640" y="314960"/>
                    </a:cubicBezTo>
                    <a:cubicBezTo>
                      <a:pt x="2876704" y="300939"/>
                      <a:pt x="2856209" y="310741"/>
                      <a:pt x="2895600" y="284480"/>
                    </a:cubicBezTo>
                    <a:cubicBezTo>
                      <a:pt x="2911594" y="236498"/>
                      <a:pt x="2894704" y="263221"/>
                      <a:pt x="2946400" y="233680"/>
                    </a:cubicBezTo>
                    <a:cubicBezTo>
                      <a:pt x="2957002" y="227622"/>
                      <a:pt x="2976880" y="213360"/>
                      <a:pt x="2976880" y="213360"/>
                    </a:cubicBezTo>
                  </a:path>
                </a:pathLst>
              </a:custGeom>
              <a:noFill/>
              <a:ln w="25400">
                <a:solidFill>
                  <a:srgbClr val="7030A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mc:AlternateContent xmlns:mc="http://schemas.openxmlformats.org/markup-compatibility/2006" xmlns:a14="http://schemas.microsoft.com/office/drawing/2010/main">
            <mc:Choice Requires="a14">
              <p:sp>
                <p:nvSpPr>
                  <p:cNvPr id="28" name="ZoneTexte 27">
                    <a:extLst>
                      <a:ext uri="{FF2B5EF4-FFF2-40B4-BE49-F238E27FC236}">
                        <a16:creationId xmlns:a16="http://schemas.microsoft.com/office/drawing/2014/main" id="{B6D05B1F-A8D9-493B-AE8A-6330494B33F0}"/>
                      </a:ext>
                    </a:extLst>
                  </p:cNvPr>
                  <p:cNvSpPr txBox="1"/>
                  <p:nvPr/>
                </p:nvSpPr>
                <p:spPr>
                  <a:xfrm>
                    <a:off x="5343950" y="2372809"/>
                    <a:ext cx="435245" cy="5254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600" i="1" smtClean="0">
                                  <a:latin typeface="Cambria Math" panose="02040503050406030204" pitchFamily="18" charset="0"/>
                                </a:rPr>
                              </m:ctrlPr>
                            </m:sSupPr>
                            <m:e>
                              <m:r>
                                <a:rPr lang="fr-FR" sz="1600" b="0" i="1" smtClean="0">
                                  <a:latin typeface="Cambria Math" panose="02040503050406030204" pitchFamily="18" charset="0"/>
                                </a:rPr>
                                <m:t>𝑞</m:t>
                              </m:r>
                            </m:e>
                            <m:sup>
                              <m:r>
                                <a:rPr lang="fr-FR" sz="1600" b="0" i="1" smtClean="0">
                                  <a:latin typeface="Cambria Math" panose="02040503050406030204" pitchFamily="18" charset="0"/>
                                </a:rPr>
                                <m:t>𝑖</m:t>
                              </m:r>
                            </m:sup>
                          </m:sSup>
                        </m:oMath>
                      </m:oMathPara>
                    </a14:m>
                    <a:endParaRPr lang="fr-FR" sz="1200" dirty="0"/>
                  </a:p>
                </p:txBody>
              </p:sp>
            </mc:Choice>
            <mc:Fallback xmlns="">
              <p:sp>
                <p:nvSpPr>
                  <p:cNvPr id="28" name="ZoneTexte 27">
                    <a:extLst>
                      <a:ext uri="{FF2B5EF4-FFF2-40B4-BE49-F238E27FC236}">
                        <a16:creationId xmlns:a16="http://schemas.microsoft.com/office/drawing/2014/main" id="{B6D05B1F-A8D9-493B-AE8A-6330494B33F0}"/>
                      </a:ext>
                    </a:extLst>
                  </p:cNvPr>
                  <p:cNvSpPr txBox="1">
                    <a:spLocks noRot="1" noChangeAspect="1" noMove="1" noResize="1" noEditPoints="1" noAdjustHandles="1" noChangeArrowheads="1" noChangeShapeType="1" noTextEdit="1"/>
                  </p:cNvSpPr>
                  <p:nvPr/>
                </p:nvSpPr>
                <p:spPr>
                  <a:xfrm>
                    <a:off x="5343950" y="2372809"/>
                    <a:ext cx="435245" cy="525493"/>
                  </a:xfrm>
                  <a:prstGeom prst="rect">
                    <a:avLst/>
                  </a:prstGeom>
                  <a:blipFill>
                    <a:blip r:embed="rId8"/>
                    <a:stretch>
                      <a:fillRect r="-6250"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26781469-79F9-4C16-84C0-A6C95D611343}"/>
                      </a:ext>
                    </a:extLst>
                  </p:cNvPr>
                  <p:cNvSpPr txBox="1"/>
                  <p:nvPr/>
                </p:nvSpPr>
                <p:spPr>
                  <a:xfrm>
                    <a:off x="5238285" y="3386435"/>
                    <a:ext cx="435245" cy="5173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600" i="1" smtClean="0">
                                  <a:latin typeface="Cambria Math" panose="02040503050406030204" pitchFamily="18" charset="0"/>
                                </a:rPr>
                              </m:ctrlPr>
                            </m:sSupPr>
                            <m:e>
                              <m:acc>
                                <m:accPr>
                                  <m:chr m:val="̅"/>
                                  <m:ctrlPr>
                                    <a:rPr lang="fr-FR" sz="1600" i="1" smtClean="0">
                                      <a:latin typeface="Cambria Math" panose="02040503050406030204" pitchFamily="18" charset="0"/>
                                    </a:rPr>
                                  </m:ctrlPr>
                                </m:accPr>
                                <m:e>
                                  <m:r>
                                    <a:rPr lang="fr-FR" sz="1600" b="0" i="1" smtClean="0">
                                      <a:latin typeface="Cambria Math" panose="02040503050406030204" pitchFamily="18" charset="0"/>
                                    </a:rPr>
                                    <m:t>𝑞</m:t>
                                  </m:r>
                                </m:e>
                              </m:acc>
                            </m:e>
                            <m:sup>
                              <m:acc>
                                <m:accPr>
                                  <m:chr m:val="̅"/>
                                  <m:ctrlPr>
                                    <a:rPr lang="fr-FR" sz="1600" i="1" smtClean="0">
                                      <a:latin typeface="Cambria Math" panose="02040503050406030204" pitchFamily="18" charset="0"/>
                                    </a:rPr>
                                  </m:ctrlPr>
                                </m:accPr>
                                <m:e>
                                  <m:r>
                                    <a:rPr lang="fr-FR" sz="1600" b="0" i="1" smtClean="0">
                                      <a:latin typeface="Cambria Math" panose="02040503050406030204" pitchFamily="18" charset="0"/>
                                    </a:rPr>
                                    <m:t>𝑖</m:t>
                                  </m:r>
                                </m:e>
                              </m:acc>
                            </m:sup>
                          </m:sSup>
                        </m:oMath>
                      </m:oMathPara>
                    </a14:m>
                    <a:endParaRPr lang="fr-FR" sz="1200" dirty="0"/>
                  </a:p>
                </p:txBody>
              </p:sp>
            </mc:Choice>
            <mc:Fallback xmlns="">
              <p:sp>
                <p:nvSpPr>
                  <p:cNvPr id="29" name="ZoneTexte 28">
                    <a:extLst>
                      <a:ext uri="{FF2B5EF4-FFF2-40B4-BE49-F238E27FC236}">
                        <a16:creationId xmlns:a16="http://schemas.microsoft.com/office/drawing/2014/main" id="{26781469-79F9-4C16-84C0-A6C95D611343}"/>
                      </a:ext>
                    </a:extLst>
                  </p:cNvPr>
                  <p:cNvSpPr txBox="1">
                    <a:spLocks noRot="1" noChangeAspect="1" noMove="1" noResize="1" noEditPoints="1" noAdjustHandles="1" noChangeArrowheads="1" noChangeShapeType="1" noTextEdit="1"/>
                  </p:cNvSpPr>
                  <p:nvPr/>
                </p:nvSpPr>
                <p:spPr>
                  <a:xfrm>
                    <a:off x="5238285" y="3386435"/>
                    <a:ext cx="435245" cy="517327"/>
                  </a:xfrm>
                  <a:prstGeom prst="rect">
                    <a:avLst/>
                  </a:prstGeom>
                  <a:blipFill>
                    <a:blip r:embed="rId9"/>
                    <a:stretch>
                      <a:fillRect r="-34043"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1F2C9585-8B4D-4DDC-9760-421E06275188}"/>
                      </a:ext>
                    </a:extLst>
                  </p:cNvPr>
                  <p:cNvSpPr txBox="1"/>
                  <p:nvPr/>
                </p:nvSpPr>
                <p:spPr>
                  <a:xfrm>
                    <a:off x="5735897" y="3690902"/>
                    <a:ext cx="464945" cy="4544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1600" i="1" smtClean="0">
                                  <a:solidFill>
                                    <a:srgbClr val="FF0000"/>
                                  </a:solidFill>
                                  <a:latin typeface="Cambria Math" panose="02040503050406030204" pitchFamily="18" charset="0"/>
                                </a:rPr>
                              </m:ctrlPr>
                            </m:sSubSupPr>
                            <m:e>
                              <m:r>
                                <a:rPr lang="fr-FR" sz="1600" b="0" i="1" smtClean="0">
                                  <a:solidFill>
                                    <a:srgbClr val="FF0000"/>
                                  </a:solidFill>
                                  <a:latin typeface="Cambria Math" panose="02040503050406030204" pitchFamily="18" charset="0"/>
                                </a:rPr>
                                <m:t>𝐴</m:t>
                              </m:r>
                            </m:e>
                            <m:sub>
                              <m:r>
                                <a:rPr lang="fr-FR" sz="1600" b="0" i="1" smtClean="0">
                                  <a:solidFill>
                                    <a:srgbClr val="FF0000"/>
                                  </a:solidFill>
                                  <a:latin typeface="Cambria Math" panose="02040503050406030204" pitchFamily="18" charset="0"/>
                                </a:rPr>
                                <m:t>𝐿</m:t>
                              </m:r>
                            </m:sub>
                            <m:sup>
                              <m:r>
                                <a:rPr lang="fr-FR" sz="1600" b="0" i="1" smtClean="0">
                                  <a:solidFill>
                                    <a:srgbClr val="FF0000"/>
                                  </a:solidFill>
                                  <a:latin typeface="Cambria Math" panose="02040503050406030204" pitchFamily="18" charset="0"/>
                                </a:rPr>
                                <m:t>𝑖𝑗</m:t>
                              </m:r>
                            </m:sup>
                          </m:sSubSup>
                        </m:oMath>
                      </m:oMathPara>
                    </a14:m>
                    <a:endParaRPr lang="fr-FR" sz="1200" dirty="0"/>
                  </a:p>
                </p:txBody>
              </p:sp>
            </mc:Choice>
            <mc:Fallback xmlns="">
              <p:sp>
                <p:nvSpPr>
                  <p:cNvPr id="30" name="ZoneTexte 29">
                    <a:extLst>
                      <a:ext uri="{FF2B5EF4-FFF2-40B4-BE49-F238E27FC236}">
                        <a16:creationId xmlns:a16="http://schemas.microsoft.com/office/drawing/2014/main" id="{1F2C9585-8B4D-4DDC-9760-421E06275188}"/>
                      </a:ext>
                    </a:extLst>
                  </p:cNvPr>
                  <p:cNvSpPr txBox="1">
                    <a:spLocks noRot="1" noChangeAspect="1" noMove="1" noResize="1" noEditPoints="1" noAdjustHandles="1" noChangeArrowheads="1" noChangeShapeType="1" noTextEdit="1"/>
                  </p:cNvSpPr>
                  <p:nvPr/>
                </p:nvSpPr>
                <p:spPr>
                  <a:xfrm>
                    <a:off x="5735897" y="3690902"/>
                    <a:ext cx="464945" cy="454421"/>
                  </a:xfrm>
                  <a:prstGeom prst="rect">
                    <a:avLst/>
                  </a:prstGeom>
                  <a:blipFill>
                    <a:blip r:embed="rId10"/>
                    <a:stretch>
                      <a:fillRect l="-13725" t="-2041" r="-9804" b="-16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96F0F195-2CD0-4744-A23E-DF28BBD8A56F}"/>
                      </a:ext>
                    </a:extLst>
                  </p:cNvPr>
                  <p:cNvSpPr txBox="1"/>
                  <p:nvPr/>
                </p:nvSpPr>
                <p:spPr>
                  <a:xfrm>
                    <a:off x="9623709" y="2038776"/>
                    <a:ext cx="457286" cy="4462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1600" i="1" smtClean="0">
                                  <a:solidFill>
                                    <a:srgbClr val="FF0000"/>
                                  </a:solidFill>
                                  <a:latin typeface="Cambria Math" panose="02040503050406030204" pitchFamily="18" charset="0"/>
                                </a:rPr>
                              </m:ctrlPr>
                            </m:sSubSupPr>
                            <m:e>
                              <m:r>
                                <a:rPr lang="fr-FR" sz="1600" b="0" i="1" smtClean="0">
                                  <a:solidFill>
                                    <a:srgbClr val="FF0000"/>
                                  </a:solidFill>
                                  <a:latin typeface="Cambria Math" panose="02040503050406030204" pitchFamily="18" charset="0"/>
                                </a:rPr>
                                <m:t>𝐴</m:t>
                              </m:r>
                            </m:e>
                            <m:sub>
                              <m:r>
                                <a:rPr lang="fr-FR" sz="1600" b="0" i="1" smtClean="0">
                                  <a:solidFill>
                                    <a:srgbClr val="FF0000"/>
                                  </a:solidFill>
                                  <a:latin typeface="Cambria Math" panose="02040503050406030204" pitchFamily="18" charset="0"/>
                                </a:rPr>
                                <m:t>𝑅</m:t>
                              </m:r>
                            </m:sub>
                            <m:sup>
                              <m:acc>
                                <m:accPr>
                                  <m:chr m:val="̅"/>
                                  <m:ctrlPr>
                                    <a:rPr lang="fr-FR" sz="1600" i="1" smtClean="0">
                                      <a:solidFill>
                                        <a:srgbClr val="FF0000"/>
                                      </a:solidFill>
                                      <a:latin typeface="Cambria Math" panose="02040503050406030204" pitchFamily="18" charset="0"/>
                                    </a:rPr>
                                  </m:ctrlPr>
                                </m:accPr>
                                <m:e>
                                  <m:r>
                                    <a:rPr lang="fr-FR" sz="1600" b="0" i="1" smtClean="0">
                                      <a:solidFill>
                                        <a:srgbClr val="FF0000"/>
                                      </a:solidFill>
                                      <a:latin typeface="Cambria Math" panose="02040503050406030204" pitchFamily="18" charset="0"/>
                                    </a:rPr>
                                    <m:t>𝑖</m:t>
                                  </m:r>
                                </m:e>
                              </m:acc>
                              <m:acc>
                                <m:accPr>
                                  <m:chr m:val="̅"/>
                                  <m:ctrlPr>
                                    <a:rPr lang="fr-FR" sz="1600" i="1" smtClean="0">
                                      <a:solidFill>
                                        <a:srgbClr val="FF0000"/>
                                      </a:solidFill>
                                      <a:latin typeface="Cambria Math" panose="02040503050406030204" pitchFamily="18" charset="0"/>
                                    </a:rPr>
                                  </m:ctrlPr>
                                </m:accPr>
                                <m:e>
                                  <m:r>
                                    <a:rPr lang="fr-FR" sz="1600" b="0" i="1" smtClean="0">
                                      <a:solidFill>
                                        <a:srgbClr val="FF0000"/>
                                      </a:solidFill>
                                      <a:latin typeface="Cambria Math" panose="02040503050406030204" pitchFamily="18" charset="0"/>
                                    </a:rPr>
                                    <m:t>𝑗</m:t>
                                  </m:r>
                                </m:e>
                              </m:acc>
                            </m:sup>
                          </m:sSubSup>
                        </m:oMath>
                      </m:oMathPara>
                    </a14:m>
                    <a:endParaRPr lang="fr-FR" sz="1200" dirty="0"/>
                  </a:p>
                </p:txBody>
              </p:sp>
            </mc:Choice>
            <mc:Fallback xmlns="">
              <p:sp>
                <p:nvSpPr>
                  <p:cNvPr id="31" name="ZoneTexte 30">
                    <a:extLst>
                      <a:ext uri="{FF2B5EF4-FFF2-40B4-BE49-F238E27FC236}">
                        <a16:creationId xmlns:a16="http://schemas.microsoft.com/office/drawing/2014/main" id="{96F0F195-2CD0-4744-A23E-DF28BBD8A56F}"/>
                      </a:ext>
                    </a:extLst>
                  </p:cNvPr>
                  <p:cNvSpPr txBox="1">
                    <a:spLocks noRot="1" noChangeAspect="1" noMove="1" noResize="1" noEditPoints="1" noAdjustHandles="1" noChangeArrowheads="1" noChangeShapeType="1" noTextEdit="1"/>
                  </p:cNvSpPr>
                  <p:nvPr/>
                </p:nvSpPr>
                <p:spPr>
                  <a:xfrm>
                    <a:off x="9623709" y="2038776"/>
                    <a:ext cx="457286" cy="446255"/>
                  </a:xfrm>
                  <a:prstGeom prst="rect">
                    <a:avLst/>
                  </a:prstGeom>
                  <a:blipFill>
                    <a:blip r:embed="rId11"/>
                    <a:stretch>
                      <a:fillRect l="-13725" r="-6274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ZoneTexte 31">
                    <a:extLst>
                      <a:ext uri="{FF2B5EF4-FFF2-40B4-BE49-F238E27FC236}">
                        <a16:creationId xmlns:a16="http://schemas.microsoft.com/office/drawing/2014/main" id="{560D5E75-EA3D-44F1-8CCE-8E0424EE29D0}"/>
                      </a:ext>
                    </a:extLst>
                  </p:cNvPr>
                  <p:cNvSpPr txBox="1"/>
                  <p:nvPr/>
                </p:nvSpPr>
                <p:spPr>
                  <a:xfrm>
                    <a:off x="7653217" y="2656739"/>
                    <a:ext cx="500964" cy="385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1600" i="1" smtClean="0">
                                  <a:solidFill>
                                    <a:srgbClr val="7030A0"/>
                                  </a:solidFill>
                                  <a:latin typeface="Cambria Math" panose="02040503050406030204" pitchFamily="18" charset="0"/>
                                </a:rPr>
                              </m:ctrlPr>
                            </m:sSupPr>
                            <m:e>
                              <m:r>
                                <a:rPr lang="fr-FR" sz="1600" b="0" i="1" smtClean="0">
                                  <a:solidFill>
                                    <a:srgbClr val="7030A0"/>
                                  </a:solidFill>
                                  <a:latin typeface="Cambria Math" panose="02040503050406030204" pitchFamily="18" charset="0"/>
                                </a:rPr>
                                <m:t>𝒯</m:t>
                              </m:r>
                            </m:e>
                            <m:sup>
                              <m:r>
                                <a:rPr lang="fr-FR" sz="1600" b="0" i="1" smtClean="0">
                                  <a:solidFill>
                                    <a:srgbClr val="7030A0"/>
                                  </a:solidFill>
                                  <a:latin typeface="Cambria Math" panose="02040503050406030204" pitchFamily="18" charset="0"/>
                                </a:rPr>
                                <m:t>𝑖</m:t>
                              </m:r>
                              <m:acc>
                                <m:accPr>
                                  <m:chr m:val="̅"/>
                                  <m:ctrlPr>
                                    <a:rPr lang="fr-FR" sz="1600" b="0" i="1" smtClean="0">
                                      <a:solidFill>
                                        <a:srgbClr val="7030A0"/>
                                      </a:solidFill>
                                      <a:latin typeface="Cambria Math" panose="02040503050406030204" pitchFamily="18" charset="0"/>
                                    </a:rPr>
                                  </m:ctrlPr>
                                </m:accPr>
                                <m:e>
                                  <m:r>
                                    <a:rPr lang="fr-FR" sz="1600" b="0" i="1" smtClean="0">
                                      <a:solidFill>
                                        <a:srgbClr val="7030A0"/>
                                      </a:solidFill>
                                      <a:latin typeface="Cambria Math" panose="02040503050406030204" pitchFamily="18" charset="0"/>
                                    </a:rPr>
                                    <m:t>𝑗</m:t>
                                  </m:r>
                                </m:e>
                              </m:acc>
                            </m:sup>
                          </m:sSup>
                        </m:oMath>
                      </m:oMathPara>
                    </a14:m>
                    <a:endParaRPr lang="fr-FR" sz="1200" dirty="0"/>
                  </a:p>
                </p:txBody>
              </p:sp>
            </mc:Choice>
            <mc:Fallback xmlns="">
              <p:sp>
                <p:nvSpPr>
                  <p:cNvPr id="32" name="ZoneTexte 31">
                    <a:extLst>
                      <a:ext uri="{FF2B5EF4-FFF2-40B4-BE49-F238E27FC236}">
                        <a16:creationId xmlns:a16="http://schemas.microsoft.com/office/drawing/2014/main" id="{560D5E75-EA3D-44F1-8CCE-8E0424EE29D0}"/>
                      </a:ext>
                    </a:extLst>
                  </p:cNvPr>
                  <p:cNvSpPr txBox="1">
                    <a:spLocks noRot="1" noChangeAspect="1" noMove="1" noResize="1" noEditPoints="1" noAdjustHandles="1" noChangeArrowheads="1" noChangeShapeType="1" noTextEdit="1"/>
                  </p:cNvSpPr>
                  <p:nvPr/>
                </p:nvSpPr>
                <p:spPr>
                  <a:xfrm>
                    <a:off x="7653217" y="2656739"/>
                    <a:ext cx="500964" cy="385586"/>
                  </a:xfrm>
                  <a:prstGeom prst="rect">
                    <a:avLst/>
                  </a:prstGeom>
                  <a:blipFill>
                    <a:blip r:embed="rId12"/>
                    <a:stretch>
                      <a:fillRect l="-14545" t="-2381" r="-58182" b="-4762"/>
                    </a:stretch>
                  </a:blipFill>
                </p:spPr>
                <p:txBody>
                  <a:bodyPr/>
                  <a:lstStyle/>
                  <a:p>
                    <a:r>
                      <a:rPr lang="en-US">
                        <a:noFill/>
                      </a:rPr>
                      <a:t> </a:t>
                    </a:r>
                  </a:p>
                </p:txBody>
              </p:sp>
            </mc:Fallback>
          </mc:AlternateContent>
          <p:sp>
            <p:nvSpPr>
              <p:cNvPr id="33" name="Forme libre : forme 32">
                <a:extLst>
                  <a:ext uri="{FF2B5EF4-FFF2-40B4-BE49-F238E27FC236}">
                    <a16:creationId xmlns:a16="http://schemas.microsoft.com/office/drawing/2014/main" id="{AD7F0667-2DFF-4FA2-8EE1-EDBE9ACC655D}"/>
                  </a:ext>
                </a:extLst>
              </p:cNvPr>
              <p:cNvSpPr/>
              <p:nvPr/>
            </p:nvSpPr>
            <p:spPr>
              <a:xfrm>
                <a:off x="5223163" y="1691623"/>
                <a:ext cx="512736" cy="306742"/>
              </a:xfrm>
              <a:custGeom>
                <a:avLst/>
                <a:gdLst>
                  <a:gd name="connsiteX0" fmla="*/ 572250 w 907530"/>
                  <a:gd name="connsiteY0" fmla="*/ 477520 h 477520"/>
                  <a:gd name="connsiteX1" fmla="*/ 277610 w 907530"/>
                  <a:gd name="connsiteY1" fmla="*/ 467360 h 477520"/>
                  <a:gd name="connsiteX2" fmla="*/ 247130 w 907530"/>
                  <a:gd name="connsiteY2" fmla="*/ 457200 h 477520"/>
                  <a:gd name="connsiteX3" fmla="*/ 216650 w 907530"/>
                  <a:gd name="connsiteY3" fmla="*/ 436880 h 477520"/>
                  <a:gd name="connsiteX4" fmla="*/ 155690 w 907530"/>
                  <a:gd name="connsiteY4" fmla="*/ 386080 h 477520"/>
                  <a:gd name="connsiteX5" fmla="*/ 135370 w 907530"/>
                  <a:gd name="connsiteY5" fmla="*/ 355600 h 477520"/>
                  <a:gd name="connsiteX6" fmla="*/ 104890 w 907530"/>
                  <a:gd name="connsiteY6" fmla="*/ 345440 h 477520"/>
                  <a:gd name="connsiteX7" fmla="*/ 64250 w 907530"/>
                  <a:gd name="connsiteY7" fmla="*/ 314960 h 477520"/>
                  <a:gd name="connsiteX8" fmla="*/ 43930 w 907530"/>
                  <a:gd name="connsiteY8" fmla="*/ 274320 h 477520"/>
                  <a:gd name="connsiteX9" fmla="*/ 33770 w 907530"/>
                  <a:gd name="connsiteY9" fmla="*/ 243840 h 477520"/>
                  <a:gd name="connsiteX10" fmla="*/ 13450 w 907530"/>
                  <a:gd name="connsiteY10" fmla="*/ 213360 h 477520"/>
                  <a:gd name="connsiteX11" fmla="*/ 13450 w 907530"/>
                  <a:gd name="connsiteY11" fmla="*/ 81280 h 477520"/>
                  <a:gd name="connsiteX12" fmla="*/ 43930 w 907530"/>
                  <a:gd name="connsiteY12" fmla="*/ 60960 h 477520"/>
                  <a:gd name="connsiteX13" fmla="*/ 104890 w 907530"/>
                  <a:gd name="connsiteY13" fmla="*/ 20320 h 477520"/>
                  <a:gd name="connsiteX14" fmla="*/ 165850 w 907530"/>
                  <a:gd name="connsiteY14" fmla="*/ 0 h 477520"/>
                  <a:gd name="connsiteX15" fmla="*/ 572250 w 907530"/>
                  <a:gd name="connsiteY15" fmla="*/ 10160 h 477520"/>
                  <a:gd name="connsiteX16" fmla="*/ 612890 w 907530"/>
                  <a:gd name="connsiteY16" fmla="*/ 30480 h 477520"/>
                  <a:gd name="connsiteX17" fmla="*/ 643370 w 907530"/>
                  <a:gd name="connsiteY17" fmla="*/ 40640 h 477520"/>
                  <a:gd name="connsiteX18" fmla="*/ 734810 w 907530"/>
                  <a:gd name="connsiteY18" fmla="*/ 91440 h 477520"/>
                  <a:gd name="connsiteX19" fmla="*/ 795770 w 907530"/>
                  <a:gd name="connsiteY19" fmla="*/ 142240 h 477520"/>
                  <a:gd name="connsiteX20" fmla="*/ 826250 w 907530"/>
                  <a:gd name="connsiteY20" fmla="*/ 162560 h 477520"/>
                  <a:gd name="connsiteX21" fmla="*/ 877050 w 907530"/>
                  <a:gd name="connsiteY21" fmla="*/ 233680 h 477520"/>
                  <a:gd name="connsiteX22" fmla="*/ 897370 w 907530"/>
                  <a:gd name="connsiteY22" fmla="*/ 264160 h 477520"/>
                  <a:gd name="connsiteX23" fmla="*/ 907530 w 907530"/>
                  <a:gd name="connsiteY23" fmla="*/ 304800 h 477520"/>
                  <a:gd name="connsiteX24" fmla="*/ 866890 w 907530"/>
                  <a:gd name="connsiteY24" fmla="*/ 375920 h 477520"/>
                  <a:gd name="connsiteX25" fmla="*/ 805930 w 907530"/>
                  <a:gd name="connsiteY25" fmla="*/ 416560 h 477520"/>
                  <a:gd name="connsiteX26" fmla="*/ 714490 w 907530"/>
                  <a:gd name="connsiteY26" fmla="*/ 467360 h 477520"/>
                  <a:gd name="connsiteX27" fmla="*/ 572250 w 907530"/>
                  <a:gd name="connsiteY27" fmla="*/ 477520 h 47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7530" h="477520">
                    <a:moveTo>
                      <a:pt x="572250" y="477520"/>
                    </a:moveTo>
                    <a:cubicBezTo>
                      <a:pt x="499437" y="477520"/>
                      <a:pt x="375690" y="473490"/>
                      <a:pt x="277610" y="467360"/>
                    </a:cubicBezTo>
                    <a:cubicBezTo>
                      <a:pt x="266921" y="466692"/>
                      <a:pt x="256709" y="461989"/>
                      <a:pt x="247130" y="457200"/>
                    </a:cubicBezTo>
                    <a:cubicBezTo>
                      <a:pt x="236208" y="451739"/>
                      <a:pt x="226031" y="444697"/>
                      <a:pt x="216650" y="436880"/>
                    </a:cubicBezTo>
                    <a:cubicBezTo>
                      <a:pt x="138421" y="371689"/>
                      <a:pt x="231366" y="436531"/>
                      <a:pt x="155690" y="386080"/>
                    </a:cubicBezTo>
                    <a:cubicBezTo>
                      <a:pt x="148917" y="375920"/>
                      <a:pt x="144905" y="363228"/>
                      <a:pt x="135370" y="355600"/>
                    </a:cubicBezTo>
                    <a:cubicBezTo>
                      <a:pt x="127007" y="348910"/>
                      <a:pt x="114189" y="350753"/>
                      <a:pt x="104890" y="345440"/>
                    </a:cubicBezTo>
                    <a:cubicBezTo>
                      <a:pt x="90188" y="337039"/>
                      <a:pt x="77797" y="325120"/>
                      <a:pt x="64250" y="314960"/>
                    </a:cubicBezTo>
                    <a:cubicBezTo>
                      <a:pt x="57477" y="301413"/>
                      <a:pt x="49896" y="288241"/>
                      <a:pt x="43930" y="274320"/>
                    </a:cubicBezTo>
                    <a:cubicBezTo>
                      <a:pt x="39711" y="264476"/>
                      <a:pt x="38559" y="253419"/>
                      <a:pt x="33770" y="243840"/>
                    </a:cubicBezTo>
                    <a:cubicBezTo>
                      <a:pt x="28309" y="232918"/>
                      <a:pt x="20223" y="223520"/>
                      <a:pt x="13450" y="213360"/>
                    </a:cubicBezTo>
                    <a:cubicBezTo>
                      <a:pt x="786" y="162702"/>
                      <a:pt x="-9087" y="143257"/>
                      <a:pt x="13450" y="81280"/>
                    </a:cubicBezTo>
                    <a:cubicBezTo>
                      <a:pt x="17623" y="69804"/>
                      <a:pt x="33770" y="67733"/>
                      <a:pt x="43930" y="60960"/>
                    </a:cubicBezTo>
                    <a:cubicBezTo>
                      <a:pt x="73908" y="15993"/>
                      <a:pt x="50217" y="36722"/>
                      <a:pt x="104890" y="20320"/>
                    </a:cubicBezTo>
                    <a:cubicBezTo>
                      <a:pt x="125406" y="14165"/>
                      <a:pt x="165850" y="0"/>
                      <a:pt x="165850" y="0"/>
                    </a:cubicBezTo>
                    <a:cubicBezTo>
                      <a:pt x="301317" y="3387"/>
                      <a:pt x="437055" y="942"/>
                      <a:pt x="572250" y="10160"/>
                    </a:cubicBezTo>
                    <a:cubicBezTo>
                      <a:pt x="587361" y="11190"/>
                      <a:pt x="598969" y="24514"/>
                      <a:pt x="612890" y="30480"/>
                    </a:cubicBezTo>
                    <a:cubicBezTo>
                      <a:pt x="622734" y="34699"/>
                      <a:pt x="633210" y="37253"/>
                      <a:pt x="643370" y="40640"/>
                    </a:cubicBezTo>
                    <a:cubicBezTo>
                      <a:pt x="696850" y="111947"/>
                      <a:pt x="644203" y="61238"/>
                      <a:pt x="734810" y="91440"/>
                    </a:cubicBezTo>
                    <a:cubicBezTo>
                      <a:pt x="760035" y="99848"/>
                      <a:pt x="776906" y="126520"/>
                      <a:pt x="795770" y="142240"/>
                    </a:cubicBezTo>
                    <a:cubicBezTo>
                      <a:pt x="805151" y="150057"/>
                      <a:pt x="816090" y="155787"/>
                      <a:pt x="826250" y="162560"/>
                    </a:cubicBezTo>
                    <a:cubicBezTo>
                      <a:pt x="874138" y="234392"/>
                      <a:pt x="814039" y="145465"/>
                      <a:pt x="877050" y="233680"/>
                    </a:cubicBezTo>
                    <a:cubicBezTo>
                      <a:pt x="884147" y="243616"/>
                      <a:pt x="890597" y="254000"/>
                      <a:pt x="897370" y="264160"/>
                    </a:cubicBezTo>
                    <a:cubicBezTo>
                      <a:pt x="900757" y="277707"/>
                      <a:pt x="907530" y="290836"/>
                      <a:pt x="907530" y="304800"/>
                    </a:cubicBezTo>
                    <a:cubicBezTo>
                      <a:pt x="907530" y="330658"/>
                      <a:pt x="879265" y="359420"/>
                      <a:pt x="866890" y="375920"/>
                    </a:cubicBezTo>
                    <a:cubicBezTo>
                      <a:pt x="847467" y="434188"/>
                      <a:pt x="873362" y="385909"/>
                      <a:pt x="805930" y="416560"/>
                    </a:cubicBezTo>
                    <a:cubicBezTo>
                      <a:pt x="782768" y="427088"/>
                      <a:pt x="747655" y="465287"/>
                      <a:pt x="714490" y="467360"/>
                    </a:cubicBezTo>
                    <a:cubicBezTo>
                      <a:pt x="670549" y="470106"/>
                      <a:pt x="645063" y="477520"/>
                      <a:pt x="572250" y="477520"/>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accent5"/>
                  </a:solidFill>
                </a:endParaRPr>
              </a:p>
            </p:txBody>
          </p:sp>
        </p:grpSp>
        <mc:AlternateContent xmlns:mc="http://schemas.openxmlformats.org/markup-compatibility/2006" xmlns:a14="http://schemas.microsoft.com/office/drawing/2010/main">
          <mc:Choice Requires="a14">
            <p:sp>
              <p:nvSpPr>
                <p:cNvPr id="39" name="ZoneTexte 38">
                  <a:extLst>
                    <a:ext uri="{FF2B5EF4-FFF2-40B4-BE49-F238E27FC236}">
                      <a16:creationId xmlns:a16="http://schemas.microsoft.com/office/drawing/2014/main" id="{2E2193BD-3622-40E9-AABE-E72C1E3A2C24}"/>
                    </a:ext>
                  </a:extLst>
                </p:cNvPr>
                <p:cNvSpPr txBox="1"/>
                <p:nvPr/>
              </p:nvSpPr>
              <p:spPr>
                <a:xfrm>
                  <a:off x="8039290" y="4115275"/>
                  <a:ext cx="524824" cy="338554"/>
                </a:xfrm>
                <a:prstGeom prst="rect">
                  <a:avLst/>
                </a:prstGeom>
                <a:noFill/>
              </p:spPr>
              <p:txBody>
                <a:bodyPr wrap="none" rtlCol="0">
                  <a:spAutoFit/>
                </a:bodyPr>
                <a:lstStyle/>
                <a:p>
                  <a:r>
                    <a:rPr lang="fr-FR" sz="1600" dirty="0">
                      <a:solidFill>
                        <a:schemeClr val="accent1"/>
                      </a:solidFill>
                    </a:rPr>
                    <a:t>g, </a:t>
                  </a:r>
                  <a14:m>
                    <m:oMath xmlns:m="http://schemas.openxmlformats.org/officeDocument/2006/math">
                      <m:r>
                        <a:rPr lang="fr-FR" sz="1600" b="0" i="1" smtClean="0">
                          <a:solidFill>
                            <a:schemeClr val="accent1"/>
                          </a:solidFill>
                          <a:latin typeface="Cambria Math" panose="02040503050406030204" pitchFamily="18" charset="0"/>
                        </a:rPr>
                        <m:t>𝜑</m:t>
                      </m:r>
                    </m:oMath>
                  </a14:m>
                  <a:endParaRPr lang="fr-FR" sz="1600" dirty="0">
                    <a:solidFill>
                      <a:schemeClr val="accent1"/>
                    </a:solidFill>
                  </a:endParaRPr>
                </a:p>
              </p:txBody>
            </p:sp>
          </mc:Choice>
          <mc:Fallback xmlns="">
            <p:sp>
              <p:nvSpPr>
                <p:cNvPr id="39" name="ZoneTexte 38">
                  <a:extLst>
                    <a:ext uri="{FF2B5EF4-FFF2-40B4-BE49-F238E27FC236}">
                      <a16:creationId xmlns:a16="http://schemas.microsoft.com/office/drawing/2014/main" id="{2E2193BD-3622-40E9-AABE-E72C1E3A2C24}"/>
                    </a:ext>
                  </a:extLst>
                </p:cNvPr>
                <p:cNvSpPr txBox="1">
                  <a:spLocks noRot="1" noChangeAspect="1" noMove="1" noResize="1" noEditPoints="1" noAdjustHandles="1" noChangeArrowheads="1" noChangeShapeType="1" noTextEdit="1"/>
                </p:cNvSpPr>
                <p:nvPr/>
              </p:nvSpPr>
              <p:spPr>
                <a:xfrm>
                  <a:off x="8039290" y="4115275"/>
                  <a:ext cx="524824" cy="338554"/>
                </a:xfrm>
                <a:prstGeom prst="rect">
                  <a:avLst/>
                </a:prstGeom>
                <a:blipFill>
                  <a:blip r:embed="rId13"/>
                  <a:stretch>
                    <a:fillRect l="-6977" t="-5357" b="-21429"/>
                  </a:stretch>
                </a:blipFill>
              </p:spPr>
              <p:txBody>
                <a:bodyPr/>
                <a:lstStyle/>
                <a:p>
                  <a:r>
                    <a:rPr lang="en-US">
                      <a:noFill/>
                    </a:rPr>
                    <a:t> </a:t>
                  </a:r>
                </a:p>
              </p:txBody>
            </p:sp>
          </mc:Fallback>
        </mc:AlternateContent>
      </p:grpSp>
      <p:sp>
        <p:nvSpPr>
          <p:cNvPr id="41" name="Rectangle 40">
            <a:extLst>
              <a:ext uri="{FF2B5EF4-FFF2-40B4-BE49-F238E27FC236}">
                <a16:creationId xmlns:a16="http://schemas.microsoft.com/office/drawing/2014/main" id="{91137418-6D68-4D86-A86E-C2526C7C3541}"/>
              </a:ext>
            </a:extLst>
          </p:cNvPr>
          <p:cNvSpPr/>
          <p:nvPr/>
        </p:nvSpPr>
        <p:spPr>
          <a:xfrm>
            <a:off x="9879113" y="2392976"/>
            <a:ext cx="2047355" cy="400110"/>
          </a:xfrm>
          <a:prstGeom prst="rect">
            <a:avLst/>
          </a:prstGeom>
        </p:spPr>
        <p:txBody>
          <a:bodyPr wrap="none">
            <a:spAutoFit/>
          </a:bodyPr>
          <a:lstStyle/>
          <a:p>
            <a:r>
              <a:rPr lang="en-US" sz="2000" dirty="0">
                <a:solidFill>
                  <a:schemeClr val="accent6"/>
                </a:solidFill>
              </a:rPr>
              <a:t>[hep-</a:t>
            </a:r>
            <a:r>
              <a:rPr lang="en-US" sz="2000" dirty="0" err="1">
                <a:solidFill>
                  <a:schemeClr val="accent6"/>
                </a:solidFill>
              </a:rPr>
              <a:t>th</a:t>
            </a:r>
            <a:r>
              <a:rPr lang="en-US" sz="2000" dirty="0">
                <a:solidFill>
                  <a:schemeClr val="accent6"/>
                </a:solidFill>
              </a:rPr>
              <a:t>/0012210]</a:t>
            </a:r>
          </a:p>
        </p:txBody>
      </p:sp>
      <p:sp>
        <p:nvSpPr>
          <p:cNvPr id="34" name="Rectangle 33">
            <a:extLst>
              <a:ext uri="{FF2B5EF4-FFF2-40B4-BE49-F238E27FC236}">
                <a16:creationId xmlns:a16="http://schemas.microsoft.com/office/drawing/2014/main" id="{A5F30A80-98A2-4127-AC6E-9A3C5B94299E}"/>
              </a:ext>
            </a:extLst>
          </p:cNvPr>
          <p:cNvSpPr/>
          <p:nvPr/>
        </p:nvSpPr>
        <p:spPr>
          <a:xfrm>
            <a:off x="9879113" y="2754723"/>
            <a:ext cx="2047355" cy="400110"/>
          </a:xfrm>
          <a:prstGeom prst="rect">
            <a:avLst/>
          </a:prstGeom>
        </p:spPr>
        <p:txBody>
          <a:bodyPr wrap="none">
            <a:spAutoFit/>
          </a:bodyPr>
          <a:lstStyle/>
          <a:p>
            <a:r>
              <a:rPr lang="fr-FR" sz="2000" dirty="0">
                <a:solidFill>
                  <a:schemeClr val="accent6"/>
                </a:solidFill>
              </a:rPr>
              <a:t>[hep-th/0702155]</a:t>
            </a:r>
            <a:endParaRPr lang="en-US" sz="2000" dirty="0">
              <a:solidFill>
                <a:schemeClr val="accent6"/>
              </a:solidFill>
            </a:endParaRPr>
          </a:p>
        </p:txBody>
      </p:sp>
      <mc:AlternateContent xmlns:mc="http://schemas.openxmlformats.org/markup-compatibility/2006" xmlns:a14="http://schemas.microsoft.com/office/drawing/2010/main">
        <mc:Choice Requires="a14">
          <p:sp>
            <p:nvSpPr>
              <p:cNvPr id="42" name="ZoneTexte 41">
                <a:extLst>
                  <a:ext uri="{FF2B5EF4-FFF2-40B4-BE49-F238E27FC236}">
                    <a16:creationId xmlns:a16="http://schemas.microsoft.com/office/drawing/2014/main" id="{99BDED8F-350A-46EA-A9D2-1FBEDC842A76}"/>
                  </a:ext>
                </a:extLst>
              </p:cNvPr>
              <p:cNvSpPr txBox="1"/>
              <p:nvPr/>
            </p:nvSpPr>
            <p:spPr>
              <a:xfrm>
                <a:off x="5633582" y="4086750"/>
                <a:ext cx="6292886" cy="2462213"/>
              </a:xfrm>
              <a:prstGeom prst="rect">
                <a:avLst/>
              </a:prstGeom>
              <a:noFill/>
            </p:spPr>
            <p:txBody>
              <a:bodyPr wrap="square" rtlCol="0">
                <a:spAutoFit/>
              </a:bodyPr>
              <a:lstStyle/>
              <a:p>
                <a:r>
                  <a:rPr lang="en-US" sz="2200" dirty="0"/>
                  <a:t>When </a:t>
                </a:r>
                <a14:m>
                  <m:oMath xmlns:m="http://schemas.openxmlformats.org/officeDocument/2006/math">
                    <m:r>
                      <a:rPr lang="fr-FR" sz="2200" b="0" i="1" smtClean="0">
                        <a:latin typeface="Cambria Math" panose="02040503050406030204" pitchFamily="18" charset="0"/>
                      </a:rPr>
                      <m:t>𝒯</m:t>
                    </m:r>
                    <m:r>
                      <a:rPr lang="fr-FR" sz="2200" b="0" i="1" smtClean="0">
                        <a:latin typeface="Cambria Math" panose="02040503050406030204" pitchFamily="18" charset="0"/>
                      </a:rPr>
                      <m:t>=0</m:t>
                    </m:r>
                  </m:oMath>
                </a14:m>
                <a:r>
                  <a:rPr lang="en-US" sz="2200" dirty="0"/>
                  <a:t> , </a:t>
                </a:r>
                <a14:m>
                  <m:oMath xmlns:m="http://schemas.openxmlformats.org/officeDocument/2006/math">
                    <m:sSub>
                      <m:sSubPr>
                        <m:ctrlPr>
                          <a:rPr lang="fr-FR" sz="2200" b="0" i="1" smtClean="0">
                            <a:latin typeface="Cambria Math" panose="02040503050406030204" pitchFamily="18" charset="0"/>
                          </a:rPr>
                        </m:ctrlPr>
                      </m:sSubPr>
                      <m:e>
                        <m:r>
                          <m:rPr>
                            <m:sty m:val="p"/>
                          </m:rPr>
                          <a:rPr lang="fr-FR" sz="2200" b="0" i="0" smtClean="0">
                            <a:latin typeface="Cambria Math" panose="02040503050406030204" pitchFamily="18" charset="0"/>
                          </a:rPr>
                          <m:t>Ω</m:t>
                        </m:r>
                      </m:e>
                      <m:sub>
                        <m:r>
                          <a:rPr lang="fr-FR" sz="2200" b="0" i="1" smtClean="0">
                            <a:latin typeface="Cambria Math" panose="02040503050406030204" pitchFamily="18" charset="0"/>
                          </a:rPr>
                          <m:t>5</m:t>
                        </m:r>
                      </m:sub>
                    </m:sSub>
                  </m:oMath>
                </a14:m>
                <a:r>
                  <a:rPr lang="en-US" sz="2200" dirty="0"/>
                  <a:t> is the </a:t>
                </a:r>
                <a:r>
                  <a:rPr lang="en-US" sz="2200" dirty="0">
                    <a:solidFill>
                      <a:srgbClr val="FF0000"/>
                    </a:solidFill>
                  </a:rPr>
                  <a:t>CS 5-form</a:t>
                </a:r>
              </a:p>
              <a:p>
                <a:endParaRPr lang="en-US" sz="2200" dirty="0">
                  <a:solidFill>
                    <a:srgbClr val="FF0000"/>
                  </a:solidFill>
                </a:endParaRPr>
              </a:p>
              <a:p>
                <a:r>
                  <a:rPr lang="en-US" sz="2200" dirty="0"/>
                  <a:t>In String Theory, the </a:t>
                </a:r>
                <a:r>
                  <a:rPr lang="en-US" sz="2200" dirty="0">
                    <a:solidFill>
                      <a:srgbClr val="FF0000"/>
                    </a:solidFill>
                  </a:rPr>
                  <a:t>tachyon dependence </a:t>
                </a:r>
                <a:r>
                  <a:rPr lang="en-US" sz="2200" dirty="0"/>
                  <a:t>is known only in the maximally supersymmetric case </a:t>
                </a:r>
              </a:p>
              <a:p>
                <a:endParaRPr lang="en-US" sz="2200" dirty="0"/>
              </a:p>
              <a:p>
                <a:r>
                  <a:rPr lang="en-US" sz="2200" dirty="0"/>
                  <a:t>We </a:t>
                </a:r>
                <a:r>
                  <a:rPr lang="en-US" sz="2200" dirty="0">
                    <a:solidFill>
                      <a:srgbClr val="FF0000"/>
                    </a:solidFill>
                  </a:rPr>
                  <a:t>generalize</a:t>
                </a:r>
                <a:r>
                  <a:rPr lang="en-US" sz="2200" dirty="0"/>
                  <a:t> this result : </a:t>
                </a:r>
                <a14:m>
                  <m:oMath xmlns:m="http://schemas.openxmlformats.org/officeDocument/2006/math">
                    <m:sSub>
                      <m:sSubPr>
                        <m:ctrlPr>
                          <a:rPr lang="fr-FR" sz="2200" b="0" i="1" smtClean="0">
                            <a:latin typeface="Cambria Math" panose="02040503050406030204" pitchFamily="18" charset="0"/>
                          </a:rPr>
                        </m:ctrlPr>
                      </m:sSubPr>
                      <m:e>
                        <m:r>
                          <m:rPr>
                            <m:sty m:val="p"/>
                          </m:rPr>
                          <a:rPr lang="fr-FR" sz="2200" b="0" i="0" smtClean="0">
                            <a:latin typeface="Cambria Math" panose="02040503050406030204" pitchFamily="18" charset="0"/>
                          </a:rPr>
                          <m:t>Ω</m:t>
                        </m:r>
                      </m:e>
                      <m:sub>
                        <m:r>
                          <a:rPr lang="fr-FR" sz="2200" b="0" i="1" smtClean="0">
                            <a:latin typeface="Cambria Math" panose="02040503050406030204" pitchFamily="18" charset="0"/>
                          </a:rPr>
                          <m:t>5</m:t>
                        </m:r>
                      </m:sub>
                    </m:sSub>
                  </m:oMath>
                </a14:m>
                <a:r>
                  <a:rPr lang="en-US" sz="2200" dirty="0"/>
                  <a:t> is the sum of all 5-forms built from </a:t>
                </a:r>
                <a14:m>
                  <m:oMath xmlns:m="http://schemas.openxmlformats.org/officeDocument/2006/math">
                    <m:r>
                      <a:rPr lang="fr-FR" sz="2200" b="0" i="1" smtClean="0">
                        <a:latin typeface="Cambria Math" panose="02040503050406030204" pitchFamily="18" charset="0"/>
                      </a:rPr>
                      <m:t>(</m:t>
                    </m:r>
                    <m:r>
                      <a:rPr lang="fr-FR" sz="2200" b="0" i="1" smtClean="0">
                        <a:latin typeface="Cambria Math" panose="02040503050406030204" pitchFamily="18" charset="0"/>
                      </a:rPr>
                      <m:t>𝐴</m:t>
                    </m:r>
                    <m:r>
                      <a:rPr lang="fr-FR" sz="2200" b="0" i="1" smtClean="0">
                        <a:latin typeface="Cambria Math" panose="02040503050406030204" pitchFamily="18" charset="0"/>
                      </a:rPr>
                      <m:t>,</m:t>
                    </m:r>
                    <m:r>
                      <a:rPr lang="fr-FR" sz="2200" b="0" i="1" smtClean="0">
                        <a:latin typeface="Cambria Math" panose="02040503050406030204" pitchFamily="18" charset="0"/>
                      </a:rPr>
                      <m:t>𝐹</m:t>
                    </m:r>
                    <m:r>
                      <a:rPr lang="fr-FR" sz="2200" b="0" i="1" smtClean="0">
                        <a:latin typeface="Cambria Math" panose="02040503050406030204" pitchFamily="18" charset="0"/>
                      </a:rPr>
                      <m:t>,</m:t>
                    </m:r>
                    <m:r>
                      <a:rPr lang="fr-FR" sz="2200" b="0" i="1" smtClean="0">
                        <a:latin typeface="Cambria Math" panose="02040503050406030204" pitchFamily="18" charset="0"/>
                      </a:rPr>
                      <m:t>𝐷</m:t>
                    </m:r>
                    <m:r>
                      <a:rPr lang="fr-FR" sz="2200" b="0" i="1" smtClean="0">
                        <a:latin typeface="Cambria Math" panose="02040503050406030204" pitchFamily="18" charset="0"/>
                      </a:rPr>
                      <m:t>𝒯</m:t>
                    </m:r>
                    <m:r>
                      <a:rPr lang="fr-FR" sz="2200" b="0" i="1" smtClean="0">
                        <a:latin typeface="Cambria Math" panose="02040503050406030204" pitchFamily="18" charset="0"/>
                      </a:rPr>
                      <m:t>)</m:t>
                    </m:r>
                  </m:oMath>
                </a14:m>
                <a:r>
                  <a:rPr lang="en-US" sz="2200" dirty="0"/>
                  <a:t> with </a:t>
                </a:r>
                <a:r>
                  <a:rPr lang="en-US" sz="2200" dirty="0">
                    <a:solidFill>
                      <a:srgbClr val="FF0000"/>
                    </a:solidFill>
                  </a:rPr>
                  <a:t>coefficients </a:t>
                </a:r>
                <a14:m>
                  <m:oMath xmlns:m="http://schemas.openxmlformats.org/officeDocument/2006/math">
                    <m:sSub>
                      <m:sSubPr>
                        <m:ctrlPr>
                          <a:rPr lang="fr-FR" sz="2200" b="0" i="1" smtClean="0">
                            <a:solidFill>
                              <a:srgbClr val="FF0000"/>
                            </a:solidFill>
                            <a:latin typeface="Cambria Math" panose="02040503050406030204" pitchFamily="18" charset="0"/>
                          </a:rPr>
                        </m:ctrlPr>
                      </m:sSubPr>
                      <m:e>
                        <m:r>
                          <a:rPr lang="fr-FR" sz="2200" b="0" i="1" smtClean="0">
                            <a:solidFill>
                              <a:srgbClr val="FF0000"/>
                            </a:solidFill>
                            <a:latin typeface="Cambria Math" panose="02040503050406030204" pitchFamily="18" charset="0"/>
                          </a:rPr>
                          <m:t>𝑓</m:t>
                        </m:r>
                      </m:e>
                      <m:sub>
                        <m:r>
                          <a:rPr lang="fr-FR" sz="2200" b="0" i="1" smtClean="0">
                            <a:solidFill>
                              <a:srgbClr val="FF0000"/>
                            </a:solidFill>
                            <a:latin typeface="Cambria Math" panose="02040503050406030204" pitchFamily="18" charset="0"/>
                          </a:rPr>
                          <m:t>𝑖</m:t>
                        </m:r>
                      </m:sub>
                    </m:sSub>
                    <m:r>
                      <a:rPr lang="fr-FR" sz="2200" b="0" i="1" smtClean="0">
                        <a:solidFill>
                          <a:srgbClr val="FF0000"/>
                        </a:solidFill>
                        <a:latin typeface="Cambria Math" panose="02040503050406030204" pitchFamily="18" charset="0"/>
                      </a:rPr>
                      <m:t>(</m:t>
                    </m:r>
                    <m:r>
                      <a:rPr lang="fr-FR" sz="2200" b="0" i="1" smtClean="0">
                        <a:solidFill>
                          <a:srgbClr val="FF0000"/>
                        </a:solidFill>
                        <a:latin typeface="Cambria Math" panose="02040503050406030204" pitchFamily="18" charset="0"/>
                      </a:rPr>
                      <m:t>𝒯</m:t>
                    </m:r>
                    <m:r>
                      <a:rPr lang="fr-FR" sz="2200" b="0" i="1" smtClean="0">
                        <a:solidFill>
                          <a:srgbClr val="FF0000"/>
                        </a:solidFill>
                        <a:latin typeface="Cambria Math" panose="02040503050406030204" pitchFamily="18" charset="0"/>
                      </a:rPr>
                      <m:t>)</m:t>
                    </m:r>
                  </m:oMath>
                </a14:m>
                <a:r>
                  <a:rPr lang="en-US" sz="2200" dirty="0">
                    <a:solidFill>
                      <a:srgbClr val="FF0000"/>
                    </a:solidFill>
                  </a:rPr>
                  <a:t> </a:t>
                </a:r>
                <a:endParaRPr lang="en-US" sz="2200" dirty="0"/>
              </a:p>
            </p:txBody>
          </p:sp>
        </mc:Choice>
        <mc:Fallback xmlns="">
          <p:sp>
            <p:nvSpPr>
              <p:cNvPr id="42" name="ZoneTexte 41">
                <a:extLst>
                  <a:ext uri="{FF2B5EF4-FFF2-40B4-BE49-F238E27FC236}">
                    <a16:creationId xmlns:a16="http://schemas.microsoft.com/office/drawing/2014/main" id="{99BDED8F-350A-46EA-A9D2-1FBEDC842A76}"/>
                  </a:ext>
                </a:extLst>
              </p:cNvPr>
              <p:cNvSpPr txBox="1">
                <a:spLocks noRot="1" noChangeAspect="1" noMove="1" noResize="1" noEditPoints="1" noAdjustHandles="1" noChangeArrowheads="1" noChangeShapeType="1" noTextEdit="1"/>
              </p:cNvSpPr>
              <p:nvPr/>
            </p:nvSpPr>
            <p:spPr>
              <a:xfrm>
                <a:off x="5633582" y="4086750"/>
                <a:ext cx="6292886" cy="2462213"/>
              </a:xfrm>
              <a:prstGeom prst="rect">
                <a:avLst/>
              </a:prstGeom>
              <a:blipFill>
                <a:blip r:embed="rId14"/>
                <a:stretch>
                  <a:fillRect l="-1260" t="-1485" r="-1938" b="-4208"/>
                </a:stretch>
              </a:blipFill>
            </p:spPr>
            <p:txBody>
              <a:bodyPr/>
              <a:lstStyle/>
              <a:p>
                <a:r>
                  <a:rPr lang="en-US">
                    <a:noFill/>
                  </a:rPr>
                  <a:t> </a:t>
                </a:r>
              </a:p>
            </p:txBody>
          </p:sp>
        </mc:Fallback>
      </mc:AlternateContent>
    </p:spTree>
    <p:extLst>
      <p:ext uri="{BB962C8B-B14F-4D97-AF65-F5344CB8AC3E}">
        <p14:creationId xmlns:p14="http://schemas.microsoft.com/office/powerpoint/2010/main" val="330601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2" end="2"/>
                                            </p:txEl>
                                          </p:spTgt>
                                        </p:tgtEl>
                                        <p:attrNameLst>
                                          <p:attrName>style.visibility</p:attrName>
                                        </p:attrNameLst>
                                      </p:cBhvr>
                                      <p:to>
                                        <p:strVal val="visible"/>
                                      </p:to>
                                    </p:set>
                                    <p:animEffect transition="in" filter="fade">
                                      <p:cBhvr>
                                        <p:cTn id="12" dur="500"/>
                                        <p:tgtEl>
                                          <p:spTgt spid="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xEl>
                                              <p:pRg st="4" end="4"/>
                                            </p:txEl>
                                          </p:spTgt>
                                        </p:tgtEl>
                                        <p:attrNameLst>
                                          <p:attrName>style.visibility</p:attrName>
                                        </p:attrNameLst>
                                      </p:cBhvr>
                                      <p:to>
                                        <p:strVal val="visible"/>
                                      </p:to>
                                    </p:set>
                                    <p:animEffect transition="in" filter="fade">
                                      <p:cBhvr>
                                        <p:cTn id="17" dur="500"/>
                                        <p:tgtEl>
                                          <p:spTgt spid="4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72DC1C3-1BCA-4D32-AC6A-8485EAD34C34}"/>
              </a:ext>
            </a:extLst>
          </p:cNvPr>
          <p:cNvSpPr/>
          <p:nvPr/>
        </p:nvSpPr>
        <p:spPr>
          <a:xfrm>
            <a:off x="7813039" y="3006702"/>
            <a:ext cx="3904069" cy="1361923"/>
          </a:xfrm>
          <a:prstGeom prst="rect">
            <a:avLst/>
          </a:prstGeom>
          <a:solidFill>
            <a:schemeClr val="bg1">
              <a:lumMod val="8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3DA5021-8814-40C0-9236-EC7E80FE9FF0}"/>
              </a:ext>
            </a:extLst>
          </p:cNvPr>
          <p:cNvSpPr>
            <a:spLocks noGrp="1"/>
          </p:cNvSpPr>
          <p:nvPr>
            <p:ph type="title"/>
          </p:nvPr>
        </p:nvSpPr>
        <p:spPr>
          <a:xfrm>
            <a:off x="838200" y="141605"/>
            <a:ext cx="10515600" cy="1325563"/>
          </a:xfrm>
        </p:spPr>
        <p:txBody>
          <a:bodyPr/>
          <a:lstStyle/>
          <a:p>
            <a:r>
              <a:rPr lang="en-US" dirty="0"/>
              <a:t>Baryon in Chiral Effective Field Theory</a:t>
            </a:r>
          </a:p>
        </p:txBody>
      </p:sp>
      <p:sp>
        <p:nvSpPr>
          <p:cNvPr id="5" name="ZoneTexte 4">
            <a:extLst>
              <a:ext uri="{FF2B5EF4-FFF2-40B4-BE49-F238E27FC236}">
                <a16:creationId xmlns:a16="http://schemas.microsoft.com/office/drawing/2014/main" id="{FEAFAD2D-02CA-4AE3-8A9D-4246133A80C4}"/>
              </a:ext>
            </a:extLst>
          </p:cNvPr>
          <p:cNvSpPr txBox="1"/>
          <p:nvPr/>
        </p:nvSpPr>
        <p:spPr>
          <a:xfrm>
            <a:off x="952500" y="1544955"/>
            <a:ext cx="10039350" cy="1446550"/>
          </a:xfrm>
          <a:prstGeom prst="rect">
            <a:avLst/>
          </a:prstGeom>
          <a:noFill/>
        </p:spPr>
        <p:txBody>
          <a:bodyPr wrap="square" rtlCol="0">
            <a:spAutoFit/>
          </a:bodyPr>
          <a:lstStyle/>
          <a:p>
            <a:r>
              <a:rPr lang="en-US" sz="2200" dirty="0"/>
              <a:t>One approach that has proven successful in the study </a:t>
            </a:r>
            <a:r>
              <a:rPr lang="en-US" sz="2200" dirty="0">
                <a:solidFill>
                  <a:srgbClr val="FF0000"/>
                </a:solidFill>
              </a:rPr>
              <a:t>of QCD at low energy </a:t>
            </a:r>
            <a:r>
              <a:rPr lang="en-US" sz="2200" dirty="0"/>
              <a:t>is that of the </a:t>
            </a:r>
            <a:r>
              <a:rPr lang="en-US" sz="2200" dirty="0">
                <a:solidFill>
                  <a:srgbClr val="FF0000"/>
                </a:solidFill>
              </a:rPr>
              <a:t>chiral</a:t>
            </a:r>
            <a:r>
              <a:rPr lang="en-US" sz="2200" dirty="0"/>
              <a:t> </a:t>
            </a:r>
            <a:r>
              <a:rPr lang="en-US" sz="2200" dirty="0">
                <a:solidFill>
                  <a:srgbClr val="FF0000"/>
                </a:solidFill>
              </a:rPr>
              <a:t>effective field theory</a:t>
            </a:r>
          </a:p>
          <a:p>
            <a:endParaRPr lang="en-US" sz="2200" dirty="0">
              <a:solidFill>
                <a:srgbClr val="FF0000"/>
              </a:solidFill>
            </a:endParaRPr>
          </a:p>
          <a:p>
            <a:r>
              <a:rPr lang="en-US" sz="2200" dirty="0"/>
              <a:t>QCD possesses an approximate symmetry : the </a:t>
            </a:r>
            <a:r>
              <a:rPr lang="en-US" sz="2200" dirty="0">
                <a:solidFill>
                  <a:srgbClr val="FF0000"/>
                </a:solidFill>
              </a:rPr>
              <a:t>chiral symmetry </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1CC8019-4AD6-4330-AA17-55FD0EE3F1DF}"/>
                  </a:ext>
                </a:extLst>
              </p:cNvPr>
              <p:cNvSpPr/>
              <p:nvPr/>
            </p:nvSpPr>
            <p:spPr>
              <a:xfrm>
                <a:off x="485140" y="3224964"/>
                <a:ext cx="5948744" cy="9841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000" i="1">
                              <a:latin typeface="Cambria Math" panose="02040503050406030204" pitchFamily="18" charset="0"/>
                              <a:ea typeface="DengXian" panose="02010600030101010101" pitchFamily="2" charset="-122"/>
                              <a:cs typeface="Times New Roman" panose="02020603050405020304" pitchFamily="18" charset="0"/>
                            </a:rPr>
                          </m:ctrlPr>
                        </m:sSubPr>
                        <m:e>
                          <m:r>
                            <a:rPr lang="fr-FR" sz="2000" i="1">
                              <a:latin typeface="Cambria Math" panose="02040503050406030204" pitchFamily="18" charset="0"/>
                              <a:ea typeface="DengXian" panose="02010600030101010101" pitchFamily="2" charset="-122"/>
                              <a:cs typeface="Times New Roman" panose="02020603050405020304" pitchFamily="18" charset="0"/>
                            </a:rPr>
                            <m:t>ℒ</m:t>
                          </m:r>
                        </m:e>
                        <m:sub>
                          <m:r>
                            <m:rPr>
                              <m:nor/>
                            </m:rPr>
                            <a:rPr lang="fr-FR" sz="2000">
                              <a:latin typeface="Cambria Math" panose="02040503050406030204" pitchFamily="18" charset="0"/>
                              <a:ea typeface="DengXian" panose="02010600030101010101" pitchFamily="2" charset="-122"/>
                              <a:cs typeface="Times New Roman" panose="02020603050405020304" pitchFamily="18" charset="0"/>
                            </a:rPr>
                            <m:t>QCD</m:t>
                          </m:r>
                        </m:sub>
                      </m:sSub>
                      <m:r>
                        <a:rPr lang="fr-FR" sz="2000" i="1">
                          <a:latin typeface="Cambria Math" panose="02040503050406030204" pitchFamily="18" charset="0"/>
                          <a:ea typeface="DengXian" panose="02010600030101010101" pitchFamily="2" charset="-122"/>
                          <a:cs typeface="Times New Roman" panose="02020603050405020304" pitchFamily="18" charset="0"/>
                        </a:rPr>
                        <m:t>=−</m:t>
                      </m:r>
                      <m:f>
                        <m:fPr>
                          <m:ctrlPr>
                            <a:rPr lang="fr-FR" sz="2000" i="1">
                              <a:latin typeface="Cambria Math" panose="02040503050406030204" pitchFamily="18" charset="0"/>
                              <a:ea typeface="DengXian" panose="02010600030101010101" pitchFamily="2" charset="-122"/>
                              <a:cs typeface="Times New Roman" panose="02020603050405020304" pitchFamily="18" charset="0"/>
                            </a:rPr>
                          </m:ctrlPr>
                        </m:fPr>
                        <m:num>
                          <m:r>
                            <a:rPr lang="fr-FR" sz="2000" i="1">
                              <a:latin typeface="Cambria Math" panose="02040503050406030204" pitchFamily="18" charset="0"/>
                              <a:ea typeface="DengXian" panose="02010600030101010101" pitchFamily="2" charset="-122"/>
                              <a:cs typeface="Times New Roman" panose="02020603050405020304" pitchFamily="18" charset="0"/>
                            </a:rPr>
                            <m:t>1</m:t>
                          </m:r>
                        </m:num>
                        <m:den>
                          <m:r>
                            <a:rPr lang="fr-FR" sz="2000" i="1">
                              <a:latin typeface="Cambria Math" panose="02040503050406030204" pitchFamily="18" charset="0"/>
                              <a:ea typeface="DengXian" panose="02010600030101010101" pitchFamily="2" charset="-122"/>
                              <a:cs typeface="Times New Roman" panose="02020603050405020304" pitchFamily="18" charset="0"/>
                            </a:rPr>
                            <m:t>2</m:t>
                          </m:r>
                          <m:sSubSup>
                            <m:sSubSupPr>
                              <m:ctrlPr>
                                <a:rPr lang="fr-FR" sz="2000" i="1">
                                  <a:latin typeface="Cambria Math" panose="02040503050406030204" pitchFamily="18" charset="0"/>
                                  <a:ea typeface="DengXian" panose="02010600030101010101" pitchFamily="2" charset="-122"/>
                                  <a:cs typeface="Times New Roman" panose="02020603050405020304" pitchFamily="18" charset="0"/>
                                </a:rPr>
                              </m:ctrlPr>
                            </m:sSubSupPr>
                            <m:e>
                              <m:r>
                                <a:rPr lang="fr-FR" sz="2000" i="1">
                                  <a:latin typeface="Cambria Math" panose="02040503050406030204" pitchFamily="18" charset="0"/>
                                  <a:ea typeface="DengXian" panose="02010600030101010101" pitchFamily="2" charset="-122"/>
                                  <a:cs typeface="Times New Roman" panose="02020603050405020304" pitchFamily="18" charset="0"/>
                                </a:rPr>
                                <m:t>𝑔</m:t>
                              </m:r>
                            </m:e>
                            <m:sub>
                              <m:r>
                                <a:rPr lang="fr-FR" sz="2000" i="1">
                                  <a:latin typeface="Cambria Math" panose="02040503050406030204" pitchFamily="18" charset="0"/>
                                  <a:ea typeface="DengXian" panose="02010600030101010101" pitchFamily="2" charset="-122"/>
                                  <a:cs typeface="Times New Roman" panose="02020603050405020304" pitchFamily="18" charset="0"/>
                                </a:rPr>
                                <m:t>𝑌𝑀</m:t>
                              </m:r>
                            </m:sub>
                            <m:sup>
                              <m:r>
                                <a:rPr lang="fr-FR" sz="2000" i="1">
                                  <a:latin typeface="Cambria Math" panose="02040503050406030204" pitchFamily="18" charset="0"/>
                                  <a:ea typeface="DengXian" panose="02010600030101010101" pitchFamily="2" charset="-122"/>
                                  <a:cs typeface="Times New Roman" panose="02020603050405020304" pitchFamily="18" charset="0"/>
                                </a:rPr>
                                <m:t>2</m:t>
                              </m:r>
                            </m:sup>
                          </m:sSubSup>
                        </m:den>
                      </m:f>
                      <m:r>
                        <m:rPr>
                          <m:nor/>
                        </m:rPr>
                        <a:rPr lang="fr-FR" sz="2000">
                          <a:latin typeface="Cambria Math" panose="02040503050406030204" pitchFamily="18" charset="0"/>
                          <a:ea typeface="DengXian" panose="02010600030101010101" pitchFamily="2" charset="-122"/>
                          <a:cs typeface="Times New Roman" panose="02020603050405020304" pitchFamily="18" charset="0"/>
                        </a:rPr>
                        <m:t>Tr</m:t>
                      </m:r>
                      <m:r>
                        <a:rPr lang="fr-FR" sz="2000" i="1">
                          <a:latin typeface="Cambria Math" panose="02040503050406030204" pitchFamily="18" charset="0"/>
                          <a:ea typeface="DengXian" panose="02010600030101010101" pitchFamily="2" charset="-122"/>
                          <a:cs typeface="Times New Roman" panose="02020603050405020304" pitchFamily="18" charset="0"/>
                        </a:rPr>
                        <m:t> </m:t>
                      </m:r>
                      <m:sSub>
                        <m:sSubPr>
                          <m:ctrlPr>
                            <a:rPr lang="fr-FR" sz="2000" i="1">
                              <a:latin typeface="Cambria Math" panose="02040503050406030204" pitchFamily="18" charset="0"/>
                              <a:ea typeface="DengXian" panose="02010600030101010101" pitchFamily="2" charset="-122"/>
                              <a:cs typeface="Times New Roman" panose="02020603050405020304" pitchFamily="18" charset="0"/>
                            </a:rPr>
                          </m:ctrlPr>
                        </m:sSubPr>
                        <m:e>
                          <m:r>
                            <a:rPr lang="fr-FR" sz="2000" i="1">
                              <a:latin typeface="Cambria Math" panose="02040503050406030204" pitchFamily="18" charset="0"/>
                              <a:ea typeface="DengXian" panose="02010600030101010101" pitchFamily="2" charset="-122"/>
                              <a:cs typeface="Times New Roman" panose="02020603050405020304" pitchFamily="18" charset="0"/>
                            </a:rPr>
                            <m:t>𝐹</m:t>
                          </m:r>
                        </m:e>
                        <m:sub>
                          <m:r>
                            <a:rPr lang="fr-FR" sz="2000" i="1">
                              <a:latin typeface="Cambria Math" panose="02040503050406030204" pitchFamily="18" charset="0"/>
                              <a:ea typeface="DengXian" panose="02010600030101010101" pitchFamily="2" charset="-122"/>
                              <a:cs typeface="Times New Roman" panose="02020603050405020304" pitchFamily="18" charset="0"/>
                            </a:rPr>
                            <m:t>𝜇𝜈</m:t>
                          </m:r>
                        </m:sub>
                      </m:sSub>
                      <m:sSup>
                        <m:sSupPr>
                          <m:ctrlPr>
                            <a:rPr lang="fr-FR" sz="2000" i="1">
                              <a:latin typeface="Cambria Math" panose="02040503050406030204" pitchFamily="18" charset="0"/>
                              <a:ea typeface="DengXian" panose="02010600030101010101" pitchFamily="2" charset="-122"/>
                              <a:cs typeface="Times New Roman" panose="02020603050405020304" pitchFamily="18" charset="0"/>
                            </a:rPr>
                          </m:ctrlPr>
                        </m:sSupPr>
                        <m:e>
                          <m:r>
                            <a:rPr lang="fr-FR" sz="2000" i="1">
                              <a:latin typeface="Cambria Math" panose="02040503050406030204" pitchFamily="18" charset="0"/>
                              <a:ea typeface="DengXian" panose="02010600030101010101" pitchFamily="2" charset="-122"/>
                              <a:cs typeface="Times New Roman" panose="02020603050405020304" pitchFamily="18" charset="0"/>
                            </a:rPr>
                            <m:t>𝐹</m:t>
                          </m:r>
                        </m:e>
                        <m:sup>
                          <m:r>
                            <a:rPr lang="fr-FR" sz="2000" i="1">
                              <a:latin typeface="Cambria Math" panose="02040503050406030204" pitchFamily="18" charset="0"/>
                              <a:ea typeface="DengXian" panose="02010600030101010101" pitchFamily="2" charset="-122"/>
                              <a:cs typeface="Times New Roman" panose="02020603050405020304" pitchFamily="18" charset="0"/>
                            </a:rPr>
                            <m:t>𝜇𝜈</m:t>
                          </m:r>
                        </m:sup>
                      </m:sSup>
                      <m:r>
                        <a:rPr lang="fr-FR" sz="2000" i="1">
                          <a:latin typeface="Cambria Math" panose="02040503050406030204" pitchFamily="18" charset="0"/>
                          <a:ea typeface="DengXian" panose="02010600030101010101" pitchFamily="2" charset="-122"/>
                          <a:cs typeface="Times New Roman" panose="02020603050405020304" pitchFamily="18" charset="0"/>
                        </a:rPr>
                        <m:t>+</m:t>
                      </m:r>
                      <m:nary>
                        <m:naryPr>
                          <m:chr m:val="∑"/>
                          <m:ctrlPr>
                            <a:rPr lang="fr-FR" sz="2000" i="1">
                              <a:latin typeface="Cambria Math" panose="02040503050406030204" pitchFamily="18" charset="0"/>
                              <a:ea typeface="DengXian" panose="02010600030101010101" pitchFamily="2" charset="-122"/>
                              <a:cs typeface="Times New Roman" panose="02020603050405020304" pitchFamily="18" charset="0"/>
                            </a:rPr>
                          </m:ctrlPr>
                        </m:naryPr>
                        <m:sub>
                          <m:r>
                            <a:rPr lang="fr-FR" sz="2000" i="1">
                              <a:latin typeface="Cambria Math" panose="02040503050406030204" pitchFamily="18" charset="0"/>
                              <a:ea typeface="DengXian" panose="02010600030101010101" pitchFamily="2" charset="-122"/>
                              <a:cs typeface="Times New Roman" panose="02020603050405020304" pitchFamily="18" charset="0"/>
                            </a:rPr>
                            <m:t>𝑖</m:t>
                          </m:r>
                          <m:r>
                            <a:rPr lang="fr-FR" sz="2000" i="1">
                              <a:latin typeface="Cambria Math" panose="02040503050406030204" pitchFamily="18" charset="0"/>
                              <a:ea typeface="DengXian" panose="02010600030101010101" pitchFamily="2" charset="-122"/>
                              <a:cs typeface="Times New Roman" panose="02020603050405020304" pitchFamily="18" charset="0"/>
                            </a:rPr>
                            <m:t>=1</m:t>
                          </m:r>
                        </m:sub>
                        <m:sup>
                          <m:sSub>
                            <m:sSubPr>
                              <m:ctrlPr>
                                <a:rPr lang="fr-FR" sz="2000" i="1">
                                  <a:latin typeface="Cambria Math" panose="02040503050406030204" pitchFamily="18" charset="0"/>
                                  <a:ea typeface="DengXian" panose="02010600030101010101" pitchFamily="2" charset="-122"/>
                                  <a:cs typeface="Times New Roman" panose="02020603050405020304" pitchFamily="18" charset="0"/>
                                </a:rPr>
                              </m:ctrlPr>
                            </m:sSubPr>
                            <m:e>
                              <m:r>
                                <a:rPr lang="fr-FR" sz="2000" i="1">
                                  <a:latin typeface="Cambria Math" panose="02040503050406030204" pitchFamily="18" charset="0"/>
                                  <a:ea typeface="DengXian" panose="02010600030101010101" pitchFamily="2" charset="-122"/>
                                  <a:cs typeface="Times New Roman" panose="02020603050405020304" pitchFamily="18" charset="0"/>
                                </a:rPr>
                                <m:t>𝑁</m:t>
                              </m:r>
                            </m:e>
                            <m:sub>
                              <m:r>
                                <a:rPr lang="fr-FR" sz="2000" i="1">
                                  <a:latin typeface="Cambria Math" panose="02040503050406030204" pitchFamily="18" charset="0"/>
                                  <a:ea typeface="DengXian" panose="02010600030101010101" pitchFamily="2" charset="-122"/>
                                  <a:cs typeface="Times New Roman" panose="02020603050405020304" pitchFamily="18" charset="0"/>
                                </a:rPr>
                                <m:t>𝑓</m:t>
                              </m:r>
                            </m:sub>
                          </m:sSub>
                        </m:sup>
                        <m:e>
                          <m:sSup>
                            <m:sSupPr>
                              <m:ctrlPr>
                                <a:rPr lang="fr-FR" sz="2000" i="1">
                                  <a:latin typeface="Cambria Math" panose="02040503050406030204" pitchFamily="18" charset="0"/>
                                  <a:ea typeface="DengXian" panose="02010600030101010101" pitchFamily="2" charset="-122"/>
                                  <a:cs typeface="Times New Roman" panose="02020603050405020304" pitchFamily="18" charset="0"/>
                                </a:rPr>
                              </m:ctrlPr>
                            </m:sSupPr>
                            <m:e>
                              <m:acc>
                                <m:accPr>
                                  <m:chr m:val="̅"/>
                                  <m:ctrlPr>
                                    <a:rPr lang="fr-FR" sz="2000" i="1">
                                      <a:latin typeface="Cambria Math" panose="02040503050406030204" pitchFamily="18" charset="0"/>
                                      <a:ea typeface="DengXian" panose="02010600030101010101" pitchFamily="2" charset="-122"/>
                                      <a:cs typeface="Times New Roman" panose="02020603050405020304" pitchFamily="18" charset="0"/>
                                    </a:rPr>
                                  </m:ctrlPr>
                                </m:accPr>
                                <m:e>
                                  <m:r>
                                    <a:rPr lang="fr-FR" sz="2000" i="1">
                                      <a:latin typeface="Cambria Math" panose="02040503050406030204" pitchFamily="18" charset="0"/>
                                      <a:ea typeface="DengXian" panose="02010600030101010101" pitchFamily="2" charset="-122"/>
                                      <a:cs typeface="Times New Roman" panose="02020603050405020304" pitchFamily="18" charset="0"/>
                                    </a:rPr>
                                    <m:t>𝜓</m:t>
                                  </m:r>
                                </m:e>
                              </m:acc>
                            </m:e>
                            <m:sup>
                              <m:r>
                                <a:rPr lang="fr-FR" sz="2000" i="1">
                                  <a:latin typeface="Cambria Math" panose="02040503050406030204" pitchFamily="18" charset="0"/>
                                  <a:ea typeface="DengXian" panose="02010600030101010101" pitchFamily="2" charset="-122"/>
                                  <a:cs typeface="Times New Roman" panose="02020603050405020304" pitchFamily="18" charset="0"/>
                                </a:rPr>
                                <m:t>𝑖</m:t>
                              </m:r>
                            </m:sup>
                          </m:sSup>
                          <m:d>
                            <m:dPr>
                              <m:ctrlPr>
                                <a:rPr lang="fr-FR" sz="2000" i="1">
                                  <a:latin typeface="Cambria Math" panose="02040503050406030204" pitchFamily="18" charset="0"/>
                                  <a:ea typeface="DengXian" panose="02010600030101010101" pitchFamily="2" charset="-122"/>
                                  <a:cs typeface="Times New Roman" panose="02020603050405020304" pitchFamily="18" charset="0"/>
                                </a:rPr>
                              </m:ctrlPr>
                            </m:dPr>
                            <m:e>
                              <m:r>
                                <a:rPr lang="fr-FR" sz="2000" i="1">
                                  <a:latin typeface="Cambria Math" panose="02040503050406030204" pitchFamily="18" charset="0"/>
                                  <a:ea typeface="DengXian" panose="02010600030101010101" pitchFamily="2" charset="-122"/>
                                  <a:cs typeface="Times New Roman" panose="02020603050405020304" pitchFamily="18" charset="0"/>
                                </a:rPr>
                                <m:t>𝑖</m:t>
                              </m:r>
                              <m:r>
                                <a:rPr lang="fr-FR" sz="2000" i="1">
                                  <a:latin typeface="Cambria Math" panose="02040503050406030204" pitchFamily="18" charset="0"/>
                                  <a:ea typeface="DengXian" panose="02010600030101010101" pitchFamily="2" charset="-122"/>
                                  <a:cs typeface="Times New Roman" panose="02020603050405020304" pitchFamily="18" charset="0"/>
                                </a:rPr>
                                <m:t> </m:t>
                              </m:r>
                              <m:sSup>
                                <m:sSupPr>
                                  <m:ctrlPr>
                                    <a:rPr lang="fr-FR" sz="2000" i="1">
                                      <a:latin typeface="Cambria Math" panose="02040503050406030204" pitchFamily="18" charset="0"/>
                                      <a:ea typeface="DengXian" panose="02010600030101010101" pitchFamily="2" charset="-122"/>
                                      <a:cs typeface="Times New Roman" panose="02020603050405020304" pitchFamily="18" charset="0"/>
                                    </a:rPr>
                                  </m:ctrlPr>
                                </m:sSupPr>
                                <m:e>
                                  <m:r>
                                    <a:rPr lang="fr-FR" sz="2000" i="1">
                                      <a:latin typeface="Cambria Math" panose="02040503050406030204" pitchFamily="18" charset="0"/>
                                      <a:ea typeface="DengXian" panose="02010600030101010101" pitchFamily="2" charset="-122"/>
                                      <a:cs typeface="Times New Roman" panose="02020603050405020304" pitchFamily="18" charset="0"/>
                                    </a:rPr>
                                    <m:t>𝛾</m:t>
                                  </m:r>
                                </m:e>
                                <m:sup>
                                  <m:r>
                                    <a:rPr lang="fr-FR" sz="2000" i="1">
                                      <a:latin typeface="Cambria Math" panose="02040503050406030204" pitchFamily="18" charset="0"/>
                                      <a:ea typeface="DengXian" panose="02010600030101010101" pitchFamily="2" charset="-122"/>
                                      <a:cs typeface="Times New Roman" panose="02020603050405020304" pitchFamily="18" charset="0"/>
                                    </a:rPr>
                                    <m:t>𝜇</m:t>
                                  </m:r>
                                </m:sup>
                              </m:sSup>
                              <m:sSub>
                                <m:sSubPr>
                                  <m:ctrlPr>
                                    <a:rPr lang="fr-FR" sz="2000" i="1">
                                      <a:latin typeface="Cambria Math" panose="02040503050406030204" pitchFamily="18" charset="0"/>
                                      <a:ea typeface="DengXian" panose="02010600030101010101" pitchFamily="2" charset="-122"/>
                                      <a:cs typeface="Times New Roman" panose="02020603050405020304" pitchFamily="18" charset="0"/>
                                    </a:rPr>
                                  </m:ctrlPr>
                                </m:sSubPr>
                                <m:e>
                                  <m:r>
                                    <a:rPr lang="fr-FR" sz="2000" i="1">
                                      <a:latin typeface="Cambria Math" panose="02040503050406030204" pitchFamily="18" charset="0"/>
                                      <a:ea typeface="DengXian" panose="02010600030101010101" pitchFamily="2" charset="-122"/>
                                      <a:cs typeface="Times New Roman" panose="02020603050405020304" pitchFamily="18" charset="0"/>
                                    </a:rPr>
                                    <m:t>𝐷</m:t>
                                  </m:r>
                                </m:e>
                                <m:sub>
                                  <m:r>
                                    <a:rPr lang="fr-FR" sz="2000" i="1">
                                      <a:latin typeface="Cambria Math" panose="02040503050406030204" pitchFamily="18" charset="0"/>
                                      <a:ea typeface="DengXian" panose="02010600030101010101" pitchFamily="2" charset="-122"/>
                                      <a:cs typeface="Times New Roman" panose="02020603050405020304" pitchFamily="18" charset="0"/>
                                    </a:rPr>
                                    <m:t>𝜇</m:t>
                                  </m:r>
                                </m:sub>
                              </m:sSub>
                              <m:r>
                                <a:rPr lang="fr-FR" sz="2000" i="1">
                                  <a:latin typeface="Cambria Math" panose="02040503050406030204" pitchFamily="18" charset="0"/>
                                  <a:ea typeface="DengXian" panose="02010600030101010101" pitchFamily="2" charset="-122"/>
                                  <a:cs typeface="Times New Roman" panose="02020603050405020304" pitchFamily="18" charset="0"/>
                                </a:rPr>
                                <m:t>−</m:t>
                              </m:r>
                              <m:sSub>
                                <m:sSubPr>
                                  <m:ctrlPr>
                                    <a:rPr lang="fr-FR" sz="2000" i="1">
                                      <a:latin typeface="Cambria Math" panose="02040503050406030204" pitchFamily="18" charset="0"/>
                                      <a:ea typeface="DengXian" panose="02010600030101010101" pitchFamily="2" charset="-122"/>
                                      <a:cs typeface="Times New Roman" panose="02020603050405020304" pitchFamily="18" charset="0"/>
                                    </a:rPr>
                                  </m:ctrlPr>
                                </m:sSubPr>
                                <m:e>
                                  <m:r>
                                    <a:rPr lang="fr-FR" sz="2000" i="1">
                                      <a:latin typeface="Cambria Math" panose="02040503050406030204" pitchFamily="18" charset="0"/>
                                      <a:ea typeface="DengXian" panose="02010600030101010101" pitchFamily="2" charset="-122"/>
                                      <a:cs typeface="Times New Roman" panose="02020603050405020304" pitchFamily="18" charset="0"/>
                                    </a:rPr>
                                    <m:t>𝑚</m:t>
                                  </m:r>
                                </m:e>
                                <m:sub>
                                  <m:r>
                                    <a:rPr lang="fr-FR" sz="2000" i="1">
                                      <a:latin typeface="Cambria Math" panose="02040503050406030204" pitchFamily="18" charset="0"/>
                                      <a:ea typeface="DengXian" panose="02010600030101010101" pitchFamily="2" charset="-122"/>
                                      <a:cs typeface="Times New Roman" panose="02020603050405020304" pitchFamily="18" charset="0"/>
                                    </a:rPr>
                                    <m:t>𝑖</m:t>
                                  </m:r>
                                </m:sub>
                              </m:sSub>
                            </m:e>
                          </m:d>
                          <m:sSup>
                            <m:sSupPr>
                              <m:ctrlPr>
                                <a:rPr lang="fr-FR" sz="2000" i="1">
                                  <a:latin typeface="Cambria Math" panose="02040503050406030204" pitchFamily="18" charset="0"/>
                                  <a:ea typeface="DengXian" panose="02010600030101010101" pitchFamily="2" charset="-122"/>
                                  <a:cs typeface="Times New Roman" panose="02020603050405020304" pitchFamily="18" charset="0"/>
                                </a:rPr>
                              </m:ctrlPr>
                            </m:sSupPr>
                            <m:e>
                              <m:r>
                                <a:rPr lang="fr-FR" sz="2000" i="1">
                                  <a:latin typeface="Cambria Math" panose="02040503050406030204" pitchFamily="18" charset="0"/>
                                  <a:ea typeface="DengXian" panose="02010600030101010101" pitchFamily="2" charset="-122"/>
                                  <a:cs typeface="Times New Roman" panose="02020603050405020304" pitchFamily="18" charset="0"/>
                                </a:rPr>
                                <m:t>𝜓</m:t>
                              </m:r>
                            </m:e>
                            <m:sup>
                              <m:r>
                                <a:rPr lang="fr-FR" sz="2000" i="1">
                                  <a:latin typeface="Cambria Math" panose="02040503050406030204" pitchFamily="18" charset="0"/>
                                  <a:ea typeface="DengXian" panose="02010600030101010101" pitchFamily="2" charset="-122"/>
                                  <a:cs typeface="Times New Roman" panose="02020603050405020304" pitchFamily="18" charset="0"/>
                                </a:rPr>
                                <m:t>𝑖</m:t>
                              </m:r>
                            </m:sup>
                          </m:sSup>
                        </m:e>
                      </m:nary>
                    </m:oMath>
                  </m:oMathPara>
                </a14:m>
                <a:endParaRPr lang="en-US" dirty="0"/>
              </a:p>
            </p:txBody>
          </p:sp>
        </mc:Choice>
        <mc:Fallback xmlns="">
          <p:sp>
            <p:nvSpPr>
              <p:cNvPr id="6" name="Rectangle 5">
                <a:extLst>
                  <a:ext uri="{FF2B5EF4-FFF2-40B4-BE49-F238E27FC236}">
                    <a16:creationId xmlns:a16="http://schemas.microsoft.com/office/drawing/2014/main" id="{61CC8019-4AD6-4330-AA17-55FD0EE3F1DF}"/>
                  </a:ext>
                </a:extLst>
              </p:cNvPr>
              <p:cNvSpPr>
                <a:spLocks noRot="1" noChangeAspect="1" noMove="1" noResize="1" noEditPoints="1" noAdjustHandles="1" noChangeArrowheads="1" noChangeShapeType="1" noTextEdit="1"/>
              </p:cNvSpPr>
              <p:nvPr/>
            </p:nvSpPr>
            <p:spPr>
              <a:xfrm>
                <a:off x="485140" y="3224964"/>
                <a:ext cx="5948744" cy="984180"/>
              </a:xfrm>
              <a:prstGeom prst="rect">
                <a:avLst/>
              </a:prstGeom>
              <a:blipFill>
                <a:blip r:embed="rId2"/>
                <a:stretch>
                  <a:fillRect/>
                </a:stretch>
              </a:blipFill>
            </p:spPr>
            <p:txBody>
              <a:bodyPr/>
              <a:lstStyle/>
              <a:p>
                <a:r>
                  <a:rPr lang="en-US">
                    <a:noFill/>
                  </a:rPr>
                  <a:t> </a:t>
                </a:r>
              </a:p>
            </p:txBody>
          </p:sp>
        </mc:Fallback>
      </mc:AlternateContent>
      <p:cxnSp>
        <p:nvCxnSpPr>
          <p:cNvPr id="8" name="Connecteur droit 7">
            <a:extLst>
              <a:ext uri="{FF2B5EF4-FFF2-40B4-BE49-F238E27FC236}">
                <a16:creationId xmlns:a16="http://schemas.microsoft.com/office/drawing/2014/main" id="{7E38957D-0055-496A-BC2C-9E9D43A65971}"/>
              </a:ext>
            </a:extLst>
          </p:cNvPr>
          <p:cNvCxnSpPr>
            <a:cxnSpLocks/>
          </p:cNvCxnSpPr>
          <p:nvPr/>
        </p:nvCxnSpPr>
        <p:spPr>
          <a:xfrm flipV="1">
            <a:off x="5495290" y="3442694"/>
            <a:ext cx="490156" cy="622576"/>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Flèche : droite 9">
            <a:extLst>
              <a:ext uri="{FF2B5EF4-FFF2-40B4-BE49-F238E27FC236}">
                <a16:creationId xmlns:a16="http://schemas.microsoft.com/office/drawing/2014/main" id="{6472AB87-6976-4037-B292-715B3E989283}"/>
              </a:ext>
            </a:extLst>
          </p:cNvPr>
          <p:cNvSpPr/>
          <p:nvPr/>
        </p:nvSpPr>
        <p:spPr>
          <a:xfrm>
            <a:off x="6618002" y="3626229"/>
            <a:ext cx="711200" cy="25550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A8A3C001-B4D5-4F61-8B2F-D3F8A7DE1912}"/>
              </a:ext>
            </a:extLst>
          </p:cNvPr>
          <p:cNvGrpSpPr/>
          <p:nvPr/>
        </p:nvGrpSpPr>
        <p:grpSpPr>
          <a:xfrm>
            <a:off x="7955280" y="3073542"/>
            <a:ext cx="3667760" cy="1103488"/>
            <a:chOff x="7955280" y="3073542"/>
            <a:chExt cx="3667760" cy="1103488"/>
          </a:xfrm>
          <a:solidFill>
            <a:schemeClr val="bg1"/>
          </a:solidFill>
        </p:grpSpPr>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2D4F9075-8ABA-4272-B982-B5F75F8004CE}"/>
                    </a:ext>
                  </a:extLst>
                </p:cNvPr>
                <p:cNvSpPr txBox="1"/>
                <p:nvPr/>
              </p:nvSpPr>
              <p:spPr>
                <a:xfrm>
                  <a:off x="7955280" y="3073542"/>
                  <a:ext cx="3667760" cy="526363"/>
                </a:xfrm>
                <a:prstGeom prst="rect">
                  <a:avLst/>
                </a:prstGeom>
                <a:noFill/>
              </p:spPr>
              <p:txBody>
                <a:bodyPr wrap="square" rtlCol="0">
                  <a:spAutoFit/>
                </a:bodyPr>
                <a:lstStyle/>
                <a:p>
                  <a14:m>
                    <m:oMath xmlns:m="http://schemas.openxmlformats.org/officeDocument/2006/math">
                      <m:r>
                        <a:rPr lang="fr-FR" sz="2200" b="1" i="1" smtClean="0">
                          <a:latin typeface="Cambria Math" panose="02040503050406030204" pitchFamily="18" charset="0"/>
                        </a:rPr>
                        <m:t>𝑼</m:t>
                      </m:r>
                      <m:sSub>
                        <m:sSubPr>
                          <m:ctrlPr>
                            <a:rPr lang="fr-FR" sz="2200" b="1" i="1" smtClean="0">
                              <a:latin typeface="Cambria Math" panose="02040503050406030204" pitchFamily="18" charset="0"/>
                            </a:rPr>
                          </m:ctrlPr>
                        </m:sSubPr>
                        <m:e>
                          <m:d>
                            <m:dPr>
                              <m:ctrlPr>
                                <a:rPr lang="fr-FR" sz="2200" b="1" i="1" smtClean="0">
                                  <a:latin typeface="Cambria Math" panose="02040503050406030204" pitchFamily="18" charset="0"/>
                                </a:rPr>
                              </m:ctrlPr>
                            </m:dPr>
                            <m:e>
                              <m:sSub>
                                <m:sSubPr>
                                  <m:ctrlPr>
                                    <a:rPr lang="fr-FR" sz="2200" b="1" i="1" smtClean="0">
                                      <a:latin typeface="Cambria Math" panose="02040503050406030204" pitchFamily="18" charset="0"/>
                                    </a:rPr>
                                  </m:ctrlPr>
                                </m:sSubPr>
                                <m:e>
                                  <m:r>
                                    <a:rPr lang="fr-FR" sz="2200" b="1" i="1" smtClean="0">
                                      <a:latin typeface="Cambria Math" panose="02040503050406030204" pitchFamily="18" charset="0"/>
                                    </a:rPr>
                                    <m:t>𝑵</m:t>
                                  </m:r>
                                </m:e>
                                <m:sub>
                                  <m:r>
                                    <a:rPr lang="fr-FR" sz="2200" b="1" i="1" smtClean="0">
                                      <a:latin typeface="Cambria Math" panose="02040503050406030204" pitchFamily="18" charset="0"/>
                                    </a:rPr>
                                    <m:t>𝒇</m:t>
                                  </m:r>
                                </m:sub>
                              </m:sSub>
                            </m:e>
                          </m:d>
                        </m:e>
                        <m:sub>
                          <m:r>
                            <a:rPr lang="fr-FR" sz="2200" b="1" i="1" smtClean="0">
                              <a:latin typeface="Cambria Math" panose="02040503050406030204" pitchFamily="18" charset="0"/>
                            </a:rPr>
                            <m:t>𝑳</m:t>
                          </m:r>
                        </m:sub>
                      </m:sSub>
                      <m:r>
                        <a:rPr lang="fr-FR" sz="2200" b="1" i="1" smtClean="0">
                          <a:latin typeface="Cambria Math" panose="02040503050406030204" pitchFamily="18" charset="0"/>
                        </a:rPr>
                        <m:t>×</m:t>
                      </m:r>
                      <m:r>
                        <a:rPr lang="fr-FR" sz="2200" b="1" i="1" smtClean="0">
                          <a:latin typeface="Cambria Math" panose="02040503050406030204" pitchFamily="18" charset="0"/>
                        </a:rPr>
                        <m:t>𝑼</m:t>
                      </m:r>
                      <m:sSub>
                        <m:sSubPr>
                          <m:ctrlPr>
                            <a:rPr lang="fr-FR" sz="2200" b="1" i="1" smtClean="0">
                              <a:latin typeface="Cambria Math" panose="02040503050406030204" pitchFamily="18" charset="0"/>
                            </a:rPr>
                          </m:ctrlPr>
                        </m:sSubPr>
                        <m:e>
                          <m:d>
                            <m:dPr>
                              <m:ctrlPr>
                                <a:rPr lang="fr-FR" sz="2200" b="1" i="1" smtClean="0">
                                  <a:latin typeface="Cambria Math" panose="02040503050406030204" pitchFamily="18" charset="0"/>
                                </a:rPr>
                              </m:ctrlPr>
                            </m:dPr>
                            <m:e>
                              <m:sSub>
                                <m:sSubPr>
                                  <m:ctrlPr>
                                    <a:rPr lang="fr-FR" sz="2200" b="1" i="1" smtClean="0">
                                      <a:latin typeface="Cambria Math" panose="02040503050406030204" pitchFamily="18" charset="0"/>
                                    </a:rPr>
                                  </m:ctrlPr>
                                </m:sSubPr>
                                <m:e>
                                  <m:r>
                                    <a:rPr lang="fr-FR" sz="2200" b="1" i="1" smtClean="0">
                                      <a:latin typeface="Cambria Math" panose="02040503050406030204" pitchFamily="18" charset="0"/>
                                    </a:rPr>
                                    <m:t>𝑵</m:t>
                                  </m:r>
                                </m:e>
                                <m:sub>
                                  <m:r>
                                    <a:rPr lang="fr-FR" sz="2200" b="1" i="1" smtClean="0">
                                      <a:latin typeface="Cambria Math" panose="02040503050406030204" pitchFamily="18" charset="0"/>
                                    </a:rPr>
                                    <m:t>𝒇</m:t>
                                  </m:r>
                                </m:sub>
                              </m:sSub>
                            </m:e>
                          </m:d>
                        </m:e>
                        <m:sub>
                          <m:r>
                            <a:rPr lang="fr-FR" sz="2200" b="1" i="1" smtClean="0">
                              <a:latin typeface="Cambria Math" panose="02040503050406030204" pitchFamily="18" charset="0"/>
                            </a:rPr>
                            <m:t>𝑹</m:t>
                          </m:r>
                        </m:sub>
                      </m:sSub>
                    </m:oMath>
                  </a14:m>
                  <a:r>
                    <a:rPr lang="en-US" sz="2200" b="1" dirty="0"/>
                    <a:t> symmetry</a:t>
                  </a:r>
                </a:p>
              </p:txBody>
            </p:sp>
          </mc:Choice>
          <mc:Fallback xmlns="">
            <p:sp>
              <p:nvSpPr>
                <p:cNvPr id="13" name="ZoneTexte 12">
                  <a:extLst>
                    <a:ext uri="{FF2B5EF4-FFF2-40B4-BE49-F238E27FC236}">
                      <a16:creationId xmlns:a16="http://schemas.microsoft.com/office/drawing/2014/main" id="{2D4F9075-8ABA-4272-B982-B5F75F8004CE}"/>
                    </a:ext>
                  </a:extLst>
                </p:cNvPr>
                <p:cNvSpPr txBox="1">
                  <a:spLocks noRot="1" noChangeAspect="1" noMove="1" noResize="1" noEditPoints="1" noAdjustHandles="1" noChangeArrowheads="1" noChangeShapeType="1" noTextEdit="1"/>
                </p:cNvSpPr>
                <p:nvPr/>
              </p:nvSpPr>
              <p:spPr>
                <a:xfrm>
                  <a:off x="7955280" y="3073542"/>
                  <a:ext cx="3667760" cy="526363"/>
                </a:xfrm>
                <a:prstGeom prst="rect">
                  <a:avLst/>
                </a:prstGeom>
                <a:blipFill>
                  <a:blip r:embed="rId3"/>
                  <a:stretch>
                    <a:fillRect l="-166" t="-3448" r="-166" b="-9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61997DAC-B49D-45F2-90C2-5BCE860DD0FA}"/>
                    </a:ext>
                  </a:extLst>
                </p:cNvPr>
                <p:cNvSpPr txBox="1"/>
                <p:nvPr/>
              </p:nvSpPr>
              <p:spPr>
                <a:xfrm>
                  <a:off x="7985781" y="3869253"/>
                  <a:ext cx="360675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𝜓</m:t>
                            </m:r>
                          </m:e>
                          <m:sub>
                            <m:r>
                              <a:rPr lang="fr-FR" sz="2000" b="0" i="1" smtClean="0">
                                <a:latin typeface="Cambria Math" panose="02040503050406030204" pitchFamily="18" charset="0"/>
                              </a:rPr>
                              <m:t>𝐿</m:t>
                            </m:r>
                          </m:sub>
                        </m:sSub>
                        <m:r>
                          <a:rPr lang="fr-FR"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𝑈</m:t>
                            </m:r>
                          </m:e>
                          <m:sub>
                            <m:r>
                              <a:rPr lang="fr-FR" sz="2000" b="0" i="1" smtClean="0">
                                <a:latin typeface="Cambria Math" panose="02040503050406030204" pitchFamily="18" charset="0"/>
                              </a:rPr>
                              <m:t>𝐿</m:t>
                            </m:r>
                          </m:sub>
                        </m:sSub>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𝜓</m:t>
                            </m:r>
                          </m:e>
                          <m:sub>
                            <m:r>
                              <a:rPr lang="fr-FR" sz="2000" b="0" i="1" smtClean="0">
                                <a:latin typeface="Cambria Math" panose="02040503050406030204" pitchFamily="18" charset="0"/>
                              </a:rPr>
                              <m:t>𝐿</m:t>
                            </m:r>
                          </m:sub>
                        </m:sSub>
                        <m:r>
                          <a:rPr lang="fr-FR" sz="2000" b="0" i="1" smtClean="0">
                            <a:latin typeface="Cambria Math" panose="02040503050406030204" pitchFamily="18" charset="0"/>
                          </a:rPr>
                          <m:t>       ,  </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𝜓</m:t>
                            </m:r>
                          </m:e>
                          <m:sub>
                            <m:r>
                              <a:rPr lang="fr-FR" sz="2000" b="0" i="1" smtClean="0">
                                <a:latin typeface="Cambria Math" panose="02040503050406030204" pitchFamily="18" charset="0"/>
                              </a:rPr>
                              <m:t>𝑅</m:t>
                            </m:r>
                          </m:sub>
                        </m:sSub>
                        <m:r>
                          <a:rPr lang="fr-FR"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𝑈</m:t>
                            </m:r>
                          </m:e>
                          <m:sub>
                            <m:r>
                              <a:rPr lang="fr-FR" sz="2000" b="0" i="1" smtClean="0">
                                <a:latin typeface="Cambria Math" panose="02040503050406030204" pitchFamily="18" charset="0"/>
                              </a:rPr>
                              <m:t>𝑅</m:t>
                            </m:r>
                          </m:sub>
                        </m:sSub>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𝜓</m:t>
                            </m:r>
                          </m:e>
                          <m:sub>
                            <m:r>
                              <a:rPr lang="fr-FR" sz="2000" b="0" i="1" smtClean="0">
                                <a:latin typeface="Cambria Math" panose="02040503050406030204" pitchFamily="18" charset="0"/>
                              </a:rPr>
                              <m:t>𝑅</m:t>
                            </m:r>
                          </m:sub>
                        </m:sSub>
                        <m:r>
                          <a:rPr lang="fr-FR" sz="2000" b="0" i="1" smtClean="0">
                            <a:latin typeface="Cambria Math" panose="02040503050406030204" pitchFamily="18" charset="0"/>
                          </a:rPr>
                          <m:t> </m:t>
                        </m:r>
                      </m:oMath>
                    </m:oMathPara>
                  </a14:m>
                  <a:endParaRPr lang="en-US" dirty="0"/>
                </a:p>
              </p:txBody>
            </p:sp>
          </mc:Choice>
          <mc:Fallback xmlns="">
            <p:sp>
              <p:nvSpPr>
                <p:cNvPr id="14" name="ZoneTexte 13">
                  <a:extLst>
                    <a:ext uri="{FF2B5EF4-FFF2-40B4-BE49-F238E27FC236}">
                      <a16:creationId xmlns:a16="http://schemas.microsoft.com/office/drawing/2014/main" id="{61997DAC-B49D-45F2-90C2-5BCE860DD0FA}"/>
                    </a:ext>
                  </a:extLst>
                </p:cNvPr>
                <p:cNvSpPr txBox="1">
                  <a:spLocks noRot="1" noChangeAspect="1" noMove="1" noResize="1" noEditPoints="1" noAdjustHandles="1" noChangeArrowheads="1" noChangeShapeType="1" noTextEdit="1"/>
                </p:cNvSpPr>
                <p:nvPr/>
              </p:nvSpPr>
              <p:spPr>
                <a:xfrm>
                  <a:off x="7985781" y="3869253"/>
                  <a:ext cx="3606757" cy="307777"/>
                </a:xfrm>
                <a:prstGeom prst="rect">
                  <a:avLst/>
                </a:prstGeom>
                <a:blipFill>
                  <a:blip r:embed="rId4"/>
                  <a:stretch>
                    <a:fillRect l="-2027" b="-34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39DBBB4D-4E40-444F-B8C1-8CEB83F2579C}"/>
                  </a:ext>
                </a:extLst>
              </p:cNvPr>
              <p:cNvSpPr txBox="1"/>
              <p:nvPr/>
            </p:nvSpPr>
            <p:spPr>
              <a:xfrm>
                <a:off x="952500" y="4531039"/>
                <a:ext cx="10039350" cy="1654107"/>
              </a:xfrm>
              <a:prstGeom prst="rect">
                <a:avLst/>
              </a:prstGeom>
              <a:noFill/>
            </p:spPr>
            <p:txBody>
              <a:bodyPr wrap="square" rtlCol="0">
                <a:spAutoFit/>
              </a:bodyPr>
              <a:lstStyle/>
              <a:p>
                <a:r>
                  <a:rPr lang="en-US" sz="2200" dirty="0"/>
                  <a:t>The chiral symmetry is </a:t>
                </a:r>
                <a:r>
                  <a:rPr lang="en-US" sz="2200" dirty="0">
                    <a:solidFill>
                      <a:srgbClr val="FF0000"/>
                    </a:solidFill>
                  </a:rPr>
                  <a:t>spontaneously broken </a:t>
                </a:r>
                <a:r>
                  <a:rPr lang="en-US" sz="2200" dirty="0"/>
                  <a:t>at low energies to </a:t>
                </a:r>
                <a14:m>
                  <m:oMath xmlns:m="http://schemas.openxmlformats.org/officeDocument/2006/math">
                    <m:r>
                      <a:rPr lang="fr-FR" sz="2200" b="0" i="1" smtClean="0">
                        <a:latin typeface="Cambria Math" panose="02040503050406030204" pitchFamily="18" charset="0"/>
                      </a:rPr>
                      <m:t>𝑈</m:t>
                    </m:r>
                    <m:sSub>
                      <m:sSubPr>
                        <m:ctrlPr>
                          <a:rPr lang="fr-FR" sz="2200" b="0" i="1" smtClean="0">
                            <a:latin typeface="Cambria Math" panose="02040503050406030204" pitchFamily="18" charset="0"/>
                          </a:rPr>
                        </m:ctrlPr>
                      </m:sSub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𝑓</m:t>
                                </m:r>
                              </m:sub>
                            </m:sSub>
                          </m:e>
                        </m:d>
                      </m:e>
                      <m:sub>
                        <m:r>
                          <a:rPr lang="fr-FR" sz="2200" b="0" i="1" smtClean="0">
                            <a:latin typeface="Cambria Math" panose="02040503050406030204" pitchFamily="18" charset="0"/>
                          </a:rPr>
                          <m:t>𝑉</m:t>
                        </m:r>
                      </m:sub>
                    </m:sSub>
                  </m:oMath>
                </a14:m>
                <a:r>
                  <a:rPr lang="en-US" sz="2200" dirty="0"/>
                  <a:t> : </a:t>
                </a:r>
                <a14:m>
                  <m:oMath xmlns:m="http://schemas.openxmlformats.org/officeDocument/2006/math">
                    <m:d>
                      <m:dPr>
                        <m:begChr m:val="⟨"/>
                        <m:endChr m:val="⟩"/>
                        <m:ctrlPr>
                          <a:rPr lang="en-US" sz="2200" i="1" smtClean="0">
                            <a:latin typeface="Cambria Math" panose="02040503050406030204" pitchFamily="18" charset="0"/>
                          </a:rPr>
                        </m:ctrlPr>
                      </m:dPr>
                      <m:e>
                        <m:sSup>
                          <m:sSupPr>
                            <m:ctrlPr>
                              <a:rPr lang="fr-FR" sz="2200" b="0" i="1" dirty="0" smtClean="0">
                                <a:latin typeface="Cambria Math" panose="02040503050406030204" pitchFamily="18" charset="0"/>
                              </a:rPr>
                            </m:ctrlPr>
                          </m:sSupPr>
                          <m:e>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𝜓</m:t>
                                </m:r>
                              </m:e>
                            </m:acc>
                          </m:e>
                          <m:sup>
                            <m:r>
                              <a:rPr lang="fr-FR" sz="2200" b="0" i="1" dirty="0" smtClean="0">
                                <a:latin typeface="Cambria Math" panose="02040503050406030204" pitchFamily="18" charset="0"/>
                              </a:rPr>
                              <m:t>𝑖</m:t>
                            </m:r>
                          </m:sup>
                        </m:sSup>
                        <m:sSup>
                          <m:sSupPr>
                            <m:ctrlPr>
                              <a:rPr lang="fr-FR" sz="2200" b="0" i="1" dirty="0" smtClean="0">
                                <a:latin typeface="Cambria Math" panose="02040503050406030204" pitchFamily="18" charset="0"/>
                              </a:rPr>
                            </m:ctrlPr>
                          </m:sSupPr>
                          <m:e>
                            <m:r>
                              <a:rPr lang="fr-FR" sz="2200" b="0" i="1" dirty="0" smtClean="0">
                                <a:latin typeface="Cambria Math" panose="02040503050406030204" pitchFamily="18" charset="0"/>
                              </a:rPr>
                              <m:t>𝜓</m:t>
                            </m:r>
                          </m:e>
                          <m:sup>
                            <m:r>
                              <a:rPr lang="fr-FR" sz="2200" b="0" i="1" dirty="0" smtClean="0">
                                <a:latin typeface="Cambria Math" panose="02040503050406030204" pitchFamily="18" charset="0"/>
                              </a:rPr>
                              <m:t>𝑗</m:t>
                            </m:r>
                          </m:sup>
                        </m:sSup>
                      </m:e>
                    </m:d>
                    <m:r>
                      <a:rPr lang="fr-FR" sz="2200" b="0" i="1" smtClean="0">
                        <a:latin typeface="Cambria Math" panose="02040503050406030204" pitchFamily="18" charset="0"/>
                      </a:rPr>
                      <m:t>≠0</m:t>
                    </m:r>
                  </m:oMath>
                </a14:m>
                <a:endParaRPr lang="en-US" sz="2200" dirty="0"/>
              </a:p>
              <a:p>
                <a:pPr marL="342900" indent="-342900">
                  <a:buFont typeface="Wingdings" panose="05000000000000000000" pitchFamily="2" charset="2"/>
                  <a:buChar char="à"/>
                </a:pPr>
                <a:r>
                  <a:rPr lang="en-US" sz="2200" dirty="0">
                    <a:solidFill>
                      <a:srgbClr val="FF0000"/>
                    </a:solidFill>
                    <a:sym typeface="Wingdings" panose="05000000000000000000" pitchFamily="2" charset="2"/>
                  </a:rPr>
                  <a:t>Goldstone bosons </a:t>
                </a:r>
                <a:r>
                  <a:rPr lang="en-US" sz="2200" dirty="0">
                    <a:sym typeface="Wingdings" panose="05000000000000000000" pitchFamily="2" charset="2"/>
                  </a:rPr>
                  <a:t>which control the low energy dynamics</a:t>
                </a:r>
                <a:endParaRPr lang="en-US" sz="2200" dirty="0"/>
              </a:p>
              <a:p>
                <a:endParaRPr lang="en-US" sz="2200" dirty="0"/>
              </a:p>
              <a:p>
                <a:pPr algn="ctr"/>
                <a14:m>
                  <m:oMathPara xmlns:m="http://schemas.openxmlformats.org/officeDocument/2006/math">
                    <m:oMathParaPr>
                      <m:jc m:val="centerGroup"/>
                    </m:oMathParaPr>
                    <m:oMath xmlns:m="http://schemas.openxmlformats.org/officeDocument/2006/math">
                      <m:r>
                        <a:rPr lang="fr-FR" sz="2200" b="0" i="1" smtClean="0">
                          <a:latin typeface="Cambria Math" panose="02040503050406030204" pitchFamily="18" charset="0"/>
                        </a:rPr>
                        <m:t>𝑈</m:t>
                      </m:r>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𝑥</m:t>
                          </m:r>
                        </m:e>
                      </m:d>
                      <m:r>
                        <a:rPr lang="fr-FR" sz="2200" b="0" i="1" smtClean="0">
                          <a:latin typeface="Cambria Math" panose="02040503050406030204" pitchFamily="18" charset="0"/>
                        </a:rPr>
                        <m:t>≡</m:t>
                      </m:r>
                      <m:sSup>
                        <m:sSupPr>
                          <m:ctrlPr>
                            <a:rPr lang="fr-FR" sz="2200" b="0" i="1" smtClean="0">
                              <a:latin typeface="Cambria Math" panose="02040503050406030204" pitchFamily="18" charset="0"/>
                            </a:rPr>
                          </m:ctrlPr>
                        </m:sSupPr>
                        <m:e>
                          <m:r>
                            <m:rPr>
                              <m:nor/>
                            </m:rPr>
                            <a:rPr lang="fr-FR" sz="2200" b="0" i="0" smtClean="0">
                              <a:latin typeface="Cambria Math" panose="02040503050406030204" pitchFamily="18" charset="0"/>
                            </a:rPr>
                            <m:t>e</m:t>
                          </m:r>
                        </m:e>
                        <m:sup>
                          <m:r>
                            <a:rPr lang="fr-FR" sz="2200" b="0" i="1" smtClean="0">
                              <a:latin typeface="Cambria Math" panose="02040503050406030204" pitchFamily="18" charset="0"/>
                            </a:rPr>
                            <m:t>2</m:t>
                          </m:r>
                          <m:r>
                            <a:rPr lang="fr-FR" sz="2200" b="0" i="1" smtClean="0">
                              <a:latin typeface="Cambria Math" panose="02040503050406030204" pitchFamily="18" charset="0"/>
                            </a:rPr>
                            <m:t>𝜋</m:t>
                          </m:r>
                          <m:r>
                            <a:rPr lang="fr-FR" sz="2200" b="0" i="1" smtClean="0">
                              <a:latin typeface="Cambria Math" panose="02040503050406030204" pitchFamily="18" charset="0"/>
                            </a:rPr>
                            <m:t>𝑖</m:t>
                          </m:r>
                          <m:r>
                            <a:rPr lang="fr-FR" sz="2200" b="0" i="1" smtClean="0">
                              <a:latin typeface="Cambria Math" panose="02040503050406030204" pitchFamily="18" charset="0"/>
                            </a:rPr>
                            <m:t> </m:t>
                          </m:r>
                          <m:sSup>
                            <m:sSupPr>
                              <m:ctrlPr>
                                <a:rPr lang="fr-FR" sz="2200" b="0" i="1" smtClean="0">
                                  <a:latin typeface="Cambria Math" panose="02040503050406030204" pitchFamily="18" charset="0"/>
                                </a:rPr>
                              </m:ctrlPr>
                            </m:sSupPr>
                            <m:e>
                              <m:r>
                                <m:rPr>
                                  <m:sty m:val="p"/>
                                </m:rPr>
                                <a:rPr lang="fr-FR" sz="2200" b="0" i="0" smtClean="0">
                                  <a:latin typeface="Cambria Math" panose="02040503050406030204" pitchFamily="18" charset="0"/>
                                </a:rPr>
                                <m:t>Π</m:t>
                              </m:r>
                            </m:e>
                            <m:sup>
                              <m:r>
                                <m:rPr>
                                  <m:sty m:val="p"/>
                                </m:rPr>
                                <a:rPr lang="fr-FR" sz="2200" b="0" i="0" smtClean="0">
                                  <a:latin typeface="Cambria Math" panose="02040503050406030204" pitchFamily="18" charset="0"/>
                                </a:rPr>
                                <m:t>a</m:t>
                              </m:r>
                            </m:sup>
                          </m:sSup>
                          <m:d>
                            <m:dPr>
                              <m:ctrlPr>
                                <a:rPr lang="fr-FR" sz="2200" b="0" i="1" smtClean="0">
                                  <a:latin typeface="Cambria Math" panose="02040503050406030204" pitchFamily="18" charset="0"/>
                                </a:rPr>
                              </m:ctrlPr>
                            </m:dPr>
                            <m:e>
                              <m:r>
                                <m:rPr>
                                  <m:sty m:val="p"/>
                                </m:rPr>
                                <a:rPr lang="fr-FR" sz="2200" b="0" i="0" smtClean="0">
                                  <a:latin typeface="Cambria Math" panose="02040503050406030204" pitchFamily="18" charset="0"/>
                                </a:rPr>
                                <m:t>x</m:t>
                              </m:r>
                            </m:e>
                          </m:d>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𝑇</m:t>
                              </m:r>
                            </m:e>
                            <m:sup>
                              <m:r>
                                <a:rPr lang="fr-FR" sz="2200" b="0" i="1" smtClean="0">
                                  <a:latin typeface="Cambria Math" panose="02040503050406030204" pitchFamily="18" charset="0"/>
                                </a:rPr>
                                <m:t>𝑎</m:t>
                              </m:r>
                            </m:sup>
                          </m:sSup>
                        </m:sup>
                      </m:sSup>
                      <m:r>
                        <a:rPr lang="fr-FR" sz="2200" b="0" i="1" smtClean="0">
                          <a:latin typeface="Cambria Math" panose="02040503050406030204" pitchFamily="18" charset="0"/>
                        </a:rPr>
                        <m:t>∈</m:t>
                      </m:r>
                      <m:r>
                        <a:rPr lang="fr-FR" sz="2200" b="0" i="1" smtClean="0">
                          <a:latin typeface="Cambria Math" panose="02040503050406030204" pitchFamily="18" charset="0"/>
                        </a:rPr>
                        <m:t>𝑆𝑈</m:t>
                      </m:r>
                      <m:sSub>
                        <m:sSubPr>
                          <m:ctrlPr>
                            <a:rPr lang="fr-FR" sz="2200" b="0" i="1" smtClean="0">
                              <a:latin typeface="Cambria Math" panose="02040503050406030204" pitchFamily="18" charset="0"/>
                            </a:rPr>
                          </m:ctrlPr>
                        </m:sSub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𝑓</m:t>
                                  </m:r>
                                </m:sub>
                              </m:sSub>
                            </m:e>
                          </m:d>
                        </m:e>
                        <m:sub>
                          <m:r>
                            <a:rPr lang="fr-FR" sz="2200" b="0" i="1" smtClean="0">
                              <a:latin typeface="Cambria Math" panose="02040503050406030204" pitchFamily="18" charset="0"/>
                            </a:rPr>
                            <m:t>𝐴</m:t>
                          </m:r>
                        </m:sub>
                      </m:sSub>
                    </m:oMath>
                  </m:oMathPara>
                </a14:m>
                <a:endParaRPr lang="en-US" sz="2200" dirty="0"/>
              </a:p>
            </p:txBody>
          </p:sp>
        </mc:Choice>
        <mc:Fallback xmlns="">
          <p:sp>
            <p:nvSpPr>
              <p:cNvPr id="20" name="ZoneTexte 19">
                <a:extLst>
                  <a:ext uri="{FF2B5EF4-FFF2-40B4-BE49-F238E27FC236}">
                    <a16:creationId xmlns:a16="http://schemas.microsoft.com/office/drawing/2014/main" id="{39DBBB4D-4E40-444F-B8C1-8CEB83F2579C}"/>
                  </a:ext>
                </a:extLst>
              </p:cNvPr>
              <p:cNvSpPr txBox="1">
                <a:spLocks noRot="1" noChangeAspect="1" noMove="1" noResize="1" noEditPoints="1" noAdjustHandles="1" noChangeArrowheads="1" noChangeShapeType="1" noTextEdit="1"/>
              </p:cNvSpPr>
              <p:nvPr/>
            </p:nvSpPr>
            <p:spPr>
              <a:xfrm>
                <a:off x="952500" y="4531039"/>
                <a:ext cx="10039350" cy="1654107"/>
              </a:xfrm>
              <a:prstGeom prst="rect">
                <a:avLst/>
              </a:prstGeom>
              <a:blipFill>
                <a:blip r:embed="rId5"/>
                <a:stretch>
                  <a:fillRect l="-789" t="-735" b="-368"/>
                </a:stretch>
              </a:blipFill>
            </p:spPr>
            <p:txBody>
              <a:bodyPr/>
              <a:lstStyle/>
              <a:p>
                <a:r>
                  <a:rPr lang="en-US">
                    <a:noFill/>
                  </a:rPr>
                  <a:t> </a:t>
                </a:r>
              </a:p>
            </p:txBody>
          </p:sp>
        </mc:Fallback>
      </mc:AlternateContent>
      <p:sp>
        <p:nvSpPr>
          <p:cNvPr id="17" name="Espace réservé du numéro de diapositive 4">
            <a:extLst>
              <a:ext uri="{FF2B5EF4-FFF2-40B4-BE49-F238E27FC236}">
                <a16:creationId xmlns:a16="http://schemas.microsoft.com/office/drawing/2014/main" id="{FE7D79D5-8259-4F40-9D52-8B3CC1292D3B}"/>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5</a:t>
            </a:fld>
            <a:r>
              <a:rPr lang="fr-FR" dirty="0"/>
              <a:t>/32</a:t>
            </a:r>
          </a:p>
        </p:txBody>
      </p:sp>
    </p:spTree>
    <p:extLst>
      <p:ext uri="{BB962C8B-B14F-4D97-AF65-F5344CB8AC3E}">
        <p14:creationId xmlns:p14="http://schemas.microsoft.com/office/powerpoint/2010/main" val="237664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xEl>
                                              <p:pRg st="1" end="1"/>
                                            </p:txEl>
                                          </p:spTgt>
                                        </p:tgtEl>
                                        <p:attrNameLst>
                                          <p:attrName>style.visibility</p:attrName>
                                        </p:attrNameLst>
                                      </p:cBhvr>
                                      <p:to>
                                        <p:strVal val="visible"/>
                                      </p:to>
                                    </p:set>
                                    <p:animEffect transition="in" filter="fade">
                                      <p:cBhvr>
                                        <p:cTn id="36" dur="500"/>
                                        <p:tgtEl>
                                          <p:spTgt spid="20">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xEl>
                                              <p:pRg st="3" end="3"/>
                                            </p:txEl>
                                          </p:spTgt>
                                        </p:tgtEl>
                                        <p:attrNameLst>
                                          <p:attrName>style.visibility</p:attrName>
                                        </p:attrNameLst>
                                      </p:cBhvr>
                                      <p:to>
                                        <p:strVal val="visible"/>
                                      </p:to>
                                    </p:set>
                                    <p:animEffect transition="in" filter="fade">
                                      <p:cBhvr>
                                        <p:cTn id="41"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6777346-3E23-45C9-AB86-972A5D2C490D}"/>
              </a:ext>
            </a:extLst>
          </p:cNvPr>
          <p:cNvSpPr txBox="1">
            <a:spLocks/>
          </p:cNvSpPr>
          <p:nvPr/>
        </p:nvSpPr>
        <p:spPr>
          <a:xfrm>
            <a:off x="838200" y="14160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Baryon in Chiral Effective Field Theory</a:t>
            </a:r>
          </a:p>
        </p:txBody>
      </p:sp>
      <p:sp>
        <p:nvSpPr>
          <p:cNvPr id="6" name="Rectangle 5">
            <a:extLst>
              <a:ext uri="{FF2B5EF4-FFF2-40B4-BE49-F238E27FC236}">
                <a16:creationId xmlns:a16="http://schemas.microsoft.com/office/drawing/2014/main" id="{C3A71D86-6F88-4D32-A959-69DB4FFFB8B4}"/>
              </a:ext>
            </a:extLst>
          </p:cNvPr>
          <p:cNvSpPr/>
          <p:nvPr/>
        </p:nvSpPr>
        <p:spPr>
          <a:xfrm>
            <a:off x="6332756" y="2044065"/>
            <a:ext cx="447040" cy="3927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D778608-D7C0-412C-B26B-9FF30E7BF4EA}"/>
              </a:ext>
            </a:extLst>
          </p:cNvPr>
          <p:cNvSpPr/>
          <p:nvPr/>
        </p:nvSpPr>
        <p:spPr>
          <a:xfrm>
            <a:off x="5075883" y="2044065"/>
            <a:ext cx="447040" cy="3927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997AF1-BA64-42AB-9BF5-78A1A5848EC7}"/>
              </a:ext>
            </a:extLst>
          </p:cNvPr>
          <p:cNvSpPr/>
          <p:nvPr/>
        </p:nvSpPr>
        <p:spPr>
          <a:xfrm>
            <a:off x="5746115" y="1363024"/>
            <a:ext cx="3159760" cy="44819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A095F95-0F36-4A4B-805C-EA6D01F6F993}"/>
                  </a:ext>
                </a:extLst>
              </p:cNvPr>
              <p:cNvSpPr/>
              <p:nvPr/>
            </p:nvSpPr>
            <p:spPr>
              <a:xfrm>
                <a:off x="838200" y="1363024"/>
                <a:ext cx="10039350" cy="1799210"/>
              </a:xfrm>
              <a:prstGeom prst="rect">
                <a:avLst/>
              </a:prstGeom>
            </p:spPr>
            <p:txBody>
              <a:bodyPr wrap="square">
                <a:spAutoFit/>
              </a:bodyPr>
              <a:lstStyle/>
              <a:p>
                <a:r>
                  <a:rPr lang="en-US" sz="2200" dirty="0"/>
                  <a:t>The low-energy </a:t>
                </a:r>
                <a:r>
                  <a:rPr lang="en-US" sz="2200" dirty="0" err="1"/>
                  <a:t>Lagrangian</a:t>
                </a:r>
                <a:r>
                  <a:rPr lang="en-US" sz="2200" dirty="0"/>
                  <a:t> is written as an </a:t>
                </a:r>
                <a:r>
                  <a:rPr lang="en-US" sz="2200" dirty="0">
                    <a:solidFill>
                      <a:srgbClr val="FF0000"/>
                    </a:solidFill>
                  </a:rPr>
                  <a:t>expansion</a:t>
                </a:r>
                <a:r>
                  <a:rPr lang="en-US" sz="2200" dirty="0"/>
                  <a:t> in a UV cut-off </a:t>
                </a:r>
                <a14:m>
                  <m:oMath xmlns:m="http://schemas.openxmlformats.org/officeDocument/2006/math">
                    <m:r>
                      <m:rPr>
                        <m:sty m:val="p"/>
                      </m:rPr>
                      <a:rPr lang="fr-FR" sz="2200">
                        <a:latin typeface="Cambria Math" panose="02040503050406030204" pitchFamily="18" charset="0"/>
                      </a:rPr>
                      <m:t>Λ</m:t>
                    </m:r>
                  </m:oMath>
                </a14:m>
                <a:r>
                  <a:rPr lang="en-US" sz="2200" dirty="0"/>
                  <a:t> </a:t>
                </a:r>
              </a:p>
              <a:p>
                <a:endParaRPr lang="en-US" sz="2200" dirty="0"/>
              </a:p>
              <a:p>
                <a:pPr/>
                <a14:m>
                  <m:oMathPara xmlns:m="http://schemas.openxmlformats.org/officeDocument/2006/math">
                    <m:oMathParaPr>
                      <m:jc m:val="centerGroup"/>
                    </m:oMathParaPr>
                    <m:oMath xmlns:m="http://schemas.openxmlformats.org/officeDocument/2006/math">
                      <m:r>
                        <a:rPr lang="fr-FR" sz="2200" i="1">
                          <a:latin typeface="Cambria Math" panose="02040503050406030204" pitchFamily="18" charset="0"/>
                        </a:rPr>
                        <m:t>ℒ</m:t>
                      </m:r>
                      <m:r>
                        <a:rPr lang="fr-FR" sz="2200" i="1">
                          <a:latin typeface="Cambria Math" panose="02040503050406030204" pitchFamily="18" charset="0"/>
                        </a:rPr>
                        <m:t>=</m:t>
                      </m:r>
                      <m:sSup>
                        <m:sSupPr>
                          <m:ctrlPr>
                            <a:rPr lang="fr-FR" sz="2200" i="1">
                              <a:latin typeface="Cambria Math" panose="02040503050406030204" pitchFamily="18" charset="0"/>
                            </a:rPr>
                          </m:ctrlPr>
                        </m:sSupPr>
                        <m:e>
                          <m:r>
                            <a:rPr lang="fr-FR" sz="2200" i="1">
                              <a:latin typeface="Cambria Math" panose="02040503050406030204" pitchFamily="18" charset="0"/>
                            </a:rPr>
                            <m:t>ℒ</m:t>
                          </m:r>
                        </m:e>
                        <m:sup>
                          <m:r>
                            <a:rPr lang="fr-FR" sz="2200" i="1">
                              <a:latin typeface="Cambria Math" panose="02040503050406030204" pitchFamily="18" charset="0"/>
                            </a:rPr>
                            <m:t>(0)</m:t>
                          </m:r>
                        </m:sup>
                      </m:sSup>
                      <m:r>
                        <a:rPr lang="fr-FR" sz="2200" i="1">
                          <a:latin typeface="Cambria Math" panose="02040503050406030204" pitchFamily="18" charset="0"/>
                        </a:rPr>
                        <m:t>+</m:t>
                      </m:r>
                      <m:sSup>
                        <m:sSupPr>
                          <m:ctrlPr>
                            <a:rPr lang="fr-FR" sz="2200" i="1">
                              <a:latin typeface="Cambria Math" panose="02040503050406030204" pitchFamily="18" charset="0"/>
                            </a:rPr>
                          </m:ctrlPr>
                        </m:sSupPr>
                        <m:e>
                          <m:r>
                            <m:rPr>
                              <m:sty m:val="p"/>
                            </m:rPr>
                            <a:rPr lang="fr-FR" sz="2200">
                              <a:latin typeface="Cambria Math" panose="02040503050406030204" pitchFamily="18" charset="0"/>
                            </a:rPr>
                            <m:t>Λ</m:t>
                          </m:r>
                        </m:e>
                        <m:sup>
                          <m:r>
                            <a:rPr lang="fr-FR" sz="2200" i="1">
                              <a:latin typeface="Cambria Math" panose="02040503050406030204" pitchFamily="18" charset="0"/>
                            </a:rPr>
                            <m:t>−1</m:t>
                          </m:r>
                        </m:sup>
                      </m:sSup>
                      <m:sSup>
                        <m:sSupPr>
                          <m:ctrlPr>
                            <a:rPr lang="fr-FR" sz="2200" i="1">
                              <a:latin typeface="Cambria Math" panose="02040503050406030204" pitchFamily="18" charset="0"/>
                            </a:rPr>
                          </m:ctrlPr>
                        </m:sSupPr>
                        <m:e>
                          <m:r>
                            <a:rPr lang="fr-FR" sz="2200" i="1">
                              <a:latin typeface="Cambria Math" panose="02040503050406030204" pitchFamily="18" charset="0"/>
                            </a:rPr>
                            <m:t>ℒ</m:t>
                          </m:r>
                        </m:e>
                        <m:sup>
                          <m:r>
                            <a:rPr lang="fr-FR" sz="2200" i="1">
                              <a:latin typeface="Cambria Math" panose="02040503050406030204" pitchFamily="18" charset="0"/>
                            </a:rPr>
                            <m:t>(1)</m:t>
                          </m:r>
                        </m:sup>
                      </m:sSup>
                      <m:r>
                        <a:rPr lang="fr-FR" sz="2200" i="1">
                          <a:latin typeface="Cambria Math" panose="02040503050406030204" pitchFamily="18" charset="0"/>
                        </a:rPr>
                        <m:t>+</m:t>
                      </m:r>
                      <m:sSup>
                        <m:sSupPr>
                          <m:ctrlPr>
                            <a:rPr lang="fr-FR" sz="2200" i="1">
                              <a:latin typeface="Cambria Math" panose="02040503050406030204" pitchFamily="18" charset="0"/>
                            </a:rPr>
                          </m:ctrlPr>
                        </m:sSupPr>
                        <m:e>
                          <m:r>
                            <m:rPr>
                              <m:sty m:val="p"/>
                            </m:rPr>
                            <a:rPr lang="fr-FR" sz="2200">
                              <a:latin typeface="Cambria Math" panose="02040503050406030204" pitchFamily="18" charset="0"/>
                            </a:rPr>
                            <m:t>Λ</m:t>
                          </m:r>
                        </m:e>
                        <m:sup>
                          <m:r>
                            <a:rPr lang="fr-FR" sz="2200" i="1">
                              <a:latin typeface="Cambria Math" panose="02040503050406030204" pitchFamily="18" charset="0"/>
                            </a:rPr>
                            <m:t>−2</m:t>
                          </m:r>
                        </m:sup>
                      </m:sSup>
                      <m:sSup>
                        <m:sSupPr>
                          <m:ctrlPr>
                            <a:rPr lang="fr-FR" sz="2200" i="1">
                              <a:latin typeface="Cambria Math" panose="02040503050406030204" pitchFamily="18" charset="0"/>
                            </a:rPr>
                          </m:ctrlPr>
                        </m:sSupPr>
                        <m:e>
                          <m:r>
                            <a:rPr lang="fr-FR" sz="2200" i="1">
                              <a:latin typeface="Cambria Math" panose="02040503050406030204" pitchFamily="18" charset="0"/>
                            </a:rPr>
                            <m:t>ℒ</m:t>
                          </m:r>
                        </m:e>
                        <m:sup>
                          <m:r>
                            <a:rPr lang="fr-FR" sz="2200" i="1">
                              <a:latin typeface="Cambria Math" panose="02040503050406030204" pitchFamily="18" charset="0"/>
                            </a:rPr>
                            <m:t>(2)</m:t>
                          </m:r>
                        </m:sup>
                      </m:sSup>
                      <m:r>
                        <a:rPr lang="fr-FR" sz="2200" i="1">
                          <a:latin typeface="Cambria Math" panose="02040503050406030204" pitchFamily="18" charset="0"/>
                        </a:rPr>
                        <m:t>+…,</m:t>
                      </m:r>
                    </m:oMath>
                  </m:oMathPara>
                </a14:m>
                <a:endParaRPr lang="en-US" sz="2200" dirty="0"/>
              </a:p>
              <a:p>
                <a:endParaRPr lang="en-US" sz="2200" dirty="0"/>
              </a:p>
              <a:p>
                <a:r>
                  <a:rPr lang="en-US" sz="2200" dirty="0"/>
                  <a:t>which is built out of local functions of </a:t>
                </a:r>
                <a14:m>
                  <m:oMath xmlns:m="http://schemas.openxmlformats.org/officeDocument/2006/math">
                    <m:r>
                      <a:rPr lang="fr-FR" sz="2200" b="0" i="1" smtClean="0">
                        <a:latin typeface="Cambria Math" panose="02040503050406030204" pitchFamily="18" charset="0"/>
                      </a:rPr>
                      <m:t>𝑈</m:t>
                    </m:r>
                    <m:r>
                      <a:rPr lang="fr-FR" sz="2200" b="0" i="1" smtClean="0">
                        <a:latin typeface="Cambria Math" panose="02040503050406030204" pitchFamily="18" charset="0"/>
                      </a:rPr>
                      <m:t>(</m:t>
                    </m:r>
                    <m:r>
                      <a:rPr lang="fr-FR" sz="2200" b="0" i="1" smtClean="0">
                        <a:latin typeface="Cambria Math" panose="02040503050406030204" pitchFamily="18" charset="0"/>
                      </a:rPr>
                      <m:t>𝑥</m:t>
                    </m:r>
                    <m:r>
                      <a:rPr lang="fr-FR" sz="2200" b="0" i="1" smtClean="0">
                        <a:latin typeface="Cambria Math" panose="02040503050406030204" pitchFamily="18" charset="0"/>
                      </a:rPr>
                      <m:t>)</m:t>
                    </m:r>
                  </m:oMath>
                </a14:m>
                <a:r>
                  <a:rPr lang="en-US" sz="2200" dirty="0"/>
                  <a:t> invariant under the </a:t>
                </a:r>
                <a:r>
                  <a:rPr lang="en-US" sz="2200" dirty="0">
                    <a:solidFill>
                      <a:srgbClr val="FF0000"/>
                    </a:solidFill>
                  </a:rPr>
                  <a:t>chiral</a:t>
                </a:r>
                <a:r>
                  <a:rPr lang="en-US" sz="2200" dirty="0"/>
                  <a:t> </a:t>
                </a:r>
                <a:r>
                  <a:rPr lang="en-US" sz="2200" dirty="0">
                    <a:solidFill>
                      <a:srgbClr val="FF0000"/>
                    </a:solidFill>
                  </a:rPr>
                  <a:t>symmetry</a:t>
                </a:r>
                <a:endParaRPr lang="en-US" sz="2200" dirty="0"/>
              </a:p>
            </p:txBody>
          </p:sp>
        </mc:Choice>
        <mc:Fallback xmlns="">
          <p:sp>
            <p:nvSpPr>
              <p:cNvPr id="9" name="Rectangle 8">
                <a:extLst>
                  <a:ext uri="{FF2B5EF4-FFF2-40B4-BE49-F238E27FC236}">
                    <a16:creationId xmlns:a16="http://schemas.microsoft.com/office/drawing/2014/main" id="{0A095F95-0F36-4A4B-805C-EA6D01F6F993}"/>
                  </a:ext>
                </a:extLst>
              </p:cNvPr>
              <p:cNvSpPr>
                <a:spLocks noRot="1" noChangeAspect="1" noMove="1" noResize="1" noEditPoints="1" noAdjustHandles="1" noChangeArrowheads="1" noChangeShapeType="1" noTextEdit="1"/>
              </p:cNvSpPr>
              <p:nvPr/>
            </p:nvSpPr>
            <p:spPr>
              <a:xfrm>
                <a:off x="838200" y="1363024"/>
                <a:ext cx="10039350" cy="1799210"/>
              </a:xfrm>
              <a:prstGeom prst="rect">
                <a:avLst/>
              </a:prstGeom>
              <a:blipFill>
                <a:blip r:embed="rId2"/>
                <a:stretch>
                  <a:fillRect l="-790" t="-2373" b="-57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A6BBBB69-90AA-456D-8AD4-14B021E5BFE2}"/>
                  </a:ext>
                </a:extLst>
              </p:cNvPr>
              <p:cNvSpPr txBox="1"/>
              <p:nvPr/>
            </p:nvSpPr>
            <p:spPr>
              <a:xfrm>
                <a:off x="838200" y="3650063"/>
                <a:ext cx="10515600" cy="2480551"/>
              </a:xfrm>
              <a:prstGeom prst="rect">
                <a:avLst/>
              </a:prstGeom>
              <a:noFill/>
            </p:spPr>
            <p:txBody>
              <a:bodyPr wrap="square" rtlCol="0">
                <a:spAutoFit/>
              </a:bodyPr>
              <a:lstStyle/>
              <a:p>
                <a:r>
                  <a:rPr lang="en-US" sz="2200" dirty="0"/>
                  <a:t>IR QCD possesses </a:t>
                </a:r>
                <a:r>
                  <a:rPr lang="en-US" sz="2200" dirty="0">
                    <a:solidFill>
                      <a:srgbClr val="FF0000"/>
                    </a:solidFill>
                  </a:rPr>
                  <a:t>stable baryonic </a:t>
                </a:r>
                <a:r>
                  <a:rPr lang="en-US" sz="2200" dirty="0"/>
                  <a:t>bound states </a:t>
                </a:r>
                <a:r>
                  <a:rPr lang="en-US" sz="2200" dirty="0">
                    <a:sym typeface="Wingdings" panose="05000000000000000000" pitchFamily="2" charset="2"/>
                  </a:rPr>
                  <a:t> </a:t>
                </a:r>
                <a:r>
                  <a:rPr lang="en-US" sz="2200" dirty="0">
                    <a:solidFill>
                      <a:srgbClr val="FF0000"/>
                    </a:solidFill>
                    <a:sym typeface="Wingdings" panose="05000000000000000000" pitchFamily="2" charset="2"/>
                  </a:rPr>
                  <a:t>Where are the baryons </a:t>
                </a:r>
                <a:r>
                  <a:rPr lang="en-US" sz="2200" dirty="0">
                    <a:sym typeface="Wingdings" panose="05000000000000000000" pitchFamily="2" charset="2"/>
                  </a:rPr>
                  <a:t>?</a:t>
                </a:r>
              </a:p>
              <a:p>
                <a:endParaRPr lang="en-US" sz="2200" dirty="0">
                  <a:sym typeface="Wingdings" panose="05000000000000000000" pitchFamily="2" charset="2"/>
                </a:endParaRPr>
              </a:p>
              <a:p>
                <a:r>
                  <a:rPr lang="en-US" sz="2200" dirty="0">
                    <a:sym typeface="Wingdings" panose="05000000000000000000" pitchFamily="2" charset="2"/>
                  </a:rPr>
                  <a:t>The scaling of </a:t>
                </a:r>
                <a14:m>
                  <m:oMath xmlns:m="http://schemas.openxmlformats.org/officeDocument/2006/math">
                    <m:sSub>
                      <m:sSubPr>
                        <m:ctrlPr>
                          <a:rPr lang="fr-FR" sz="2200" b="0" i="1" smtClean="0">
                            <a:latin typeface="Cambria Math" panose="02040503050406030204" pitchFamily="18" charset="0"/>
                            <a:sym typeface="Wingdings" panose="05000000000000000000" pitchFamily="2" charset="2"/>
                          </a:rPr>
                        </m:ctrlPr>
                      </m:sSubPr>
                      <m:e>
                        <m:r>
                          <a:rPr lang="fr-FR" sz="2200" b="0" i="1" smtClean="0">
                            <a:latin typeface="Cambria Math" panose="02040503050406030204" pitchFamily="18" charset="0"/>
                            <a:sym typeface="Wingdings" panose="05000000000000000000" pitchFamily="2" charset="2"/>
                          </a:rPr>
                          <m:t>𝑀</m:t>
                        </m:r>
                      </m:e>
                      <m:sub>
                        <m:r>
                          <a:rPr lang="fr-FR" sz="2200" b="0" i="1" smtClean="0">
                            <a:latin typeface="Cambria Math" panose="02040503050406030204" pitchFamily="18" charset="0"/>
                            <a:sym typeface="Wingdings" panose="05000000000000000000" pitchFamily="2" charset="2"/>
                          </a:rPr>
                          <m:t>𝐵</m:t>
                        </m:r>
                      </m:sub>
                    </m:sSub>
                  </m:oMath>
                </a14:m>
                <a:r>
                  <a:rPr lang="en-US" sz="2200" dirty="0"/>
                  <a:t> in the </a:t>
                </a:r>
                <a:r>
                  <a:rPr lang="en-US" sz="2200" dirty="0">
                    <a:solidFill>
                      <a:srgbClr val="FF0000"/>
                    </a:solidFill>
                  </a:rPr>
                  <a:t>large </a:t>
                </a:r>
                <a14:m>
                  <m:oMath xmlns:m="http://schemas.openxmlformats.org/officeDocument/2006/math">
                    <m:sSub>
                      <m:sSubPr>
                        <m:ctrlPr>
                          <a:rPr lang="fr-FR" sz="2200" b="0" i="1" smtClean="0">
                            <a:solidFill>
                              <a:srgbClr val="FF0000"/>
                            </a:solidFill>
                            <a:latin typeface="Cambria Math" panose="02040503050406030204" pitchFamily="18" charset="0"/>
                          </a:rPr>
                        </m:ctrlPr>
                      </m:sSubPr>
                      <m:e>
                        <m:r>
                          <a:rPr lang="fr-FR" sz="2200" b="0" i="1" smtClean="0">
                            <a:solidFill>
                              <a:srgbClr val="FF0000"/>
                            </a:solidFill>
                            <a:latin typeface="Cambria Math" panose="02040503050406030204" pitchFamily="18" charset="0"/>
                          </a:rPr>
                          <m:t>𝑁</m:t>
                        </m:r>
                      </m:e>
                      <m:sub>
                        <m:r>
                          <a:rPr lang="fr-FR" sz="2200" b="0" i="1" smtClean="0">
                            <a:solidFill>
                              <a:srgbClr val="FF0000"/>
                            </a:solidFill>
                            <a:latin typeface="Cambria Math" panose="02040503050406030204" pitchFamily="18" charset="0"/>
                          </a:rPr>
                          <m:t>𝑐</m:t>
                        </m:r>
                      </m:sub>
                    </m:sSub>
                  </m:oMath>
                </a14:m>
                <a:r>
                  <a:rPr lang="en-US" sz="2200" dirty="0">
                    <a:solidFill>
                      <a:srgbClr val="FF0000"/>
                    </a:solidFill>
                  </a:rPr>
                  <a:t> limit </a:t>
                </a:r>
                <a:r>
                  <a:rPr lang="en-US" sz="2200" dirty="0"/>
                  <a:t>suggests that baryons are </a:t>
                </a:r>
                <a:r>
                  <a:rPr lang="en-US" sz="2200" dirty="0">
                    <a:solidFill>
                      <a:srgbClr val="FF0000"/>
                    </a:solidFill>
                  </a:rPr>
                  <a:t>solitons</a:t>
                </a:r>
                <a:r>
                  <a:rPr lang="en-US" sz="2200" dirty="0"/>
                  <a:t> of the weakly coupled theory of mesons :</a:t>
                </a:r>
              </a:p>
              <a:p>
                <a:endParaRPr lang="en-US" sz="2200" dirty="0"/>
              </a:p>
              <a:p>
                <a:pPr/>
                <a14:m>
                  <m:oMathPara xmlns:m="http://schemas.openxmlformats.org/officeDocument/2006/math">
                    <m:oMathParaPr>
                      <m:jc m:val="centerGroup"/>
                    </m:oMathParaPr>
                    <m:oMath xmlns:m="http://schemas.openxmlformats.org/officeDocument/2006/math">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𝑀</m:t>
                          </m:r>
                        </m:e>
                        <m:sub>
                          <m:r>
                            <a:rPr lang="fr-FR" sz="2200" b="0" i="1" smtClean="0">
                              <a:latin typeface="Cambria Math" panose="02040503050406030204" pitchFamily="18" charset="0"/>
                            </a:rPr>
                            <m:t>𝐵</m:t>
                          </m:r>
                        </m:sub>
                      </m:sSub>
                      <m:r>
                        <a:rPr lang="fr-FR" sz="2200" b="0" i="1" smtClean="0">
                          <a:latin typeface="Cambria Math" panose="02040503050406030204" pitchFamily="18" charset="0"/>
                        </a:rPr>
                        <m:t>∼</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𝑐</m:t>
                          </m:r>
                        </m:sub>
                      </m:sSub>
                      <m:r>
                        <a:rPr lang="fr-FR" sz="2200" b="0" i="1" smtClean="0">
                          <a:latin typeface="Cambria Math" panose="02040503050406030204" pitchFamily="18" charset="0"/>
                        </a:rPr>
                        <m:t>∼</m:t>
                      </m:r>
                      <m:f>
                        <m:fPr>
                          <m:ctrlPr>
                            <a:rPr lang="fr-FR" sz="2200" b="0" i="1" smtClean="0">
                              <a:latin typeface="Cambria Math" panose="02040503050406030204" pitchFamily="18" charset="0"/>
                            </a:rPr>
                          </m:ctrlPr>
                        </m:fPr>
                        <m:num>
                          <m:r>
                            <a:rPr lang="fr-FR" sz="2200" b="0" i="1" smtClean="0">
                              <a:latin typeface="Cambria Math" panose="02040503050406030204" pitchFamily="18" charset="0"/>
                            </a:rPr>
                            <m:t>1</m:t>
                          </m:r>
                        </m:num>
                        <m:den>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𝑔</m:t>
                              </m:r>
                            </m:e>
                            <m:sub>
                              <m:r>
                                <a:rPr lang="fr-FR" sz="2200" b="0" i="1" smtClean="0">
                                  <a:latin typeface="Cambria Math" panose="02040503050406030204" pitchFamily="18" charset="0"/>
                                </a:rPr>
                                <m:t>𝑚𝑒𝑠𝑜𝑛</m:t>
                              </m:r>
                            </m:sub>
                          </m:sSub>
                        </m:den>
                      </m:f>
                    </m:oMath>
                  </m:oMathPara>
                </a14:m>
                <a:endParaRPr lang="en-US" sz="2200" dirty="0"/>
              </a:p>
            </p:txBody>
          </p:sp>
        </mc:Choice>
        <mc:Fallback xmlns="">
          <p:sp>
            <p:nvSpPr>
              <p:cNvPr id="3" name="ZoneTexte 2">
                <a:extLst>
                  <a:ext uri="{FF2B5EF4-FFF2-40B4-BE49-F238E27FC236}">
                    <a16:creationId xmlns:a16="http://schemas.microsoft.com/office/drawing/2014/main" id="{A6BBBB69-90AA-456D-8AD4-14B021E5BFE2}"/>
                  </a:ext>
                </a:extLst>
              </p:cNvPr>
              <p:cNvSpPr txBox="1">
                <a:spLocks noRot="1" noChangeAspect="1" noMove="1" noResize="1" noEditPoints="1" noAdjustHandles="1" noChangeArrowheads="1" noChangeShapeType="1" noTextEdit="1"/>
              </p:cNvSpPr>
              <p:nvPr/>
            </p:nvSpPr>
            <p:spPr>
              <a:xfrm>
                <a:off x="838200" y="3650063"/>
                <a:ext cx="10515600" cy="2480551"/>
              </a:xfrm>
              <a:prstGeom prst="rect">
                <a:avLst/>
              </a:prstGeom>
              <a:blipFill>
                <a:blip r:embed="rId3"/>
                <a:stretch>
                  <a:fillRect l="-754" t="-1966"/>
                </a:stretch>
              </a:blipFill>
            </p:spPr>
            <p:txBody>
              <a:bodyPr/>
              <a:lstStyle/>
              <a:p>
                <a:r>
                  <a:rPr lang="en-US">
                    <a:noFill/>
                  </a:rPr>
                  <a:t> </a:t>
                </a:r>
              </a:p>
            </p:txBody>
          </p:sp>
        </mc:Fallback>
      </mc:AlternateContent>
      <p:sp>
        <p:nvSpPr>
          <p:cNvPr id="4" name="ZoneTexte 3">
            <a:extLst>
              <a:ext uri="{FF2B5EF4-FFF2-40B4-BE49-F238E27FC236}">
                <a16:creationId xmlns:a16="http://schemas.microsoft.com/office/drawing/2014/main" id="{F0B54C7B-FB89-4228-9A31-95C2EF9C7459}"/>
              </a:ext>
            </a:extLst>
          </p:cNvPr>
          <p:cNvSpPr txBox="1"/>
          <p:nvPr/>
        </p:nvSpPr>
        <p:spPr>
          <a:xfrm>
            <a:off x="8219440" y="5531943"/>
            <a:ext cx="3241040" cy="430887"/>
          </a:xfrm>
          <a:prstGeom prst="rect">
            <a:avLst/>
          </a:prstGeom>
          <a:noFill/>
        </p:spPr>
        <p:txBody>
          <a:bodyPr wrap="square" rtlCol="0">
            <a:spAutoFit/>
          </a:bodyPr>
          <a:lstStyle/>
          <a:p>
            <a:pPr algn="ctr"/>
            <a:r>
              <a:rPr lang="en-US" sz="2200" dirty="0">
                <a:solidFill>
                  <a:schemeClr val="accent6"/>
                </a:solidFill>
              </a:rPr>
              <a:t>[Witten, 1979]</a:t>
            </a:r>
          </a:p>
        </p:txBody>
      </p:sp>
      <p:sp>
        <p:nvSpPr>
          <p:cNvPr id="10" name="Espace réservé du numéro de diapositive 4">
            <a:extLst>
              <a:ext uri="{FF2B5EF4-FFF2-40B4-BE49-F238E27FC236}">
                <a16:creationId xmlns:a16="http://schemas.microsoft.com/office/drawing/2014/main" id="{2A475084-D187-4327-842B-F78E8484AB5D}"/>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6</a:t>
            </a:fld>
            <a:r>
              <a:rPr lang="fr-FR" dirty="0"/>
              <a:t>/32</a:t>
            </a:r>
          </a:p>
        </p:txBody>
      </p:sp>
    </p:spTree>
    <p:extLst>
      <p:ext uri="{BB962C8B-B14F-4D97-AF65-F5344CB8AC3E}">
        <p14:creationId xmlns:p14="http://schemas.microsoft.com/office/powerpoint/2010/main" val="364830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82B43F3-5200-400D-B8DC-747549CAF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932" y="3092580"/>
            <a:ext cx="2017254" cy="1363047"/>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5F697C9-FD41-468F-865B-8B9AB391F5A5}"/>
                  </a:ext>
                </a:extLst>
              </p:cNvPr>
              <p:cNvSpPr/>
              <p:nvPr/>
            </p:nvSpPr>
            <p:spPr>
              <a:xfrm>
                <a:off x="838201" y="1104805"/>
                <a:ext cx="10515600" cy="5578643"/>
              </a:xfrm>
              <a:prstGeom prst="rect">
                <a:avLst/>
              </a:prstGeom>
            </p:spPr>
            <p:txBody>
              <a:bodyPr wrap="square">
                <a:spAutoFit/>
              </a:bodyPr>
              <a:lstStyle/>
              <a:p>
                <a:r>
                  <a:rPr lang="en-US" sz="2200" dirty="0"/>
                  <a:t>The leading term is the </a:t>
                </a:r>
                <a:r>
                  <a:rPr lang="en-US" sz="2200" dirty="0">
                    <a:solidFill>
                      <a:srgbClr val="FF0000"/>
                    </a:solidFill>
                  </a:rPr>
                  <a:t>non-linear sigma model</a:t>
                </a:r>
                <a:r>
                  <a:rPr lang="en-US" sz="2200" dirty="0"/>
                  <a:t> </a:t>
                </a:r>
                <a:r>
                  <a:rPr lang="en-US" sz="2200" dirty="0" err="1"/>
                  <a:t>Lagrangian</a:t>
                </a:r>
                <a:endParaRPr lang="fr-FR" sz="2200" i="1" dirty="0">
                  <a:latin typeface="Cambria Math" panose="02040503050406030204" pitchFamily="18" charset="0"/>
                </a:endParaRPr>
              </a:p>
              <a:p>
                <a:pPr algn="ctr"/>
                <a:endParaRPr lang="fr-FR" sz="2200" i="1" dirty="0">
                  <a:latin typeface="Cambria Math" panose="02040503050406030204" pitchFamily="18" charset="0"/>
                </a:endParaRPr>
              </a:p>
              <a:p>
                <a:pPr algn="ctr"/>
                <a14:m>
                  <m:oMath xmlns:m="http://schemas.openxmlformats.org/officeDocument/2006/math">
                    <m:sSup>
                      <m:sSupPr>
                        <m:ctrlPr>
                          <a:rPr lang="fr-FR" sz="2200" i="1" smtClean="0">
                            <a:latin typeface="Cambria Math" panose="02040503050406030204" pitchFamily="18" charset="0"/>
                          </a:rPr>
                        </m:ctrlPr>
                      </m:sSupPr>
                      <m:e>
                        <m:r>
                          <a:rPr lang="fr-FR" sz="2200" i="1">
                            <a:latin typeface="Cambria Math" panose="02040503050406030204" pitchFamily="18" charset="0"/>
                          </a:rPr>
                          <m:t>ℒ</m:t>
                        </m:r>
                      </m:e>
                      <m:sup>
                        <m:r>
                          <a:rPr lang="fr-FR" sz="2200" i="1">
                            <a:latin typeface="Cambria Math" panose="02040503050406030204" pitchFamily="18" charset="0"/>
                          </a:rPr>
                          <m:t>(2)</m:t>
                        </m:r>
                      </m:sup>
                    </m:sSup>
                    <m:r>
                      <a:rPr lang="fr-FR" sz="2200" i="1">
                        <a:latin typeface="Cambria Math" panose="02040503050406030204" pitchFamily="18" charset="0"/>
                      </a:rPr>
                      <m:t>=</m:t>
                    </m:r>
                    <m:f>
                      <m:fPr>
                        <m:ctrlPr>
                          <a:rPr lang="fr-FR" sz="2200" i="1">
                            <a:latin typeface="Cambria Math" panose="02040503050406030204" pitchFamily="18" charset="0"/>
                          </a:rPr>
                        </m:ctrlPr>
                      </m:fPr>
                      <m:num>
                        <m:r>
                          <a:rPr lang="fr-FR" sz="2200" i="1">
                            <a:latin typeface="Cambria Math" panose="02040503050406030204" pitchFamily="18" charset="0"/>
                          </a:rPr>
                          <m:t>1</m:t>
                        </m:r>
                      </m:num>
                      <m:den>
                        <m:r>
                          <a:rPr lang="fr-FR" sz="2200" i="1">
                            <a:latin typeface="Cambria Math" panose="02040503050406030204" pitchFamily="18" charset="0"/>
                          </a:rPr>
                          <m:t>4</m:t>
                        </m:r>
                      </m:den>
                    </m:f>
                    <m:sSubSup>
                      <m:sSubSupPr>
                        <m:ctrlPr>
                          <a:rPr lang="fr-FR" sz="2200" i="1">
                            <a:latin typeface="Cambria Math" panose="02040503050406030204" pitchFamily="18" charset="0"/>
                          </a:rPr>
                        </m:ctrlPr>
                      </m:sSubSupPr>
                      <m:e>
                        <m:r>
                          <a:rPr lang="fr-FR" sz="2200" i="1">
                            <a:latin typeface="Cambria Math" panose="02040503050406030204" pitchFamily="18" charset="0"/>
                          </a:rPr>
                          <m:t>𝑓</m:t>
                        </m:r>
                      </m:e>
                      <m:sub>
                        <m:r>
                          <a:rPr lang="fr-FR" sz="2200" i="1">
                            <a:latin typeface="Cambria Math" panose="02040503050406030204" pitchFamily="18" charset="0"/>
                          </a:rPr>
                          <m:t>𝜋</m:t>
                        </m:r>
                      </m:sub>
                      <m:sup>
                        <m:r>
                          <a:rPr lang="fr-FR" sz="2200" i="1">
                            <a:latin typeface="Cambria Math" panose="02040503050406030204" pitchFamily="18" charset="0"/>
                          </a:rPr>
                          <m:t>2</m:t>
                        </m:r>
                      </m:sup>
                    </m:sSubSup>
                    <m:r>
                      <m:rPr>
                        <m:nor/>
                      </m:rPr>
                      <a:rPr lang="fr-FR" sz="2200">
                        <a:latin typeface="Cambria Math" panose="02040503050406030204" pitchFamily="18" charset="0"/>
                      </a:rPr>
                      <m:t> </m:t>
                    </m:r>
                    <m:r>
                      <m:rPr>
                        <m:nor/>
                      </m:rPr>
                      <a:rPr lang="fr-FR" sz="2200">
                        <a:latin typeface="Cambria Math" panose="02040503050406030204" pitchFamily="18" charset="0"/>
                      </a:rPr>
                      <m:t>Tr</m:t>
                    </m:r>
                    <m:r>
                      <m:rPr>
                        <m:nor/>
                      </m:rPr>
                      <a:rPr lang="fr-FR" sz="2200">
                        <a:latin typeface="Cambria Math" panose="02040503050406030204" pitchFamily="18" charset="0"/>
                      </a:rPr>
                      <m:t> </m:t>
                    </m:r>
                    <m:r>
                      <a:rPr lang="fr-FR" sz="2200" i="1">
                        <a:latin typeface="Cambria Math" panose="02040503050406030204" pitchFamily="18" charset="0"/>
                      </a:rPr>
                      <m:t>𝜕</m:t>
                    </m:r>
                    <m:sSup>
                      <m:sSupPr>
                        <m:ctrlPr>
                          <a:rPr lang="fr-FR" sz="2200" i="1">
                            <a:latin typeface="Cambria Math" panose="02040503050406030204" pitchFamily="18" charset="0"/>
                          </a:rPr>
                        </m:ctrlPr>
                      </m:sSupPr>
                      <m:e>
                        <m:r>
                          <a:rPr lang="fr-FR" sz="2200" i="1">
                            <a:latin typeface="Cambria Math" panose="02040503050406030204" pitchFamily="18" charset="0"/>
                          </a:rPr>
                          <m:t>𝑈</m:t>
                        </m:r>
                      </m:e>
                      <m:sup>
                        <m:r>
                          <a:rPr lang="fr-FR" sz="2200" i="1">
                            <a:latin typeface="Cambria Math" panose="02040503050406030204" pitchFamily="18" charset="0"/>
                          </a:rPr>
                          <m:t>†</m:t>
                        </m:r>
                      </m:sup>
                    </m:sSup>
                    <m:r>
                      <a:rPr lang="fr-FR" sz="2200" i="1">
                        <a:latin typeface="Cambria Math" panose="02040503050406030204" pitchFamily="18" charset="0"/>
                      </a:rPr>
                      <m:t>𝜕</m:t>
                    </m:r>
                    <m:r>
                      <a:rPr lang="fr-FR" sz="2200" i="1">
                        <a:latin typeface="Cambria Math" panose="02040503050406030204" pitchFamily="18" charset="0"/>
                      </a:rPr>
                      <m:t>𝑈</m:t>
                    </m:r>
                    <m:r>
                      <a:rPr lang="fr-FR" sz="2200" i="1">
                        <a:latin typeface="Cambria Math" panose="02040503050406030204" pitchFamily="18" charset="0"/>
                      </a:rPr>
                      <m:t> ,     </m:t>
                    </m:r>
                    <m:r>
                      <a:rPr lang="fr-FR" sz="2200" b="0" i="1" smtClean="0">
                        <a:latin typeface="Cambria Math" panose="02040503050406030204" pitchFamily="18" charset="0"/>
                      </a:rPr>
                      <m:t>𝑈</m:t>
                    </m:r>
                    <m:r>
                      <a:rPr lang="fr-FR" sz="2200" b="0" i="1" smtClean="0">
                        <a:latin typeface="Cambria Math" panose="02040503050406030204" pitchFamily="18" charset="0"/>
                      </a:rPr>
                      <m:t>∈</m:t>
                    </m:r>
                    <m:r>
                      <a:rPr lang="fr-FR" sz="2200" b="0" i="1" smtClean="0">
                        <a:latin typeface="Cambria Math" panose="02040503050406030204" pitchFamily="18" charset="0"/>
                      </a:rPr>
                      <m:t>𝑆𝑈</m:t>
                    </m:r>
                    <m:sSub>
                      <m:sSubPr>
                        <m:ctrlPr>
                          <a:rPr lang="fr-FR" sz="2200" b="0" i="1" smtClean="0">
                            <a:latin typeface="Cambria Math" panose="02040503050406030204" pitchFamily="18" charset="0"/>
                          </a:rPr>
                        </m:ctrlPr>
                      </m:sSub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𝑓</m:t>
                                </m:r>
                              </m:sub>
                            </m:sSub>
                          </m:e>
                        </m:d>
                      </m:e>
                      <m:sub>
                        <m:r>
                          <a:rPr lang="fr-FR" sz="2200" b="0" i="1" smtClean="0">
                            <a:latin typeface="Cambria Math" panose="02040503050406030204" pitchFamily="18" charset="0"/>
                          </a:rPr>
                          <m:t>𝐴</m:t>
                        </m:r>
                      </m:sub>
                    </m:sSub>
                  </m:oMath>
                </a14:m>
                <a:r>
                  <a:rPr lang="en-US" sz="2200" dirty="0"/>
                  <a:t> </a:t>
                </a:r>
              </a:p>
              <a:p>
                <a:pPr algn="ctr"/>
                <a:endParaRPr lang="en-US" sz="2200" dirty="0"/>
              </a:p>
              <a:p>
                <a:r>
                  <a:rPr lang="en-US" sz="2200" dirty="0"/>
                  <a:t>Because </a:t>
                </a:r>
                <a14:m>
                  <m:oMath xmlns:m="http://schemas.openxmlformats.org/officeDocument/2006/math">
                    <m:sSub>
                      <m:sSubPr>
                        <m:ctrlPr>
                          <a:rPr lang="fr-FR" sz="2200" b="0" i="1" smtClean="0">
                            <a:latin typeface="Cambria Math" panose="02040503050406030204" pitchFamily="18" charset="0"/>
                          </a:rPr>
                        </m:ctrlPr>
                      </m:sSubPr>
                      <m:e>
                        <m:r>
                          <m:rPr>
                            <m:sty m:val="p"/>
                          </m:rPr>
                          <a:rPr lang="fr-FR" sz="2200" b="0" i="0" smtClean="0">
                            <a:latin typeface="Cambria Math" panose="02040503050406030204" pitchFamily="18" charset="0"/>
                          </a:rPr>
                          <m:t>Π</m:t>
                        </m:r>
                      </m:e>
                      <m:sub>
                        <m:r>
                          <a:rPr lang="fr-FR" sz="2200" b="0" i="1" smtClean="0">
                            <a:latin typeface="Cambria Math" panose="02040503050406030204" pitchFamily="18" charset="0"/>
                          </a:rPr>
                          <m:t>3</m:t>
                        </m:r>
                      </m:sub>
                    </m:sSub>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𝑆𝑈</m:t>
                        </m:r>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𝑓</m:t>
                                </m:r>
                              </m:sub>
                            </m:sSub>
                          </m:e>
                        </m:d>
                      </m:e>
                    </m:d>
                    <m:r>
                      <a:rPr lang="fr-FR" sz="2200" b="0" i="1" smtClean="0">
                        <a:latin typeface="Cambria Math" panose="02040503050406030204" pitchFamily="18" charset="0"/>
                      </a:rPr>
                      <m:t>=</m:t>
                    </m:r>
                    <m:r>
                      <a:rPr lang="fr-FR" sz="2200" b="0" i="1" smtClean="0">
                        <a:latin typeface="Cambria Math" panose="02040503050406030204" pitchFamily="18" charset="0"/>
                      </a:rPr>
                      <m:t>ℤ</m:t>
                    </m:r>
                  </m:oMath>
                </a14:m>
                <a:r>
                  <a:rPr lang="en-US" sz="2200" dirty="0"/>
                  <a:t>, this theory admits </a:t>
                </a:r>
                <a:r>
                  <a:rPr lang="en-US" sz="2200" dirty="0">
                    <a:solidFill>
                      <a:srgbClr val="FF0000"/>
                    </a:solidFill>
                  </a:rPr>
                  <a:t>topological soliton solutions</a:t>
                </a:r>
              </a:p>
              <a:p>
                <a:pPr algn="ctr"/>
                <a:endParaRPr lang="en-US" sz="2200" dirty="0"/>
              </a:p>
              <a:p>
                <a:r>
                  <a:rPr lang="fr-FR" sz="2200" dirty="0"/>
                  <a:t>		</a:t>
                </a:r>
                <a14:m>
                  <m:oMath xmlns:m="http://schemas.openxmlformats.org/officeDocument/2006/math">
                    <m:sSub>
                      <m:sSubPr>
                        <m:ctrlPr>
                          <a:rPr lang="fr-FR" sz="2200" i="1">
                            <a:latin typeface="Cambria Math" panose="02040503050406030204" pitchFamily="18" charset="0"/>
                          </a:rPr>
                        </m:ctrlPr>
                      </m:sSubPr>
                      <m:e>
                        <m:r>
                          <a:rPr lang="fr-FR" sz="2200" i="1">
                            <a:latin typeface="Cambria Math" panose="02040503050406030204" pitchFamily="18" charset="0"/>
                          </a:rPr>
                          <m:t>𝑁</m:t>
                        </m:r>
                      </m:e>
                      <m:sub>
                        <m:r>
                          <a:rPr lang="fr-FR" sz="2200" i="1">
                            <a:latin typeface="Cambria Math" panose="02040503050406030204" pitchFamily="18" charset="0"/>
                          </a:rPr>
                          <m:t>𝑆𝑘𝑦𝑟𝑚𝑖𝑜𝑛</m:t>
                        </m:r>
                      </m:sub>
                    </m:sSub>
                    <m:r>
                      <a:rPr lang="fr-FR" sz="2200" i="1">
                        <a:latin typeface="Cambria Math" panose="02040503050406030204" pitchFamily="18" charset="0"/>
                      </a:rPr>
                      <m:t>=</m:t>
                    </m:r>
                    <m:f>
                      <m:fPr>
                        <m:ctrlPr>
                          <a:rPr lang="fr-FR" sz="2200" i="1">
                            <a:latin typeface="Cambria Math" panose="02040503050406030204" pitchFamily="18" charset="0"/>
                          </a:rPr>
                        </m:ctrlPr>
                      </m:fPr>
                      <m:num>
                        <m:r>
                          <a:rPr lang="fr-FR" sz="2200" i="1">
                            <a:latin typeface="Cambria Math" panose="02040503050406030204" pitchFamily="18" charset="0"/>
                          </a:rPr>
                          <m:t>1</m:t>
                        </m:r>
                      </m:num>
                      <m:den>
                        <m:r>
                          <a:rPr lang="fr-FR" sz="2200" i="1">
                            <a:latin typeface="Cambria Math" panose="02040503050406030204" pitchFamily="18" charset="0"/>
                          </a:rPr>
                          <m:t>24</m:t>
                        </m:r>
                        <m:sSup>
                          <m:sSupPr>
                            <m:ctrlPr>
                              <a:rPr lang="fr-FR" sz="2200" i="1">
                                <a:latin typeface="Cambria Math" panose="02040503050406030204" pitchFamily="18" charset="0"/>
                              </a:rPr>
                            </m:ctrlPr>
                          </m:sSupPr>
                          <m:e>
                            <m:r>
                              <a:rPr lang="fr-FR" sz="2200" i="1">
                                <a:latin typeface="Cambria Math" panose="02040503050406030204" pitchFamily="18" charset="0"/>
                              </a:rPr>
                              <m:t>𝜋</m:t>
                            </m:r>
                          </m:e>
                          <m:sup>
                            <m:r>
                              <a:rPr lang="fr-FR" sz="2200" i="1">
                                <a:latin typeface="Cambria Math" panose="02040503050406030204" pitchFamily="18" charset="0"/>
                              </a:rPr>
                              <m:t>2</m:t>
                            </m:r>
                          </m:sup>
                        </m:sSup>
                      </m:den>
                    </m:f>
                    <m:r>
                      <m:rPr>
                        <m:nor/>
                      </m:rPr>
                      <a:rPr lang="fr-FR" sz="2200">
                        <a:latin typeface="Cambria Math" panose="02040503050406030204" pitchFamily="18" charset="0"/>
                      </a:rPr>
                      <m:t>Tr</m:t>
                    </m:r>
                    <m:nary>
                      <m:naryPr>
                        <m:subHide m:val="on"/>
                        <m:supHide m:val="on"/>
                        <m:ctrlPr>
                          <a:rPr lang="fr-FR" sz="2200" i="1">
                            <a:latin typeface="Cambria Math" panose="02040503050406030204" pitchFamily="18" charset="0"/>
                          </a:rPr>
                        </m:ctrlPr>
                      </m:naryPr>
                      <m:sub/>
                      <m:sup/>
                      <m:e>
                        <m:sSup>
                          <m:sSupPr>
                            <m:ctrlPr>
                              <a:rPr lang="fr-FR" sz="2200" i="1">
                                <a:latin typeface="Cambria Math" panose="02040503050406030204" pitchFamily="18" charset="0"/>
                              </a:rPr>
                            </m:ctrlPr>
                          </m:sSupPr>
                          <m:e>
                            <m:d>
                              <m:dPr>
                                <m:ctrlPr>
                                  <a:rPr lang="fr-FR" sz="2200" i="1">
                                    <a:latin typeface="Cambria Math" panose="02040503050406030204" pitchFamily="18" charset="0"/>
                                  </a:rPr>
                                </m:ctrlPr>
                              </m:dPr>
                              <m:e>
                                <m:sSup>
                                  <m:sSupPr>
                                    <m:ctrlPr>
                                      <a:rPr lang="fr-FR" sz="2200" b="0" i="1" smtClean="0">
                                        <a:latin typeface="Cambria Math" panose="02040503050406030204" pitchFamily="18" charset="0"/>
                                      </a:rPr>
                                    </m:ctrlPr>
                                  </m:sSupPr>
                                  <m:e>
                                    <m:r>
                                      <a:rPr lang="fr-FR" sz="2200" i="1">
                                        <a:latin typeface="Cambria Math" panose="02040503050406030204" pitchFamily="18" charset="0"/>
                                      </a:rPr>
                                      <m:t>𝑈</m:t>
                                    </m:r>
                                  </m:e>
                                  <m:sup>
                                    <m:r>
                                      <a:rPr lang="fr-FR" sz="2200" i="1" smtClean="0">
                                        <a:latin typeface="Cambria Math" panose="02040503050406030204" pitchFamily="18" charset="0"/>
                                      </a:rPr>
                                      <m:t>†</m:t>
                                    </m:r>
                                  </m:sup>
                                </m:sSup>
                                <m:r>
                                  <a:rPr lang="fr-FR" sz="2200" i="1">
                                    <a:latin typeface="Cambria Math" panose="02040503050406030204" pitchFamily="18" charset="0"/>
                                  </a:rPr>
                                  <m:t>∧</m:t>
                                </m:r>
                                <m:r>
                                  <m:rPr>
                                    <m:nor/>
                                  </m:rPr>
                                  <a:rPr lang="fr-FR" sz="2200">
                                    <a:latin typeface="Cambria Math" panose="02040503050406030204" pitchFamily="18" charset="0"/>
                                  </a:rPr>
                                  <m:t>d</m:t>
                                </m:r>
                                <m:r>
                                  <a:rPr lang="fr-FR" sz="2200" i="1">
                                    <a:latin typeface="Cambria Math" panose="02040503050406030204" pitchFamily="18" charset="0"/>
                                  </a:rPr>
                                  <m:t>𝑈</m:t>
                                </m:r>
                              </m:e>
                            </m:d>
                          </m:e>
                          <m:sup>
                            <m:r>
                              <a:rPr lang="fr-FR" sz="2200" i="1">
                                <a:latin typeface="Cambria Math" panose="02040503050406030204" pitchFamily="18" charset="0"/>
                              </a:rPr>
                              <m:t>3</m:t>
                            </m:r>
                          </m:sup>
                        </m:sSup>
                      </m:e>
                    </m:nary>
                  </m:oMath>
                </a14:m>
                <a:r>
                  <a:rPr lang="en-US" sz="2200" dirty="0"/>
                  <a:t> . </a:t>
                </a:r>
              </a:p>
              <a:p>
                <a:pPr algn="ctr"/>
                <a:endParaRPr lang="en-US" sz="2200" dirty="0"/>
              </a:p>
              <a:p>
                <a:r>
                  <a:rPr lang="en-US" sz="2200" dirty="0"/>
                  <a:t>But the </a:t>
                </a:r>
                <a:r>
                  <a:rPr lang="en-US" sz="2200" dirty="0" err="1"/>
                  <a:t>skyrmion</a:t>
                </a:r>
                <a:r>
                  <a:rPr lang="en-US" sz="2200" dirty="0"/>
                  <a:t> has to be of </a:t>
                </a:r>
                <a:r>
                  <a:rPr lang="en-US" sz="2200" dirty="0">
                    <a:solidFill>
                      <a:srgbClr val="FF0000"/>
                    </a:solidFill>
                  </a:rPr>
                  <a:t>0 size </a:t>
                </a:r>
              </a:p>
              <a:p>
                <a:endParaRPr lang="en-US" sz="2200" dirty="0"/>
              </a:p>
              <a:p>
                <a:r>
                  <a:rPr lang="en-US" sz="2200" dirty="0">
                    <a:sym typeface="Wingdings" panose="05000000000000000000" pitchFamily="2" charset="2"/>
                  </a:rPr>
                  <a:t></a:t>
                </a:r>
                <a:r>
                  <a:rPr lang="en-US" sz="2200" dirty="0"/>
                  <a:t>The </a:t>
                </a:r>
                <a:r>
                  <a:rPr lang="en-US" sz="2200" dirty="0" err="1">
                    <a:solidFill>
                      <a:srgbClr val="FF0000"/>
                    </a:solidFill>
                  </a:rPr>
                  <a:t>Skyrme</a:t>
                </a:r>
                <a:r>
                  <a:rPr lang="en-US" sz="2200" dirty="0">
                    <a:solidFill>
                      <a:srgbClr val="FF0000"/>
                    </a:solidFill>
                  </a:rPr>
                  <a:t> model </a:t>
                </a:r>
                <a:r>
                  <a:rPr lang="en-US" sz="2200" dirty="0"/>
                  <a:t>introduces a quartic term that </a:t>
                </a:r>
                <a:r>
                  <a:rPr lang="en-US" sz="2200" dirty="0">
                    <a:solidFill>
                      <a:srgbClr val="FF0000"/>
                    </a:solidFill>
                  </a:rPr>
                  <a:t>stabilizes the </a:t>
                </a:r>
                <a:r>
                  <a:rPr lang="en-US" sz="2200" dirty="0" err="1">
                    <a:solidFill>
                      <a:srgbClr val="FF0000"/>
                    </a:solidFill>
                  </a:rPr>
                  <a:t>skyrmion</a:t>
                </a:r>
                <a:r>
                  <a:rPr lang="en-US" sz="2200" dirty="0">
                    <a:solidFill>
                      <a:srgbClr val="FF0000"/>
                    </a:solidFill>
                  </a:rPr>
                  <a:t> size</a:t>
                </a:r>
              </a:p>
              <a:p>
                <a:endParaRPr lang="en-US" sz="2200" dirty="0">
                  <a:solidFill>
                    <a:srgbClr val="FF0000"/>
                  </a:solidFill>
                </a:endParaRPr>
              </a:p>
              <a:p>
                <a:pPr algn="ctr"/>
                <a14:m>
                  <m:oMathPara xmlns:m="http://schemas.openxmlformats.org/officeDocument/2006/math">
                    <m:oMathParaPr>
                      <m:jc m:val="centerGroup"/>
                    </m:oMathParaPr>
                    <m:oMath xmlns:m="http://schemas.openxmlformats.org/officeDocument/2006/math">
                      <m:sSub>
                        <m:sSubPr>
                          <m:ctrlPr>
                            <a:rPr lang="fr-FR" sz="2200" b="0" i="1" smtClean="0">
                              <a:solidFill>
                                <a:schemeClr val="tx1"/>
                              </a:solidFill>
                              <a:latin typeface="Cambria Math" panose="02040503050406030204" pitchFamily="18" charset="0"/>
                            </a:rPr>
                          </m:ctrlPr>
                        </m:sSubPr>
                        <m:e>
                          <m:r>
                            <a:rPr lang="fr-FR" sz="2200" b="0" i="1" smtClean="0">
                              <a:solidFill>
                                <a:schemeClr val="tx1"/>
                              </a:solidFill>
                              <a:latin typeface="Cambria Math" panose="02040503050406030204" pitchFamily="18" charset="0"/>
                            </a:rPr>
                            <m:t>ℒ</m:t>
                          </m:r>
                        </m:e>
                        <m:sub>
                          <m:r>
                            <a:rPr lang="fr-FR" sz="2200" b="0" i="1" smtClean="0">
                              <a:solidFill>
                                <a:schemeClr val="tx1"/>
                              </a:solidFill>
                              <a:latin typeface="Cambria Math" panose="02040503050406030204" pitchFamily="18" charset="0"/>
                            </a:rPr>
                            <m:t>𝑆𝑘𝑦𝑟𝑚𝑒</m:t>
                          </m:r>
                        </m:sub>
                      </m:sSub>
                      <m:r>
                        <a:rPr lang="fr-FR" sz="2200" b="0" i="1" smtClean="0">
                          <a:solidFill>
                            <a:schemeClr val="tx1"/>
                          </a:solidFill>
                          <a:latin typeface="Cambria Math" panose="02040503050406030204" pitchFamily="18" charset="0"/>
                        </a:rPr>
                        <m:t>=</m:t>
                      </m:r>
                      <m:f>
                        <m:fPr>
                          <m:ctrlPr>
                            <a:rPr lang="fr-FR" sz="2200" i="1">
                              <a:latin typeface="Cambria Math" panose="02040503050406030204" pitchFamily="18" charset="0"/>
                            </a:rPr>
                          </m:ctrlPr>
                        </m:fPr>
                        <m:num>
                          <m:r>
                            <a:rPr lang="fr-FR" sz="2200" i="1">
                              <a:latin typeface="Cambria Math" panose="02040503050406030204" pitchFamily="18" charset="0"/>
                            </a:rPr>
                            <m:t>1</m:t>
                          </m:r>
                        </m:num>
                        <m:den>
                          <m:r>
                            <a:rPr lang="fr-FR" sz="2200" i="1">
                              <a:latin typeface="Cambria Math" panose="02040503050406030204" pitchFamily="18" charset="0"/>
                            </a:rPr>
                            <m:t>4</m:t>
                          </m:r>
                        </m:den>
                      </m:f>
                      <m:sSubSup>
                        <m:sSubSupPr>
                          <m:ctrlPr>
                            <a:rPr lang="fr-FR" sz="2200" i="1">
                              <a:latin typeface="Cambria Math" panose="02040503050406030204" pitchFamily="18" charset="0"/>
                            </a:rPr>
                          </m:ctrlPr>
                        </m:sSubSupPr>
                        <m:e>
                          <m:r>
                            <a:rPr lang="fr-FR" sz="2200" i="1">
                              <a:latin typeface="Cambria Math" panose="02040503050406030204" pitchFamily="18" charset="0"/>
                            </a:rPr>
                            <m:t>𝑓</m:t>
                          </m:r>
                        </m:e>
                        <m:sub>
                          <m:r>
                            <a:rPr lang="fr-FR" sz="2200" i="1">
                              <a:latin typeface="Cambria Math" panose="02040503050406030204" pitchFamily="18" charset="0"/>
                            </a:rPr>
                            <m:t>𝜋</m:t>
                          </m:r>
                        </m:sub>
                        <m:sup>
                          <m:r>
                            <a:rPr lang="fr-FR" sz="2200" i="1">
                              <a:latin typeface="Cambria Math" panose="02040503050406030204" pitchFamily="18" charset="0"/>
                            </a:rPr>
                            <m:t>2</m:t>
                          </m:r>
                        </m:sup>
                      </m:sSubSup>
                      <m:r>
                        <m:rPr>
                          <m:nor/>
                        </m:rPr>
                        <a:rPr lang="fr-FR" sz="2200">
                          <a:latin typeface="Cambria Math" panose="02040503050406030204" pitchFamily="18" charset="0"/>
                        </a:rPr>
                        <m:t> </m:t>
                      </m:r>
                      <m:r>
                        <m:rPr>
                          <m:nor/>
                        </m:rPr>
                        <a:rPr lang="fr-FR" sz="2200">
                          <a:latin typeface="Cambria Math" panose="02040503050406030204" pitchFamily="18" charset="0"/>
                        </a:rPr>
                        <m:t>Tr</m:t>
                      </m:r>
                      <m:r>
                        <m:rPr>
                          <m:nor/>
                        </m:rPr>
                        <a:rPr lang="fr-FR" sz="2200">
                          <a:latin typeface="Cambria Math" panose="02040503050406030204" pitchFamily="18" charset="0"/>
                        </a:rPr>
                        <m:t> </m:t>
                      </m:r>
                      <m:r>
                        <a:rPr lang="fr-FR" sz="2200" i="1">
                          <a:latin typeface="Cambria Math" panose="02040503050406030204" pitchFamily="18" charset="0"/>
                        </a:rPr>
                        <m:t>𝜕</m:t>
                      </m:r>
                      <m:sSup>
                        <m:sSupPr>
                          <m:ctrlPr>
                            <a:rPr lang="fr-FR" sz="2200" i="1">
                              <a:latin typeface="Cambria Math" panose="02040503050406030204" pitchFamily="18" charset="0"/>
                            </a:rPr>
                          </m:ctrlPr>
                        </m:sSupPr>
                        <m:e>
                          <m:r>
                            <a:rPr lang="fr-FR" sz="2200" i="1">
                              <a:latin typeface="Cambria Math" panose="02040503050406030204" pitchFamily="18" charset="0"/>
                            </a:rPr>
                            <m:t>𝑈</m:t>
                          </m:r>
                        </m:e>
                        <m:sup>
                          <m:r>
                            <a:rPr lang="fr-FR" sz="2200" i="1">
                              <a:latin typeface="Cambria Math" panose="02040503050406030204" pitchFamily="18" charset="0"/>
                            </a:rPr>
                            <m:t>†</m:t>
                          </m:r>
                        </m:sup>
                      </m:sSup>
                      <m:r>
                        <a:rPr lang="fr-FR" sz="2200" i="1">
                          <a:latin typeface="Cambria Math" panose="02040503050406030204" pitchFamily="18" charset="0"/>
                        </a:rPr>
                        <m:t>𝜕</m:t>
                      </m:r>
                      <m:r>
                        <a:rPr lang="fr-FR" sz="2200" i="1">
                          <a:latin typeface="Cambria Math" panose="02040503050406030204" pitchFamily="18" charset="0"/>
                        </a:rPr>
                        <m:t>𝑈</m:t>
                      </m:r>
                      <m:r>
                        <a:rPr lang="fr-FR" sz="2200" b="0" i="1" smtClean="0">
                          <a:latin typeface="Cambria Math" panose="02040503050406030204" pitchFamily="18" charset="0"/>
                        </a:rPr>
                        <m:t>+</m:t>
                      </m:r>
                      <m:f>
                        <m:fPr>
                          <m:ctrlPr>
                            <a:rPr lang="fr-FR" sz="2200" b="0" i="1" smtClean="0">
                              <a:latin typeface="Cambria Math" panose="02040503050406030204" pitchFamily="18" charset="0"/>
                            </a:rPr>
                          </m:ctrlPr>
                        </m:fPr>
                        <m:num>
                          <m:r>
                            <a:rPr lang="fr-FR" sz="2200" b="0" i="1" smtClean="0">
                              <a:latin typeface="Cambria Math" panose="02040503050406030204" pitchFamily="18" charset="0"/>
                            </a:rPr>
                            <m:t>1</m:t>
                          </m:r>
                        </m:num>
                        <m:den>
                          <m:r>
                            <a:rPr lang="fr-FR" sz="2200" b="0" i="1" smtClean="0">
                              <a:latin typeface="Cambria Math" panose="02040503050406030204" pitchFamily="18" charset="0"/>
                            </a:rPr>
                            <m:t>32</m:t>
                          </m:r>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𝑒</m:t>
                              </m:r>
                            </m:e>
                            <m:sup>
                              <m:r>
                                <a:rPr lang="fr-FR" sz="2200" b="0" i="1" smtClean="0">
                                  <a:latin typeface="Cambria Math" panose="02040503050406030204" pitchFamily="18" charset="0"/>
                                </a:rPr>
                                <m:t>2</m:t>
                              </m:r>
                            </m:sup>
                          </m:sSup>
                        </m:den>
                      </m:f>
                      <m:r>
                        <m:rPr>
                          <m:nor/>
                        </m:rPr>
                        <a:rPr lang="fr-FR" sz="2200" b="0" i="0" smtClean="0">
                          <a:latin typeface="Cambria Math" panose="02040503050406030204" pitchFamily="18" charset="0"/>
                        </a:rPr>
                        <m:t>Tr</m:t>
                      </m:r>
                      <m:d>
                        <m:dPr>
                          <m:begChr m:val="{"/>
                          <m:endChr m:val="}"/>
                          <m:ctrlPr>
                            <a:rPr lang="fr-FR" sz="2200" b="0" i="1" smtClean="0">
                              <a:latin typeface="Cambria Math" panose="02040503050406030204" pitchFamily="18" charset="0"/>
                            </a:rPr>
                          </m:ctrlPr>
                        </m:dPr>
                        <m:e>
                          <m:d>
                            <m:dPr>
                              <m:begChr m:val="["/>
                              <m:endChr m:val="]"/>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𝑈</m:t>
                                      </m:r>
                                    </m:e>
                                    <m:sup>
                                      <m:r>
                                        <a:rPr lang="fr-FR" sz="2200" b="0" i="1" smtClean="0">
                                          <a:latin typeface="Cambria Math" panose="02040503050406030204" pitchFamily="18" charset="0"/>
                                        </a:rPr>
                                        <m:t>†</m:t>
                                      </m:r>
                                    </m:sup>
                                  </m:sSup>
                                  <m:r>
                                    <a:rPr lang="fr-FR" sz="2200" b="0" i="1" smtClean="0">
                                      <a:latin typeface="Cambria Math" panose="02040503050406030204" pitchFamily="18" charset="0"/>
                                    </a:rPr>
                                    <m:t>𝜕</m:t>
                                  </m:r>
                                </m:e>
                                <m:sub>
                                  <m:r>
                                    <a:rPr lang="fr-FR" sz="2200" b="0" i="1" smtClean="0">
                                      <a:latin typeface="Cambria Math" panose="02040503050406030204" pitchFamily="18" charset="0"/>
                                    </a:rPr>
                                    <m:t>𝜇</m:t>
                                  </m:r>
                                </m:sub>
                              </m:sSub>
                              <m:r>
                                <a:rPr lang="fr-FR" sz="2200" b="0" i="1" smtClean="0">
                                  <a:latin typeface="Cambria Math" panose="02040503050406030204" pitchFamily="18" charset="0"/>
                                </a:rPr>
                                <m:t>𝑈</m:t>
                              </m:r>
                              <m:r>
                                <a:rPr lang="fr-FR" sz="2200" b="0" i="1" smtClean="0">
                                  <a:latin typeface="Cambria Math" panose="02040503050406030204" pitchFamily="18" charset="0"/>
                                </a:rPr>
                                <m:t>,</m:t>
                              </m:r>
                              <m:sSub>
                                <m:sSubPr>
                                  <m:ctrlPr>
                                    <a:rPr lang="fr-FR" sz="2200" i="1">
                                      <a:latin typeface="Cambria Math" panose="02040503050406030204" pitchFamily="18" charset="0"/>
                                    </a:rPr>
                                  </m:ctrlPr>
                                </m:sSubPr>
                                <m:e>
                                  <m:sSup>
                                    <m:sSupPr>
                                      <m:ctrlPr>
                                        <a:rPr lang="fr-FR" sz="2200" i="1">
                                          <a:latin typeface="Cambria Math" panose="02040503050406030204" pitchFamily="18" charset="0"/>
                                        </a:rPr>
                                      </m:ctrlPr>
                                    </m:sSupPr>
                                    <m:e>
                                      <m:r>
                                        <a:rPr lang="fr-FR" sz="2200" i="1">
                                          <a:latin typeface="Cambria Math" panose="02040503050406030204" pitchFamily="18" charset="0"/>
                                        </a:rPr>
                                        <m:t>𝑈</m:t>
                                      </m:r>
                                    </m:e>
                                    <m:sup>
                                      <m:r>
                                        <a:rPr lang="fr-FR" sz="2200" i="1">
                                          <a:latin typeface="Cambria Math" panose="02040503050406030204" pitchFamily="18" charset="0"/>
                                        </a:rPr>
                                        <m:t>†</m:t>
                                      </m:r>
                                    </m:sup>
                                  </m:sSup>
                                  <m:r>
                                    <a:rPr lang="fr-FR" sz="2200" i="1">
                                      <a:latin typeface="Cambria Math" panose="02040503050406030204" pitchFamily="18" charset="0"/>
                                    </a:rPr>
                                    <m:t>𝜕</m:t>
                                  </m:r>
                                </m:e>
                                <m:sub>
                                  <m:r>
                                    <a:rPr lang="fr-FR" sz="2200" b="0" i="1" smtClean="0">
                                      <a:latin typeface="Cambria Math" panose="02040503050406030204" pitchFamily="18" charset="0"/>
                                    </a:rPr>
                                    <m:t>𝜈</m:t>
                                  </m:r>
                                </m:sub>
                              </m:sSub>
                              <m:r>
                                <a:rPr lang="fr-FR" sz="2200" i="1">
                                  <a:latin typeface="Cambria Math" panose="02040503050406030204" pitchFamily="18" charset="0"/>
                                </a:rPr>
                                <m:t>𝑈</m:t>
                              </m:r>
                            </m:e>
                          </m:d>
                          <m:d>
                            <m:dPr>
                              <m:begChr m:val="["/>
                              <m:endChr m:val="]"/>
                              <m:ctrlPr>
                                <a:rPr lang="fr-FR" sz="2200" i="1">
                                  <a:latin typeface="Cambria Math" panose="02040503050406030204" pitchFamily="18" charset="0"/>
                                </a:rPr>
                              </m:ctrlPr>
                            </m:dPr>
                            <m:e>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𝑈</m:t>
                                  </m:r>
                                </m:e>
                                <m:sup>
                                  <m:r>
                                    <a:rPr lang="fr-FR" sz="2200" b="0" i="1" smtClean="0">
                                      <a:latin typeface="Cambria Math" panose="02040503050406030204" pitchFamily="18" charset="0"/>
                                    </a:rPr>
                                    <m:t>†</m:t>
                                  </m:r>
                                </m:sup>
                              </m:sSup>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m:t>
                                  </m:r>
                                </m:e>
                                <m:sup>
                                  <m:r>
                                    <a:rPr lang="fr-FR" sz="2200" b="0" i="1" smtClean="0">
                                      <a:latin typeface="Cambria Math" panose="02040503050406030204" pitchFamily="18" charset="0"/>
                                    </a:rPr>
                                    <m:t>𝜇</m:t>
                                  </m:r>
                                </m:sup>
                              </m:sSup>
                              <m:r>
                                <a:rPr lang="fr-FR" sz="2200" i="1">
                                  <a:latin typeface="Cambria Math" panose="02040503050406030204" pitchFamily="18" charset="0"/>
                                </a:rPr>
                                <m:t>𝑈</m:t>
                              </m:r>
                              <m:r>
                                <a:rPr lang="fr-FR" sz="2200" i="1">
                                  <a:latin typeface="Cambria Math" panose="02040503050406030204" pitchFamily="18" charset="0"/>
                                </a:rPr>
                                <m:t>, </m:t>
                              </m:r>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𝑈</m:t>
                                  </m:r>
                                </m:e>
                                <m:sup>
                                  <m:r>
                                    <a:rPr lang="fr-FR" sz="2200" b="0" i="1" smtClean="0">
                                      <a:latin typeface="Cambria Math" panose="02040503050406030204" pitchFamily="18" charset="0"/>
                                    </a:rPr>
                                    <m:t>†</m:t>
                                  </m:r>
                                </m:sup>
                              </m:sSup>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m:t>
                                  </m:r>
                                </m:e>
                                <m:sup>
                                  <m:r>
                                    <a:rPr lang="fr-FR" sz="2200" b="0" i="1" smtClean="0">
                                      <a:latin typeface="Cambria Math" panose="02040503050406030204" pitchFamily="18" charset="0"/>
                                    </a:rPr>
                                    <m:t>𝜈</m:t>
                                  </m:r>
                                </m:sup>
                              </m:sSup>
                              <m:r>
                                <a:rPr lang="fr-FR" sz="2200" i="1">
                                  <a:latin typeface="Cambria Math" panose="02040503050406030204" pitchFamily="18" charset="0"/>
                                </a:rPr>
                                <m:t>𝑈</m:t>
                              </m:r>
                            </m:e>
                          </m:d>
                        </m:e>
                      </m:d>
                      <m:r>
                        <a:rPr lang="fr-FR" sz="2200" b="0" i="1" smtClean="0">
                          <a:latin typeface="Cambria Math" panose="02040503050406030204" pitchFamily="18" charset="0"/>
                        </a:rPr>
                        <m:t> ,</m:t>
                      </m:r>
                    </m:oMath>
                  </m:oMathPara>
                </a14:m>
                <a:endParaRPr lang="en-US" sz="2200" dirty="0">
                  <a:solidFill>
                    <a:srgbClr val="FF0000"/>
                  </a:solidFill>
                </a:endParaRPr>
              </a:p>
              <a:p>
                <a:pPr algn="ctr"/>
                <a:endParaRPr lang="en-US" sz="2200" dirty="0"/>
              </a:p>
            </p:txBody>
          </p:sp>
        </mc:Choice>
        <mc:Fallback xmlns="">
          <p:sp>
            <p:nvSpPr>
              <p:cNvPr id="3" name="Rectangle 2">
                <a:extLst>
                  <a:ext uri="{FF2B5EF4-FFF2-40B4-BE49-F238E27FC236}">
                    <a16:creationId xmlns:a16="http://schemas.microsoft.com/office/drawing/2014/main" id="{95F697C9-FD41-468F-865B-8B9AB391F5A5}"/>
                  </a:ext>
                </a:extLst>
              </p:cNvPr>
              <p:cNvSpPr>
                <a:spLocks noRot="1" noChangeAspect="1" noMove="1" noResize="1" noEditPoints="1" noAdjustHandles="1" noChangeArrowheads="1" noChangeShapeType="1" noTextEdit="1"/>
              </p:cNvSpPr>
              <p:nvPr/>
            </p:nvSpPr>
            <p:spPr>
              <a:xfrm>
                <a:off x="838201" y="1104805"/>
                <a:ext cx="10515600" cy="5578643"/>
              </a:xfrm>
              <a:prstGeom prst="rect">
                <a:avLst/>
              </a:prstGeom>
              <a:blipFill>
                <a:blip r:embed="rId3"/>
                <a:stretch>
                  <a:fillRect l="-754" t="-765"/>
                </a:stretch>
              </a:blipFill>
            </p:spPr>
            <p:txBody>
              <a:bodyPr/>
              <a:lstStyle/>
              <a:p>
                <a:r>
                  <a:rPr lang="en-US">
                    <a:noFill/>
                  </a:rPr>
                  <a:t> </a:t>
                </a:r>
              </a:p>
            </p:txBody>
          </p:sp>
        </mc:Fallback>
      </mc:AlternateContent>
      <p:sp>
        <p:nvSpPr>
          <p:cNvPr id="4" name="Titre 1">
            <a:extLst>
              <a:ext uri="{FF2B5EF4-FFF2-40B4-BE49-F238E27FC236}">
                <a16:creationId xmlns:a16="http://schemas.microsoft.com/office/drawing/2014/main" id="{2A60E532-872A-4E92-A9BC-3E97E0918ABB}"/>
              </a:ext>
            </a:extLst>
          </p:cNvPr>
          <p:cNvSpPr txBox="1">
            <a:spLocks/>
          </p:cNvSpPr>
          <p:nvPr/>
        </p:nvSpPr>
        <p:spPr>
          <a:xfrm>
            <a:off x="838200" y="603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Baryon in Chiral Effective Field Theory</a:t>
            </a:r>
          </a:p>
        </p:txBody>
      </p:sp>
      <p:sp>
        <p:nvSpPr>
          <p:cNvPr id="5" name="ZoneTexte 4">
            <a:extLst>
              <a:ext uri="{FF2B5EF4-FFF2-40B4-BE49-F238E27FC236}">
                <a16:creationId xmlns:a16="http://schemas.microsoft.com/office/drawing/2014/main" id="{3D1510B4-B42B-475F-B7AD-D38BECA56898}"/>
              </a:ext>
            </a:extLst>
          </p:cNvPr>
          <p:cNvSpPr txBox="1"/>
          <p:nvPr/>
        </p:nvSpPr>
        <p:spPr>
          <a:xfrm>
            <a:off x="10039350" y="4943548"/>
            <a:ext cx="1819275" cy="400110"/>
          </a:xfrm>
          <a:prstGeom prst="rect">
            <a:avLst/>
          </a:prstGeom>
          <a:noFill/>
        </p:spPr>
        <p:txBody>
          <a:bodyPr wrap="square" rtlCol="0">
            <a:spAutoFit/>
          </a:bodyPr>
          <a:lstStyle/>
          <a:p>
            <a:r>
              <a:rPr lang="en-US" sz="2000" dirty="0">
                <a:solidFill>
                  <a:schemeClr val="accent6"/>
                </a:solidFill>
              </a:rPr>
              <a:t>[</a:t>
            </a:r>
            <a:r>
              <a:rPr lang="en-US" sz="2000" dirty="0" err="1">
                <a:solidFill>
                  <a:schemeClr val="accent6"/>
                </a:solidFill>
              </a:rPr>
              <a:t>Skyrme</a:t>
            </a:r>
            <a:r>
              <a:rPr lang="en-US" sz="2000" dirty="0">
                <a:solidFill>
                  <a:schemeClr val="accent6"/>
                </a:solidFill>
              </a:rPr>
              <a:t>, 1961]</a:t>
            </a:r>
          </a:p>
        </p:txBody>
      </p:sp>
      <p:sp>
        <p:nvSpPr>
          <p:cNvPr id="8" name="ZoneTexte 7">
            <a:extLst>
              <a:ext uri="{FF2B5EF4-FFF2-40B4-BE49-F238E27FC236}">
                <a16:creationId xmlns:a16="http://schemas.microsoft.com/office/drawing/2014/main" id="{6C26F830-1D4B-46DC-8D86-6990652BB37B}"/>
              </a:ext>
            </a:extLst>
          </p:cNvPr>
          <p:cNvSpPr txBox="1"/>
          <p:nvPr/>
        </p:nvSpPr>
        <p:spPr>
          <a:xfrm>
            <a:off x="8866239" y="4314142"/>
            <a:ext cx="2231922" cy="307777"/>
          </a:xfrm>
          <a:prstGeom prst="rect">
            <a:avLst/>
          </a:prstGeom>
          <a:noFill/>
        </p:spPr>
        <p:txBody>
          <a:bodyPr wrap="square" rtlCol="0">
            <a:spAutoFit/>
          </a:bodyPr>
          <a:lstStyle/>
          <a:p>
            <a:r>
              <a:rPr lang="en-US" sz="1400" dirty="0">
                <a:solidFill>
                  <a:schemeClr val="bg2">
                    <a:lumMod val="75000"/>
                  </a:schemeClr>
                </a:solidFill>
              </a:rPr>
              <a:t>[</a:t>
            </a:r>
            <a:r>
              <a:rPr lang="fr-FR" sz="1400" i="1" dirty="0">
                <a:solidFill>
                  <a:schemeClr val="bg2">
                    <a:lumMod val="75000"/>
                  </a:schemeClr>
                </a:solidFill>
              </a:rPr>
              <a:t>10.1063/1.4983805</a:t>
            </a:r>
            <a:r>
              <a:rPr lang="en-US" sz="1400" dirty="0">
                <a:solidFill>
                  <a:schemeClr val="bg2">
                    <a:lumMod val="75000"/>
                  </a:schemeClr>
                </a:solidFill>
              </a:rPr>
              <a:t>]</a:t>
            </a:r>
          </a:p>
        </p:txBody>
      </p:sp>
      <p:sp>
        <p:nvSpPr>
          <p:cNvPr id="9" name="Espace réservé du numéro de diapositive 4">
            <a:extLst>
              <a:ext uri="{FF2B5EF4-FFF2-40B4-BE49-F238E27FC236}">
                <a16:creationId xmlns:a16="http://schemas.microsoft.com/office/drawing/2014/main" id="{F0B33DBD-8CDC-4560-9D27-EC5CB7D4E0CE}"/>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7</a:t>
            </a:fld>
            <a:r>
              <a:rPr lang="fr-FR" dirty="0"/>
              <a:t>/32</a:t>
            </a:r>
          </a:p>
        </p:txBody>
      </p:sp>
    </p:spTree>
    <p:extLst>
      <p:ext uri="{BB962C8B-B14F-4D97-AF65-F5344CB8AC3E}">
        <p14:creationId xmlns:p14="http://schemas.microsoft.com/office/powerpoint/2010/main" val="334249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fade">
                                      <p:cBhvr>
                                        <p:cTn id="29" dur="500"/>
                                        <p:tgtEl>
                                          <p:spTgt spid="3">
                                            <p:txEl>
                                              <p:pRg st="12" end="1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5F697C9-FD41-468F-865B-8B9AB391F5A5}"/>
                  </a:ext>
                </a:extLst>
              </p:cNvPr>
              <p:cNvSpPr/>
              <p:nvPr/>
            </p:nvSpPr>
            <p:spPr>
              <a:xfrm>
                <a:off x="494072" y="1147350"/>
                <a:ext cx="10515600" cy="5197320"/>
              </a:xfrm>
              <a:prstGeom prst="rect">
                <a:avLst/>
              </a:prstGeom>
            </p:spPr>
            <p:txBody>
              <a:bodyPr wrap="square">
                <a:spAutoFit/>
              </a:bodyPr>
              <a:lstStyle/>
              <a:p>
                <a:r>
                  <a:rPr lang="en-US" sz="2200" dirty="0"/>
                  <a:t>The </a:t>
                </a:r>
                <a:r>
                  <a:rPr lang="en-US" sz="2200" dirty="0" err="1"/>
                  <a:t>Skyrme</a:t>
                </a:r>
                <a:r>
                  <a:rPr lang="en-US" sz="2200" dirty="0"/>
                  <a:t> model gives a low-energy </a:t>
                </a:r>
                <a:r>
                  <a:rPr lang="en-US" sz="2200" dirty="0">
                    <a:solidFill>
                      <a:srgbClr val="FF0000"/>
                    </a:solidFill>
                  </a:rPr>
                  <a:t>effective description of baryon states (</a:t>
                </a:r>
                <a14:m>
                  <m:oMath xmlns:m="http://schemas.openxmlformats.org/officeDocument/2006/math">
                    <m:r>
                      <a:rPr lang="fr-FR" sz="2200" b="0" i="1" smtClean="0">
                        <a:solidFill>
                          <a:srgbClr val="FF0000"/>
                        </a:solidFill>
                        <a:latin typeface="Cambria Math" panose="02040503050406030204" pitchFamily="18" charset="0"/>
                      </a:rPr>
                      <m:t>↔</m:t>
                    </m:r>
                  </m:oMath>
                </a14:m>
                <a:r>
                  <a:rPr lang="en-US" sz="2200" dirty="0">
                    <a:solidFill>
                      <a:srgbClr val="FF0000"/>
                    </a:solidFill>
                  </a:rPr>
                  <a:t> skyrmions) </a:t>
                </a:r>
              </a:p>
              <a:p>
                <a:endParaRPr lang="en-US" sz="2200" dirty="0"/>
              </a:p>
              <a:p>
                <a:r>
                  <a:rPr lang="en-US" sz="2200" dirty="0"/>
                  <a:t>Holographic theories reproduce a </a:t>
                </a:r>
                <a:r>
                  <a:rPr lang="en-US" sz="2200" dirty="0">
                    <a:solidFill>
                      <a:srgbClr val="FF0000"/>
                    </a:solidFill>
                  </a:rPr>
                  <a:t>similar picture </a:t>
                </a:r>
                <a:r>
                  <a:rPr lang="en-US" sz="2200" dirty="0"/>
                  <a:t>starting from a theory in 5D </a:t>
                </a:r>
              </a:p>
              <a:p>
                <a:endParaRPr lang="en-US" sz="2200" dirty="0"/>
              </a:p>
              <a:p>
                <a:pPr/>
                <a14:m>
                  <m:oMathPara xmlns:m="http://schemas.openxmlformats.org/officeDocument/2006/math">
                    <m:oMathParaPr>
                      <m:jc m:val="centerGroup"/>
                    </m:oMathParaPr>
                    <m:oMath xmlns:m="http://schemas.openxmlformats.org/officeDocument/2006/math">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𝐵𝑎𝑟𝑦𝑜𝑛</m:t>
                          </m:r>
                        </m:sub>
                      </m:sSub>
                      <m:r>
                        <a:rPr lang="fr-FR" sz="2200" b="0" i="1" smtClean="0">
                          <a:latin typeface="Cambria Math" panose="02040503050406030204" pitchFamily="18" charset="0"/>
                        </a:rPr>
                        <m:t>=</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𝑖𝑛𝑠𝑡𝑎𝑛𝑡𝑜𝑛</m:t>
                          </m:r>
                        </m:sub>
                      </m:sSub>
                      <m:r>
                        <a:rPr lang="fr-FR" sz="2200" b="0" i="1" smtClean="0">
                          <a:latin typeface="Cambria Math" panose="02040503050406030204" pitchFamily="18" charset="0"/>
                        </a:rPr>
                        <m:t>=</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𝑁</m:t>
                          </m:r>
                        </m:e>
                        <m:sub>
                          <m:r>
                            <a:rPr lang="fr-FR" sz="2200" b="0" i="1" smtClean="0">
                              <a:latin typeface="Cambria Math" panose="02040503050406030204" pitchFamily="18" charset="0"/>
                            </a:rPr>
                            <m:t>𝑆𝑘𝑦𝑟𝑚𝑖𝑜𝑛</m:t>
                          </m:r>
                        </m:sub>
                      </m:sSub>
                      <m:r>
                        <a:rPr lang="fr-FR" sz="2200" b="0" i="1" smtClean="0">
                          <a:latin typeface="Cambria Math" panose="02040503050406030204" pitchFamily="18" charset="0"/>
                        </a:rPr>
                        <m:t> .</m:t>
                      </m:r>
                    </m:oMath>
                  </m:oMathPara>
                </a14:m>
                <a:endParaRPr lang="en-US" sz="2200" dirty="0"/>
              </a:p>
              <a:p>
                <a:endParaRPr lang="en-US" sz="2200" dirty="0"/>
              </a:p>
              <a:p>
                <a:r>
                  <a:rPr lang="en-US" sz="2200" dirty="0"/>
                  <a:t>V-QCD is a much </a:t>
                </a:r>
                <a:r>
                  <a:rPr lang="en-US" sz="2200" dirty="0">
                    <a:solidFill>
                      <a:srgbClr val="FF0000"/>
                    </a:solidFill>
                  </a:rPr>
                  <a:t>more complete </a:t>
                </a:r>
                <a:r>
                  <a:rPr lang="en-US" sz="2200" dirty="0"/>
                  <a:t>theory of IR QCD: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Incorporates coupling to all </a:t>
                </a:r>
                <a:r>
                  <a:rPr lang="en-US" sz="2200" dirty="0">
                    <a:solidFill>
                      <a:srgbClr val="FF0000"/>
                    </a:solidFill>
                  </a:rPr>
                  <a:t>higher </a:t>
                </a:r>
                <a:r>
                  <a:rPr lang="en-US" sz="2200" dirty="0" err="1">
                    <a:solidFill>
                      <a:srgbClr val="FF0000"/>
                    </a:solidFill>
                  </a:rPr>
                  <a:t>mesonic</a:t>
                </a:r>
                <a:r>
                  <a:rPr lang="en-US" sz="2200" dirty="0">
                    <a:solidFill>
                      <a:srgbClr val="FF0000"/>
                    </a:solidFill>
                  </a:rPr>
                  <a:t> excitations </a:t>
                </a:r>
                <a:r>
                  <a:rPr lang="en-US" sz="2200" dirty="0"/>
                  <a:t>(</a:t>
                </a:r>
                <a14:m>
                  <m:oMath xmlns:m="http://schemas.openxmlformats.org/officeDocument/2006/math">
                    <m:r>
                      <a:rPr lang="fr-FR" sz="2200" b="0" i="1" smtClean="0">
                        <a:latin typeface="Cambria Math" panose="02040503050406030204" pitchFamily="18" charset="0"/>
                      </a:rPr>
                      <m:t>𝜎</m:t>
                    </m:r>
                    <m:r>
                      <a:rPr lang="fr-FR" sz="2200" b="0" i="1" smtClean="0">
                        <a:latin typeface="Cambria Math" panose="02040503050406030204" pitchFamily="18" charset="0"/>
                      </a:rPr>
                      <m:t>,</m:t>
                    </m:r>
                    <m:r>
                      <a:rPr lang="fr-FR" sz="2200" b="0" i="1" smtClean="0">
                        <a:latin typeface="Cambria Math" panose="02040503050406030204" pitchFamily="18" charset="0"/>
                      </a:rPr>
                      <m:t>𝜌</m:t>
                    </m:r>
                    <m:r>
                      <a:rPr lang="fr-FR" sz="2200" b="0" i="1" smtClean="0">
                        <a:latin typeface="Cambria Math" panose="02040503050406030204" pitchFamily="18" charset="0"/>
                      </a:rPr>
                      <m:t>,</m:t>
                    </m:r>
                    <m:r>
                      <a:rPr lang="fr-FR" sz="2200" b="0" i="1" smtClean="0">
                        <a:latin typeface="Cambria Math" panose="02040503050406030204" pitchFamily="18" charset="0"/>
                      </a:rPr>
                      <m:t>𝜔</m:t>
                    </m:r>
                    <m:r>
                      <a:rPr lang="fr-FR" sz="2200" b="0" i="1" smtClean="0">
                        <a:latin typeface="Cambria Math" panose="02040503050406030204" pitchFamily="18" charset="0"/>
                      </a:rPr>
                      <m:t>,⋯</m:t>
                    </m:r>
                  </m:oMath>
                </a14:m>
                <a:r>
                  <a:rPr lang="en-US" sz="2200" dirty="0"/>
                  <a:t>)</a:t>
                </a:r>
              </a:p>
              <a:p>
                <a:pPr lvl="1"/>
                <a:r>
                  <a:rPr lang="en-US" sz="2200" dirty="0">
                    <a:solidFill>
                      <a:srgbClr val="FF0000"/>
                    </a:solidFill>
                    <a:sym typeface="Wingdings" panose="05000000000000000000" pitchFamily="2" charset="2"/>
                  </a:rPr>
                  <a:t>	</a:t>
                </a:r>
                <a:r>
                  <a:rPr lang="en-US" sz="2200" dirty="0">
                    <a:sym typeface="Wingdings" panose="05000000000000000000" pitchFamily="2" charset="2"/>
                  </a:rPr>
                  <a:t> Contribute at high density </a:t>
                </a:r>
                <a:endParaRPr lang="en-US" sz="2200" dirty="0"/>
              </a:p>
              <a:p>
                <a:pPr marL="342900" indent="-342900">
                  <a:buFont typeface="Arial" panose="020B0604020202020204" pitchFamily="34" charset="0"/>
                  <a:buChar char="•"/>
                </a:pPr>
                <a:endParaRPr lang="en-US" sz="2200" dirty="0">
                  <a:solidFill>
                    <a:srgbClr val="FF0000"/>
                  </a:solidFill>
                </a:endParaRPr>
              </a:p>
              <a:p>
                <a:pPr marL="342900" indent="-342900">
                  <a:buFont typeface="Arial" panose="020B0604020202020204" pitchFamily="34" charset="0"/>
                  <a:buChar char="•"/>
                </a:pPr>
                <a:r>
                  <a:rPr lang="en-US" sz="2200" dirty="0">
                    <a:solidFill>
                      <a:srgbClr val="FF0000"/>
                    </a:solidFill>
                  </a:rPr>
                  <a:t>Chiral condensate profile </a:t>
                </a:r>
                <a:r>
                  <a:rPr lang="en-US" sz="2200" dirty="0"/>
                  <a:t>around the baryon </a:t>
                </a:r>
              </a:p>
              <a:p>
                <a:r>
                  <a:rPr lang="en-US" sz="2200" dirty="0">
                    <a:sym typeface="Wingdings" panose="05000000000000000000" pitchFamily="2" charset="2"/>
                  </a:rPr>
                  <a:t>	 (partial) chiral symmetry </a:t>
                </a:r>
                <a:r>
                  <a:rPr lang="en-US" sz="2200" dirty="0">
                    <a:solidFill>
                      <a:srgbClr val="FF0000"/>
                    </a:solidFill>
                    <a:sym typeface="Wingdings" panose="05000000000000000000" pitchFamily="2" charset="2"/>
                  </a:rPr>
                  <a:t>restoration</a:t>
                </a:r>
                <a:r>
                  <a:rPr lang="en-US" sz="2200" dirty="0">
                    <a:sym typeface="Wingdings" panose="05000000000000000000" pitchFamily="2" charset="2"/>
                  </a:rPr>
                  <a:t> at the center</a:t>
                </a:r>
              </a:p>
              <a:p>
                <a:endParaRPr lang="en-US" sz="2200" dirty="0">
                  <a:sym typeface="Wingdings" panose="05000000000000000000" pitchFamily="2" charset="2"/>
                </a:endParaRPr>
              </a:p>
              <a:p>
                <a:pPr marL="342900" indent="-342900">
                  <a:buFont typeface="Arial" panose="020B0604020202020204" pitchFamily="34" charset="0"/>
                  <a:buChar char="•"/>
                </a:pPr>
                <a:r>
                  <a:rPr lang="en-US" sz="2200" dirty="0">
                    <a:solidFill>
                      <a:srgbClr val="FF0000"/>
                    </a:solidFill>
                    <a:sym typeface="Wingdings" panose="05000000000000000000" pitchFamily="2" charset="2"/>
                  </a:rPr>
                  <a:t>Back-reaction of flavor onto glue </a:t>
                </a:r>
                <a:r>
                  <a:rPr lang="en-US" sz="2200" dirty="0">
                    <a:sym typeface="Wingdings" panose="05000000000000000000" pitchFamily="2" charset="2"/>
                  </a:rPr>
                  <a:t> crucial at high density </a:t>
                </a:r>
                <a:endParaRPr lang="en-US" sz="2200" dirty="0"/>
              </a:p>
            </p:txBody>
          </p:sp>
        </mc:Choice>
        <mc:Fallback xmlns="">
          <p:sp>
            <p:nvSpPr>
              <p:cNvPr id="3" name="Rectangle 2">
                <a:extLst>
                  <a:ext uri="{FF2B5EF4-FFF2-40B4-BE49-F238E27FC236}">
                    <a16:creationId xmlns:a16="http://schemas.microsoft.com/office/drawing/2014/main" id="{95F697C9-FD41-468F-865B-8B9AB391F5A5}"/>
                  </a:ext>
                </a:extLst>
              </p:cNvPr>
              <p:cNvSpPr>
                <a:spLocks noRot="1" noChangeAspect="1" noMove="1" noResize="1" noEditPoints="1" noAdjustHandles="1" noChangeArrowheads="1" noChangeShapeType="1" noTextEdit="1"/>
              </p:cNvSpPr>
              <p:nvPr/>
            </p:nvSpPr>
            <p:spPr>
              <a:xfrm>
                <a:off x="494072" y="1147350"/>
                <a:ext cx="10515600" cy="5197320"/>
              </a:xfrm>
              <a:prstGeom prst="rect">
                <a:avLst/>
              </a:prstGeom>
              <a:blipFill>
                <a:blip r:embed="rId2"/>
                <a:stretch>
                  <a:fillRect l="-754" t="-821" r="-464" b="-1524"/>
                </a:stretch>
              </a:blipFill>
            </p:spPr>
            <p:txBody>
              <a:bodyPr/>
              <a:lstStyle/>
              <a:p>
                <a:r>
                  <a:rPr lang="en-US">
                    <a:noFill/>
                  </a:rPr>
                  <a:t> </a:t>
                </a:r>
              </a:p>
            </p:txBody>
          </p:sp>
        </mc:Fallback>
      </mc:AlternateContent>
      <p:sp>
        <p:nvSpPr>
          <p:cNvPr id="4" name="Titre 1">
            <a:extLst>
              <a:ext uri="{FF2B5EF4-FFF2-40B4-BE49-F238E27FC236}">
                <a16:creationId xmlns:a16="http://schemas.microsoft.com/office/drawing/2014/main" id="{2A60E532-872A-4E92-A9BC-3E97E0918ABB}"/>
              </a:ext>
            </a:extLst>
          </p:cNvPr>
          <p:cNvSpPr txBox="1">
            <a:spLocks/>
          </p:cNvSpPr>
          <p:nvPr/>
        </p:nvSpPr>
        <p:spPr>
          <a:xfrm>
            <a:off x="838200" y="603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Baryon in Holographic theories</a:t>
            </a:r>
          </a:p>
        </p:txBody>
      </p:sp>
      <p:grpSp>
        <p:nvGrpSpPr>
          <p:cNvPr id="15" name="Groupe 14">
            <a:extLst>
              <a:ext uri="{FF2B5EF4-FFF2-40B4-BE49-F238E27FC236}">
                <a16:creationId xmlns:a16="http://schemas.microsoft.com/office/drawing/2014/main" id="{437C57A1-9A1B-4C87-BBD0-E8988537448B}"/>
              </a:ext>
            </a:extLst>
          </p:cNvPr>
          <p:cNvGrpSpPr/>
          <p:nvPr/>
        </p:nvGrpSpPr>
        <p:grpSpPr>
          <a:xfrm>
            <a:off x="7524424" y="4406268"/>
            <a:ext cx="3657312" cy="2315207"/>
            <a:chOff x="8233874" y="3812047"/>
            <a:chExt cx="3657312" cy="2315207"/>
          </a:xfrm>
        </p:grpSpPr>
        <p:cxnSp>
          <p:nvCxnSpPr>
            <p:cNvPr id="6" name="Connecteur droit avec flèche 5">
              <a:extLst>
                <a:ext uri="{FF2B5EF4-FFF2-40B4-BE49-F238E27FC236}">
                  <a16:creationId xmlns:a16="http://schemas.microsoft.com/office/drawing/2014/main" id="{6129CB0A-1D80-47F7-AF0B-5183B1755628}"/>
                </a:ext>
              </a:extLst>
            </p:cNvPr>
            <p:cNvCxnSpPr/>
            <p:nvPr/>
          </p:nvCxnSpPr>
          <p:spPr>
            <a:xfrm>
              <a:off x="8793480" y="5819775"/>
              <a:ext cx="30289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0532DCD6-4FA7-4F0A-AC42-E40621844886}"/>
                </a:ext>
              </a:extLst>
            </p:cNvPr>
            <p:cNvCxnSpPr>
              <a:cxnSpLocks/>
            </p:cNvCxnSpPr>
            <p:nvPr/>
          </p:nvCxnSpPr>
          <p:spPr>
            <a:xfrm rot="16200000">
              <a:off x="7893480" y="4919775"/>
              <a:ext cx="18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E163590B-FB65-48E7-BA55-5B0A2248BCCF}"/>
                    </a:ext>
                  </a:extLst>
                </p:cNvPr>
                <p:cNvSpPr txBox="1"/>
                <p:nvPr/>
              </p:nvSpPr>
              <p:spPr>
                <a:xfrm>
                  <a:off x="8233874" y="3812047"/>
                  <a:ext cx="549446" cy="3100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𝜓</m:t>
                                </m:r>
                              </m:e>
                            </m:acc>
                            <m:r>
                              <a:rPr lang="fr-FR" b="0" i="1" smtClean="0">
                                <a:latin typeface="Cambria Math" panose="02040503050406030204" pitchFamily="18" charset="0"/>
                              </a:rPr>
                              <m:t>𝜓</m:t>
                            </m:r>
                          </m:e>
                        </m:d>
                      </m:oMath>
                    </m:oMathPara>
                  </a14:m>
                  <a:endParaRPr lang="en-US" dirty="0"/>
                </a:p>
              </p:txBody>
            </p:sp>
          </mc:Choice>
          <mc:Fallback xmlns="">
            <p:sp>
              <p:nvSpPr>
                <p:cNvPr id="8" name="ZoneTexte 7">
                  <a:extLst>
                    <a:ext uri="{FF2B5EF4-FFF2-40B4-BE49-F238E27FC236}">
                      <a16:creationId xmlns:a16="http://schemas.microsoft.com/office/drawing/2014/main" id="{E163590B-FB65-48E7-BA55-5B0A2248BCCF}"/>
                    </a:ext>
                  </a:extLst>
                </p:cNvPr>
                <p:cNvSpPr txBox="1">
                  <a:spLocks noRot="1" noChangeAspect="1" noMove="1" noResize="1" noEditPoints="1" noAdjustHandles="1" noChangeArrowheads="1" noChangeShapeType="1" noTextEdit="1"/>
                </p:cNvSpPr>
                <p:nvPr/>
              </p:nvSpPr>
              <p:spPr>
                <a:xfrm>
                  <a:off x="8233874" y="3812047"/>
                  <a:ext cx="549446" cy="310021"/>
                </a:xfrm>
                <a:prstGeom prst="rect">
                  <a:avLst/>
                </a:prstGeom>
                <a:blipFill>
                  <a:blip r:embed="rId7"/>
                  <a:stretch>
                    <a:fillRect r="-12222"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8BBC6877-CA1A-4BC5-B430-5DE9AE595E04}"/>
                    </a:ext>
                  </a:extLst>
                </p:cNvPr>
                <p:cNvSpPr txBox="1"/>
                <p:nvPr/>
              </p:nvSpPr>
              <p:spPr>
                <a:xfrm>
                  <a:off x="11697928" y="5850255"/>
                  <a:ext cx="1932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𝑑</m:t>
                        </m:r>
                      </m:oMath>
                    </m:oMathPara>
                  </a14:m>
                  <a:endParaRPr lang="en-US" dirty="0"/>
                </a:p>
              </p:txBody>
            </p:sp>
          </mc:Choice>
          <mc:Fallback xmlns="">
            <p:sp>
              <p:nvSpPr>
                <p:cNvPr id="9" name="ZoneTexte 8">
                  <a:extLst>
                    <a:ext uri="{FF2B5EF4-FFF2-40B4-BE49-F238E27FC236}">
                      <a16:creationId xmlns:a16="http://schemas.microsoft.com/office/drawing/2014/main" id="{8BBC6877-CA1A-4BC5-B430-5DE9AE595E04}"/>
                    </a:ext>
                  </a:extLst>
                </p:cNvPr>
                <p:cNvSpPr txBox="1">
                  <a:spLocks noRot="1" noChangeAspect="1" noMove="1" noResize="1" noEditPoints="1" noAdjustHandles="1" noChangeArrowheads="1" noChangeShapeType="1" noTextEdit="1"/>
                </p:cNvSpPr>
                <p:nvPr/>
              </p:nvSpPr>
              <p:spPr>
                <a:xfrm>
                  <a:off x="11697928" y="5850255"/>
                  <a:ext cx="193258" cy="276999"/>
                </a:xfrm>
                <a:prstGeom prst="rect">
                  <a:avLst/>
                </a:prstGeom>
                <a:blipFill>
                  <a:blip r:embed="rId8"/>
                  <a:stretch>
                    <a:fillRect l="-31250" r="-25000" b="-8889"/>
                  </a:stretch>
                </a:blipFill>
              </p:spPr>
              <p:txBody>
                <a:bodyPr/>
                <a:lstStyle/>
                <a:p>
                  <a:r>
                    <a:rPr lang="en-US">
                      <a:noFill/>
                    </a:rPr>
                    <a:t> </a:t>
                  </a:r>
                </a:p>
              </p:txBody>
            </p:sp>
          </mc:Fallback>
        </mc:AlternateContent>
        <p:sp>
          <p:nvSpPr>
            <p:cNvPr id="11" name="Forme libre : forme 10">
              <a:extLst>
                <a:ext uri="{FF2B5EF4-FFF2-40B4-BE49-F238E27FC236}">
                  <a16:creationId xmlns:a16="http://schemas.microsoft.com/office/drawing/2014/main" id="{B3F0CA8C-C310-4496-8803-73A545060C69}"/>
                </a:ext>
              </a:extLst>
            </p:cNvPr>
            <p:cNvSpPr/>
            <p:nvPr/>
          </p:nvSpPr>
          <p:spPr>
            <a:xfrm>
              <a:off x="8798560" y="4283877"/>
              <a:ext cx="2915920" cy="938363"/>
            </a:xfrm>
            <a:custGeom>
              <a:avLst/>
              <a:gdLst>
                <a:gd name="connsiteX0" fmla="*/ 0 w 2915920"/>
                <a:gd name="connsiteY0" fmla="*/ 938363 h 938363"/>
                <a:gd name="connsiteX1" fmla="*/ 304800 w 2915920"/>
                <a:gd name="connsiteY1" fmla="*/ 389723 h 938363"/>
                <a:gd name="connsiteX2" fmla="*/ 792480 w 2915920"/>
                <a:gd name="connsiteY2" fmla="*/ 115403 h 938363"/>
                <a:gd name="connsiteX3" fmla="*/ 1818640 w 2915920"/>
                <a:gd name="connsiteY3" fmla="*/ 13803 h 938363"/>
                <a:gd name="connsiteX4" fmla="*/ 2915920 w 2915920"/>
                <a:gd name="connsiteY4" fmla="*/ 3643 h 93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5920" h="938363">
                  <a:moveTo>
                    <a:pt x="0" y="938363"/>
                  </a:moveTo>
                  <a:cubicBezTo>
                    <a:pt x="86360" y="732623"/>
                    <a:pt x="172720" y="526883"/>
                    <a:pt x="304800" y="389723"/>
                  </a:cubicBezTo>
                  <a:cubicBezTo>
                    <a:pt x="436880" y="252563"/>
                    <a:pt x="540173" y="178056"/>
                    <a:pt x="792480" y="115403"/>
                  </a:cubicBezTo>
                  <a:cubicBezTo>
                    <a:pt x="1044787" y="52750"/>
                    <a:pt x="1464733" y="32430"/>
                    <a:pt x="1818640" y="13803"/>
                  </a:cubicBezTo>
                  <a:cubicBezTo>
                    <a:pt x="2172547" y="-4824"/>
                    <a:pt x="2544233" y="-591"/>
                    <a:pt x="2915920" y="36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eur droit avec flèche 12">
              <a:extLst>
                <a:ext uri="{FF2B5EF4-FFF2-40B4-BE49-F238E27FC236}">
                  <a16:creationId xmlns:a16="http://schemas.microsoft.com/office/drawing/2014/main" id="{9D994671-97C2-4741-9B59-0BE1818E520D}"/>
                </a:ext>
              </a:extLst>
            </p:cNvPr>
            <p:cNvCxnSpPr/>
            <p:nvPr/>
          </p:nvCxnSpPr>
          <p:spPr>
            <a:xfrm>
              <a:off x="8793480" y="5059680"/>
              <a:ext cx="720000" cy="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31A90F81-DCE3-4212-AB13-BAD164B8E7BB}"/>
                    </a:ext>
                  </a:extLst>
                </p:cNvPr>
                <p:cNvSpPr txBox="1"/>
                <p:nvPr/>
              </p:nvSpPr>
              <p:spPr>
                <a:xfrm>
                  <a:off x="8813639" y="5161474"/>
                  <a:ext cx="714106" cy="2802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solidFill>
                              <a:srgbClr val="FF0000"/>
                            </a:solidFill>
                            <a:latin typeface="Cambria Math" panose="02040503050406030204" pitchFamily="18" charset="0"/>
                          </a:rPr>
                          <m:t>∼</m:t>
                        </m:r>
                        <m:sSubSup>
                          <m:sSubSupPr>
                            <m:ctrlPr>
                              <a:rPr lang="fr-FR" b="0" i="1" smtClean="0">
                                <a:solidFill>
                                  <a:srgbClr val="FF0000"/>
                                </a:solidFill>
                                <a:latin typeface="Cambria Math" panose="02040503050406030204" pitchFamily="18" charset="0"/>
                              </a:rPr>
                            </m:ctrlPr>
                          </m:sSubSupPr>
                          <m:e>
                            <m:r>
                              <a:rPr lang="fr-FR" b="0" i="1" smtClean="0">
                                <a:solidFill>
                                  <a:srgbClr val="FF0000"/>
                                </a:solidFill>
                                <a:latin typeface="Cambria Math" panose="02040503050406030204" pitchFamily="18" charset="0"/>
                              </a:rPr>
                              <m:t>𝑀</m:t>
                            </m:r>
                          </m:e>
                          <m:sub>
                            <m:r>
                              <a:rPr lang="fr-FR" b="0" i="1" smtClean="0">
                                <a:solidFill>
                                  <a:srgbClr val="FF0000"/>
                                </a:solidFill>
                                <a:latin typeface="Cambria Math" panose="02040503050406030204" pitchFamily="18" charset="0"/>
                              </a:rPr>
                              <m:t>𝐵</m:t>
                            </m:r>
                          </m:sub>
                          <m:sup>
                            <m:r>
                              <a:rPr lang="fr-FR" b="0" i="1" smtClean="0">
                                <a:solidFill>
                                  <a:srgbClr val="FF0000"/>
                                </a:solidFill>
                                <a:latin typeface="Cambria Math" panose="02040503050406030204" pitchFamily="18" charset="0"/>
                              </a:rPr>
                              <m:t>−1</m:t>
                            </m:r>
                          </m:sup>
                        </m:sSubSup>
                      </m:oMath>
                    </m:oMathPara>
                  </a14:m>
                  <a:endParaRPr lang="en-US" dirty="0"/>
                </a:p>
              </p:txBody>
            </p:sp>
          </mc:Choice>
          <mc:Fallback xmlns="">
            <p:sp>
              <p:nvSpPr>
                <p:cNvPr id="14" name="ZoneTexte 13">
                  <a:extLst>
                    <a:ext uri="{FF2B5EF4-FFF2-40B4-BE49-F238E27FC236}">
                      <a16:creationId xmlns:a16="http://schemas.microsoft.com/office/drawing/2014/main" id="{31A90F81-DCE3-4212-AB13-BAD164B8E7BB}"/>
                    </a:ext>
                  </a:extLst>
                </p:cNvPr>
                <p:cNvSpPr txBox="1">
                  <a:spLocks noRot="1" noChangeAspect="1" noMove="1" noResize="1" noEditPoints="1" noAdjustHandles="1" noChangeArrowheads="1" noChangeShapeType="1" noTextEdit="1"/>
                </p:cNvSpPr>
                <p:nvPr/>
              </p:nvSpPr>
              <p:spPr>
                <a:xfrm>
                  <a:off x="8813639" y="5161474"/>
                  <a:ext cx="714106" cy="280270"/>
                </a:xfrm>
                <a:prstGeom prst="rect">
                  <a:avLst/>
                </a:prstGeom>
                <a:blipFill>
                  <a:blip r:embed="rId9"/>
                  <a:stretch>
                    <a:fillRect l="-2564" t="-2174" r="-2564" b="-17391"/>
                  </a:stretch>
                </a:blipFill>
              </p:spPr>
              <p:txBody>
                <a:bodyPr/>
                <a:lstStyle/>
                <a:p>
                  <a:r>
                    <a:rPr lang="en-US">
                      <a:noFill/>
                    </a:rPr>
                    <a:t> </a:t>
                  </a:r>
                </a:p>
              </p:txBody>
            </p:sp>
          </mc:Fallback>
        </mc:AlternateContent>
      </p:grpSp>
      <p:sp>
        <p:nvSpPr>
          <p:cNvPr id="16" name="Espace réservé du numéro de diapositive 4">
            <a:extLst>
              <a:ext uri="{FF2B5EF4-FFF2-40B4-BE49-F238E27FC236}">
                <a16:creationId xmlns:a16="http://schemas.microsoft.com/office/drawing/2014/main" id="{C55B02A9-DB1A-4DF3-94CD-52B197BDCCEB}"/>
              </a:ext>
            </a:extLst>
          </p:cNvPr>
          <p:cNvSpPr txBox="1">
            <a:spLocks/>
          </p:cNvSpPr>
          <p:nvPr/>
        </p:nvSpPr>
        <p:spPr>
          <a:xfrm>
            <a:off x="9134475"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3A8600-70C3-4930-9481-30FCED94700B}" type="slidenum">
              <a:rPr lang="fr-FR" smtClean="0"/>
              <a:pPr/>
              <a:t>8</a:t>
            </a:fld>
            <a:r>
              <a:rPr lang="fr-FR" dirty="0"/>
              <a:t>/32</a:t>
            </a:r>
          </a:p>
        </p:txBody>
      </p:sp>
    </p:spTree>
    <p:extLst>
      <p:ext uri="{BB962C8B-B14F-4D97-AF65-F5344CB8AC3E}">
        <p14:creationId xmlns:p14="http://schemas.microsoft.com/office/powerpoint/2010/main" val="1312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Effect transition="in" filter="fade">
                                      <p:cBhvr>
                                        <p:cTn id="3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ACA99-A139-447A-A14F-1451FCF1DE72}"/>
              </a:ext>
            </a:extLst>
          </p:cNvPr>
          <p:cNvSpPr>
            <a:spLocks noGrp="1"/>
          </p:cNvSpPr>
          <p:nvPr>
            <p:ph type="title"/>
          </p:nvPr>
        </p:nvSpPr>
        <p:spPr>
          <a:xfrm>
            <a:off x="838200" y="90805"/>
            <a:ext cx="10515600" cy="1325563"/>
          </a:xfrm>
        </p:spPr>
        <p:txBody>
          <a:bodyPr/>
          <a:lstStyle/>
          <a:p>
            <a:r>
              <a:rPr lang="fr-FR" dirty="0"/>
              <a:t>The </a:t>
            </a:r>
            <a:r>
              <a:rPr lang="fr-FR" dirty="0" err="1"/>
              <a:t>Holographic</a:t>
            </a:r>
            <a:r>
              <a:rPr lang="fr-FR" dirty="0"/>
              <a:t> </a:t>
            </a:r>
            <a:r>
              <a:rPr lang="fr-FR" dirty="0" err="1"/>
              <a:t>Correspondence</a:t>
            </a:r>
            <a:r>
              <a:rPr lang="fr-FR" dirty="0"/>
              <a:t> </a:t>
            </a:r>
          </a:p>
        </p:txBody>
      </p:sp>
      <p:pic>
        <p:nvPicPr>
          <p:cNvPr id="5" name="Image 4">
            <a:extLst>
              <a:ext uri="{FF2B5EF4-FFF2-40B4-BE49-F238E27FC236}">
                <a16:creationId xmlns:a16="http://schemas.microsoft.com/office/drawing/2014/main" id="{AC0E99CA-0707-4DA0-BC40-927489EB2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638" y="1205210"/>
            <a:ext cx="6554724" cy="2832891"/>
          </a:xfrm>
          <a:prstGeom prst="rect">
            <a:avLst/>
          </a:prstGeom>
          <a:effectLst>
            <a:outerShdw blurRad="889000" dist="63500" dir="7800000" sx="102000" sy="102000" algn="ctr" rotWithShape="0">
              <a:schemeClr val="tx1">
                <a:alpha val="10000"/>
              </a:schemeClr>
            </a:outerShdw>
          </a:effectLst>
        </p:spPr>
      </p:pic>
      <p:sp>
        <p:nvSpPr>
          <p:cNvPr id="6" name="ZoneTexte 5">
            <a:extLst>
              <a:ext uri="{FF2B5EF4-FFF2-40B4-BE49-F238E27FC236}">
                <a16:creationId xmlns:a16="http://schemas.microsoft.com/office/drawing/2014/main" id="{C2A82C69-6C52-4629-A216-E16FBC275C14}"/>
              </a:ext>
            </a:extLst>
          </p:cNvPr>
          <p:cNvSpPr txBox="1"/>
          <p:nvPr/>
        </p:nvSpPr>
        <p:spPr>
          <a:xfrm>
            <a:off x="838200" y="4206240"/>
            <a:ext cx="3347720" cy="1107996"/>
          </a:xfrm>
          <a:prstGeom prst="rect">
            <a:avLst/>
          </a:prstGeom>
          <a:noFill/>
        </p:spPr>
        <p:txBody>
          <a:bodyPr wrap="square" rtlCol="0">
            <a:spAutoFit/>
          </a:bodyPr>
          <a:lstStyle/>
          <a:p>
            <a:r>
              <a:rPr lang="en-US" sz="2200" dirty="0"/>
              <a:t>Duality </a:t>
            </a:r>
            <a:r>
              <a:rPr lang="en-US" sz="2200" dirty="0" err="1"/>
              <a:t>bewteen</a:t>
            </a:r>
            <a:r>
              <a:rPr lang="en-US" sz="2200" dirty="0"/>
              <a:t>  a QFT in 4D and a semi-classical </a:t>
            </a:r>
            <a:r>
              <a:rPr lang="en-US" sz="2200" dirty="0">
                <a:solidFill>
                  <a:srgbClr val="FF0000"/>
                </a:solidFill>
              </a:rPr>
              <a:t>gravitational theory in 5D.</a:t>
            </a:r>
            <a:endParaRPr lang="en-US" dirty="0"/>
          </a:p>
        </p:txBody>
      </p:sp>
      <p:sp>
        <p:nvSpPr>
          <p:cNvPr id="7" name="ZoneTexte 6">
            <a:extLst>
              <a:ext uri="{FF2B5EF4-FFF2-40B4-BE49-F238E27FC236}">
                <a16:creationId xmlns:a16="http://schemas.microsoft.com/office/drawing/2014/main" id="{BE195EAB-DC59-4F5B-8996-C49FE825F69D}"/>
              </a:ext>
            </a:extLst>
          </p:cNvPr>
          <p:cNvSpPr txBox="1"/>
          <p:nvPr/>
        </p:nvSpPr>
        <p:spPr>
          <a:xfrm>
            <a:off x="838200" y="5469682"/>
            <a:ext cx="3347720" cy="1107996"/>
          </a:xfrm>
          <a:prstGeom prst="rect">
            <a:avLst/>
          </a:prstGeom>
          <a:noFill/>
        </p:spPr>
        <p:txBody>
          <a:bodyPr wrap="square" rtlCol="0">
            <a:spAutoFit/>
          </a:bodyPr>
          <a:lstStyle/>
          <a:p>
            <a:r>
              <a:rPr lang="en-US" sz="2200" dirty="0"/>
              <a:t>If the QFT is strongly coupled, then the dual theory is </a:t>
            </a:r>
            <a:r>
              <a:rPr lang="en-US" sz="2200" dirty="0">
                <a:solidFill>
                  <a:srgbClr val="FF0000"/>
                </a:solidFill>
              </a:rPr>
              <a:t>weakly curved</a:t>
            </a:r>
            <a:r>
              <a:rPr lang="en-US" sz="2200" dirty="0"/>
              <a:t>.</a:t>
            </a:r>
            <a:r>
              <a:rPr lang="en-US" dirty="0"/>
              <a:t> </a:t>
            </a:r>
          </a:p>
        </p:txBody>
      </p:sp>
      <p:sp>
        <p:nvSpPr>
          <p:cNvPr id="8" name="ZoneTexte 7">
            <a:extLst>
              <a:ext uri="{FF2B5EF4-FFF2-40B4-BE49-F238E27FC236}">
                <a16:creationId xmlns:a16="http://schemas.microsoft.com/office/drawing/2014/main" id="{688F37F4-63FD-4FAE-9882-F421BDFEE725}"/>
              </a:ext>
            </a:extLst>
          </p:cNvPr>
          <p:cNvSpPr txBox="1"/>
          <p:nvPr/>
        </p:nvSpPr>
        <p:spPr>
          <a:xfrm>
            <a:off x="4658362" y="4629517"/>
            <a:ext cx="3347720" cy="1446550"/>
          </a:xfrm>
          <a:prstGeom prst="rect">
            <a:avLst/>
          </a:prstGeom>
          <a:noFill/>
        </p:spPr>
        <p:txBody>
          <a:bodyPr wrap="square" rtlCol="0">
            <a:spAutoFit/>
          </a:bodyPr>
          <a:lstStyle/>
          <a:p>
            <a:r>
              <a:rPr lang="en-US" sz="2200" dirty="0"/>
              <a:t>The 4D space-time on which the QFT is defined is the </a:t>
            </a:r>
            <a:r>
              <a:rPr lang="en-US" sz="2200" dirty="0">
                <a:solidFill>
                  <a:srgbClr val="FF0000"/>
                </a:solidFill>
              </a:rPr>
              <a:t>boundary</a:t>
            </a:r>
            <a:r>
              <a:rPr lang="en-US" sz="2200" dirty="0"/>
              <a:t> of the dual 5D space-time (bulk)</a:t>
            </a:r>
            <a:endParaRPr lang="en-US" dirty="0"/>
          </a:p>
        </p:txBody>
      </p:sp>
      <p:sp>
        <p:nvSpPr>
          <p:cNvPr id="9" name="ZoneTexte 8">
            <a:extLst>
              <a:ext uri="{FF2B5EF4-FFF2-40B4-BE49-F238E27FC236}">
                <a16:creationId xmlns:a16="http://schemas.microsoft.com/office/drawing/2014/main" id="{268E8511-1D85-43F9-9D3E-01862E9FE7A3}"/>
              </a:ext>
            </a:extLst>
          </p:cNvPr>
          <p:cNvSpPr txBox="1"/>
          <p:nvPr/>
        </p:nvSpPr>
        <p:spPr>
          <a:xfrm>
            <a:off x="8478524" y="4136390"/>
            <a:ext cx="3347720" cy="2462213"/>
          </a:xfrm>
          <a:prstGeom prst="rect">
            <a:avLst/>
          </a:prstGeom>
          <a:noFill/>
        </p:spPr>
        <p:txBody>
          <a:bodyPr wrap="square" rtlCol="0">
            <a:spAutoFit/>
          </a:bodyPr>
          <a:lstStyle/>
          <a:p>
            <a:r>
              <a:rPr lang="en-US" sz="2200" dirty="0"/>
              <a:t>The additional dimension </a:t>
            </a:r>
            <a:r>
              <a:rPr lang="en-US" sz="2200" i="1" dirty="0">
                <a:solidFill>
                  <a:srgbClr val="0070C0"/>
                </a:solidFill>
              </a:rPr>
              <a:t>z </a:t>
            </a:r>
            <a:r>
              <a:rPr lang="en-US" sz="2200" dirty="0"/>
              <a:t>is called the </a:t>
            </a:r>
            <a:r>
              <a:rPr lang="en-US" sz="2200" dirty="0">
                <a:solidFill>
                  <a:schemeClr val="accent1"/>
                </a:solidFill>
              </a:rPr>
              <a:t>holographic coordinate</a:t>
            </a:r>
            <a:r>
              <a:rPr lang="en-US" sz="2200" dirty="0"/>
              <a:t> and identified with the </a:t>
            </a:r>
            <a:r>
              <a:rPr lang="en-US" sz="2200" dirty="0">
                <a:solidFill>
                  <a:srgbClr val="FF0000"/>
                </a:solidFill>
              </a:rPr>
              <a:t>energy scale </a:t>
            </a:r>
            <a:r>
              <a:rPr lang="en-US" sz="2200" dirty="0"/>
              <a:t>such that:</a:t>
            </a:r>
          </a:p>
          <a:p>
            <a:r>
              <a:rPr lang="en-US" sz="2200" dirty="0">
                <a:solidFill>
                  <a:srgbClr val="FF0000"/>
                </a:solidFill>
              </a:rPr>
              <a:t>UV ↔ boundary</a:t>
            </a:r>
          </a:p>
          <a:p>
            <a:r>
              <a:rPr lang="en-US" sz="2200" dirty="0">
                <a:solidFill>
                  <a:srgbClr val="FF0000"/>
                </a:solidFill>
              </a:rPr>
              <a:t>  IR ↔ center</a:t>
            </a:r>
            <a:endParaRPr lang="en-US" dirty="0">
              <a:solidFill>
                <a:srgbClr val="FF0000"/>
              </a:solidFill>
            </a:endParaRPr>
          </a:p>
        </p:txBody>
      </p:sp>
      <p:sp>
        <p:nvSpPr>
          <p:cNvPr id="10" name="Espace réservé du numéro de diapositive 4">
            <a:extLst>
              <a:ext uri="{FF2B5EF4-FFF2-40B4-BE49-F238E27FC236}">
                <a16:creationId xmlns:a16="http://schemas.microsoft.com/office/drawing/2014/main" id="{FCBABA1B-6181-4C58-994F-F06C92972E63}"/>
              </a:ext>
            </a:extLst>
          </p:cNvPr>
          <p:cNvSpPr>
            <a:spLocks noGrp="1"/>
          </p:cNvSpPr>
          <p:nvPr>
            <p:ph type="sldNum" sz="quarter" idx="12"/>
          </p:nvPr>
        </p:nvSpPr>
        <p:spPr>
          <a:xfrm>
            <a:off x="8610600" y="6356350"/>
            <a:ext cx="2743200" cy="365125"/>
          </a:xfrm>
        </p:spPr>
        <p:txBody>
          <a:bodyPr/>
          <a:lstStyle/>
          <a:p>
            <a:fld id="{483A8600-70C3-4930-9481-30FCED94700B}" type="slidenum">
              <a:rPr lang="fr-FR" smtClean="0"/>
              <a:pPr/>
              <a:t>9</a:t>
            </a:fld>
            <a:r>
              <a:rPr lang="fr-FR" dirty="0"/>
              <a:t>/32</a:t>
            </a:r>
          </a:p>
        </p:txBody>
      </p:sp>
    </p:spTree>
    <p:extLst>
      <p:ext uri="{BB962C8B-B14F-4D97-AF65-F5344CB8AC3E}">
        <p14:creationId xmlns:p14="http://schemas.microsoft.com/office/powerpoint/2010/main" val="144834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4027</TotalTime>
  <Words>3358</Words>
  <Application>Microsoft Office PowerPoint</Application>
  <PresentationFormat>Grand écran</PresentationFormat>
  <Paragraphs>666</Paragraphs>
  <Slides>48</Slides>
  <Notes>0</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48</vt:i4>
      </vt:variant>
    </vt:vector>
  </HeadingPairs>
  <TitlesOfParts>
    <vt:vector size="56" baseType="lpstr">
      <vt:lpstr>DengXian</vt:lpstr>
      <vt:lpstr>Arial</vt:lpstr>
      <vt:lpstr>Calibri</vt:lpstr>
      <vt:lpstr>Calibri Light</vt:lpstr>
      <vt:lpstr>Cambria Math</vt:lpstr>
      <vt:lpstr>Times New Roman</vt:lpstr>
      <vt:lpstr>Wingdings</vt:lpstr>
      <vt:lpstr>Thème Office</vt:lpstr>
      <vt:lpstr>Holographic Baryons</vt:lpstr>
      <vt:lpstr>Outline </vt:lpstr>
      <vt:lpstr>Motivation: The Neutron Star core enigma </vt:lpstr>
      <vt:lpstr>Motivation: The Neutron Star core enigma </vt:lpstr>
      <vt:lpstr>Baryon in Chiral Effective Field Theory</vt:lpstr>
      <vt:lpstr>Présentation PowerPoint</vt:lpstr>
      <vt:lpstr>Présentation PowerPoint</vt:lpstr>
      <vt:lpstr>Présentation PowerPoint</vt:lpstr>
      <vt:lpstr>The Holographic Correspondence </vt:lpstr>
      <vt:lpstr>The Holographic Dictionary </vt:lpstr>
      <vt:lpstr>"Ad" "S" ^"5"  \/"CF" "T" ^"4" </vt:lpstr>
      <vt:lpstr>Holographic Baryons in SYM</vt:lpstr>
      <vt:lpstr>Holographic Baryon in SYM</vt:lpstr>
      <vt:lpstr>Bottom-up holographic QCD : field content </vt:lpstr>
      <vt:lpstr>Holographic QCD : field content </vt:lpstr>
      <vt:lpstr>The Hard Wall Model : Setup</vt:lpstr>
      <vt:lpstr>The Hard Wall Model : Geometry</vt:lpstr>
      <vt:lpstr>The Hard Wall Model : Action</vt:lpstr>
      <vt:lpstr>The Hard Wall Model : Pion Effective Action</vt:lpstr>
      <vt:lpstr>The Hard Wall Model : Baryon </vt:lpstr>
      <vt:lpstr>The V-QCD Framework : Setup</vt:lpstr>
      <vt:lpstr>The V-QCD Framework : Setup</vt:lpstr>
      <vt:lpstr>The V-QCD Framework : Setup</vt:lpstr>
      <vt:lpstr>The V-QCD Framework : Setup</vt:lpstr>
      <vt:lpstr>Présentation PowerPoint</vt:lpstr>
      <vt:lpstr>Présentation PowerPoint</vt:lpstr>
      <vt:lpstr>Présentation PowerPoint</vt:lpstr>
      <vt:lpstr>Présentation PowerPoint</vt:lpstr>
      <vt:lpstr>Baryon in V-QCD</vt:lpstr>
      <vt:lpstr>Numerical Results </vt:lpstr>
      <vt:lpstr>Summary</vt:lpstr>
      <vt:lpstr>Outlook </vt:lpstr>
      <vt:lpstr>Appendix </vt:lpstr>
      <vt:lpstr>Présentation PowerPoint</vt:lpstr>
      <vt:lpstr>The Hard-Wall model from SS</vt:lpstr>
      <vt:lpstr>The Bulk Instanton </vt:lpstr>
      <vt:lpstr>The Bulk Instanton : ansatz </vt:lpstr>
      <vt:lpstr>The Bulk Instanton : Numerical Solution</vt:lpstr>
      <vt:lpstr>Quantization of the collective modes </vt:lpstr>
      <vt:lpstr>The Rotating Soliton </vt:lpstr>
      <vt:lpstr>The Rotating Soliton : Quantization </vt:lpstr>
      <vt:lpstr>The Hard Wall Model with χSB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Holographic Baryon in the Veneziano Limit</dc:title>
  <dc:creator>epreau</dc:creator>
  <cp:lastModifiedBy>epreau</cp:lastModifiedBy>
  <cp:revision>307</cp:revision>
  <dcterms:created xsi:type="dcterms:W3CDTF">2022-04-26T04:01:49Z</dcterms:created>
  <dcterms:modified xsi:type="dcterms:W3CDTF">2022-05-23T11:24:34Z</dcterms:modified>
</cp:coreProperties>
</file>