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29"/>
  </p:notesMasterIdLst>
  <p:sldIdLst>
    <p:sldId id="320" r:id="rId2"/>
    <p:sldId id="310" r:id="rId3"/>
    <p:sldId id="328" r:id="rId4"/>
    <p:sldId id="329" r:id="rId5"/>
    <p:sldId id="331" r:id="rId6"/>
    <p:sldId id="317" r:id="rId7"/>
    <p:sldId id="330" r:id="rId8"/>
    <p:sldId id="324" r:id="rId9"/>
    <p:sldId id="321" r:id="rId10"/>
    <p:sldId id="322" r:id="rId11"/>
    <p:sldId id="337" r:id="rId12"/>
    <p:sldId id="313" r:id="rId13"/>
    <p:sldId id="333" r:id="rId14"/>
    <p:sldId id="314" r:id="rId15"/>
    <p:sldId id="334" r:id="rId16"/>
    <p:sldId id="332" r:id="rId17"/>
    <p:sldId id="315" r:id="rId18"/>
    <p:sldId id="336" r:id="rId19"/>
    <p:sldId id="335" r:id="rId20"/>
    <p:sldId id="319" r:id="rId21"/>
    <p:sldId id="326" r:id="rId22"/>
    <p:sldId id="327" r:id="rId23"/>
    <p:sldId id="318" r:id="rId24"/>
    <p:sldId id="312" r:id="rId25"/>
    <p:sldId id="325" r:id="rId26"/>
    <p:sldId id="339" r:id="rId27"/>
    <p:sldId id="33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8A"/>
    <a:srgbClr val="004F8A"/>
    <a:srgbClr val="FFFFFF"/>
    <a:srgbClr val="335899"/>
    <a:srgbClr val="3F6AB7"/>
    <a:srgbClr val="7991CE"/>
    <a:srgbClr val="B3BEDF"/>
    <a:srgbClr val="0171C5"/>
    <a:srgbClr val="7E3A66"/>
    <a:srgbClr val="7E6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5072"/>
  </p:normalViewPr>
  <p:slideViewPr>
    <p:cSldViewPr snapToGrid="0" showGuides="1">
      <p:cViewPr varScale="1">
        <p:scale>
          <a:sx n="115" d="100"/>
          <a:sy n="115" d="100"/>
        </p:scale>
        <p:origin x="1770" y="102"/>
      </p:cViewPr>
      <p:guideLst>
        <p:guide orient="horz" pos="2137"/>
        <p:guide pos="2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48F5D-2958-9B4D-88FE-1AF97F5BF70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E740F-C55F-E847-9EEF-2944BC0C33D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1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8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1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1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story for another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41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spoiler. It regards to Olivier’s question yesterday that, if we change 2p to 2n decay, whether there will be a narrow peak in the small </a:t>
            </a:r>
            <a:r>
              <a:rPr lang="en-US" dirty="0" err="1"/>
              <a:t>Enn</a:t>
            </a:r>
            <a:r>
              <a:rPr lang="en-US" dirty="0"/>
              <a:t>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6B3B-54C9-8641-AB10-A7F71BC54624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2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6A38-0EBB-7145-B026-67F1F7D09EB5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5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02D5-51A7-D14A-8819-CEC552161DCA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82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1514902" y="5501898"/>
            <a:ext cx="7629098" cy="1284102"/>
          </a:xfrm>
          <a:prstGeom prst="roundRect">
            <a:avLst>
              <a:gd name="adj" fmla="val 0"/>
            </a:avLst>
          </a:prstGeom>
          <a:solidFill>
            <a:srgbClr val="004F8A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501898"/>
            <a:ext cx="2286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0" y="5446524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57450" y="5943600"/>
            <a:ext cx="6686550" cy="548958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EC96E-DE03-4442-A528-D8BE02F08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0" y="563620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63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6">
            <a:extLst>
              <a:ext uri="{FF2B5EF4-FFF2-40B4-BE49-F238E27FC236}">
                <a16:creationId xmlns:a16="http://schemas.microsoft.com/office/drawing/2014/main" id="{BA27D202-6288-F048-B2CA-62DE29B77298}"/>
              </a:ext>
            </a:extLst>
          </p:cNvPr>
          <p:cNvSpPr/>
          <p:nvPr userDrawn="1"/>
        </p:nvSpPr>
        <p:spPr>
          <a:xfrm>
            <a:off x="1514902" y="1650338"/>
            <a:ext cx="7629098" cy="1284102"/>
          </a:xfrm>
          <a:prstGeom prst="roundRect">
            <a:avLst>
              <a:gd name="adj" fmla="val 0"/>
            </a:avLst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7" name="任意多边形 7">
            <a:extLst>
              <a:ext uri="{FF2B5EF4-FFF2-40B4-BE49-F238E27FC236}">
                <a16:creationId xmlns:a16="http://schemas.microsoft.com/office/drawing/2014/main" id="{403A97DB-A429-8047-8FA6-2184E66A05D9}"/>
              </a:ext>
            </a:extLst>
          </p:cNvPr>
          <p:cNvSpPr/>
          <p:nvPr userDrawn="1"/>
        </p:nvSpPr>
        <p:spPr>
          <a:xfrm>
            <a:off x="0" y="1650338"/>
            <a:ext cx="2286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7221D77F-1936-054C-8BDF-1E304B40C479}"/>
              </a:ext>
            </a:extLst>
          </p:cNvPr>
          <p:cNvSpPr/>
          <p:nvPr userDrawn="1"/>
        </p:nvSpPr>
        <p:spPr>
          <a:xfrm>
            <a:off x="0" y="1594964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48EDE4E5-5892-DE43-B9F5-9D1C3D565411}"/>
              </a:ext>
            </a:extLst>
          </p:cNvPr>
          <p:cNvSpPr/>
          <p:nvPr userDrawn="1"/>
        </p:nvSpPr>
        <p:spPr>
          <a:xfrm>
            <a:off x="0" y="2934440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67300A-D952-1643-835F-E1946CE11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0" y="1784643"/>
            <a:ext cx="1078992" cy="107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68520-A468-0B41-B9F4-8D2AB056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94965"/>
            <a:ext cx="6858000" cy="14059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763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6">
            <a:extLst>
              <a:ext uri="{FF2B5EF4-FFF2-40B4-BE49-F238E27FC236}">
                <a16:creationId xmlns:a16="http://schemas.microsoft.com/office/drawing/2014/main" id="{BA27D202-6288-F048-B2CA-62DE29B77298}"/>
              </a:ext>
            </a:extLst>
          </p:cNvPr>
          <p:cNvSpPr/>
          <p:nvPr userDrawn="1"/>
        </p:nvSpPr>
        <p:spPr>
          <a:xfrm>
            <a:off x="1514902" y="55374"/>
            <a:ext cx="7629098" cy="1284102"/>
          </a:xfrm>
          <a:prstGeom prst="roundRect">
            <a:avLst>
              <a:gd name="adj" fmla="val 0"/>
            </a:avLst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7" name="任意多边形 7">
            <a:extLst>
              <a:ext uri="{FF2B5EF4-FFF2-40B4-BE49-F238E27FC236}">
                <a16:creationId xmlns:a16="http://schemas.microsoft.com/office/drawing/2014/main" id="{403A97DB-A429-8047-8FA6-2184E66A05D9}"/>
              </a:ext>
            </a:extLst>
          </p:cNvPr>
          <p:cNvSpPr/>
          <p:nvPr userDrawn="1"/>
        </p:nvSpPr>
        <p:spPr>
          <a:xfrm>
            <a:off x="0" y="55374"/>
            <a:ext cx="2286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7221D77F-1936-054C-8BDF-1E304B40C479}"/>
              </a:ext>
            </a:extLst>
          </p:cNvPr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48EDE4E5-5892-DE43-B9F5-9D1C3D565411}"/>
              </a:ext>
            </a:extLst>
          </p:cNvPr>
          <p:cNvSpPr/>
          <p:nvPr userDrawn="1"/>
        </p:nvSpPr>
        <p:spPr>
          <a:xfrm>
            <a:off x="0" y="1339476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67300A-D952-1643-835F-E1946CE11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0" y="189679"/>
            <a:ext cx="1078992" cy="107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68520-A468-0B41-B9F4-8D2AB056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"/>
            <a:ext cx="6858000" cy="14059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43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7101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97501"/>
            <a:ext cx="7886700" cy="5019556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09360"/>
            <a:ext cx="2057400" cy="365125"/>
          </a:xfrm>
        </p:spPr>
        <p:txBody>
          <a:bodyPr/>
          <a:lstStyle/>
          <a:p>
            <a:fld id="{BDDF7797-B733-854B-862E-264836648878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0936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F99ADB1-F6C7-4A18-96F2-9B268A618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" y="238790"/>
            <a:ext cx="396350" cy="530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A5C23E-09CD-4FA4-AB03-E47F44C80F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5" y="6349002"/>
            <a:ext cx="396000" cy="396000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36F650C6-D9B3-C246-82C1-D0345949FE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2" y="6125732"/>
            <a:ext cx="1154229" cy="732418"/>
          </a:xfrm>
          <a:prstGeom prst="rect">
            <a:avLst/>
          </a:prstGeom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138EF744-6879-4F48-8F24-B76EDEDE805B}"/>
              </a:ext>
            </a:extLst>
          </p:cNvPr>
          <p:cNvSpPr/>
          <p:nvPr userDrawn="1"/>
        </p:nvSpPr>
        <p:spPr>
          <a:xfrm>
            <a:off x="-1" y="605373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A247E7B4-1BAF-6E45-A882-019BE50DBCB3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0" name="图片 9">
            <a:extLst>
              <a:ext uri="{FF2B5EF4-FFF2-40B4-BE49-F238E27FC236}">
                <a16:creationId xmlns:a16="http://schemas.microsoft.com/office/drawing/2014/main" id="{72D74CAF-1956-C74B-B5BF-B12FC7EA50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770" y="6125732"/>
            <a:ext cx="1154229" cy="7324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720" y="630936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‹N›</a:t>
            </a:fld>
            <a:endParaRPr lang="zh-CN" alt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ADF2E4-8074-5845-8A31-117D560420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19048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8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FA63-C08E-5B4D-B5FC-9EAF833D4BC4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6C96-7976-9048-A2EE-71B95EB08C18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8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95DE-105C-5648-BAC5-21A78107C206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7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64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09360"/>
            <a:ext cx="2057400" cy="365125"/>
          </a:xfrm>
        </p:spPr>
        <p:txBody>
          <a:bodyPr/>
          <a:lstStyle/>
          <a:p>
            <a:fld id="{FB72D539-FA9A-3349-AD4B-8F757B2A0B2D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0936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6221685-5AA4-46FE-BC21-1946D92DC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" y="6125732"/>
            <a:ext cx="1154229" cy="73241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CADFAD0-98E1-4614-93B5-A93A1B022B89}"/>
              </a:ext>
            </a:extLst>
          </p:cNvPr>
          <p:cNvSpPr/>
          <p:nvPr userDrawn="1"/>
        </p:nvSpPr>
        <p:spPr>
          <a:xfrm>
            <a:off x="-1" y="605373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0F138A-6F66-44AE-B0B8-3A22F17E75E8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D7E754-5CDB-504F-B4B7-C65445F9A878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6126724"/>
            <a:ext cx="0" cy="731276"/>
          </a:xfrm>
          <a:prstGeom prst="line">
            <a:avLst/>
          </a:prstGeom>
          <a:ln w="15875">
            <a:gradFill>
              <a:gsLst>
                <a:gs pos="0">
                  <a:schemeClr val="bg1"/>
                </a:gs>
                <a:gs pos="30000">
                  <a:srgbClr val="014E8A"/>
                </a:gs>
                <a:gs pos="70000">
                  <a:srgbClr val="014E8A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图片 9">
            <a:extLst>
              <a:ext uri="{FF2B5EF4-FFF2-40B4-BE49-F238E27FC236}">
                <a16:creationId xmlns:a16="http://schemas.microsoft.com/office/drawing/2014/main" id="{C4262E9D-B514-DA4C-84BF-F952C8067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770" y="6125732"/>
            <a:ext cx="1154229" cy="7324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3720" y="630936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‹N›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F5860-5E91-B647-9D81-CB8A162CB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19048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09360"/>
            <a:ext cx="2057400" cy="365125"/>
          </a:xfrm>
        </p:spPr>
        <p:txBody>
          <a:bodyPr/>
          <a:lstStyle/>
          <a:p>
            <a:fld id="{ADED89EA-C69C-414B-AFE6-C3E11E08B190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0936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D9AE5965-B914-5C44-99C4-51A22EDE6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6125731"/>
            <a:ext cx="1154229" cy="732418"/>
          </a:xfrm>
          <a:prstGeom prst="rect">
            <a:avLst/>
          </a:prstGeom>
        </p:spPr>
      </p:pic>
      <p:sp>
        <p:nvSpPr>
          <p:cNvPr id="13" name="矩形 11">
            <a:extLst>
              <a:ext uri="{FF2B5EF4-FFF2-40B4-BE49-F238E27FC236}">
                <a16:creationId xmlns:a16="http://schemas.microsoft.com/office/drawing/2014/main" id="{2D1EF6CB-6EB1-7D45-A24F-B2DB66E91560}"/>
              </a:ext>
            </a:extLst>
          </p:cNvPr>
          <p:cNvSpPr/>
          <p:nvPr userDrawn="1"/>
        </p:nvSpPr>
        <p:spPr>
          <a:xfrm>
            <a:off x="-1" y="605373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3360FEA-0CDC-4446-B9D1-1FE51D4718B8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284D314C-DF5C-3446-A520-118405131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770" y="6125732"/>
            <a:ext cx="1154229" cy="7324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3720" y="630936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‹N›</a:t>
            </a:fld>
            <a:endParaRPr lang="zh-CN" alt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CA11B-A9DB-CE46-B60E-8B7F45A288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19048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4B00-00F4-594D-BF52-5DBAC42A18EC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B69B-F2EE-3746-A054-C2AF14369D7D}" type="datetime1">
              <a:rPr lang="en-US" altLang="zh-CN" smtClean="0"/>
              <a:t>7/1/2021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56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noProof="0" dirty="0"/>
              <a:t>单击此处编辑母版标题样式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  <a:endParaRPr lang="en-US" altLang="zh-CN" noProof="0" dirty="0"/>
          </a:p>
          <a:p>
            <a:pPr lvl="2"/>
            <a:r>
              <a:rPr lang="zh-CN" altLang="en-US" noProof="0" dirty="0"/>
              <a:t>第三级</a:t>
            </a:r>
            <a:endParaRPr lang="en-US" altLang="zh-CN" noProof="0" dirty="0"/>
          </a:p>
          <a:p>
            <a:pPr lvl="3"/>
            <a:r>
              <a:rPr lang="zh-CN" altLang="en-US" noProof="0" dirty="0"/>
              <a:t>第四级</a:t>
            </a:r>
            <a:endParaRPr lang="en-US" altLang="zh-CN" noProof="0" dirty="0"/>
          </a:p>
          <a:p>
            <a:pPr lvl="4"/>
            <a:r>
              <a:rPr lang="zh-CN" altLang="en-US" noProof="0" dirty="0"/>
              <a:t>第五级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C9F1C5C-5F7D-4146-833D-3DE88171DF1A}" type="datetime1">
              <a:rPr lang="en-US" altLang="zh-CN" smtClean="0"/>
              <a:t>7/1/2021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‹N›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442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emf"/><Relationship Id="rId7" Type="http://schemas.openxmlformats.org/officeDocument/2006/relationships/image" Target="../media/image49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jp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62CF99-A0FE-1147-9F68-601DF2590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53487"/>
          <a:stretch/>
        </p:blipFill>
        <p:spPr>
          <a:xfrm>
            <a:off x="-2" y="7837"/>
            <a:ext cx="9144000" cy="1587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AC75D-270B-9A4D-B05A-E38495EDDC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34091"/>
          <a:stretch/>
        </p:blipFill>
        <p:spPr>
          <a:xfrm>
            <a:off x="-2" y="3453618"/>
            <a:ext cx="9144000" cy="340438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714A885-0405-2945-80D8-2CF2EE75561C}"/>
              </a:ext>
            </a:extLst>
          </p:cNvPr>
          <p:cNvSpPr txBox="1">
            <a:spLocks/>
          </p:cNvSpPr>
          <p:nvPr/>
        </p:nvSpPr>
        <p:spPr>
          <a:xfrm>
            <a:off x="1365112" y="2876842"/>
            <a:ext cx="6413772" cy="2278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2800" b="0" dirty="0">
                <a:solidFill>
                  <a:schemeClr val="tx1"/>
                </a:solidFill>
              </a:rPr>
              <a:t>Simin</a:t>
            </a:r>
            <a:r>
              <a:rPr lang="zh-CN" altLang="en-US" sz="2800" b="0" dirty="0">
                <a:solidFill>
                  <a:schemeClr val="tx1"/>
                </a:solidFill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</a:rPr>
              <a:t>Wang</a:t>
            </a:r>
          </a:p>
          <a:p>
            <a:pPr algn="ctr"/>
            <a:endParaRPr lang="en-US" altLang="zh-CN" sz="800" b="0" dirty="0">
              <a:solidFill>
                <a:schemeClr val="tx1"/>
              </a:solidFill>
            </a:endParaRPr>
          </a:p>
          <a:p>
            <a:pPr algn="ctr"/>
            <a:r>
              <a:rPr lang="en-US" altLang="zh-CN" sz="2000" b="0" dirty="0">
                <a:solidFill>
                  <a:schemeClr val="tx1"/>
                </a:solidFill>
              </a:rPr>
              <a:t>Fudan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University</a:t>
            </a:r>
          </a:p>
          <a:p>
            <a:pPr algn="ctr"/>
            <a:endParaRPr lang="en-US" altLang="zh-CN" sz="2000" b="0" dirty="0">
              <a:solidFill>
                <a:schemeClr val="tx1"/>
              </a:solidFill>
            </a:endParaRPr>
          </a:p>
          <a:p>
            <a:pPr algn="ctr"/>
            <a:r>
              <a:rPr lang="en-US" altLang="zh-CN" sz="2000" b="0" dirty="0">
                <a:solidFill>
                  <a:schemeClr val="tx1"/>
                </a:solidFill>
              </a:rPr>
              <a:t>Collaborators: W. </a:t>
            </a:r>
            <a:r>
              <a:rPr lang="en-US" altLang="zh-CN" sz="2000" b="0" dirty="0" err="1">
                <a:solidFill>
                  <a:schemeClr val="tx1"/>
                </a:solidFill>
              </a:rPr>
              <a:t>Nazarewicz</a:t>
            </a:r>
            <a:r>
              <a:rPr lang="en-US" altLang="zh-CN" sz="2000" b="0" dirty="0">
                <a:solidFill>
                  <a:schemeClr val="tx1"/>
                </a:solidFill>
              </a:rPr>
              <a:t>, R.J.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Charity,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L.G.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Sobotka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…</a:t>
            </a:r>
          </a:p>
          <a:p>
            <a:pPr algn="ctr"/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53BD7-CB81-5147-8FF8-15B26336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Dynamics and correlations of two-nucleon decay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CED1F0-3306-514F-BA65-4C7F20FB6F2C}"/>
              </a:ext>
            </a:extLst>
          </p:cNvPr>
          <p:cNvSpPr/>
          <p:nvPr/>
        </p:nvSpPr>
        <p:spPr>
          <a:xfrm>
            <a:off x="1024552" y="666922"/>
            <a:ext cx="7094891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en-US" sz="2400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AT THE EDGE OF STABILITY</a:t>
            </a:r>
            <a:endParaRPr lang="en-US" sz="2400" cap="all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55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A6AFD4-9A4B-2D47-8387-9D00A1EAE6E4}"/>
              </a:ext>
            </a:extLst>
          </p:cNvPr>
          <p:cNvSpPr txBox="1">
            <a:spLocks/>
          </p:cNvSpPr>
          <p:nvPr/>
        </p:nvSpPr>
        <p:spPr>
          <a:xfrm>
            <a:off x="381000" y="4847038"/>
            <a:ext cx="8382000" cy="8217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endParaRPr lang="en-US" altLang="zh-CN" sz="14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mr-IN" altLang="zh-CN" sz="1400" dirty="0"/>
              <a:t>1/2</a:t>
            </a:r>
            <a:r>
              <a:rPr lang="en-US" altLang="zh-CN" sz="1400" dirty="0"/>
              <a:t>[321] becomes available for the valence protons when </a:t>
            </a:r>
            <a:r>
              <a:rPr lang="en-US" altLang="zh-CN" sz="1400" i="1" dirty="0"/>
              <a:t>β</a:t>
            </a:r>
            <a:r>
              <a:rPr lang="en-US" altLang="zh-CN" sz="1400" baseline="-25000" dirty="0"/>
              <a:t>2</a:t>
            </a:r>
            <a:r>
              <a:rPr lang="en-US" altLang="zh-CN" sz="1400" dirty="0"/>
              <a:t> close to -0.3, which dramatically increases the 2</a:t>
            </a:r>
            <a:r>
              <a:rPr lang="en-US" altLang="zh-CN" sz="1400" i="1" dirty="0"/>
              <a:t>p</a:t>
            </a:r>
            <a:r>
              <a:rPr lang="en-US" altLang="zh-CN" sz="1400" dirty="0"/>
              <a:t> decay width of </a:t>
            </a:r>
            <a:r>
              <a:rPr lang="en-US" altLang="zh-CN" sz="1400" baseline="30000" dirty="0"/>
              <a:t>67</a:t>
            </a:r>
            <a:r>
              <a:rPr lang="en-US" altLang="zh-CN" sz="1400" dirty="0"/>
              <a:t>Kr. As a result,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dirty="0"/>
              <a:t>Decay</a:t>
            </a:r>
            <a:r>
              <a:rPr lang="zh-CN" altLang="en-US" sz="1400" dirty="0"/>
              <a:t> </a:t>
            </a:r>
            <a:r>
              <a:rPr lang="en-US" altLang="zh-CN" sz="1400" dirty="0"/>
              <a:t>primarily</a:t>
            </a:r>
            <a:r>
              <a:rPr lang="zh-CN" altLang="en-US" sz="1400" dirty="0"/>
              <a:t> </a:t>
            </a:r>
            <a:r>
              <a:rPr lang="en-US" altLang="zh-CN" sz="1400" dirty="0"/>
              <a:t>depends</a:t>
            </a:r>
            <a:r>
              <a:rPr lang="zh-CN" altLang="en-US" sz="1400" dirty="0"/>
              <a:t> </a:t>
            </a:r>
            <a:r>
              <a:rPr lang="en-US" altLang="zh-CN" sz="1400" dirty="0"/>
              <a:t>on small angular momentum</a:t>
            </a:r>
            <a:r>
              <a:rPr lang="zh-CN" altLang="en-US" sz="1400" dirty="0"/>
              <a:t> </a:t>
            </a:r>
            <a:r>
              <a:rPr lang="en-US" altLang="zh-CN" sz="1400" dirty="0"/>
              <a:t>components.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Lifetime of </a:t>
            </a:r>
            <a:r>
              <a:rPr lang="en-US" baseline="30000" dirty="0">
                <a:ea typeface="ＭＳ Ｐゴシック"/>
                <a:cs typeface="ＭＳ Ｐゴシック"/>
              </a:rPr>
              <a:t>67</a:t>
            </a:r>
            <a:r>
              <a:rPr lang="en-US" dirty="0">
                <a:ea typeface="ＭＳ Ｐゴシック"/>
                <a:cs typeface="ＭＳ Ｐゴシック"/>
              </a:rPr>
              <a:t>Kr as deformation evolution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96EBF-7779-AB40-8C7E-58B0131A2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984581"/>
            <a:ext cx="866539" cy="722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32523-666F-E649-B0DB-3592ECF3C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53"/>
          <a:stretch/>
        </p:blipFill>
        <p:spPr>
          <a:xfrm>
            <a:off x="117477" y="931985"/>
            <a:ext cx="9001123" cy="3644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85973-A7F4-AB41-84CD-F214B1A98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61" y="5402105"/>
            <a:ext cx="2908300" cy="266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A29569-FE70-BE4D-B70B-C0E55488CFEA}"/>
              </a:ext>
            </a:extLst>
          </p:cNvPr>
          <p:cNvSpPr txBox="1"/>
          <p:nvPr/>
        </p:nvSpPr>
        <p:spPr>
          <a:xfrm flipH="1">
            <a:off x="5598110" y="2707631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MU Serif Roman" charset="0"/>
                <a:cs typeface="Times New Roman" panose="02020603050405020304" pitchFamily="18" charset="0"/>
              </a:rPr>
              <a:t>valence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CMU Serif Roman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E81B7A-5240-1541-BDF6-3C9536457BB8}"/>
              </a:ext>
            </a:extLst>
          </p:cNvPr>
          <p:cNvSpPr/>
          <p:nvPr/>
        </p:nvSpPr>
        <p:spPr>
          <a:xfrm>
            <a:off x="6858000" y="855784"/>
            <a:ext cx="533400" cy="1051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FDB2C-3F32-934F-9B4F-1061A5E7A5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61" y="3984580"/>
            <a:ext cx="866539" cy="722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86618C-9928-354E-83DC-ED4F73D081E0}"/>
              </a:ext>
            </a:extLst>
          </p:cNvPr>
          <p:cNvSpPr/>
          <p:nvPr/>
        </p:nvSpPr>
        <p:spPr>
          <a:xfrm>
            <a:off x="5725363" y="4665385"/>
            <a:ext cx="325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 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120, 212502 (2018)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18AC12-8D3A-504D-AC63-F3B6CCE68747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253C5-A4EB-FB4C-A1D1-97505FF8F810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820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Diproton in </a:t>
            </a:r>
            <a:r>
              <a:rPr lang="en-US" baseline="30000" dirty="0">
                <a:ea typeface="ＭＳ Ｐゴシック"/>
                <a:cs typeface="ＭＳ Ｐゴシック"/>
              </a:rPr>
              <a:t>67</a:t>
            </a:r>
            <a:r>
              <a:rPr lang="en-US" dirty="0">
                <a:ea typeface="ＭＳ Ｐゴシック"/>
                <a:cs typeface="ＭＳ Ｐゴシック"/>
              </a:rPr>
              <a:t>Kr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CEBFC-D3EE-E047-99FA-9A4121DA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280926"/>
            <a:ext cx="4945527" cy="368251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FDDED7A-19A4-914C-A1BC-61B2204FE363}"/>
              </a:ext>
            </a:extLst>
          </p:cNvPr>
          <p:cNvSpPr/>
          <p:nvPr/>
        </p:nvSpPr>
        <p:spPr>
          <a:xfrm>
            <a:off x="2017331" y="899849"/>
            <a:ext cx="2286000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zh-CN" sz="1600" b="1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zh-CN" alt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angular</a:t>
            </a:r>
            <a:r>
              <a:rPr lang="zh-CN" alt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distribution</a:t>
            </a:r>
            <a:endParaRPr lang="en-US" sz="16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9591C-3264-BD46-A92C-E71C755E2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31" y="2352793"/>
            <a:ext cx="1380465" cy="1150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667B0D-9DEF-8841-888D-1F402A10C0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67" y="2352793"/>
            <a:ext cx="1380465" cy="115038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36FBF68-4C75-CF40-A0C0-2A1E853BE81F}"/>
              </a:ext>
            </a:extLst>
          </p:cNvPr>
          <p:cNvSpPr txBox="1">
            <a:spLocks/>
          </p:cNvSpPr>
          <p:nvPr/>
        </p:nvSpPr>
        <p:spPr bwMode="auto">
          <a:xfrm>
            <a:off x="219707" y="5257800"/>
            <a:ext cx="8915400" cy="8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Low-</a:t>
            </a:r>
            <a:r>
              <a:rPr lang="en-US" altLang="zh-CN" sz="1600" i="1" kern="0" dirty="0">
                <a:solidFill>
                  <a:schemeClr val="tx1"/>
                </a:solidFill>
              </a:rPr>
              <a:t>l</a:t>
            </a:r>
            <a:r>
              <a:rPr lang="en-US" altLang="zh-CN" sz="1600" kern="0" dirty="0">
                <a:solidFill>
                  <a:schemeClr val="tx1"/>
                </a:solidFill>
              </a:rPr>
              <a:t> continuum is crucial for deformed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decay.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Diproton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Cooper-pair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benefits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tunneling.</a:t>
            </a:r>
          </a:p>
          <a:p>
            <a:pPr>
              <a:buFont typeface="Courier New" charset="0"/>
              <a:buChar char="o"/>
            </a:pPr>
            <a:endParaRPr lang="en-US" altLang="zh-CN" sz="1800" kern="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69D5FA-FA1F-DC4A-9A4C-09BE0FE59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733" y="1204649"/>
            <a:ext cx="2667000" cy="3434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28E910-1D79-6C44-9106-DC007407D0F4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C8495F-90CE-B44A-9A68-B77A12D39D16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6640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19A567CE-C1CA-FA4C-A813-B877DC394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41666" r="67641" b="14217"/>
          <a:stretch/>
        </p:blipFill>
        <p:spPr>
          <a:xfrm>
            <a:off x="1903998" y="2121288"/>
            <a:ext cx="1448802" cy="974910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927DAA88-587B-4542-8911-6B6AAF03A173}"/>
              </a:ext>
            </a:extLst>
          </p:cNvPr>
          <p:cNvSpPr/>
          <p:nvPr/>
        </p:nvSpPr>
        <p:spPr>
          <a:xfrm>
            <a:off x="2746170" y="2842211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GCC</a:t>
            </a:r>
            <a:endParaRPr lang="zh-CN" altLang="en-US" dirty="0"/>
          </a:p>
        </p:txBody>
      </p:sp>
      <p:cxnSp>
        <p:nvCxnSpPr>
          <p:cNvPr id="20" name="直接箭头连接符 15">
            <a:extLst>
              <a:ext uri="{FF2B5EF4-FFF2-40B4-BE49-F238E27FC236}">
                <a16:creationId xmlns:a16="http://schemas.microsoft.com/office/drawing/2014/main" id="{F9529520-9D3B-934D-A369-001944152A3F}"/>
              </a:ext>
            </a:extLst>
          </p:cNvPr>
          <p:cNvCxnSpPr>
            <a:cxnSpLocks/>
          </p:cNvCxnSpPr>
          <p:nvPr/>
        </p:nvCxnSpPr>
        <p:spPr>
          <a:xfrm>
            <a:off x="5943600" y="3416688"/>
            <a:ext cx="990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3825CC0-A638-9242-9B03-E8001E0EEBC8}"/>
              </a:ext>
            </a:extLst>
          </p:cNvPr>
          <p:cNvSpPr/>
          <p:nvPr/>
        </p:nvSpPr>
        <p:spPr>
          <a:xfrm>
            <a:off x="533400" y="1092588"/>
            <a:ext cx="86106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study the dynamics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Times New Roman" panose="02020603050405020304"/>
              </a:rPr>
              <a:t>Time dependent approach</a:t>
            </a: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378" lvl="1" indent="-180178" defTabSz="803293">
              <a:lnSpc>
                <a:spcPct val="50000"/>
              </a:lnSpc>
              <a:spcBef>
                <a:spcPts val="1206"/>
              </a:spcBef>
              <a:buSzPct val="100000"/>
              <a:buFont typeface="Courier New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propagator can be expanded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Chebyshev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polynomials.</a:t>
            </a:r>
          </a:p>
          <a:p>
            <a:pPr marL="637378" lvl="1" indent="-180178" defTabSz="803293">
              <a:lnSpc>
                <a:spcPct val="50000"/>
              </a:lnSpc>
              <a:spcBef>
                <a:spcPts val="1206"/>
              </a:spcBef>
              <a:buSzPct val="100000"/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onfiguration mixing and proper asymptot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836062-DD27-D24C-8BE0-37976D59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07" y="4336586"/>
            <a:ext cx="4114800" cy="647700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CC1E5DFE-E982-9740-8A12-87FD6AC75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56" y="1283088"/>
            <a:ext cx="2458944" cy="2209800"/>
          </a:xfrm>
          <a:prstGeom prst="rect">
            <a:avLst/>
          </a:prstGeom>
        </p:spPr>
      </p:pic>
      <p:sp>
        <p:nvSpPr>
          <p:cNvPr id="24" name="右箭头 10">
            <a:extLst>
              <a:ext uri="{FF2B5EF4-FFF2-40B4-BE49-F238E27FC236}">
                <a16:creationId xmlns:a16="http://schemas.microsoft.com/office/drawing/2014/main" id="{ACB21705-77CD-CF46-B54D-73E739B5E915}"/>
              </a:ext>
            </a:extLst>
          </p:cNvPr>
          <p:cNvSpPr/>
          <p:nvPr/>
        </p:nvSpPr>
        <p:spPr>
          <a:xfrm>
            <a:off x="3924300" y="2418243"/>
            <a:ext cx="1295400" cy="381000"/>
          </a:xfrm>
          <a:prstGeom prst="rightArrow">
            <a:avLst>
              <a:gd name="adj1" fmla="val 50000"/>
              <a:gd name="adj2" fmla="val 149310"/>
            </a:avLst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55A593F0-035C-4D43-8D22-BF2EAFE5E494}"/>
              </a:ext>
            </a:extLst>
          </p:cNvPr>
          <p:cNvCxnSpPr>
            <a:cxnSpLocks/>
          </p:cNvCxnSpPr>
          <p:nvPr/>
        </p:nvCxnSpPr>
        <p:spPr>
          <a:xfrm>
            <a:off x="6934200" y="2654688"/>
            <a:ext cx="0" cy="928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69E6A6F1-7CDC-654E-ADC5-A3E9151DCB90}"/>
              </a:ext>
            </a:extLst>
          </p:cNvPr>
          <p:cNvCxnSpPr>
            <a:cxnSpLocks/>
          </p:cNvCxnSpPr>
          <p:nvPr/>
        </p:nvCxnSpPr>
        <p:spPr>
          <a:xfrm>
            <a:off x="5943600" y="2988292"/>
            <a:ext cx="0" cy="5948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39">
            <a:extLst>
              <a:ext uri="{FF2B5EF4-FFF2-40B4-BE49-F238E27FC236}">
                <a16:creationId xmlns:a16="http://schemas.microsoft.com/office/drawing/2014/main" id="{B56885A7-790F-C040-A874-F8F0CDF3BE2A}"/>
              </a:ext>
            </a:extLst>
          </p:cNvPr>
          <p:cNvSpPr/>
          <p:nvPr/>
        </p:nvSpPr>
        <p:spPr>
          <a:xfrm>
            <a:off x="1182922" y="1977675"/>
            <a:ext cx="1563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Open quantum system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Configuration mixing</a:t>
            </a:r>
            <a:endParaRPr lang="zh-CN" altLang="en-US" sz="1200" dirty="0"/>
          </a:p>
        </p:txBody>
      </p:sp>
      <p:sp>
        <p:nvSpPr>
          <p:cNvPr id="28" name="矩形 40">
            <a:extLst>
              <a:ext uri="{FF2B5EF4-FFF2-40B4-BE49-F238E27FC236}">
                <a16:creationId xmlns:a16="http://schemas.microsoft.com/office/drawing/2014/main" id="{18DD202A-E078-724B-A1EF-A0B5E1C45321}"/>
              </a:ext>
            </a:extLst>
          </p:cNvPr>
          <p:cNvSpPr/>
          <p:nvPr/>
        </p:nvSpPr>
        <p:spPr>
          <a:xfrm>
            <a:off x="6994899" y="2124713"/>
            <a:ext cx="888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Correlation</a:t>
            </a:r>
            <a:endParaRPr lang="zh-CN" altLang="en-US" sz="1200" dirty="0"/>
          </a:p>
        </p:txBody>
      </p:sp>
      <p:sp>
        <p:nvSpPr>
          <p:cNvPr id="29" name="矩形 41">
            <a:extLst>
              <a:ext uri="{FF2B5EF4-FFF2-40B4-BE49-F238E27FC236}">
                <a16:creationId xmlns:a16="http://schemas.microsoft.com/office/drawing/2014/main" id="{01BCB7B8-1348-784E-8A12-39B473645960}"/>
              </a:ext>
            </a:extLst>
          </p:cNvPr>
          <p:cNvSpPr/>
          <p:nvPr/>
        </p:nvSpPr>
        <p:spPr>
          <a:xfrm>
            <a:off x="7035559" y="3101335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High precision in asymptote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Coulomb field</a:t>
            </a:r>
            <a:endParaRPr lang="zh-CN" altLang="en-US" sz="1200" dirty="0"/>
          </a:p>
        </p:txBody>
      </p:sp>
      <p:sp>
        <p:nvSpPr>
          <p:cNvPr id="30" name="矩形 42">
            <a:extLst>
              <a:ext uri="{FF2B5EF4-FFF2-40B4-BE49-F238E27FC236}">
                <a16:creationId xmlns:a16="http://schemas.microsoft.com/office/drawing/2014/main" id="{1F1908A0-FB19-5C43-A03C-0AC45CE94E1E}"/>
              </a:ext>
            </a:extLst>
          </p:cNvPr>
          <p:cNvSpPr/>
          <p:nvPr/>
        </p:nvSpPr>
        <p:spPr>
          <a:xfrm>
            <a:off x="6084476" y="3148383"/>
            <a:ext cx="708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~500 </a:t>
            </a:r>
            <a:r>
              <a:rPr lang="en-US" altLang="zh-CN" sz="1200" dirty="0" err="1">
                <a:solidFill>
                  <a:prstClr val="black"/>
                </a:solidFill>
                <a:latin typeface="Times New Roman" panose="02020603050405020304"/>
              </a:rPr>
              <a:t>fm</a:t>
            </a:r>
            <a:endParaRPr lang="zh-CN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42C51-69B6-2A4C-80CA-D680B3F5C3AF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status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0F87C5-AC9D-5C4D-8E21-E83C4AC93549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71317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/>
                <a:cs typeface="ＭＳ Ｐゴシック"/>
              </a:rPr>
              <a:t>Ground-state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of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baseline="30000" dirty="0">
                <a:ea typeface="ＭＳ Ｐゴシック"/>
                <a:cs typeface="ＭＳ Ｐゴシック"/>
              </a:rPr>
              <a:t>6</a:t>
            </a:r>
            <a:r>
              <a:rPr lang="en-US" altLang="zh-CN" dirty="0">
                <a:ea typeface="ＭＳ Ｐゴシック"/>
                <a:cs typeface="ＭＳ Ｐゴシック"/>
              </a:rPr>
              <a:t>Be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260AE9-8E13-D540-A702-EC6FDB2B4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27" y="3409079"/>
            <a:ext cx="2781418" cy="22714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A32895-1993-9C42-9579-605D22F8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1" y="682392"/>
            <a:ext cx="6819900" cy="51181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126A55-8E4C-6347-87B8-E28360A2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42" y="918209"/>
            <a:ext cx="3234604" cy="2425953"/>
          </a:xfrm>
          <a:prstGeom prst="rect">
            <a:avLst/>
          </a:prstGeom>
        </p:spPr>
      </p:pic>
      <p:pic>
        <p:nvPicPr>
          <p:cNvPr id="33" name="图片 27">
            <a:extLst>
              <a:ext uri="{FF2B5EF4-FFF2-40B4-BE49-F238E27FC236}">
                <a16:creationId xmlns:a16="http://schemas.microsoft.com/office/drawing/2014/main" id="{A11ABDEA-4D02-A445-9674-071994BCC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63880" b="72323"/>
          <a:stretch/>
        </p:blipFill>
        <p:spPr>
          <a:xfrm>
            <a:off x="375228" y="1709125"/>
            <a:ext cx="2066120" cy="1743315"/>
          </a:xfrm>
          <a:prstGeom prst="rect">
            <a:avLst/>
          </a:prstGeom>
        </p:spPr>
      </p:pic>
      <p:cxnSp>
        <p:nvCxnSpPr>
          <p:cNvPr id="34" name="直接连接符 30">
            <a:extLst>
              <a:ext uri="{FF2B5EF4-FFF2-40B4-BE49-F238E27FC236}">
                <a16:creationId xmlns:a16="http://schemas.microsoft.com/office/drawing/2014/main" id="{AE12EAFE-1929-404D-9136-263E4F6C5B8B}"/>
              </a:ext>
            </a:extLst>
          </p:cNvPr>
          <p:cNvCxnSpPr>
            <a:cxnSpLocks/>
          </p:cNvCxnSpPr>
          <p:nvPr/>
        </p:nvCxnSpPr>
        <p:spPr>
          <a:xfrm flipH="1">
            <a:off x="913033" y="1057508"/>
            <a:ext cx="4029904" cy="185181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1ADBA01-09F7-6D45-B7D9-F178708FD162}"/>
              </a:ext>
            </a:extLst>
          </p:cNvPr>
          <p:cNvSpPr/>
          <p:nvPr/>
        </p:nvSpPr>
        <p:spPr>
          <a:xfrm>
            <a:off x="730153" y="2909325"/>
            <a:ext cx="182880" cy="182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连接符 30">
            <a:extLst>
              <a:ext uri="{FF2B5EF4-FFF2-40B4-BE49-F238E27FC236}">
                <a16:creationId xmlns:a16="http://schemas.microsoft.com/office/drawing/2014/main" id="{E38B6427-2D1F-7943-A016-F3AC0781ECC6}"/>
              </a:ext>
            </a:extLst>
          </p:cNvPr>
          <p:cNvCxnSpPr>
            <a:cxnSpLocks/>
          </p:cNvCxnSpPr>
          <p:nvPr/>
        </p:nvCxnSpPr>
        <p:spPr>
          <a:xfrm flipH="1" flipV="1">
            <a:off x="913036" y="3092207"/>
            <a:ext cx="4029901" cy="188355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9731BF3-2FB8-BC43-8163-E48B55B369E5}"/>
              </a:ext>
            </a:extLst>
          </p:cNvPr>
          <p:cNvSpPr/>
          <p:nvPr/>
        </p:nvSpPr>
        <p:spPr>
          <a:xfrm>
            <a:off x="5265133" y="5722979"/>
            <a:ext cx="354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PRC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 ﻿054302 (2019)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CF6A4C6-101F-BE44-9475-21C7CD7CC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578" y="1977852"/>
            <a:ext cx="2189762" cy="2463482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36D6D9D-FD28-C142-A95D-D71A9211BD1E}"/>
              </a:ext>
            </a:extLst>
          </p:cNvPr>
          <p:cNvSpPr/>
          <p:nvPr/>
        </p:nvSpPr>
        <p:spPr>
          <a:xfrm>
            <a:off x="1620126" y="1646173"/>
            <a:ext cx="2051269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Probability current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0DE719-589A-A945-B28A-AE025C5AA0A3}"/>
              </a:ext>
            </a:extLst>
          </p:cNvPr>
          <p:cNvCxnSpPr/>
          <p:nvPr/>
        </p:nvCxnSpPr>
        <p:spPr>
          <a:xfrm>
            <a:off x="1547578" y="4556730"/>
            <a:ext cx="9004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2DA338D-C574-C14C-9349-C98067DD55B4}"/>
              </a:ext>
            </a:extLst>
          </p:cNvPr>
          <p:cNvSpPr/>
          <p:nvPr/>
        </p:nvSpPr>
        <p:spPr>
          <a:xfrm>
            <a:off x="168276" y="4599020"/>
            <a:ext cx="3670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Particle number changes in </a:t>
            </a:r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/>
              </a:rPr>
              <a:t>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B359FC-8ACC-D941-B851-96DA5471EDF9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356D3B-CD8D-084F-85EA-E00A45BDFC88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5195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39" grpId="1" animBg="1"/>
      <p:bldP spid="41" grpId="0"/>
      <p:bldP spid="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i="1" dirty="0"/>
              <a:t>p</a:t>
            </a:r>
            <a:r>
              <a:rPr lang="en-US" dirty="0"/>
              <a:t> decay in </a:t>
            </a:r>
            <a:r>
              <a:rPr lang="en-US" baseline="30000" dirty="0"/>
              <a:t>6</a:t>
            </a:r>
            <a:r>
              <a:rPr lang="en-US" dirty="0"/>
              <a:t>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B51D62-E9FB-0341-8CF5-136BD82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332" y="3376239"/>
            <a:ext cx="1267868" cy="1056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2FB56A-9A99-9B49-9818-26D925319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462" y="3376239"/>
            <a:ext cx="1267868" cy="1056557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9A724E76-016A-E240-BF1C-CF560EC25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5794" b="72323"/>
          <a:stretch/>
        </p:blipFill>
        <p:spPr>
          <a:xfrm>
            <a:off x="375227" y="1709125"/>
            <a:ext cx="8235373" cy="1743315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B40DF95D-1980-B34F-98C5-75C31E5F5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3730" b="47802"/>
          <a:stretch/>
        </p:blipFill>
        <p:spPr>
          <a:xfrm>
            <a:off x="146628" y="937840"/>
            <a:ext cx="8850743" cy="533400"/>
          </a:xfrm>
          <a:prstGeom prst="rect">
            <a:avLst/>
          </a:prstGeom>
        </p:spPr>
      </p:pic>
      <p:cxnSp>
        <p:nvCxnSpPr>
          <p:cNvPr id="24" name="直接箭头连接符 25">
            <a:extLst>
              <a:ext uri="{FF2B5EF4-FFF2-40B4-BE49-F238E27FC236}">
                <a16:creationId xmlns:a16="http://schemas.microsoft.com/office/drawing/2014/main" id="{C49C8E7C-8938-7F44-B263-EB1D3E0E69F3}"/>
              </a:ext>
            </a:extLst>
          </p:cNvPr>
          <p:cNvCxnSpPr>
            <a:cxnSpLocks/>
          </p:cNvCxnSpPr>
          <p:nvPr/>
        </p:nvCxnSpPr>
        <p:spPr>
          <a:xfrm flipH="1" flipV="1">
            <a:off x="3277055" y="2977013"/>
            <a:ext cx="484277" cy="792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图片 28">
            <a:extLst>
              <a:ext uri="{FF2B5EF4-FFF2-40B4-BE49-F238E27FC236}">
                <a16:creationId xmlns:a16="http://schemas.microsoft.com/office/drawing/2014/main" id="{B198CAB1-09BF-2848-9AF4-DA8FB77A6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14" y="3376240"/>
            <a:ext cx="1409386" cy="1266585"/>
          </a:xfrm>
          <a:prstGeom prst="rect">
            <a:avLst/>
          </a:prstGeom>
        </p:spPr>
      </p:pic>
      <p:cxnSp>
        <p:nvCxnSpPr>
          <p:cNvPr id="26" name="直接连接符 30">
            <a:extLst>
              <a:ext uri="{FF2B5EF4-FFF2-40B4-BE49-F238E27FC236}">
                <a16:creationId xmlns:a16="http://schemas.microsoft.com/office/drawing/2014/main" id="{E87B69A9-CA8A-9049-9180-6F3091731F3B}"/>
              </a:ext>
            </a:extLst>
          </p:cNvPr>
          <p:cNvCxnSpPr/>
          <p:nvPr/>
        </p:nvCxnSpPr>
        <p:spPr>
          <a:xfrm>
            <a:off x="2565149" y="3452440"/>
            <a:ext cx="0" cy="197191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34">
            <a:extLst>
              <a:ext uri="{FF2B5EF4-FFF2-40B4-BE49-F238E27FC236}">
                <a16:creationId xmlns:a16="http://schemas.microsoft.com/office/drawing/2014/main" id="{F9A96ED7-DB28-D040-BAB5-8FCDF848F15A}"/>
              </a:ext>
            </a:extLst>
          </p:cNvPr>
          <p:cNvCxnSpPr/>
          <p:nvPr/>
        </p:nvCxnSpPr>
        <p:spPr>
          <a:xfrm>
            <a:off x="4547856" y="3452439"/>
            <a:ext cx="0" cy="197191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35">
            <a:extLst>
              <a:ext uri="{FF2B5EF4-FFF2-40B4-BE49-F238E27FC236}">
                <a16:creationId xmlns:a16="http://schemas.microsoft.com/office/drawing/2014/main" id="{AC220000-B94B-524C-9038-C33566991438}"/>
              </a:ext>
            </a:extLst>
          </p:cNvPr>
          <p:cNvCxnSpPr/>
          <p:nvPr/>
        </p:nvCxnSpPr>
        <p:spPr>
          <a:xfrm>
            <a:off x="6629400" y="3452440"/>
            <a:ext cx="0" cy="197191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图片 31">
            <a:extLst>
              <a:ext uri="{FF2B5EF4-FFF2-40B4-BE49-F238E27FC236}">
                <a16:creationId xmlns:a16="http://schemas.microsoft.com/office/drawing/2014/main" id="{E81568A9-A7CF-1747-B4D7-7092CCD677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87" y="3463002"/>
            <a:ext cx="1699113" cy="1355489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224A1600-4DDB-5745-8CC5-0E78BFEBA3F4}"/>
              </a:ext>
            </a:extLst>
          </p:cNvPr>
          <p:cNvSpPr/>
          <p:nvPr/>
        </p:nvSpPr>
        <p:spPr>
          <a:xfrm>
            <a:off x="2603679" y="4750223"/>
            <a:ext cx="19688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Two types of tunneling: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/>
              </a:rPr>
              <a:t>diproton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 (primarily)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/>
              </a:rPr>
              <a:t>cigarlike</a:t>
            </a:r>
            <a:endParaRPr lang="zh-CN" altLang="en-US" dirty="0"/>
          </a:p>
        </p:txBody>
      </p:sp>
      <p:sp>
        <p:nvSpPr>
          <p:cNvPr id="31" name="矩形 39">
            <a:extLst>
              <a:ext uri="{FF2B5EF4-FFF2-40B4-BE49-F238E27FC236}">
                <a16:creationId xmlns:a16="http://schemas.microsoft.com/office/drawing/2014/main" id="{94530A03-B907-0747-8323-C96DDFDBADD0}"/>
              </a:ext>
            </a:extLst>
          </p:cNvPr>
          <p:cNvSpPr/>
          <p:nvPr/>
        </p:nvSpPr>
        <p:spPr>
          <a:xfrm>
            <a:off x="4588332" y="4750223"/>
            <a:ext cx="2129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/>
              </a:rPr>
              <a:t>Diproton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 branch bends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due to Coulomb repulsion</a:t>
            </a:r>
          </a:p>
        </p:txBody>
      </p:sp>
      <p:sp>
        <p:nvSpPr>
          <p:cNvPr id="32" name="矩形 40">
            <a:extLst>
              <a:ext uri="{FF2B5EF4-FFF2-40B4-BE49-F238E27FC236}">
                <a16:creationId xmlns:a16="http://schemas.microsoft.com/office/drawing/2014/main" id="{54F5532B-32B0-974F-97FB-E4A3E9E1AC76}"/>
              </a:ext>
            </a:extLst>
          </p:cNvPr>
          <p:cNvSpPr/>
          <p:nvPr/>
        </p:nvSpPr>
        <p:spPr>
          <a:xfrm>
            <a:off x="6905056" y="4750223"/>
            <a:ext cx="187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Asymptotic correlation begin to converge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1BB519-07AA-3041-9003-91824A85086D}"/>
              </a:ext>
            </a:extLst>
          </p:cNvPr>
          <p:cNvSpPr/>
          <p:nvPr/>
        </p:nvSpPr>
        <p:spPr>
          <a:xfrm>
            <a:off x="5563816" y="5722979"/>
            <a:ext cx="325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3CCBBD30-845A-5843-9A6E-CB756DE851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41666" r="67641" b="14217"/>
          <a:stretch/>
        </p:blipFill>
        <p:spPr>
          <a:xfrm>
            <a:off x="829400" y="3802669"/>
            <a:ext cx="1034714" cy="696267"/>
          </a:xfrm>
          <a:prstGeom prst="rect">
            <a:avLst/>
          </a:prstGeom>
        </p:spPr>
      </p:pic>
      <p:sp>
        <p:nvSpPr>
          <p:cNvPr id="35" name="矩形 40">
            <a:extLst>
              <a:ext uri="{FF2B5EF4-FFF2-40B4-BE49-F238E27FC236}">
                <a16:creationId xmlns:a16="http://schemas.microsoft.com/office/drawing/2014/main" id="{E8D1E8ED-E330-A648-87AA-614D2B61D187}"/>
              </a:ext>
            </a:extLst>
          </p:cNvPr>
          <p:cNvSpPr/>
          <p:nvPr/>
        </p:nvSpPr>
        <p:spPr>
          <a:xfrm>
            <a:off x="654235" y="4759213"/>
            <a:ext cx="1877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Protons inside nucleus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16B1D3-3A3B-9A4E-9DD9-8D99203322C4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F08DF4-7BB9-4F44-9136-24BAFEA361D7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123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nline Media 6" descr="Supplementary_video_6Be_configuration">
            <a:hlinkClick r:id="" action="ppaction://media"/>
            <a:extLst>
              <a:ext uri="{FF2B5EF4-FFF2-40B4-BE49-F238E27FC236}">
                <a16:creationId xmlns:a16="http://schemas.microsoft.com/office/drawing/2014/main" id="{4B53CAA7-15C1-D54D-89DA-6631D36E7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3771" y="1142020"/>
            <a:ext cx="4848346" cy="36362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/>
                <a:cs typeface="ＭＳ Ｐゴシック"/>
              </a:rPr>
              <a:t>Density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and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configuration</a:t>
            </a:r>
            <a:r>
              <a:rPr lang="en-US" dirty="0">
                <a:ea typeface="ＭＳ Ｐゴシック"/>
                <a:cs typeface="ＭＳ Ｐゴシック"/>
              </a:rPr>
              <a:t> evolution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20" name="Online Media 4" descr="Supplementary_video_6Be_Y">
            <a:hlinkClick r:id="" action="ppaction://media"/>
            <a:extLst>
              <a:ext uri="{FF2B5EF4-FFF2-40B4-BE49-F238E27FC236}">
                <a16:creationId xmlns:a16="http://schemas.microsoft.com/office/drawing/2014/main" id="{6C85C440-5AF2-354B-BB1B-BEDD828F6E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9605" y="1202278"/>
            <a:ext cx="4687659" cy="3515745"/>
          </a:xfrm>
          <a:prstGeom prst="rect">
            <a:avLst/>
          </a:prstGeom>
        </p:spPr>
      </p:pic>
      <p:sp>
        <p:nvSpPr>
          <p:cNvPr id="21" name="矩形 38">
            <a:extLst>
              <a:ext uri="{FF2B5EF4-FFF2-40B4-BE49-F238E27FC236}">
                <a16:creationId xmlns:a16="http://schemas.microsoft.com/office/drawing/2014/main" id="{D7CE9305-94D1-B84D-AED5-70DFC3252D06}"/>
              </a:ext>
            </a:extLst>
          </p:cNvPr>
          <p:cNvSpPr/>
          <p:nvPr/>
        </p:nvSpPr>
        <p:spPr>
          <a:xfrm>
            <a:off x="6619604" y="1838403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/>
              </a:rPr>
              <a:t>s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wave</a:t>
            </a:r>
          </a:p>
        </p:txBody>
      </p:sp>
      <p:sp>
        <p:nvSpPr>
          <p:cNvPr id="22" name="矩形 38">
            <a:extLst>
              <a:ext uri="{FF2B5EF4-FFF2-40B4-BE49-F238E27FC236}">
                <a16:creationId xmlns:a16="http://schemas.microsoft.com/office/drawing/2014/main" id="{23F40CF0-7865-894A-9EE4-E25EDDE62939}"/>
              </a:ext>
            </a:extLst>
          </p:cNvPr>
          <p:cNvSpPr/>
          <p:nvPr/>
        </p:nvSpPr>
        <p:spPr>
          <a:xfrm>
            <a:off x="6619604" y="2108080"/>
            <a:ext cx="699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/>
              </a:rPr>
              <a:t>p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wave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B756FDE-FFC2-724E-8C05-3C36C5BE79FD}"/>
              </a:ext>
            </a:extLst>
          </p:cNvPr>
          <p:cNvSpPr/>
          <p:nvPr/>
        </p:nvSpPr>
        <p:spPr>
          <a:xfrm>
            <a:off x="7239000" y="2146180"/>
            <a:ext cx="76200" cy="2832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36394C8-AF2C-5D4B-9841-DAB7C171564E}"/>
              </a:ext>
            </a:extLst>
          </p:cNvPr>
          <p:cNvSpPr/>
          <p:nvPr/>
        </p:nvSpPr>
        <p:spPr>
          <a:xfrm>
            <a:off x="144142" y="1080684"/>
            <a:ext cx="3756697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Density evolution in Jacobi-</a:t>
            </a:r>
            <a:r>
              <a:rPr lang="en-US" sz="1600" b="1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coordinate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8FFEAEC3-E072-314A-890F-69C655A26D1B}"/>
              </a:ext>
            </a:extLst>
          </p:cNvPr>
          <p:cNvSpPr/>
          <p:nvPr/>
        </p:nvSpPr>
        <p:spPr>
          <a:xfrm>
            <a:off x="5614258" y="1080684"/>
            <a:ext cx="2883877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Configuration evolution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91B4339-E903-9042-8541-31AC7CBD6947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6631493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Protons are emitted simultaneously.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Gradual transition from 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wave to </a:t>
            </a:r>
            <a:r>
              <a:rPr lang="en-US" altLang="zh-CN" sz="1600" i="1" kern="0" dirty="0">
                <a:solidFill>
                  <a:schemeClr val="tx1"/>
                </a:solidFill>
              </a:rPr>
              <a:t>s</a:t>
            </a:r>
            <a:r>
              <a:rPr lang="en-US" altLang="zh-CN" sz="1600" kern="0" dirty="0">
                <a:solidFill>
                  <a:schemeClr val="tx1"/>
                </a:solidFill>
              </a:rPr>
              <a:t> wave during the 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decay process.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9FD96-B668-C544-9DEB-71392C0AB948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F6129-EC0D-BC47-B0A4-47DC0B6FCB64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4066D-3B37-0D43-A482-1EFAA01382BA}"/>
              </a:ext>
            </a:extLst>
          </p:cNvPr>
          <p:cNvSpPr/>
          <p:nvPr/>
        </p:nvSpPr>
        <p:spPr>
          <a:xfrm>
            <a:off x="5563816" y="5722979"/>
            <a:ext cx="325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/>
                <a:cs typeface="ＭＳ Ｐゴシック"/>
              </a:rPr>
              <a:t>Configuration</a:t>
            </a:r>
            <a:r>
              <a:rPr lang="en-US" dirty="0">
                <a:ea typeface="ＭＳ Ｐゴシック"/>
                <a:cs typeface="ＭＳ Ｐゴシック"/>
              </a:rPr>
              <a:t> evolution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of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baseline="30000" dirty="0">
                <a:ea typeface="ＭＳ Ｐゴシック"/>
                <a:cs typeface="ＭＳ Ｐゴシック"/>
              </a:rPr>
              <a:t>6</a:t>
            </a:r>
            <a:r>
              <a:rPr lang="en-US" altLang="zh-CN" dirty="0">
                <a:ea typeface="ＭＳ Ｐゴシック"/>
                <a:cs typeface="ＭＳ Ｐゴシック"/>
              </a:rPr>
              <a:t>Be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794C99-19C6-FC49-B9DF-F49B641EB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17" y="3151173"/>
            <a:ext cx="2814320" cy="19831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400AF4-D771-7E4E-901D-8FC98FAC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0" y="1371020"/>
            <a:ext cx="6014560" cy="35143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8BE967-E288-6A49-8D45-1AF96140E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246" y="3290914"/>
            <a:ext cx="1940950" cy="158510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A40C1FC-3CC7-BA41-B9AE-D41D69CF538B}"/>
              </a:ext>
            </a:extLst>
          </p:cNvPr>
          <p:cNvSpPr/>
          <p:nvPr/>
        </p:nvSpPr>
        <p:spPr>
          <a:xfrm>
            <a:off x="6371266" y="1015420"/>
            <a:ext cx="832757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Jacobi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36EC9C-EDF4-3A4D-B87C-BA37BC25D21B}"/>
              </a:ext>
            </a:extLst>
          </p:cNvPr>
          <p:cNvSpPr/>
          <p:nvPr/>
        </p:nvSpPr>
        <p:spPr>
          <a:xfrm>
            <a:off x="7556390" y="1004877"/>
            <a:ext cx="1548370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Single-particle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D57FF6F-5197-184C-AF58-B71E2D57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44" y="1485100"/>
            <a:ext cx="660400" cy="2413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3342AD-82A5-A845-9989-18F82B174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962" y="1448071"/>
            <a:ext cx="635000" cy="2413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5408ADA-96F2-8E40-9712-30AF8BDE236F}"/>
              </a:ext>
            </a:extLst>
          </p:cNvPr>
          <p:cNvSpPr/>
          <p:nvPr/>
        </p:nvSpPr>
        <p:spPr>
          <a:xfrm>
            <a:off x="6422317" y="2111755"/>
            <a:ext cx="832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BE86450-CC25-2F44-AE72-1576C28243FC}"/>
              </a:ext>
            </a:extLst>
          </p:cNvPr>
          <p:cNvSpPr/>
          <p:nvPr/>
        </p:nvSpPr>
        <p:spPr>
          <a:xfrm>
            <a:off x="7752084" y="1742423"/>
            <a:ext cx="8327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7B6B7354-E038-4B47-9151-9A37E5B14B12}"/>
              </a:ext>
            </a:extLst>
          </p:cNvPr>
          <p:cNvSpPr/>
          <p:nvPr/>
        </p:nvSpPr>
        <p:spPr>
          <a:xfrm>
            <a:off x="7255074" y="1102936"/>
            <a:ext cx="182880" cy="914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eft-Right Arrow 45">
            <a:extLst>
              <a:ext uri="{FF2B5EF4-FFF2-40B4-BE49-F238E27FC236}">
                <a16:creationId xmlns:a16="http://schemas.microsoft.com/office/drawing/2014/main" id="{B23D10EC-AF29-A04E-AC32-555D18394FEC}"/>
              </a:ext>
            </a:extLst>
          </p:cNvPr>
          <p:cNvSpPr/>
          <p:nvPr/>
        </p:nvSpPr>
        <p:spPr>
          <a:xfrm>
            <a:off x="7255074" y="1502807"/>
            <a:ext cx="182880" cy="914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eft-Right Arrow 46">
            <a:extLst>
              <a:ext uri="{FF2B5EF4-FFF2-40B4-BE49-F238E27FC236}">
                <a16:creationId xmlns:a16="http://schemas.microsoft.com/office/drawing/2014/main" id="{D61AFCF1-CEB6-2B4A-B6B6-78BCFDF922B9}"/>
              </a:ext>
            </a:extLst>
          </p:cNvPr>
          <p:cNvSpPr/>
          <p:nvPr/>
        </p:nvSpPr>
        <p:spPr>
          <a:xfrm>
            <a:off x="7248807" y="2235312"/>
            <a:ext cx="182880" cy="914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575A2939-18DB-8140-A736-B02952949177}"/>
              </a:ext>
            </a:extLst>
          </p:cNvPr>
          <p:cNvSpPr/>
          <p:nvPr/>
        </p:nvSpPr>
        <p:spPr>
          <a:xfrm>
            <a:off x="7652511" y="1823832"/>
            <a:ext cx="152400" cy="914400"/>
          </a:xfrm>
          <a:prstGeom prst="leftBrace">
            <a:avLst>
              <a:gd name="adj1" fmla="val 6873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99A499-240D-354B-AD1A-A86AAE4048D5}"/>
              </a:ext>
            </a:extLst>
          </p:cNvPr>
          <p:cNvSpPr/>
          <p:nvPr/>
        </p:nvSpPr>
        <p:spPr>
          <a:xfrm>
            <a:off x="6273724" y="2394605"/>
            <a:ext cx="11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dinucleon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E679B6-043D-7441-BBFE-C6E4EB807A0E}"/>
              </a:ext>
            </a:extLst>
          </p:cNvPr>
          <p:cNvSpPr/>
          <p:nvPr/>
        </p:nvSpPr>
        <p:spPr>
          <a:xfrm>
            <a:off x="228600" y="1194376"/>
            <a:ext cx="1079500" cy="5320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57C43207-4A52-AE4B-9350-8F8DFDC741F4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6631493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 err="1">
                <a:solidFill>
                  <a:schemeClr val="tx1"/>
                </a:solidFill>
              </a:rPr>
              <a:t>Dinucleon</a:t>
            </a:r>
            <a:r>
              <a:rPr lang="en-US" altLang="zh-CN" sz="1600" kern="0" dirty="0">
                <a:solidFill>
                  <a:schemeClr val="tx1"/>
                </a:solidFill>
              </a:rPr>
              <a:t> needs both positive- and negative-parity orbitals.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Diproton structure forms a bridge from 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wave to </a:t>
            </a:r>
            <a:r>
              <a:rPr lang="en-US" altLang="zh-CN" sz="1600" i="1" kern="0" dirty="0">
                <a:solidFill>
                  <a:schemeClr val="tx1"/>
                </a:solidFill>
              </a:rPr>
              <a:t>s</a:t>
            </a:r>
            <a:r>
              <a:rPr lang="en-US" altLang="zh-CN" sz="1600" kern="0" dirty="0">
                <a:solidFill>
                  <a:schemeClr val="tx1"/>
                </a:solidFill>
              </a:rPr>
              <a:t> wave.</a:t>
            </a:r>
            <a:endParaRPr lang="en-US" altLang="zh-CN" sz="1800" kern="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E65B8E-E62F-C64D-9D8E-688CE32FD909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2C04F8-0A3E-4744-925C-53558244C4BF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776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7B44E-3217-4342-A255-EE377868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dynamics with different pairing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3B001-FEB6-DF47-92EA-FE3F180D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0" name="Online Media 1" descr="Supplementary_video_6Be_Vpp">
            <a:hlinkClick r:id="" action="ppaction://media"/>
            <a:extLst>
              <a:ext uri="{FF2B5EF4-FFF2-40B4-BE49-F238E27FC236}">
                <a16:creationId xmlns:a16="http://schemas.microsoft.com/office/drawing/2014/main" id="{7C62091B-BAA5-1047-97F8-8172550E2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0572" y="835273"/>
            <a:ext cx="10445144" cy="470031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4E55AA7-4FA7-AC4D-B811-ED60A41BAE88}"/>
              </a:ext>
            </a:extLst>
          </p:cNvPr>
          <p:cNvSpPr/>
          <p:nvPr/>
        </p:nvSpPr>
        <p:spPr>
          <a:xfrm>
            <a:off x="492843" y="1301088"/>
            <a:ext cx="1524000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Strong pairing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DD0CAADB-12FD-914B-A466-3781A21DCDCA}"/>
              </a:ext>
            </a:extLst>
          </p:cNvPr>
          <p:cNvSpPr/>
          <p:nvPr/>
        </p:nvSpPr>
        <p:spPr>
          <a:xfrm>
            <a:off x="3160256" y="1301088"/>
            <a:ext cx="1716543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Standard pairing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D2BFF983-088A-FA43-8FFC-14720CFF556A}"/>
              </a:ext>
            </a:extLst>
          </p:cNvPr>
          <p:cNvSpPr/>
          <p:nvPr/>
        </p:nvSpPr>
        <p:spPr>
          <a:xfrm>
            <a:off x="5824769" y="1306776"/>
            <a:ext cx="1414231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Weak pairing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87756D-D089-0F41-85BA-CA9C040303E0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8862880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The decay dynamics as well as correlation strongly depend on the pairing strength.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Strong pairing results in a larger decay width, which indicates that pairing will benefit the 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tunneling.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CF3F5-69CA-E24E-84FD-56EC58A06B68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B2CB0-6586-A54A-95E6-1EDB58232A57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353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79615E-F39F-C54C-94C6-DCB07694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8" y="985434"/>
            <a:ext cx="2424631" cy="4246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D4A7E-7FAF-DC4C-8B96-2C0BC2B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correlations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6F03C1-EFA8-A64B-976A-AEA839A2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942A0-8320-6842-B621-530406912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8" y="967533"/>
            <a:ext cx="4933024" cy="443566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E379CD-D1EE-9642-9308-B16E6509AF74}"/>
              </a:ext>
            </a:extLst>
          </p:cNvPr>
          <p:cNvSpPr txBox="1">
            <a:spLocks/>
          </p:cNvSpPr>
          <p:nvPr/>
        </p:nvSpPr>
        <p:spPr bwMode="auto">
          <a:xfrm>
            <a:off x="272227" y="5632168"/>
            <a:ext cx="8862880" cy="3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i="1" kern="0" dirty="0">
                <a:solidFill>
                  <a:schemeClr val="tx1"/>
                </a:solidFill>
              </a:rPr>
              <a:t>E</a:t>
            </a:r>
            <a:r>
              <a:rPr lang="en-US" altLang="zh-CN" sz="1600" i="1" kern="0" baseline="-25000" dirty="0">
                <a:solidFill>
                  <a:schemeClr val="tx1"/>
                </a:solidFill>
              </a:rPr>
              <a:t>pp</a:t>
            </a:r>
            <a:r>
              <a:rPr lang="en-US" altLang="zh-CN" sz="1600" kern="0" dirty="0">
                <a:solidFill>
                  <a:schemeClr val="tx1"/>
                </a:solidFill>
              </a:rPr>
              <a:t> and Y-type angular correlations are strongly impacted by nucleon-nucleon interaction.</a:t>
            </a: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7DE95-9C34-9543-96A9-37CF36591AE4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D570C-14F4-134A-90BE-AF3B4661D30C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6286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4A7E-7FAF-DC4C-8B96-2C0BC2B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Pairing correlation of </a:t>
            </a:r>
            <a:r>
              <a:rPr lang="en-US" altLang="zh-CN" baseline="30000" dirty="0"/>
              <a:t>12</a:t>
            </a:r>
            <a:r>
              <a:rPr lang="en-US" altLang="zh-CN" dirty="0"/>
              <a:t>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6F03C1-EFA8-A64B-976A-AEA839A2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3EA6FCB-04BF-D64B-B539-7371BFD50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26"/>
          <a:stretch/>
        </p:blipFill>
        <p:spPr>
          <a:xfrm>
            <a:off x="165795" y="990212"/>
            <a:ext cx="4406205" cy="48989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E7E10C-3BC0-E048-86E4-358B62EFC241}"/>
              </a:ext>
            </a:extLst>
          </p:cNvPr>
          <p:cNvSpPr txBox="1">
            <a:spLocks/>
          </p:cNvSpPr>
          <p:nvPr/>
        </p:nvSpPr>
        <p:spPr bwMode="auto">
          <a:xfrm>
            <a:off x="4876800" y="3808034"/>
            <a:ext cx="4114801" cy="149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dirty="0">
                <a:solidFill>
                  <a:schemeClr val="tx1"/>
                </a:solidFill>
              </a:rPr>
              <a:t>Decipher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nuclear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structure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information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through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nucleon-nucleon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correlation.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altLang="zh-CN" sz="1600" dirty="0">
                <a:solidFill>
                  <a:schemeClr val="tx1"/>
                </a:solidFill>
              </a:rPr>
              <a:t> 	Correlation: 73% </a:t>
            </a:r>
            <a:r>
              <a:rPr lang="en-US" altLang="zh-CN" sz="1600" i="1" dirty="0">
                <a:solidFill>
                  <a:schemeClr val="tx1"/>
                </a:solidFill>
              </a:rPr>
              <a:t>s</a:t>
            </a:r>
            <a:r>
              <a:rPr lang="en-US" altLang="zh-CN" sz="1600" dirty="0">
                <a:solidFill>
                  <a:schemeClr val="tx1"/>
                </a:solidFill>
              </a:rPr>
              <a:t>-wave 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altLang="zh-CN" sz="1600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altLang="zh-CN" sz="1600" dirty="0">
                <a:solidFill>
                  <a:schemeClr val="tx1"/>
                </a:solidFill>
              </a:rPr>
              <a:t>	Structure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</a:rPr>
              <a:t>s</a:t>
            </a:r>
            <a:r>
              <a:rPr lang="en-US" altLang="zh-CN" sz="1600" dirty="0">
                <a:solidFill>
                  <a:schemeClr val="tx1"/>
                </a:solidFill>
              </a:rPr>
              <a:t>(</a:t>
            </a:r>
            <a:r>
              <a:rPr lang="en-US" altLang="zh-CN" sz="1600" baseline="30000" dirty="0">
                <a:solidFill>
                  <a:schemeClr val="tx1"/>
                </a:solidFill>
              </a:rPr>
              <a:t>12</a:t>
            </a:r>
            <a:r>
              <a:rPr lang="en-US" altLang="zh-CN" sz="1600" dirty="0">
                <a:solidFill>
                  <a:schemeClr val="tx1"/>
                </a:solidFill>
              </a:rPr>
              <a:t>O) &gt; </a:t>
            </a:r>
            <a:r>
              <a:rPr lang="en-US" altLang="zh-CN" sz="1600" i="1" dirty="0">
                <a:solidFill>
                  <a:schemeClr val="tx1"/>
                </a:solidFill>
              </a:rPr>
              <a:t>s</a:t>
            </a:r>
            <a:r>
              <a:rPr lang="en-US" altLang="zh-CN" sz="1600" dirty="0">
                <a:solidFill>
                  <a:schemeClr val="tx1"/>
                </a:solidFill>
              </a:rPr>
              <a:t>(</a:t>
            </a:r>
            <a:r>
              <a:rPr lang="en-US" altLang="zh-CN" sz="1600" baseline="30000" dirty="0">
                <a:solidFill>
                  <a:schemeClr val="tx1"/>
                </a:solidFill>
              </a:rPr>
              <a:t>6</a:t>
            </a:r>
            <a:r>
              <a:rPr lang="en-US" altLang="zh-CN" sz="1600" dirty="0">
                <a:solidFill>
                  <a:schemeClr val="tx1"/>
                </a:solidFill>
              </a:rPr>
              <a:t>Be)</a:t>
            </a:r>
          </a:p>
          <a:p>
            <a:pPr algn="just">
              <a:spcBef>
                <a:spcPts val="600"/>
              </a:spcBef>
              <a:buFont typeface="Courier New" charset="0"/>
              <a:buChar char="o"/>
            </a:pPr>
            <a:endParaRPr lang="en-US" altLang="zh-CN" sz="800" dirty="0">
              <a:solidFill>
                <a:schemeClr val="tx1"/>
              </a:solidFill>
            </a:endParaRPr>
          </a:p>
          <a:p>
            <a:pPr algn="just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dirty="0">
                <a:solidFill>
                  <a:schemeClr val="tx1"/>
                </a:solidFill>
              </a:rPr>
              <a:t>Long-range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correlation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      Coulomb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vs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Nuclear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08108-21FC-7148-96D0-9C9A7AD0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022887"/>
            <a:ext cx="3048000" cy="2324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81301-046B-4C43-9699-9994AF2BAA04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7BD2A-62EE-6848-B438-F52E3C3301B6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A427EF-2F9B-4348-A745-46DED098EAB8}"/>
              </a:ext>
            </a:extLst>
          </p:cNvPr>
          <p:cNvCxnSpPr/>
          <p:nvPr/>
        </p:nvCxnSpPr>
        <p:spPr>
          <a:xfrm>
            <a:off x="6708234" y="4572000"/>
            <a:ext cx="0" cy="2848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A64E87-5560-BD48-9537-6599569E770E}"/>
              </a:ext>
            </a:extLst>
          </p:cNvPr>
          <p:cNvCxnSpPr>
            <a:cxnSpLocks/>
          </p:cNvCxnSpPr>
          <p:nvPr/>
        </p:nvCxnSpPr>
        <p:spPr>
          <a:xfrm>
            <a:off x="6991200" y="5510496"/>
            <a:ext cx="2183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21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F0ED3-F82D-E247-AA71-C64B6E8F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E94E2-B708-454F-A27C-3820F080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D62758-B5BF-9641-9C78-3237715E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42" y="897501"/>
            <a:ext cx="7488408" cy="5019556"/>
          </a:xfrm>
        </p:spPr>
        <p:txBody>
          <a:bodyPr>
            <a:normAutofit lnSpcReduction="10000"/>
          </a:bodyPr>
          <a:lstStyle/>
          <a:p>
            <a:pPr indent="-320040">
              <a:lnSpc>
                <a:spcPct val="150000"/>
              </a:lnSpc>
            </a:pPr>
            <a:r>
              <a:rPr lang="en-US" dirty="0"/>
              <a:t>Introduction</a:t>
            </a:r>
          </a:p>
          <a:p>
            <a:pPr indent="-320040">
              <a:lnSpc>
                <a:spcPct val="150000"/>
              </a:lnSpc>
            </a:pPr>
            <a:r>
              <a:rPr lang="en-US" dirty="0"/>
              <a:t>The Models</a:t>
            </a:r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>
                <a:ea typeface="ＭＳ Ｐゴシック"/>
                <a:cs typeface="ＭＳ Ｐゴシック"/>
              </a:rPr>
              <a:t>Theoretical status</a:t>
            </a:r>
            <a:endParaRPr lang="en-US" sz="20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Gamow coupled-channel method (GCC)</a:t>
            </a:r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Time-dependent</a:t>
            </a:r>
            <a:r>
              <a:rPr lang="zh-CN" altLang="en-US" sz="2000" dirty="0"/>
              <a:t> </a:t>
            </a:r>
            <a:r>
              <a:rPr lang="en-US" altLang="zh-CN" sz="2000" dirty="0"/>
              <a:t>approach</a:t>
            </a:r>
            <a:r>
              <a:rPr lang="zh-CN" altLang="en-US" sz="2000" dirty="0"/>
              <a:t> </a:t>
            </a:r>
            <a:r>
              <a:rPr lang="en-US" altLang="zh-CN" sz="2000" dirty="0"/>
              <a:t>(TD)</a:t>
            </a:r>
            <a:endParaRPr lang="en-US" sz="2000" dirty="0"/>
          </a:p>
          <a:p>
            <a:pPr indent="-320040">
              <a:lnSpc>
                <a:spcPct val="150000"/>
              </a:lnSpc>
            </a:pPr>
            <a:r>
              <a:rPr lang="en-US" dirty="0"/>
              <a:t>What can we learn from 2</a:t>
            </a:r>
            <a:r>
              <a:rPr lang="en-US" i="1" dirty="0"/>
              <a:t>p</a:t>
            </a:r>
            <a:r>
              <a:rPr lang="en-US" dirty="0"/>
              <a:t> decay</a:t>
            </a:r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Structure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Continuum effect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Interplay between nuclear and Coulomb interactions</a:t>
            </a:r>
          </a:p>
          <a:p>
            <a:pPr indent="-320040">
              <a:lnSpc>
                <a:spcPct val="150000"/>
              </a:lnSpc>
            </a:pPr>
            <a:r>
              <a:rPr lang="en-US" dirty="0"/>
              <a:t>Summary</a:t>
            </a:r>
          </a:p>
          <a:p>
            <a:pPr lvl="1" indent="-320040">
              <a:buSzPct val="8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59A22D-8ECC-D846-9763-A22AB922E3BD}"/>
              </a:ext>
            </a:extLst>
          </p:cNvPr>
          <p:cNvSpPr txBox="1">
            <a:spLocks/>
          </p:cNvSpPr>
          <p:nvPr/>
        </p:nvSpPr>
        <p:spPr bwMode="auto">
          <a:xfrm>
            <a:off x="3806591" y="4399236"/>
            <a:ext cx="3444813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M. </a:t>
            </a:r>
            <a:r>
              <a:rPr lang="en-US" sz="1400" dirty="0" err="1">
                <a:solidFill>
                  <a:schemeClr val="tx1"/>
                </a:solidFill>
              </a:rPr>
              <a:t>Płoszajczak</a:t>
            </a:r>
            <a:r>
              <a:rPr lang="en-US" sz="1400" dirty="0">
                <a:solidFill>
                  <a:schemeClr val="tx1"/>
                </a:solidFill>
              </a:rPr>
              <a:t> and</a:t>
            </a:r>
            <a:r>
              <a:rPr lang="en-US" altLang="zh-CN" sz="1400" kern="0" dirty="0">
                <a:solidFill>
                  <a:schemeClr val="tx1"/>
                </a:solidFill>
              </a:rPr>
              <a:t> W. </a:t>
            </a:r>
            <a:r>
              <a:rPr lang="en-US" altLang="zh-CN" sz="1400" kern="0" dirty="0" err="1">
                <a:solidFill>
                  <a:schemeClr val="tx1"/>
                </a:solidFill>
              </a:rPr>
              <a:t>Nazarewicz’s</a:t>
            </a:r>
            <a:r>
              <a:rPr lang="en-US" altLang="zh-CN" sz="1400" kern="0" dirty="0">
                <a:solidFill>
                  <a:schemeClr val="tx1"/>
                </a:solidFill>
              </a:rPr>
              <a:t> talks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E3D6ED-AB4D-D243-A73C-BAFE92D40FA7}"/>
              </a:ext>
            </a:extLst>
          </p:cNvPr>
          <p:cNvSpPr txBox="1">
            <a:spLocks/>
          </p:cNvSpPr>
          <p:nvPr/>
        </p:nvSpPr>
        <p:spPr bwMode="auto">
          <a:xfrm>
            <a:off x="6444698" y="3654450"/>
            <a:ext cx="1672360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R.J. Charity’s talk</a:t>
            </a:r>
          </a:p>
        </p:txBody>
      </p:sp>
    </p:spTree>
    <p:extLst>
      <p:ext uri="{BB962C8B-B14F-4D97-AF65-F5344CB8AC3E}">
        <p14:creationId xmlns:p14="http://schemas.microsoft.com/office/powerpoint/2010/main" val="21697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6E4E-50ED-4749-B5F0-DC2A24F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4051-52E4-9C46-826D-D11BF89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F19E33-349B-564A-93AF-83406DFE4466}"/>
              </a:ext>
            </a:extLst>
          </p:cNvPr>
          <p:cNvSpPr txBox="1">
            <a:spLocks/>
          </p:cNvSpPr>
          <p:nvPr/>
        </p:nvSpPr>
        <p:spPr>
          <a:xfrm>
            <a:off x="474848" y="897501"/>
            <a:ext cx="8669149" cy="50195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 algn="just">
              <a:lnSpc>
                <a:spcPct val="150000"/>
              </a:lnSpc>
            </a:pP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en-US" dirty="0"/>
              <a:t> 2</a:t>
            </a:r>
            <a:r>
              <a:rPr lang="en-US" i="1" dirty="0"/>
              <a:t>p</a:t>
            </a:r>
            <a:r>
              <a:rPr lang="en-US" dirty="0"/>
              <a:t> decay</a:t>
            </a:r>
            <a:r>
              <a:rPr lang="en-US" altLang="zh-CN" dirty="0"/>
              <a:t>?</a:t>
            </a:r>
            <a:endParaRPr lang="en-US" dirty="0"/>
          </a:p>
          <a:p>
            <a:pPr lvl="1" indent="-320040" algn="just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Structure: </a:t>
            </a:r>
          </a:p>
          <a:p>
            <a:pPr marL="365760" lvl="1" indent="0" algn="just">
              <a:lnSpc>
                <a:spcPct val="100000"/>
              </a:lnSpc>
              <a:buSzPct val="80000"/>
              <a:buNone/>
            </a:pPr>
            <a:r>
              <a:rPr lang="en-US" altLang="zh-CN" sz="2000" dirty="0"/>
              <a:t>	1.  Deformation might change decay process </a:t>
            </a:r>
          </a:p>
          <a:p>
            <a:pPr marL="365760" lvl="1" indent="0" algn="just">
              <a:lnSpc>
                <a:spcPct val="100000"/>
              </a:lnSpc>
              <a:buSzPct val="80000"/>
              <a:buNone/>
            </a:pPr>
            <a:r>
              <a:rPr lang="en-US" altLang="zh-CN" sz="2000" dirty="0"/>
              <a:t>	2.  Low-</a:t>
            </a:r>
            <a:r>
              <a:rPr lang="en-US" altLang="zh-CN" sz="2000" i="1" dirty="0"/>
              <a:t>l</a:t>
            </a:r>
            <a:r>
              <a:rPr lang="en-US" altLang="zh-CN" sz="2000" dirty="0"/>
              <a:t> orbitals are crucial for decay width</a:t>
            </a:r>
            <a:endParaRPr lang="en-US" sz="2000" dirty="0"/>
          </a:p>
          <a:p>
            <a:pPr marL="708660" lvl="1" indent="-342900" algn="just">
              <a:lnSpc>
                <a:spcPct val="100000"/>
              </a:lnSpc>
              <a:spcBef>
                <a:spcPts val="20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Continuum effect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365760" lvl="1" indent="0" algn="just">
              <a:lnSpc>
                <a:spcPct val="100000"/>
              </a:lnSpc>
              <a:buSzPct val="80000"/>
              <a:buNone/>
            </a:pPr>
            <a:r>
              <a:rPr lang="en-US" altLang="zh-CN" sz="2000" dirty="0"/>
              <a:t>	1.  Benefit for </a:t>
            </a:r>
            <a:r>
              <a:rPr lang="en-US" altLang="zh-CN" sz="2000" dirty="0" err="1"/>
              <a:t>dinucleon</a:t>
            </a:r>
            <a:r>
              <a:rPr lang="en-US" altLang="zh-CN" sz="2000" dirty="0"/>
              <a:t>/clustering</a:t>
            </a:r>
          </a:p>
          <a:p>
            <a:pPr marL="365760" lvl="1" indent="0" algn="just">
              <a:lnSpc>
                <a:spcPct val="100000"/>
              </a:lnSpc>
              <a:buSzPct val="80000"/>
              <a:buNone/>
            </a:pPr>
            <a:r>
              <a:rPr lang="en-US" sz="2000" dirty="0"/>
              <a:t>	2.  Make a bridge for the transition among orbitals</a:t>
            </a:r>
          </a:p>
          <a:p>
            <a:pPr marL="708660" lvl="1" indent="-342900" algn="just">
              <a:lnSpc>
                <a:spcPct val="100000"/>
              </a:lnSpc>
              <a:spcBef>
                <a:spcPts val="20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Pairing</a:t>
            </a:r>
            <a:r>
              <a:rPr lang="zh-CN" altLang="en-US" sz="2000" dirty="0"/>
              <a:t> </a:t>
            </a:r>
            <a:r>
              <a:rPr lang="en-US" altLang="zh-CN" sz="2000" dirty="0"/>
              <a:t>interaction</a:t>
            </a:r>
          </a:p>
          <a:p>
            <a:pPr marL="365760" lvl="1" indent="0" algn="just">
              <a:lnSpc>
                <a:spcPct val="100000"/>
              </a:lnSpc>
              <a:buSzPct val="80000"/>
              <a:buNone/>
            </a:pPr>
            <a:r>
              <a:rPr lang="en-US" sz="2000" dirty="0"/>
              <a:t>	1.  Strongly impact</a:t>
            </a:r>
            <a:r>
              <a:rPr lang="en-US" altLang="zh-CN" sz="2000" dirty="0"/>
              <a:t>s</a:t>
            </a:r>
            <a:r>
              <a:rPr lang="en-US" sz="2000" dirty="0"/>
              <a:t> decay dynamics</a:t>
            </a:r>
          </a:p>
          <a:p>
            <a:pPr marL="365760" lvl="1" indent="0" algn="just">
              <a:lnSpc>
                <a:spcPct val="100000"/>
              </a:lnSpc>
              <a:buSzPct val="80000"/>
              <a:buNone/>
            </a:pPr>
            <a:r>
              <a:rPr lang="en-US" sz="2000" dirty="0"/>
              <a:t>	2.  Manifest</a:t>
            </a:r>
            <a:r>
              <a:rPr lang="en-US" altLang="zh-CN" sz="2000" dirty="0"/>
              <a:t>s</a:t>
            </a:r>
            <a:r>
              <a:rPr lang="en-US" sz="2000" dirty="0"/>
              <a:t> itself in asymptotic (</a:t>
            </a:r>
            <a:r>
              <a:rPr lang="en-US" sz="2000" i="1" dirty="0"/>
              <a:t>E</a:t>
            </a:r>
            <a:r>
              <a:rPr lang="en-US" sz="2000" i="1" baseline="-25000" dirty="0"/>
              <a:t>pp</a:t>
            </a:r>
            <a:r>
              <a:rPr lang="en-US" sz="2000" dirty="0"/>
              <a:t> and Jacobi-Y angular) correlations</a:t>
            </a:r>
          </a:p>
          <a:p>
            <a:pPr indent="-320040" algn="just">
              <a:lnSpc>
                <a:spcPct val="150000"/>
              </a:lnSpc>
            </a:pPr>
            <a:endParaRPr lang="en-US" dirty="0"/>
          </a:p>
          <a:p>
            <a:pPr lvl="1" indent="-320040">
              <a:buSzPct val="8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D33F9-CAA7-364F-83F2-E1EFCB86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527" y="1673865"/>
            <a:ext cx="841419" cy="1083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4E53C9-95C0-8D46-BF2C-5D641E4E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825" y="3248114"/>
            <a:ext cx="1608822" cy="1226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82014-F0B7-6842-8BE4-9A31FE1E29E2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learn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</a:p>
          <a:p>
            <a:endParaRPr lang="en-US" altLang="zh-CN" sz="1000" dirty="0">
              <a:solidFill>
                <a:srgbClr val="014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BABC9-4A49-C242-B4FC-3C050C7CB1D5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45487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C9522C-4718-EA41-B9CD-A71E9F61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47490"/>
            <a:ext cx="4473346" cy="4920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F6E4E-50ED-4749-B5F0-DC2A24F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Perspectives: c</a:t>
            </a:r>
            <a:r>
              <a:rPr lang="en-US" altLang="zh-CN" dirty="0"/>
              <a:t>orrelations of 2</a:t>
            </a:r>
            <a:r>
              <a:rPr lang="en-US" altLang="zh-CN" i="1" dirty="0"/>
              <a:t>p</a:t>
            </a:r>
            <a:r>
              <a:rPr lang="en-US" altLang="zh-CN" dirty="0"/>
              <a:t> decay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4051-52E4-9C46-826D-D11BF89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0EFF29-D9A0-664B-AC85-B407203AF75D}"/>
              </a:ext>
            </a:extLst>
          </p:cNvPr>
          <p:cNvSpPr txBox="1">
            <a:spLocks/>
          </p:cNvSpPr>
          <p:nvPr/>
        </p:nvSpPr>
        <p:spPr bwMode="auto">
          <a:xfrm>
            <a:off x="457200" y="1200425"/>
            <a:ext cx="373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dirty="0">
                <a:solidFill>
                  <a:schemeClr val="tx1"/>
                </a:solidFill>
              </a:rPr>
              <a:t>Correlations needed: </a:t>
            </a:r>
            <a:r>
              <a:rPr lang="en-US" altLang="zh-CN" sz="1600" baseline="30000" dirty="0">
                <a:solidFill>
                  <a:schemeClr val="tx1"/>
                </a:solidFill>
              </a:rPr>
              <a:t>48</a:t>
            </a:r>
            <a:r>
              <a:rPr lang="en-US" altLang="zh-CN" sz="1600" dirty="0">
                <a:solidFill>
                  <a:schemeClr val="tx1"/>
                </a:solidFill>
              </a:rPr>
              <a:t>Ni, </a:t>
            </a:r>
            <a:r>
              <a:rPr lang="en-US" altLang="zh-CN" sz="1600" baseline="30000" dirty="0">
                <a:solidFill>
                  <a:schemeClr val="tx1"/>
                </a:solidFill>
              </a:rPr>
              <a:t>54</a:t>
            </a:r>
            <a:r>
              <a:rPr lang="en-US" altLang="zh-CN" sz="1600" dirty="0">
                <a:solidFill>
                  <a:schemeClr val="tx1"/>
                </a:solidFill>
              </a:rPr>
              <a:t>Zn, </a:t>
            </a:r>
            <a:r>
              <a:rPr lang="en-US" altLang="zh-CN" sz="1600" baseline="30000" dirty="0">
                <a:solidFill>
                  <a:schemeClr val="tx1"/>
                </a:solidFill>
              </a:rPr>
              <a:t>67</a:t>
            </a:r>
            <a:r>
              <a:rPr lang="en-US" altLang="zh-CN" sz="1600" dirty="0">
                <a:solidFill>
                  <a:schemeClr val="tx1"/>
                </a:solidFill>
              </a:rPr>
              <a:t>Kr … .</a:t>
            </a:r>
          </a:p>
          <a:p>
            <a:pPr algn="just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dirty="0">
                <a:solidFill>
                  <a:schemeClr val="tx1"/>
                </a:solidFill>
              </a:rPr>
              <a:t>2</a:t>
            </a:r>
            <a:r>
              <a:rPr lang="en-US" altLang="zh-CN" sz="1600" i="1" dirty="0">
                <a:solidFill>
                  <a:schemeClr val="tx1"/>
                </a:solidFill>
              </a:rPr>
              <a:t>p</a:t>
            </a:r>
            <a:r>
              <a:rPr lang="en-US" altLang="zh-CN" sz="1600" dirty="0">
                <a:solidFill>
                  <a:schemeClr val="tx1"/>
                </a:solidFill>
              </a:rPr>
              <a:t> + 2</a:t>
            </a:r>
            <a:r>
              <a:rPr lang="en-US" altLang="zh-CN" sz="1600" i="1" dirty="0">
                <a:solidFill>
                  <a:schemeClr val="tx1"/>
                </a:solidFill>
              </a:rPr>
              <a:t>p</a:t>
            </a:r>
            <a:r>
              <a:rPr lang="en-US" altLang="zh-CN" sz="1600" dirty="0">
                <a:solidFill>
                  <a:schemeClr val="tx1"/>
                </a:solidFill>
              </a:rPr>
              <a:t> decay: </a:t>
            </a:r>
            <a:r>
              <a:rPr lang="en-US" altLang="zh-CN" sz="1600" baseline="30000" dirty="0">
                <a:solidFill>
                  <a:schemeClr val="tx1"/>
                </a:solidFill>
              </a:rPr>
              <a:t>8</a:t>
            </a:r>
            <a:r>
              <a:rPr lang="en-US" altLang="zh-CN" sz="1600" dirty="0">
                <a:solidFill>
                  <a:schemeClr val="tx1"/>
                </a:solidFill>
              </a:rPr>
              <a:t>C and </a:t>
            </a:r>
            <a:r>
              <a:rPr lang="en-US" altLang="zh-CN" sz="1600" baseline="30000" dirty="0">
                <a:solidFill>
                  <a:schemeClr val="tx1"/>
                </a:solidFill>
              </a:rPr>
              <a:t>18</a:t>
            </a:r>
            <a:r>
              <a:rPr lang="en-US" altLang="zh-CN" sz="1600" dirty="0">
                <a:solidFill>
                  <a:schemeClr val="tx1"/>
                </a:solidFill>
              </a:rPr>
              <a:t>Mg?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zh-CN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AAE69-F2FC-FA4C-9BA4-CEBD0F3B1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2" y="3019481"/>
            <a:ext cx="2615794" cy="192082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89A6D7-E100-ED4E-8E05-481E72EC293D}"/>
              </a:ext>
            </a:extLst>
          </p:cNvPr>
          <p:cNvSpPr txBox="1">
            <a:spLocks/>
          </p:cNvSpPr>
          <p:nvPr/>
        </p:nvSpPr>
        <p:spPr bwMode="auto">
          <a:xfrm>
            <a:off x="1093118" y="1830827"/>
            <a:ext cx="2461964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S. Koyama and Y. </a:t>
            </a:r>
            <a:r>
              <a:rPr lang="en-US" altLang="zh-CN" sz="1400" kern="0" dirty="0" err="1">
                <a:solidFill>
                  <a:schemeClr val="tx1"/>
                </a:solidFill>
              </a:rPr>
              <a:t>Jin’s</a:t>
            </a:r>
            <a:r>
              <a:rPr lang="en-US" altLang="zh-CN" sz="1400" kern="0" dirty="0">
                <a:solidFill>
                  <a:schemeClr val="tx1"/>
                </a:solidFill>
              </a:rPr>
              <a:t> talks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2B7C3-D464-A649-811B-222B0C4D8895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learn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</a:p>
          <a:p>
            <a:endParaRPr lang="en-US" altLang="zh-CN" sz="1000" dirty="0">
              <a:solidFill>
                <a:srgbClr val="014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6062E-6BBD-2E42-B5DC-F93FEC6BCE2D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065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6E4E-50ED-4749-B5F0-DC2A24F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Perspectives: 2</a:t>
            </a:r>
            <a:r>
              <a:rPr lang="en-US" i="1" dirty="0"/>
              <a:t>n</a:t>
            </a:r>
            <a:r>
              <a:rPr lang="en-US" dirty="0"/>
              <a:t> decay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4051-52E4-9C46-826D-D11BF89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DECF1-05AD-8747-9F70-198F85834355}"/>
              </a:ext>
            </a:extLst>
          </p:cNvPr>
          <p:cNvSpPr txBox="1">
            <a:spLocks/>
          </p:cNvSpPr>
          <p:nvPr/>
        </p:nvSpPr>
        <p:spPr bwMode="auto">
          <a:xfrm>
            <a:off x="6693541" y="5395478"/>
            <a:ext cx="2450460" cy="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To be continued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E7F6D-95BC-2146-BD66-7D8D463DE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2063787"/>
            <a:ext cx="6896100" cy="208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424CF-9841-B64E-8189-23DE81D20269}"/>
              </a:ext>
            </a:extLst>
          </p:cNvPr>
          <p:cNvSpPr/>
          <p:nvPr/>
        </p:nvSpPr>
        <p:spPr>
          <a:xfrm>
            <a:off x="2844800" y="2063787"/>
            <a:ext cx="626533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499577-6187-584F-AFB6-C85729005FCE}"/>
              </a:ext>
            </a:extLst>
          </p:cNvPr>
          <p:cNvSpPr/>
          <p:nvPr/>
        </p:nvSpPr>
        <p:spPr>
          <a:xfrm>
            <a:off x="5672669" y="2165387"/>
            <a:ext cx="626533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0DACF5-53E7-E941-8BB3-F3D840D57E5B}"/>
              </a:ext>
            </a:extLst>
          </p:cNvPr>
          <p:cNvSpPr txBox="1">
            <a:spLocks/>
          </p:cNvSpPr>
          <p:nvPr/>
        </p:nvSpPr>
        <p:spPr bwMode="auto">
          <a:xfrm>
            <a:off x="1776443" y="1668840"/>
            <a:ext cx="1605912" cy="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2</a:t>
            </a:r>
            <a:r>
              <a:rPr lang="en-US" sz="2000" i="1" dirty="0">
                <a:solidFill>
                  <a:schemeClr val="tx1"/>
                </a:solidFill>
              </a:rPr>
              <a:t>p</a:t>
            </a:r>
            <a:r>
              <a:rPr lang="en-US" sz="2000" dirty="0">
                <a:solidFill>
                  <a:schemeClr val="tx1"/>
                </a:solidFill>
              </a:rPr>
              <a:t> decay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24FF2F-5898-4E41-A6FC-25E273A7A754}"/>
              </a:ext>
            </a:extLst>
          </p:cNvPr>
          <p:cNvSpPr txBox="1">
            <a:spLocks/>
          </p:cNvSpPr>
          <p:nvPr/>
        </p:nvSpPr>
        <p:spPr bwMode="auto">
          <a:xfrm>
            <a:off x="6409718" y="1668839"/>
            <a:ext cx="1605912" cy="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2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dirty="0">
                <a:solidFill>
                  <a:schemeClr val="tx1"/>
                </a:solidFill>
              </a:rPr>
              <a:t> decay</a:t>
            </a: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5EB3EE89-89A7-C942-A347-AC24E878933E}"/>
              </a:ext>
            </a:extLst>
          </p:cNvPr>
          <p:cNvSpPr/>
          <p:nvPr/>
        </p:nvSpPr>
        <p:spPr>
          <a:xfrm>
            <a:off x="3645197" y="1633647"/>
            <a:ext cx="1853606" cy="292803"/>
          </a:xfrm>
          <a:prstGeom prst="leftRightArrow">
            <a:avLst>
              <a:gd name="adj1" fmla="val 34819"/>
              <a:gd name="adj2" fmla="val 137500"/>
            </a:avLst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50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  <a:alpha val="5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  <a:alpha val="50000"/>
                </a:schemeClr>
              </a:gs>
            </a:gsLst>
          </a:gradFill>
          <a:effectLst>
            <a:outerShdw blurRad="57150" dist="19050" dir="5400000" algn="ctr" rotWithShape="0">
              <a:srgbClr val="000000">
                <a:alpha val="3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EC52352-9EC3-174B-A40F-5CA451FECD85}"/>
              </a:ext>
            </a:extLst>
          </p:cNvPr>
          <p:cNvSpPr txBox="1">
            <a:spLocks/>
          </p:cNvSpPr>
          <p:nvPr/>
        </p:nvSpPr>
        <p:spPr bwMode="auto">
          <a:xfrm>
            <a:off x="4238807" y="1381184"/>
            <a:ext cx="1277149" cy="47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Mirror?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9B96CE7-B9A9-B74D-9389-452BB68EB03A}"/>
              </a:ext>
            </a:extLst>
          </p:cNvPr>
          <p:cNvSpPr txBox="1">
            <a:spLocks/>
          </p:cNvSpPr>
          <p:nvPr/>
        </p:nvSpPr>
        <p:spPr bwMode="auto">
          <a:xfrm>
            <a:off x="272227" y="4493046"/>
            <a:ext cx="8862880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The symmetry and asymmetry between 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and 2</a:t>
            </a:r>
            <a:r>
              <a:rPr lang="en-US" altLang="zh-CN" sz="1600" i="1" kern="0" dirty="0">
                <a:solidFill>
                  <a:schemeClr val="tx1"/>
                </a:solidFill>
              </a:rPr>
              <a:t>n</a:t>
            </a:r>
            <a:r>
              <a:rPr lang="en-US" altLang="zh-CN" sz="1600" kern="0" dirty="0">
                <a:solidFill>
                  <a:schemeClr val="tx1"/>
                </a:solidFill>
              </a:rPr>
              <a:t> decays.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Candidates: </a:t>
            </a:r>
            <a:r>
              <a:rPr lang="en-US" altLang="zh-CN" sz="1600" kern="0" baseline="30000" dirty="0">
                <a:solidFill>
                  <a:schemeClr val="tx1"/>
                </a:solidFill>
              </a:rPr>
              <a:t>16</a:t>
            </a:r>
            <a:r>
              <a:rPr lang="en-US" altLang="zh-CN" sz="1600" kern="0" dirty="0">
                <a:solidFill>
                  <a:schemeClr val="tx1"/>
                </a:solidFill>
              </a:rPr>
              <a:t>Be, </a:t>
            </a:r>
            <a:r>
              <a:rPr lang="en-US" altLang="zh-CN" sz="1600" kern="0" baseline="30000" dirty="0">
                <a:solidFill>
                  <a:schemeClr val="tx1"/>
                </a:solidFill>
              </a:rPr>
              <a:t>26</a:t>
            </a:r>
            <a:r>
              <a:rPr lang="en-US" altLang="zh-CN" sz="1600" kern="0" dirty="0">
                <a:solidFill>
                  <a:schemeClr val="tx1"/>
                </a:solidFill>
              </a:rPr>
              <a:t>O …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145385-FACF-D742-A06C-A650E408C1C2}"/>
              </a:ext>
            </a:extLst>
          </p:cNvPr>
          <p:cNvSpPr txBox="1">
            <a:spLocks/>
          </p:cNvSpPr>
          <p:nvPr/>
        </p:nvSpPr>
        <p:spPr bwMode="auto">
          <a:xfrm>
            <a:off x="1437015" y="5118632"/>
            <a:ext cx="2992481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B. </a:t>
            </a:r>
            <a:r>
              <a:rPr lang="en-US" altLang="zh-CN" sz="1400" kern="0" dirty="0" err="1">
                <a:solidFill>
                  <a:schemeClr val="tx1"/>
                </a:solidFill>
              </a:rPr>
              <a:t>Monteagudo</a:t>
            </a:r>
            <a:r>
              <a:rPr lang="en-US" altLang="zh-CN" sz="1400" kern="0" dirty="0">
                <a:solidFill>
                  <a:schemeClr val="tx1"/>
                </a:solidFill>
              </a:rPr>
              <a:t> and A. Revel’s talks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C35EA4-A029-7F4D-9B93-B096575B31A2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learn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</a:p>
          <a:p>
            <a:endParaRPr lang="en-US" altLang="zh-CN" sz="1000" dirty="0">
              <a:solidFill>
                <a:srgbClr val="014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E5AE3-41D8-9A45-A5F1-A71753D918E0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57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4A7E-7FAF-DC4C-8B96-2C0BC2B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correlations: 2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n-US" i="1" dirty="0"/>
              <a:t>vs</a:t>
            </a:r>
            <a:r>
              <a:rPr lang="en-US" dirty="0"/>
              <a:t> 2</a:t>
            </a:r>
            <a:r>
              <a:rPr lang="en-US" i="1" dirty="0"/>
              <a:t>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6F03C1-EFA8-A64B-976A-AEA839A2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92D04-3E47-A944-A3E2-E00BA602D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7" y="969435"/>
            <a:ext cx="5336092" cy="3477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CA6D6-7197-B94C-8DD5-DD3E07E43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54" y="1058464"/>
            <a:ext cx="2592648" cy="454126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5C7717-E49D-F844-813B-8C2055A951D6}"/>
              </a:ext>
            </a:extLst>
          </p:cNvPr>
          <p:cNvSpPr txBox="1">
            <a:spLocks/>
          </p:cNvSpPr>
          <p:nvPr/>
        </p:nvSpPr>
        <p:spPr bwMode="auto">
          <a:xfrm>
            <a:off x="272227" y="4828740"/>
            <a:ext cx="6631493" cy="134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b="1" i="1" kern="0" dirty="0">
                <a:solidFill>
                  <a:srgbClr val="C00000"/>
                </a:solidFill>
              </a:rPr>
              <a:t>pp</a:t>
            </a:r>
            <a:r>
              <a:rPr lang="en-US" altLang="zh-CN" sz="1600" kern="0" dirty="0">
                <a:solidFill>
                  <a:schemeClr val="tx1"/>
                </a:solidFill>
              </a:rPr>
              <a:t>: subthreshold resonance		             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L.P. </a:t>
            </a:r>
            <a:r>
              <a:rPr lang="en-US" altLang="zh-CN" sz="1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Kok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PRL 45, 427 (1980)</a:t>
            </a:r>
            <a:endParaRPr lang="en-US" altLang="zh-CN" sz="1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600" i="1" kern="0" dirty="0">
                <a:solidFill>
                  <a:schemeClr val="tx1"/>
                </a:solidFill>
              </a:rPr>
              <a:t>          k</a:t>
            </a:r>
            <a:r>
              <a:rPr lang="en-US" altLang="zh-CN" sz="1600" kern="0" dirty="0">
                <a:solidFill>
                  <a:schemeClr val="tx1"/>
                </a:solidFill>
              </a:rPr>
              <a:t> = 0.0647</a:t>
            </a:r>
            <a:r>
              <a:rPr lang="en-US" sz="1600" dirty="0">
                <a:solidFill>
                  <a:schemeClr val="tx1"/>
                </a:solidFill>
                <a:latin typeface="Symbol" pitchFamily="2" charset="2"/>
              </a:rPr>
              <a:t>-</a:t>
            </a:r>
            <a:r>
              <a:rPr lang="en-US" altLang="zh-CN" sz="1600" kern="0" dirty="0">
                <a:solidFill>
                  <a:schemeClr val="tx1"/>
                </a:solidFill>
              </a:rPr>
              <a:t>i0.0870 fm</a:t>
            </a:r>
            <a:r>
              <a:rPr lang="en-US" sz="1600" baseline="30000" dirty="0">
                <a:solidFill>
                  <a:schemeClr val="tx1"/>
                </a:solidFill>
                <a:latin typeface="Symbol" pitchFamily="2" charset="2"/>
              </a:rPr>
              <a:t>-</a:t>
            </a:r>
            <a:r>
              <a:rPr lang="en-US" altLang="zh-CN" sz="1600" kern="0" baseline="30000" dirty="0">
                <a:solidFill>
                  <a:schemeClr val="tx1"/>
                </a:solidFill>
              </a:rPr>
              <a:t>1</a:t>
            </a:r>
            <a:r>
              <a:rPr lang="en-US" altLang="zh-CN" sz="1600" kern="0" dirty="0">
                <a:solidFill>
                  <a:schemeClr val="tx1"/>
                </a:solidFill>
              </a:rPr>
              <a:t>; </a:t>
            </a:r>
            <a:r>
              <a:rPr lang="en-US" altLang="zh-CN" sz="1600" i="1" kern="0" dirty="0">
                <a:solidFill>
                  <a:schemeClr val="tx1"/>
                </a:solidFill>
              </a:rPr>
              <a:t>E</a:t>
            </a:r>
            <a:r>
              <a:rPr lang="en-US" altLang="zh-CN" sz="1600" kern="0" dirty="0">
                <a:solidFill>
                  <a:schemeClr val="tx1"/>
                </a:solidFill>
              </a:rPr>
              <a:t> = </a:t>
            </a:r>
            <a:r>
              <a:rPr lang="en-US" sz="1600" dirty="0">
                <a:solidFill>
                  <a:schemeClr val="tx1"/>
                </a:solidFill>
                <a:latin typeface="Symbol" pitchFamily="2" charset="2"/>
              </a:rPr>
              <a:t>-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keV; </a:t>
            </a:r>
            <a:r>
              <a:rPr lang="en-US" sz="16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934 keV</a:t>
            </a:r>
            <a:endParaRPr lang="en-US" altLang="zh-CN" sz="1600" kern="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b="1" i="1" kern="0" dirty="0" err="1">
                <a:solidFill>
                  <a:srgbClr val="C00000"/>
                </a:solidFill>
              </a:rPr>
              <a:t>nn</a:t>
            </a:r>
            <a:r>
              <a:rPr lang="en-US" altLang="zh-CN" sz="1600" kern="0" dirty="0">
                <a:solidFill>
                  <a:schemeClr val="tx1"/>
                </a:solidFill>
              </a:rPr>
              <a:t>: </a:t>
            </a:r>
            <a:r>
              <a:rPr lang="en-US" sz="1600" dirty="0">
                <a:solidFill>
                  <a:schemeClr val="tx1"/>
                </a:solidFill>
              </a:rPr>
              <a:t>antibound state, </a:t>
            </a:r>
            <a:r>
              <a:rPr lang="en-US" sz="1600" i="1" dirty="0">
                <a:solidFill>
                  <a:schemeClr val="tx1"/>
                </a:solidFill>
              </a:rPr>
              <a:t>k </a:t>
            </a:r>
            <a:r>
              <a:rPr lang="en-US" sz="1600" dirty="0">
                <a:solidFill>
                  <a:schemeClr val="tx1"/>
                </a:solidFill>
              </a:rPr>
              <a:t>= </a:t>
            </a:r>
            <a:r>
              <a:rPr lang="en-US" sz="1600" dirty="0">
                <a:solidFill>
                  <a:schemeClr val="tx1"/>
                </a:solidFill>
                <a:latin typeface="Symbol" pitchFamily="2" charset="2"/>
              </a:rPr>
              <a:t>-</a:t>
            </a:r>
            <a:r>
              <a:rPr lang="en-US" sz="1600" dirty="0">
                <a:solidFill>
                  <a:schemeClr val="tx1"/>
                </a:solidFill>
              </a:rPr>
              <a:t>i0.0559(33) fm</a:t>
            </a:r>
            <a:r>
              <a:rPr lang="en-US" sz="1600" baseline="30000" dirty="0">
                <a:solidFill>
                  <a:schemeClr val="tx1"/>
                </a:solidFill>
                <a:latin typeface="Symbol" pitchFamily="2" charset="2"/>
              </a:rPr>
              <a:t>-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200" dirty="0">
                <a:solidFill>
                  <a:schemeClr val="tx1"/>
                </a:solidFill>
              </a:rPr>
              <a:t>V.A. </a:t>
            </a:r>
            <a:r>
              <a:rPr lang="en-US" sz="1200" dirty="0" err="1">
                <a:solidFill>
                  <a:schemeClr val="tx1"/>
                </a:solidFill>
              </a:rPr>
              <a:t>Babenko</a:t>
            </a:r>
            <a:r>
              <a:rPr lang="en-US" sz="1200" dirty="0">
                <a:solidFill>
                  <a:schemeClr val="tx1"/>
                </a:solidFill>
              </a:rPr>
              <a:t>, PAN 76, 684 (2013)</a:t>
            </a:r>
            <a:endParaRPr lang="en-US" altLang="zh-CN" sz="1200" kern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5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ED61BE-D622-0D4B-A0CF-8899327A3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8"/>
          <a:stretch/>
        </p:blipFill>
        <p:spPr>
          <a:xfrm>
            <a:off x="0" y="3292039"/>
            <a:ext cx="9144000" cy="35659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8B9F2D-702E-7642-8590-EF0EDD81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618B04-0FB2-214E-B7D0-EAB98655B672}"/>
              </a:ext>
            </a:extLst>
          </p:cNvPr>
          <p:cNvSpPr txBox="1">
            <a:spLocks/>
          </p:cNvSpPr>
          <p:nvPr/>
        </p:nvSpPr>
        <p:spPr>
          <a:xfrm>
            <a:off x="548640" y="1533377"/>
            <a:ext cx="7966710" cy="4383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>
              <a:lnSpc>
                <a:spcPct val="150000"/>
              </a:lnSpc>
            </a:pPr>
            <a:r>
              <a:rPr lang="en-US" dirty="0"/>
              <a:t>Collaborations: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W. </a:t>
            </a:r>
            <a:r>
              <a:rPr lang="en-US" sz="2000" dirty="0" err="1"/>
              <a:t>Nazarewicz</a:t>
            </a:r>
            <a:r>
              <a:rPr lang="en-US" sz="2000" dirty="0"/>
              <a:t> (MSU)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R.J. Charity (WU)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L.G. Sobotka (WU)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N. Michel (IMP)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J. Wylie (MSU)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M. </a:t>
            </a:r>
            <a:r>
              <a:rPr lang="en-US" sz="2000" dirty="0" err="1"/>
              <a:t>Płoszajczak</a:t>
            </a:r>
            <a:r>
              <a:rPr lang="en-US" sz="2000" dirty="0"/>
              <a:t> (GANIL)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…</a:t>
            </a:r>
          </a:p>
          <a:p>
            <a:pPr lvl="1" indent="-320040">
              <a:buSzPct val="8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1FB62-C4A7-6147-A804-5087A5051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09" y="1659399"/>
            <a:ext cx="698182" cy="575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EB33B-364D-4644-838A-10B822748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81" y="1685508"/>
            <a:ext cx="421177" cy="537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7D46F-6E8C-3D4C-ACFE-FF8A3908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646" y="1694285"/>
            <a:ext cx="513254" cy="513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0716F1-4B18-DC4B-8C9C-A2454EBCF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982" y="1714419"/>
            <a:ext cx="440466" cy="537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5D298-C00D-9E49-84FA-D3BDEF19B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624" y="2506303"/>
            <a:ext cx="698182" cy="358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7FE5A9-C749-F14F-9B3A-4D5113140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3100" y="2564403"/>
            <a:ext cx="1160394" cy="258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A1D3B8-F595-E04F-B6AA-91B10CD796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492" r="28964"/>
          <a:stretch/>
        </p:blipFill>
        <p:spPr>
          <a:xfrm>
            <a:off x="7199356" y="1686871"/>
            <a:ext cx="427363" cy="57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5A6D75-E89B-8C4D-8452-736460DF6F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58" t="3881" r="10173" b="5181"/>
          <a:stretch/>
        </p:blipFill>
        <p:spPr>
          <a:xfrm>
            <a:off x="8341151" y="1646452"/>
            <a:ext cx="536748" cy="573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B15773-B80A-3B4D-B56B-802908EB47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4255" y="2435886"/>
            <a:ext cx="591616" cy="49887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8448B8B-6FFA-E24F-A70E-5A653F4AE968}"/>
              </a:ext>
            </a:extLst>
          </p:cNvPr>
          <p:cNvSpPr txBox="1">
            <a:spLocks/>
          </p:cNvSpPr>
          <p:nvPr/>
        </p:nvSpPr>
        <p:spPr bwMode="auto">
          <a:xfrm>
            <a:off x="8192444" y="2296868"/>
            <a:ext cx="427363" cy="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490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1711E3-3B6D-1B4F-BD0E-CDE33A292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74388"/>
            <a:ext cx="7886700" cy="3342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Backup sli</a:t>
            </a:r>
            <a:r>
              <a:rPr lang="en-US" altLang="zh-CN" sz="8800" dirty="0"/>
              <a:t>d</a:t>
            </a:r>
            <a:r>
              <a:rPr lang="en-US" sz="8800" dirty="0"/>
              <a:t>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4051-52E4-9C46-826D-D11BF89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219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6E4E-50ED-4749-B5F0-DC2A24F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Asymptotic correlations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baseline="30000" dirty="0"/>
              <a:t>11</a:t>
            </a:r>
            <a:r>
              <a:rPr lang="en-US" altLang="zh-CN" dirty="0"/>
              <a:t>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4051-52E4-9C46-826D-D11BF89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962378-1005-8244-BA6E-3816F288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86" y="1368651"/>
            <a:ext cx="3331314" cy="1535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A788D-F733-414B-8197-4A5E5257A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510" y="1303871"/>
            <a:ext cx="2015108" cy="44660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052BDF-23E0-9445-81C4-2205A1C7C375}"/>
              </a:ext>
            </a:extLst>
          </p:cNvPr>
          <p:cNvSpPr txBox="1">
            <a:spLocks/>
          </p:cNvSpPr>
          <p:nvPr/>
        </p:nvSpPr>
        <p:spPr bwMode="auto">
          <a:xfrm>
            <a:off x="584609" y="5342471"/>
            <a:ext cx="4075341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states.</a:t>
            </a:r>
          </a:p>
          <a:p>
            <a:pPr algn="just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structure.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zh-CN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AB3F3-FC9F-E642-A16F-4F9C095C995F}"/>
              </a:ext>
            </a:extLst>
          </p:cNvPr>
          <p:cNvSpPr/>
          <p:nvPr/>
        </p:nvSpPr>
        <p:spPr>
          <a:xfrm>
            <a:off x="736690" y="5011427"/>
            <a:ext cx="3424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Webb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S.M.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122, 122501 (201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FD529-DCFC-5449-AFF1-FD8D7A99A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92" y="3437471"/>
            <a:ext cx="2892628" cy="155505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E45DF5-2ACD-8242-AA59-8F0A5D5B3D08}"/>
              </a:ext>
            </a:extLst>
          </p:cNvPr>
          <p:cNvSpPr/>
          <p:nvPr/>
        </p:nvSpPr>
        <p:spPr>
          <a:xfrm>
            <a:off x="707286" y="999071"/>
            <a:ext cx="3483713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Measured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Jacobi-Y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correlation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FBC01-9547-CB40-AB4D-117846769F90}"/>
              </a:ext>
            </a:extLst>
          </p:cNvPr>
          <p:cNvSpPr/>
          <p:nvPr/>
        </p:nvSpPr>
        <p:spPr>
          <a:xfrm>
            <a:off x="970690" y="2869572"/>
            <a:ext cx="295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Webb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CB1A026-13CD-BE4D-A1F6-B078E446F97E}"/>
              </a:ext>
            </a:extLst>
          </p:cNvPr>
          <p:cNvSpPr/>
          <p:nvPr/>
        </p:nvSpPr>
        <p:spPr>
          <a:xfrm>
            <a:off x="5562600" y="991360"/>
            <a:ext cx="2645514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Time-dependent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calculation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E21732-7BB0-CC4A-93F6-D4DFA2C68EEF}"/>
              </a:ext>
            </a:extLst>
          </p:cNvPr>
          <p:cNvSpPr/>
          <p:nvPr/>
        </p:nvSpPr>
        <p:spPr>
          <a:xfrm>
            <a:off x="1052965" y="5003338"/>
            <a:ext cx="295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Webb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101, 044317 (2020)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3AE76B-1F0C-C342-9444-D382DD2B9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82" y="3441455"/>
            <a:ext cx="2980638" cy="16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6E4E-50ED-4749-B5F0-DC2A24F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Evolutions of pairing correlations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4051-52E4-9C46-826D-D11BF89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B8BAF-2099-1F43-93A2-CDD3BD13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44" y="977609"/>
            <a:ext cx="4454212" cy="49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2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C973CC1-05C0-2642-8F06-443158E191D8}"/>
              </a:ext>
            </a:extLst>
          </p:cNvPr>
          <p:cNvSpPr/>
          <p:nvPr/>
        </p:nvSpPr>
        <p:spPr>
          <a:xfrm>
            <a:off x="1108152" y="5154168"/>
            <a:ext cx="3387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Pfützner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RMP 84, 567 (2012)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Exotic decay modes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EE15-7CF0-7041-A03E-93972098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82449"/>
            <a:ext cx="5230332" cy="3726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766B5-DCFE-B244-A37A-742E1A3F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5590707" y="1430191"/>
            <a:ext cx="3124200" cy="1439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A739F5-3220-EB4C-A542-00844607C709}"/>
              </a:ext>
            </a:extLst>
          </p:cNvPr>
          <p:cNvSpPr txBox="1"/>
          <p:nvPr/>
        </p:nvSpPr>
        <p:spPr>
          <a:xfrm>
            <a:off x="5590707" y="1457992"/>
            <a:ext cx="381000" cy="37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6531B-C2D8-AA43-989C-39753EA0D705}"/>
              </a:ext>
            </a:extLst>
          </p:cNvPr>
          <p:cNvSpPr txBox="1"/>
          <p:nvPr/>
        </p:nvSpPr>
        <p:spPr>
          <a:xfrm>
            <a:off x="5781207" y="1192259"/>
            <a:ext cx="275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320040">
              <a:buFont typeface="Arial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Two-proton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</a:p>
        </p:txBody>
      </p:sp>
      <p:pic>
        <p:nvPicPr>
          <p:cNvPr id="9" name="Picture 8" descr="R050_463f">
            <a:extLst>
              <a:ext uri="{FF2B5EF4-FFF2-40B4-BE49-F238E27FC236}">
                <a16:creationId xmlns:a16="http://schemas.microsoft.com/office/drawing/2014/main" id="{645F64C8-14A9-B246-9933-A84084264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842" t="40270" r="19769" b="26646"/>
          <a:stretch/>
        </p:blipFill>
        <p:spPr bwMode="auto">
          <a:xfrm>
            <a:off x="6047907" y="3174749"/>
            <a:ext cx="2557495" cy="118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F6A37-EE8F-4247-B444-B7E0B4F094A5}"/>
              </a:ext>
            </a:extLst>
          </p:cNvPr>
          <p:cNvSpPr txBox="1"/>
          <p:nvPr/>
        </p:nvSpPr>
        <p:spPr>
          <a:xfrm>
            <a:off x="6047907" y="3227734"/>
            <a:ext cx="114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12" name="Rectangle 109">
            <a:extLst>
              <a:ext uri="{FF2B5EF4-FFF2-40B4-BE49-F238E27FC236}">
                <a16:creationId xmlns:a16="http://schemas.microsoft.com/office/drawing/2014/main" id="{133604D8-B1A8-C54C-A3F9-CE8554788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831" y="4393949"/>
            <a:ext cx="3515642" cy="58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kumimoji="0"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emitters</a:t>
            </a:r>
            <a:r>
              <a:rPr kumimoji="0"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kumimoji="0" lang="en-US" altLang="zh-CN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...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ja-JP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cases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Na*,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Mg*,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S*,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(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β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)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37DB1D-2B7D-9B49-90D6-EF1FAB50D4D1}"/>
              </a:ext>
            </a:extLst>
          </p:cNvPr>
          <p:cNvSpPr/>
          <p:nvPr/>
        </p:nvSpPr>
        <p:spPr>
          <a:xfrm>
            <a:off x="1125416" y="5384461"/>
            <a:ext cx="2225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Goldansky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NP 19, 482 (1960)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3730B8-1813-0340-A89E-0E1854029B81}"/>
              </a:ext>
            </a:extLst>
          </p:cNvPr>
          <p:cNvSpPr/>
          <p:nvPr/>
        </p:nvSpPr>
        <p:spPr>
          <a:xfrm>
            <a:off x="2116296" y="1275524"/>
            <a:ext cx="1541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69117B-0ABD-E348-93E7-3254630C3C11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decay modes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 candidates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aspects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8E78DB-B226-B646-A172-3BE16351CCFC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AFD458DF-1907-7343-B862-DE5B14C8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802" y="5150810"/>
            <a:ext cx="27117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Miernik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99, 192501 (2007)</a:t>
            </a:r>
          </a:p>
        </p:txBody>
      </p:sp>
    </p:spTree>
    <p:extLst>
      <p:ext uri="{BB962C8B-B14F-4D97-AF65-F5344CB8AC3E}">
        <p14:creationId xmlns:p14="http://schemas.microsoft.com/office/powerpoint/2010/main" val="126894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Two-proton</a:t>
            </a:r>
            <a:r>
              <a:rPr lang="zh-CN" altLang="en-US" dirty="0"/>
              <a:t> </a:t>
            </a:r>
            <a:r>
              <a:rPr lang="en-US" altLang="zh-CN" dirty="0"/>
              <a:t>(2</a:t>
            </a:r>
            <a:r>
              <a:rPr lang="en-US" altLang="zh-CN" i="1" dirty="0"/>
              <a:t>p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decay candidates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5" name="图片 6" descr="1910.12624 (dragged) 1.pdf - Adobe Acrobat Reader DC">
            <a:extLst>
              <a:ext uri="{FF2B5EF4-FFF2-40B4-BE49-F238E27FC236}">
                <a16:creationId xmlns:a16="http://schemas.microsoft.com/office/drawing/2014/main" id="{3E2F248A-B307-C548-85CB-58CA57D93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26121" r="57485" b="15462"/>
          <a:stretch/>
        </p:blipFill>
        <p:spPr>
          <a:xfrm>
            <a:off x="4875902" y="1204675"/>
            <a:ext cx="4268098" cy="3955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CA57C-2664-E843-98F8-B0FEEA0D7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b="39446"/>
          <a:stretch/>
        </p:blipFill>
        <p:spPr>
          <a:xfrm>
            <a:off x="-96882" y="1364981"/>
            <a:ext cx="4821282" cy="3862221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AEBC21D-3CFE-5747-80F5-EE4271D0C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509" y="5227202"/>
            <a:ext cx="29145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Neufcourt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 101, 014319 (2020)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0C8A3-D982-8E4B-B31B-1DBDAA5955E6}"/>
              </a:ext>
            </a:extLst>
          </p:cNvPr>
          <p:cNvSpPr txBox="1"/>
          <p:nvPr/>
        </p:nvSpPr>
        <p:spPr>
          <a:xfrm>
            <a:off x="4953000" y="1032738"/>
            <a:ext cx="2754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320040">
              <a:buFont typeface="Arial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of 2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emitter</a:t>
            </a:r>
          </a:p>
        </p:txBody>
      </p:sp>
      <p:sp>
        <p:nvSpPr>
          <p:cNvPr id="9" name="Rectangle 84">
            <a:extLst>
              <a:ext uri="{FF2B5EF4-FFF2-40B4-BE49-F238E27FC236}">
                <a16:creationId xmlns:a16="http://schemas.microsoft.com/office/drawing/2014/main" id="{DF038518-F0C4-EC49-9773-40ACC95D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32738"/>
            <a:ext cx="45492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28600" indent="-320040" eaLnBrk="1" hangingPunct="1">
              <a:buFont typeface="Arial" charset="0"/>
              <a:buChar char="•"/>
            </a:pPr>
            <a:r>
              <a:rPr kumimoji="0" lang="en-US" altLang="ja-JP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predictions of 2</a:t>
            </a:r>
            <a:r>
              <a:rPr kumimoji="0" lang="en-US" altLang="ja-JP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altLang="ja-JP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  <a:r>
              <a:rPr kumimoji="0"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ja-JP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ACCEEE-A891-4442-A217-E4DE27C1305F}"/>
              </a:ext>
            </a:extLst>
          </p:cNvPr>
          <p:cNvCxnSpPr>
            <a:cxnSpLocks/>
          </p:cNvCxnSpPr>
          <p:nvPr/>
        </p:nvCxnSpPr>
        <p:spPr>
          <a:xfrm>
            <a:off x="2601933" y="2830629"/>
            <a:ext cx="0" cy="2699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E7BF9-9ADF-3F47-9800-2C56363514ED}"/>
              </a:ext>
            </a:extLst>
          </p:cNvPr>
          <p:cNvCxnSpPr>
            <a:cxnSpLocks/>
          </p:cNvCxnSpPr>
          <p:nvPr/>
        </p:nvCxnSpPr>
        <p:spPr>
          <a:xfrm>
            <a:off x="544533" y="4750267"/>
            <a:ext cx="0" cy="779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9915FC-07FC-7343-BDB4-E86ED4F484F6}"/>
              </a:ext>
            </a:extLst>
          </p:cNvPr>
          <p:cNvCxnSpPr>
            <a:cxnSpLocks/>
          </p:cNvCxnSpPr>
          <p:nvPr/>
        </p:nvCxnSpPr>
        <p:spPr>
          <a:xfrm>
            <a:off x="2062738" y="5345140"/>
            <a:ext cx="5391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FA536-F013-A041-B74D-40D4FB196F90}"/>
              </a:ext>
            </a:extLst>
          </p:cNvPr>
          <p:cNvCxnSpPr>
            <a:cxnSpLocks/>
          </p:cNvCxnSpPr>
          <p:nvPr/>
        </p:nvCxnSpPr>
        <p:spPr>
          <a:xfrm flipH="1">
            <a:off x="544533" y="5345140"/>
            <a:ext cx="5063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9FDC17-84D2-0141-AE7C-7FC3EC055F6B}"/>
              </a:ext>
            </a:extLst>
          </p:cNvPr>
          <p:cNvSpPr txBox="1"/>
          <p:nvPr/>
        </p:nvSpPr>
        <p:spPr>
          <a:xfrm>
            <a:off x="1050923" y="5160474"/>
            <a:ext cx="101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4A8A9A-2F70-934B-9242-A5A9DEF36823}"/>
              </a:ext>
            </a:extLst>
          </p:cNvPr>
          <p:cNvSpPr/>
          <p:nvPr/>
        </p:nvSpPr>
        <p:spPr>
          <a:xfrm>
            <a:off x="533400" y="5603319"/>
            <a:ext cx="2768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Olsen,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 (2013)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139903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7">
            <a:extLst>
              <a:ext uri="{FF2B5EF4-FFF2-40B4-BE49-F238E27FC236}">
                <a16:creationId xmlns:a16="http://schemas.microsoft.com/office/drawing/2014/main" id="{73043354-E649-E84A-9816-594963D73697}"/>
              </a:ext>
            </a:extLst>
          </p:cNvPr>
          <p:cNvSpPr/>
          <p:nvPr/>
        </p:nvSpPr>
        <p:spPr>
          <a:xfrm>
            <a:off x="2695039" y="156274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26">
            <a:extLst>
              <a:ext uri="{FF2B5EF4-FFF2-40B4-BE49-F238E27FC236}">
                <a16:creationId xmlns:a16="http://schemas.microsoft.com/office/drawing/2014/main" id="{BE25FCFA-2B5D-684E-88A8-7D0B5121533D}"/>
              </a:ext>
            </a:extLst>
          </p:cNvPr>
          <p:cNvSpPr/>
          <p:nvPr/>
        </p:nvSpPr>
        <p:spPr>
          <a:xfrm>
            <a:off x="5486400" y="156537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UQ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F34975-6E1A-154D-9EF6-5AE00FFDAA1C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decay modes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 candidates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aspects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F7C63-1374-5340-953D-28DEC061FE11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189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altLang="zh-CN" dirty="0"/>
              <a:t>ucleon-nucleon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0B391E2-5748-9047-9763-19AA2A221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88" y="4694701"/>
            <a:ext cx="27117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Miernik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99, 192501 (2007)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2E6E8-263E-2140-99ED-1CF541873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" y="1224856"/>
            <a:ext cx="4691328" cy="3432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108F3-FE34-CA4C-94AC-67070E1A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17" y="1224856"/>
            <a:ext cx="4186641" cy="3437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F374C-EF23-6147-B652-6341580F75EE}"/>
              </a:ext>
            </a:extLst>
          </p:cNvPr>
          <p:cNvSpPr txBox="1"/>
          <p:nvPr/>
        </p:nvSpPr>
        <p:spPr>
          <a:xfrm>
            <a:off x="2241983" y="1514937"/>
            <a:ext cx="90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7ACBD-D12D-9844-B13F-38D4DCC4CB21}"/>
              </a:ext>
            </a:extLst>
          </p:cNvPr>
          <p:cNvSpPr txBox="1"/>
          <p:nvPr/>
        </p:nvSpPr>
        <p:spPr>
          <a:xfrm>
            <a:off x="7650466" y="1224856"/>
            <a:ext cx="8745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-shell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DC096-58B7-4F40-BE09-4FA5BEBFC791}"/>
              </a:ext>
            </a:extLst>
          </p:cNvPr>
          <p:cNvSpPr txBox="1"/>
          <p:nvPr/>
        </p:nvSpPr>
        <p:spPr>
          <a:xfrm>
            <a:off x="7650466" y="2099712"/>
            <a:ext cx="103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-shell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C89EE7-1900-E049-A93E-1DDF4D255CF3}"/>
              </a:ext>
            </a:extLst>
          </p:cNvPr>
          <p:cNvCxnSpPr/>
          <p:nvPr/>
        </p:nvCxnSpPr>
        <p:spPr>
          <a:xfrm flipH="1">
            <a:off x="7033846" y="1435423"/>
            <a:ext cx="61662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3FB5BF-6EE4-C842-B7FD-477460A30709}"/>
              </a:ext>
            </a:extLst>
          </p:cNvPr>
          <p:cNvCxnSpPr>
            <a:cxnSpLocks/>
          </p:cNvCxnSpPr>
          <p:nvPr/>
        </p:nvCxnSpPr>
        <p:spPr>
          <a:xfrm flipH="1">
            <a:off x="8090452" y="2469044"/>
            <a:ext cx="0" cy="289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>
            <a:extLst>
              <a:ext uri="{FF2B5EF4-FFF2-40B4-BE49-F238E27FC236}">
                <a16:creationId xmlns:a16="http://schemas.microsoft.com/office/drawing/2014/main" id="{5CEC38E3-99D5-FF4C-8D6B-E3BE70B1C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160" y="4694701"/>
            <a:ext cx="2682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T.B. Webb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99, 192501 (2007)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7AAF932-1E19-864D-B7BB-0CC1C5D163E9}"/>
              </a:ext>
            </a:extLst>
          </p:cNvPr>
          <p:cNvSpPr txBox="1">
            <a:spLocks/>
          </p:cNvSpPr>
          <p:nvPr/>
        </p:nvSpPr>
        <p:spPr bwMode="auto">
          <a:xfrm>
            <a:off x="272227" y="5347501"/>
            <a:ext cx="7212306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Different patterns of </a:t>
            </a:r>
            <a:r>
              <a:rPr lang="en-US" altLang="zh-CN" sz="1600" i="1" kern="0" dirty="0">
                <a:solidFill>
                  <a:schemeClr val="tx1"/>
                </a:solidFill>
              </a:rPr>
              <a:t>pp</a:t>
            </a:r>
            <a:r>
              <a:rPr lang="en-US" altLang="zh-CN" sz="1600" kern="0" dirty="0">
                <a:solidFill>
                  <a:schemeClr val="tx1"/>
                </a:solidFill>
              </a:rPr>
              <a:t> correlations, which boost the interest of 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-decay studies.</a:t>
            </a: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6B67EA-369B-924E-8123-7D8C08B97D22}"/>
              </a:ext>
            </a:extLst>
          </p:cNvPr>
          <p:cNvSpPr txBox="1">
            <a:spLocks/>
          </p:cNvSpPr>
          <p:nvPr/>
        </p:nvSpPr>
        <p:spPr bwMode="auto">
          <a:xfrm>
            <a:off x="7342157" y="1707687"/>
            <a:ext cx="1712036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R.J. Charity’s talk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F731C-ABAB-744D-9B4B-247888794290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decay modes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 candidates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aspects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B37DA-69C0-9941-AD9B-71050959D466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553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913E-B251-DD48-AC6A-188EF593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/>
                <a:cs typeface="ＭＳ Ｐゴシック"/>
              </a:rPr>
              <a:t>What can we learn from 2</a:t>
            </a:r>
            <a:r>
              <a:rPr lang="en-US" altLang="zh-CN" i="1" dirty="0">
                <a:ea typeface="ＭＳ Ｐゴシック"/>
                <a:cs typeface="ＭＳ Ｐゴシック"/>
              </a:rPr>
              <a:t>p</a:t>
            </a:r>
            <a:r>
              <a:rPr lang="en-US" altLang="zh-CN" dirty="0">
                <a:ea typeface="ＭＳ Ｐゴシック"/>
                <a:cs typeface="ＭＳ Ｐゴシック"/>
              </a:rPr>
              <a:t> decay?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D1FEC-7D8F-9F4E-8DF6-189864F2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89BE3-BBF0-D54F-9F31-9441D8FE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9754" y="1317275"/>
            <a:ext cx="8084492" cy="4223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1AE00C-000B-DB47-B152-33E56BFA9DC1}"/>
              </a:ext>
            </a:extLst>
          </p:cNvPr>
          <p:cNvSpPr/>
          <p:nvPr/>
        </p:nvSpPr>
        <p:spPr>
          <a:xfrm>
            <a:off x="5194815" y="5516254"/>
            <a:ext cx="1346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9A576-52D3-B747-AA8D-E2FF1368006B}"/>
              </a:ext>
            </a:extLst>
          </p:cNvPr>
          <p:cNvSpPr/>
          <p:nvPr/>
        </p:nvSpPr>
        <p:spPr>
          <a:xfrm>
            <a:off x="752783" y="5515689"/>
            <a:ext cx="1612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1B35F0-7E54-6144-8FDE-DDD30CD2CA71}"/>
              </a:ext>
            </a:extLst>
          </p:cNvPr>
          <p:cNvSpPr/>
          <p:nvPr/>
        </p:nvSpPr>
        <p:spPr>
          <a:xfrm>
            <a:off x="1170709" y="3682603"/>
            <a:ext cx="962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D36113-1C19-074A-BF1B-1104BDAAB1BD}"/>
              </a:ext>
            </a:extLst>
          </p:cNvPr>
          <p:cNvSpPr/>
          <p:nvPr/>
        </p:nvSpPr>
        <p:spPr>
          <a:xfrm>
            <a:off x="5029200" y="3472934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pairing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788696-4C19-4D46-9631-32AF34CB371E}"/>
              </a:ext>
            </a:extLst>
          </p:cNvPr>
          <p:cNvSpPr/>
          <p:nvPr/>
        </p:nvSpPr>
        <p:spPr>
          <a:xfrm>
            <a:off x="3020291" y="4682369"/>
            <a:ext cx="1780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B77BCC-EB91-3C41-A7E1-C19DBE02E91F}"/>
              </a:ext>
            </a:extLst>
          </p:cNvPr>
          <p:cNvSpPr/>
          <p:nvPr/>
        </p:nvSpPr>
        <p:spPr>
          <a:xfrm>
            <a:off x="2933700" y="4042683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Self-consistent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B9CFF8CC-F8F9-574E-A878-94DD755FB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770" y="5346085"/>
            <a:ext cx="232627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Miernik</a:t>
            </a:r>
            <a:r>
              <a:rPr lang="nb-NO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99, 192501 (2007)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B10444CE-105D-9446-9633-1B24CA50D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401" y="5584096"/>
            <a:ext cx="23936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T.B.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Webb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al.,</a:t>
            </a:r>
            <a:r>
              <a:rPr lang="zh-CN" alt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 024306 (2019)</a:t>
            </a: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5FAD8-2C59-9C4B-B07B-D765771313F6}"/>
              </a:ext>
            </a:extLst>
          </p:cNvPr>
          <p:cNvSpPr txBox="1"/>
          <p:nvPr/>
        </p:nvSpPr>
        <p:spPr>
          <a:xfrm>
            <a:off x="7853265" y="2995763"/>
            <a:ext cx="52873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1D8F5-E089-7B4F-81F9-0DBF417824FF}"/>
              </a:ext>
            </a:extLst>
          </p:cNvPr>
          <p:cNvSpPr txBox="1"/>
          <p:nvPr/>
        </p:nvSpPr>
        <p:spPr>
          <a:xfrm>
            <a:off x="6645746" y="2971800"/>
            <a:ext cx="1200592" cy="800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10F29E-E8A8-624D-99A4-162F67F00D01}"/>
              </a:ext>
            </a:extLst>
          </p:cNvPr>
          <p:cNvSpPr txBox="1"/>
          <p:nvPr/>
        </p:nvSpPr>
        <p:spPr>
          <a:xfrm>
            <a:off x="71625" y="2622499"/>
            <a:ext cx="4806187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E4C8D8-8258-9B4F-8BEE-2F28A7D139DA}"/>
              </a:ext>
            </a:extLst>
          </p:cNvPr>
          <p:cNvSpPr txBox="1">
            <a:spLocks/>
          </p:cNvSpPr>
          <p:nvPr/>
        </p:nvSpPr>
        <p:spPr>
          <a:xfrm>
            <a:off x="1208808" y="1021533"/>
            <a:ext cx="1023852" cy="2774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b="1" dirty="0"/>
              <a:t>Structure</a:t>
            </a:r>
            <a:endParaRPr lang="en-US" altLang="zh-CN" sz="1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A744DE-ABF1-7640-8984-78F2D9E47E40}"/>
              </a:ext>
            </a:extLst>
          </p:cNvPr>
          <p:cNvSpPr txBox="1">
            <a:spLocks/>
          </p:cNvSpPr>
          <p:nvPr/>
        </p:nvSpPr>
        <p:spPr bwMode="auto">
          <a:xfrm>
            <a:off x="4367644" y="1032697"/>
            <a:ext cx="1412059" cy="27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Decay/Reaction</a:t>
            </a:r>
            <a:endParaRPr lang="en-US" altLang="zh-CN" sz="1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FFD72-576D-7342-83A6-D32E32E135BD}"/>
              </a:ext>
            </a:extLst>
          </p:cNvPr>
          <p:cNvSpPr txBox="1"/>
          <p:nvPr/>
        </p:nvSpPr>
        <p:spPr>
          <a:xfrm>
            <a:off x="4896629" y="3427700"/>
            <a:ext cx="1849400" cy="2492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FDDB51D0-1E36-CB44-A809-DB8E7FDCA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400" y="3886200"/>
            <a:ext cx="470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A54C7-9A44-AC41-ACC9-CEA25DAA800F}"/>
              </a:ext>
            </a:extLst>
          </p:cNvPr>
          <p:cNvSpPr txBox="1"/>
          <p:nvPr/>
        </p:nvSpPr>
        <p:spPr>
          <a:xfrm>
            <a:off x="6753660" y="5591016"/>
            <a:ext cx="225958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F6C5F5-CFAE-4646-A53C-FBE172C41A1E}"/>
              </a:ext>
            </a:extLst>
          </p:cNvPr>
          <p:cNvSpPr txBox="1"/>
          <p:nvPr/>
        </p:nvSpPr>
        <p:spPr>
          <a:xfrm>
            <a:off x="6788727" y="3811488"/>
            <a:ext cx="2259581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DEA33E-4DFB-6F41-8F27-AFC2C1EADDCB}"/>
              </a:ext>
            </a:extLst>
          </p:cNvPr>
          <p:cNvSpPr txBox="1">
            <a:spLocks/>
          </p:cNvSpPr>
          <p:nvPr/>
        </p:nvSpPr>
        <p:spPr bwMode="auto">
          <a:xfrm>
            <a:off x="2077276" y="2635219"/>
            <a:ext cx="4665032" cy="82176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90513" indent="-168275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Structural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information</a:t>
            </a:r>
          </a:p>
          <a:p>
            <a:pPr marL="290513" indent="-168275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Continuum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effect</a:t>
            </a:r>
          </a:p>
          <a:p>
            <a:pPr marL="290513" indent="-168275"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Interplay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between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nuclear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and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Coulomb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interactions</a:t>
            </a:r>
          </a:p>
          <a:p>
            <a:pPr>
              <a:buFont typeface="Courier New" charset="0"/>
              <a:buChar char="o"/>
            </a:pPr>
            <a:endParaRPr lang="en-US" altLang="zh-CN" sz="1800" kern="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5ABFD-FD09-BC4D-8CE9-AEFFA423785C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decay modes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 candidates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aspects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875D8-71E8-8845-B4FD-697304E04127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514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19" grpId="0"/>
      <p:bldP spid="22" grpId="0" animBg="1"/>
      <p:bldP spid="24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/>
                <a:cs typeface="ＭＳ Ｐゴシック"/>
              </a:rPr>
              <a:t>Theoretical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CA2CF-EBA2-4141-9564-4A8FB523C0D9}"/>
              </a:ext>
            </a:extLst>
          </p:cNvPr>
          <p:cNvSpPr txBox="1"/>
          <p:nvPr/>
        </p:nvSpPr>
        <p:spPr>
          <a:xfrm>
            <a:off x="379248" y="918892"/>
            <a:ext cx="63507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Simplified model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indent="-274320"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 form a pair and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as a cluster</a:t>
            </a:r>
          </a:p>
          <a:p>
            <a:pPr marL="347472" indent="-347472">
              <a:buFont typeface="Courier New" charset="0"/>
              <a:buChar char="o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charset="0"/>
              <a:buChar char="o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3-body model</a:t>
            </a:r>
          </a:p>
          <a:p>
            <a:pPr marL="731520" indent="-274320"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orrect asymptotic behavior</a:t>
            </a:r>
          </a:p>
          <a:p>
            <a:pPr marL="731520" indent="-274320"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rozen core: no core excitation or deformation</a:t>
            </a:r>
          </a:p>
          <a:p>
            <a:pPr marL="342900" indent="-342900">
              <a:buFont typeface="Courier New" charset="0"/>
              <a:buChar char="o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Shell-model embedded in the continuum (SMEC)  </a:t>
            </a:r>
          </a:p>
          <a:p>
            <a:pPr marL="731520" indent="-274320"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onfiguration mixing considered</a:t>
            </a:r>
          </a:p>
          <a:p>
            <a:pPr marL="731520" lvl="0" indent="-274320"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ithout the proper 3-body asymptotic behavior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charset="0"/>
              <a:buChar char="o"/>
            </a:pP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CDCC, </a:t>
            </a:r>
            <a:r>
              <a:rPr lang="en-US" altLang="zh-C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-matrix, EQMD …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4EB6C-DBA2-534A-B91C-806BE29A4310}"/>
              </a:ext>
            </a:extLst>
          </p:cNvPr>
          <p:cNvSpPr/>
          <p:nvPr/>
        </p:nvSpPr>
        <p:spPr>
          <a:xfrm>
            <a:off x="2754086" y="1680892"/>
            <a:ext cx="3035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B.A. Brown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67, 041304 R (2003)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4008B-25E6-B243-A783-42AC655A9F8D}"/>
              </a:ext>
            </a:extLst>
          </p:cNvPr>
          <p:cNvSpPr/>
          <p:nvPr/>
        </p:nvSpPr>
        <p:spPr>
          <a:xfrm>
            <a:off x="2743200" y="2747692"/>
            <a:ext cx="28426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L.V.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Grigorenko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PPN 40, 674 (2009)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30F98F-B78E-F543-BF38-46884CF1EC37}"/>
              </a:ext>
            </a:extLst>
          </p:cNvPr>
          <p:cNvSpPr/>
          <p:nvPr/>
        </p:nvSpPr>
        <p:spPr>
          <a:xfrm>
            <a:off x="2721429" y="3814492"/>
            <a:ext cx="28426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Rotureau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NP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767, 13 (2006)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6325AC-BFB4-3A4F-8465-79914312F6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447741" y="3650843"/>
            <a:ext cx="2443259" cy="12350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71688-7183-3C48-8FDD-4F16EEBD5450}"/>
              </a:ext>
            </a:extLst>
          </p:cNvPr>
          <p:cNvSpPr/>
          <p:nvPr/>
        </p:nvSpPr>
        <p:spPr>
          <a:xfrm>
            <a:off x="6287889" y="3467890"/>
            <a:ext cx="918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D7B1F7-1A83-5643-A88D-D20B91BD8701}"/>
              </a:ext>
            </a:extLst>
          </p:cNvPr>
          <p:cNvSpPr/>
          <p:nvPr/>
        </p:nvSpPr>
        <p:spPr>
          <a:xfrm>
            <a:off x="7797800" y="3469307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Decay/reaction</a:t>
            </a:r>
            <a:endParaRPr lang="en-US" altLang="zh-CN" sz="1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D673AB-8A3A-F543-B2CA-35B06AD45959}"/>
              </a:ext>
            </a:extLst>
          </p:cNvPr>
          <p:cNvSpPr/>
          <p:nvPr/>
        </p:nvSpPr>
        <p:spPr>
          <a:xfrm>
            <a:off x="6653707" y="4023863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6A6D5A-3421-E64F-93DB-585FB09938BA}"/>
              </a:ext>
            </a:extLst>
          </p:cNvPr>
          <p:cNvSpPr/>
          <p:nvPr/>
        </p:nvSpPr>
        <p:spPr>
          <a:xfrm>
            <a:off x="7200781" y="4406539"/>
            <a:ext cx="744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8AEBB3F-FA07-DF46-AAC4-17E91A937DC2}"/>
              </a:ext>
            </a:extLst>
          </p:cNvPr>
          <p:cNvSpPr/>
          <p:nvPr/>
        </p:nvSpPr>
        <p:spPr>
          <a:xfrm>
            <a:off x="6546730" y="1019234"/>
            <a:ext cx="2286000" cy="2794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Jacobi coordinates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484647-E121-3647-A6D4-8FB262EF6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707" y="1378591"/>
            <a:ext cx="2050625" cy="1627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E30748-F24F-7F40-8FE9-76CACB3CD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709" y="1384940"/>
            <a:ext cx="2050624" cy="16244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BAA9883-01A4-C74B-9C74-AC56FCA3DCDC}"/>
              </a:ext>
            </a:extLst>
          </p:cNvPr>
          <p:cNvSpPr/>
          <p:nvPr/>
        </p:nvSpPr>
        <p:spPr>
          <a:xfrm>
            <a:off x="457200" y="5236548"/>
            <a:ext cx="6524980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pairing correlation as well as 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footing.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14C143-A40F-C844-A275-B84AFC7B205C}"/>
              </a:ext>
            </a:extLst>
          </p:cNvPr>
          <p:cNvSpPr/>
          <p:nvPr/>
        </p:nvSpPr>
        <p:spPr>
          <a:xfrm>
            <a:off x="2754086" y="1442262"/>
            <a:ext cx="2778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PRC 53, 740 (1996)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58CB693-1345-4D42-979D-E75DC1F66A38}"/>
              </a:ext>
            </a:extLst>
          </p:cNvPr>
          <p:cNvSpPr txBox="1">
            <a:spLocks/>
          </p:cNvSpPr>
          <p:nvPr/>
        </p:nvSpPr>
        <p:spPr bwMode="auto">
          <a:xfrm>
            <a:off x="3669585" y="4157715"/>
            <a:ext cx="1403800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J. </a:t>
            </a:r>
            <a:r>
              <a:rPr lang="en-US" altLang="zh-CN" sz="1400" kern="0" dirty="0" err="1">
                <a:solidFill>
                  <a:schemeClr val="tx1"/>
                </a:solidFill>
              </a:rPr>
              <a:t>Casal’s</a:t>
            </a:r>
            <a:r>
              <a:rPr lang="en-US" altLang="zh-CN" sz="1400" kern="0" dirty="0">
                <a:solidFill>
                  <a:schemeClr val="tx1"/>
                </a:solidFill>
              </a:rPr>
              <a:t> talk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D9F7EA-8A27-ED43-9A93-DC5FFC9AC3DC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status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79EA1-660A-4C4E-9B13-6CD1A59A0C74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7456B-B370-1143-9114-192A81D1F310}"/>
              </a:ext>
            </a:extLst>
          </p:cNvPr>
          <p:cNvSpPr/>
          <p:nvPr/>
        </p:nvSpPr>
        <p:spPr>
          <a:xfrm>
            <a:off x="2743199" y="4449013"/>
            <a:ext cx="28426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Lovell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PRC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59, 034605 (2017)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B9C3C9-8219-684A-9A88-24CB7E6C8992}"/>
              </a:ext>
            </a:extLst>
          </p:cNvPr>
          <p:cNvSpPr/>
          <p:nvPr/>
        </p:nvSpPr>
        <p:spPr>
          <a:xfrm>
            <a:off x="2722832" y="4704280"/>
            <a:ext cx="2477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Y.G.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al.,</a:t>
            </a:r>
            <a:r>
              <a:rPr lang="zh-CN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306 (2015)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5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G</a:t>
            </a:r>
            <a:r>
              <a:rPr lang="en-US" altLang="zh-CN" dirty="0">
                <a:ea typeface="ＭＳ Ｐゴシック"/>
                <a:cs typeface="ＭＳ Ｐゴシック"/>
              </a:rPr>
              <a:t>amow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coupled-channel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(GCC) method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9842A-B88E-834D-859D-5CD8187A4DC7}"/>
              </a:ext>
            </a:extLst>
          </p:cNvPr>
          <p:cNvSpPr/>
          <p:nvPr/>
        </p:nvSpPr>
        <p:spPr>
          <a:xfrm>
            <a:off x="0" y="2981105"/>
            <a:ext cx="6353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Jacobi coordinates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center-of-mass motion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 3-body asymptotic behavior</a:t>
            </a:r>
          </a:p>
          <a:p>
            <a:pPr marL="1257300" lvl="2" indent="-342900">
              <a:buFont typeface="+mj-lt"/>
              <a:buAutoNum type="alphaLcParenR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 startAt="2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Berggren basis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ound, scattering, and outgoing Gamow states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decay information on the same footing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F9F9B-2972-544C-A4B6-159B1A93B911}"/>
              </a:ext>
            </a:extLst>
          </p:cNvPr>
          <p:cNvSpPr/>
          <p:nvPr/>
        </p:nvSpPr>
        <p:spPr>
          <a:xfrm>
            <a:off x="0" y="1022229"/>
            <a:ext cx="63536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3-body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Hamiltonian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written as: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464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wave-function </a:t>
            </a:r>
          </a:p>
          <a:p>
            <a:pPr marL="285750" lvl="0" indent="-285750">
              <a:buFont typeface="Arial" charset="0"/>
              <a:buChar char="•"/>
            </a:pP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82FC8-E9D8-374C-94E0-E9F309DFE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25" y="2237012"/>
            <a:ext cx="3263900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BB5A6-FCEB-1D46-A9C6-3C5CCA052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13" y="970069"/>
            <a:ext cx="2453986" cy="2044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E50E5F-D69C-E349-89CF-9510FD8F6C00}"/>
              </a:ext>
            </a:extLst>
          </p:cNvPr>
          <p:cNvSpPr/>
          <p:nvPr/>
        </p:nvSpPr>
        <p:spPr>
          <a:xfrm>
            <a:off x="3007594" y="2775738"/>
            <a:ext cx="3402875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valence protons      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core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5D48A2-D20B-2E45-8879-4F88A192A9D5}"/>
              </a:ext>
            </a:extLst>
          </p:cNvPr>
          <p:cNvCxnSpPr>
            <a:cxnSpLocks/>
          </p:cNvCxnSpPr>
          <p:nvPr/>
        </p:nvCxnSpPr>
        <p:spPr>
          <a:xfrm>
            <a:off x="3992424" y="2593527"/>
            <a:ext cx="43757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CC25EE-5332-FF41-AA19-D311DA2B7CFE}"/>
              </a:ext>
            </a:extLst>
          </p:cNvPr>
          <p:cNvCxnSpPr>
            <a:cxnSpLocks/>
          </p:cNvCxnSpPr>
          <p:nvPr/>
        </p:nvCxnSpPr>
        <p:spPr>
          <a:xfrm flipH="1">
            <a:off x="3879725" y="2593527"/>
            <a:ext cx="341299" cy="2778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A7235F-379F-1140-9B0C-8E79F7E3499C}"/>
              </a:ext>
            </a:extLst>
          </p:cNvPr>
          <p:cNvCxnSpPr>
            <a:cxnSpLocks/>
          </p:cNvCxnSpPr>
          <p:nvPr/>
        </p:nvCxnSpPr>
        <p:spPr>
          <a:xfrm>
            <a:off x="4860511" y="2593527"/>
            <a:ext cx="381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64EB77-C69C-E84E-AB5F-C38BDC617BCC}"/>
              </a:ext>
            </a:extLst>
          </p:cNvPr>
          <p:cNvCxnSpPr>
            <a:cxnSpLocks/>
          </p:cNvCxnSpPr>
          <p:nvPr/>
        </p:nvCxnSpPr>
        <p:spPr>
          <a:xfrm>
            <a:off x="5059224" y="2593527"/>
            <a:ext cx="294986" cy="2988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D128B94-7C6B-464E-BB28-A8289CE76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5" y="3521883"/>
            <a:ext cx="2161071" cy="2453346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7C0B161-907A-8446-AB63-0CEC02733DA3}"/>
              </a:ext>
            </a:extLst>
          </p:cNvPr>
          <p:cNvSpPr/>
          <p:nvPr/>
        </p:nvSpPr>
        <p:spPr>
          <a:xfrm>
            <a:off x="6410470" y="3235358"/>
            <a:ext cx="2590800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Berggren basis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7C12F-C432-6240-B17E-CE9A9CD87632}"/>
              </a:ext>
            </a:extLst>
          </p:cNvPr>
          <p:cNvSpPr txBox="1"/>
          <p:nvPr/>
        </p:nvSpPr>
        <p:spPr>
          <a:xfrm>
            <a:off x="7560457" y="556234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1F88A-EE38-6D47-9ED2-818C1C1831A5}"/>
              </a:ext>
            </a:extLst>
          </p:cNvPr>
          <p:cNvSpPr txBox="1"/>
          <p:nvPr/>
        </p:nvSpPr>
        <p:spPr>
          <a:xfrm>
            <a:off x="8093619" y="411097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36F1DF-EAE4-9B4A-BC29-DF9867959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56" y="1176813"/>
            <a:ext cx="393700" cy="228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3757A-C222-BF4E-9FA2-A81FF6572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56" y="2317629"/>
            <a:ext cx="393700" cy="228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E2660B-FBDA-D349-ABE9-A83D7D842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0" y="987381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368EE-5A36-174A-8099-B7FB25984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03229"/>
            <a:ext cx="4232721" cy="644986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C2ECCE-BEFA-9745-9469-AB7BFA660DF6}"/>
              </a:ext>
            </a:extLst>
          </p:cNvPr>
          <p:cNvSpPr/>
          <p:nvPr/>
        </p:nvSpPr>
        <p:spPr>
          <a:xfrm>
            <a:off x="5153489" y="3058701"/>
            <a:ext cx="928550" cy="3076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(New)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97F44F8-8681-624D-A4BC-2684715702A1}"/>
              </a:ext>
            </a:extLst>
          </p:cNvPr>
          <p:cNvSpPr/>
          <p:nvPr/>
        </p:nvSpPr>
        <p:spPr>
          <a:xfrm>
            <a:off x="2079044" y="4087857"/>
            <a:ext cx="928550" cy="3076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(New)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A55F3-17BB-0745-ADAB-0F1A5952A8D3}"/>
              </a:ext>
            </a:extLst>
          </p:cNvPr>
          <p:cNvSpPr txBox="1"/>
          <p:nvPr/>
        </p:nvSpPr>
        <p:spPr>
          <a:xfrm>
            <a:off x="853794" y="5174849"/>
            <a:ext cx="4932225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line: the objective of this work is to analyze how nuclear structure impacts decay properties and dynamics.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8D3FD3-CABA-C143-8EEA-10CB3FF8235A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status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32A9BA-AC02-C44B-BFD5-D8A22E285C54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681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A6F68-6B92-814F-B793-97DCFE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Puzzle of 2</a:t>
            </a:r>
            <a:r>
              <a:rPr lang="en-US" i="1" dirty="0">
                <a:ea typeface="ＭＳ Ｐゴシック"/>
                <a:cs typeface="ＭＳ Ｐゴシック"/>
              </a:rPr>
              <a:t>p</a:t>
            </a:r>
            <a:r>
              <a:rPr lang="en-US" dirty="0">
                <a:ea typeface="ＭＳ Ｐゴシック"/>
                <a:cs typeface="ＭＳ Ｐゴシック"/>
              </a:rPr>
              <a:t> decay in </a:t>
            </a:r>
            <a:r>
              <a:rPr lang="en-US" baseline="30000" dirty="0">
                <a:ea typeface="ＭＳ Ｐゴシック"/>
                <a:cs typeface="ＭＳ Ｐゴシック"/>
              </a:rPr>
              <a:t>67</a:t>
            </a:r>
            <a:r>
              <a:rPr lang="en-US" dirty="0">
                <a:ea typeface="ＭＳ Ｐゴシック"/>
                <a:cs typeface="ＭＳ Ｐゴシック"/>
              </a:rPr>
              <a:t>Kr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70F5-D1BF-E148-939F-02885D1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E51EC-335A-404C-97F0-1883C2F8287D}"/>
              </a:ext>
            </a:extLst>
          </p:cNvPr>
          <p:cNvSpPr/>
          <p:nvPr/>
        </p:nvSpPr>
        <p:spPr>
          <a:xfrm>
            <a:off x="152400" y="1008465"/>
            <a:ext cx="718216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r>
              <a:rPr lang="en-US" sz="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Goigoux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 117, 162501 (2016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3-body model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frozen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WKB method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might be deformation and configuration mixing.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0DDB7-25DF-424A-8FDE-CFDAC983A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69" y="1056905"/>
            <a:ext cx="13335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F10F-30C5-3F49-9F99-194159DFF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0" y="2009405"/>
            <a:ext cx="14351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48B35-88AA-FD48-AB54-F28AE634E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0" y="2809505"/>
            <a:ext cx="1435100" cy="342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F284A-56C2-D747-A69F-591FC166031F}"/>
              </a:ext>
            </a:extLst>
          </p:cNvPr>
          <p:cNvSpPr/>
          <p:nvPr/>
        </p:nvSpPr>
        <p:spPr>
          <a:xfrm>
            <a:off x="2687446" y="2415399"/>
            <a:ext cx="3111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V. </a:t>
            </a:r>
            <a:r>
              <a:rPr lang="sk-SK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Grigorenko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k-SK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 68, 054005 (2003)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F1107-B972-B04D-8608-878CB3CFB58A}"/>
              </a:ext>
            </a:extLst>
          </p:cNvPr>
          <p:cNvSpPr/>
          <p:nvPr/>
        </p:nvSpPr>
        <p:spPr>
          <a:xfrm>
            <a:off x="2687446" y="3218306"/>
            <a:ext cx="2743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Goncalves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774, 14 (2017)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046E7-310D-F641-BB9B-A5E8E362597C}"/>
              </a:ext>
            </a:extLst>
          </p:cNvPr>
          <p:cNvSpPr/>
          <p:nvPr/>
        </p:nvSpPr>
        <p:spPr>
          <a:xfrm>
            <a:off x="6261340" y="2948623"/>
            <a:ext cx="2825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Goigoux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117, 162501 (2016)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B37DCF-D2FE-E04A-8ED4-B7F8270D0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40" y="1172805"/>
            <a:ext cx="2633296" cy="18034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41AC50-06EB-2144-8B3A-D38BEA4E333A}"/>
              </a:ext>
            </a:extLst>
          </p:cNvPr>
          <p:cNvSpPr/>
          <p:nvPr/>
        </p:nvSpPr>
        <p:spPr>
          <a:xfrm>
            <a:off x="7334569" y="4029458"/>
            <a:ext cx="1219200" cy="219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28D79-5E61-AA4D-9F34-B2CC1D796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20" y="3701538"/>
            <a:ext cx="2386014" cy="1988345"/>
          </a:xfrm>
          <a:prstGeom prst="rect">
            <a:avLst/>
          </a:prstGeom>
        </p:spPr>
      </p:pic>
      <p:sp>
        <p:nvSpPr>
          <p:cNvPr id="16" name="Rectangle 109">
            <a:extLst>
              <a:ext uri="{FF2B5EF4-FFF2-40B4-BE49-F238E27FC236}">
                <a16:creationId xmlns:a16="http://schemas.microsoft.com/office/drawing/2014/main" id="{233D02A8-FA7D-634C-876C-3D9ED4A7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317" y="3750449"/>
            <a:ext cx="659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  <a:endParaRPr kumimoji="0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5C06C-DAF9-084D-984A-EAC836891636}"/>
              </a:ext>
            </a:extLst>
          </p:cNvPr>
          <p:cNvSpPr txBox="1"/>
          <p:nvPr/>
        </p:nvSpPr>
        <p:spPr>
          <a:xfrm>
            <a:off x="4687659" y="6136046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effect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A39A47-9AEE-6142-BF92-C6F3C94AF67E}"/>
              </a:ext>
            </a:extLst>
          </p:cNvPr>
          <p:cNvSpPr txBox="1"/>
          <p:nvPr/>
        </p:nvSpPr>
        <p:spPr>
          <a:xfrm>
            <a:off x="2438400" y="6136046"/>
            <a:ext cx="204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Models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674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12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0" rIns="0" bIns="0" numCol="1" anchor="t" anchorCtr="0" compatLnSpc="1">
        <a:prstTxWarp prst="textNoShape">
          <a:avLst/>
        </a:prstTxWarp>
        <a:noAutofit/>
      </a:bodyPr>
      <a:lstStyle>
        <a:defPPr algn="l">
          <a:spcBef>
            <a:spcPts val="600"/>
          </a:spcBef>
          <a:buFont typeface="Courier New" charset="0"/>
          <a:buChar char="o"/>
          <a:defRPr sz="1600" kern="0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20148</TotalTime>
  <Words>1676</Words>
  <Application>Microsoft Office PowerPoint</Application>
  <PresentationFormat>Presentazione su schermo (4:3)</PresentationFormat>
  <Paragraphs>454</Paragraphs>
  <Slides>27</Slides>
  <Notes>6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0" baseType="lpstr">
      <vt:lpstr>ＭＳ Ｐゴシック</vt:lpstr>
      <vt:lpstr>SimSun</vt:lpstr>
      <vt:lpstr>Arial</vt:lpstr>
      <vt:lpstr>Calibri</vt:lpstr>
      <vt:lpstr>Calibri Light</vt:lpstr>
      <vt:lpstr>CMU Serif Roman</vt:lpstr>
      <vt:lpstr>Courier New</vt:lpstr>
      <vt:lpstr>等线</vt:lpstr>
      <vt:lpstr>Symbol</vt:lpstr>
      <vt:lpstr>Times New Roman</vt:lpstr>
      <vt:lpstr>Wingdings</vt:lpstr>
      <vt:lpstr>ヒラギノ角ゴ Pro W3</vt:lpstr>
      <vt:lpstr>Office 主题</vt:lpstr>
      <vt:lpstr>Dynamics and correlations of two-nucleon decay</vt:lpstr>
      <vt:lpstr>Outline</vt:lpstr>
      <vt:lpstr>Exotic decay modes</vt:lpstr>
      <vt:lpstr>Two-proton (2p) decay candidates</vt:lpstr>
      <vt:lpstr>nucleon-nucleon correlation</vt:lpstr>
      <vt:lpstr>What can we learn from 2p decay?</vt:lpstr>
      <vt:lpstr>Theoretical status</vt:lpstr>
      <vt:lpstr>Gamow coupled-channel (GCC) method</vt:lpstr>
      <vt:lpstr>Puzzle of 2p decay in 67Kr</vt:lpstr>
      <vt:lpstr>Lifetime of 67Kr as deformation evolution</vt:lpstr>
      <vt:lpstr>Diproton in 67Kr</vt:lpstr>
      <vt:lpstr>Time evolution</vt:lpstr>
      <vt:lpstr>Ground-state of 6Be</vt:lpstr>
      <vt:lpstr>2p decay in 6Be</vt:lpstr>
      <vt:lpstr>Density and configuration evolution</vt:lpstr>
      <vt:lpstr>Configuration evolution of 6Be</vt:lpstr>
      <vt:lpstr>Decay dynamics with different pairing</vt:lpstr>
      <vt:lpstr>Asymptotic correlations</vt:lpstr>
      <vt:lpstr>Pairing correlation of 12O</vt:lpstr>
      <vt:lpstr>Summary</vt:lpstr>
      <vt:lpstr>Perspectives: correlations of 2p decay</vt:lpstr>
      <vt:lpstr>Perspectives: 2n decay</vt:lpstr>
      <vt:lpstr>Asymptotic correlations: 2p vs 2n</vt:lpstr>
      <vt:lpstr>Thank you for your attention!</vt:lpstr>
      <vt:lpstr>Presentazione standard di PowerPoint</vt:lpstr>
      <vt:lpstr>Asymptotic correlations of 11O</vt:lpstr>
      <vt:lpstr>Evolutions of pairing correlations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 Lee</dc:creator>
  <cp:lastModifiedBy>Susan Driessen</cp:lastModifiedBy>
  <cp:revision>216</cp:revision>
  <dcterms:created xsi:type="dcterms:W3CDTF">2014-04-01T11:22:20Z</dcterms:created>
  <dcterms:modified xsi:type="dcterms:W3CDTF">2021-07-01T15:58:55Z</dcterms:modified>
</cp:coreProperties>
</file>