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77" r:id="rId3"/>
    <p:sldId id="320" r:id="rId4"/>
    <p:sldId id="321" r:id="rId5"/>
    <p:sldId id="279" r:id="rId6"/>
    <p:sldId id="257" r:id="rId7"/>
    <p:sldId id="268" r:id="rId8"/>
    <p:sldId id="269" r:id="rId9"/>
    <p:sldId id="270" r:id="rId10"/>
    <p:sldId id="280" r:id="rId11"/>
    <p:sldId id="324" r:id="rId12"/>
    <p:sldId id="323" r:id="rId13"/>
    <p:sldId id="325" r:id="rId14"/>
    <p:sldId id="375" r:id="rId15"/>
    <p:sldId id="378" r:id="rId16"/>
    <p:sldId id="292" r:id="rId17"/>
    <p:sldId id="379" r:id="rId18"/>
    <p:sldId id="298" r:id="rId19"/>
    <p:sldId id="326" r:id="rId20"/>
    <p:sldId id="367" r:id="rId21"/>
    <p:sldId id="284" r:id="rId22"/>
    <p:sldId id="301" r:id="rId23"/>
    <p:sldId id="305" r:id="rId24"/>
    <p:sldId id="368" r:id="rId25"/>
    <p:sldId id="372" r:id="rId26"/>
    <p:sldId id="369" r:id="rId27"/>
    <p:sldId id="275" r:id="rId28"/>
    <p:sldId id="278" r:id="rId29"/>
    <p:sldId id="373" r:id="rId30"/>
    <p:sldId id="374" r:id="rId31"/>
    <p:sldId id="3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DA688-C541-427F-880A-A3B6EE4135D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0081E-8A03-4039-81DE-A1B31A818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8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844EF7-41BF-43A6-B38F-77A51CCCB729}" type="slidenum">
              <a:rPr lang="en-GB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05868E-36BC-4AF0-B6FE-F4A0E57AC80F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C808A-0946-48AB-B435-1A6E696313FB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8A82E-F630-4B13-8735-BAE72C098D8A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145" y="3230181"/>
            <a:ext cx="7941940" cy="3058311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C808A-0946-48AB-B435-1A6E696313FB}" type="slidenum">
              <a:rPr lang="en-GB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GB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6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738A-BB72-4345-8034-45F4B01D7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F5DCB-540F-489F-8ACD-16CCC1E2C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22CC6-501F-4626-BBD4-A4310B8C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99F50-0806-4152-A3CE-0F159000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58B03-8A24-4430-AD89-D92BFE06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0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72DF-6ADF-4A1F-8DAE-FA8B91CD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977A0-90D6-4D98-973B-0BEBACC9E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7CA7F-990A-49F4-BB77-C9377599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30949-7317-4170-9CAD-B3C4AF6E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32C8-2724-4DD9-A0FE-C387A387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70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565DC-3237-465A-A75E-30CED35F7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F6A68-32DE-45B1-8CB2-36263E055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FA1A1-11B5-464B-9368-A45F413F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298F0-914F-4BA7-A8CE-8EB13C48C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8C23C-0A5C-4CA1-95C3-0EE16CD4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1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5E17-3197-4B70-9BB0-B45AF5C70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A25E1-57DA-4C1F-96B1-D893E1E0F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21CF8-EE21-45DC-A180-4F4D606D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36AD-BAC0-4389-9FAF-CD282D7D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2513-AB47-49BB-803D-1600D3D0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459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1307-102E-4532-A1D5-BDB73280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682B0-B6A3-4352-A8B9-D120EE957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42EBB-ABAD-491D-A26C-6D5192E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DEF9-6E0C-4577-9409-9DDAFD23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5FAA3-FBA0-422D-90A7-B8A20520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82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0AB7-F365-4852-8C4C-FE2FD26E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95811-9D53-4103-B8A8-57022B22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A1139-EA63-4415-81C2-28499182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32D3-445A-4583-835B-07301062D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7021F-A5B9-4F7F-8E5E-E1CBED5B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14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7146-4DB8-4ABB-BDFC-901096F7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7AD0-457F-4BA1-B700-A76C95302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F3336-D086-4CB3-83FE-B0B889C39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22FDF-6157-481A-BFA2-9A387F2B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73F89-B8CE-4D80-A6ED-AF3324C2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9F221-1D19-4164-BBAC-01D61DFF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709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609D-4088-4AD7-AC49-A52DD901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242C5-4636-4339-A54B-D076DDAEA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08B17-13B7-49D4-B892-B2FEA07F7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A2B62-FE8D-43AE-8158-2AF3BE070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80EC4-0FB4-4B75-BEC8-B6D7288A1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C5F1F-C6A7-41EE-8FA3-1390A072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F9EE1-A1CC-4ADD-8DAA-422105C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FF713-625D-4FB4-A7B6-2072179F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79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B0C8-0BE5-4868-94BE-EBC9F990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1CACA-B249-44DD-9BCE-74063E1B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93AAD-D8F8-42C1-98BD-4137F275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E6B5-1A0B-42D6-8E13-C5F2941C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04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2352C-7E35-4FEF-A357-4784A124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D7675-27A3-43A1-BA36-B8820925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4B679-D937-4E65-9A1B-F0CC0498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2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6335-1352-4063-8FE3-5C901F1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0AE2-349E-432E-B1E4-30004990F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2EE92-BC1B-44F3-9100-181FF3E66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AC9AC-2FF8-4F6B-98D4-53B5BB88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78580-FD22-4FCA-8833-6BCBE150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3D272-3BDB-4640-8D03-84B1ED04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47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8182-7E5D-408F-A531-60367EAA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EB1A5-1532-4633-ACA1-2EDC21D2B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F8159-128E-4E6E-A1F4-1A5AF68F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0765D-12D4-4135-9AD3-EAA535F0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71054-161D-46DF-AD2F-7A597D40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47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0EC2-3BC2-4808-B189-70499303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B3B57-F734-4179-A0DD-1A9732FD4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4F743-8B05-428E-B6A6-AA5644C20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627AD-74C9-44A5-8BFB-D43E92A0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283F0-C89B-42F3-946A-DC06EA94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AE53-0785-436F-89EC-1BA3B714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365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3151-C6C5-4461-A186-D74206E1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CA4CC-A08F-401D-89B2-2B144D04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16392-BA0A-4B5E-B1AC-6E155A74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457DA-85EA-4FB3-82E7-61874C7B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B87B8-FBC9-4698-95BC-974EB0BF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40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41125-0EB0-40FB-AA7E-C0264E454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61640-74C4-4662-A9C8-56F6988D4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33B3-8BDE-4C9D-8FB8-697740A2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D1329-05D9-4E9E-9665-F34895AE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A603-4700-4DEB-93D4-770CE7A0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2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D1A8-154B-4F9C-A136-A3FAB866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D42D-7E85-4E66-8995-FD699BE36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7EA9-FF96-4843-A72C-88896223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B8DFF-6E45-4679-A347-3207B510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EDD07-12B5-47B2-9FCC-B857FBCC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7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4E9F-A3CC-444A-9842-8A6F3461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DBA3-EAB8-4B64-AD78-1DF1A2E13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35971-E63C-4368-BB76-6044AA9D5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49065-615F-49EE-982A-2BC41E0D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2A250-BA00-4DE0-A6B4-1B7B388A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4B2BE-BD15-46C3-9B8B-1597926E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2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85BD-5C62-4670-9332-0F2F86ED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5175-2ABA-426F-937D-2CBD928F0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B4DBB-DF88-4577-957A-519CCC33C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AE622-F6E4-40A6-BA9D-4A1C0C6BA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C636E-8DF7-492E-A32B-94F549375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805D9-0C7F-4A8A-9097-8F7922E0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C43C4-9FC9-48F4-9C37-46374A79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2D413-C55E-41CC-BC54-46E7F61A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84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2FCA5-08CD-4E51-BC5A-EDACB598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FF4BD-365F-423E-ABA4-D0870916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C6D0F-D79A-4EAF-82C1-01A3389D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FF16E-D733-4C49-95A0-D45AF579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34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8AAE3-BD32-41A0-8D94-DD8B978D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AB431-8CAA-4941-B5C6-55BCCEEE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23525-9350-43C7-BE37-4769A201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2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897A-D2D9-464E-A514-70CF19B7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F9938-CB16-4D22-90D5-7DF74387F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78F33-E9DF-459C-9ED0-C12238868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58276-002D-48E3-BB55-039686DAE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CFAD6-E909-4BC6-BD0D-AE9C1F63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B9800-4538-464D-A3A6-7BDB4DC7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87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9D42-5EEA-4494-A302-1526E0CA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BC27A7-605E-468C-9DE0-B2423B513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2BB9-E435-4A8D-BBF9-C1C728602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DDF58-8BE8-4D3C-9932-9F5208E6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CE621-89D3-48A1-A5E8-826F021E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C2B47-C9E9-4D1F-93CC-95D81355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80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683C4-C3F2-4BEF-B3DA-2CEB8BB5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0A2C0-2D83-4A00-9BAC-222F7137A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4556-DD67-4B14-A3B7-388EBE6D1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B277-D68E-431A-80F7-AF3EB8D83AC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058AF-4BDC-4CE2-AE46-BC51F8E03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3CD4-736D-46C2-9F9A-BFB7C2266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E4E65-36BC-4630-AF63-1DB15CBAD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19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DA6E7-6A93-41B9-9B43-DA523541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49616-8FCD-4A6E-833C-2FA643806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EB0AC-81E0-4381-9502-FFD71C2E9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B51A-92C2-408F-89EB-9764C27FFF7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D3480-EA6E-4989-82FB-FC1431705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08DD2-82D3-43A8-9342-B4A375422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E1C26-39FD-4509-A4A0-25DDEA3C37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5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1.wmf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C65AA-2C08-424C-BF62-C763FFC207F8}"/>
              </a:ext>
            </a:extLst>
          </p:cNvPr>
          <p:cNvSpPr txBox="1"/>
          <p:nvPr/>
        </p:nvSpPr>
        <p:spPr>
          <a:xfrm>
            <a:off x="405501" y="247206"/>
            <a:ext cx="3165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Alpha Condensation?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 Freer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prstClr val="white"/>
                </a:solidFill>
                <a:latin typeface="Calibri" panose="020F0502020204030204"/>
              </a:rPr>
              <a:t>University of Birmingham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8AA72-2F24-43AD-816E-194137606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r="10042" b="4478"/>
          <a:stretch/>
        </p:blipFill>
        <p:spPr>
          <a:xfrm>
            <a:off x="4817741" y="0"/>
            <a:ext cx="6819202" cy="68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C81C6-21BB-4A4F-97E2-0582A514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75" y="707459"/>
            <a:ext cx="6548596" cy="2501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128C5-29E6-4D7C-90DA-0FB03B8A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91" y="3308500"/>
            <a:ext cx="4514321" cy="2595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439CB-D692-438D-A3D1-1CEB7C57C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26"/>
          <a:stretch/>
        </p:blipFill>
        <p:spPr>
          <a:xfrm>
            <a:off x="4636477" y="3308500"/>
            <a:ext cx="3624320" cy="35431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7E7206-72EF-4F52-BE17-79CB62ED9C87}"/>
              </a:ext>
            </a:extLst>
          </p:cNvPr>
          <p:cNvCxnSpPr/>
          <p:nvPr/>
        </p:nvCxnSpPr>
        <p:spPr>
          <a:xfrm>
            <a:off x="8756374" y="864704"/>
            <a:ext cx="0" cy="3876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6E84C-8ECD-47E8-938C-5A15F071EE2B}"/>
              </a:ext>
            </a:extLst>
          </p:cNvPr>
          <p:cNvCxnSpPr/>
          <p:nvPr/>
        </p:nvCxnSpPr>
        <p:spPr>
          <a:xfrm>
            <a:off x="8480453" y="4588184"/>
            <a:ext cx="34552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CF63F-3FEA-40A0-9DD7-E7F56A4A687C}"/>
              </a:ext>
            </a:extLst>
          </p:cNvPr>
          <p:cNvCxnSpPr/>
          <p:nvPr/>
        </p:nvCxnSpPr>
        <p:spPr>
          <a:xfrm flipV="1">
            <a:off x="8609926" y="2646096"/>
            <a:ext cx="3042605" cy="3803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87C1B2-7E49-40BD-A43A-E61395854436}"/>
              </a:ext>
            </a:extLst>
          </p:cNvPr>
          <p:cNvSpPr txBox="1"/>
          <p:nvPr/>
        </p:nvSpPr>
        <p:spPr>
          <a:xfrm>
            <a:off x="10446818" y="4576980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J(J+1)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24210-631A-405D-B7C6-506DF1312A00}"/>
              </a:ext>
            </a:extLst>
          </p:cNvPr>
          <p:cNvSpPr txBox="1"/>
          <p:nvPr/>
        </p:nvSpPr>
        <p:spPr>
          <a:xfrm>
            <a:off x="8318593" y="403039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Ex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D09F0F-8EBC-4AAB-ABB3-60D2FBE035A3}"/>
              </a:ext>
            </a:extLst>
          </p:cNvPr>
          <p:cNvSpPr/>
          <p:nvPr/>
        </p:nvSpPr>
        <p:spPr>
          <a:xfrm rot="5400000">
            <a:off x="8513612" y="2888858"/>
            <a:ext cx="744467" cy="258943"/>
          </a:xfrm>
          <a:custGeom>
            <a:avLst/>
            <a:gdLst>
              <a:gd name="connsiteX0" fmla="*/ 0 w 1205713"/>
              <a:gd name="connsiteY0" fmla="*/ 1052287 h 1052287"/>
              <a:gd name="connsiteX1" fmla="*/ 525982 w 1205713"/>
              <a:gd name="connsiteY1" fmla="*/ 574857 h 1052287"/>
              <a:gd name="connsiteX2" fmla="*/ 720191 w 1205713"/>
              <a:gd name="connsiteY2" fmla="*/ 322 h 1052287"/>
              <a:gd name="connsiteX3" fmla="*/ 922492 w 1205713"/>
              <a:gd name="connsiteY3" fmla="*/ 655777 h 1052287"/>
              <a:gd name="connsiteX4" fmla="*/ 1205713 w 1205713"/>
              <a:gd name="connsiteY4" fmla="*/ 793342 h 1052287"/>
              <a:gd name="connsiteX5" fmla="*/ 1205713 w 1205713"/>
              <a:gd name="connsiteY5" fmla="*/ 793342 h 1052287"/>
              <a:gd name="connsiteX0" fmla="*/ 0 w 922492"/>
              <a:gd name="connsiteY0" fmla="*/ 817592 h 817592"/>
              <a:gd name="connsiteX1" fmla="*/ 242761 w 922492"/>
              <a:gd name="connsiteY1" fmla="*/ 574831 h 817592"/>
              <a:gd name="connsiteX2" fmla="*/ 436970 w 922492"/>
              <a:gd name="connsiteY2" fmla="*/ 296 h 817592"/>
              <a:gd name="connsiteX3" fmla="*/ 639271 w 922492"/>
              <a:gd name="connsiteY3" fmla="*/ 655751 h 817592"/>
              <a:gd name="connsiteX4" fmla="*/ 922492 w 922492"/>
              <a:gd name="connsiteY4" fmla="*/ 793316 h 817592"/>
              <a:gd name="connsiteX5" fmla="*/ 922492 w 922492"/>
              <a:gd name="connsiteY5" fmla="*/ 793316 h 81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492" h="817592">
                <a:moveTo>
                  <a:pt x="0" y="817592"/>
                </a:moveTo>
                <a:cubicBezTo>
                  <a:pt x="202975" y="666540"/>
                  <a:pt x="169933" y="711047"/>
                  <a:pt x="242761" y="574831"/>
                </a:cubicBezTo>
                <a:cubicBezTo>
                  <a:pt x="315589" y="438615"/>
                  <a:pt x="370885" y="-13191"/>
                  <a:pt x="436970" y="296"/>
                </a:cubicBezTo>
                <a:cubicBezTo>
                  <a:pt x="503055" y="13783"/>
                  <a:pt x="558351" y="523581"/>
                  <a:pt x="639271" y="655751"/>
                </a:cubicBezTo>
                <a:cubicBezTo>
                  <a:pt x="720191" y="787921"/>
                  <a:pt x="922492" y="793316"/>
                  <a:pt x="922492" y="793316"/>
                </a:cubicBezTo>
                <a:lnTo>
                  <a:pt x="922492" y="79331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8DE7A2-1FE3-4103-81EA-33B87608970F}"/>
              </a:ext>
            </a:extLst>
          </p:cNvPr>
          <p:cNvSpPr/>
          <p:nvPr/>
        </p:nvSpPr>
        <p:spPr>
          <a:xfrm rot="5400000">
            <a:off x="9231165" y="2830792"/>
            <a:ext cx="744467" cy="210950"/>
          </a:xfrm>
          <a:custGeom>
            <a:avLst/>
            <a:gdLst>
              <a:gd name="connsiteX0" fmla="*/ 0 w 1205713"/>
              <a:gd name="connsiteY0" fmla="*/ 1052287 h 1052287"/>
              <a:gd name="connsiteX1" fmla="*/ 525982 w 1205713"/>
              <a:gd name="connsiteY1" fmla="*/ 574857 h 1052287"/>
              <a:gd name="connsiteX2" fmla="*/ 720191 w 1205713"/>
              <a:gd name="connsiteY2" fmla="*/ 322 h 1052287"/>
              <a:gd name="connsiteX3" fmla="*/ 922492 w 1205713"/>
              <a:gd name="connsiteY3" fmla="*/ 655777 h 1052287"/>
              <a:gd name="connsiteX4" fmla="*/ 1205713 w 1205713"/>
              <a:gd name="connsiteY4" fmla="*/ 793342 h 1052287"/>
              <a:gd name="connsiteX5" fmla="*/ 1205713 w 1205713"/>
              <a:gd name="connsiteY5" fmla="*/ 793342 h 1052287"/>
              <a:gd name="connsiteX0" fmla="*/ 0 w 922492"/>
              <a:gd name="connsiteY0" fmla="*/ 817592 h 817592"/>
              <a:gd name="connsiteX1" fmla="*/ 242761 w 922492"/>
              <a:gd name="connsiteY1" fmla="*/ 574831 h 817592"/>
              <a:gd name="connsiteX2" fmla="*/ 436970 w 922492"/>
              <a:gd name="connsiteY2" fmla="*/ 296 h 817592"/>
              <a:gd name="connsiteX3" fmla="*/ 639271 w 922492"/>
              <a:gd name="connsiteY3" fmla="*/ 655751 h 817592"/>
              <a:gd name="connsiteX4" fmla="*/ 922492 w 922492"/>
              <a:gd name="connsiteY4" fmla="*/ 793316 h 817592"/>
              <a:gd name="connsiteX5" fmla="*/ 922492 w 922492"/>
              <a:gd name="connsiteY5" fmla="*/ 793316 h 81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492" h="817592">
                <a:moveTo>
                  <a:pt x="0" y="817592"/>
                </a:moveTo>
                <a:cubicBezTo>
                  <a:pt x="202975" y="666540"/>
                  <a:pt x="169933" y="711047"/>
                  <a:pt x="242761" y="574831"/>
                </a:cubicBezTo>
                <a:cubicBezTo>
                  <a:pt x="315589" y="438615"/>
                  <a:pt x="370885" y="-13191"/>
                  <a:pt x="436970" y="296"/>
                </a:cubicBezTo>
                <a:cubicBezTo>
                  <a:pt x="503055" y="13783"/>
                  <a:pt x="558351" y="523581"/>
                  <a:pt x="639271" y="655751"/>
                </a:cubicBezTo>
                <a:cubicBezTo>
                  <a:pt x="720191" y="787921"/>
                  <a:pt x="922492" y="793316"/>
                  <a:pt x="922492" y="793316"/>
                </a:cubicBezTo>
                <a:lnTo>
                  <a:pt x="922492" y="79331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F81CA45-8B19-4CC5-9A70-3D05681A551A}"/>
              </a:ext>
            </a:extLst>
          </p:cNvPr>
          <p:cNvSpPr/>
          <p:nvPr/>
        </p:nvSpPr>
        <p:spPr>
          <a:xfrm rot="5400000">
            <a:off x="8866747" y="2847457"/>
            <a:ext cx="744467" cy="258943"/>
          </a:xfrm>
          <a:custGeom>
            <a:avLst/>
            <a:gdLst>
              <a:gd name="connsiteX0" fmla="*/ 0 w 1205713"/>
              <a:gd name="connsiteY0" fmla="*/ 1052287 h 1052287"/>
              <a:gd name="connsiteX1" fmla="*/ 525982 w 1205713"/>
              <a:gd name="connsiteY1" fmla="*/ 574857 h 1052287"/>
              <a:gd name="connsiteX2" fmla="*/ 720191 w 1205713"/>
              <a:gd name="connsiteY2" fmla="*/ 322 h 1052287"/>
              <a:gd name="connsiteX3" fmla="*/ 922492 w 1205713"/>
              <a:gd name="connsiteY3" fmla="*/ 655777 h 1052287"/>
              <a:gd name="connsiteX4" fmla="*/ 1205713 w 1205713"/>
              <a:gd name="connsiteY4" fmla="*/ 793342 h 1052287"/>
              <a:gd name="connsiteX5" fmla="*/ 1205713 w 1205713"/>
              <a:gd name="connsiteY5" fmla="*/ 793342 h 1052287"/>
              <a:gd name="connsiteX0" fmla="*/ 0 w 922492"/>
              <a:gd name="connsiteY0" fmla="*/ 817592 h 817592"/>
              <a:gd name="connsiteX1" fmla="*/ 242761 w 922492"/>
              <a:gd name="connsiteY1" fmla="*/ 574831 h 817592"/>
              <a:gd name="connsiteX2" fmla="*/ 436970 w 922492"/>
              <a:gd name="connsiteY2" fmla="*/ 296 h 817592"/>
              <a:gd name="connsiteX3" fmla="*/ 639271 w 922492"/>
              <a:gd name="connsiteY3" fmla="*/ 655751 h 817592"/>
              <a:gd name="connsiteX4" fmla="*/ 922492 w 922492"/>
              <a:gd name="connsiteY4" fmla="*/ 793316 h 817592"/>
              <a:gd name="connsiteX5" fmla="*/ 922492 w 922492"/>
              <a:gd name="connsiteY5" fmla="*/ 793316 h 81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492" h="817592">
                <a:moveTo>
                  <a:pt x="0" y="817592"/>
                </a:moveTo>
                <a:cubicBezTo>
                  <a:pt x="202975" y="666540"/>
                  <a:pt x="169933" y="711047"/>
                  <a:pt x="242761" y="574831"/>
                </a:cubicBezTo>
                <a:cubicBezTo>
                  <a:pt x="315589" y="438615"/>
                  <a:pt x="370885" y="-13191"/>
                  <a:pt x="436970" y="296"/>
                </a:cubicBezTo>
                <a:cubicBezTo>
                  <a:pt x="503055" y="13783"/>
                  <a:pt x="558351" y="523581"/>
                  <a:pt x="639271" y="655751"/>
                </a:cubicBezTo>
                <a:cubicBezTo>
                  <a:pt x="720191" y="787921"/>
                  <a:pt x="922492" y="793316"/>
                  <a:pt x="922492" y="793316"/>
                </a:cubicBezTo>
                <a:lnTo>
                  <a:pt x="922492" y="79331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66EE2FC-8284-4010-A594-BB87D092901F}"/>
              </a:ext>
            </a:extLst>
          </p:cNvPr>
          <p:cNvSpPr/>
          <p:nvPr/>
        </p:nvSpPr>
        <p:spPr>
          <a:xfrm rot="5400000">
            <a:off x="9835868" y="2706786"/>
            <a:ext cx="744467" cy="258943"/>
          </a:xfrm>
          <a:custGeom>
            <a:avLst/>
            <a:gdLst>
              <a:gd name="connsiteX0" fmla="*/ 0 w 1205713"/>
              <a:gd name="connsiteY0" fmla="*/ 1052287 h 1052287"/>
              <a:gd name="connsiteX1" fmla="*/ 525982 w 1205713"/>
              <a:gd name="connsiteY1" fmla="*/ 574857 h 1052287"/>
              <a:gd name="connsiteX2" fmla="*/ 720191 w 1205713"/>
              <a:gd name="connsiteY2" fmla="*/ 322 h 1052287"/>
              <a:gd name="connsiteX3" fmla="*/ 922492 w 1205713"/>
              <a:gd name="connsiteY3" fmla="*/ 655777 h 1052287"/>
              <a:gd name="connsiteX4" fmla="*/ 1205713 w 1205713"/>
              <a:gd name="connsiteY4" fmla="*/ 793342 h 1052287"/>
              <a:gd name="connsiteX5" fmla="*/ 1205713 w 1205713"/>
              <a:gd name="connsiteY5" fmla="*/ 793342 h 1052287"/>
              <a:gd name="connsiteX0" fmla="*/ 0 w 922492"/>
              <a:gd name="connsiteY0" fmla="*/ 817592 h 817592"/>
              <a:gd name="connsiteX1" fmla="*/ 242761 w 922492"/>
              <a:gd name="connsiteY1" fmla="*/ 574831 h 817592"/>
              <a:gd name="connsiteX2" fmla="*/ 436970 w 922492"/>
              <a:gd name="connsiteY2" fmla="*/ 296 h 817592"/>
              <a:gd name="connsiteX3" fmla="*/ 639271 w 922492"/>
              <a:gd name="connsiteY3" fmla="*/ 655751 h 817592"/>
              <a:gd name="connsiteX4" fmla="*/ 922492 w 922492"/>
              <a:gd name="connsiteY4" fmla="*/ 793316 h 817592"/>
              <a:gd name="connsiteX5" fmla="*/ 922492 w 922492"/>
              <a:gd name="connsiteY5" fmla="*/ 793316 h 81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492" h="817592">
                <a:moveTo>
                  <a:pt x="0" y="817592"/>
                </a:moveTo>
                <a:cubicBezTo>
                  <a:pt x="202975" y="666540"/>
                  <a:pt x="169933" y="711047"/>
                  <a:pt x="242761" y="574831"/>
                </a:cubicBezTo>
                <a:cubicBezTo>
                  <a:pt x="315589" y="438615"/>
                  <a:pt x="370885" y="-13191"/>
                  <a:pt x="436970" y="296"/>
                </a:cubicBezTo>
                <a:cubicBezTo>
                  <a:pt x="503055" y="13783"/>
                  <a:pt x="558351" y="523581"/>
                  <a:pt x="639271" y="655751"/>
                </a:cubicBezTo>
                <a:cubicBezTo>
                  <a:pt x="720191" y="787921"/>
                  <a:pt x="922492" y="793316"/>
                  <a:pt x="922492" y="793316"/>
                </a:cubicBezTo>
                <a:lnTo>
                  <a:pt x="922492" y="79331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F5C3A75-2ED6-4582-828A-5225795AA41D}"/>
              </a:ext>
            </a:extLst>
          </p:cNvPr>
          <p:cNvSpPr/>
          <p:nvPr/>
        </p:nvSpPr>
        <p:spPr>
          <a:xfrm rot="5400000">
            <a:off x="10721389" y="2596973"/>
            <a:ext cx="744467" cy="258943"/>
          </a:xfrm>
          <a:custGeom>
            <a:avLst/>
            <a:gdLst>
              <a:gd name="connsiteX0" fmla="*/ 0 w 1205713"/>
              <a:gd name="connsiteY0" fmla="*/ 1052287 h 1052287"/>
              <a:gd name="connsiteX1" fmla="*/ 525982 w 1205713"/>
              <a:gd name="connsiteY1" fmla="*/ 574857 h 1052287"/>
              <a:gd name="connsiteX2" fmla="*/ 720191 w 1205713"/>
              <a:gd name="connsiteY2" fmla="*/ 322 h 1052287"/>
              <a:gd name="connsiteX3" fmla="*/ 922492 w 1205713"/>
              <a:gd name="connsiteY3" fmla="*/ 655777 h 1052287"/>
              <a:gd name="connsiteX4" fmla="*/ 1205713 w 1205713"/>
              <a:gd name="connsiteY4" fmla="*/ 793342 h 1052287"/>
              <a:gd name="connsiteX5" fmla="*/ 1205713 w 1205713"/>
              <a:gd name="connsiteY5" fmla="*/ 793342 h 1052287"/>
              <a:gd name="connsiteX0" fmla="*/ 0 w 922492"/>
              <a:gd name="connsiteY0" fmla="*/ 817592 h 817592"/>
              <a:gd name="connsiteX1" fmla="*/ 242761 w 922492"/>
              <a:gd name="connsiteY1" fmla="*/ 574831 h 817592"/>
              <a:gd name="connsiteX2" fmla="*/ 436970 w 922492"/>
              <a:gd name="connsiteY2" fmla="*/ 296 h 817592"/>
              <a:gd name="connsiteX3" fmla="*/ 639271 w 922492"/>
              <a:gd name="connsiteY3" fmla="*/ 655751 h 817592"/>
              <a:gd name="connsiteX4" fmla="*/ 922492 w 922492"/>
              <a:gd name="connsiteY4" fmla="*/ 793316 h 817592"/>
              <a:gd name="connsiteX5" fmla="*/ 922492 w 922492"/>
              <a:gd name="connsiteY5" fmla="*/ 793316 h 81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492" h="817592">
                <a:moveTo>
                  <a:pt x="0" y="817592"/>
                </a:moveTo>
                <a:cubicBezTo>
                  <a:pt x="202975" y="666540"/>
                  <a:pt x="169933" y="711047"/>
                  <a:pt x="242761" y="574831"/>
                </a:cubicBezTo>
                <a:cubicBezTo>
                  <a:pt x="315589" y="438615"/>
                  <a:pt x="370885" y="-13191"/>
                  <a:pt x="436970" y="296"/>
                </a:cubicBezTo>
                <a:cubicBezTo>
                  <a:pt x="503055" y="13783"/>
                  <a:pt x="558351" y="523581"/>
                  <a:pt x="639271" y="655751"/>
                </a:cubicBezTo>
                <a:cubicBezTo>
                  <a:pt x="720191" y="787921"/>
                  <a:pt x="922492" y="793316"/>
                  <a:pt x="922492" y="793316"/>
                </a:cubicBezTo>
                <a:lnTo>
                  <a:pt x="922492" y="79331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AA2C3-6F28-4C25-9190-1E1D1E718668}"/>
              </a:ext>
            </a:extLst>
          </p:cNvPr>
          <p:cNvSpPr txBox="1"/>
          <p:nvPr/>
        </p:nvSpPr>
        <p:spPr>
          <a:xfrm>
            <a:off x="9181996" y="828808"/>
            <a:ext cx="178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Shape Eigenstate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23CF0-FE11-4804-82A0-617AEA6D45D4}"/>
              </a:ext>
            </a:extLst>
          </p:cNvPr>
          <p:cNvSpPr txBox="1"/>
          <p:nvPr/>
        </p:nvSpPr>
        <p:spPr>
          <a:xfrm>
            <a:off x="344070" y="0"/>
            <a:ext cx="2694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30000" dirty="0">
                <a:solidFill>
                  <a:schemeClr val="bg1"/>
                </a:solidFill>
              </a:rPr>
              <a:t>24</a:t>
            </a:r>
            <a:r>
              <a:rPr lang="en-GB" sz="3200" dirty="0">
                <a:solidFill>
                  <a:schemeClr val="bg1"/>
                </a:solidFill>
              </a:rPr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75035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42CDB-FF4E-47F3-90AB-C2934ADC0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34" y="367747"/>
            <a:ext cx="9441998" cy="2423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E75F2-B374-4A77-ABB2-4220FEFB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32" y="4297173"/>
            <a:ext cx="9518603" cy="1833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E3645-8C38-4E69-9339-77E7ACF0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332" y="3187094"/>
            <a:ext cx="9518603" cy="7786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62BFFDE-C3F2-4921-A204-5EDFA8C1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442"/>
            <a:ext cx="7464287" cy="49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DE2A4-39D3-42F0-A99E-E8CA5F4BE6AE}"/>
              </a:ext>
            </a:extLst>
          </p:cNvPr>
          <p:cNvSpPr txBox="1"/>
          <p:nvPr/>
        </p:nvSpPr>
        <p:spPr>
          <a:xfrm>
            <a:off x="344070" y="0"/>
            <a:ext cx="2694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30000" dirty="0">
                <a:solidFill>
                  <a:schemeClr val="bg1"/>
                </a:solidFill>
              </a:rPr>
              <a:t>28</a:t>
            </a:r>
            <a:r>
              <a:rPr lang="en-GB" sz="3200" dirty="0">
                <a:solidFill>
                  <a:schemeClr val="bg1"/>
                </a:solidFill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14451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6A9E2-B034-4754-8085-484CE7DB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155" y="451078"/>
            <a:ext cx="5189670" cy="61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A933B-7522-4CC7-B956-95FB847B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5" y="3261654"/>
            <a:ext cx="5852667" cy="3391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819D0-8931-4D46-9A96-C14312CE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66" y="451078"/>
            <a:ext cx="2453853" cy="3414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1EAA7-063F-46EA-BCD7-AC3630D4DD57}"/>
              </a:ext>
            </a:extLst>
          </p:cNvPr>
          <p:cNvSpPr txBox="1"/>
          <p:nvPr/>
        </p:nvSpPr>
        <p:spPr>
          <a:xfrm>
            <a:off x="510139" y="604858"/>
            <a:ext cx="26943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30000" dirty="0">
                <a:solidFill>
                  <a:schemeClr val="bg1"/>
                </a:solidFill>
              </a:rPr>
              <a:t>56</a:t>
            </a:r>
            <a:r>
              <a:rPr lang="en-GB" sz="3200" dirty="0">
                <a:solidFill>
                  <a:schemeClr val="bg1"/>
                </a:solidFill>
              </a:rPr>
              <a:t>Ni: 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Bagchi</a:t>
            </a:r>
            <a:r>
              <a:rPr lang="en-GB" sz="1400" dirty="0">
                <a:solidFill>
                  <a:schemeClr val="bg1"/>
                </a:solidFill>
              </a:rPr>
              <a:t>, S., </a:t>
            </a:r>
            <a:r>
              <a:rPr lang="en-GB" sz="1400" dirty="0" err="1">
                <a:solidFill>
                  <a:schemeClr val="bg1"/>
                </a:solidFill>
              </a:rPr>
              <a:t>Akimune</a:t>
            </a:r>
            <a:r>
              <a:rPr lang="en-GB" sz="1400" dirty="0">
                <a:solidFill>
                  <a:schemeClr val="bg1"/>
                </a:solidFill>
              </a:rPr>
              <a:t>, H., </a:t>
            </a:r>
            <a:r>
              <a:rPr lang="en-GB" sz="1400" dirty="0" err="1">
                <a:solidFill>
                  <a:schemeClr val="bg1"/>
                </a:solidFill>
              </a:rPr>
              <a:t>Gibelin</a:t>
            </a:r>
            <a:r>
              <a:rPr lang="en-GB" sz="1400" dirty="0">
                <a:solidFill>
                  <a:schemeClr val="bg1"/>
                </a:solidFill>
              </a:rPr>
              <a:t>, J. et al. Signature of a possible </a:t>
            </a:r>
            <a:r>
              <a:rPr lang="el-GR" sz="1400" dirty="0">
                <a:solidFill>
                  <a:schemeClr val="bg1"/>
                </a:solidFill>
              </a:rPr>
              <a:t>α-</a:t>
            </a:r>
            <a:r>
              <a:rPr lang="en-GB" sz="1400" dirty="0">
                <a:solidFill>
                  <a:schemeClr val="bg1"/>
                </a:solidFill>
              </a:rPr>
              <a:t>cluster state in N=Z doubly-magic 56Ni. Eur. Phys. J. A 56, 290 (2020).</a:t>
            </a:r>
            <a:endParaRPr lang="en-GB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9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IMG_02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6"/>
          <a:stretch>
            <a:fillRect/>
          </a:stretch>
        </p:blipFill>
        <p:spPr bwMode="auto">
          <a:xfrm rot="5400000">
            <a:off x="1722438" y="890591"/>
            <a:ext cx="529113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1991544" y="2132856"/>
            <a:ext cx="2304256" cy="2016224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chemeClr val="accent1"/>
                </a:gs>
                <a:gs pos="36000">
                  <a:srgbClr val="FF0000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25626" idx="2"/>
          </p:cNvCxnSpPr>
          <p:nvPr/>
        </p:nvCxnSpPr>
        <p:spPr>
          <a:xfrm flipH="1" flipV="1">
            <a:off x="3841754" y="2738438"/>
            <a:ext cx="454025" cy="126365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95775" y="2492375"/>
            <a:ext cx="287338" cy="1512888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295778" y="3284538"/>
            <a:ext cx="360363" cy="67945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 bwMode="auto">
          <a:xfrm>
            <a:off x="4151784" y="4005064"/>
            <a:ext cx="216024" cy="288032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ECECEC"/>
              </a:solidFill>
              <a:latin typeface="Arial"/>
              <a:ea typeface="MS PGothic" charset="0"/>
            </a:endParaRPr>
          </a:p>
        </p:txBody>
      </p:sp>
      <p:cxnSp>
        <p:nvCxnSpPr>
          <p:cNvPr id="26636" name="Straight Connector 17"/>
          <p:cNvCxnSpPr>
            <a:cxnSpLocks noChangeShapeType="1"/>
          </p:cNvCxnSpPr>
          <p:nvPr/>
        </p:nvCxnSpPr>
        <p:spPr bwMode="auto">
          <a:xfrm>
            <a:off x="4295779" y="4149725"/>
            <a:ext cx="576263" cy="50323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5054" y="4149732"/>
            <a:ext cx="720725" cy="574675"/>
            <a:chOff x="2051050" y="4149725"/>
            <a:chExt cx="720725" cy="574675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2411413" y="4149725"/>
              <a:ext cx="360362" cy="287338"/>
            </a:xfrm>
            <a:prstGeom prst="line">
              <a:avLst/>
            </a:prstGeom>
            <a:ln w="38100" cmpd="sng">
              <a:solidFill>
                <a:srgbClr val="3ED8FF"/>
              </a:solidFill>
              <a:prstDash val="sys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628" name="Group 24584"/>
            <p:cNvGrpSpPr>
              <a:grpSpLocks/>
            </p:cNvGrpSpPr>
            <p:nvPr/>
          </p:nvGrpSpPr>
          <p:grpSpPr bwMode="auto">
            <a:xfrm>
              <a:off x="2051050" y="4264025"/>
              <a:ext cx="676275" cy="460375"/>
              <a:chOff x="2051720" y="4263479"/>
              <a:chExt cx="675016" cy="461665"/>
            </a:xfrm>
          </p:grpSpPr>
          <p:sp>
            <p:nvSpPr>
              <p:cNvPr id="45" name="Freeform 44"/>
              <p:cNvSpPr/>
              <p:nvPr/>
            </p:nvSpPr>
            <p:spPr>
              <a:xfrm flipH="1">
                <a:off x="2200667" y="4500680"/>
                <a:ext cx="90320" cy="101885"/>
              </a:xfrm>
              <a:custGeom>
                <a:avLst/>
                <a:gdLst>
                  <a:gd name="connsiteX0" fmla="*/ 0 w 89517"/>
                  <a:gd name="connsiteY0" fmla="*/ 0 h 100709"/>
                  <a:gd name="connsiteX1" fmla="*/ 0 w 89517"/>
                  <a:gd name="connsiteY1" fmla="*/ 83924 h 100709"/>
                  <a:gd name="connsiteX2" fmla="*/ 89517 w 89517"/>
                  <a:gd name="connsiteY2" fmla="*/ 100709 h 100709"/>
                  <a:gd name="connsiteX3" fmla="*/ 89517 w 89517"/>
                  <a:gd name="connsiteY3" fmla="*/ 5595 h 100709"/>
                  <a:gd name="connsiteX4" fmla="*/ 0 w 89517"/>
                  <a:gd name="connsiteY4" fmla="*/ 0 h 10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17" h="100709">
                    <a:moveTo>
                      <a:pt x="0" y="0"/>
                    </a:moveTo>
                    <a:lnTo>
                      <a:pt x="0" y="83924"/>
                    </a:lnTo>
                    <a:lnTo>
                      <a:pt x="89517" y="100709"/>
                    </a:lnTo>
                    <a:lnTo>
                      <a:pt x="89517" y="55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  <a:latin typeface="Arial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092918" y="4365364"/>
                <a:ext cx="318494" cy="318390"/>
              </a:xfrm>
              <a:prstGeom prst="ellipse">
                <a:avLst/>
              </a:prstGeom>
              <a:solidFill>
                <a:srgbClr val="37CDFF"/>
              </a:solidFill>
              <a:ln w="28575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  <a:latin typeface="Arial"/>
                </a:endParaRPr>
              </a:p>
            </p:txBody>
          </p:sp>
          <p:sp>
            <p:nvSpPr>
              <p:cNvPr id="25631" name="TextBox 46"/>
              <p:cNvSpPr txBox="1">
                <a:spLocks noChangeArrowheads="1"/>
              </p:cNvSpPr>
              <p:nvPr/>
            </p:nvSpPr>
            <p:spPr bwMode="auto">
              <a:xfrm>
                <a:off x="2051720" y="4263479"/>
                <a:ext cx="67501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>
                    <a:solidFill>
                      <a:srgbClr val="000000"/>
                    </a:solidFill>
                  </a:rPr>
                  <a:t>α</a:t>
                </a:r>
              </a:p>
            </p:txBody>
          </p:sp>
        </p:grpSp>
      </p:grpSp>
      <p:grpSp>
        <p:nvGrpSpPr>
          <p:cNvPr id="26639" name="Group 24585"/>
          <p:cNvGrpSpPr>
            <a:grpSpLocks/>
          </p:cNvGrpSpPr>
          <p:nvPr/>
        </p:nvGrpSpPr>
        <p:grpSpPr bwMode="auto">
          <a:xfrm>
            <a:off x="3503617" y="2276482"/>
            <a:ext cx="674687" cy="461963"/>
            <a:chOff x="-1332656" y="3645024"/>
            <a:chExt cx="675016" cy="461665"/>
          </a:xfrm>
        </p:grpSpPr>
        <p:sp>
          <p:nvSpPr>
            <p:cNvPr id="56" name="Freeform 55"/>
            <p:cNvSpPr/>
            <p:nvPr/>
          </p:nvSpPr>
          <p:spPr>
            <a:xfrm flipH="1">
              <a:off x="-1183358" y="3882995"/>
              <a:ext cx="88943" cy="99948"/>
            </a:xfrm>
            <a:custGeom>
              <a:avLst/>
              <a:gdLst>
                <a:gd name="connsiteX0" fmla="*/ 0 w 89517"/>
                <a:gd name="connsiteY0" fmla="*/ 0 h 100709"/>
                <a:gd name="connsiteX1" fmla="*/ 0 w 89517"/>
                <a:gd name="connsiteY1" fmla="*/ 83924 h 100709"/>
                <a:gd name="connsiteX2" fmla="*/ 89517 w 89517"/>
                <a:gd name="connsiteY2" fmla="*/ 100709 h 100709"/>
                <a:gd name="connsiteX3" fmla="*/ 89517 w 89517"/>
                <a:gd name="connsiteY3" fmla="*/ 5595 h 100709"/>
                <a:gd name="connsiteX4" fmla="*/ 0 w 89517"/>
                <a:gd name="connsiteY4" fmla="*/ 0 h 10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17" h="100709">
                  <a:moveTo>
                    <a:pt x="0" y="0"/>
                  </a:moveTo>
                  <a:lnTo>
                    <a:pt x="0" y="83924"/>
                  </a:lnTo>
                  <a:lnTo>
                    <a:pt x="89517" y="100709"/>
                  </a:lnTo>
                  <a:lnTo>
                    <a:pt x="89517" y="5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-1291361" y="3746558"/>
              <a:ext cx="319243" cy="318882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25626" name="TextBox 57"/>
            <p:cNvSpPr txBox="1">
              <a:spLocks noChangeArrowheads="1"/>
            </p:cNvSpPr>
            <p:nvPr/>
          </p:nvSpPr>
          <p:spPr bwMode="auto">
            <a:xfrm>
              <a:off x="-1332656" y="3645024"/>
              <a:ext cx="6750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</a:rPr>
                <a:t>α</a:t>
              </a:r>
            </a:p>
          </p:txBody>
        </p:sp>
      </p:grpSp>
      <p:grpSp>
        <p:nvGrpSpPr>
          <p:cNvPr id="26640" name="Group 24586"/>
          <p:cNvGrpSpPr>
            <a:grpSpLocks/>
          </p:cNvGrpSpPr>
          <p:nvPr/>
        </p:nvGrpSpPr>
        <p:grpSpPr bwMode="auto">
          <a:xfrm>
            <a:off x="4413250" y="2060582"/>
            <a:ext cx="674688" cy="461963"/>
            <a:chOff x="-1188640" y="4653136"/>
            <a:chExt cx="675016" cy="461665"/>
          </a:xfrm>
        </p:grpSpPr>
        <p:sp>
          <p:nvSpPr>
            <p:cNvPr id="59" name="Freeform 58"/>
            <p:cNvSpPr/>
            <p:nvPr/>
          </p:nvSpPr>
          <p:spPr>
            <a:xfrm flipH="1">
              <a:off x="-1039342" y="4891107"/>
              <a:ext cx="88943" cy="99948"/>
            </a:xfrm>
            <a:custGeom>
              <a:avLst/>
              <a:gdLst>
                <a:gd name="connsiteX0" fmla="*/ 0 w 89517"/>
                <a:gd name="connsiteY0" fmla="*/ 0 h 100709"/>
                <a:gd name="connsiteX1" fmla="*/ 0 w 89517"/>
                <a:gd name="connsiteY1" fmla="*/ 83924 h 100709"/>
                <a:gd name="connsiteX2" fmla="*/ 89517 w 89517"/>
                <a:gd name="connsiteY2" fmla="*/ 100709 h 100709"/>
                <a:gd name="connsiteX3" fmla="*/ 89517 w 89517"/>
                <a:gd name="connsiteY3" fmla="*/ 5595 h 100709"/>
                <a:gd name="connsiteX4" fmla="*/ 0 w 89517"/>
                <a:gd name="connsiteY4" fmla="*/ 0 h 10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17" h="100709">
                  <a:moveTo>
                    <a:pt x="0" y="0"/>
                  </a:moveTo>
                  <a:lnTo>
                    <a:pt x="0" y="83924"/>
                  </a:lnTo>
                  <a:lnTo>
                    <a:pt x="89517" y="100709"/>
                  </a:lnTo>
                  <a:lnTo>
                    <a:pt x="89517" y="5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-1147345" y="4754670"/>
              <a:ext cx="319243" cy="318882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25623" name="TextBox 60"/>
            <p:cNvSpPr txBox="1">
              <a:spLocks noChangeArrowheads="1"/>
            </p:cNvSpPr>
            <p:nvPr/>
          </p:nvSpPr>
          <p:spPr bwMode="auto">
            <a:xfrm>
              <a:off x="-1188640" y="4653136"/>
              <a:ext cx="6750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</a:rPr>
                <a:t>α</a:t>
              </a:r>
            </a:p>
          </p:txBody>
        </p:sp>
      </p:grpSp>
      <p:grpSp>
        <p:nvGrpSpPr>
          <p:cNvPr id="26641" name="Group 24588"/>
          <p:cNvGrpSpPr>
            <a:grpSpLocks/>
          </p:cNvGrpSpPr>
          <p:nvPr/>
        </p:nvGrpSpPr>
        <p:grpSpPr bwMode="auto">
          <a:xfrm>
            <a:off x="4556127" y="2822582"/>
            <a:ext cx="676275" cy="461963"/>
            <a:chOff x="-1188640" y="5517232"/>
            <a:chExt cx="675016" cy="461665"/>
          </a:xfrm>
        </p:grpSpPr>
        <p:sp>
          <p:nvSpPr>
            <p:cNvPr id="63" name="Freeform 62"/>
            <p:cNvSpPr/>
            <p:nvPr/>
          </p:nvSpPr>
          <p:spPr>
            <a:xfrm flipH="1">
              <a:off x="-1039693" y="5755203"/>
              <a:ext cx="90320" cy="99948"/>
            </a:xfrm>
            <a:custGeom>
              <a:avLst/>
              <a:gdLst>
                <a:gd name="connsiteX0" fmla="*/ 0 w 89517"/>
                <a:gd name="connsiteY0" fmla="*/ 0 h 100709"/>
                <a:gd name="connsiteX1" fmla="*/ 0 w 89517"/>
                <a:gd name="connsiteY1" fmla="*/ 83924 h 100709"/>
                <a:gd name="connsiteX2" fmla="*/ 89517 w 89517"/>
                <a:gd name="connsiteY2" fmla="*/ 100709 h 100709"/>
                <a:gd name="connsiteX3" fmla="*/ 89517 w 89517"/>
                <a:gd name="connsiteY3" fmla="*/ 5595 h 100709"/>
                <a:gd name="connsiteX4" fmla="*/ 0 w 89517"/>
                <a:gd name="connsiteY4" fmla="*/ 0 h 10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17" h="100709">
                  <a:moveTo>
                    <a:pt x="0" y="0"/>
                  </a:moveTo>
                  <a:lnTo>
                    <a:pt x="0" y="83924"/>
                  </a:lnTo>
                  <a:lnTo>
                    <a:pt x="89517" y="100709"/>
                  </a:lnTo>
                  <a:lnTo>
                    <a:pt x="89517" y="5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1147442" y="5618766"/>
              <a:ext cx="318494" cy="318882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ECECEC"/>
                </a:solidFill>
                <a:latin typeface="Arial"/>
              </a:endParaRPr>
            </a:p>
          </p:txBody>
        </p:sp>
        <p:sp>
          <p:nvSpPr>
            <p:cNvPr id="25620" name="TextBox 64"/>
            <p:cNvSpPr txBox="1">
              <a:spLocks noChangeArrowheads="1"/>
            </p:cNvSpPr>
            <p:nvPr/>
          </p:nvSpPr>
          <p:spPr bwMode="auto">
            <a:xfrm>
              <a:off x="-1188640" y="5517232"/>
              <a:ext cx="6750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</a:rPr>
                <a:t>α</a:t>
              </a:r>
            </a:p>
          </p:txBody>
        </p:sp>
      </p:grp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7175502" y="1341441"/>
            <a:ext cx="3384550" cy="4752975"/>
          </a:xfrm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  <a:latin typeface="Arial" charset="0"/>
                <a:ea typeface="MS PGothic" charset="0"/>
              </a:rPr>
              <a:t>Decay particles striking separate DSSDs gives a lower background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7EEDF2-441B-46D9-8859-7E470C4CB932}"/>
              </a:ext>
            </a:extLst>
          </p:cNvPr>
          <p:cNvSpPr txBox="1"/>
          <p:nvPr/>
        </p:nvSpPr>
        <p:spPr>
          <a:xfrm>
            <a:off x="1848435" y="65875"/>
            <a:ext cx="75143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New Measurement of the Direct  Decay from the  Hoyle State – Robin Smith</a:t>
            </a:r>
          </a:p>
        </p:txBody>
      </p:sp>
    </p:spTree>
    <p:extLst>
      <p:ext uri="{BB962C8B-B14F-4D97-AF65-F5344CB8AC3E}">
        <p14:creationId xmlns:p14="http://schemas.microsoft.com/office/powerpoint/2010/main" val="20861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" descr="Ex3a3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5" y="520381"/>
            <a:ext cx="7564350" cy="550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173724" y="1485106"/>
            <a:ext cx="865188" cy="3887787"/>
            <a:chOff x="1403648" y="1556792"/>
            <a:chExt cx="864096" cy="3888432"/>
          </a:xfrm>
        </p:grpSpPr>
        <p:cxnSp>
          <p:nvCxnSpPr>
            <p:cNvPr id="26630" name="Straight Connector 4"/>
            <p:cNvCxnSpPr>
              <a:cxnSpLocks noChangeShapeType="1"/>
            </p:cNvCxnSpPr>
            <p:nvPr/>
          </p:nvCxnSpPr>
          <p:spPr bwMode="auto">
            <a:xfrm flipV="1">
              <a:off x="1403648" y="1556792"/>
              <a:ext cx="0" cy="3888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1" name="Straight Connector 10"/>
            <p:cNvCxnSpPr>
              <a:cxnSpLocks noChangeShapeType="1"/>
            </p:cNvCxnSpPr>
            <p:nvPr/>
          </p:nvCxnSpPr>
          <p:spPr bwMode="auto">
            <a:xfrm flipV="1">
              <a:off x="2267744" y="1556792"/>
              <a:ext cx="0" cy="3888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629" name="Content Placeholder 2"/>
          <p:cNvSpPr>
            <a:spLocks noGrp="1"/>
          </p:cNvSpPr>
          <p:nvPr>
            <p:ph idx="1"/>
          </p:nvPr>
        </p:nvSpPr>
        <p:spPr>
          <a:xfrm>
            <a:off x="8112919" y="1381133"/>
            <a:ext cx="2735262" cy="4752975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MS PGothic" charset="0"/>
              </a:rPr>
              <a:t>93,000 Hoyle state decays were measured</a:t>
            </a:r>
          </a:p>
          <a:p>
            <a:endParaRPr lang="en-US" sz="2400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MS PGothic" charset="0"/>
              </a:rPr>
              <a:t>Over 60 hours of beam time</a:t>
            </a:r>
          </a:p>
          <a:p>
            <a:endParaRPr lang="en-US" sz="2400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MS PGothic" charset="0"/>
              </a:rPr>
              <a:t>0.03% background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60096" y="908056"/>
            <a:ext cx="3600400" cy="525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774829" y="0"/>
            <a:ext cx="8748713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  <a:latin typeface="Lucida Grande" charset="0"/>
                <a:ea typeface="MS PGothic" charset="0"/>
                <a:cs typeface="Lucida Grande" charset="0"/>
              </a:rPr>
              <a:t>Break-up channel identification</a:t>
            </a:r>
            <a:endParaRPr lang="en-US" sz="3600" dirty="0">
              <a:solidFill>
                <a:schemeClr val="bg1"/>
              </a:solidFill>
              <a:latin typeface="Georgia" charset="0"/>
              <a:ea typeface="MS P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48528" y="1125539"/>
            <a:ext cx="3092450" cy="4751393"/>
            <a:chOff x="5724528" y="1125538"/>
            <a:chExt cx="3092450" cy="4751393"/>
          </a:xfrm>
        </p:grpSpPr>
        <p:grpSp>
          <p:nvGrpSpPr>
            <p:cNvPr id="27651" name="Group 2"/>
            <p:cNvGrpSpPr>
              <a:grpSpLocks/>
            </p:cNvGrpSpPr>
            <p:nvPr/>
          </p:nvGrpSpPr>
          <p:grpSpPr bwMode="auto">
            <a:xfrm>
              <a:off x="8172453" y="1562100"/>
              <a:ext cx="644525" cy="642938"/>
              <a:chOff x="7596336" y="3356992"/>
              <a:chExt cx="565211" cy="56521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810726" y="3418398"/>
                <a:ext cx="261723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650630" y="3461661"/>
                <a:ext cx="263115" cy="26376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835785" y="3552373"/>
                <a:ext cx="264508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686826" y="3599823"/>
                <a:ext cx="263115" cy="262369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27652" name="Group 2"/>
            <p:cNvGrpSpPr>
              <a:grpSpLocks/>
            </p:cNvGrpSpPr>
            <p:nvPr/>
          </p:nvGrpSpPr>
          <p:grpSpPr bwMode="auto">
            <a:xfrm>
              <a:off x="8172451" y="2065344"/>
              <a:ext cx="642938" cy="642937"/>
              <a:chOff x="7596336" y="3356992"/>
              <a:chExt cx="565211" cy="56521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811256" y="3418398"/>
                <a:ext cx="262369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650764" y="3461660"/>
                <a:ext cx="263764" cy="2637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836376" y="3552374"/>
                <a:ext cx="263765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687049" y="3599824"/>
                <a:ext cx="263764" cy="26237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27653" name="Group 2"/>
            <p:cNvGrpSpPr>
              <a:grpSpLocks/>
            </p:cNvGrpSpPr>
            <p:nvPr/>
          </p:nvGrpSpPr>
          <p:grpSpPr bwMode="auto">
            <a:xfrm>
              <a:off x="5795966" y="1773238"/>
              <a:ext cx="642937" cy="642937"/>
              <a:chOff x="7596336" y="3356992"/>
              <a:chExt cx="565211" cy="565211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811256" y="3418398"/>
                <a:ext cx="262370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50763" y="3461660"/>
                <a:ext cx="263766" cy="2637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836376" y="3552374"/>
                <a:ext cx="263765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687049" y="3599824"/>
                <a:ext cx="263766" cy="26237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cxnSp>
          <p:nvCxnSpPr>
            <p:cNvPr id="27654" name="Straight Arrow Connector 3"/>
            <p:cNvCxnSpPr>
              <a:cxnSpLocks noChangeShapeType="1"/>
            </p:cNvCxnSpPr>
            <p:nvPr/>
          </p:nvCxnSpPr>
          <p:spPr bwMode="auto">
            <a:xfrm>
              <a:off x="6516691" y="2132019"/>
              <a:ext cx="1584325" cy="158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TextBox 13314"/>
            <p:cNvSpPr txBox="1">
              <a:spLocks noChangeArrowheads="1"/>
            </p:cNvSpPr>
            <p:nvPr/>
          </p:nvSpPr>
          <p:spPr bwMode="auto">
            <a:xfrm>
              <a:off x="5795966" y="1125538"/>
              <a:ext cx="13684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l-GR" sz="3200" dirty="0">
                  <a:solidFill>
                    <a:srgbClr val="000000"/>
                  </a:solidFill>
                  <a:latin typeface="Times New Roman"/>
                </a:rPr>
                <a:t>ε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</a:rPr>
                <a:t> ≈ 0.5</a:t>
              </a:r>
            </a:p>
          </p:txBody>
        </p:sp>
        <p:grpSp>
          <p:nvGrpSpPr>
            <p:cNvPr id="27656" name="Group 2"/>
            <p:cNvGrpSpPr>
              <a:grpSpLocks/>
            </p:cNvGrpSpPr>
            <p:nvPr/>
          </p:nvGrpSpPr>
          <p:grpSpPr bwMode="auto">
            <a:xfrm>
              <a:off x="7524753" y="3578225"/>
              <a:ext cx="644525" cy="642938"/>
              <a:chOff x="7596336" y="3356992"/>
              <a:chExt cx="565211" cy="56521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810726" y="3418398"/>
                <a:ext cx="261723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650630" y="3461661"/>
                <a:ext cx="263115" cy="26376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835785" y="3552373"/>
                <a:ext cx="264508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686826" y="3599823"/>
                <a:ext cx="263115" cy="262369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27657" name="Group 2"/>
            <p:cNvGrpSpPr>
              <a:grpSpLocks/>
            </p:cNvGrpSpPr>
            <p:nvPr/>
          </p:nvGrpSpPr>
          <p:grpSpPr bwMode="auto">
            <a:xfrm>
              <a:off x="8027991" y="5233994"/>
              <a:ext cx="642937" cy="642937"/>
              <a:chOff x="7596336" y="3356992"/>
              <a:chExt cx="565211" cy="565211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811256" y="3418398"/>
                <a:ext cx="262370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650763" y="3461660"/>
                <a:ext cx="263766" cy="2637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836376" y="3552374"/>
                <a:ext cx="263765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687049" y="3599824"/>
                <a:ext cx="263766" cy="26237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27658" name="Group 2"/>
            <p:cNvGrpSpPr>
              <a:grpSpLocks/>
            </p:cNvGrpSpPr>
            <p:nvPr/>
          </p:nvGrpSpPr>
          <p:grpSpPr bwMode="auto">
            <a:xfrm>
              <a:off x="5945191" y="4437069"/>
              <a:ext cx="642937" cy="642937"/>
              <a:chOff x="7596336" y="3356992"/>
              <a:chExt cx="565211" cy="565211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7596336" y="3356992"/>
                <a:ext cx="565211" cy="56521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811256" y="3418398"/>
                <a:ext cx="262370" cy="263765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650763" y="3461660"/>
                <a:ext cx="263766" cy="2637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836376" y="3552374"/>
                <a:ext cx="263765" cy="2637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687049" y="3599824"/>
                <a:ext cx="263766" cy="26237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cxnSp>
          <p:nvCxnSpPr>
            <p:cNvPr id="27659" name="Straight Arrow Connector 3"/>
            <p:cNvCxnSpPr>
              <a:cxnSpLocks noChangeShapeType="1"/>
            </p:cNvCxnSpPr>
            <p:nvPr/>
          </p:nvCxnSpPr>
          <p:spPr bwMode="auto">
            <a:xfrm>
              <a:off x="7451728" y="4657731"/>
              <a:ext cx="576263" cy="57626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0" name="Straight Arrow Connector 3"/>
            <p:cNvCxnSpPr>
              <a:cxnSpLocks noChangeShapeType="1"/>
            </p:cNvCxnSpPr>
            <p:nvPr/>
          </p:nvCxnSpPr>
          <p:spPr bwMode="auto">
            <a:xfrm flipH="1">
              <a:off x="6732591" y="4657731"/>
              <a:ext cx="719137" cy="6667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Straight Arrow Connector 3"/>
            <p:cNvCxnSpPr>
              <a:cxnSpLocks noChangeShapeType="1"/>
            </p:cNvCxnSpPr>
            <p:nvPr/>
          </p:nvCxnSpPr>
          <p:spPr bwMode="auto">
            <a:xfrm flipV="1">
              <a:off x="7451725" y="4298956"/>
              <a:ext cx="215900" cy="35877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Box 13314"/>
            <p:cNvSpPr txBox="1">
              <a:spLocks noChangeArrowheads="1"/>
            </p:cNvSpPr>
            <p:nvPr/>
          </p:nvSpPr>
          <p:spPr bwMode="auto">
            <a:xfrm>
              <a:off x="5724528" y="3794125"/>
              <a:ext cx="13684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l-GR" sz="3200" dirty="0">
                  <a:solidFill>
                    <a:srgbClr val="000000"/>
                  </a:solidFill>
                  <a:latin typeface="Times New Roman"/>
                </a:rPr>
                <a:t>ε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</a:rPr>
                <a:t> ≈ ?</a:t>
              </a:r>
            </a:p>
          </p:txBody>
        </p:sp>
      </p:grpSp>
      <p:pic>
        <p:nvPicPr>
          <p:cNvPr id="28687" name="Picture 53" descr="ErelPlo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"/>
          <a:stretch>
            <a:fillRect/>
          </a:stretch>
        </p:blipFill>
        <p:spPr bwMode="auto">
          <a:xfrm>
            <a:off x="1631954" y="908057"/>
            <a:ext cx="48879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9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3852568" y="5791023"/>
            <a:ext cx="458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2.4 × 10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events</a:t>
            </a:r>
          </a:p>
        </p:txBody>
      </p:sp>
      <p:pic>
        <p:nvPicPr>
          <p:cNvPr id="31749" name="Picture 1" descr="FoldedTrianglesExpPro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9"/>
          <a:stretch>
            <a:fillRect/>
          </a:stretch>
        </p:blipFill>
        <p:spPr bwMode="auto">
          <a:xfrm>
            <a:off x="5911647" y="1085221"/>
            <a:ext cx="5266364" cy="443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757691" y="1942843"/>
            <a:ext cx="474709" cy="33364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chemeClr val="bg1"/>
              </a:solidFill>
              <a:latin typeface="Arial"/>
              <a:ea typeface="MS PGothic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6557916" y="2087297"/>
            <a:ext cx="474709" cy="33364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chemeClr val="bg1"/>
              </a:solidFill>
              <a:latin typeface="Arial"/>
              <a:ea typeface="MS PGothic" charset="0"/>
            </a:endParaRPr>
          </a:p>
        </p:txBody>
      </p:sp>
      <p:pic>
        <p:nvPicPr>
          <p:cNvPr id="8" name="Picture 1" descr="ExpTri3s_Axes4.pdf">
            <a:extLst>
              <a:ext uri="{FF2B5EF4-FFF2-40B4-BE49-F238E27FC236}">
                <a16:creationId xmlns:a16="http://schemas.microsoft.com/office/drawing/2014/main" id="{72488F4E-BA80-4223-9516-CC7994CB0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2457" b="13187"/>
          <a:stretch/>
        </p:blipFill>
        <p:spPr bwMode="auto">
          <a:xfrm>
            <a:off x="1111190" y="1085222"/>
            <a:ext cx="4800457" cy="443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DC49-DE99-4617-B15E-06BE8A1C5E0F}"/>
              </a:ext>
            </a:extLst>
          </p:cNvPr>
          <p:cNvSpPr txBox="1"/>
          <p:nvPr/>
        </p:nvSpPr>
        <p:spPr>
          <a:xfrm>
            <a:off x="1494098" y="286679"/>
            <a:ext cx="313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Dalitz</a:t>
            </a:r>
            <a:r>
              <a:rPr lang="en-GB" sz="3600" dirty="0">
                <a:solidFill>
                  <a:schemeClr val="bg1"/>
                </a:solidFill>
              </a:rPr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17066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774829" y="198438"/>
            <a:ext cx="8748713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Lucida Grande" charset="0"/>
                <a:ea typeface="MS PGothic" charset="0"/>
                <a:cs typeface="Lucida Grande" charset="0"/>
              </a:rPr>
              <a:t>Fitted projected Dalitz plots</a:t>
            </a:r>
            <a:endParaRPr lang="en-US">
              <a:solidFill>
                <a:schemeClr val="bg1"/>
              </a:solidFill>
              <a:latin typeface="Georgia" charset="0"/>
              <a:ea typeface="MS PGothic" charset="0"/>
            </a:endParaRPr>
          </a:p>
        </p:txBody>
      </p:sp>
      <p:pic>
        <p:nvPicPr>
          <p:cNvPr id="34819" name="Picture 1" descr="DDPhiMultB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" y="1251751"/>
            <a:ext cx="59928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6466126" y="1458522"/>
            <a:ext cx="1512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0% BR</a:t>
            </a:r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6466124" y="2250685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</a:rPr>
              <a:t>0.05% BR</a:t>
            </a: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6466124" y="3114285"/>
            <a:ext cx="187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0.1% BR</a:t>
            </a: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6466122" y="4338240"/>
            <a:ext cx="2449512" cy="954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BR &lt; 0.047% (95% C.L.)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93048-DD17-4658-A1CE-8D58B6A8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46" y="1720459"/>
            <a:ext cx="7773074" cy="4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056" y="-99392"/>
            <a:ext cx="7165199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076273" y="3070818"/>
            <a:ext cx="2326456" cy="2520280"/>
          </a:xfrm>
          <a:prstGeom prst="rect">
            <a:avLst/>
          </a:prstGeom>
          <a:solidFill>
            <a:srgbClr val="376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6" b="-23194"/>
          <a:stretch/>
        </p:blipFill>
        <p:spPr bwMode="auto">
          <a:xfrm rot="2551201">
            <a:off x="280164" y="2160088"/>
            <a:ext cx="7044786" cy="361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4056" y="683192"/>
            <a:ext cx="1382217" cy="512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60" y="626392"/>
            <a:ext cx="5545138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630161" y="5517232"/>
            <a:ext cx="6120679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62207" y="683192"/>
            <a:ext cx="0" cy="5051922"/>
          </a:xfrm>
          <a:prstGeom prst="straightConnector1">
            <a:avLst/>
          </a:prstGeom>
          <a:ln w="28575">
            <a:solidFill>
              <a:srgbClr val="0203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33037" y="5519091"/>
            <a:ext cx="6133826" cy="1"/>
          </a:xfrm>
          <a:prstGeom prst="straightConnector1">
            <a:avLst/>
          </a:prstGeom>
          <a:ln w="28575">
            <a:solidFill>
              <a:srgbClr val="0203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3" r="56003" b="-1068"/>
          <a:stretch/>
        </p:blipFill>
        <p:spPr bwMode="auto">
          <a:xfrm>
            <a:off x="6946811" y="1046148"/>
            <a:ext cx="1936225" cy="19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12c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19171" r="24242" b="16542"/>
          <a:stretch>
            <a:fillRect/>
          </a:stretch>
        </p:blipFill>
        <p:spPr bwMode="auto">
          <a:xfrm>
            <a:off x="7617276" y="1694845"/>
            <a:ext cx="647265" cy="63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838918" y="27318"/>
            <a:ext cx="2124116" cy="30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825256" y="46482"/>
            <a:ext cx="1062058" cy="7802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25256" y="3078620"/>
            <a:ext cx="1062058" cy="7802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825256" y="54284"/>
            <a:ext cx="0" cy="3024336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12" y="172713"/>
            <a:ext cx="1008856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890D673C-2AD5-43B4-A744-10A8723B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0" y="3168051"/>
            <a:ext cx="5011725" cy="31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2334511"/>
            <a:ext cx="4392612" cy="4103687"/>
          </a:xfrm>
          <a:prstGeom prst="ellipse">
            <a:avLst/>
          </a:prstGeom>
          <a:solidFill>
            <a:srgbClr val="FFFF0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016125" y="129472"/>
            <a:ext cx="431800" cy="2205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944688" y="2334511"/>
            <a:ext cx="576263" cy="714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728787" y="6006398"/>
            <a:ext cx="935038" cy="730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28787" y="5861936"/>
            <a:ext cx="935038" cy="460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160364" y="129472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160364" y="3990520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160364" y="174096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160364" y="174096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160364" y="174096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160364" y="174096"/>
            <a:ext cx="216024" cy="2160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92521" y="2448016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Havar</a:t>
            </a: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 (2-5um)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20951" y="129472"/>
            <a:ext cx="49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aseline="30000">
                <a:latin typeface="Calibri" panose="020F0502020204030204" pitchFamily="34" charset="0"/>
              </a:rPr>
              <a:t>14</a:t>
            </a:r>
            <a:r>
              <a:rPr lang="en-GB" altLang="en-US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736850" y="3271135"/>
            <a:ext cx="102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He (gas)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92162" y="5430136"/>
            <a:ext cx="110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Telescope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B9FFA1-E72D-41E8-842B-FB92DA77B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1"/>
          <a:stretch/>
        </p:blipFill>
        <p:spPr>
          <a:xfrm>
            <a:off x="4195761" y="1279573"/>
            <a:ext cx="7936653" cy="4298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5DC815-7A58-460A-B261-E2E1199BE7DE}"/>
              </a:ext>
            </a:extLst>
          </p:cNvPr>
          <p:cNvSpPr txBox="1"/>
          <p:nvPr/>
        </p:nvSpPr>
        <p:spPr>
          <a:xfrm>
            <a:off x="3037183" y="282108"/>
            <a:ext cx="6589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Alpha-particle states in </a:t>
            </a:r>
            <a:r>
              <a:rPr lang="en-US" sz="3600" dirty="0" err="1">
                <a:solidFill>
                  <a:schemeClr val="bg1"/>
                </a:solidFill>
              </a:rPr>
              <a:t>Ti</a:t>
            </a:r>
            <a:r>
              <a:rPr lang="en-US" sz="3600" dirty="0">
                <a:solidFill>
                  <a:schemeClr val="bg1"/>
                </a:solidFill>
              </a:rPr>
              <a:t> isotopes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774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7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7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774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24907 L -0.00404 0.538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404 0.2759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4394" y="278650"/>
            <a:ext cx="1944216" cy="6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351584" y="4725144"/>
            <a:ext cx="7488832" cy="0"/>
          </a:xfrm>
          <a:prstGeom prst="line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252018" y="4797152"/>
            <a:ext cx="117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92D050"/>
                </a:solidFill>
              </a:rPr>
              <a:t>Energy</a:t>
            </a:r>
            <a:endParaRPr lang="en-GB" dirty="0">
              <a:solidFill>
                <a:srgbClr val="92D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495600" y="1043444"/>
            <a:ext cx="0" cy="3822041"/>
          </a:xfrm>
          <a:prstGeom prst="line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7201" y="396847"/>
            <a:ext cx="2052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92D050"/>
                </a:solidFill>
              </a:rPr>
              <a:t>Temperature</a:t>
            </a:r>
            <a:endParaRPr lang="en-GB" dirty="0">
              <a:solidFill>
                <a:srgbClr val="92D05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495600" y="4725144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43872" y="4293096"/>
            <a:ext cx="72008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15880" y="4293096"/>
            <a:ext cx="2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40288" y="3861048"/>
            <a:ext cx="72008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12296" y="3861048"/>
            <a:ext cx="56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843972" y="342900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43972" y="3429000"/>
            <a:ext cx="252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96000" y="2348880"/>
            <a:ext cx="804422" cy="1100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00422" y="2348880"/>
            <a:ext cx="0" cy="2376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917208" y="3429000"/>
            <a:ext cx="1051000" cy="1296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13" y="4293097"/>
            <a:ext cx="2547588" cy="19106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6120" y="1043444"/>
            <a:ext cx="3502562" cy="3711028"/>
            <a:chOff x="5652120" y="1043444"/>
            <a:chExt cx="3502562" cy="371102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444208" y="1412776"/>
              <a:ext cx="0" cy="3341696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52120" y="1043444"/>
              <a:ext cx="3502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92D050"/>
                  </a:solidFill>
                </a:rPr>
                <a:t>15.7 MeV: neutron decay threshold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228110"/>
              <a:ext cx="2223864" cy="166789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231905" y="548680"/>
            <a:ext cx="4537029" cy="4176464"/>
            <a:chOff x="3707904" y="548680"/>
            <a:chExt cx="4537029" cy="41764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376422" y="908720"/>
              <a:ext cx="0" cy="3816424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60032" y="548680"/>
              <a:ext cx="3384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92D050"/>
                  </a:solidFill>
                </a:rPr>
                <a:t>12.1 MeV: proton decay threshold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939734"/>
              <a:ext cx="2254127" cy="1690596"/>
            </a:xfrm>
            <a:prstGeom prst="rect">
              <a:avLst/>
            </a:prstGeom>
          </p:spPr>
        </p:pic>
      </p:grpSp>
      <p:pic>
        <p:nvPicPr>
          <p:cNvPr id="21506" name="Picture 2" descr="http://www.wmsoc.org.uk/_images/_slider/1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18" b="28073"/>
          <a:stretch/>
        </p:blipFill>
        <p:spPr bwMode="auto">
          <a:xfrm>
            <a:off x="-77002" y="5976664"/>
            <a:ext cx="12269002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kshitij-iitjee.com/Study/Physics/Part3/Chapter20/18.jpg">
            <a:extLst>
              <a:ext uri="{FF2B5EF4-FFF2-40B4-BE49-F238E27FC236}">
                <a16:creationId xmlns:a16="http://schemas.microsoft.com/office/drawing/2014/main" id="{B82A54E1-BDCC-4A0A-98DE-7B93FD2D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89" y="4824765"/>
            <a:ext cx="4046230" cy="202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313" y="0"/>
            <a:ext cx="5245276" cy="685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07" y="3105008"/>
            <a:ext cx="5011725" cy="31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/>
          <a:stretch/>
        </p:blipFill>
        <p:spPr bwMode="auto">
          <a:xfrm>
            <a:off x="1363007" y="1873711"/>
            <a:ext cx="5010150" cy="100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/>
          <a:stretch/>
        </p:blipFill>
        <p:spPr bwMode="auto">
          <a:xfrm>
            <a:off x="1371600" y="88940"/>
            <a:ext cx="4724400" cy="81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7551"/>
            <a:ext cx="39909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reerm\AppData\Local\Temp\GateProjection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9388"/>
            <a:ext cx="8156186" cy="62119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98" name="Picture 2" descr="Figure 6">
            <a:extLst>
              <a:ext uri="{FF2B5EF4-FFF2-40B4-BE49-F238E27FC236}">
                <a16:creationId xmlns:a16="http://schemas.microsoft.com/office/drawing/2014/main" id="{616E58CE-03E8-4720-B611-B954A4D7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36" y="2926080"/>
            <a:ext cx="4319264" cy="34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66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42" y="1691812"/>
            <a:ext cx="3094038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8" y="774319"/>
            <a:ext cx="380365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837CCB-A5BA-434C-9BC7-2F744E89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36" y="3654757"/>
            <a:ext cx="3041650" cy="293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E9F5A80D-8729-4414-980C-B3890028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4" b="8618"/>
          <a:stretch>
            <a:fillRect/>
          </a:stretch>
        </p:blipFill>
        <p:spPr bwMode="auto">
          <a:xfrm>
            <a:off x="8191336" y="447902"/>
            <a:ext cx="3041650" cy="3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31043-7190-4846-8A75-125EEB851F64}"/>
              </a:ext>
            </a:extLst>
          </p:cNvPr>
          <p:cNvSpPr txBox="1"/>
          <p:nvPr/>
        </p:nvSpPr>
        <p:spPr>
          <a:xfrm>
            <a:off x="1055077" y="78570"/>
            <a:ext cx="380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Cluster Symmetries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992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B30113-C66D-4DA6-BFAF-2A69DEC0E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4616"/>
          <a:stretch/>
        </p:blipFill>
        <p:spPr>
          <a:xfrm>
            <a:off x="423512" y="-38084"/>
            <a:ext cx="5236143" cy="6878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12FE47-CD99-4627-87FE-6F6CBC296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7" t="5422"/>
          <a:stretch/>
        </p:blipFill>
        <p:spPr>
          <a:xfrm>
            <a:off x="5959193" y="0"/>
            <a:ext cx="4878853" cy="69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C8B34B6-EF71-4639-82BB-E972DC48113A}"/>
              </a:ext>
            </a:extLst>
          </p:cNvPr>
          <p:cNvGrpSpPr/>
          <p:nvPr/>
        </p:nvGrpSpPr>
        <p:grpSpPr>
          <a:xfrm>
            <a:off x="3149720" y="339977"/>
            <a:ext cx="1579755" cy="6200274"/>
            <a:chOff x="5230118" y="232610"/>
            <a:chExt cx="1579755" cy="6200274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589295C-AD10-4DD9-9E2E-32CF61D1CDD7}"/>
                </a:ext>
              </a:extLst>
            </p:cNvPr>
            <p:cNvSpPr/>
            <p:nvPr/>
          </p:nvSpPr>
          <p:spPr>
            <a:xfrm>
              <a:off x="5230118" y="240632"/>
              <a:ext cx="157975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CD3FDBBC-1467-45AC-9635-B009391A5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604" y="1331480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EB49F62-1FF5-45D5-9E84-8CFC3DF1D604}"/>
                </a:ext>
              </a:extLst>
            </p:cNvPr>
            <p:cNvSpPr txBox="1"/>
            <p:nvPr/>
          </p:nvSpPr>
          <p:spPr>
            <a:xfrm>
              <a:off x="5786700" y="5955996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1:4</a:t>
              </a:r>
            </a:p>
          </p:txBody>
        </p:sp>
        <p:sp>
          <p:nvSpPr>
            <p:cNvPr id="87" name="Text Box 2">
              <a:extLst>
                <a:ext uri="{FF2B5EF4-FFF2-40B4-BE49-F238E27FC236}">
                  <a16:creationId xmlns:a16="http://schemas.microsoft.com/office/drawing/2014/main" id="{50CD04F7-69F4-4CDA-9EF9-101B77AAA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1235" y="968325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8" name="Text Box 2">
              <a:extLst>
                <a:ext uri="{FF2B5EF4-FFF2-40B4-BE49-F238E27FC236}">
                  <a16:creationId xmlns:a16="http://schemas.microsoft.com/office/drawing/2014/main" id="{4F9B25BD-3AE7-42C7-BCC2-783124A72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9083" y="232610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9" name="Text Box 2">
              <a:extLst>
                <a:ext uri="{FF2B5EF4-FFF2-40B4-BE49-F238E27FC236}">
                  <a16:creationId xmlns:a16="http://schemas.microsoft.com/office/drawing/2014/main" id="{3E9B4F0E-3380-4155-8ABF-BF06E7B44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7652" y="604478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B51AD5-7F75-4BA0-AD69-7066C1D12D4E}"/>
              </a:ext>
            </a:extLst>
          </p:cNvPr>
          <p:cNvGrpSpPr/>
          <p:nvPr/>
        </p:nvGrpSpPr>
        <p:grpSpPr>
          <a:xfrm>
            <a:off x="1192517" y="347999"/>
            <a:ext cx="1888543" cy="6192252"/>
            <a:chOff x="8755394" y="240632"/>
            <a:chExt cx="1888543" cy="619225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8CD99D0-43E5-4C0A-9F7D-905DF8790510}"/>
                </a:ext>
              </a:extLst>
            </p:cNvPr>
            <p:cNvSpPr/>
            <p:nvPr/>
          </p:nvSpPr>
          <p:spPr>
            <a:xfrm>
              <a:off x="8755394" y="240632"/>
              <a:ext cx="1888543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 Box 2">
              <a:extLst>
                <a:ext uri="{FF2B5EF4-FFF2-40B4-BE49-F238E27FC236}">
                  <a16:creationId xmlns:a16="http://schemas.microsoft.com/office/drawing/2014/main" id="{820C57F2-9834-421A-93C9-F49BCBA6B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2471" y="1833391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51D87C0-909E-4AC2-AA46-5E055237D90F}"/>
                </a:ext>
              </a:extLst>
            </p:cNvPr>
            <p:cNvSpPr txBox="1"/>
            <p:nvPr/>
          </p:nvSpPr>
          <p:spPr>
            <a:xfrm>
              <a:off x="9500393" y="5955996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1:5</a:t>
              </a:r>
            </a:p>
          </p:txBody>
        </p:sp>
        <p:sp>
          <p:nvSpPr>
            <p:cNvPr id="100" name="Text Box 2">
              <a:extLst>
                <a:ext uri="{FF2B5EF4-FFF2-40B4-BE49-F238E27FC236}">
                  <a16:creationId xmlns:a16="http://schemas.microsoft.com/office/drawing/2014/main" id="{43257D48-7B95-4320-B3EE-397F117B39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6456" y="1450512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1" name="Text Box 2">
              <a:extLst>
                <a:ext uri="{FF2B5EF4-FFF2-40B4-BE49-F238E27FC236}">
                  <a16:creationId xmlns:a16="http://schemas.microsoft.com/office/drawing/2014/main" id="{806B79E4-79DC-42FB-9EF2-DE1669B56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4580" y="1084214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2" name="Text Box 2">
              <a:extLst>
                <a:ext uri="{FF2B5EF4-FFF2-40B4-BE49-F238E27FC236}">
                  <a16:creationId xmlns:a16="http://schemas.microsoft.com/office/drawing/2014/main" id="{11C2FD99-B5DE-47A9-AD79-F472A02F9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8565" y="717377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3" name="Text Box 2">
              <a:extLst>
                <a:ext uri="{FF2B5EF4-FFF2-40B4-BE49-F238E27FC236}">
                  <a16:creationId xmlns:a16="http://schemas.microsoft.com/office/drawing/2014/main" id="{CFBFD984-F184-49BD-96FB-ADF5FD4F2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9984" y="343281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FDCE21-2E9E-473D-B115-EA57C668EDEA}"/>
              </a:ext>
            </a:extLst>
          </p:cNvPr>
          <p:cNvGrpSpPr/>
          <p:nvPr/>
        </p:nvGrpSpPr>
        <p:grpSpPr>
          <a:xfrm>
            <a:off x="4827592" y="252186"/>
            <a:ext cx="1486204" cy="6288065"/>
            <a:chOff x="2628692" y="144819"/>
            <a:chExt cx="1486204" cy="6288065"/>
          </a:xfrm>
        </p:grpSpPr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E4E23D98-07C1-4AAD-8636-E44A70F6B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6881" y="874368"/>
              <a:ext cx="390525" cy="51028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8AF3265-6067-4C72-B45D-30B46E5D8447}"/>
                </a:ext>
              </a:extLst>
            </p:cNvPr>
            <p:cNvSpPr txBox="1"/>
            <p:nvPr/>
          </p:nvSpPr>
          <p:spPr>
            <a:xfrm>
              <a:off x="3109800" y="5970398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CB083CB-6B4C-40CD-8356-88110BD5F41A}"/>
                </a:ext>
              </a:extLst>
            </p:cNvPr>
            <p:cNvSpPr/>
            <p:nvPr/>
          </p:nvSpPr>
          <p:spPr>
            <a:xfrm>
              <a:off x="2628692" y="240632"/>
              <a:ext cx="1486204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 Box 2">
              <a:extLst>
                <a:ext uri="{FF2B5EF4-FFF2-40B4-BE49-F238E27FC236}">
                  <a16:creationId xmlns:a16="http://schemas.microsoft.com/office/drawing/2014/main" id="{D658A100-A8BC-4684-838A-BE1B080CB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159" y="509594"/>
              <a:ext cx="390525" cy="51028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6" name="Text Box 2">
              <a:extLst>
                <a:ext uri="{FF2B5EF4-FFF2-40B4-BE49-F238E27FC236}">
                  <a16:creationId xmlns:a16="http://schemas.microsoft.com/office/drawing/2014/main" id="{DC0F5CC1-7935-4D70-9F37-524D27869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1341" y="144819"/>
              <a:ext cx="390525" cy="510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3E9051-D253-44E5-9647-67AEFC5CFF74}"/>
              </a:ext>
            </a:extLst>
          </p:cNvPr>
          <p:cNvGrpSpPr/>
          <p:nvPr/>
        </p:nvGrpSpPr>
        <p:grpSpPr>
          <a:xfrm>
            <a:off x="6407108" y="347999"/>
            <a:ext cx="1072637" cy="6192252"/>
            <a:chOff x="709941" y="241783"/>
            <a:chExt cx="1072637" cy="6192252"/>
          </a:xfrm>
        </p:grpSpPr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17FDD157-F630-43CF-BFE1-733105DF0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106" y="1354260"/>
              <a:ext cx="390525" cy="43707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5AA19E02-7B36-4903-AD7B-49C9179ED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826" y="1712022"/>
              <a:ext cx="390525" cy="3638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3D74D52-2918-4752-A930-212F7B77B2ED}"/>
                </a:ext>
              </a:extLst>
            </p:cNvPr>
            <p:cNvSpPr txBox="1"/>
            <p:nvPr/>
          </p:nvSpPr>
          <p:spPr>
            <a:xfrm>
              <a:off x="923668" y="5992689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1:2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AFBD8A-FACC-4FB0-ABC3-93F4877D91C8}"/>
                </a:ext>
              </a:extLst>
            </p:cNvPr>
            <p:cNvSpPr/>
            <p:nvPr/>
          </p:nvSpPr>
          <p:spPr>
            <a:xfrm>
              <a:off x="709941" y="241783"/>
              <a:ext cx="1072637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3E7750-8E77-491C-A465-BDC78ECCA417}"/>
              </a:ext>
            </a:extLst>
          </p:cNvPr>
          <p:cNvGrpSpPr/>
          <p:nvPr/>
        </p:nvGrpSpPr>
        <p:grpSpPr>
          <a:xfrm>
            <a:off x="7560573" y="347999"/>
            <a:ext cx="619505" cy="6192252"/>
            <a:chOff x="6751029" y="332519"/>
            <a:chExt cx="619505" cy="6192252"/>
          </a:xfrm>
        </p:grpSpPr>
        <p:sp>
          <p:nvSpPr>
            <p:cNvPr id="169" name="Text Box 2">
              <a:extLst>
                <a:ext uri="{FF2B5EF4-FFF2-40B4-BE49-F238E27FC236}">
                  <a16:creationId xmlns:a16="http://schemas.microsoft.com/office/drawing/2014/main" id="{9719EA8C-B9FF-4CF6-93B1-3D6CE580B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5384" y="3254419"/>
              <a:ext cx="390525" cy="29065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E237428D-72E0-4A89-A822-5B91107AC1B2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1:1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7C2A76F-5090-47E9-AE7C-2CF6A48AEFDD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4B03A4E5-DD0B-4682-9FA8-72563EA26A2E}"/>
              </a:ext>
            </a:extLst>
          </p:cNvPr>
          <p:cNvGrpSpPr/>
          <p:nvPr/>
        </p:nvGrpSpPr>
        <p:grpSpPr>
          <a:xfrm>
            <a:off x="8280194" y="347999"/>
            <a:ext cx="619505" cy="6192252"/>
            <a:chOff x="6751029" y="332519"/>
            <a:chExt cx="619505" cy="6192252"/>
          </a:xfrm>
        </p:grpSpPr>
        <p:sp>
          <p:nvSpPr>
            <p:cNvPr id="219" name="Text Box 2">
              <a:extLst>
                <a:ext uri="{FF2B5EF4-FFF2-40B4-BE49-F238E27FC236}">
                  <a16:creationId xmlns:a16="http://schemas.microsoft.com/office/drawing/2014/main" id="{69547F2E-EA5F-410E-9AEF-C790B3BB2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1817391"/>
              <a:ext cx="390525" cy="43707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ADA2123-C8EE-4BE6-BCA3-E528439DA7CD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2:1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9AAA2B4-1254-41F7-8CBC-22BAC9DE095E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5D6F0A6-6CDE-4F31-9323-C459BFE758B7}"/>
              </a:ext>
            </a:extLst>
          </p:cNvPr>
          <p:cNvGrpSpPr/>
          <p:nvPr/>
        </p:nvGrpSpPr>
        <p:grpSpPr>
          <a:xfrm>
            <a:off x="8999815" y="347999"/>
            <a:ext cx="619505" cy="6192252"/>
            <a:chOff x="6751029" y="332519"/>
            <a:chExt cx="619505" cy="6192252"/>
          </a:xfrm>
        </p:grpSpPr>
        <p:sp>
          <p:nvSpPr>
            <p:cNvPr id="223" name="Text Box 2">
              <a:extLst>
                <a:ext uri="{FF2B5EF4-FFF2-40B4-BE49-F238E27FC236}">
                  <a16:creationId xmlns:a16="http://schemas.microsoft.com/office/drawing/2014/main" id="{6CD9E4C7-8B42-4688-AFFE-47D949B02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C37D625-27BF-40C5-97DE-EF2B1F18E195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3:1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DB9EF4C-D43E-4B2B-8DFC-9FF560757978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1C550B3-EAA3-4D7B-B8BE-6C1489B62ADA}"/>
              </a:ext>
            </a:extLst>
          </p:cNvPr>
          <p:cNvGrpSpPr/>
          <p:nvPr/>
        </p:nvGrpSpPr>
        <p:grpSpPr>
          <a:xfrm>
            <a:off x="9719436" y="347999"/>
            <a:ext cx="619505" cy="6192252"/>
            <a:chOff x="6751029" y="332519"/>
            <a:chExt cx="619505" cy="6192252"/>
          </a:xfrm>
        </p:grpSpPr>
        <p:sp>
          <p:nvSpPr>
            <p:cNvPr id="227" name="Text Box 2">
              <a:extLst>
                <a:ext uri="{FF2B5EF4-FFF2-40B4-BE49-F238E27FC236}">
                  <a16:creationId xmlns:a16="http://schemas.microsoft.com/office/drawing/2014/main" id="{87D52484-62F6-4191-9EC2-9A2E4BCAB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2B23C9B-3FC0-4A7B-9B2D-4D9FAE880CCA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4:1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2E851C5-45D6-4975-934A-631B16A855E1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510FC6C-5796-4176-9AEF-09AA9BA2FDA9}"/>
              </a:ext>
            </a:extLst>
          </p:cNvPr>
          <p:cNvGrpSpPr/>
          <p:nvPr/>
        </p:nvGrpSpPr>
        <p:grpSpPr>
          <a:xfrm>
            <a:off x="10439057" y="347999"/>
            <a:ext cx="619505" cy="6192252"/>
            <a:chOff x="6751029" y="332519"/>
            <a:chExt cx="619505" cy="6192252"/>
          </a:xfrm>
        </p:grpSpPr>
        <p:sp>
          <p:nvSpPr>
            <p:cNvPr id="231" name="Text Box 2">
              <a:extLst>
                <a:ext uri="{FF2B5EF4-FFF2-40B4-BE49-F238E27FC236}">
                  <a16:creationId xmlns:a16="http://schemas.microsoft.com/office/drawing/2014/main" id="{31326DF8-58BB-4009-A67F-A9338C23D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4AB3D18-BBD6-43E2-98A7-DC0AEF427141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5:1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6D5AD224-D6A5-4D82-ABA4-43BAF983EAF4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EC7FC4-140C-4F13-B419-23E6F8B8437C}"/>
              </a:ext>
            </a:extLst>
          </p:cNvPr>
          <p:cNvSpPr txBox="1"/>
          <p:nvPr/>
        </p:nvSpPr>
        <p:spPr>
          <a:xfrm>
            <a:off x="1378909" y="349753"/>
            <a:ext cx="242374" cy="150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87F979-D8FE-43A9-934F-75B3517429FA}"/>
              </a:ext>
            </a:extLst>
          </p:cNvPr>
          <p:cNvSpPr txBox="1"/>
          <p:nvPr/>
        </p:nvSpPr>
        <p:spPr>
          <a:xfrm>
            <a:off x="1732102" y="349753"/>
            <a:ext cx="242374" cy="1143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0DC6DC-35EE-4E40-8D71-45FA2311E268}"/>
              </a:ext>
            </a:extLst>
          </p:cNvPr>
          <p:cNvSpPr txBox="1"/>
          <p:nvPr/>
        </p:nvSpPr>
        <p:spPr>
          <a:xfrm>
            <a:off x="2301343" y="349753"/>
            <a:ext cx="242374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281DBA-99D9-4679-B6D6-90747CBFEDDC}"/>
              </a:ext>
            </a:extLst>
          </p:cNvPr>
          <p:cNvSpPr txBox="1"/>
          <p:nvPr/>
        </p:nvSpPr>
        <p:spPr>
          <a:xfrm>
            <a:off x="2044296" y="349753"/>
            <a:ext cx="242374" cy="783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570B259-1651-485D-9EDB-B61E7A5206E3}"/>
              </a:ext>
            </a:extLst>
          </p:cNvPr>
          <p:cNvSpPr txBox="1"/>
          <p:nvPr/>
        </p:nvSpPr>
        <p:spPr>
          <a:xfrm>
            <a:off x="3318686" y="253973"/>
            <a:ext cx="242374" cy="1067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C123DB3-79F9-41DE-A921-C408FB484FA4}"/>
              </a:ext>
            </a:extLst>
          </p:cNvPr>
          <p:cNvSpPr txBox="1"/>
          <p:nvPr/>
        </p:nvSpPr>
        <p:spPr>
          <a:xfrm>
            <a:off x="3671879" y="253973"/>
            <a:ext cx="242374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000A07-9EBD-4CDE-9597-04D729043126}"/>
              </a:ext>
            </a:extLst>
          </p:cNvPr>
          <p:cNvSpPr txBox="1"/>
          <p:nvPr/>
        </p:nvSpPr>
        <p:spPr>
          <a:xfrm>
            <a:off x="3984073" y="253973"/>
            <a:ext cx="242374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1276C0E-D7F1-40CA-A2DF-DFF188671E67}"/>
              </a:ext>
            </a:extLst>
          </p:cNvPr>
          <p:cNvSpPr txBox="1"/>
          <p:nvPr/>
        </p:nvSpPr>
        <p:spPr>
          <a:xfrm>
            <a:off x="5035009" y="206544"/>
            <a:ext cx="242374" cy="1067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0D81F08-BF63-4B1A-9579-7D8EF277A569}"/>
              </a:ext>
            </a:extLst>
          </p:cNvPr>
          <p:cNvSpPr txBox="1"/>
          <p:nvPr/>
        </p:nvSpPr>
        <p:spPr>
          <a:xfrm>
            <a:off x="5388202" y="206544"/>
            <a:ext cx="242374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A3F25A-31AD-4A27-B617-BACBFBED7D96}"/>
              </a:ext>
            </a:extLst>
          </p:cNvPr>
          <p:cNvSpPr txBox="1"/>
          <p:nvPr/>
        </p:nvSpPr>
        <p:spPr>
          <a:xfrm>
            <a:off x="5700396" y="206544"/>
            <a:ext cx="242374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0A1BFAC-1F96-49FD-B02F-3936DF5B8113}"/>
              </a:ext>
            </a:extLst>
          </p:cNvPr>
          <p:cNvSpPr txBox="1"/>
          <p:nvPr/>
        </p:nvSpPr>
        <p:spPr>
          <a:xfrm>
            <a:off x="6594267" y="382552"/>
            <a:ext cx="242374" cy="1732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0B8A236-38B5-4B3A-ACCC-9A76A80E9F7E}"/>
              </a:ext>
            </a:extLst>
          </p:cNvPr>
          <p:cNvSpPr txBox="1"/>
          <p:nvPr/>
        </p:nvSpPr>
        <p:spPr>
          <a:xfrm>
            <a:off x="6947460" y="382552"/>
            <a:ext cx="242374" cy="1399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C5879E8-7315-4624-B4D0-3BE18E9012CF}"/>
              </a:ext>
            </a:extLst>
          </p:cNvPr>
          <p:cNvSpPr txBox="1"/>
          <p:nvPr/>
        </p:nvSpPr>
        <p:spPr>
          <a:xfrm>
            <a:off x="7733096" y="401591"/>
            <a:ext cx="242374" cy="2729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42D4046-5103-4F52-8285-C979E259EEE3}"/>
              </a:ext>
            </a:extLst>
          </p:cNvPr>
          <p:cNvSpPr txBox="1"/>
          <p:nvPr/>
        </p:nvSpPr>
        <p:spPr>
          <a:xfrm>
            <a:off x="8468759" y="407600"/>
            <a:ext cx="242374" cy="1399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466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6" y="827088"/>
            <a:ext cx="35433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936683" y="227013"/>
            <a:ext cx="299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The Harvey Diagram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171883" y="5829301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B050"/>
                </a:solidFill>
              </a:rPr>
              <a:t>(</a:t>
            </a:r>
            <a:r>
              <a:rPr lang="en-GB" altLang="en-US" sz="1800" dirty="0" err="1">
                <a:solidFill>
                  <a:srgbClr val="00B050"/>
                </a:solidFill>
              </a:rPr>
              <a:t>n</a:t>
            </a:r>
            <a:r>
              <a:rPr lang="en-GB" altLang="en-US" sz="1800" baseline="-25000" dirty="0" err="1">
                <a:solidFill>
                  <a:srgbClr val="00B050"/>
                </a:solidFill>
              </a:rPr>
              <a:t>x</a:t>
            </a:r>
            <a:r>
              <a:rPr lang="en-GB" altLang="en-US" sz="1800" dirty="0" err="1">
                <a:solidFill>
                  <a:srgbClr val="00B050"/>
                </a:solidFill>
              </a:rPr>
              <a:t>,n</a:t>
            </a:r>
            <a:r>
              <a:rPr lang="en-GB" altLang="en-US" sz="1800" baseline="-25000" dirty="0" err="1">
                <a:solidFill>
                  <a:srgbClr val="00B050"/>
                </a:solidFill>
              </a:rPr>
              <a:t>y</a:t>
            </a:r>
            <a:r>
              <a:rPr lang="en-GB" altLang="en-US" sz="1800" dirty="0" err="1">
                <a:solidFill>
                  <a:srgbClr val="00B050"/>
                </a:solidFill>
              </a:rPr>
              <a:t>,n</a:t>
            </a:r>
            <a:r>
              <a:rPr lang="en-GB" altLang="en-US" sz="1800" baseline="-25000" dirty="0" err="1">
                <a:solidFill>
                  <a:srgbClr val="00B050"/>
                </a:solidFill>
              </a:rPr>
              <a:t>z</a:t>
            </a:r>
            <a:r>
              <a:rPr lang="en-GB" altLang="en-US" sz="1800" dirty="0">
                <a:solidFill>
                  <a:srgbClr val="00B050"/>
                </a:solidFill>
              </a:rPr>
              <a:t>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900421" y="4441826"/>
            <a:ext cx="709612" cy="1192213"/>
            <a:chOff x="1627" y="2888"/>
            <a:chExt cx="447" cy="751"/>
          </a:xfrm>
        </p:grpSpPr>
        <p:sp>
          <p:nvSpPr>
            <p:cNvPr id="19469" name="Oval 8"/>
            <p:cNvSpPr>
              <a:spLocks noChangeArrowheads="1"/>
            </p:cNvSpPr>
            <p:nvPr/>
          </p:nvSpPr>
          <p:spPr bwMode="auto">
            <a:xfrm>
              <a:off x="1692" y="3374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0" name="Oval 9"/>
            <p:cNvSpPr>
              <a:spLocks noChangeArrowheads="1"/>
            </p:cNvSpPr>
            <p:nvPr/>
          </p:nvSpPr>
          <p:spPr bwMode="auto">
            <a:xfrm>
              <a:off x="1901" y="3373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1" name="Oval 10"/>
            <p:cNvSpPr>
              <a:spLocks noChangeArrowheads="1"/>
            </p:cNvSpPr>
            <p:nvPr/>
          </p:nvSpPr>
          <p:spPr bwMode="auto">
            <a:xfrm>
              <a:off x="1681" y="3026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2" name="Oval 11"/>
            <p:cNvSpPr>
              <a:spLocks noChangeArrowheads="1"/>
            </p:cNvSpPr>
            <p:nvPr/>
          </p:nvSpPr>
          <p:spPr bwMode="auto">
            <a:xfrm>
              <a:off x="1892" y="3025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3" name="Oval 12"/>
            <p:cNvSpPr>
              <a:spLocks noChangeArrowheads="1"/>
            </p:cNvSpPr>
            <p:nvPr/>
          </p:nvSpPr>
          <p:spPr bwMode="auto">
            <a:xfrm>
              <a:off x="1627" y="2889"/>
              <a:ext cx="202" cy="7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4" name="Oval 13"/>
            <p:cNvSpPr>
              <a:spLocks noChangeArrowheads="1"/>
            </p:cNvSpPr>
            <p:nvPr/>
          </p:nvSpPr>
          <p:spPr bwMode="auto">
            <a:xfrm>
              <a:off x="1863" y="2888"/>
              <a:ext cx="211" cy="7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578033" y="3687764"/>
            <a:ext cx="363538" cy="1944687"/>
            <a:chOff x="794" y="2413"/>
            <a:chExt cx="229" cy="1225"/>
          </a:xfrm>
        </p:grpSpPr>
        <p:sp>
          <p:nvSpPr>
            <p:cNvPr id="19464" name="Oval 14"/>
            <p:cNvSpPr>
              <a:spLocks noChangeArrowheads="1"/>
            </p:cNvSpPr>
            <p:nvPr/>
          </p:nvSpPr>
          <p:spPr bwMode="auto">
            <a:xfrm>
              <a:off x="848" y="3025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5" name="Oval 15"/>
            <p:cNvSpPr>
              <a:spLocks noChangeArrowheads="1"/>
            </p:cNvSpPr>
            <p:nvPr/>
          </p:nvSpPr>
          <p:spPr bwMode="auto">
            <a:xfrm>
              <a:off x="856" y="3134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6" name="Oval 16"/>
            <p:cNvSpPr>
              <a:spLocks noChangeArrowheads="1"/>
            </p:cNvSpPr>
            <p:nvPr/>
          </p:nvSpPr>
          <p:spPr bwMode="auto">
            <a:xfrm>
              <a:off x="854" y="3371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7" name="Oval 17"/>
            <p:cNvSpPr>
              <a:spLocks noChangeArrowheads="1"/>
            </p:cNvSpPr>
            <p:nvPr/>
          </p:nvSpPr>
          <p:spPr bwMode="auto">
            <a:xfrm>
              <a:off x="843" y="2556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8" name="Oval 18"/>
            <p:cNvSpPr>
              <a:spLocks noChangeArrowheads="1"/>
            </p:cNvSpPr>
            <p:nvPr/>
          </p:nvSpPr>
          <p:spPr bwMode="auto">
            <a:xfrm>
              <a:off x="794" y="2413"/>
              <a:ext cx="229" cy="12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C2BADA3-0B06-4A1C-854C-47B5B7AF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7" t="5422"/>
          <a:stretch/>
        </p:blipFill>
        <p:spPr>
          <a:xfrm>
            <a:off x="5821706" y="-25143"/>
            <a:ext cx="4878853" cy="6973374"/>
          </a:xfrm>
          <a:prstGeom prst="rect">
            <a:avLst/>
          </a:prstGeom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97" y="827088"/>
            <a:ext cx="3190272" cy="21670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D8D6E5-2E48-43B3-8AB7-6695A9C57025}"/>
              </a:ext>
            </a:extLst>
          </p:cNvPr>
          <p:cNvSpPr/>
          <p:nvPr/>
        </p:nvSpPr>
        <p:spPr>
          <a:xfrm>
            <a:off x="8028574" y="5398380"/>
            <a:ext cx="202130" cy="209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108514-45C4-45DD-A89F-41C3687FAEC5}"/>
              </a:ext>
            </a:extLst>
          </p:cNvPr>
          <p:cNvSpPr/>
          <p:nvPr/>
        </p:nvSpPr>
        <p:spPr>
          <a:xfrm>
            <a:off x="8023976" y="4813877"/>
            <a:ext cx="202130" cy="209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EEEE03-31D4-4BF6-A934-D45A98A23901}"/>
              </a:ext>
            </a:extLst>
          </p:cNvPr>
          <p:cNvSpPr/>
          <p:nvPr/>
        </p:nvSpPr>
        <p:spPr>
          <a:xfrm>
            <a:off x="8272913" y="4802189"/>
            <a:ext cx="202130" cy="209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C9FFDC-611E-4039-A5CD-A93F5025D216}"/>
              </a:ext>
            </a:extLst>
          </p:cNvPr>
          <p:cNvSpPr/>
          <p:nvPr/>
        </p:nvSpPr>
        <p:spPr>
          <a:xfrm>
            <a:off x="8226106" y="4196276"/>
            <a:ext cx="202130" cy="209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9B3B1-30BF-4C7E-9890-259FDFF3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848" y="0"/>
            <a:ext cx="1116297" cy="62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61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987285-8FFC-40B3-B248-9C17402C8136}"/>
              </a:ext>
            </a:extLst>
          </p:cNvPr>
          <p:cNvSpPr/>
          <p:nvPr/>
        </p:nvSpPr>
        <p:spPr>
          <a:xfrm>
            <a:off x="1610267" y="146395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81ADBE-4719-410B-BE44-11DBB653867C}"/>
              </a:ext>
            </a:extLst>
          </p:cNvPr>
          <p:cNvSpPr/>
          <p:nvPr/>
        </p:nvSpPr>
        <p:spPr>
          <a:xfrm>
            <a:off x="1610267" y="175639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27736-D719-458E-82F5-A2E4E9D7DF98}"/>
              </a:ext>
            </a:extLst>
          </p:cNvPr>
          <p:cNvSpPr txBox="1"/>
          <p:nvPr/>
        </p:nvSpPr>
        <p:spPr>
          <a:xfrm>
            <a:off x="1800767" y="15112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10E794-9B60-4A9B-B6E3-93808DC1C283}"/>
              </a:ext>
            </a:extLst>
          </p:cNvPr>
          <p:cNvSpPr/>
          <p:nvPr/>
        </p:nvSpPr>
        <p:spPr>
          <a:xfrm>
            <a:off x="2069942" y="146395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BF3995-AC04-4138-90A5-51DF279CF1DF}"/>
              </a:ext>
            </a:extLst>
          </p:cNvPr>
          <p:cNvSpPr/>
          <p:nvPr/>
        </p:nvSpPr>
        <p:spPr>
          <a:xfrm>
            <a:off x="2069942" y="175639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5F87B-DB80-43F3-9BDD-47EB84F4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1" y="2245001"/>
            <a:ext cx="2552921" cy="25148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44A015-CB93-42B6-9A5C-D3F4C25DFC25}"/>
              </a:ext>
            </a:extLst>
          </p:cNvPr>
          <p:cNvSpPr/>
          <p:nvPr/>
        </p:nvSpPr>
        <p:spPr>
          <a:xfrm>
            <a:off x="4385268" y="146395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A6B97C-70A8-4B94-B288-CBCA923BA8C4}"/>
              </a:ext>
            </a:extLst>
          </p:cNvPr>
          <p:cNvSpPr/>
          <p:nvPr/>
        </p:nvSpPr>
        <p:spPr>
          <a:xfrm>
            <a:off x="4385268" y="175639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FE61E-C57B-4F1A-9034-FC44E3B30983}"/>
              </a:ext>
            </a:extLst>
          </p:cNvPr>
          <p:cNvSpPr txBox="1"/>
          <p:nvPr/>
        </p:nvSpPr>
        <p:spPr>
          <a:xfrm>
            <a:off x="4612236" y="13831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5F548-3100-4CC1-AF3C-E6EEBA4A267B}"/>
              </a:ext>
            </a:extLst>
          </p:cNvPr>
          <p:cNvSpPr/>
          <p:nvPr/>
        </p:nvSpPr>
        <p:spPr>
          <a:xfrm>
            <a:off x="4912318" y="146395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E4FF80-4F9A-4B03-A25E-C3303537A560}"/>
              </a:ext>
            </a:extLst>
          </p:cNvPr>
          <p:cNvSpPr/>
          <p:nvPr/>
        </p:nvSpPr>
        <p:spPr>
          <a:xfrm>
            <a:off x="4912318" y="175639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6D2FD6-3959-422D-BAD8-060570019461}"/>
              </a:ext>
            </a:extLst>
          </p:cNvPr>
          <p:cNvSpPr/>
          <p:nvPr/>
        </p:nvSpPr>
        <p:spPr>
          <a:xfrm>
            <a:off x="4374127" y="1171511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256F2E-1E6F-4FF0-BD56-5E1498F3685B}"/>
              </a:ext>
            </a:extLst>
          </p:cNvPr>
          <p:cNvSpPr/>
          <p:nvPr/>
        </p:nvSpPr>
        <p:spPr>
          <a:xfrm>
            <a:off x="4912318" y="1162910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561A60-0C49-4D18-9BF3-3ECF1B21E20D}"/>
              </a:ext>
            </a:extLst>
          </p:cNvPr>
          <p:cNvSpPr/>
          <p:nvPr/>
        </p:nvSpPr>
        <p:spPr>
          <a:xfrm>
            <a:off x="5519443" y="146395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6CE494-691C-4634-A53C-DF1135D69075}"/>
              </a:ext>
            </a:extLst>
          </p:cNvPr>
          <p:cNvSpPr/>
          <p:nvPr/>
        </p:nvSpPr>
        <p:spPr>
          <a:xfrm>
            <a:off x="5519443" y="175639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5D9B27-A3FF-4BE6-A42C-265C66676796}"/>
              </a:ext>
            </a:extLst>
          </p:cNvPr>
          <p:cNvSpPr/>
          <p:nvPr/>
        </p:nvSpPr>
        <p:spPr>
          <a:xfrm>
            <a:off x="5508302" y="1171511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1612B-4CEB-41BB-8D78-C3B80D251782}"/>
              </a:ext>
            </a:extLst>
          </p:cNvPr>
          <p:cNvSpPr txBox="1"/>
          <p:nvPr/>
        </p:nvSpPr>
        <p:spPr>
          <a:xfrm>
            <a:off x="5154052" y="13650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E70B7-DBF2-4265-AD6E-4C015CC549B6}"/>
              </a:ext>
            </a:extLst>
          </p:cNvPr>
          <p:cNvSpPr txBox="1"/>
          <p:nvPr/>
        </p:nvSpPr>
        <p:spPr>
          <a:xfrm>
            <a:off x="1490225" y="5076973"/>
            <a:ext cx="1159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1, 0]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BD2BA-89DB-47AE-A033-008ADFCD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02" y="2245001"/>
            <a:ext cx="2560542" cy="25529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DDC5D5-C65B-4FEF-B4B9-DBE61AE03A15}"/>
              </a:ext>
            </a:extLst>
          </p:cNvPr>
          <p:cNvSpPr txBox="1"/>
          <p:nvPr/>
        </p:nvSpPr>
        <p:spPr>
          <a:xfrm>
            <a:off x="6632006" y="4253574"/>
            <a:ext cx="11594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C390AA-52E8-4947-B786-3E0435EA8416}"/>
              </a:ext>
            </a:extLst>
          </p:cNvPr>
          <p:cNvSpPr txBox="1"/>
          <p:nvPr/>
        </p:nvSpPr>
        <p:spPr>
          <a:xfrm>
            <a:off x="10600971" y="2314582"/>
            <a:ext cx="115943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[0, 3,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[1, 3,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[2, 3,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[3, 0,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[3, 1,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[3, 2,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[3, 3, 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F26573-5C1A-4B87-B6F0-1A9CE1E7C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243" y="2245001"/>
            <a:ext cx="2560542" cy="255292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5736213-142A-4407-8FC8-C8C904E64C6D}"/>
              </a:ext>
            </a:extLst>
          </p:cNvPr>
          <p:cNvSpPr/>
          <p:nvPr/>
        </p:nvSpPr>
        <p:spPr>
          <a:xfrm>
            <a:off x="7707427" y="1392882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2DF283-1D4B-4455-837C-A01624ADD7D8}"/>
              </a:ext>
            </a:extLst>
          </p:cNvPr>
          <p:cNvSpPr/>
          <p:nvPr/>
        </p:nvSpPr>
        <p:spPr>
          <a:xfrm>
            <a:off x="7707427" y="1685325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C4146D-1E25-4DDA-B6F4-E18B199B7B1C}"/>
              </a:ext>
            </a:extLst>
          </p:cNvPr>
          <p:cNvSpPr txBox="1"/>
          <p:nvPr/>
        </p:nvSpPr>
        <p:spPr>
          <a:xfrm>
            <a:off x="7915145" y="11340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A60DA5-3E6B-4018-8BBF-2D3227B776DB}"/>
              </a:ext>
            </a:extLst>
          </p:cNvPr>
          <p:cNvSpPr/>
          <p:nvPr/>
        </p:nvSpPr>
        <p:spPr>
          <a:xfrm>
            <a:off x="8215227" y="1392882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9548928-BF92-4DCF-801D-E34778237EE8}"/>
              </a:ext>
            </a:extLst>
          </p:cNvPr>
          <p:cNvSpPr/>
          <p:nvPr/>
        </p:nvSpPr>
        <p:spPr>
          <a:xfrm>
            <a:off x="8215227" y="1685325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0F3E8E9-729E-4F9F-A31D-68443E1B6105}"/>
              </a:ext>
            </a:extLst>
          </p:cNvPr>
          <p:cNvSpPr/>
          <p:nvPr/>
        </p:nvSpPr>
        <p:spPr>
          <a:xfrm>
            <a:off x="7696286" y="1100439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D4C677-26D6-4B3D-8BC4-8735ADD64CF5}"/>
              </a:ext>
            </a:extLst>
          </p:cNvPr>
          <p:cNvSpPr/>
          <p:nvPr/>
        </p:nvSpPr>
        <p:spPr>
          <a:xfrm>
            <a:off x="8215227" y="1091838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C4EC5B-8B4C-41A7-8F0B-2E420506CFD1}"/>
              </a:ext>
            </a:extLst>
          </p:cNvPr>
          <p:cNvSpPr/>
          <p:nvPr/>
        </p:nvSpPr>
        <p:spPr>
          <a:xfrm>
            <a:off x="8822352" y="1392882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ADF985-3650-45B7-9B1D-6A033F238663}"/>
              </a:ext>
            </a:extLst>
          </p:cNvPr>
          <p:cNvSpPr/>
          <p:nvPr/>
        </p:nvSpPr>
        <p:spPr>
          <a:xfrm>
            <a:off x="8822352" y="1685325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F75081E-5F72-43CA-A65A-8BB198E79848}"/>
              </a:ext>
            </a:extLst>
          </p:cNvPr>
          <p:cNvSpPr/>
          <p:nvPr/>
        </p:nvSpPr>
        <p:spPr>
          <a:xfrm>
            <a:off x="8811211" y="1100439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AF76AF-4682-43FB-9D39-8A49D7F03CCF}"/>
              </a:ext>
            </a:extLst>
          </p:cNvPr>
          <p:cNvSpPr txBox="1"/>
          <p:nvPr/>
        </p:nvSpPr>
        <p:spPr>
          <a:xfrm>
            <a:off x="8456961" y="1115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163ED4-E7F3-4DDA-AB7F-D315CEC599D9}"/>
              </a:ext>
            </a:extLst>
          </p:cNvPr>
          <p:cNvSpPr/>
          <p:nvPr/>
        </p:nvSpPr>
        <p:spPr>
          <a:xfrm>
            <a:off x="7707427" y="750688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03BAD1-67F8-4EC5-94F3-7D7FFBD594BB}"/>
              </a:ext>
            </a:extLst>
          </p:cNvPr>
          <p:cNvSpPr/>
          <p:nvPr/>
        </p:nvSpPr>
        <p:spPr>
          <a:xfrm>
            <a:off x="8226368" y="74208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F487BBF-3C1F-4FB0-9CE7-1D0E832CE4CB}"/>
              </a:ext>
            </a:extLst>
          </p:cNvPr>
          <p:cNvSpPr/>
          <p:nvPr/>
        </p:nvSpPr>
        <p:spPr>
          <a:xfrm>
            <a:off x="8822352" y="750688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C9A531-2365-4C01-8FE8-3E8E34F8A923}"/>
              </a:ext>
            </a:extLst>
          </p:cNvPr>
          <p:cNvSpPr/>
          <p:nvPr/>
        </p:nvSpPr>
        <p:spPr>
          <a:xfrm>
            <a:off x="9436793" y="1401094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927E7FA-D459-41D3-BD94-00F76D0C3352}"/>
              </a:ext>
            </a:extLst>
          </p:cNvPr>
          <p:cNvSpPr/>
          <p:nvPr/>
        </p:nvSpPr>
        <p:spPr>
          <a:xfrm>
            <a:off x="9436793" y="1693537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C86ABEF-955E-4ADC-BAAF-B164C1CA379A}"/>
              </a:ext>
            </a:extLst>
          </p:cNvPr>
          <p:cNvSpPr/>
          <p:nvPr/>
        </p:nvSpPr>
        <p:spPr>
          <a:xfrm>
            <a:off x="9425652" y="1108651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1515D1-D7DB-431E-8237-CF4F997F46B5}"/>
              </a:ext>
            </a:extLst>
          </p:cNvPr>
          <p:cNvSpPr txBox="1"/>
          <p:nvPr/>
        </p:nvSpPr>
        <p:spPr>
          <a:xfrm>
            <a:off x="9071402" y="11241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3B4156-E2C9-40F8-9519-2BEDA95A8DEB}"/>
              </a:ext>
            </a:extLst>
          </p:cNvPr>
          <p:cNvSpPr/>
          <p:nvPr/>
        </p:nvSpPr>
        <p:spPr>
          <a:xfrm>
            <a:off x="9436793" y="758900"/>
            <a:ext cx="190500" cy="171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58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987285-8FFC-40B3-B248-9C17402C8136}"/>
              </a:ext>
            </a:extLst>
          </p:cNvPr>
          <p:cNvSpPr/>
          <p:nvPr/>
        </p:nvSpPr>
        <p:spPr>
          <a:xfrm>
            <a:off x="2250925" y="2042111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81ADBE-4719-410B-BE44-11DBB653867C}"/>
              </a:ext>
            </a:extLst>
          </p:cNvPr>
          <p:cNvSpPr/>
          <p:nvPr/>
        </p:nvSpPr>
        <p:spPr>
          <a:xfrm>
            <a:off x="2250925" y="2334554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27736-D719-458E-82F5-A2E4E9D7DF98}"/>
              </a:ext>
            </a:extLst>
          </p:cNvPr>
          <p:cNvSpPr txBox="1"/>
          <p:nvPr/>
        </p:nvSpPr>
        <p:spPr>
          <a:xfrm>
            <a:off x="2441425" y="208939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10E794-9B60-4A9B-B6E3-93808DC1C283}"/>
              </a:ext>
            </a:extLst>
          </p:cNvPr>
          <p:cNvSpPr/>
          <p:nvPr/>
        </p:nvSpPr>
        <p:spPr>
          <a:xfrm>
            <a:off x="2710600" y="2042111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BF3995-AC04-4138-90A5-51DF279CF1DF}"/>
              </a:ext>
            </a:extLst>
          </p:cNvPr>
          <p:cNvSpPr/>
          <p:nvPr/>
        </p:nvSpPr>
        <p:spPr>
          <a:xfrm>
            <a:off x="2710600" y="2334554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44A015-CB93-42B6-9A5C-D3F4C25DFC25}"/>
              </a:ext>
            </a:extLst>
          </p:cNvPr>
          <p:cNvSpPr/>
          <p:nvPr/>
        </p:nvSpPr>
        <p:spPr>
          <a:xfrm>
            <a:off x="5012957" y="2131557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A6B97C-70A8-4B94-B288-CBCA923BA8C4}"/>
              </a:ext>
            </a:extLst>
          </p:cNvPr>
          <p:cNvSpPr/>
          <p:nvPr/>
        </p:nvSpPr>
        <p:spPr>
          <a:xfrm>
            <a:off x="5012957" y="2424000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FE61E-C57B-4F1A-9034-FC44E3B30983}"/>
              </a:ext>
            </a:extLst>
          </p:cNvPr>
          <p:cNvSpPr txBox="1"/>
          <p:nvPr/>
        </p:nvSpPr>
        <p:spPr>
          <a:xfrm>
            <a:off x="5278429" y="2050788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5F548-3100-4CC1-AF3C-E6EEBA4A267B}"/>
              </a:ext>
            </a:extLst>
          </p:cNvPr>
          <p:cNvSpPr/>
          <p:nvPr/>
        </p:nvSpPr>
        <p:spPr>
          <a:xfrm>
            <a:off x="5578511" y="2131557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E4FF80-4F9A-4B03-A25E-C3303537A560}"/>
              </a:ext>
            </a:extLst>
          </p:cNvPr>
          <p:cNvSpPr/>
          <p:nvPr/>
        </p:nvSpPr>
        <p:spPr>
          <a:xfrm>
            <a:off x="5578511" y="2424000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6D2FD6-3959-422D-BAD8-060570019461}"/>
              </a:ext>
            </a:extLst>
          </p:cNvPr>
          <p:cNvSpPr/>
          <p:nvPr/>
        </p:nvSpPr>
        <p:spPr>
          <a:xfrm>
            <a:off x="5001816" y="1839114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256F2E-1E6F-4FF0-BD56-5E1498F3685B}"/>
              </a:ext>
            </a:extLst>
          </p:cNvPr>
          <p:cNvSpPr/>
          <p:nvPr/>
        </p:nvSpPr>
        <p:spPr>
          <a:xfrm>
            <a:off x="5578511" y="1830513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561A60-0C49-4D18-9BF3-3ECF1B21E20D}"/>
              </a:ext>
            </a:extLst>
          </p:cNvPr>
          <p:cNvSpPr/>
          <p:nvPr/>
        </p:nvSpPr>
        <p:spPr>
          <a:xfrm>
            <a:off x="6185636" y="2131557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6CE494-691C-4634-A53C-DF1135D69075}"/>
              </a:ext>
            </a:extLst>
          </p:cNvPr>
          <p:cNvSpPr/>
          <p:nvPr/>
        </p:nvSpPr>
        <p:spPr>
          <a:xfrm>
            <a:off x="6185636" y="2424000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5D9B27-A3FF-4BE6-A42C-265C66676796}"/>
              </a:ext>
            </a:extLst>
          </p:cNvPr>
          <p:cNvSpPr/>
          <p:nvPr/>
        </p:nvSpPr>
        <p:spPr>
          <a:xfrm>
            <a:off x="6174495" y="1839114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1612B-4CEB-41BB-8D78-C3B80D251782}"/>
              </a:ext>
            </a:extLst>
          </p:cNvPr>
          <p:cNvSpPr txBox="1"/>
          <p:nvPr/>
        </p:nvSpPr>
        <p:spPr>
          <a:xfrm>
            <a:off x="5820245" y="2032616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736213-142A-4407-8FC8-C8C904E64C6D}"/>
              </a:ext>
            </a:extLst>
          </p:cNvPr>
          <p:cNvSpPr/>
          <p:nvPr/>
        </p:nvSpPr>
        <p:spPr>
          <a:xfrm>
            <a:off x="8323731" y="2225883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2DF283-1D4B-4455-837C-A01624ADD7D8}"/>
              </a:ext>
            </a:extLst>
          </p:cNvPr>
          <p:cNvSpPr/>
          <p:nvPr/>
        </p:nvSpPr>
        <p:spPr>
          <a:xfrm>
            <a:off x="8323731" y="2518326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C4146D-1E25-4DDA-B6F4-E18B199B7B1C}"/>
              </a:ext>
            </a:extLst>
          </p:cNvPr>
          <p:cNvSpPr txBox="1"/>
          <p:nvPr/>
        </p:nvSpPr>
        <p:spPr>
          <a:xfrm>
            <a:off x="8483324" y="197518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A60DA5-3E6B-4018-8BBF-2D3227B776DB}"/>
              </a:ext>
            </a:extLst>
          </p:cNvPr>
          <p:cNvSpPr/>
          <p:nvPr/>
        </p:nvSpPr>
        <p:spPr>
          <a:xfrm>
            <a:off x="8783406" y="2225883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9548928-BF92-4DCF-801D-E34778237EE8}"/>
              </a:ext>
            </a:extLst>
          </p:cNvPr>
          <p:cNvSpPr/>
          <p:nvPr/>
        </p:nvSpPr>
        <p:spPr>
          <a:xfrm>
            <a:off x="8783406" y="2518326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0F3E8E9-729E-4F9F-A31D-68443E1B6105}"/>
              </a:ext>
            </a:extLst>
          </p:cNvPr>
          <p:cNvSpPr/>
          <p:nvPr/>
        </p:nvSpPr>
        <p:spPr>
          <a:xfrm>
            <a:off x="8312590" y="1933440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D4C677-26D6-4B3D-8BC4-8735ADD64CF5}"/>
              </a:ext>
            </a:extLst>
          </p:cNvPr>
          <p:cNvSpPr/>
          <p:nvPr/>
        </p:nvSpPr>
        <p:spPr>
          <a:xfrm>
            <a:off x="8783406" y="1924839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C4EC5B-8B4C-41A7-8F0B-2E420506CFD1}"/>
              </a:ext>
            </a:extLst>
          </p:cNvPr>
          <p:cNvSpPr/>
          <p:nvPr/>
        </p:nvSpPr>
        <p:spPr>
          <a:xfrm>
            <a:off x="9390531" y="2225883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ADF985-3650-45B7-9B1D-6A033F238663}"/>
              </a:ext>
            </a:extLst>
          </p:cNvPr>
          <p:cNvSpPr/>
          <p:nvPr/>
        </p:nvSpPr>
        <p:spPr>
          <a:xfrm>
            <a:off x="9390531" y="2518326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F75081E-5F72-43CA-A65A-8BB198E79848}"/>
              </a:ext>
            </a:extLst>
          </p:cNvPr>
          <p:cNvSpPr/>
          <p:nvPr/>
        </p:nvSpPr>
        <p:spPr>
          <a:xfrm>
            <a:off x="9379390" y="1933440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AF76AF-4682-43FB-9D39-8A49D7F03CCF}"/>
              </a:ext>
            </a:extLst>
          </p:cNvPr>
          <p:cNvSpPr txBox="1"/>
          <p:nvPr/>
        </p:nvSpPr>
        <p:spPr>
          <a:xfrm>
            <a:off x="9025140" y="195701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163ED4-E7F3-4DDA-AB7F-D315CEC599D9}"/>
              </a:ext>
            </a:extLst>
          </p:cNvPr>
          <p:cNvSpPr/>
          <p:nvPr/>
        </p:nvSpPr>
        <p:spPr>
          <a:xfrm>
            <a:off x="8323731" y="1583689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03BAD1-67F8-4EC5-94F3-7D7FFBD594BB}"/>
              </a:ext>
            </a:extLst>
          </p:cNvPr>
          <p:cNvSpPr/>
          <p:nvPr/>
        </p:nvSpPr>
        <p:spPr>
          <a:xfrm>
            <a:off x="8794547" y="1575088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F487BBF-3C1F-4FB0-9CE7-1D0E832CE4CB}"/>
              </a:ext>
            </a:extLst>
          </p:cNvPr>
          <p:cNvSpPr/>
          <p:nvPr/>
        </p:nvSpPr>
        <p:spPr>
          <a:xfrm>
            <a:off x="9390531" y="1583689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C9A531-2365-4C01-8FE8-3E8E34F8A923}"/>
              </a:ext>
            </a:extLst>
          </p:cNvPr>
          <p:cNvSpPr/>
          <p:nvPr/>
        </p:nvSpPr>
        <p:spPr>
          <a:xfrm>
            <a:off x="10004972" y="2234095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927E7FA-D459-41D3-BD94-00F76D0C3352}"/>
              </a:ext>
            </a:extLst>
          </p:cNvPr>
          <p:cNvSpPr/>
          <p:nvPr/>
        </p:nvSpPr>
        <p:spPr>
          <a:xfrm>
            <a:off x="10004972" y="2526538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C86ABEF-955E-4ADC-BAAF-B164C1CA379A}"/>
              </a:ext>
            </a:extLst>
          </p:cNvPr>
          <p:cNvSpPr/>
          <p:nvPr/>
        </p:nvSpPr>
        <p:spPr>
          <a:xfrm>
            <a:off x="9993831" y="1941652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1515D1-D7DB-431E-8237-CF4F997F46B5}"/>
              </a:ext>
            </a:extLst>
          </p:cNvPr>
          <p:cNvSpPr txBox="1"/>
          <p:nvPr/>
        </p:nvSpPr>
        <p:spPr>
          <a:xfrm>
            <a:off x="9639581" y="196522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3B4156-E2C9-40F8-9519-2BEDA95A8DEB}"/>
              </a:ext>
            </a:extLst>
          </p:cNvPr>
          <p:cNvSpPr/>
          <p:nvPr/>
        </p:nvSpPr>
        <p:spPr>
          <a:xfrm>
            <a:off x="10004972" y="1591901"/>
            <a:ext cx="190500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649D9C-B729-4CD7-B0EE-C649FA13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91" y="2945988"/>
            <a:ext cx="2240474" cy="22252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8DCAA3-2DCB-43C5-A505-87CC46F93A93}"/>
              </a:ext>
            </a:extLst>
          </p:cNvPr>
          <p:cNvSpPr txBox="1"/>
          <p:nvPr/>
        </p:nvSpPr>
        <p:spPr>
          <a:xfrm>
            <a:off x="1217117" y="812428"/>
            <a:ext cx="976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/>
              <a:t>16</a:t>
            </a:r>
            <a:r>
              <a:rPr lang="en-GB" sz="3200" dirty="0"/>
              <a:t>O’s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FF969E4-F971-47C2-9ADB-8BED1934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09" y="2945988"/>
            <a:ext cx="2225233" cy="22176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A865D6-D73B-42FA-8937-55F924C0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068" y="2945988"/>
            <a:ext cx="2179509" cy="2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5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C8B34B6-EF71-4639-82BB-E972DC48113A}"/>
              </a:ext>
            </a:extLst>
          </p:cNvPr>
          <p:cNvGrpSpPr/>
          <p:nvPr/>
        </p:nvGrpSpPr>
        <p:grpSpPr>
          <a:xfrm>
            <a:off x="3149720" y="339977"/>
            <a:ext cx="1579755" cy="6200274"/>
            <a:chOff x="5230118" y="232610"/>
            <a:chExt cx="1579755" cy="6200274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589295C-AD10-4DD9-9E2E-32CF61D1CDD7}"/>
                </a:ext>
              </a:extLst>
            </p:cNvPr>
            <p:cNvSpPr/>
            <p:nvPr/>
          </p:nvSpPr>
          <p:spPr>
            <a:xfrm>
              <a:off x="5230118" y="240632"/>
              <a:ext cx="157975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CD3FDBBC-1467-45AC-9635-B009391A5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604" y="1331480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EB49F62-1FF5-45D5-9E84-8CFC3DF1D604}"/>
                </a:ext>
              </a:extLst>
            </p:cNvPr>
            <p:cNvSpPr txBox="1"/>
            <p:nvPr/>
          </p:nvSpPr>
          <p:spPr>
            <a:xfrm>
              <a:off x="5786700" y="5955996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1:4</a:t>
              </a:r>
            </a:p>
          </p:txBody>
        </p:sp>
        <p:sp>
          <p:nvSpPr>
            <p:cNvPr id="87" name="Text Box 2">
              <a:extLst>
                <a:ext uri="{FF2B5EF4-FFF2-40B4-BE49-F238E27FC236}">
                  <a16:creationId xmlns:a16="http://schemas.microsoft.com/office/drawing/2014/main" id="{50CD04F7-69F4-4CDA-9EF9-101B77AAA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1235" y="968325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8" name="Text Box 2">
              <a:extLst>
                <a:ext uri="{FF2B5EF4-FFF2-40B4-BE49-F238E27FC236}">
                  <a16:creationId xmlns:a16="http://schemas.microsoft.com/office/drawing/2014/main" id="{4F9B25BD-3AE7-42C7-BCC2-783124A72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9083" y="232610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9" name="Text Box 2">
              <a:extLst>
                <a:ext uri="{FF2B5EF4-FFF2-40B4-BE49-F238E27FC236}">
                  <a16:creationId xmlns:a16="http://schemas.microsoft.com/office/drawing/2014/main" id="{3E9B4F0E-3380-4155-8ABF-BF06E7B44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7652" y="604478"/>
              <a:ext cx="390525" cy="473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B51AD5-7F75-4BA0-AD69-7066C1D12D4E}"/>
              </a:ext>
            </a:extLst>
          </p:cNvPr>
          <p:cNvGrpSpPr/>
          <p:nvPr/>
        </p:nvGrpSpPr>
        <p:grpSpPr>
          <a:xfrm>
            <a:off x="1192517" y="347999"/>
            <a:ext cx="1888543" cy="6192252"/>
            <a:chOff x="8755394" y="240632"/>
            <a:chExt cx="1888543" cy="619225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8CD99D0-43E5-4C0A-9F7D-905DF8790510}"/>
                </a:ext>
              </a:extLst>
            </p:cNvPr>
            <p:cNvSpPr/>
            <p:nvPr/>
          </p:nvSpPr>
          <p:spPr>
            <a:xfrm>
              <a:off x="8755394" y="240632"/>
              <a:ext cx="1888543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 Box 2">
              <a:extLst>
                <a:ext uri="{FF2B5EF4-FFF2-40B4-BE49-F238E27FC236}">
                  <a16:creationId xmlns:a16="http://schemas.microsoft.com/office/drawing/2014/main" id="{820C57F2-9834-421A-93C9-F49BCBA6B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2471" y="1833391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51D87C0-909E-4AC2-AA46-5E055237D90F}"/>
                </a:ext>
              </a:extLst>
            </p:cNvPr>
            <p:cNvSpPr txBox="1"/>
            <p:nvPr/>
          </p:nvSpPr>
          <p:spPr>
            <a:xfrm>
              <a:off x="9500393" y="5955996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1:5</a:t>
              </a:r>
            </a:p>
          </p:txBody>
        </p:sp>
        <p:sp>
          <p:nvSpPr>
            <p:cNvPr id="100" name="Text Box 2">
              <a:extLst>
                <a:ext uri="{FF2B5EF4-FFF2-40B4-BE49-F238E27FC236}">
                  <a16:creationId xmlns:a16="http://schemas.microsoft.com/office/drawing/2014/main" id="{43257D48-7B95-4320-B3EE-397F117B39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6456" y="1450512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1" name="Text Box 2">
              <a:extLst>
                <a:ext uri="{FF2B5EF4-FFF2-40B4-BE49-F238E27FC236}">
                  <a16:creationId xmlns:a16="http://schemas.microsoft.com/office/drawing/2014/main" id="{806B79E4-79DC-42FB-9EF2-DE1669B56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4580" y="1084214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2" name="Text Box 2">
              <a:extLst>
                <a:ext uri="{FF2B5EF4-FFF2-40B4-BE49-F238E27FC236}">
                  <a16:creationId xmlns:a16="http://schemas.microsoft.com/office/drawing/2014/main" id="{11C2FD99-B5DE-47A9-AD79-F472A02F9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8565" y="717377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3" name="Text Box 2">
              <a:extLst>
                <a:ext uri="{FF2B5EF4-FFF2-40B4-BE49-F238E27FC236}">
                  <a16:creationId xmlns:a16="http://schemas.microsoft.com/office/drawing/2014/main" id="{CFBFD984-F184-49BD-96FB-ADF5FD4F2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9984" y="343281"/>
              <a:ext cx="390525" cy="437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FDCE21-2E9E-473D-B115-EA57C668EDEA}"/>
              </a:ext>
            </a:extLst>
          </p:cNvPr>
          <p:cNvGrpSpPr/>
          <p:nvPr/>
        </p:nvGrpSpPr>
        <p:grpSpPr>
          <a:xfrm>
            <a:off x="4827592" y="252186"/>
            <a:ext cx="1486204" cy="6288065"/>
            <a:chOff x="2628692" y="144819"/>
            <a:chExt cx="1486204" cy="6288065"/>
          </a:xfrm>
        </p:grpSpPr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E4E23D98-07C1-4AAD-8636-E44A70F6B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6881" y="874368"/>
              <a:ext cx="390525" cy="51028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8AF3265-6067-4C72-B45D-30B46E5D8447}"/>
                </a:ext>
              </a:extLst>
            </p:cNvPr>
            <p:cNvSpPr txBox="1"/>
            <p:nvPr/>
          </p:nvSpPr>
          <p:spPr>
            <a:xfrm>
              <a:off x="3109800" y="5970398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CB083CB-6B4C-40CD-8356-88110BD5F41A}"/>
                </a:ext>
              </a:extLst>
            </p:cNvPr>
            <p:cNvSpPr/>
            <p:nvPr/>
          </p:nvSpPr>
          <p:spPr>
            <a:xfrm>
              <a:off x="2628692" y="240632"/>
              <a:ext cx="1486204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 Box 2">
              <a:extLst>
                <a:ext uri="{FF2B5EF4-FFF2-40B4-BE49-F238E27FC236}">
                  <a16:creationId xmlns:a16="http://schemas.microsoft.com/office/drawing/2014/main" id="{D658A100-A8BC-4684-838A-BE1B080CB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159" y="509594"/>
              <a:ext cx="390525" cy="51028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6" name="Text Box 2">
              <a:extLst>
                <a:ext uri="{FF2B5EF4-FFF2-40B4-BE49-F238E27FC236}">
                  <a16:creationId xmlns:a16="http://schemas.microsoft.com/office/drawing/2014/main" id="{DC0F5CC1-7935-4D70-9F37-524D27869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1341" y="144819"/>
              <a:ext cx="390525" cy="510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3E9051-D253-44E5-9647-67AEFC5CFF74}"/>
              </a:ext>
            </a:extLst>
          </p:cNvPr>
          <p:cNvGrpSpPr/>
          <p:nvPr/>
        </p:nvGrpSpPr>
        <p:grpSpPr>
          <a:xfrm>
            <a:off x="6407108" y="347999"/>
            <a:ext cx="1072637" cy="6192252"/>
            <a:chOff x="709941" y="241783"/>
            <a:chExt cx="1072637" cy="6192252"/>
          </a:xfrm>
        </p:grpSpPr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17FDD157-F630-43CF-BFE1-733105DF0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106" y="1354260"/>
              <a:ext cx="390525" cy="43707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5AA19E02-7B36-4903-AD7B-49C9179ED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826" y="1712022"/>
              <a:ext cx="390525" cy="3638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3D74D52-2918-4752-A930-212F7B77B2ED}"/>
                </a:ext>
              </a:extLst>
            </p:cNvPr>
            <p:cNvSpPr txBox="1"/>
            <p:nvPr/>
          </p:nvSpPr>
          <p:spPr>
            <a:xfrm>
              <a:off x="923668" y="5992689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1:2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AFBD8A-FACC-4FB0-ABC3-93F4877D91C8}"/>
                </a:ext>
              </a:extLst>
            </p:cNvPr>
            <p:cNvSpPr/>
            <p:nvPr/>
          </p:nvSpPr>
          <p:spPr>
            <a:xfrm>
              <a:off x="709941" y="241783"/>
              <a:ext cx="1072637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3E7750-8E77-491C-A465-BDC78ECCA417}"/>
              </a:ext>
            </a:extLst>
          </p:cNvPr>
          <p:cNvGrpSpPr/>
          <p:nvPr/>
        </p:nvGrpSpPr>
        <p:grpSpPr>
          <a:xfrm>
            <a:off x="7560573" y="347999"/>
            <a:ext cx="619505" cy="6192252"/>
            <a:chOff x="6751029" y="332519"/>
            <a:chExt cx="619505" cy="6192252"/>
          </a:xfrm>
        </p:grpSpPr>
        <p:sp>
          <p:nvSpPr>
            <p:cNvPr id="169" name="Text Box 2">
              <a:extLst>
                <a:ext uri="{FF2B5EF4-FFF2-40B4-BE49-F238E27FC236}">
                  <a16:creationId xmlns:a16="http://schemas.microsoft.com/office/drawing/2014/main" id="{9719EA8C-B9FF-4CF6-93B1-3D6CE580B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5384" y="3254419"/>
              <a:ext cx="390525" cy="29065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E237428D-72E0-4A89-A822-5B91107AC1B2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1:1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7C2A76F-5090-47E9-AE7C-2CF6A48AEFDD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4B03A4E5-DD0B-4682-9FA8-72563EA26A2E}"/>
              </a:ext>
            </a:extLst>
          </p:cNvPr>
          <p:cNvGrpSpPr/>
          <p:nvPr/>
        </p:nvGrpSpPr>
        <p:grpSpPr>
          <a:xfrm>
            <a:off x="8280194" y="347999"/>
            <a:ext cx="619505" cy="6192252"/>
            <a:chOff x="6751029" y="332519"/>
            <a:chExt cx="619505" cy="6192252"/>
          </a:xfrm>
        </p:grpSpPr>
        <p:sp>
          <p:nvSpPr>
            <p:cNvPr id="219" name="Text Box 2">
              <a:extLst>
                <a:ext uri="{FF2B5EF4-FFF2-40B4-BE49-F238E27FC236}">
                  <a16:creationId xmlns:a16="http://schemas.microsoft.com/office/drawing/2014/main" id="{69547F2E-EA5F-410E-9AEF-C790B3BB2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1817391"/>
              <a:ext cx="390525" cy="43707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ADA2123-C8EE-4BE6-BCA3-E528439DA7CD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2:1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9AAA2B4-1254-41F7-8CBC-22BAC9DE095E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5D6F0A6-6CDE-4F31-9323-C459BFE758B7}"/>
              </a:ext>
            </a:extLst>
          </p:cNvPr>
          <p:cNvGrpSpPr/>
          <p:nvPr/>
        </p:nvGrpSpPr>
        <p:grpSpPr>
          <a:xfrm>
            <a:off x="8999815" y="347999"/>
            <a:ext cx="619505" cy="6192252"/>
            <a:chOff x="6751029" y="332519"/>
            <a:chExt cx="619505" cy="6192252"/>
          </a:xfrm>
        </p:grpSpPr>
        <p:sp>
          <p:nvSpPr>
            <p:cNvPr id="223" name="Text Box 2">
              <a:extLst>
                <a:ext uri="{FF2B5EF4-FFF2-40B4-BE49-F238E27FC236}">
                  <a16:creationId xmlns:a16="http://schemas.microsoft.com/office/drawing/2014/main" id="{6CD9E4C7-8B42-4688-AFFE-47D949B02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C37D625-27BF-40C5-97DE-EF2B1F18E195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3:1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DB9EF4C-D43E-4B2B-8DFC-9FF560757978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1C550B3-EAA3-4D7B-B8BE-6C1489B62ADA}"/>
              </a:ext>
            </a:extLst>
          </p:cNvPr>
          <p:cNvGrpSpPr/>
          <p:nvPr/>
        </p:nvGrpSpPr>
        <p:grpSpPr>
          <a:xfrm>
            <a:off x="9719436" y="347999"/>
            <a:ext cx="619505" cy="6192252"/>
            <a:chOff x="6751029" y="332519"/>
            <a:chExt cx="619505" cy="6192252"/>
          </a:xfrm>
        </p:grpSpPr>
        <p:sp>
          <p:nvSpPr>
            <p:cNvPr id="227" name="Text Box 2">
              <a:extLst>
                <a:ext uri="{FF2B5EF4-FFF2-40B4-BE49-F238E27FC236}">
                  <a16:creationId xmlns:a16="http://schemas.microsoft.com/office/drawing/2014/main" id="{87D52484-62F6-4191-9EC2-9A2E4BCAB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2B23C9B-3FC0-4A7B-9B2D-4D9FAE880CCA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4:1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2E851C5-45D6-4975-934A-631B16A855E1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510FC6C-5796-4176-9AEF-09AA9BA2FDA9}"/>
              </a:ext>
            </a:extLst>
          </p:cNvPr>
          <p:cNvGrpSpPr/>
          <p:nvPr/>
        </p:nvGrpSpPr>
        <p:grpSpPr>
          <a:xfrm>
            <a:off x="10439057" y="347999"/>
            <a:ext cx="619505" cy="6192252"/>
            <a:chOff x="6751029" y="332519"/>
            <a:chExt cx="619505" cy="6192252"/>
          </a:xfrm>
        </p:grpSpPr>
        <p:sp>
          <p:nvSpPr>
            <p:cNvPr id="231" name="Text Box 2">
              <a:extLst>
                <a:ext uri="{FF2B5EF4-FFF2-40B4-BE49-F238E27FC236}">
                  <a16:creationId xmlns:a16="http://schemas.microsoft.com/office/drawing/2014/main" id="{31326DF8-58BB-4009-A67F-A9338C23D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1429" y="371782"/>
              <a:ext cx="390525" cy="5834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4AB3D18-BBD6-43E2-98A7-DC0AEF427141}"/>
                </a:ext>
              </a:extLst>
            </p:cNvPr>
            <p:cNvSpPr txBox="1"/>
            <p:nvPr/>
          </p:nvSpPr>
          <p:spPr>
            <a:xfrm>
              <a:off x="6790732" y="6083425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5:1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6D5AD224-D6A5-4D82-ABA4-43BAF983EAF4}"/>
                </a:ext>
              </a:extLst>
            </p:cNvPr>
            <p:cNvSpPr/>
            <p:nvPr/>
          </p:nvSpPr>
          <p:spPr>
            <a:xfrm>
              <a:off x="6751029" y="332519"/>
              <a:ext cx="619505" cy="61922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EC7FC4-140C-4F13-B419-23E6F8B8437C}"/>
              </a:ext>
            </a:extLst>
          </p:cNvPr>
          <p:cNvSpPr txBox="1"/>
          <p:nvPr/>
        </p:nvSpPr>
        <p:spPr>
          <a:xfrm>
            <a:off x="1378909" y="349753"/>
            <a:ext cx="242374" cy="150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87F979-D8FE-43A9-934F-75B3517429FA}"/>
              </a:ext>
            </a:extLst>
          </p:cNvPr>
          <p:cNvSpPr txBox="1"/>
          <p:nvPr/>
        </p:nvSpPr>
        <p:spPr>
          <a:xfrm>
            <a:off x="1732102" y="349753"/>
            <a:ext cx="242374" cy="1143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0DC6DC-35EE-4E40-8D71-45FA2311E268}"/>
              </a:ext>
            </a:extLst>
          </p:cNvPr>
          <p:cNvSpPr txBox="1"/>
          <p:nvPr/>
        </p:nvSpPr>
        <p:spPr>
          <a:xfrm>
            <a:off x="2301343" y="349753"/>
            <a:ext cx="242374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281DBA-99D9-4679-B6D6-90747CBFEDDC}"/>
              </a:ext>
            </a:extLst>
          </p:cNvPr>
          <p:cNvSpPr txBox="1"/>
          <p:nvPr/>
        </p:nvSpPr>
        <p:spPr>
          <a:xfrm>
            <a:off x="2044296" y="349753"/>
            <a:ext cx="242374" cy="783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570B259-1651-485D-9EDB-B61E7A5206E3}"/>
              </a:ext>
            </a:extLst>
          </p:cNvPr>
          <p:cNvSpPr txBox="1"/>
          <p:nvPr/>
        </p:nvSpPr>
        <p:spPr>
          <a:xfrm>
            <a:off x="3318686" y="253973"/>
            <a:ext cx="242374" cy="1067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C123DB3-79F9-41DE-A921-C408FB484FA4}"/>
              </a:ext>
            </a:extLst>
          </p:cNvPr>
          <p:cNvSpPr txBox="1"/>
          <p:nvPr/>
        </p:nvSpPr>
        <p:spPr>
          <a:xfrm>
            <a:off x="3671879" y="253973"/>
            <a:ext cx="242374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000A07-9EBD-4CDE-9597-04D729043126}"/>
              </a:ext>
            </a:extLst>
          </p:cNvPr>
          <p:cNvSpPr txBox="1"/>
          <p:nvPr/>
        </p:nvSpPr>
        <p:spPr>
          <a:xfrm>
            <a:off x="3984073" y="253973"/>
            <a:ext cx="242374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1276C0E-D7F1-40CA-A2DF-DFF188671E67}"/>
              </a:ext>
            </a:extLst>
          </p:cNvPr>
          <p:cNvSpPr txBox="1"/>
          <p:nvPr/>
        </p:nvSpPr>
        <p:spPr>
          <a:xfrm>
            <a:off x="5035009" y="206544"/>
            <a:ext cx="242374" cy="1067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0D81F08-BF63-4B1A-9579-7D8EF277A569}"/>
              </a:ext>
            </a:extLst>
          </p:cNvPr>
          <p:cNvSpPr txBox="1"/>
          <p:nvPr/>
        </p:nvSpPr>
        <p:spPr>
          <a:xfrm>
            <a:off x="5388202" y="206544"/>
            <a:ext cx="242374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A3F25A-31AD-4A27-B617-BACBFBED7D96}"/>
              </a:ext>
            </a:extLst>
          </p:cNvPr>
          <p:cNvSpPr txBox="1"/>
          <p:nvPr/>
        </p:nvSpPr>
        <p:spPr>
          <a:xfrm>
            <a:off x="5700396" y="206544"/>
            <a:ext cx="242374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0A1BFAC-1F96-49FD-B02F-3936DF5B8113}"/>
              </a:ext>
            </a:extLst>
          </p:cNvPr>
          <p:cNvSpPr txBox="1"/>
          <p:nvPr/>
        </p:nvSpPr>
        <p:spPr>
          <a:xfrm>
            <a:off x="6594267" y="382552"/>
            <a:ext cx="242374" cy="1732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0B8A236-38B5-4B3A-ACCC-9A76A80E9F7E}"/>
              </a:ext>
            </a:extLst>
          </p:cNvPr>
          <p:cNvSpPr txBox="1"/>
          <p:nvPr/>
        </p:nvSpPr>
        <p:spPr>
          <a:xfrm>
            <a:off x="6947460" y="382552"/>
            <a:ext cx="242374" cy="1399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C5879E8-7315-4624-B4D0-3BE18E9012CF}"/>
              </a:ext>
            </a:extLst>
          </p:cNvPr>
          <p:cNvSpPr txBox="1"/>
          <p:nvPr/>
        </p:nvSpPr>
        <p:spPr>
          <a:xfrm>
            <a:off x="7733096" y="401591"/>
            <a:ext cx="242374" cy="2729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42D4046-5103-4F52-8285-C979E259EEE3}"/>
              </a:ext>
            </a:extLst>
          </p:cNvPr>
          <p:cNvSpPr txBox="1"/>
          <p:nvPr/>
        </p:nvSpPr>
        <p:spPr>
          <a:xfrm>
            <a:off x="8468759" y="407600"/>
            <a:ext cx="242374" cy="1399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6832C6-47CD-4174-9084-2EEB3306450A}"/>
              </a:ext>
            </a:extLst>
          </p:cNvPr>
          <p:cNvSpPr/>
          <p:nvPr/>
        </p:nvSpPr>
        <p:spPr>
          <a:xfrm>
            <a:off x="6546457" y="5097982"/>
            <a:ext cx="841571" cy="930584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D57E866-946D-439A-B579-F9E2B6B56CDE}"/>
              </a:ext>
            </a:extLst>
          </p:cNvPr>
          <p:cNvSpPr/>
          <p:nvPr/>
        </p:nvSpPr>
        <p:spPr>
          <a:xfrm>
            <a:off x="6554981" y="3681675"/>
            <a:ext cx="841571" cy="930584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AC9FEEA-5A32-4573-8A3F-2FB86C0DBC11}"/>
              </a:ext>
            </a:extLst>
          </p:cNvPr>
          <p:cNvSpPr/>
          <p:nvPr/>
        </p:nvSpPr>
        <p:spPr>
          <a:xfrm>
            <a:off x="6540006" y="4414917"/>
            <a:ext cx="841571" cy="930584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F487F52-4A63-417C-929F-BD33A38CF75F}"/>
              </a:ext>
            </a:extLst>
          </p:cNvPr>
          <p:cNvSpPr/>
          <p:nvPr/>
        </p:nvSpPr>
        <p:spPr>
          <a:xfrm>
            <a:off x="4999330" y="4998043"/>
            <a:ext cx="1180255" cy="1205576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690CB4F-DA45-4AF3-96CB-30C1A6C3F5ED}"/>
              </a:ext>
            </a:extLst>
          </p:cNvPr>
          <p:cNvSpPr/>
          <p:nvPr/>
        </p:nvSpPr>
        <p:spPr>
          <a:xfrm>
            <a:off x="4992879" y="3892406"/>
            <a:ext cx="1180255" cy="1205576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63CD296-D061-422B-9AC5-ED0A558CF83E}"/>
              </a:ext>
            </a:extLst>
          </p:cNvPr>
          <p:cNvSpPr/>
          <p:nvPr/>
        </p:nvSpPr>
        <p:spPr>
          <a:xfrm>
            <a:off x="5005781" y="2872811"/>
            <a:ext cx="1180255" cy="1205576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769D2FC-C15E-490D-890C-2105BE0B2741}"/>
              </a:ext>
            </a:extLst>
          </p:cNvPr>
          <p:cNvSpPr/>
          <p:nvPr/>
        </p:nvSpPr>
        <p:spPr>
          <a:xfrm>
            <a:off x="3265672" y="4732356"/>
            <a:ext cx="1403389" cy="1537327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5B3C71-93B0-4676-AFF9-3B015D0BDDBB}"/>
              </a:ext>
            </a:extLst>
          </p:cNvPr>
          <p:cNvSpPr/>
          <p:nvPr/>
        </p:nvSpPr>
        <p:spPr>
          <a:xfrm>
            <a:off x="1324129" y="4514256"/>
            <a:ext cx="1640112" cy="1884637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AB53183-BA1A-4B16-B757-007A68B76357}"/>
              </a:ext>
            </a:extLst>
          </p:cNvPr>
          <p:cNvSpPr/>
          <p:nvPr/>
        </p:nvSpPr>
        <p:spPr>
          <a:xfrm>
            <a:off x="3274226" y="3300574"/>
            <a:ext cx="1417373" cy="1520822"/>
          </a:xfrm>
          <a:custGeom>
            <a:avLst/>
            <a:gdLst>
              <a:gd name="connsiteX0" fmla="*/ 0 w 841571"/>
              <a:gd name="connsiteY0" fmla="*/ 0 h 930584"/>
              <a:gd name="connsiteX1" fmla="*/ 0 w 841571"/>
              <a:gd name="connsiteY1" fmla="*/ 930584 h 930584"/>
              <a:gd name="connsiteX2" fmla="*/ 841571 w 841571"/>
              <a:gd name="connsiteY2" fmla="*/ 0 h 930584"/>
              <a:gd name="connsiteX3" fmla="*/ 0 w 841571"/>
              <a:gd name="connsiteY3" fmla="*/ 0 h 93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571" h="930584">
                <a:moveTo>
                  <a:pt x="0" y="0"/>
                </a:moveTo>
                <a:lnTo>
                  <a:pt x="0" y="930584"/>
                </a:lnTo>
                <a:lnTo>
                  <a:pt x="841571" y="0"/>
                </a:lnTo>
                <a:lnTo>
                  <a:pt x="0" y="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657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093CA44-9328-4AD4-97B1-8E969A092FF9}"/>
              </a:ext>
            </a:extLst>
          </p:cNvPr>
          <p:cNvSpPr/>
          <p:nvPr/>
        </p:nvSpPr>
        <p:spPr>
          <a:xfrm>
            <a:off x="6947005" y="4650014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02EFA-9453-45E1-9F55-F5292B3A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00"/>
          <a:stretch/>
        </p:blipFill>
        <p:spPr>
          <a:xfrm>
            <a:off x="3324691" y="547710"/>
            <a:ext cx="1983683" cy="599052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C63269E6-E797-4BBF-B643-1C9738B72BB3}"/>
              </a:ext>
            </a:extLst>
          </p:cNvPr>
          <p:cNvSpPr/>
          <p:nvPr/>
        </p:nvSpPr>
        <p:spPr>
          <a:xfrm>
            <a:off x="5915276" y="4012301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AE442DF-11FE-4BE9-83D6-8E0824AF423E}"/>
              </a:ext>
            </a:extLst>
          </p:cNvPr>
          <p:cNvSpPr/>
          <p:nvPr/>
        </p:nvSpPr>
        <p:spPr>
          <a:xfrm>
            <a:off x="5923368" y="4277313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82E5818-A8CA-4435-85D3-F58A61B2EF82}"/>
              </a:ext>
            </a:extLst>
          </p:cNvPr>
          <p:cNvSpPr/>
          <p:nvPr/>
        </p:nvSpPr>
        <p:spPr>
          <a:xfrm>
            <a:off x="6158037" y="4020392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8BF6E65-13E6-4EBC-9655-EC3A43888104}"/>
              </a:ext>
            </a:extLst>
          </p:cNvPr>
          <p:cNvSpPr/>
          <p:nvPr/>
        </p:nvSpPr>
        <p:spPr>
          <a:xfrm>
            <a:off x="6815508" y="3364597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E5E0CFA-E0A1-4E6B-A42A-B6B90BE73002}"/>
              </a:ext>
            </a:extLst>
          </p:cNvPr>
          <p:cNvSpPr/>
          <p:nvPr/>
        </p:nvSpPr>
        <p:spPr>
          <a:xfrm>
            <a:off x="6860027" y="3653552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8DD99D0-02BA-4BC8-B34B-261077977C11}"/>
              </a:ext>
            </a:extLst>
          </p:cNvPr>
          <p:cNvSpPr/>
          <p:nvPr/>
        </p:nvSpPr>
        <p:spPr>
          <a:xfrm>
            <a:off x="7102788" y="3396631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1E870E2-4B86-4045-8E9E-A23F8F093797}"/>
              </a:ext>
            </a:extLst>
          </p:cNvPr>
          <p:cNvSpPr/>
          <p:nvPr/>
        </p:nvSpPr>
        <p:spPr>
          <a:xfrm>
            <a:off x="7118963" y="3633994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E68C53B-1075-4EBC-BDB6-72B44FBB1FE8}"/>
              </a:ext>
            </a:extLst>
          </p:cNvPr>
          <p:cNvSpPr/>
          <p:nvPr/>
        </p:nvSpPr>
        <p:spPr>
          <a:xfrm>
            <a:off x="5761528" y="2533482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A1F3D5B-3063-424C-AAF9-A031CAEA95B4}"/>
              </a:ext>
            </a:extLst>
          </p:cNvPr>
          <p:cNvSpPr/>
          <p:nvPr/>
        </p:nvSpPr>
        <p:spPr>
          <a:xfrm>
            <a:off x="6105427" y="2852782"/>
            <a:ext cx="242761" cy="258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26E9B72-094A-42B4-AAF4-5B8139036A39}"/>
              </a:ext>
            </a:extLst>
          </p:cNvPr>
          <p:cNvSpPr/>
          <p:nvPr/>
        </p:nvSpPr>
        <p:spPr>
          <a:xfrm>
            <a:off x="6085199" y="2557587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9093837-37FD-4E03-B22C-C1EC3B945560}"/>
              </a:ext>
            </a:extLst>
          </p:cNvPr>
          <p:cNvSpPr/>
          <p:nvPr/>
        </p:nvSpPr>
        <p:spPr>
          <a:xfrm>
            <a:off x="5769618" y="2821762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9F32B5D-514D-4B8E-88AD-57348BF978CF}"/>
              </a:ext>
            </a:extLst>
          </p:cNvPr>
          <p:cNvSpPr/>
          <p:nvPr/>
        </p:nvSpPr>
        <p:spPr>
          <a:xfrm>
            <a:off x="5623951" y="1253687"/>
            <a:ext cx="461248" cy="431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0D9576A-CC54-4D40-97D6-7107876AD066}"/>
              </a:ext>
            </a:extLst>
          </p:cNvPr>
          <p:cNvSpPr/>
          <p:nvPr/>
        </p:nvSpPr>
        <p:spPr>
          <a:xfrm>
            <a:off x="6060923" y="1663888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FB271CC-D589-4003-8214-FC0BAE754529}"/>
              </a:ext>
            </a:extLst>
          </p:cNvPr>
          <p:cNvSpPr/>
          <p:nvPr/>
        </p:nvSpPr>
        <p:spPr>
          <a:xfrm>
            <a:off x="5623951" y="1600334"/>
            <a:ext cx="461248" cy="431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5437FCC-4042-4B40-A380-E3A2432925D3}"/>
              </a:ext>
            </a:extLst>
          </p:cNvPr>
          <p:cNvSpPr/>
          <p:nvPr/>
        </p:nvSpPr>
        <p:spPr>
          <a:xfrm>
            <a:off x="6020461" y="1269876"/>
            <a:ext cx="461248" cy="431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196136D-B871-47D6-9ABB-09F95181D554}"/>
              </a:ext>
            </a:extLst>
          </p:cNvPr>
          <p:cNvSpPr/>
          <p:nvPr/>
        </p:nvSpPr>
        <p:spPr>
          <a:xfrm>
            <a:off x="6657715" y="1906309"/>
            <a:ext cx="461248" cy="431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31E63958-FAD1-4A34-950F-48E824A9392E}"/>
              </a:ext>
            </a:extLst>
          </p:cNvPr>
          <p:cNvSpPr/>
          <p:nvPr/>
        </p:nvSpPr>
        <p:spPr>
          <a:xfrm>
            <a:off x="7056248" y="2288223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ED075D2-0902-487B-BA35-EE1DB6EA5340}"/>
              </a:ext>
            </a:extLst>
          </p:cNvPr>
          <p:cNvSpPr/>
          <p:nvPr/>
        </p:nvSpPr>
        <p:spPr>
          <a:xfrm>
            <a:off x="7068386" y="1957432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28482F1-CE49-4569-965E-5674DEC1FCF9}"/>
              </a:ext>
            </a:extLst>
          </p:cNvPr>
          <p:cNvSpPr/>
          <p:nvPr/>
        </p:nvSpPr>
        <p:spPr>
          <a:xfrm>
            <a:off x="6720430" y="2300866"/>
            <a:ext cx="347956" cy="3297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D9D1F-3F8B-4731-8601-0D836FCB1476}"/>
              </a:ext>
            </a:extLst>
          </p:cNvPr>
          <p:cNvSpPr txBox="1"/>
          <p:nvPr/>
        </p:nvSpPr>
        <p:spPr>
          <a:xfrm>
            <a:off x="8035391" y="3526103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28</a:t>
            </a:r>
            <a:r>
              <a:rPr lang="en-US" sz="2400" dirty="0"/>
              <a:t>Si [</a:t>
            </a:r>
            <a:r>
              <a:rPr lang="en-US" sz="2400" baseline="30000" dirty="0"/>
              <a:t>16</a:t>
            </a:r>
            <a:r>
              <a:rPr lang="en-US" sz="2400" dirty="0"/>
              <a:t>O+</a:t>
            </a:r>
            <a:r>
              <a:rPr lang="en-US" sz="2400" baseline="30000" dirty="0"/>
              <a:t>12</a:t>
            </a:r>
            <a:r>
              <a:rPr lang="en-US" sz="2400" dirty="0"/>
              <a:t>C[3</a:t>
            </a:r>
            <a:r>
              <a:rPr lang="el-GR" sz="2400" dirty="0"/>
              <a:t>α</a:t>
            </a:r>
            <a:r>
              <a:rPr lang="en-US" sz="2400" dirty="0"/>
              <a:t>]: </a:t>
            </a:r>
            <a:r>
              <a:rPr lang="en-US" sz="2400" baseline="30000" dirty="0"/>
              <a:t>20</a:t>
            </a:r>
            <a:r>
              <a:rPr lang="en-US" sz="2400" dirty="0"/>
              <a:t>Ne+</a:t>
            </a:r>
            <a:r>
              <a:rPr lang="en-US" sz="2400" baseline="30000" dirty="0"/>
              <a:t>8</a:t>
            </a:r>
            <a:r>
              <a:rPr lang="en-US" sz="2400" dirty="0"/>
              <a:t>Be]</a:t>
            </a:r>
            <a:endParaRPr lang="en-GB" sz="2400" baseline="30000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D138134-5457-49C4-AE70-CF2ACA73435F}"/>
              </a:ext>
            </a:extLst>
          </p:cNvPr>
          <p:cNvSpPr txBox="1"/>
          <p:nvPr/>
        </p:nvSpPr>
        <p:spPr>
          <a:xfrm>
            <a:off x="8035382" y="4040413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12</a:t>
            </a:r>
            <a:r>
              <a:rPr lang="en-US" sz="2400" dirty="0"/>
              <a:t>C [3</a:t>
            </a:r>
            <a:r>
              <a:rPr lang="el-GR" sz="2400" dirty="0"/>
              <a:t>α</a:t>
            </a:r>
            <a:r>
              <a:rPr lang="en-US" sz="2400" dirty="0"/>
              <a:t>: </a:t>
            </a:r>
            <a:r>
              <a:rPr lang="en-US" sz="2400" baseline="30000" dirty="0"/>
              <a:t>8</a:t>
            </a:r>
            <a:r>
              <a:rPr lang="en-US" sz="2400" dirty="0"/>
              <a:t>Be+</a:t>
            </a:r>
            <a:r>
              <a:rPr lang="el-GR" sz="2400" dirty="0"/>
              <a:t> α</a:t>
            </a:r>
            <a:r>
              <a:rPr lang="en-US" sz="2400" dirty="0"/>
              <a:t>]</a:t>
            </a:r>
            <a:endParaRPr lang="en-GB" sz="24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691ECF-B065-42C1-B6F1-B31704D5CD05}"/>
              </a:ext>
            </a:extLst>
          </p:cNvPr>
          <p:cNvSpPr txBox="1"/>
          <p:nvPr/>
        </p:nvSpPr>
        <p:spPr>
          <a:xfrm>
            <a:off x="7987292" y="4650014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4</a:t>
            </a:r>
            <a:r>
              <a:rPr lang="en-US" sz="2400" dirty="0"/>
              <a:t>He</a:t>
            </a:r>
            <a:endParaRPr lang="en-GB" sz="24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2DBEF74-DACF-428E-946B-E71130822B20}"/>
              </a:ext>
            </a:extLst>
          </p:cNvPr>
          <p:cNvSpPr txBox="1"/>
          <p:nvPr/>
        </p:nvSpPr>
        <p:spPr>
          <a:xfrm>
            <a:off x="7987292" y="2658161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52</a:t>
            </a:r>
            <a:r>
              <a:rPr lang="en-US" sz="2400" dirty="0"/>
              <a:t>Ti [3x</a:t>
            </a:r>
            <a:r>
              <a:rPr lang="en-US" sz="2400" baseline="30000" dirty="0"/>
              <a:t>16</a:t>
            </a:r>
            <a:r>
              <a:rPr lang="en-US" sz="2400" dirty="0"/>
              <a:t>O+</a:t>
            </a:r>
            <a:r>
              <a:rPr lang="el-GR" sz="2400" dirty="0"/>
              <a:t>α</a:t>
            </a:r>
            <a:r>
              <a:rPr lang="en-US" sz="2400" dirty="0"/>
              <a:t>: </a:t>
            </a:r>
            <a:r>
              <a:rPr lang="en-US" sz="2400" baseline="30000" dirty="0"/>
              <a:t>32</a:t>
            </a:r>
            <a:r>
              <a:rPr lang="en-US" sz="2400" dirty="0"/>
              <a:t>S*+</a:t>
            </a:r>
            <a:r>
              <a:rPr lang="en-US" sz="2400" baseline="30000" dirty="0"/>
              <a:t>20</a:t>
            </a:r>
            <a:r>
              <a:rPr lang="en-US" sz="2400" dirty="0"/>
              <a:t>Ne ]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A8A3E-CAB1-4B20-96F6-8D52CD8AF843}"/>
              </a:ext>
            </a:extLst>
          </p:cNvPr>
          <p:cNvSpPr txBox="1"/>
          <p:nvPr/>
        </p:nvSpPr>
        <p:spPr>
          <a:xfrm>
            <a:off x="391887" y="547710"/>
            <a:ext cx="268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Cluster interpretation</a:t>
            </a:r>
            <a:endParaRPr lang="en-GB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B75E08-F143-4F3A-AE80-720285A84D49}"/>
              </a:ext>
            </a:extLst>
          </p:cNvPr>
          <p:cNvCxnSpPr/>
          <p:nvPr/>
        </p:nvCxnSpPr>
        <p:spPr>
          <a:xfrm>
            <a:off x="5456255" y="2287183"/>
            <a:ext cx="112541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1CC04DE-6397-469C-A62A-B2BA3B380278}"/>
              </a:ext>
            </a:extLst>
          </p:cNvPr>
          <p:cNvCxnSpPr/>
          <p:nvPr/>
        </p:nvCxnSpPr>
        <p:spPr>
          <a:xfrm>
            <a:off x="5439600" y="3681531"/>
            <a:ext cx="112541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D322D24-6907-4DDF-B822-A0E0CE67339A}"/>
              </a:ext>
            </a:extLst>
          </p:cNvPr>
          <p:cNvCxnSpPr/>
          <p:nvPr/>
        </p:nvCxnSpPr>
        <p:spPr>
          <a:xfrm>
            <a:off x="5498215" y="4856551"/>
            <a:ext cx="112541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FDB1E33-387E-46A4-9049-FD8FA1E96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23" r="10789"/>
          <a:stretch/>
        </p:blipFill>
        <p:spPr>
          <a:xfrm>
            <a:off x="808297" y="1711174"/>
            <a:ext cx="2230136" cy="2568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575E9C-7E12-4F60-BD79-7E074939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82" y="4151968"/>
            <a:ext cx="2705334" cy="2651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9FF37-E269-4D76-804F-76C488700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074" y="4449871"/>
            <a:ext cx="2545301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http://www.wmsoc.org.uk/_images/_slider/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18" b="28073"/>
          <a:stretch/>
        </p:blipFill>
        <p:spPr bwMode="auto">
          <a:xfrm>
            <a:off x="0" y="5976664"/>
            <a:ext cx="12192000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4394" y="278650"/>
            <a:ext cx="1944216" cy="6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351584" y="4725144"/>
            <a:ext cx="7488832" cy="0"/>
          </a:xfrm>
          <a:prstGeom prst="line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00422" y="908720"/>
            <a:ext cx="0" cy="381642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84033" y="548680"/>
            <a:ext cx="338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92D050"/>
                </a:solidFill>
              </a:rPr>
              <a:t>12.1 MeV: proton decay threshold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968208" y="1412776"/>
            <a:ext cx="0" cy="3341696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76120" y="1043444"/>
            <a:ext cx="350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92D050"/>
                </a:solidFill>
              </a:rPr>
              <a:t>15.7 MeV: neutron decay threshold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495600" y="1043444"/>
            <a:ext cx="0" cy="3822041"/>
          </a:xfrm>
          <a:prstGeom prst="line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7201" y="396847"/>
            <a:ext cx="2052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92D050"/>
                </a:solidFill>
              </a:rPr>
              <a:t>Temperature</a:t>
            </a:r>
            <a:endParaRPr lang="en-GB" dirty="0">
              <a:solidFill>
                <a:srgbClr val="92D05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495600" y="4725144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43872" y="4293096"/>
            <a:ext cx="72008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15880" y="4293096"/>
            <a:ext cx="2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40288" y="3861048"/>
            <a:ext cx="72008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12296" y="3861048"/>
            <a:ext cx="56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843972" y="342900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43972" y="3429000"/>
            <a:ext cx="252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96000" y="2348880"/>
            <a:ext cx="804422" cy="1100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00422" y="2348880"/>
            <a:ext cx="0" cy="2376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917208" y="3429000"/>
            <a:ext cx="1051000" cy="1296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13" y="4293097"/>
            <a:ext cx="2547588" cy="191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3" y="5551773"/>
            <a:ext cx="1738705" cy="1304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95" y="5740768"/>
            <a:ext cx="1763934" cy="132295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5335700" y="4051871"/>
            <a:ext cx="0" cy="18002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84389" y="4864009"/>
            <a:ext cx="326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92D050"/>
                </a:solidFill>
              </a:rPr>
              <a:t>7.16 MeV: alpha decay threshold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597079" y="3936948"/>
            <a:ext cx="0" cy="18002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76166" y="5585639"/>
            <a:ext cx="33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92D050"/>
                </a:solidFill>
              </a:rPr>
              <a:t>14.6 MeV: 2alpha decay threshold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338682" y="4705236"/>
            <a:ext cx="5676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870358" y="4273188"/>
            <a:ext cx="0" cy="43204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70358" y="4273188"/>
            <a:ext cx="2520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6122387" y="2348880"/>
            <a:ext cx="1474692" cy="19442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16708" y="3890310"/>
            <a:ext cx="21975" cy="83483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943872" y="4293096"/>
            <a:ext cx="72008" cy="43204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015880" y="4293096"/>
            <a:ext cx="21602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240288" y="3861048"/>
            <a:ext cx="72008" cy="43204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08" y="4751656"/>
            <a:ext cx="1378657" cy="4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9252018" y="4797152"/>
            <a:ext cx="117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92D050"/>
                </a:solidFill>
              </a:rPr>
              <a:t>Energy</a:t>
            </a:r>
            <a:endParaRPr lang="en-GB" dirty="0">
              <a:solidFill>
                <a:srgbClr val="92D05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47E9B9-574C-4EDF-BD8A-A5604AD0504C}"/>
              </a:ext>
            </a:extLst>
          </p:cNvPr>
          <p:cNvCxnSpPr>
            <a:cxnSpLocks/>
          </p:cNvCxnSpPr>
          <p:nvPr/>
        </p:nvCxnSpPr>
        <p:spPr>
          <a:xfrm flipV="1">
            <a:off x="7597079" y="2348880"/>
            <a:ext cx="0" cy="23042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9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C65AA-2C08-424C-BF62-C763FFC207F8}"/>
              </a:ext>
            </a:extLst>
          </p:cNvPr>
          <p:cNvSpPr txBox="1"/>
          <p:nvPr/>
        </p:nvSpPr>
        <p:spPr>
          <a:xfrm>
            <a:off x="405501" y="247206"/>
            <a:ext cx="3165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Alpha Particle </a:t>
            </a:r>
            <a:r>
              <a:rPr kumimoji="0" lang="en-GB" sz="3600" b="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</a:t>
            </a:r>
            <a:r>
              <a:rPr kumimoji="0" lang="en-GB" sz="3600" b="0" i="0" u="none" strike="sng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Alpha Condensation?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 Freer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prstClr val="white"/>
                </a:solidFill>
                <a:latin typeface="Calibri" panose="020F0502020204030204"/>
              </a:rPr>
              <a:t>University of Birmingham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8AA72-2F24-43AD-816E-194137606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r="10042" b="4478"/>
          <a:stretch/>
        </p:blipFill>
        <p:spPr>
          <a:xfrm>
            <a:off x="4817741" y="0"/>
            <a:ext cx="6819202" cy="68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0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056" y="-99392"/>
            <a:ext cx="7165199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076273" y="3070818"/>
            <a:ext cx="2326456" cy="2520280"/>
          </a:xfrm>
          <a:prstGeom prst="rect">
            <a:avLst/>
          </a:prstGeom>
          <a:solidFill>
            <a:srgbClr val="376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6" b="-23194"/>
          <a:stretch/>
        </p:blipFill>
        <p:spPr bwMode="auto">
          <a:xfrm rot="2551201">
            <a:off x="280164" y="2160088"/>
            <a:ext cx="7044786" cy="361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4056" y="683192"/>
            <a:ext cx="1382217" cy="512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60" y="626392"/>
            <a:ext cx="5545138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44"/>
          <a:stretch/>
        </p:blipFill>
        <p:spPr bwMode="auto">
          <a:xfrm>
            <a:off x="-14051" y="3287836"/>
            <a:ext cx="1847089" cy="176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" y="887573"/>
            <a:ext cx="1811402" cy="1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urved Connector 3"/>
          <p:cNvCxnSpPr/>
          <p:nvPr/>
        </p:nvCxnSpPr>
        <p:spPr>
          <a:xfrm>
            <a:off x="1188415" y="1126602"/>
            <a:ext cx="1809897" cy="144016"/>
          </a:xfrm>
          <a:prstGeom prst="curved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H="1" flipV="1">
            <a:off x="1285957" y="1934530"/>
            <a:ext cx="1728192" cy="1552499"/>
          </a:xfrm>
          <a:prstGeom prst="curved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630161" y="5517232"/>
            <a:ext cx="6120679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62207" y="683192"/>
            <a:ext cx="0" cy="5051922"/>
          </a:xfrm>
          <a:prstGeom prst="straightConnector1">
            <a:avLst/>
          </a:prstGeom>
          <a:ln w="28575">
            <a:solidFill>
              <a:srgbClr val="0203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33037" y="5519091"/>
            <a:ext cx="6133826" cy="1"/>
          </a:xfrm>
          <a:prstGeom prst="straightConnector1">
            <a:avLst/>
          </a:prstGeom>
          <a:ln w="28575">
            <a:solidFill>
              <a:srgbClr val="0203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3" r="56003" b="-1068"/>
          <a:stretch/>
        </p:blipFill>
        <p:spPr bwMode="auto">
          <a:xfrm>
            <a:off x="6946811" y="1046148"/>
            <a:ext cx="1936225" cy="19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12c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19171" r="24242" b="16542"/>
          <a:stretch>
            <a:fillRect/>
          </a:stretch>
        </p:blipFill>
        <p:spPr bwMode="auto">
          <a:xfrm>
            <a:off x="7617276" y="1694845"/>
            <a:ext cx="647265" cy="63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838918" y="27318"/>
            <a:ext cx="2124116" cy="30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825256" y="46482"/>
            <a:ext cx="1062058" cy="7802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25256" y="3078620"/>
            <a:ext cx="1062058" cy="7802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825256" y="54284"/>
            <a:ext cx="0" cy="3024336"/>
          </a:xfrm>
          <a:prstGeom prst="line">
            <a:avLst/>
          </a:prstGeom>
          <a:ln w="28575">
            <a:solidFill>
              <a:srgbClr val="0203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12" y="172713"/>
            <a:ext cx="1008856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07A71F0-402E-406C-BFE1-6697A3A6E7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0929" y="1952696"/>
            <a:ext cx="3197280" cy="2512150"/>
          </a:xfrm>
          <a:prstGeom prst="rect">
            <a:avLst/>
          </a:prstGeom>
        </p:spPr>
      </p:pic>
      <p:grpSp>
        <p:nvGrpSpPr>
          <p:cNvPr id="72" name="Group 8">
            <a:extLst>
              <a:ext uri="{FF2B5EF4-FFF2-40B4-BE49-F238E27FC236}">
                <a16:creationId xmlns:a16="http://schemas.microsoft.com/office/drawing/2014/main" id="{8FF13F98-1054-4A5A-A0C0-CF1F21FA90BD}"/>
              </a:ext>
            </a:extLst>
          </p:cNvPr>
          <p:cNvGrpSpPr>
            <a:grpSpLocks/>
          </p:cNvGrpSpPr>
          <p:nvPr/>
        </p:nvGrpSpPr>
        <p:grpSpPr bwMode="auto">
          <a:xfrm>
            <a:off x="7997855" y="4543773"/>
            <a:ext cx="4190160" cy="1946918"/>
            <a:chOff x="5666935" y="4434714"/>
            <a:chExt cx="3153537" cy="1298542"/>
          </a:xfrm>
        </p:grpSpPr>
        <p:pic>
          <p:nvPicPr>
            <p:cNvPr id="73" name="Picture 74" descr="Screen Shot 2016-09-09 at 09.32.27.png">
              <a:extLst>
                <a:ext uri="{FF2B5EF4-FFF2-40B4-BE49-F238E27FC236}">
                  <a16:creationId xmlns:a16="http://schemas.microsoft.com/office/drawing/2014/main" id="{14AD5354-2A88-42B8-B1FB-5757C78EB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07"/>
            <a:stretch>
              <a:fillRect/>
            </a:stretch>
          </p:blipFill>
          <p:spPr bwMode="auto">
            <a:xfrm>
              <a:off x="5666935" y="4434714"/>
              <a:ext cx="3153537" cy="129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A6FE811C-C8A3-460F-BFF4-0306AE257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4653136"/>
              <a:ext cx="504056" cy="504056"/>
              <a:chOff x="7596336" y="3356992"/>
              <a:chExt cx="565211" cy="565211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7D24029-DA07-4BD7-9CFF-6CFE8CA8011E}"/>
                  </a:ext>
                </a:extLst>
              </p:cNvPr>
              <p:cNvSpPr/>
              <p:nvPr/>
            </p:nvSpPr>
            <p:spPr>
              <a:xfrm>
                <a:off x="7596199" y="3356236"/>
                <a:ext cx="566210" cy="56675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E3EF9BA-183E-47DF-95B8-859A707E29F4}"/>
                  </a:ext>
                </a:extLst>
              </p:cNvPr>
              <p:cNvSpPr/>
              <p:nvPr/>
            </p:nvSpPr>
            <p:spPr>
              <a:xfrm>
                <a:off x="7811643" y="3418614"/>
                <a:ext cx="263519" cy="263771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307F1CA-E76D-4F68-8604-D4BE15173FAE}"/>
                  </a:ext>
                </a:extLst>
              </p:cNvPr>
              <p:cNvSpPr/>
              <p:nvPr/>
            </p:nvSpPr>
            <p:spPr>
              <a:xfrm>
                <a:off x="7649615" y="3461388"/>
                <a:ext cx="26529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20B03F4-CDC7-4FC0-92E9-1A236625770E}"/>
                  </a:ext>
                </a:extLst>
              </p:cNvPr>
              <p:cNvSpPr/>
              <p:nvPr/>
            </p:nvSpPr>
            <p:spPr>
              <a:xfrm>
                <a:off x="7836571" y="3552282"/>
                <a:ext cx="26351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DB98493-5E3E-493A-812E-B65D58EBC5B8}"/>
                  </a:ext>
                </a:extLst>
              </p:cNvPr>
              <p:cNvSpPr/>
              <p:nvPr/>
            </p:nvSpPr>
            <p:spPr>
              <a:xfrm>
                <a:off x="7687006" y="3600402"/>
                <a:ext cx="263519" cy="261989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75" name="Group 2">
              <a:extLst>
                <a:ext uri="{FF2B5EF4-FFF2-40B4-BE49-F238E27FC236}">
                  <a16:creationId xmlns:a16="http://schemas.microsoft.com/office/drawing/2014/main" id="{EF20745E-3730-4E1F-A8A3-8B17C26622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8264" y="4653136"/>
              <a:ext cx="504056" cy="504056"/>
              <a:chOff x="7596336" y="3356992"/>
              <a:chExt cx="565211" cy="56521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A70106E-2AC8-4990-8B2B-50BC08076438}"/>
                  </a:ext>
                </a:extLst>
              </p:cNvPr>
              <p:cNvSpPr/>
              <p:nvPr/>
            </p:nvSpPr>
            <p:spPr>
              <a:xfrm>
                <a:off x="7596441" y="3356236"/>
                <a:ext cx="564429" cy="56675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7D80C57-3235-4469-A39B-852E4151A6E5}"/>
                  </a:ext>
                </a:extLst>
              </p:cNvPr>
              <p:cNvSpPr/>
              <p:nvPr/>
            </p:nvSpPr>
            <p:spPr>
              <a:xfrm>
                <a:off x="7810106" y="3418614"/>
                <a:ext cx="263519" cy="263771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5B91D55-2699-4485-88C1-6A2D7112E760}"/>
                  </a:ext>
                </a:extLst>
              </p:cNvPr>
              <p:cNvSpPr/>
              <p:nvPr/>
            </p:nvSpPr>
            <p:spPr>
              <a:xfrm>
                <a:off x="7649858" y="3461388"/>
                <a:ext cx="26351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86B2A5EE-7D78-42CC-8996-1AF9D2A4F903}"/>
                  </a:ext>
                </a:extLst>
              </p:cNvPr>
              <p:cNvSpPr/>
              <p:nvPr/>
            </p:nvSpPr>
            <p:spPr>
              <a:xfrm>
                <a:off x="7835033" y="3552282"/>
                <a:ext cx="26351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A89991D-0D25-4EC2-8775-F217B617E055}"/>
                  </a:ext>
                </a:extLst>
              </p:cNvPr>
              <p:cNvSpPr/>
              <p:nvPr/>
            </p:nvSpPr>
            <p:spPr>
              <a:xfrm>
                <a:off x="7687248" y="3600402"/>
                <a:ext cx="263519" cy="261989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  <p:grpSp>
          <p:nvGrpSpPr>
            <p:cNvPr id="76" name="Group 2">
              <a:extLst>
                <a:ext uri="{FF2B5EF4-FFF2-40B4-BE49-F238E27FC236}">
                  <a16:creationId xmlns:a16="http://schemas.microsoft.com/office/drawing/2014/main" id="{E6229FD2-FD28-4CE3-8956-01D05D410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0192" y="4653136"/>
              <a:ext cx="504056" cy="504056"/>
              <a:chOff x="7596336" y="3356992"/>
              <a:chExt cx="565211" cy="565211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43AF00C-1FB2-4E88-9A02-D7068B290185}"/>
                  </a:ext>
                </a:extLst>
              </p:cNvPr>
              <p:cNvSpPr/>
              <p:nvPr/>
            </p:nvSpPr>
            <p:spPr>
              <a:xfrm>
                <a:off x="7596683" y="3356236"/>
                <a:ext cx="564429" cy="566751"/>
              </a:xfrm>
              <a:prstGeom prst="ellipse">
                <a:avLst/>
              </a:prstGeom>
              <a:solidFill>
                <a:srgbClr val="FFFFFF">
                  <a:alpha val="4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91C8E1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EEA45A2-279E-4164-BFBB-C0A8372E8A3D}"/>
                  </a:ext>
                </a:extLst>
              </p:cNvPr>
              <p:cNvSpPr/>
              <p:nvPr/>
            </p:nvSpPr>
            <p:spPr>
              <a:xfrm>
                <a:off x="7810347" y="3418614"/>
                <a:ext cx="263519" cy="263771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FBF81C0-5FD3-49A5-BE1B-B2E7D2542F80}"/>
                  </a:ext>
                </a:extLst>
              </p:cNvPr>
              <p:cNvSpPr/>
              <p:nvPr/>
            </p:nvSpPr>
            <p:spPr>
              <a:xfrm>
                <a:off x="7650099" y="3461388"/>
                <a:ext cx="26351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6FAD3CF-40E0-4A7D-A5CF-8C7A402896DC}"/>
                  </a:ext>
                </a:extLst>
              </p:cNvPr>
              <p:cNvSpPr/>
              <p:nvPr/>
            </p:nvSpPr>
            <p:spPr>
              <a:xfrm>
                <a:off x="7835274" y="3552282"/>
                <a:ext cx="263519" cy="2637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58FD4CD-079B-473F-989A-E9840F4AF4C1}"/>
                  </a:ext>
                </a:extLst>
              </p:cNvPr>
              <p:cNvSpPr/>
              <p:nvPr/>
            </p:nvSpPr>
            <p:spPr>
              <a:xfrm>
                <a:off x="7687489" y="3600402"/>
                <a:ext cx="263519" cy="261989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>
                  <a:solidFill>
                    <a:srgbClr val="ECECE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22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Hoyle Family: The Search for Alpha-Condensate States in Light Nuclei |  SpringerLink">
            <a:extLst>
              <a:ext uri="{FF2B5EF4-FFF2-40B4-BE49-F238E27FC236}">
                <a16:creationId xmlns:a16="http://schemas.microsoft.com/office/drawing/2014/main" id="{0392F2A5-5748-4DC9-93AD-FFB49967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77" y="234891"/>
            <a:ext cx="5754027" cy="42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7A829C-3E41-44F5-91C7-3DCE2CA3D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1" t="2022"/>
          <a:stretch/>
        </p:blipFill>
        <p:spPr>
          <a:xfrm>
            <a:off x="293613" y="158404"/>
            <a:ext cx="2846109" cy="332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148B4-7409-4613-9DDE-8FC8322F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56"/>
          <a:stretch/>
        </p:blipFill>
        <p:spPr>
          <a:xfrm>
            <a:off x="3139724" y="158406"/>
            <a:ext cx="2846110" cy="3322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6226B-239E-45DC-9E66-21DD29C4E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30" y="3535391"/>
            <a:ext cx="4165658" cy="332260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8CE0236-3A15-4BF7-AA5A-A7D8E406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2006" y="5606511"/>
            <a:ext cx="647407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A.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Tohsaki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, H. Horiuchi, P. Schuck, G.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Röpke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, Colloquium: status of α-particle condensate structure of the Hoyle state. Rev. Mod. Phys.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89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apple-system"/>
              </a:rPr>
              <a:t>, 011002 (2017).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6DC803-49CE-466F-9FAD-33263010C57D}"/>
              </a:ext>
            </a:extLst>
          </p:cNvPr>
          <p:cNvCxnSpPr/>
          <p:nvPr/>
        </p:nvCxnSpPr>
        <p:spPr>
          <a:xfrm flipH="1">
            <a:off x="696286" y="4476867"/>
            <a:ext cx="24716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F8B81B-92F5-4643-B297-E38D70F282DC}"/>
              </a:ext>
            </a:extLst>
          </p:cNvPr>
          <p:cNvSpPr txBox="1"/>
          <p:nvPr/>
        </p:nvSpPr>
        <p:spPr>
          <a:xfrm>
            <a:off x="2927425" y="4460043"/>
            <a:ext cx="1326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~70% bosonic</a:t>
            </a:r>
          </a:p>
          <a:p>
            <a:r>
              <a:rPr lang="en-GB" dirty="0"/>
              <a:t>Occupancy for each alpha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777FF-C5DF-44E0-9ED7-AE9C7AC2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721" y="1339022"/>
            <a:ext cx="1392615" cy="20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1" y="5857876"/>
            <a:ext cx="37242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824039" y="42863"/>
            <a:ext cx="74120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Separation into clusters (two-centre oscillator)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557213"/>
            <a:ext cx="768350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76" y="5846762"/>
            <a:ext cx="39036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859339" y="4891089"/>
            <a:ext cx="1627187" cy="917575"/>
            <a:chOff x="2101" y="3081"/>
            <a:chExt cx="1025" cy="578"/>
          </a:xfrm>
        </p:grpSpPr>
        <p:grpSp>
          <p:nvGrpSpPr>
            <p:cNvPr id="17430" name="Group 12"/>
            <p:cNvGrpSpPr>
              <a:grpSpLocks/>
            </p:cNvGrpSpPr>
            <p:nvPr/>
          </p:nvGrpSpPr>
          <p:grpSpPr bwMode="auto">
            <a:xfrm>
              <a:off x="2605" y="3081"/>
              <a:ext cx="521" cy="578"/>
              <a:chOff x="2606" y="2862"/>
              <a:chExt cx="722" cy="834"/>
            </a:xfrm>
          </p:grpSpPr>
          <p:sp>
            <p:nvSpPr>
              <p:cNvPr id="17435" name="Freeform 13"/>
              <p:cNvSpPr>
                <a:spLocks/>
              </p:cNvSpPr>
              <p:nvPr/>
            </p:nvSpPr>
            <p:spPr bwMode="auto">
              <a:xfrm>
                <a:off x="2606" y="2862"/>
                <a:ext cx="722" cy="834"/>
              </a:xfrm>
              <a:custGeom>
                <a:avLst/>
                <a:gdLst>
                  <a:gd name="T0" fmla="*/ 0 w 722"/>
                  <a:gd name="T1" fmla="*/ 9 h 834"/>
                  <a:gd name="T2" fmla="*/ 201 w 722"/>
                  <a:gd name="T3" fmla="*/ 640 h 834"/>
                  <a:gd name="T4" fmla="*/ 411 w 722"/>
                  <a:gd name="T5" fmla="*/ 832 h 834"/>
                  <a:gd name="T6" fmla="*/ 585 w 722"/>
                  <a:gd name="T7" fmla="*/ 649 h 834"/>
                  <a:gd name="T8" fmla="*/ 722 w 722"/>
                  <a:gd name="T9" fmla="*/ 0 h 8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834"/>
                  <a:gd name="T17" fmla="*/ 722 w 722"/>
                  <a:gd name="T18" fmla="*/ 834 h 8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834">
                    <a:moveTo>
                      <a:pt x="0" y="9"/>
                    </a:moveTo>
                    <a:cubicBezTo>
                      <a:pt x="66" y="256"/>
                      <a:pt x="133" y="503"/>
                      <a:pt x="201" y="640"/>
                    </a:cubicBezTo>
                    <a:cubicBezTo>
                      <a:pt x="269" y="777"/>
                      <a:pt x="347" y="830"/>
                      <a:pt x="411" y="832"/>
                    </a:cubicBezTo>
                    <a:cubicBezTo>
                      <a:pt x="475" y="834"/>
                      <a:pt x="533" y="788"/>
                      <a:pt x="585" y="649"/>
                    </a:cubicBezTo>
                    <a:cubicBezTo>
                      <a:pt x="637" y="510"/>
                      <a:pt x="679" y="255"/>
                      <a:pt x="722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6" name="Line 14"/>
              <p:cNvSpPr>
                <a:spLocks noChangeShapeType="1"/>
              </p:cNvSpPr>
              <p:nvPr/>
            </p:nvSpPr>
            <p:spPr bwMode="auto">
              <a:xfrm>
                <a:off x="2725" y="3301"/>
                <a:ext cx="521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7" name="Freeform 15"/>
              <p:cNvSpPr>
                <a:spLocks/>
              </p:cNvSpPr>
              <p:nvPr/>
            </p:nvSpPr>
            <p:spPr bwMode="auto">
              <a:xfrm>
                <a:off x="2734" y="2970"/>
                <a:ext cx="520" cy="349"/>
              </a:xfrm>
              <a:custGeom>
                <a:avLst/>
                <a:gdLst>
                  <a:gd name="T0" fmla="*/ 0 w 520"/>
                  <a:gd name="T1" fmla="*/ 349 h 349"/>
                  <a:gd name="T2" fmla="*/ 123 w 520"/>
                  <a:gd name="T3" fmla="*/ 84 h 349"/>
                  <a:gd name="T4" fmla="*/ 247 w 520"/>
                  <a:gd name="T5" fmla="*/ 1 h 349"/>
                  <a:gd name="T6" fmla="*/ 393 w 520"/>
                  <a:gd name="T7" fmla="*/ 93 h 349"/>
                  <a:gd name="T8" fmla="*/ 520 w 520"/>
                  <a:gd name="T9" fmla="*/ 331 h 3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349"/>
                  <a:gd name="T17" fmla="*/ 520 w 520"/>
                  <a:gd name="T18" fmla="*/ 349 h 3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349">
                    <a:moveTo>
                      <a:pt x="0" y="349"/>
                    </a:moveTo>
                    <a:cubicBezTo>
                      <a:pt x="41" y="245"/>
                      <a:pt x="82" y="142"/>
                      <a:pt x="123" y="84"/>
                    </a:cubicBezTo>
                    <a:cubicBezTo>
                      <a:pt x="165" y="26"/>
                      <a:pt x="202" y="0"/>
                      <a:pt x="247" y="1"/>
                    </a:cubicBezTo>
                    <a:cubicBezTo>
                      <a:pt x="292" y="2"/>
                      <a:pt x="348" y="38"/>
                      <a:pt x="393" y="93"/>
                    </a:cubicBezTo>
                    <a:cubicBezTo>
                      <a:pt x="438" y="148"/>
                      <a:pt x="494" y="282"/>
                      <a:pt x="520" y="331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431" name="Group 16"/>
            <p:cNvGrpSpPr>
              <a:grpSpLocks/>
            </p:cNvGrpSpPr>
            <p:nvPr/>
          </p:nvGrpSpPr>
          <p:grpSpPr bwMode="auto">
            <a:xfrm>
              <a:off x="2101" y="3081"/>
              <a:ext cx="521" cy="578"/>
              <a:chOff x="2606" y="2862"/>
              <a:chExt cx="722" cy="834"/>
            </a:xfrm>
          </p:grpSpPr>
          <p:sp>
            <p:nvSpPr>
              <p:cNvPr id="17432" name="Freeform 17"/>
              <p:cNvSpPr>
                <a:spLocks/>
              </p:cNvSpPr>
              <p:nvPr/>
            </p:nvSpPr>
            <p:spPr bwMode="auto">
              <a:xfrm>
                <a:off x="2606" y="2862"/>
                <a:ext cx="722" cy="834"/>
              </a:xfrm>
              <a:custGeom>
                <a:avLst/>
                <a:gdLst>
                  <a:gd name="T0" fmla="*/ 0 w 722"/>
                  <a:gd name="T1" fmla="*/ 9 h 834"/>
                  <a:gd name="T2" fmla="*/ 201 w 722"/>
                  <a:gd name="T3" fmla="*/ 640 h 834"/>
                  <a:gd name="T4" fmla="*/ 411 w 722"/>
                  <a:gd name="T5" fmla="*/ 832 h 834"/>
                  <a:gd name="T6" fmla="*/ 585 w 722"/>
                  <a:gd name="T7" fmla="*/ 649 h 834"/>
                  <a:gd name="T8" fmla="*/ 722 w 722"/>
                  <a:gd name="T9" fmla="*/ 0 h 8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834"/>
                  <a:gd name="T17" fmla="*/ 722 w 722"/>
                  <a:gd name="T18" fmla="*/ 834 h 8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834">
                    <a:moveTo>
                      <a:pt x="0" y="9"/>
                    </a:moveTo>
                    <a:cubicBezTo>
                      <a:pt x="66" y="256"/>
                      <a:pt x="133" y="503"/>
                      <a:pt x="201" y="640"/>
                    </a:cubicBezTo>
                    <a:cubicBezTo>
                      <a:pt x="269" y="777"/>
                      <a:pt x="347" y="830"/>
                      <a:pt x="411" y="832"/>
                    </a:cubicBezTo>
                    <a:cubicBezTo>
                      <a:pt x="475" y="834"/>
                      <a:pt x="533" y="788"/>
                      <a:pt x="585" y="649"/>
                    </a:cubicBezTo>
                    <a:cubicBezTo>
                      <a:pt x="637" y="510"/>
                      <a:pt x="679" y="255"/>
                      <a:pt x="722" y="0"/>
                    </a:cubicBezTo>
                  </a:path>
                </a:pathLst>
              </a:custGeom>
              <a:noFill/>
              <a:ln w="28575" cmpd="sng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3" name="Line 18"/>
              <p:cNvSpPr>
                <a:spLocks noChangeShapeType="1"/>
              </p:cNvSpPr>
              <p:nvPr/>
            </p:nvSpPr>
            <p:spPr bwMode="auto">
              <a:xfrm>
                <a:off x="2725" y="3301"/>
                <a:ext cx="521" cy="1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4" name="Freeform 19"/>
              <p:cNvSpPr>
                <a:spLocks/>
              </p:cNvSpPr>
              <p:nvPr/>
            </p:nvSpPr>
            <p:spPr bwMode="auto">
              <a:xfrm>
                <a:off x="2734" y="2970"/>
                <a:ext cx="520" cy="349"/>
              </a:xfrm>
              <a:custGeom>
                <a:avLst/>
                <a:gdLst>
                  <a:gd name="T0" fmla="*/ 0 w 520"/>
                  <a:gd name="T1" fmla="*/ 349 h 349"/>
                  <a:gd name="T2" fmla="*/ 123 w 520"/>
                  <a:gd name="T3" fmla="*/ 84 h 349"/>
                  <a:gd name="T4" fmla="*/ 247 w 520"/>
                  <a:gd name="T5" fmla="*/ 1 h 349"/>
                  <a:gd name="T6" fmla="*/ 393 w 520"/>
                  <a:gd name="T7" fmla="*/ 93 h 349"/>
                  <a:gd name="T8" fmla="*/ 520 w 520"/>
                  <a:gd name="T9" fmla="*/ 331 h 3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349"/>
                  <a:gd name="T17" fmla="*/ 520 w 520"/>
                  <a:gd name="T18" fmla="*/ 349 h 3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349">
                    <a:moveTo>
                      <a:pt x="0" y="349"/>
                    </a:moveTo>
                    <a:cubicBezTo>
                      <a:pt x="41" y="245"/>
                      <a:pt x="82" y="142"/>
                      <a:pt x="123" y="84"/>
                    </a:cubicBezTo>
                    <a:cubicBezTo>
                      <a:pt x="165" y="26"/>
                      <a:pt x="202" y="0"/>
                      <a:pt x="247" y="1"/>
                    </a:cubicBezTo>
                    <a:cubicBezTo>
                      <a:pt x="292" y="2"/>
                      <a:pt x="348" y="38"/>
                      <a:pt x="393" y="93"/>
                    </a:cubicBezTo>
                    <a:cubicBezTo>
                      <a:pt x="438" y="148"/>
                      <a:pt x="494" y="282"/>
                      <a:pt x="520" y="331"/>
                    </a:cubicBezTo>
                  </a:path>
                </a:pathLst>
              </a:custGeom>
              <a:noFill/>
              <a:ln w="28575" cmpd="sng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800350" y="4816475"/>
            <a:ext cx="1346200" cy="920750"/>
            <a:chOff x="804" y="3034"/>
            <a:chExt cx="848" cy="580"/>
          </a:xfrm>
        </p:grpSpPr>
        <p:sp>
          <p:nvSpPr>
            <p:cNvPr id="17424" name="Freeform 8"/>
            <p:cNvSpPr>
              <a:spLocks/>
            </p:cNvSpPr>
            <p:nvPr/>
          </p:nvSpPr>
          <p:spPr bwMode="auto">
            <a:xfrm>
              <a:off x="804" y="3036"/>
              <a:ext cx="521" cy="578"/>
            </a:xfrm>
            <a:custGeom>
              <a:avLst/>
              <a:gdLst>
                <a:gd name="T0" fmla="*/ 0 w 722"/>
                <a:gd name="T1" fmla="*/ 2 h 834"/>
                <a:gd name="T2" fmla="*/ 55 w 722"/>
                <a:gd name="T3" fmla="*/ 148 h 834"/>
                <a:gd name="T4" fmla="*/ 111 w 722"/>
                <a:gd name="T5" fmla="*/ 192 h 834"/>
                <a:gd name="T6" fmla="*/ 159 w 722"/>
                <a:gd name="T7" fmla="*/ 150 h 834"/>
                <a:gd name="T8" fmla="*/ 196 w 722"/>
                <a:gd name="T9" fmla="*/ 0 h 8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834"/>
                <a:gd name="T17" fmla="*/ 722 w 722"/>
                <a:gd name="T18" fmla="*/ 834 h 8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834">
                  <a:moveTo>
                    <a:pt x="0" y="9"/>
                  </a:moveTo>
                  <a:cubicBezTo>
                    <a:pt x="66" y="256"/>
                    <a:pt x="133" y="503"/>
                    <a:pt x="201" y="640"/>
                  </a:cubicBezTo>
                  <a:cubicBezTo>
                    <a:pt x="269" y="777"/>
                    <a:pt x="347" y="830"/>
                    <a:pt x="411" y="832"/>
                  </a:cubicBezTo>
                  <a:cubicBezTo>
                    <a:pt x="475" y="834"/>
                    <a:pt x="533" y="788"/>
                    <a:pt x="585" y="649"/>
                  </a:cubicBezTo>
                  <a:cubicBezTo>
                    <a:pt x="637" y="510"/>
                    <a:pt x="679" y="255"/>
                    <a:pt x="722" y="0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5" name="Line 9"/>
            <p:cNvSpPr>
              <a:spLocks noChangeShapeType="1"/>
            </p:cNvSpPr>
            <p:nvPr/>
          </p:nvSpPr>
          <p:spPr bwMode="auto">
            <a:xfrm>
              <a:off x="890" y="3322"/>
              <a:ext cx="376" cy="1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6" name="Freeform 10"/>
            <p:cNvSpPr>
              <a:spLocks/>
            </p:cNvSpPr>
            <p:nvPr/>
          </p:nvSpPr>
          <p:spPr bwMode="auto">
            <a:xfrm>
              <a:off x="896" y="3111"/>
              <a:ext cx="376" cy="242"/>
            </a:xfrm>
            <a:custGeom>
              <a:avLst/>
              <a:gdLst>
                <a:gd name="T0" fmla="*/ 0 w 520"/>
                <a:gd name="T1" fmla="*/ 80 h 349"/>
                <a:gd name="T2" fmla="*/ 33 w 520"/>
                <a:gd name="T3" fmla="*/ 19 h 349"/>
                <a:gd name="T4" fmla="*/ 67 w 520"/>
                <a:gd name="T5" fmla="*/ 1 h 349"/>
                <a:gd name="T6" fmla="*/ 107 w 520"/>
                <a:gd name="T7" fmla="*/ 21 h 349"/>
                <a:gd name="T8" fmla="*/ 142 w 520"/>
                <a:gd name="T9" fmla="*/ 76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"/>
                <a:gd name="T16" fmla="*/ 0 h 349"/>
                <a:gd name="T17" fmla="*/ 520 w 520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" h="349">
                  <a:moveTo>
                    <a:pt x="0" y="349"/>
                  </a:moveTo>
                  <a:cubicBezTo>
                    <a:pt x="41" y="245"/>
                    <a:pt x="82" y="142"/>
                    <a:pt x="123" y="84"/>
                  </a:cubicBezTo>
                  <a:cubicBezTo>
                    <a:pt x="165" y="26"/>
                    <a:pt x="202" y="0"/>
                    <a:pt x="247" y="1"/>
                  </a:cubicBezTo>
                  <a:cubicBezTo>
                    <a:pt x="292" y="2"/>
                    <a:pt x="348" y="38"/>
                    <a:pt x="393" y="93"/>
                  </a:cubicBezTo>
                  <a:cubicBezTo>
                    <a:pt x="438" y="148"/>
                    <a:pt x="494" y="282"/>
                    <a:pt x="520" y="331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7" name="Freeform 21"/>
            <p:cNvSpPr>
              <a:spLocks/>
            </p:cNvSpPr>
            <p:nvPr/>
          </p:nvSpPr>
          <p:spPr bwMode="auto">
            <a:xfrm>
              <a:off x="1131" y="3034"/>
              <a:ext cx="521" cy="578"/>
            </a:xfrm>
            <a:custGeom>
              <a:avLst/>
              <a:gdLst>
                <a:gd name="T0" fmla="*/ 0 w 722"/>
                <a:gd name="T1" fmla="*/ 2 h 834"/>
                <a:gd name="T2" fmla="*/ 55 w 722"/>
                <a:gd name="T3" fmla="*/ 148 h 834"/>
                <a:gd name="T4" fmla="*/ 111 w 722"/>
                <a:gd name="T5" fmla="*/ 192 h 834"/>
                <a:gd name="T6" fmla="*/ 159 w 722"/>
                <a:gd name="T7" fmla="*/ 150 h 834"/>
                <a:gd name="T8" fmla="*/ 196 w 722"/>
                <a:gd name="T9" fmla="*/ 0 h 8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834"/>
                <a:gd name="T17" fmla="*/ 722 w 722"/>
                <a:gd name="T18" fmla="*/ 834 h 8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834">
                  <a:moveTo>
                    <a:pt x="0" y="9"/>
                  </a:moveTo>
                  <a:cubicBezTo>
                    <a:pt x="66" y="256"/>
                    <a:pt x="133" y="503"/>
                    <a:pt x="201" y="640"/>
                  </a:cubicBezTo>
                  <a:cubicBezTo>
                    <a:pt x="269" y="777"/>
                    <a:pt x="347" y="830"/>
                    <a:pt x="411" y="832"/>
                  </a:cubicBezTo>
                  <a:cubicBezTo>
                    <a:pt x="475" y="834"/>
                    <a:pt x="533" y="788"/>
                    <a:pt x="585" y="649"/>
                  </a:cubicBezTo>
                  <a:cubicBezTo>
                    <a:pt x="637" y="510"/>
                    <a:pt x="679" y="255"/>
                    <a:pt x="722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8" name="Line 22"/>
            <p:cNvSpPr>
              <a:spLocks noChangeShapeType="1"/>
            </p:cNvSpPr>
            <p:nvPr/>
          </p:nvSpPr>
          <p:spPr bwMode="auto">
            <a:xfrm>
              <a:off x="1226" y="3375"/>
              <a:ext cx="376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9" name="Freeform 23"/>
            <p:cNvSpPr>
              <a:spLocks/>
            </p:cNvSpPr>
            <p:nvPr/>
          </p:nvSpPr>
          <p:spPr bwMode="auto">
            <a:xfrm>
              <a:off x="1223" y="3109"/>
              <a:ext cx="376" cy="242"/>
            </a:xfrm>
            <a:custGeom>
              <a:avLst/>
              <a:gdLst>
                <a:gd name="T0" fmla="*/ 0 w 520"/>
                <a:gd name="T1" fmla="*/ 80 h 349"/>
                <a:gd name="T2" fmla="*/ 33 w 520"/>
                <a:gd name="T3" fmla="*/ 19 h 349"/>
                <a:gd name="T4" fmla="*/ 67 w 520"/>
                <a:gd name="T5" fmla="*/ 1 h 349"/>
                <a:gd name="T6" fmla="*/ 107 w 520"/>
                <a:gd name="T7" fmla="*/ 21 h 349"/>
                <a:gd name="T8" fmla="*/ 142 w 520"/>
                <a:gd name="T9" fmla="*/ 76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"/>
                <a:gd name="T16" fmla="*/ 0 h 349"/>
                <a:gd name="T17" fmla="*/ 520 w 520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" h="349">
                  <a:moveTo>
                    <a:pt x="0" y="349"/>
                  </a:moveTo>
                  <a:cubicBezTo>
                    <a:pt x="41" y="245"/>
                    <a:pt x="82" y="142"/>
                    <a:pt x="123" y="84"/>
                  </a:cubicBezTo>
                  <a:cubicBezTo>
                    <a:pt x="165" y="26"/>
                    <a:pt x="202" y="0"/>
                    <a:pt x="247" y="1"/>
                  </a:cubicBezTo>
                  <a:cubicBezTo>
                    <a:pt x="292" y="2"/>
                    <a:pt x="348" y="38"/>
                    <a:pt x="393" y="93"/>
                  </a:cubicBezTo>
                  <a:cubicBezTo>
                    <a:pt x="438" y="148"/>
                    <a:pt x="494" y="282"/>
                    <a:pt x="520" y="33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722439" y="4775201"/>
            <a:ext cx="827087" cy="1031875"/>
            <a:chOff x="125" y="3008"/>
            <a:chExt cx="521" cy="650"/>
          </a:xfrm>
        </p:grpSpPr>
        <p:sp>
          <p:nvSpPr>
            <p:cNvPr id="17418" name="Freeform 25"/>
            <p:cNvSpPr>
              <a:spLocks/>
            </p:cNvSpPr>
            <p:nvPr/>
          </p:nvSpPr>
          <p:spPr bwMode="auto">
            <a:xfrm>
              <a:off x="125" y="3080"/>
              <a:ext cx="521" cy="578"/>
            </a:xfrm>
            <a:custGeom>
              <a:avLst/>
              <a:gdLst>
                <a:gd name="T0" fmla="*/ 0 w 722"/>
                <a:gd name="T1" fmla="*/ 2 h 834"/>
                <a:gd name="T2" fmla="*/ 55 w 722"/>
                <a:gd name="T3" fmla="*/ 148 h 834"/>
                <a:gd name="T4" fmla="*/ 111 w 722"/>
                <a:gd name="T5" fmla="*/ 192 h 834"/>
                <a:gd name="T6" fmla="*/ 159 w 722"/>
                <a:gd name="T7" fmla="*/ 150 h 834"/>
                <a:gd name="T8" fmla="*/ 196 w 722"/>
                <a:gd name="T9" fmla="*/ 0 h 8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834"/>
                <a:gd name="T17" fmla="*/ 722 w 722"/>
                <a:gd name="T18" fmla="*/ 834 h 8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834">
                  <a:moveTo>
                    <a:pt x="0" y="9"/>
                  </a:moveTo>
                  <a:cubicBezTo>
                    <a:pt x="66" y="256"/>
                    <a:pt x="133" y="503"/>
                    <a:pt x="201" y="640"/>
                  </a:cubicBezTo>
                  <a:cubicBezTo>
                    <a:pt x="269" y="777"/>
                    <a:pt x="347" y="830"/>
                    <a:pt x="411" y="832"/>
                  </a:cubicBezTo>
                  <a:cubicBezTo>
                    <a:pt x="475" y="834"/>
                    <a:pt x="533" y="788"/>
                    <a:pt x="585" y="649"/>
                  </a:cubicBezTo>
                  <a:cubicBezTo>
                    <a:pt x="637" y="510"/>
                    <a:pt x="679" y="255"/>
                    <a:pt x="722" y="0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9" name="Line 26"/>
            <p:cNvSpPr>
              <a:spLocks noChangeShapeType="1"/>
            </p:cNvSpPr>
            <p:nvPr/>
          </p:nvSpPr>
          <p:spPr bwMode="auto">
            <a:xfrm flipV="1">
              <a:off x="248" y="3486"/>
              <a:ext cx="285" cy="8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0" name="Freeform 27"/>
            <p:cNvSpPr>
              <a:spLocks/>
            </p:cNvSpPr>
            <p:nvPr/>
          </p:nvSpPr>
          <p:spPr bwMode="auto">
            <a:xfrm>
              <a:off x="263" y="3329"/>
              <a:ext cx="294" cy="169"/>
            </a:xfrm>
            <a:custGeom>
              <a:avLst/>
              <a:gdLst>
                <a:gd name="T0" fmla="*/ 0 w 520"/>
                <a:gd name="T1" fmla="*/ 19 h 349"/>
                <a:gd name="T2" fmla="*/ 13 w 520"/>
                <a:gd name="T3" fmla="*/ 5 h 349"/>
                <a:gd name="T4" fmla="*/ 25 w 520"/>
                <a:gd name="T5" fmla="*/ 0 h 349"/>
                <a:gd name="T6" fmla="*/ 40 w 520"/>
                <a:gd name="T7" fmla="*/ 5 h 349"/>
                <a:gd name="T8" fmla="*/ 53 w 520"/>
                <a:gd name="T9" fmla="*/ 18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"/>
                <a:gd name="T16" fmla="*/ 0 h 349"/>
                <a:gd name="T17" fmla="*/ 520 w 520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" h="349">
                  <a:moveTo>
                    <a:pt x="0" y="349"/>
                  </a:moveTo>
                  <a:cubicBezTo>
                    <a:pt x="41" y="245"/>
                    <a:pt x="82" y="142"/>
                    <a:pt x="123" y="84"/>
                  </a:cubicBezTo>
                  <a:cubicBezTo>
                    <a:pt x="165" y="26"/>
                    <a:pt x="202" y="0"/>
                    <a:pt x="247" y="1"/>
                  </a:cubicBezTo>
                  <a:cubicBezTo>
                    <a:pt x="292" y="2"/>
                    <a:pt x="348" y="38"/>
                    <a:pt x="393" y="93"/>
                  </a:cubicBezTo>
                  <a:cubicBezTo>
                    <a:pt x="438" y="148"/>
                    <a:pt x="494" y="282"/>
                    <a:pt x="520" y="331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1" name="Line 28"/>
            <p:cNvSpPr>
              <a:spLocks noChangeShapeType="1"/>
            </p:cNvSpPr>
            <p:nvPr/>
          </p:nvSpPr>
          <p:spPr bwMode="auto">
            <a:xfrm>
              <a:off x="174" y="3172"/>
              <a:ext cx="459" cy="1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2" name="Freeform 29"/>
            <p:cNvSpPr>
              <a:spLocks/>
            </p:cNvSpPr>
            <p:nvPr/>
          </p:nvSpPr>
          <p:spPr bwMode="auto">
            <a:xfrm>
              <a:off x="161" y="3008"/>
              <a:ext cx="221" cy="151"/>
            </a:xfrm>
            <a:custGeom>
              <a:avLst/>
              <a:gdLst>
                <a:gd name="T0" fmla="*/ 0 w 520"/>
                <a:gd name="T1" fmla="*/ 12 h 349"/>
                <a:gd name="T2" fmla="*/ 4 w 520"/>
                <a:gd name="T3" fmla="*/ 3 h 349"/>
                <a:gd name="T4" fmla="*/ 8 w 520"/>
                <a:gd name="T5" fmla="*/ 0 h 349"/>
                <a:gd name="T6" fmla="*/ 13 w 520"/>
                <a:gd name="T7" fmla="*/ 3 h 349"/>
                <a:gd name="T8" fmla="*/ 17 w 520"/>
                <a:gd name="T9" fmla="*/ 12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"/>
                <a:gd name="T16" fmla="*/ 0 h 349"/>
                <a:gd name="T17" fmla="*/ 520 w 520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" h="349">
                  <a:moveTo>
                    <a:pt x="0" y="349"/>
                  </a:moveTo>
                  <a:cubicBezTo>
                    <a:pt x="41" y="245"/>
                    <a:pt x="82" y="142"/>
                    <a:pt x="123" y="84"/>
                  </a:cubicBezTo>
                  <a:cubicBezTo>
                    <a:pt x="165" y="26"/>
                    <a:pt x="202" y="0"/>
                    <a:pt x="247" y="1"/>
                  </a:cubicBezTo>
                  <a:cubicBezTo>
                    <a:pt x="292" y="2"/>
                    <a:pt x="348" y="38"/>
                    <a:pt x="393" y="93"/>
                  </a:cubicBezTo>
                  <a:cubicBezTo>
                    <a:pt x="438" y="148"/>
                    <a:pt x="494" y="282"/>
                    <a:pt x="520" y="331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3" name="Freeform 30"/>
            <p:cNvSpPr>
              <a:spLocks/>
            </p:cNvSpPr>
            <p:nvPr/>
          </p:nvSpPr>
          <p:spPr bwMode="auto">
            <a:xfrm flipV="1">
              <a:off x="389" y="3153"/>
              <a:ext cx="221" cy="141"/>
            </a:xfrm>
            <a:custGeom>
              <a:avLst/>
              <a:gdLst>
                <a:gd name="T0" fmla="*/ 0 w 520"/>
                <a:gd name="T1" fmla="*/ 9 h 349"/>
                <a:gd name="T2" fmla="*/ 4 w 520"/>
                <a:gd name="T3" fmla="*/ 2 h 349"/>
                <a:gd name="T4" fmla="*/ 8 w 520"/>
                <a:gd name="T5" fmla="*/ 0 h 349"/>
                <a:gd name="T6" fmla="*/ 13 w 520"/>
                <a:gd name="T7" fmla="*/ 2 h 349"/>
                <a:gd name="T8" fmla="*/ 17 w 520"/>
                <a:gd name="T9" fmla="*/ 9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"/>
                <a:gd name="T16" fmla="*/ 0 h 349"/>
                <a:gd name="T17" fmla="*/ 520 w 520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" h="349">
                  <a:moveTo>
                    <a:pt x="0" y="349"/>
                  </a:moveTo>
                  <a:cubicBezTo>
                    <a:pt x="41" y="245"/>
                    <a:pt x="82" y="142"/>
                    <a:pt x="123" y="84"/>
                  </a:cubicBezTo>
                  <a:cubicBezTo>
                    <a:pt x="165" y="26"/>
                    <a:pt x="202" y="0"/>
                    <a:pt x="247" y="1"/>
                  </a:cubicBezTo>
                  <a:cubicBezTo>
                    <a:pt x="292" y="2"/>
                    <a:pt x="348" y="38"/>
                    <a:pt x="393" y="93"/>
                  </a:cubicBezTo>
                  <a:cubicBezTo>
                    <a:pt x="438" y="148"/>
                    <a:pt x="494" y="282"/>
                    <a:pt x="520" y="331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04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26" y="335997"/>
            <a:ext cx="3970337" cy="482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2"/>
          <a:stretch>
            <a:fillRect/>
          </a:stretch>
        </p:blipFill>
        <p:spPr bwMode="auto">
          <a:xfrm>
            <a:off x="1834736" y="399497"/>
            <a:ext cx="3910013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1013" y="5681664"/>
            <a:ext cx="7029450" cy="471487"/>
            <a:chOff x="143" y="3579"/>
            <a:chExt cx="4428" cy="297"/>
          </a:xfrm>
        </p:grpSpPr>
        <p:pic>
          <p:nvPicPr>
            <p:cNvPr id="1843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" y="3594"/>
              <a:ext cx="13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 Box 7"/>
            <p:cNvSpPr txBox="1">
              <a:spLocks noChangeArrowheads="1"/>
            </p:cNvSpPr>
            <p:nvPr/>
          </p:nvSpPr>
          <p:spPr bwMode="auto">
            <a:xfrm>
              <a:off x="143" y="3579"/>
              <a:ext cx="29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chemeClr val="bg1"/>
                  </a:solidFill>
                </a:rPr>
                <a:t>Quantum numbers of fused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3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969963"/>
            <a:ext cx="35433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143125" y="369888"/>
            <a:ext cx="299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The Harvey Diagram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54" y="2041038"/>
            <a:ext cx="5269120" cy="35792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378325" y="5972176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</a:rPr>
              <a:t>(</a:t>
            </a:r>
            <a:r>
              <a:rPr lang="en-GB" altLang="en-US" sz="1800" dirty="0" err="1">
                <a:solidFill>
                  <a:schemeClr val="bg1"/>
                </a:solidFill>
              </a:rPr>
              <a:t>n</a:t>
            </a:r>
            <a:r>
              <a:rPr lang="en-GB" altLang="en-US" sz="1800" baseline="-25000" dirty="0" err="1">
                <a:solidFill>
                  <a:schemeClr val="bg1"/>
                </a:solidFill>
              </a:rPr>
              <a:t>x</a:t>
            </a:r>
            <a:r>
              <a:rPr lang="en-GB" altLang="en-US" sz="1800" dirty="0" err="1">
                <a:solidFill>
                  <a:schemeClr val="bg1"/>
                </a:solidFill>
              </a:rPr>
              <a:t>,n</a:t>
            </a:r>
            <a:r>
              <a:rPr lang="en-GB" altLang="en-US" sz="1800" baseline="-25000" dirty="0" err="1">
                <a:solidFill>
                  <a:schemeClr val="bg1"/>
                </a:solidFill>
              </a:rPr>
              <a:t>y</a:t>
            </a:r>
            <a:r>
              <a:rPr lang="en-GB" altLang="en-US" sz="1800" dirty="0" err="1">
                <a:solidFill>
                  <a:schemeClr val="bg1"/>
                </a:solidFill>
              </a:rPr>
              <a:t>,n</a:t>
            </a:r>
            <a:r>
              <a:rPr lang="en-GB" altLang="en-US" sz="1800" baseline="-25000" dirty="0" err="1">
                <a:solidFill>
                  <a:schemeClr val="bg1"/>
                </a:solidFill>
              </a:rPr>
              <a:t>z</a:t>
            </a:r>
            <a:r>
              <a:rPr lang="en-GB" altLang="en-US" sz="18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106863" y="4584701"/>
            <a:ext cx="709612" cy="1192213"/>
            <a:chOff x="1627" y="2888"/>
            <a:chExt cx="447" cy="751"/>
          </a:xfrm>
        </p:grpSpPr>
        <p:sp>
          <p:nvSpPr>
            <p:cNvPr id="19469" name="Oval 8"/>
            <p:cNvSpPr>
              <a:spLocks noChangeArrowheads="1"/>
            </p:cNvSpPr>
            <p:nvPr/>
          </p:nvSpPr>
          <p:spPr bwMode="auto">
            <a:xfrm>
              <a:off x="1692" y="3374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0" name="Oval 9"/>
            <p:cNvSpPr>
              <a:spLocks noChangeArrowheads="1"/>
            </p:cNvSpPr>
            <p:nvPr/>
          </p:nvSpPr>
          <p:spPr bwMode="auto">
            <a:xfrm>
              <a:off x="1901" y="3373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1" name="Oval 10"/>
            <p:cNvSpPr>
              <a:spLocks noChangeArrowheads="1"/>
            </p:cNvSpPr>
            <p:nvPr/>
          </p:nvSpPr>
          <p:spPr bwMode="auto">
            <a:xfrm>
              <a:off x="1681" y="3026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2" name="Oval 11"/>
            <p:cNvSpPr>
              <a:spLocks noChangeArrowheads="1"/>
            </p:cNvSpPr>
            <p:nvPr/>
          </p:nvSpPr>
          <p:spPr bwMode="auto">
            <a:xfrm>
              <a:off x="1892" y="3025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3" name="Oval 12"/>
            <p:cNvSpPr>
              <a:spLocks noChangeArrowheads="1"/>
            </p:cNvSpPr>
            <p:nvPr/>
          </p:nvSpPr>
          <p:spPr bwMode="auto">
            <a:xfrm>
              <a:off x="1627" y="2889"/>
              <a:ext cx="202" cy="7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74" name="Oval 13"/>
            <p:cNvSpPr>
              <a:spLocks noChangeArrowheads="1"/>
            </p:cNvSpPr>
            <p:nvPr/>
          </p:nvSpPr>
          <p:spPr bwMode="auto">
            <a:xfrm>
              <a:off x="1863" y="2888"/>
              <a:ext cx="211" cy="7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784475" y="3830639"/>
            <a:ext cx="363538" cy="1944687"/>
            <a:chOff x="794" y="2413"/>
            <a:chExt cx="229" cy="1225"/>
          </a:xfrm>
        </p:grpSpPr>
        <p:sp>
          <p:nvSpPr>
            <p:cNvPr id="19464" name="Oval 14"/>
            <p:cNvSpPr>
              <a:spLocks noChangeArrowheads="1"/>
            </p:cNvSpPr>
            <p:nvPr/>
          </p:nvSpPr>
          <p:spPr bwMode="auto">
            <a:xfrm>
              <a:off x="848" y="3025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5" name="Oval 15"/>
            <p:cNvSpPr>
              <a:spLocks noChangeArrowheads="1"/>
            </p:cNvSpPr>
            <p:nvPr/>
          </p:nvSpPr>
          <p:spPr bwMode="auto">
            <a:xfrm>
              <a:off x="856" y="3134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6" name="Oval 16"/>
            <p:cNvSpPr>
              <a:spLocks noChangeArrowheads="1"/>
            </p:cNvSpPr>
            <p:nvPr/>
          </p:nvSpPr>
          <p:spPr bwMode="auto">
            <a:xfrm>
              <a:off x="854" y="3371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7" name="Oval 17"/>
            <p:cNvSpPr>
              <a:spLocks noChangeArrowheads="1"/>
            </p:cNvSpPr>
            <p:nvPr/>
          </p:nvSpPr>
          <p:spPr bwMode="auto">
            <a:xfrm>
              <a:off x="843" y="2556"/>
              <a:ext cx="128" cy="1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72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8" name="Oval 18"/>
            <p:cNvSpPr>
              <a:spLocks noChangeArrowheads="1"/>
            </p:cNvSpPr>
            <p:nvPr/>
          </p:nvSpPr>
          <p:spPr bwMode="auto">
            <a:xfrm>
              <a:off x="794" y="2413"/>
              <a:ext cx="229" cy="12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120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0240A9A-5C06-4F0E-8ED8-61255257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21" y="219582"/>
            <a:ext cx="8812337" cy="624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43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Widescreen</PresentationFormat>
  <Paragraphs>697</Paragraphs>
  <Slides>30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MS PGothic</vt:lpstr>
      <vt:lpstr>-apple-system</vt:lpstr>
      <vt:lpstr>Arial</vt:lpstr>
      <vt:lpstr>Calibri</vt:lpstr>
      <vt:lpstr>Calibri Light</vt:lpstr>
      <vt:lpstr>Georgia</vt:lpstr>
      <vt:lpstr>Lucida Grande</vt:lpstr>
      <vt:lpstr>Times New Roman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Break-up channel identification</vt:lpstr>
      <vt:lpstr>Presentazione standard di PowerPoint</vt:lpstr>
      <vt:lpstr>Fitted projected Dalitz plots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Freer (Physics and Astronomy)</dc:creator>
  <cp:lastModifiedBy>Susan Driessen</cp:lastModifiedBy>
  <cp:revision>36</cp:revision>
  <dcterms:created xsi:type="dcterms:W3CDTF">2021-06-26T07:23:19Z</dcterms:created>
  <dcterms:modified xsi:type="dcterms:W3CDTF">2021-06-30T11:38:45Z</dcterms:modified>
</cp:coreProperties>
</file>