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1081" r:id="rId3"/>
    <p:sldId id="1208" r:id="rId4"/>
    <p:sldId id="1091" r:id="rId5"/>
    <p:sldId id="1172" r:id="rId6"/>
    <p:sldId id="1189" r:id="rId7"/>
    <p:sldId id="639" r:id="rId8"/>
    <p:sldId id="1176" r:id="rId9"/>
    <p:sldId id="1177" r:id="rId10"/>
    <p:sldId id="1178" r:id="rId11"/>
    <p:sldId id="1192" r:id="rId12"/>
    <p:sldId id="1193" r:id="rId13"/>
    <p:sldId id="1194" r:id="rId14"/>
    <p:sldId id="1195" r:id="rId15"/>
    <p:sldId id="1190" r:id="rId16"/>
    <p:sldId id="1174" r:id="rId17"/>
    <p:sldId id="1149" r:id="rId18"/>
    <p:sldId id="1196" r:id="rId19"/>
    <p:sldId id="1200" r:id="rId20"/>
    <p:sldId id="1180" r:id="rId21"/>
    <p:sldId id="1207" r:id="rId22"/>
    <p:sldId id="1183" r:id="rId23"/>
    <p:sldId id="1197" r:id="rId24"/>
    <p:sldId id="1191" r:id="rId25"/>
    <p:sldId id="1182" r:id="rId26"/>
    <p:sldId id="1209" r:id="rId27"/>
    <p:sldId id="1198" r:id="rId28"/>
    <p:sldId id="1202" r:id="rId29"/>
    <p:sldId id="1203" r:id="rId30"/>
    <p:sldId id="1205" r:id="rId31"/>
    <p:sldId id="1204" r:id="rId32"/>
    <p:sldId id="580" r:id="rId33"/>
    <p:sldId id="1066" r:id="rId34"/>
    <p:sldId id="516" r:id="rId35"/>
    <p:sldId id="1201" r:id="rId36"/>
    <p:sldId id="1199" r:id="rId37"/>
    <p:sldId id="1179" r:id="rId38"/>
    <p:sldId id="1160" r:id="rId39"/>
    <p:sldId id="1206" r:id="rId40"/>
    <p:sldId id="1185" r:id="rId41"/>
    <p:sldId id="1188" r:id="rId42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5079AF"/>
    <a:srgbClr val="B33C00"/>
    <a:srgbClr val="7A93C3"/>
    <a:srgbClr val="DFA105"/>
    <a:srgbClr val="AAC44D"/>
    <a:srgbClr val="FADD4D"/>
    <a:srgbClr val="FF7700"/>
    <a:srgbClr val="5B56DA"/>
    <a:srgbClr val="D0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12" autoAdjust="0"/>
    <p:restoredTop sz="90204" autoAdjust="0"/>
  </p:normalViewPr>
  <p:slideViewPr>
    <p:cSldViewPr snapToObjects="1">
      <p:cViewPr varScale="1">
        <p:scale>
          <a:sx n="153" d="100"/>
          <a:sy n="153" d="100"/>
        </p:scale>
        <p:origin x="712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270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zymon Harabasz" userId="ba9c30392e46a2ae" providerId="LiveId" clId="{25B42E23-8B14-CE4D-9978-73245E630881}"/>
    <pc:docChg chg="undo redo custSel addSld delSld modSld sldOrd modMainMaster">
      <pc:chgData name="Szymon Harabasz" userId="ba9c30392e46a2ae" providerId="LiveId" clId="{25B42E23-8B14-CE4D-9978-73245E630881}" dt="2021-10-07T11:46:53.959" v="693" actId="20578"/>
      <pc:docMkLst>
        <pc:docMk/>
      </pc:docMkLst>
      <pc:sldChg chg="modSp">
        <pc:chgData name="Szymon Harabasz" userId="ba9c30392e46a2ae" providerId="LiveId" clId="{25B42E23-8B14-CE4D-9978-73245E630881}" dt="2021-10-04T21:58:35.666" v="98" actId="14826"/>
        <pc:sldMkLst>
          <pc:docMk/>
          <pc:sldMk cId="2992330832" sldId="639"/>
        </pc:sldMkLst>
        <pc:picChg chg="mod">
          <ac:chgData name="Szymon Harabasz" userId="ba9c30392e46a2ae" providerId="LiveId" clId="{25B42E23-8B14-CE4D-9978-73245E630881}" dt="2021-10-04T21:58:35.666" v="98" actId="14826"/>
          <ac:picMkLst>
            <pc:docMk/>
            <pc:sldMk cId="2992330832" sldId="639"/>
            <ac:picMk id="33" creationId="{20B1B3C1-586D-49DD-8347-DD316E4377CE}"/>
          </ac:picMkLst>
        </pc:picChg>
      </pc:sldChg>
      <pc:sldChg chg="modSp mod">
        <pc:chgData name="Szymon Harabasz" userId="ba9c30392e46a2ae" providerId="LiveId" clId="{25B42E23-8B14-CE4D-9978-73245E630881}" dt="2021-10-06T13:00:41.615" v="117" actId="20577"/>
        <pc:sldMkLst>
          <pc:docMk/>
          <pc:sldMk cId="3966017642" sldId="1149"/>
        </pc:sldMkLst>
        <pc:spChg chg="mod">
          <ac:chgData name="Szymon Harabasz" userId="ba9c30392e46a2ae" providerId="LiveId" clId="{25B42E23-8B14-CE4D-9978-73245E630881}" dt="2021-10-06T13:00:41.615" v="117" actId="20577"/>
          <ac:spMkLst>
            <pc:docMk/>
            <pc:sldMk cId="3966017642" sldId="1149"/>
            <ac:spMk id="2" creationId="{B225CE87-3449-4D71-9984-A514CD96D3C3}"/>
          </ac:spMkLst>
        </pc:spChg>
      </pc:sldChg>
      <pc:sldChg chg="delSp modSp mod">
        <pc:chgData name="Szymon Harabasz" userId="ba9c30392e46a2ae" providerId="LiveId" clId="{25B42E23-8B14-CE4D-9978-73245E630881}" dt="2021-10-04T21:58:05.737" v="97" actId="1037"/>
        <pc:sldMkLst>
          <pc:docMk/>
          <pc:sldMk cId="517845104" sldId="1177"/>
        </pc:sldMkLst>
        <pc:spChg chg="mod">
          <ac:chgData name="Szymon Harabasz" userId="ba9c30392e46a2ae" providerId="LiveId" clId="{25B42E23-8B14-CE4D-9978-73245E630881}" dt="2021-10-04T21:58:05.737" v="97" actId="1037"/>
          <ac:spMkLst>
            <pc:docMk/>
            <pc:sldMk cId="517845104" sldId="1177"/>
            <ac:spMk id="3" creationId="{8E6D3C24-8EE1-469F-B792-EA03BC297F33}"/>
          </ac:spMkLst>
        </pc:spChg>
        <pc:spChg chg="mod">
          <ac:chgData name="Szymon Harabasz" userId="ba9c30392e46a2ae" providerId="LiveId" clId="{25B42E23-8B14-CE4D-9978-73245E630881}" dt="2021-10-04T21:58:05.737" v="97" actId="1037"/>
          <ac:spMkLst>
            <pc:docMk/>
            <pc:sldMk cId="517845104" sldId="1177"/>
            <ac:spMk id="16" creationId="{FFB4B641-D4A7-48C7-9829-9721D68E265D}"/>
          </ac:spMkLst>
        </pc:spChg>
        <pc:spChg chg="mod">
          <ac:chgData name="Szymon Harabasz" userId="ba9c30392e46a2ae" providerId="LiveId" clId="{25B42E23-8B14-CE4D-9978-73245E630881}" dt="2021-10-04T21:58:05.737" v="97" actId="1037"/>
          <ac:spMkLst>
            <pc:docMk/>
            <pc:sldMk cId="517845104" sldId="1177"/>
            <ac:spMk id="20" creationId="{667977DA-4371-4A2D-882C-BF2F379D0951}"/>
          </ac:spMkLst>
        </pc:spChg>
        <pc:spChg chg="del">
          <ac:chgData name="Szymon Harabasz" userId="ba9c30392e46a2ae" providerId="LiveId" clId="{25B42E23-8B14-CE4D-9978-73245E630881}" dt="2021-10-04T21:57:43.770" v="80" actId="21"/>
          <ac:spMkLst>
            <pc:docMk/>
            <pc:sldMk cId="517845104" sldId="1177"/>
            <ac:spMk id="24" creationId="{463D8D7D-5351-924E-B6F4-4DBF16C00CE3}"/>
          </ac:spMkLst>
        </pc:spChg>
      </pc:sldChg>
      <pc:sldChg chg="modSp mod">
        <pc:chgData name="Szymon Harabasz" userId="ba9c30392e46a2ae" providerId="LiveId" clId="{25B42E23-8B14-CE4D-9978-73245E630881}" dt="2021-10-06T13:01:03.921" v="121" actId="20577"/>
        <pc:sldMkLst>
          <pc:docMk/>
          <pc:sldMk cId="1866413651" sldId="1182"/>
        </pc:sldMkLst>
        <pc:spChg chg="mod">
          <ac:chgData name="Szymon Harabasz" userId="ba9c30392e46a2ae" providerId="LiveId" clId="{25B42E23-8B14-CE4D-9978-73245E630881}" dt="2021-10-06T13:01:03.921" v="121" actId="20577"/>
          <ac:spMkLst>
            <pc:docMk/>
            <pc:sldMk cId="1866413651" sldId="1182"/>
            <ac:spMk id="2" creationId="{00000000-0000-0000-0000-000000000000}"/>
          </ac:spMkLst>
        </pc:spChg>
        <pc:spChg chg="mod">
          <ac:chgData name="Szymon Harabasz" userId="ba9c30392e46a2ae" providerId="LiveId" clId="{25B42E23-8B14-CE4D-9978-73245E630881}" dt="2021-10-04T21:50:30.061" v="31" actId="20577"/>
          <ac:spMkLst>
            <pc:docMk/>
            <pc:sldMk cId="1866413651" sldId="1182"/>
            <ac:spMk id="19" creationId="{9ABB08B2-2F0A-0845-BEB0-65FDFFD3EF81}"/>
          </ac:spMkLst>
        </pc:spChg>
      </pc:sldChg>
      <pc:sldChg chg="addSp modSp add mod ord">
        <pc:chgData name="Szymon Harabasz" userId="ba9c30392e46a2ae" providerId="LiveId" clId="{25B42E23-8B14-CE4D-9978-73245E630881}" dt="2021-10-07T11:46:53.959" v="693" actId="20578"/>
        <pc:sldMkLst>
          <pc:docMk/>
          <pc:sldMk cId="244637013" sldId="1183"/>
        </pc:sldMkLst>
        <pc:spChg chg="mod">
          <ac:chgData name="Szymon Harabasz" userId="ba9c30392e46a2ae" providerId="LiveId" clId="{25B42E23-8B14-CE4D-9978-73245E630881}" dt="2021-10-06T12:59:53.367" v="114" actId="20577"/>
          <ac:spMkLst>
            <pc:docMk/>
            <pc:sldMk cId="244637013" sldId="1183"/>
            <ac:spMk id="2" creationId="{00000000-0000-0000-0000-000000000000}"/>
          </ac:spMkLst>
        </pc:spChg>
        <pc:spChg chg="mod">
          <ac:chgData name="Szymon Harabasz" userId="ba9c30392e46a2ae" providerId="LiveId" clId="{25B42E23-8B14-CE4D-9978-73245E630881}" dt="2021-10-06T13:15:41.804" v="242" actId="207"/>
          <ac:spMkLst>
            <pc:docMk/>
            <pc:sldMk cId="244637013" sldId="1183"/>
            <ac:spMk id="5" creationId="{93FA526F-AE2D-9F4A-B225-D69FE8A5BAA7}"/>
          </ac:spMkLst>
        </pc:spChg>
        <pc:spChg chg="add mod">
          <ac:chgData name="Szymon Harabasz" userId="ba9c30392e46a2ae" providerId="LiveId" clId="{25B42E23-8B14-CE4D-9978-73245E630881}" dt="2021-10-04T22:10:49.986" v="100"/>
          <ac:spMkLst>
            <pc:docMk/>
            <pc:sldMk cId="244637013" sldId="1183"/>
            <ac:spMk id="23" creationId="{BB9D3EB8-21A9-1F48-AB2A-636834F3D238}"/>
          </ac:spMkLst>
        </pc:spChg>
      </pc:sldChg>
      <pc:sldChg chg="delSp modSp mod">
        <pc:chgData name="Szymon Harabasz" userId="ba9c30392e46a2ae" providerId="LiveId" clId="{25B42E23-8B14-CE4D-9978-73245E630881}" dt="2021-10-04T21:57:14.415" v="79" actId="1038"/>
        <pc:sldMkLst>
          <pc:docMk/>
          <pc:sldMk cId="50806647" sldId="1193"/>
        </pc:sldMkLst>
        <pc:spChg chg="mod">
          <ac:chgData name="Szymon Harabasz" userId="ba9c30392e46a2ae" providerId="LiveId" clId="{25B42E23-8B14-CE4D-9978-73245E630881}" dt="2021-10-04T21:57:14.415" v="79" actId="1038"/>
          <ac:spMkLst>
            <pc:docMk/>
            <pc:sldMk cId="50806647" sldId="1193"/>
            <ac:spMk id="7" creationId="{19B18110-F408-F749-B501-B9C4E7371AAB}"/>
          </ac:spMkLst>
        </pc:spChg>
        <pc:spChg chg="mod">
          <ac:chgData name="Szymon Harabasz" userId="ba9c30392e46a2ae" providerId="LiveId" clId="{25B42E23-8B14-CE4D-9978-73245E630881}" dt="2021-10-04T21:57:14.415" v="79" actId="1038"/>
          <ac:spMkLst>
            <pc:docMk/>
            <pc:sldMk cId="50806647" sldId="1193"/>
            <ac:spMk id="8" creationId="{2CC68AFA-F956-4247-8733-417C0A5E3366}"/>
          </ac:spMkLst>
        </pc:spChg>
        <pc:spChg chg="mod">
          <ac:chgData name="Szymon Harabasz" userId="ba9c30392e46a2ae" providerId="LiveId" clId="{25B42E23-8B14-CE4D-9978-73245E630881}" dt="2021-10-04T21:57:14.415" v="79" actId="1038"/>
          <ac:spMkLst>
            <pc:docMk/>
            <pc:sldMk cId="50806647" sldId="1193"/>
            <ac:spMk id="15" creationId="{00000000-0000-0000-0000-000000000000}"/>
          </ac:spMkLst>
        </pc:spChg>
        <pc:spChg chg="mod">
          <ac:chgData name="Szymon Harabasz" userId="ba9c30392e46a2ae" providerId="LiveId" clId="{25B42E23-8B14-CE4D-9978-73245E630881}" dt="2021-10-04T21:57:14.415" v="79" actId="1038"/>
          <ac:spMkLst>
            <pc:docMk/>
            <pc:sldMk cId="50806647" sldId="1193"/>
            <ac:spMk id="16" creationId="{DED47525-7D16-5B40-BE94-75F6CADCFA17}"/>
          </ac:spMkLst>
        </pc:spChg>
        <pc:spChg chg="mod">
          <ac:chgData name="Szymon Harabasz" userId="ba9c30392e46a2ae" providerId="LiveId" clId="{25B42E23-8B14-CE4D-9978-73245E630881}" dt="2021-10-04T21:57:14.415" v="79" actId="1038"/>
          <ac:spMkLst>
            <pc:docMk/>
            <pc:sldMk cId="50806647" sldId="1193"/>
            <ac:spMk id="17" creationId="{3DAABFEC-8AA3-D14E-9C35-79C5560C648E}"/>
          </ac:spMkLst>
        </pc:spChg>
        <pc:spChg chg="del">
          <ac:chgData name="Szymon Harabasz" userId="ba9c30392e46a2ae" providerId="LiveId" clId="{25B42E23-8B14-CE4D-9978-73245E630881}" dt="2021-10-04T21:56:54.293" v="76" actId="21"/>
          <ac:spMkLst>
            <pc:docMk/>
            <pc:sldMk cId="50806647" sldId="1193"/>
            <ac:spMk id="19" creationId="{1D71CEC2-2B16-1A4B-B070-9EB277CB7B1F}"/>
          </ac:spMkLst>
        </pc:spChg>
        <pc:picChg chg="mod">
          <ac:chgData name="Szymon Harabasz" userId="ba9c30392e46a2ae" providerId="LiveId" clId="{25B42E23-8B14-CE4D-9978-73245E630881}" dt="2021-10-04T21:57:14.415" v="79" actId="1038"/>
          <ac:picMkLst>
            <pc:docMk/>
            <pc:sldMk cId="50806647" sldId="1193"/>
            <ac:picMk id="6" creationId="{3D785C26-915D-3944-AA7A-04906521AACE}"/>
          </ac:picMkLst>
        </pc:picChg>
        <pc:picChg chg="mod">
          <ac:chgData name="Szymon Harabasz" userId="ba9c30392e46a2ae" providerId="LiveId" clId="{25B42E23-8B14-CE4D-9978-73245E630881}" dt="2021-10-04T21:51:40.034" v="32" actId="14826"/>
          <ac:picMkLst>
            <pc:docMk/>
            <pc:sldMk cId="50806647" sldId="1193"/>
            <ac:picMk id="18" creationId="{64956897-5455-3A4B-B0C7-552EB1BC5741}"/>
          </ac:picMkLst>
        </pc:picChg>
        <pc:cxnChg chg="mod">
          <ac:chgData name="Szymon Harabasz" userId="ba9c30392e46a2ae" providerId="LiveId" clId="{25B42E23-8B14-CE4D-9978-73245E630881}" dt="2021-10-04T21:57:14.415" v="79" actId="1038"/>
          <ac:cxnSpMkLst>
            <pc:docMk/>
            <pc:sldMk cId="50806647" sldId="1193"/>
            <ac:cxnSpMk id="10" creationId="{FCAC38F0-38AD-F842-85FD-A419190AD5AD}"/>
          </ac:cxnSpMkLst>
        </pc:cxnChg>
        <pc:cxnChg chg="mod">
          <ac:chgData name="Szymon Harabasz" userId="ba9c30392e46a2ae" providerId="LiveId" clId="{25B42E23-8B14-CE4D-9978-73245E630881}" dt="2021-10-04T21:57:14.415" v="79" actId="1038"/>
          <ac:cxnSpMkLst>
            <pc:docMk/>
            <pc:sldMk cId="50806647" sldId="1193"/>
            <ac:cxnSpMk id="14" creationId="{589DF383-3382-554E-BAA5-9BE0A1952AC7}"/>
          </ac:cxnSpMkLst>
        </pc:cxnChg>
      </pc:sldChg>
      <pc:sldChg chg="delSp modSp mod">
        <pc:chgData name="Szymon Harabasz" userId="ba9c30392e46a2ae" providerId="LiveId" clId="{25B42E23-8B14-CE4D-9978-73245E630881}" dt="2021-10-04T21:56:37.361" v="75" actId="1038"/>
        <pc:sldMkLst>
          <pc:docMk/>
          <pc:sldMk cId="3062793997" sldId="1195"/>
        </pc:sldMkLst>
        <pc:spChg chg="del">
          <ac:chgData name="Szymon Harabasz" userId="ba9c30392e46a2ae" providerId="LiveId" clId="{25B42E23-8B14-CE4D-9978-73245E630881}" dt="2021-10-04T21:56:17.399" v="67" actId="21"/>
          <ac:spMkLst>
            <pc:docMk/>
            <pc:sldMk cId="3062793997" sldId="1195"/>
            <ac:spMk id="10" creationId="{00000000-0000-0000-0000-000000000000}"/>
          </ac:spMkLst>
        </pc:spChg>
        <pc:picChg chg="mod">
          <ac:chgData name="Szymon Harabasz" userId="ba9c30392e46a2ae" providerId="LiveId" clId="{25B42E23-8B14-CE4D-9978-73245E630881}" dt="2021-10-04T21:56:37.361" v="75" actId="1038"/>
          <ac:picMkLst>
            <pc:docMk/>
            <pc:sldMk cId="3062793997" sldId="1195"/>
            <ac:picMk id="5" creationId="{00000000-0000-0000-0000-000000000000}"/>
          </ac:picMkLst>
        </pc:picChg>
        <pc:picChg chg="mod">
          <ac:chgData name="Szymon Harabasz" userId="ba9c30392e46a2ae" providerId="LiveId" clId="{25B42E23-8B14-CE4D-9978-73245E630881}" dt="2021-10-04T21:56:37.361" v="75" actId="1038"/>
          <ac:picMkLst>
            <pc:docMk/>
            <pc:sldMk cId="3062793997" sldId="1195"/>
            <ac:picMk id="6" creationId="{00000000-0000-0000-0000-000000000000}"/>
          </ac:picMkLst>
        </pc:picChg>
      </pc:sldChg>
      <pc:sldChg chg="delSp modSp mod">
        <pc:chgData name="Szymon Harabasz" userId="ba9c30392e46a2ae" providerId="LiveId" clId="{25B42E23-8B14-CE4D-9978-73245E630881}" dt="2021-10-04T21:55:42.011" v="66" actId="1038"/>
        <pc:sldMkLst>
          <pc:docMk/>
          <pc:sldMk cId="3217953863" sldId="1197"/>
        </pc:sldMkLst>
        <pc:spChg chg="del">
          <ac:chgData name="Szymon Harabasz" userId="ba9c30392e46a2ae" providerId="LiveId" clId="{25B42E23-8B14-CE4D-9978-73245E630881}" dt="2021-10-04T21:55:20.486" v="49" actId="21"/>
          <ac:spMkLst>
            <pc:docMk/>
            <pc:sldMk cId="3217953863" sldId="1197"/>
            <ac:spMk id="10" creationId="{00000000-0000-0000-0000-000000000000}"/>
          </ac:spMkLst>
        </pc:spChg>
        <pc:spChg chg="mod">
          <ac:chgData name="Szymon Harabasz" userId="ba9c30392e46a2ae" providerId="LiveId" clId="{25B42E23-8B14-CE4D-9978-73245E630881}" dt="2021-10-04T21:55:42.011" v="66" actId="1038"/>
          <ac:spMkLst>
            <pc:docMk/>
            <pc:sldMk cId="3217953863" sldId="1197"/>
            <ac:spMk id="11" creationId="{00000000-0000-0000-0000-000000000000}"/>
          </ac:spMkLst>
        </pc:spChg>
        <pc:picChg chg="mod">
          <ac:chgData name="Szymon Harabasz" userId="ba9c30392e46a2ae" providerId="LiveId" clId="{25B42E23-8B14-CE4D-9978-73245E630881}" dt="2021-10-04T21:55:37.347" v="64" actId="1037"/>
          <ac:picMkLst>
            <pc:docMk/>
            <pc:sldMk cId="3217953863" sldId="1197"/>
            <ac:picMk id="8" creationId="{00000000-0000-0000-0000-000000000000}"/>
          </ac:picMkLst>
        </pc:picChg>
      </pc:sldChg>
      <pc:sldChg chg="delSp modSp mod">
        <pc:chgData name="Szymon Harabasz" userId="ba9c30392e46a2ae" providerId="LiveId" clId="{25B42E23-8B14-CE4D-9978-73245E630881}" dt="2021-10-04T21:54:03.857" v="39" actId="1036"/>
        <pc:sldMkLst>
          <pc:docMk/>
          <pc:sldMk cId="2782503494" sldId="1198"/>
        </pc:sldMkLst>
        <pc:spChg chg="del">
          <ac:chgData name="Szymon Harabasz" userId="ba9c30392e46a2ae" providerId="LiveId" clId="{25B42E23-8B14-CE4D-9978-73245E630881}" dt="2021-10-04T21:53:51.372" v="36" actId="21"/>
          <ac:spMkLst>
            <pc:docMk/>
            <pc:sldMk cId="2782503494" sldId="1198"/>
            <ac:spMk id="10" creationId="{00000000-0000-0000-0000-000000000000}"/>
          </ac:spMkLst>
        </pc:spChg>
        <pc:spChg chg="mod">
          <ac:chgData name="Szymon Harabasz" userId="ba9c30392e46a2ae" providerId="LiveId" clId="{25B42E23-8B14-CE4D-9978-73245E630881}" dt="2021-10-04T21:54:03.857" v="39" actId="1036"/>
          <ac:spMkLst>
            <pc:docMk/>
            <pc:sldMk cId="2782503494" sldId="1198"/>
            <ac:spMk id="13" creationId="{00000000-0000-0000-0000-000000000000}"/>
          </ac:spMkLst>
        </pc:spChg>
        <pc:picChg chg="mod">
          <ac:chgData name="Szymon Harabasz" userId="ba9c30392e46a2ae" providerId="LiveId" clId="{25B42E23-8B14-CE4D-9978-73245E630881}" dt="2021-10-04T21:54:03.857" v="39" actId="1036"/>
          <ac:picMkLst>
            <pc:docMk/>
            <pc:sldMk cId="2782503494" sldId="1198"/>
            <ac:picMk id="7" creationId="{00000000-0000-0000-0000-000000000000}"/>
          </ac:picMkLst>
        </pc:picChg>
      </pc:sldChg>
      <pc:sldChg chg="modAnim">
        <pc:chgData name="Szymon Harabasz" userId="ba9c30392e46a2ae" providerId="LiveId" clId="{25B42E23-8B14-CE4D-9978-73245E630881}" dt="2021-10-04T21:52:55.958" v="35"/>
        <pc:sldMkLst>
          <pc:docMk/>
          <pc:sldMk cId="1543538158" sldId="1200"/>
        </pc:sldMkLst>
      </pc:sldChg>
      <pc:sldChg chg="add">
        <pc:chgData name="Szymon Harabasz" userId="ba9c30392e46a2ae" providerId="LiveId" clId="{25B42E23-8B14-CE4D-9978-73245E630881}" dt="2021-10-04T21:49:57.430" v="20"/>
        <pc:sldMkLst>
          <pc:docMk/>
          <pc:sldMk cId="135826058" sldId="1201"/>
        </pc:sldMkLst>
      </pc:sldChg>
      <pc:sldChg chg="del">
        <pc:chgData name="Szymon Harabasz" userId="ba9c30392e46a2ae" providerId="LiveId" clId="{25B42E23-8B14-CE4D-9978-73245E630881}" dt="2021-10-04T21:49:43.715" v="19" actId="2696"/>
        <pc:sldMkLst>
          <pc:docMk/>
          <pc:sldMk cId="4007241169" sldId="1201"/>
        </pc:sldMkLst>
      </pc:sldChg>
      <pc:sldChg chg="delSp modSp mod">
        <pc:chgData name="Szymon Harabasz" userId="ba9c30392e46a2ae" providerId="LiveId" clId="{25B42E23-8B14-CE4D-9978-73245E630881}" dt="2021-10-04T21:54:44.678" v="48" actId="1035"/>
        <pc:sldMkLst>
          <pc:docMk/>
          <pc:sldMk cId="2033229722" sldId="1205"/>
        </pc:sldMkLst>
        <pc:spChg chg="del">
          <ac:chgData name="Szymon Harabasz" userId="ba9c30392e46a2ae" providerId="LiveId" clId="{25B42E23-8B14-CE4D-9978-73245E630881}" dt="2021-10-04T21:54:28.143" v="40" actId="21"/>
          <ac:spMkLst>
            <pc:docMk/>
            <pc:sldMk cId="2033229722" sldId="1205"/>
            <ac:spMk id="4" creationId="{00000000-0000-0000-0000-000000000000}"/>
          </ac:spMkLst>
        </pc:spChg>
        <pc:spChg chg="mod">
          <ac:chgData name="Szymon Harabasz" userId="ba9c30392e46a2ae" providerId="LiveId" clId="{25B42E23-8B14-CE4D-9978-73245E630881}" dt="2021-10-04T21:54:44.678" v="48" actId="1035"/>
          <ac:spMkLst>
            <pc:docMk/>
            <pc:sldMk cId="2033229722" sldId="1205"/>
            <ac:spMk id="26" creationId="{00000000-0000-0000-0000-000000000000}"/>
          </ac:spMkLst>
        </pc:spChg>
        <pc:grpChg chg="mod">
          <ac:chgData name="Szymon Harabasz" userId="ba9c30392e46a2ae" providerId="LiveId" clId="{25B42E23-8B14-CE4D-9978-73245E630881}" dt="2021-10-04T21:54:42.173" v="46" actId="1035"/>
          <ac:grpSpMkLst>
            <pc:docMk/>
            <pc:sldMk cId="2033229722" sldId="1205"/>
            <ac:grpSpMk id="3" creationId="{00000000-0000-0000-0000-000000000000}"/>
          </ac:grpSpMkLst>
        </pc:grpChg>
      </pc:sldChg>
      <pc:sldChg chg="modSp mod">
        <pc:chgData name="Szymon Harabasz" userId="ba9c30392e46a2ae" providerId="LiveId" clId="{25B42E23-8B14-CE4D-9978-73245E630881}" dt="2021-10-06T13:01:15.239" v="123" actId="20577"/>
        <pc:sldMkLst>
          <pc:docMk/>
          <pc:sldMk cId="1595245080" sldId="1207"/>
        </pc:sldMkLst>
        <pc:spChg chg="mod">
          <ac:chgData name="Szymon Harabasz" userId="ba9c30392e46a2ae" providerId="LiveId" clId="{25B42E23-8B14-CE4D-9978-73245E630881}" dt="2021-10-06T13:01:15.239" v="123" actId="20577"/>
          <ac:spMkLst>
            <pc:docMk/>
            <pc:sldMk cId="1595245080" sldId="1207"/>
            <ac:spMk id="2" creationId="{00000000-0000-0000-0000-000000000000}"/>
          </ac:spMkLst>
        </pc:spChg>
      </pc:sldChg>
      <pc:sldChg chg="addSp delSp modSp new mod">
        <pc:chgData name="Szymon Harabasz" userId="ba9c30392e46a2ae" providerId="LiveId" clId="{25B42E23-8B14-CE4D-9978-73245E630881}" dt="2021-10-06T13:41:40.287" v="692" actId="1038"/>
        <pc:sldMkLst>
          <pc:docMk/>
          <pc:sldMk cId="3856705863" sldId="1209"/>
        </pc:sldMkLst>
        <pc:spChg chg="mod">
          <ac:chgData name="Szymon Harabasz" userId="ba9c30392e46a2ae" providerId="LiveId" clId="{25B42E23-8B14-CE4D-9978-73245E630881}" dt="2021-10-06T13:11:28.079" v="205" actId="403"/>
          <ac:spMkLst>
            <pc:docMk/>
            <pc:sldMk cId="3856705863" sldId="1209"/>
            <ac:spMk id="2" creationId="{B60E569C-14CF-F545-A5B7-ADFBEAD98954}"/>
          </ac:spMkLst>
        </pc:spChg>
        <pc:spChg chg="del">
          <ac:chgData name="Szymon Harabasz" userId="ba9c30392e46a2ae" providerId="LiveId" clId="{25B42E23-8B14-CE4D-9978-73245E630881}" dt="2021-10-06T13:01:39.778" v="124" actId="21"/>
          <ac:spMkLst>
            <pc:docMk/>
            <pc:sldMk cId="3856705863" sldId="1209"/>
            <ac:spMk id="3" creationId="{1785CF5C-4EB3-7B42-AE7A-71B09FEB80A1}"/>
          </ac:spMkLst>
        </pc:spChg>
        <pc:spChg chg="add mod">
          <ac:chgData name="Szymon Harabasz" userId="ba9c30392e46a2ae" providerId="LiveId" clId="{25B42E23-8B14-CE4D-9978-73245E630881}" dt="2021-10-06T13:41:40.287" v="692" actId="1038"/>
          <ac:spMkLst>
            <pc:docMk/>
            <pc:sldMk cId="3856705863" sldId="1209"/>
            <ac:spMk id="5" creationId="{4A26A20C-2E85-B341-9DEB-FB6965D985E6}"/>
          </ac:spMkLst>
        </pc:spChg>
        <pc:spChg chg="add mod">
          <ac:chgData name="Szymon Harabasz" userId="ba9c30392e46a2ae" providerId="LiveId" clId="{25B42E23-8B14-CE4D-9978-73245E630881}" dt="2021-10-06T13:41:40.287" v="692" actId="1038"/>
          <ac:spMkLst>
            <pc:docMk/>
            <pc:sldMk cId="3856705863" sldId="1209"/>
            <ac:spMk id="6" creationId="{51D2C82B-D3EB-634D-886C-DBF41B2D8622}"/>
          </ac:spMkLst>
        </pc:spChg>
        <pc:spChg chg="add mod">
          <ac:chgData name="Szymon Harabasz" userId="ba9c30392e46a2ae" providerId="LiveId" clId="{25B42E23-8B14-CE4D-9978-73245E630881}" dt="2021-10-06T13:41:30.500" v="686" actId="1038"/>
          <ac:spMkLst>
            <pc:docMk/>
            <pc:sldMk cId="3856705863" sldId="1209"/>
            <ac:spMk id="8" creationId="{57A9B148-DAA0-0B40-902D-3C439ED916BE}"/>
          </ac:spMkLst>
        </pc:spChg>
        <pc:spChg chg="add mod">
          <ac:chgData name="Szymon Harabasz" userId="ba9c30392e46a2ae" providerId="LiveId" clId="{25B42E23-8B14-CE4D-9978-73245E630881}" dt="2021-10-06T13:41:30.500" v="686" actId="1038"/>
          <ac:spMkLst>
            <pc:docMk/>
            <pc:sldMk cId="3856705863" sldId="1209"/>
            <ac:spMk id="9" creationId="{CAE2F04A-C64A-174A-8DA4-FF33F400B9D3}"/>
          </ac:spMkLst>
        </pc:spChg>
        <pc:picChg chg="add mod">
          <ac:chgData name="Szymon Harabasz" userId="ba9c30392e46a2ae" providerId="LiveId" clId="{25B42E23-8B14-CE4D-9978-73245E630881}" dt="2021-10-06T13:41:40.287" v="692" actId="1038"/>
          <ac:picMkLst>
            <pc:docMk/>
            <pc:sldMk cId="3856705863" sldId="1209"/>
            <ac:picMk id="4" creationId="{01B45001-75AD-4646-B116-007F9DB6ABCC}"/>
          </ac:picMkLst>
        </pc:picChg>
        <pc:picChg chg="add mod">
          <ac:chgData name="Szymon Harabasz" userId="ba9c30392e46a2ae" providerId="LiveId" clId="{25B42E23-8B14-CE4D-9978-73245E630881}" dt="2021-10-06T13:41:30.500" v="686" actId="1038"/>
          <ac:picMkLst>
            <pc:docMk/>
            <pc:sldMk cId="3856705863" sldId="1209"/>
            <ac:picMk id="7" creationId="{9F58E953-AEF5-1F4D-9CF3-00B1AA497BDB}"/>
          </ac:picMkLst>
        </pc:picChg>
      </pc:sldChg>
      <pc:sldMasterChg chg="modSp mod">
        <pc:chgData name="Szymon Harabasz" userId="ba9c30392e46a2ae" providerId="LiveId" clId="{25B42E23-8B14-CE4D-9978-73245E630881}" dt="2021-10-04T21:49:00.726" v="18" actId="113"/>
        <pc:sldMasterMkLst>
          <pc:docMk/>
          <pc:sldMasterMk cId="0" sldId="2147483648"/>
        </pc:sldMasterMkLst>
        <pc:spChg chg="mod">
          <ac:chgData name="Szymon Harabasz" userId="ba9c30392e46a2ae" providerId="LiveId" clId="{25B42E23-8B14-CE4D-9978-73245E630881}" dt="2021-10-04T21:49:00.726" v="18" actId="113"/>
          <ac:spMkLst>
            <pc:docMk/>
            <pc:sldMasterMk cId="0" sldId="2147483648"/>
            <ac:spMk id="13" creationId="{DD970347-0E19-48EB-8218-AD00AC4ECC45}"/>
          </ac:spMkLst>
        </pc:spChg>
      </pc:sldMasterChg>
    </pc:docChg>
  </pc:docChgLst>
  <pc:docChgLst>
    <pc:chgData name="Szymon Harabasz" userId="ba9c30392e46a2ae" providerId="LiveId" clId="{549EC637-192C-8F4E-9E6E-E630618791B1}"/>
    <pc:docChg chg="modSld">
      <pc:chgData name="Szymon Harabasz" userId="ba9c30392e46a2ae" providerId="LiveId" clId="{549EC637-192C-8F4E-9E6E-E630618791B1}" dt="2021-10-10T04:09:49.380" v="24" actId="20577"/>
      <pc:docMkLst>
        <pc:docMk/>
      </pc:docMkLst>
      <pc:sldChg chg="modSp mod">
        <pc:chgData name="Szymon Harabasz" userId="ba9c30392e46a2ae" providerId="LiveId" clId="{549EC637-192C-8F4E-9E6E-E630618791B1}" dt="2021-10-10T04:09:49.380" v="24" actId="20577"/>
        <pc:sldMkLst>
          <pc:docMk/>
          <pc:sldMk cId="1055757056" sldId="580"/>
        </pc:sldMkLst>
        <pc:spChg chg="mod">
          <ac:chgData name="Szymon Harabasz" userId="ba9c30392e46a2ae" providerId="LiveId" clId="{549EC637-192C-8F4E-9E6E-E630618791B1}" dt="2021-10-10T04:09:49.380" v="24" actId="20577"/>
          <ac:spMkLst>
            <pc:docMk/>
            <pc:sldMk cId="1055757056" sldId="580"/>
            <ac:spMk id="9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AF61FA1-89B0-4500-A7C5-94505A60CA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F4F4916-C432-4A0A-A375-8275D29EF58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fld id="{A1CDBE99-DC8E-40DE-9E78-F03F63FAC0C4}" type="datetime4">
              <a:rPr lang="de-DE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D7583FA8-8865-4BBF-9598-FF18B8CCDF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14751E13-C4E4-4EBB-8BAF-B00BF0CBE19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r>
              <a:rPr lang="de-DE" altLang="en-US"/>
              <a:t>|  </a:t>
            </a:r>
            <a:fld id="{086BC2F7-B342-4ED5-A281-084E8513958A}" type="slidenum">
              <a:rPr lang="de-DE" altLang="en-US"/>
              <a:pPr/>
              <a:t>‹#›</a:t>
            </a:fld>
            <a:endParaRPr lang="de-DE" altLang="en-US"/>
          </a:p>
        </p:txBody>
      </p:sp>
      <p:pic>
        <p:nvPicPr>
          <p:cNvPr id="5126" name="Picture 6" descr="tud_logo">
            <a:extLst>
              <a:ext uri="{FF2B5EF4-FFF2-40B4-BE49-F238E27FC236}">
                <a16:creationId xmlns:a16="http://schemas.microsoft.com/office/drawing/2014/main" id="{F0BE2C16-FBE6-4AB7-868D-ED1E872D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>
            <a:extLst>
              <a:ext uri="{FF2B5EF4-FFF2-40B4-BE49-F238E27FC236}">
                <a16:creationId xmlns:a16="http://schemas.microsoft.com/office/drawing/2014/main" id="{3CB1D2E3-87C5-4398-8E01-76EAC1A11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624006D1-6D61-4C10-A956-83EB62995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EF4F33B1-D29D-4253-BBD6-693074470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5F0D468D-BAA8-46DA-9E49-0F18B99B9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ud_logo">
            <a:extLst>
              <a:ext uri="{FF2B5EF4-FFF2-40B4-BE49-F238E27FC236}">
                <a16:creationId xmlns:a16="http://schemas.microsoft.com/office/drawing/2014/main" id="{AF8320AD-431C-4055-92CA-F373CB97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69717A73-7688-491F-96AE-6E299DB1DB2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fld id="{FF0C54E8-5659-49D1-81BF-8680A9B2BB7D}" type="datetime4">
              <a:rPr lang="de-DE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F37D2B5C-B808-4626-BBC0-8C86D5FB838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4AD07AF-4E11-4BDD-9335-F5628F7EFD8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05B1FF4D-03F8-43C7-901C-52A7A18934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03EC4B1-D81B-4D82-A4D7-603DF1710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r>
              <a:rPr lang="de-DE" altLang="en-US"/>
              <a:t>|  </a:t>
            </a:r>
            <a:fld id="{4C65C226-7E1B-49A3-9F74-CA4D096B8CE6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2DD3F6DE-1D60-4D3E-A4F6-FEA5B859F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FF16EC31-E23D-48B0-8172-46F6F03D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1B5441CB-D314-4379-BD6D-298E56F7DC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>
            <a:extLst>
              <a:ext uri="{FF2B5EF4-FFF2-40B4-BE49-F238E27FC236}">
                <a16:creationId xmlns:a16="http://schemas.microsoft.com/office/drawing/2014/main" id="{A71A8230-B8E9-4959-BF2B-9A6AF0C79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3AA57DD5-9440-4BE9-A449-1494BDD51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4">
            <a:extLst>
              <a:ext uri="{FF2B5EF4-FFF2-40B4-BE49-F238E27FC236}">
                <a16:creationId xmlns:a16="http://schemas.microsoft.com/office/drawing/2014/main" id="{CD287ECD-C877-4EBA-B666-04FADFE51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4572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9144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3716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18288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56490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36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44493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38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202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4845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17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8794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19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5316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22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4985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23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7869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25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12641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31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77221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FF0C54E8-5659-49D1-81BF-8680A9B2BB7D}" type="datetime4">
              <a:rPr lang="de-DE" smtClean="0"/>
              <a:pPr>
                <a:defRPr/>
              </a:pPr>
              <a:t>10. Oktober 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|  </a:t>
            </a:r>
            <a:fld id="{4C65C226-7E1B-49A3-9F74-CA4D096B8CE6}" type="slidenum">
              <a:rPr lang="de-DE" altLang="en-US" smtClean="0"/>
              <a:pPr/>
              <a:t>35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0857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2D688B-58A5-4F15-A8B9-F69A832FB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84163"/>
            <a:ext cx="8786812" cy="1566862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2840A17-02BB-46D9-AA48-908EA6594A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155575"/>
            <a:ext cx="8786812" cy="10953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8EB7BAA1-FA18-4823-BFF5-1717B308D0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1851025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5">
            <a:extLst>
              <a:ext uri="{FF2B5EF4-FFF2-40B4-BE49-F238E27FC236}">
                <a16:creationId xmlns:a16="http://schemas.microsoft.com/office/drawing/2014/main" id="{E26DEBE1-B260-44CC-98A9-9A3E67E72B4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4775200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4">
            <a:extLst>
              <a:ext uri="{FF2B5EF4-FFF2-40B4-BE49-F238E27FC236}">
                <a16:creationId xmlns:a16="http://schemas.microsoft.com/office/drawing/2014/main" id="{05715332-1CE0-4F4B-9102-632CA92DC7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285750"/>
            <a:ext cx="87868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FF349C9D-1C78-4B82-8921-0BDE526883DD}"/>
              </a:ext>
            </a:extLst>
          </p:cNvPr>
          <p:cNvSpPr txBox="1">
            <a:spLocks/>
          </p:cNvSpPr>
          <p:nvPr userDrawn="1"/>
        </p:nvSpPr>
        <p:spPr>
          <a:xfrm>
            <a:off x="84138" y="4803775"/>
            <a:ext cx="7273925" cy="17303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C3C720-55DF-4DC3-989F-C5A376C7928A}" type="datetime1">
              <a:rPr lang="de-DE" altLang="en-US" sz="1000" smtClean="0">
                <a:cs typeface="Tahoma" panose="020B0604030504040204" pitchFamily="34" charset="0"/>
              </a:rPr>
              <a:pPr eaLnBrk="1" hangingPunct="1"/>
              <a:t>10.10.21</a:t>
            </a:fld>
            <a:endParaRPr lang="de-DE" altLang="en-US" sz="1000" dirty="0">
              <a:cs typeface="Tahoma" panose="020B0604030504040204" pitchFamily="34" charset="0"/>
            </a:endParaRPr>
          </a:p>
        </p:txBody>
      </p:sp>
      <p:pic>
        <p:nvPicPr>
          <p:cNvPr id="11" name="Picture 9" descr="tud_logo">
            <a:extLst>
              <a:ext uri="{FF2B5EF4-FFF2-40B4-BE49-F238E27FC236}">
                <a16:creationId xmlns:a16="http://schemas.microsoft.com/office/drawing/2014/main" id="{CB51ADE8-25C1-436B-A8C9-F817A48A4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653338" y="401638"/>
            <a:ext cx="1427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095623"/>
            <a:ext cx="6840760" cy="708422"/>
          </a:xfrm>
        </p:spPr>
        <p:txBody>
          <a:bodyPr t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70898" y="375294"/>
            <a:ext cx="6821383" cy="6286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4" name="Obraz 5">
            <a:extLst>
              <a:ext uri="{FF2B5EF4-FFF2-40B4-BE49-F238E27FC236}">
                <a16:creationId xmlns:a16="http://schemas.microsoft.com/office/drawing/2014/main" id="{84D1B5C4-210E-4A5A-9CB7-DCDA6A1A8E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265" y="4803775"/>
            <a:ext cx="281040" cy="34579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859CA2DF-6A0B-4081-977B-DFBA847E66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865" y="4816827"/>
            <a:ext cx="376380" cy="29930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489AD1F-2C5D-4539-A76C-80B8EC9EEB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0463" y="4907253"/>
            <a:ext cx="595484" cy="1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5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39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180490" y="1185474"/>
            <a:ext cx="8783998" cy="3359957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7027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3" y="3305177"/>
            <a:ext cx="8784975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9513" y="2180035"/>
            <a:ext cx="8784975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4255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122" y="366712"/>
            <a:ext cx="6821383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1121" y="1194198"/>
            <a:ext cx="4357220" cy="3413536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4663618" y="1194198"/>
            <a:ext cx="4300870" cy="3413536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2705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4" y="366712"/>
            <a:ext cx="6808162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4" y="1194197"/>
            <a:ext cx="2860710" cy="348607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0"/>
          </p:nvPr>
        </p:nvSpPr>
        <p:spPr>
          <a:xfrm>
            <a:off x="3131840" y="1194197"/>
            <a:ext cx="2860710" cy="348607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2"/>
          </p:nvPr>
        </p:nvSpPr>
        <p:spPr>
          <a:xfrm>
            <a:off x="6084168" y="1194197"/>
            <a:ext cx="2880320" cy="3486072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1764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4" y="366712"/>
            <a:ext cx="6808162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3082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1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1184707"/>
            <a:ext cx="5544616" cy="343058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512" y="1184707"/>
            <a:ext cx="3147109" cy="343058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512" y="366712"/>
            <a:ext cx="6840000" cy="62865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7675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85555"/>
            <a:ext cx="5486400" cy="23330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5390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>
            <a:extLst>
              <a:ext uri="{FF2B5EF4-FFF2-40B4-BE49-F238E27FC236}">
                <a16:creationId xmlns:a16="http://schemas.microsoft.com/office/drawing/2014/main" id="{A5EC8AB0-DA61-4AD2-8EDE-248F011A2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65150"/>
            <a:ext cx="871378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B15E23A-3FB0-4E6F-AA63-49983D0D2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385763"/>
            <a:ext cx="71310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34209EF-8D22-41A1-AD89-2E294A127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203325"/>
            <a:ext cx="87868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8">
            <a:extLst>
              <a:ext uri="{FF2B5EF4-FFF2-40B4-BE49-F238E27FC236}">
                <a16:creationId xmlns:a16="http://schemas.microsoft.com/office/drawing/2014/main" id="{CFBF507D-80B8-41AF-B23C-363F672CC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6688"/>
            <a:ext cx="8786812" cy="10795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1030" name="Line 14">
            <a:extLst>
              <a:ext uri="{FF2B5EF4-FFF2-40B4-BE49-F238E27FC236}">
                <a16:creationId xmlns:a16="http://schemas.microsoft.com/office/drawing/2014/main" id="{BC7C3835-1D2E-4F09-92E0-DA0F5A62D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388" y="1106488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DD970347-0E19-48EB-8218-AD00AC4ECC45}"/>
              </a:ext>
            </a:extLst>
          </p:cNvPr>
          <p:cNvSpPr txBox="1">
            <a:spLocks/>
          </p:cNvSpPr>
          <p:nvPr userDrawn="1"/>
        </p:nvSpPr>
        <p:spPr>
          <a:xfrm>
            <a:off x="84138" y="4803775"/>
            <a:ext cx="7273925" cy="17303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C3C720-55DF-4DC3-989F-C5A376C7928A}" type="datetime1">
              <a:rPr lang="de-DE" altLang="en-US" sz="1000">
                <a:cs typeface="Tahoma" panose="020B0604030504040204" pitchFamily="34" charset="0"/>
              </a:rPr>
              <a:pPr eaLnBrk="1" hangingPunct="1"/>
              <a:t>10.10.21</a:t>
            </a:fld>
            <a:r>
              <a:rPr lang="de-DE" altLang="en-US" sz="1000" b="0" dirty="0">
                <a:cs typeface="Tahoma" panose="020B0604030504040204" pitchFamily="34" charset="0"/>
              </a:rPr>
              <a:t>  |  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Exploring high-µ</a:t>
            </a:r>
            <a:r>
              <a:rPr lang="en-US" sz="1000" b="0" i="0" u="none" strike="noStrike" kern="1200" baseline="-25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matter with rare probes</a:t>
            </a:r>
            <a:r>
              <a:rPr lang="de-DE" sz="1000" b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de-DE" sz="1000" b="0" kern="1200" baseline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lang="de-DE" sz="1000" kern="1200" baseline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rento</a:t>
            </a:r>
            <a:r>
              <a:rPr lang="de-DE" sz="100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</a:t>
            </a:r>
            <a:r>
              <a:rPr lang="pl-PL" sz="1000" b="0" dirty="0"/>
              <a:t> 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rPr>
              <a:t>|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rPr>
              <a:t> 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rPr>
              <a:t>Szymon Harabasz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rPr>
              <a:t>  |  </a:t>
            </a:r>
            <a:fld id="{8E9B2640-8CD7-45FF-9440-54608BC4647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rPr>
              <a:pPr eaLnBrk="1" hangingPunct="1"/>
              <a:t>‹#›</a:t>
            </a:fld>
            <a:endParaRPr lang="de-DE" altLang="en-US" sz="1000" dirty="0">
              <a:cs typeface="Tahoma" panose="020B0604030504040204" pitchFamily="34" charset="0"/>
            </a:endParaRPr>
          </a:p>
          <a:p>
            <a:pPr eaLnBrk="1" hangingPunct="1"/>
            <a:endParaRPr lang="de-DE" altLang="en-US" sz="1000" dirty="0">
              <a:cs typeface="Tahoma" panose="020B0604030504040204" pitchFamily="34" charset="0"/>
            </a:endParaRPr>
          </a:p>
        </p:txBody>
      </p:sp>
      <p:sp>
        <p:nvSpPr>
          <p:cNvPr id="2" name="Line 14">
            <a:extLst>
              <a:ext uri="{FF2B5EF4-FFF2-40B4-BE49-F238E27FC236}">
                <a16:creationId xmlns:a16="http://schemas.microsoft.com/office/drawing/2014/main" id="{75E90DC6-4200-4C57-B264-AB88F8A7E76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296863"/>
            <a:ext cx="87868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15">
            <a:extLst>
              <a:ext uri="{FF2B5EF4-FFF2-40B4-BE49-F238E27FC236}">
                <a16:creationId xmlns:a16="http://schemas.microsoft.com/office/drawing/2014/main" id="{87DEBE32-6631-4FD7-A8B9-36FB6C898BB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9388" y="4775200"/>
            <a:ext cx="878681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5" name="Picture 9" descr="tud_logo">
            <a:extLst>
              <a:ext uri="{FF2B5EF4-FFF2-40B4-BE49-F238E27FC236}">
                <a16:creationId xmlns:a16="http://schemas.microsoft.com/office/drawing/2014/main" id="{E24AD4BE-F404-4AEB-8D86-B4B44322BE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653338" y="401638"/>
            <a:ext cx="1427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5">
            <a:extLst>
              <a:ext uri="{FF2B5EF4-FFF2-40B4-BE49-F238E27FC236}">
                <a16:creationId xmlns:a16="http://schemas.microsoft.com/office/drawing/2014/main" id="{86AC084E-C323-4A7C-9E87-CF84B559C4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265" y="4803775"/>
            <a:ext cx="281040" cy="34579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E8FC138F-22AA-48BA-872C-015EA94462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6865" y="4816827"/>
            <a:ext cx="376380" cy="29930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99130F58-F1E7-41EC-ABA9-ADD3491689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0463" y="4907253"/>
            <a:ext cx="595484" cy="1984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80" r:id="rId10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1.png"/><Relationship Id="rId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9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jp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590.png"/><Relationship Id="rId3" Type="http://schemas.openxmlformats.org/officeDocument/2006/relationships/image" Target="../media/image48.png"/><Relationship Id="rId7" Type="http://schemas.openxmlformats.org/officeDocument/2006/relationships/image" Target="../media/image410.png"/><Relationship Id="rId12" Type="http://schemas.openxmlformats.org/officeDocument/2006/relationships/image" Target="../media/image4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69.png"/><Relationship Id="rId10" Type="http://schemas.openxmlformats.org/officeDocument/2006/relationships/image" Target="../media/image440.png"/><Relationship Id="rId4" Type="http://schemas.openxmlformats.org/officeDocument/2006/relationships/image" Target="../media/image55.png"/><Relationship Id="rId9" Type="http://schemas.openxmlformats.org/officeDocument/2006/relationships/image" Target="../media/image430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emf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image" Target="../media/image560.png"/><Relationship Id="rId3" Type="http://schemas.openxmlformats.org/officeDocument/2006/relationships/image" Target="../media/image490.png"/><Relationship Id="rId7" Type="http://schemas.openxmlformats.org/officeDocument/2006/relationships/image" Target="../media/image4610.png"/><Relationship Id="rId12" Type="http://schemas.openxmlformats.org/officeDocument/2006/relationships/image" Target="../media/image56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00.png"/><Relationship Id="rId11" Type="http://schemas.openxmlformats.org/officeDocument/2006/relationships/image" Target="../media/image54.png"/><Relationship Id="rId15" Type="http://schemas.openxmlformats.org/officeDocument/2006/relationships/image" Target="../media/image580.png"/><Relationship Id="rId10" Type="http://schemas.openxmlformats.org/officeDocument/2006/relationships/image" Target="../media/image540.png"/><Relationship Id="rId4" Type="http://schemas.openxmlformats.org/officeDocument/2006/relationships/image" Target="../media/image58.png"/><Relationship Id="rId9" Type="http://schemas.openxmlformats.org/officeDocument/2006/relationships/image" Target="../media/image53.png"/><Relationship Id="rId1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7.emf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6.emf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11" Type="http://schemas.openxmlformats.org/officeDocument/2006/relationships/image" Target="../media/image74.emf"/><Relationship Id="rId5" Type="http://schemas.openxmlformats.org/officeDocument/2006/relationships/image" Target="../media/image60.png"/><Relationship Id="rId10" Type="http://schemas.openxmlformats.org/officeDocument/2006/relationships/image" Target="../media/image73.png"/><Relationship Id="rId4" Type="http://schemas.openxmlformats.org/officeDocument/2006/relationships/image" Target="../media/image5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png"/><Relationship Id="rId4" Type="http://schemas.openxmlformats.org/officeDocument/2006/relationships/image" Target="../media/image78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0.png"/><Relationship Id="rId5" Type="http://schemas.openxmlformats.org/officeDocument/2006/relationships/image" Target="../media/image121.png"/><Relationship Id="rId4" Type="http://schemas.openxmlformats.org/officeDocument/2006/relationships/image" Target="../media/image12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5" Type="http://schemas.openxmlformats.org/officeDocument/2006/relationships/image" Target="../media/image1050.png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0.png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7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3.tif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2">
            <a:extLst>
              <a:ext uri="{FF2B5EF4-FFF2-40B4-BE49-F238E27FC236}">
                <a16:creationId xmlns:a16="http://schemas.microsoft.com/office/drawing/2014/main" id="{9969E329-9001-4ABE-A317-CF4DEAF66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366713"/>
            <a:ext cx="6388769" cy="1428750"/>
          </a:xfrm>
        </p:spPr>
        <p:txBody>
          <a:bodyPr/>
          <a:lstStyle/>
          <a:p>
            <a:r>
              <a:rPr lang="en-US" dirty="0"/>
              <a:t>Characterizing baryon dominated matter with HADES measurements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BD38EA9-5C48-4989-86C8-FBEAFA619366}"/>
              </a:ext>
            </a:extLst>
          </p:cNvPr>
          <p:cNvSpPr txBox="1"/>
          <p:nvPr/>
        </p:nvSpPr>
        <p:spPr>
          <a:xfrm>
            <a:off x="170987" y="1815666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Szymon Harabasz for the </a:t>
            </a:r>
            <a:r>
              <a:rPr lang="pl-PL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  <a:r>
              <a:rPr lang="pl-PL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Collaboration </a:t>
            </a:r>
            <a:endParaRPr lang="de-DE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ymbol zastępczy zawartości 3">
                <a:extLst>
                  <a:ext uri="{FF2B5EF4-FFF2-40B4-BE49-F238E27FC236}">
                    <a16:creationId xmlns:a16="http://schemas.microsoft.com/office/drawing/2014/main" id="{9287F15C-E278-4C52-91CD-2E8474A7CF7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50536" y="2334837"/>
                <a:ext cx="4273792" cy="2325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0" indent="0" algn="l" rtl="0" eaLnBrk="1" fontAlgn="base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230"/>
                  </a:spcAft>
                  <a:buFont typeface="Wingdings" pitchFamily="2" charset="2"/>
                  <a:buNone/>
                  <a:defRPr sz="2000" b="1">
                    <a:solidFill>
                      <a:schemeClr val="bg1"/>
                    </a:solidFill>
                    <a:latin typeface="+mn-lt"/>
                    <a:ea typeface="+mn-ea"/>
                    <a:cs typeface="Tahoma" pitchFamily="34" charset="0"/>
                  </a:defRPr>
                </a:lvl1pPr>
                <a:lvl2pPr marL="179388" indent="-177800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2pPr>
                <a:lvl3pPr marL="538163" indent="-187325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3pPr>
                <a:lvl4pPr marL="717550" indent="-173038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4pPr>
                <a:lvl5pPr marL="908050" indent="-188913" algn="l" rtl="0" eaLnBrk="1" fontAlgn="base" hangingPunct="1">
                  <a:lnSpc>
                    <a:spcPct val="130000"/>
                  </a:lnSpc>
                  <a:spcBef>
                    <a:spcPts val="200"/>
                  </a:spcBef>
                  <a:spcAft>
                    <a:spcPts val="23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5pPr>
                <a:lvl6pPr marL="13652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18224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22796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27368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pl-PL" sz="1400" b="0" kern="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Studying</a:t>
                </a:r>
                <a: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 </a:t>
                </a:r>
                <a:r>
                  <a:rPr lang="pl-PL" sz="1400" b="0" kern="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properties</a:t>
                </a:r>
                <a: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 of the </a:t>
                </a:r>
                <a:r>
                  <a:rPr lang="pl-PL" sz="1400" b="0" kern="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matter</a:t>
                </a:r>
                <a: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 </a:t>
                </a:r>
                <a:r>
                  <a:rPr lang="pl-PL" sz="1400" b="0" kern="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formed</a:t>
                </a:r>
                <a: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 in</a:t>
                </a:r>
                <a:b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</a:b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pl-PL" sz="1400" b="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collisions</a:t>
                </a:r>
                <a:endParaRPr lang="pl-PL" sz="1600" b="0" kern="0" dirty="0">
                  <a:solidFill>
                    <a:srgbClr val="000000"/>
                  </a:solidFill>
                  <a:ea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pl-PL" sz="1600" b="0" kern="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First </a:t>
                </a:r>
                <a:r>
                  <a:rPr lang="de-DE" sz="1400" b="0" kern="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results</a:t>
                </a:r>
                <a: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  <a:t> from</a:t>
                </a:r>
                <a:br>
                  <a:rPr lang="pl-PL" sz="14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</a:br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br>
                  <a:rPr lang="pl-PL" sz="1600" b="0" kern="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</a:rPr>
                </a:br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pl-PL" sz="1600" b="0" kern="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Symbol zastępczy zawartości 3">
                <a:extLst>
                  <a:ext uri="{FF2B5EF4-FFF2-40B4-BE49-F238E27FC236}">
                    <a16:creationId xmlns:a16="http://schemas.microsoft.com/office/drawing/2014/main" id="{9287F15C-E278-4C52-91CD-2E8474A7C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0536" y="2334837"/>
                <a:ext cx="4273792" cy="2325145"/>
              </a:xfrm>
              <a:prstGeom prst="rect">
                <a:avLst/>
              </a:prstGeom>
              <a:blipFill>
                <a:blip r:embed="rId2"/>
                <a:stretch>
                  <a:fillRect l="-2853" t="-236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0">
            <a:extLst>
              <a:ext uri="{FF2B5EF4-FFF2-40B4-BE49-F238E27FC236}">
                <a16:creationId xmlns:a16="http://schemas.microsoft.com/office/drawing/2014/main" id="{E0C98711-1C91-41F2-8F95-22F50CCDB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5" y="2398763"/>
            <a:ext cx="2744829" cy="1829171"/>
          </a:xfrm>
          <a:prstGeom prst="rect">
            <a:avLst/>
          </a:prstGeom>
        </p:spPr>
      </p:pic>
      <p:pic>
        <p:nvPicPr>
          <p:cNvPr id="6" name="Obraz 11">
            <a:extLst>
              <a:ext uri="{FF2B5EF4-FFF2-40B4-BE49-F238E27FC236}">
                <a16:creationId xmlns:a16="http://schemas.microsoft.com/office/drawing/2014/main" id="{33EC9198-87E8-436D-BFE5-754FE7366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800" y="3363838"/>
            <a:ext cx="821383" cy="7773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 2">
            <a:extLst>
              <a:ext uri="{FF2B5EF4-FFF2-40B4-BE49-F238E27FC236}">
                <a16:creationId xmlns:a16="http://schemas.microsoft.com/office/drawing/2014/main" id="{7AF2253E-0A6E-4247-99A1-20EE613F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Tahoma"/>
              </a:rPr>
              <a:t>March 2019 </a:t>
            </a:r>
            <a:r>
              <a:rPr lang="pl-PL" dirty="0" err="1">
                <a:cs typeface="Tahoma"/>
              </a:rPr>
              <a:t>Ag+Ag</a:t>
            </a:r>
            <a:r>
              <a:rPr lang="pl-PL" dirty="0">
                <a:cs typeface="Tahoma"/>
              </a:rPr>
              <a:t> </a:t>
            </a:r>
            <a:r>
              <a:rPr lang="pl-PL" dirty="0" err="1">
                <a:cs typeface="Tahoma"/>
              </a:rPr>
              <a:t>beam</a:t>
            </a:r>
            <a:r>
              <a:rPr lang="pl-PL" dirty="0">
                <a:cs typeface="Tahoma"/>
              </a:rPr>
              <a:t> </a:t>
            </a:r>
            <a:r>
              <a:rPr lang="pl-PL" dirty="0" err="1">
                <a:cs typeface="Tahoma"/>
              </a:rPr>
              <a:t>time</a:t>
            </a:r>
            <a:br>
              <a:rPr lang="pl-PL" dirty="0">
                <a:cs typeface="Tahoma"/>
              </a:rPr>
            </a:br>
            <a:r>
              <a:rPr lang="pl-PL" sz="1600" dirty="0" err="1">
                <a:cs typeface="Tahoma"/>
              </a:rPr>
              <a:t>upgrade</a:t>
            </a:r>
            <a:r>
              <a:rPr lang="pl-PL" sz="1600" dirty="0">
                <a:cs typeface="Tahoma"/>
              </a:rPr>
              <a:t> of the RICH </a:t>
            </a:r>
            <a:r>
              <a:rPr lang="pl-PL" sz="1600" dirty="0" err="1">
                <a:cs typeface="Tahoma"/>
              </a:rPr>
              <a:t>detector</a:t>
            </a:r>
            <a:endParaRPr lang="pl-PL" sz="1200" dirty="0">
              <a:cs typeface="Tahoma"/>
            </a:endParaRPr>
          </a:p>
        </p:txBody>
      </p:sp>
      <p:sp>
        <p:nvSpPr>
          <p:cNvPr id="9" name="pole tekstowe 8" descr=" 7">
            <a:extLst>
              <a:ext uri="{FF2B5EF4-FFF2-40B4-BE49-F238E27FC236}">
                <a16:creationId xmlns:a16="http://schemas.microsoft.com/office/drawing/2014/main" id="{02072B1D-6D08-44B3-A177-FBAE6230180A}"/>
              </a:ext>
            </a:extLst>
          </p:cNvPr>
          <p:cNvSpPr txBox="1"/>
          <p:nvPr/>
        </p:nvSpPr>
        <p:spPr>
          <a:xfrm>
            <a:off x="6084168" y="4078943"/>
            <a:ext cx="2116285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sz="1100" b="1" dirty="0">
                <a:latin typeface="Arial"/>
                <a:cs typeface="Arial"/>
              </a:rPr>
              <a:t>Very high quality of the data!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A6D15F6-03AC-466F-88CC-3A54DCA1D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4850"/>
              </p:ext>
            </p:extLst>
          </p:nvPr>
        </p:nvGraphicFramePr>
        <p:xfrm>
          <a:off x="115348" y="3606425"/>
          <a:ext cx="5600978" cy="105355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576705">
                  <a:extLst>
                    <a:ext uri="{9D8B030D-6E8A-4147-A177-3AD203B41FA5}">
                      <a16:colId xmlns:a16="http://schemas.microsoft.com/office/drawing/2014/main" val="2683220051"/>
                    </a:ext>
                  </a:extLst>
                </a:gridCol>
                <a:gridCol w="963930">
                  <a:extLst>
                    <a:ext uri="{9D8B030D-6E8A-4147-A177-3AD203B41FA5}">
                      <a16:colId xmlns:a16="http://schemas.microsoft.com/office/drawing/2014/main" val="3930440864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3255985267"/>
                    </a:ext>
                  </a:extLst>
                </a:gridCol>
                <a:gridCol w="1203643">
                  <a:extLst>
                    <a:ext uri="{9D8B030D-6E8A-4147-A177-3AD203B41FA5}">
                      <a16:colId xmlns:a16="http://schemas.microsoft.com/office/drawing/2014/main" val="1511018790"/>
                    </a:ext>
                  </a:extLst>
                </a:gridCol>
                <a:gridCol w="929282">
                  <a:extLst>
                    <a:ext uri="{9D8B030D-6E8A-4147-A177-3AD203B41FA5}">
                      <a16:colId xmlns:a16="http://schemas.microsoft.com/office/drawing/2014/main" val="2674762407"/>
                    </a:ext>
                  </a:extLst>
                </a:gridCol>
              </a:tblGrid>
              <a:tr h="334232">
                <a:tc>
                  <a:txBody>
                    <a:bodyPr/>
                    <a:lstStyle/>
                    <a:p>
                      <a:r>
                        <a:rPr lang="pl-PL" sz="70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700"/>
                        <a:t># analyzed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700"/>
                        <a:t>M</a:t>
                      </a:r>
                      <a:r>
                        <a:rPr lang="pl-PL" sz="700" baseline="-25000"/>
                        <a:t>ee</a:t>
                      </a:r>
                      <a:r>
                        <a:rPr lang="pl-PL" sz="700"/>
                        <a:t> &lt; 0.12 </a:t>
                      </a:r>
                      <a:r>
                        <a:rPr lang="pl-PL" sz="700" err="1"/>
                        <a:t>GeV</a:t>
                      </a:r>
                      <a:r>
                        <a:rPr lang="pl-PL" sz="700"/>
                        <a:t>/c</a:t>
                      </a:r>
                      <a:r>
                        <a:rPr lang="pl-PL" sz="700" baseline="30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700"/>
                        <a:t>0.12 &lt; M</a:t>
                      </a:r>
                      <a:r>
                        <a:rPr lang="pl-PL" sz="700" baseline="-25000"/>
                        <a:t>ee</a:t>
                      </a:r>
                      <a:r>
                        <a:rPr lang="pl-PL" sz="700"/>
                        <a:t> &lt; 0.45 </a:t>
                      </a:r>
                      <a:r>
                        <a:rPr lang="pl-PL" sz="700" err="1"/>
                        <a:t>GeV</a:t>
                      </a:r>
                      <a:r>
                        <a:rPr lang="pl-PL" sz="700"/>
                        <a:t>/c</a:t>
                      </a:r>
                      <a:r>
                        <a:rPr lang="pl-PL" sz="700" baseline="30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700"/>
                        <a:t>M</a:t>
                      </a:r>
                      <a:r>
                        <a:rPr lang="pl-PL" sz="700" baseline="-25000"/>
                        <a:t>ee</a:t>
                      </a:r>
                      <a:r>
                        <a:rPr lang="pl-PL" sz="700"/>
                        <a:t> &gt; 0.45 </a:t>
                      </a:r>
                      <a:r>
                        <a:rPr lang="pl-PL" sz="700" err="1"/>
                        <a:t>GeV</a:t>
                      </a:r>
                      <a:r>
                        <a:rPr lang="pl-PL" sz="700"/>
                        <a:t>/c</a:t>
                      </a:r>
                      <a:r>
                        <a:rPr lang="pl-PL" sz="700" baseline="300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854832"/>
                  </a:ext>
                </a:extLst>
              </a:tr>
              <a:tr h="239775">
                <a:tc>
                  <a:txBody>
                    <a:bodyPr/>
                    <a:lstStyle/>
                    <a:p>
                      <a:r>
                        <a:rPr lang="pl-PL" sz="900"/>
                        <a:t>Au+Au (</a:t>
                      </a:r>
                      <a:r>
                        <a:rPr lang="pl-PL" sz="900" err="1"/>
                        <a:t>s</a:t>
                      </a:r>
                      <a:r>
                        <a:rPr lang="pl-PL" sz="900" baseline="-25000" err="1"/>
                        <a:t>NN</a:t>
                      </a:r>
                      <a:r>
                        <a:rPr lang="pl-PL" sz="900"/>
                        <a:t>)</a:t>
                      </a:r>
                      <a:r>
                        <a:rPr lang="pl-PL" sz="900" baseline="30000"/>
                        <a:t>1/2 </a:t>
                      </a:r>
                      <a:r>
                        <a:rPr lang="pl-PL" sz="900"/>
                        <a:t>= </a:t>
                      </a:r>
                      <a:r>
                        <a:rPr lang="pl-PL" sz="900" b="1"/>
                        <a:t>2.42</a:t>
                      </a:r>
                      <a:r>
                        <a:rPr lang="pl-PL" sz="900"/>
                        <a:t> </a:t>
                      </a:r>
                      <a:r>
                        <a:rPr lang="pl-PL" sz="900" err="1"/>
                        <a:t>GeV</a:t>
                      </a:r>
                      <a:r>
                        <a:rPr lang="pl-PL" sz="90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900"/>
                        <a:t>2.4 x 10</a:t>
                      </a:r>
                      <a:r>
                        <a:rPr lang="pl-PL" sz="900" baseline="300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1.15×10</a:t>
                      </a:r>
                      <a:r>
                        <a:rPr lang="pl-PL" sz="900" baseline="300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1.53×10</a:t>
                      </a:r>
                      <a:r>
                        <a:rPr lang="pl-PL" sz="900" baseline="300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581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816694"/>
                  </a:ext>
                </a:extLst>
              </a:tr>
              <a:tr h="239775">
                <a:tc>
                  <a:txBody>
                    <a:bodyPr/>
                    <a:lstStyle/>
                    <a:p>
                      <a:r>
                        <a:rPr lang="pl-PL" sz="900" err="1"/>
                        <a:t>Ag+Ag</a:t>
                      </a:r>
                      <a:r>
                        <a:rPr lang="pl-PL" sz="900"/>
                        <a:t> (</a:t>
                      </a:r>
                      <a:r>
                        <a:rPr lang="pl-PL" sz="900" err="1"/>
                        <a:t>s</a:t>
                      </a:r>
                      <a:r>
                        <a:rPr lang="pl-PL" sz="900" baseline="-25000" err="1"/>
                        <a:t>NN</a:t>
                      </a:r>
                      <a:r>
                        <a:rPr lang="pl-PL" sz="900"/>
                        <a:t>)</a:t>
                      </a:r>
                      <a:r>
                        <a:rPr lang="pl-PL" sz="900" baseline="30000"/>
                        <a:t>1/2 </a:t>
                      </a:r>
                      <a:r>
                        <a:rPr lang="pl-PL" sz="900"/>
                        <a:t>= </a:t>
                      </a:r>
                      <a:r>
                        <a:rPr lang="pl-PL" sz="900" b="1"/>
                        <a:t>2.42</a:t>
                      </a:r>
                      <a:r>
                        <a:rPr lang="pl-PL" sz="900"/>
                        <a:t> </a:t>
                      </a:r>
                      <a:r>
                        <a:rPr lang="pl-PL" sz="900" err="1"/>
                        <a:t>GeV</a:t>
                      </a:r>
                      <a:r>
                        <a:rPr lang="pl-PL" sz="900"/>
                        <a:t> </a:t>
                      </a:r>
                      <a:endParaRPr lang="pl-PL" sz="9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900"/>
                        <a:t>5.9 x 10</a:t>
                      </a:r>
                      <a:r>
                        <a:rPr lang="pl-PL" sz="900" baseline="300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1.12×10</a:t>
                      </a:r>
                      <a:r>
                        <a:rPr lang="pl-PL" sz="900" baseline="300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1.59×10</a:t>
                      </a:r>
                      <a:r>
                        <a:rPr lang="pl-PL" sz="900" baseline="300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901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728756"/>
                  </a:ext>
                </a:extLst>
              </a:tr>
              <a:tr h="239775">
                <a:tc>
                  <a:txBody>
                    <a:bodyPr/>
                    <a:lstStyle/>
                    <a:p>
                      <a:r>
                        <a:rPr lang="pl-PL" sz="900" dirty="0"/>
                        <a:t>Ag+Ag (</a:t>
                      </a:r>
                      <a:r>
                        <a:rPr lang="pl-PL" sz="900" dirty="0" err="1"/>
                        <a:t>s</a:t>
                      </a:r>
                      <a:r>
                        <a:rPr lang="pl-PL" sz="900" baseline="-25000" dirty="0" err="1"/>
                        <a:t>NN</a:t>
                      </a:r>
                      <a:r>
                        <a:rPr lang="pl-PL" sz="900" dirty="0"/>
                        <a:t>)</a:t>
                      </a:r>
                      <a:r>
                        <a:rPr lang="pl-PL" sz="900" baseline="30000" dirty="0"/>
                        <a:t>1/2 </a:t>
                      </a:r>
                      <a:r>
                        <a:rPr lang="pl-PL" sz="900" dirty="0"/>
                        <a:t>= </a:t>
                      </a:r>
                      <a:r>
                        <a:rPr lang="pl-PL" sz="900" b="1" dirty="0"/>
                        <a:t>2.55</a:t>
                      </a:r>
                      <a:r>
                        <a:rPr lang="pl-PL" sz="900" dirty="0"/>
                        <a:t> </a:t>
                      </a:r>
                      <a:r>
                        <a:rPr lang="pl-PL" sz="900" dirty="0" err="1"/>
                        <a:t>GeV</a:t>
                      </a:r>
                      <a:r>
                        <a:rPr lang="pl-PL" sz="900" dirty="0"/>
                        <a:t> </a:t>
                      </a:r>
                      <a:endParaRPr lang="pl-PL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/>
                        <a:t>4.0 x 10</a:t>
                      </a:r>
                      <a:r>
                        <a:rPr lang="pl-PL" sz="900" baseline="300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8.80×10</a:t>
                      </a:r>
                      <a:r>
                        <a:rPr lang="pl-PL" sz="900" baseline="300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/>
                        <a:t>1.53×10</a:t>
                      </a:r>
                      <a:r>
                        <a:rPr lang="pl-PL" sz="900" baseline="300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900" dirty="0"/>
                        <a:t>10916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734544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560DA05-372F-4D6B-8F1B-C04E5900FD6E}"/>
              </a:ext>
            </a:extLst>
          </p:cNvPr>
          <p:cNvSpPr txBox="1"/>
          <p:nvPr/>
        </p:nvSpPr>
        <p:spPr>
          <a:xfrm>
            <a:off x="1985133" y="3288387"/>
            <a:ext cx="1861407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1100" dirty="0" err="1">
                <a:latin typeface="Arial"/>
                <a:cs typeface="Arial"/>
              </a:rPr>
              <a:t>Number</a:t>
            </a:r>
            <a:r>
              <a:rPr lang="pl-PL" sz="1100" dirty="0">
                <a:latin typeface="Arial"/>
                <a:cs typeface="Arial"/>
              </a:rPr>
              <a:t> of </a:t>
            </a:r>
            <a:r>
              <a:rPr lang="pl-PL" sz="1100" dirty="0" err="1">
                <a:latin typeface="Arial"/>
                <a:cs typeface="Arial"/>
              </a:rPr>
              <a:t>raw</a:t>
            </a:r>
            <a:r>
              <a:rPr lang="pl-PL" sz="1100" dirty="0">
                <a:latin typeface="Arial"/>
                <a:cs typeface="Arial"/>
              </a:rPr>
              <a:t> </a:t>
            </a:r>
            <a:r>
              <a:rPr lang="pl-PL" sz="1100" dirty="0" err="1">
                <a:latin typeface="Arial"/>
                <a:cs typeface="Arial"/>
              </a:rPr>
              <a:t>signal</a:t>
            </a:r>
            <a:r>
              <a:rPr lang="pl-PL" sz="1100" dirty="0">
                <a:latin typeface="Arial"/>
                <a:cs typeface="Arial"/>
              </a:rPr>
              <a:t> </a:t>
            </a:r>
            <a:r>
              <a:rPr lang="pl-PL" sz="1100" dirty="0" err="1">
                <a:latin typeface="Arial"/>
                <a:cs typeface="Arial"/>
              </a:rPr>
              <a:t>pairs</a:t>
            </a:r>
            <a:endParaRPr lang="pl-PL" sz="1100" dirty="0">
              <a:latin typeface="Arial"/>
              <a:cs typeface="Arial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3EC9198-87E8-436D-BFE5-754FE736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961" y="316642"/>
            <a:ext cx="821383" cy="77732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CD78E9A-00A5-43BF-93AB-322F0CB43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46" y="1143764"/>
            <a:ext cx="1085037" cy="1472664"/>
          </a:xfrm>
          <a:prstGeom prst="rect">
            <a:avLst/>
          </a:prstGeom>
        </p:spPr>
      </p:pic>
      <p:sp>
        <p:nvSpPr>
          <p:cNvPr id="14" name="pole tekstowe 2">
            <a:extLst>
              <a:ext uri="{FF2B5EF4-FFF2-40B4-BE49-F238E27FC236}">
                <a16:creationId xmlns:a16="http://schemas.microsoft.com/office/drawing/2014/main" id="{3BAC4DA5-E706-42F6-9410-DA66EB1F0E43}"/>
              </a:ext>
            </a:extLst>
          </p:cNvPr>
          <p:cNvSpPr txBox="1"/>
          <p:nvPr/>
        </p:nvSpPr>
        <p:spPr>
          <a:xfrm>
            <a:off x="80598" y="2700457"/>
            <a:ext cx="184357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1100" dirty="0"/>
              <a:t>PMT-based photodetector for HADES RICH</a:t>
            </a:r>
          </a:p>
        </p:txBody>
      </p:sp>
      <p:pic>
        <p:nvPicPr>
          <p:cNvPr id="15" name="Obraz 14" descr=" 5">
            <a:extLst>
              <a:ext uri="{FF2B5EF4-FFF2-40B4-BE49-F238E27FC236}">
                <a16:creationId xmlns:a16="http://schemas.microsoft.com/office/drawing/2014/main" id="{F5CEE11C-F3D3-430F-8AD2-EB44D6AEF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57" y="1144309"/>
            <a:ext cx="1520563" cy="1473410"/>
          </a:xfrm>
          <a:prstGeom prst="rect">
            <a:avLst/>
          </a:prstGeom>
        </p:spPr>
      </p:pic>
      <p:sp>
        <p:nvSpPr>
          <p:cNvPr id="16" name="pole tekstowe 2" descr=" 6">
            <a:extLst>
              <a:ext uri="{FF2B5EF4-FFF2-40B4-BE49-F238E27FC236}">
                <a16:creationId xmlns:a16="http://schemas.microsoft.com/office/drawing/2014/main" id="{462994B7-AE81-4C1C-BAD3-5D6B0D9896B0}"/>
              </a:ext>
            </a:extLst>
          </p:cNvPr>
          <p:cNvSpPr txBox="1"/>
          <p:nvPr/>
        </p:nvSpPr>
        <p:spPr>
          <a:xfrm>
            <a:off x="1547664" y="2700955"/>
            <a:ext cx="232938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1100" dirty="0">
                <a:latin typeface="Arial"/>
                <a:cs typeface="Arial"/>
              </a:rPr>
              <a:t>Event display of the </a:t>
            </a:r>
            <a:br>
              <a:rPr lang="pl-PL" sz="1100" dirty="0">
                <a:latin typeface="Arial"/>
                <a:cs typeface="Arial"/>
              </a:rPr>
            </a:br>
            <a:r>
              <a:rPr lang="pl-PL" sz="1100" dirty="0">
                <a:latin typeface="Arial"/>
                <a:cs typeface="Arial"/>
              </a:rPr>
              <a:t>RICH </a:t>
            </a:r>
            <a:r>
              <a:rPr lang="pl-PL" sz="1100" dirty="0" err="1">
                <a:latin typeface="Arial"/>
                <a:cs typeface="Arial"/>
              </a:rPr>
              <a:t>detector</a:t>
            </a:r>
            <a:endParaRPr lang="pl-PL" sz="1100" dirty="0">
              <a:latin typeface="Arial"/>
              <a:cs typeface="Arial"/>
            </a:endParaRPr>
          </a:p>
        </p:txBody>
      </p:sp>
      <p:sp>
        <p:nvSpPr>
          <p:cNvPr id="18" name="pole tekstowe 2">
            <a:extLst>
              <a:ext uri="{FF2B5EF4-FFF2-40B4-BE49-F238E27FC236}">
                <a16:creationId xmlns:a16="http://schemas.microsoft.com/office/drawing/2014/main" id="{6D19ADC2-AD8D-8B48-AAC2-8C62D690728D}"/>
              </a:ext>
            </a:extLst>
          </p:cNvPr>
          <p:cNvSpPr txBox="1"/>
          <p:nvPr/>
        </p:nvSpPr>
        <p:spPr>
          <a:xfrm>
            <a:off x="3474008" y="1594472"/>
            <a:ext cx="2410556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/>
              <a:t>Higher</a:t>
            </a:r>
            <a:r>
              <a:rPr lang="pl-PL" sz="1100" dirty="0"/>
              <a:t> ring </a:t>
            </a:r>
            <a:r>
              <a:rPr lang="pl-PL" sz="1100" dirty="0" err="1"/>
              <a:t>detection</a:t>
            </a:r>
            <a:r>
              <a:rPr lang="pl-PL" sz="1100" dirty="0"/>
              <a:t> </a:t>
            </a:r>
            <a:r>
              <a:rPr lang="pl-PL" sz="1100" dirty="0" err="1"/>
              <a:t>efficiency</a:t>
            </a:r>
            <a:endParaRPr lang="pl-PL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/>
              <a:t>Suppression</a:t>
            </a:r>
            <a:r>
              <a:rPr lang="pl-PL" sz="1100" dirty="0"/>
              <a:t> of the </a:t>
            </a:r>
            <a:r>
              <a:rPr lang="pl-PL" sz="1100" dirty="0" err="1"/>
              <a:t>combinatorial</a:t>
            </a:r>
            <a:r>
              <a:rPr lang="pl-PL" sz="1100" dirty="0"/>
              <a:t> </a:t>
            </a:r>
            <a:r>
              <a:rPr lang="pl-PL" sz="1100" dirty="0" err="1"/>
              <a:t>backgound</a:t>
            </a:r>
            <a:r>
              <a:rPr lang="pl-PL" sz="1100" dirty="0"/>
              <a:t> via ring </a:t>
            </a:r>
            <a:r>
              <a:rPr lang="pl-PL" sz="1100" dirty="0" err="1"/>
              <a:t>properties</a:t>
            </a:r>
            <a:endParaRPr lang="pl-PL" sz="11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564" y="1150391"/>
            <a:ext cx="3239066" cy="25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BF85683-E55B-7A4E-83D5-260CDF79D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907593"/>
            <a:ext cx="3902050" cy="275238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58A1537-8653-4543-8D3A-6AC1FD88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77" y="1907593"/>
            <a:ext cx="3860991" cy="27523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BA597AA-AE10-AD49-A856-0BF890DE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Momentum-dependent </a:t>
            </a:r>
            <a:r>
              <a:rPr lang="en-GB" dirty="0" err="1"/>
              <a:t>dilepton</a:t>
            </a:r>
            <a:r>
              <a:rPr lang="en-GB" dirty="0"/>
              <a:t> spectra</a:t>
            </a:r>
          </a:p>
        </p:txBody>
      </p:sp>
      <p:sp>
        <p:nvSpPr>
          <p:cNvPr id="8" name="pole tekstowe 2">
            <a:extLst>
              <a:ext uri="{FF2B5EF4-FFF2-40B4-BE49-F238E27FC236}">
                <a16:creationId xmlns:a16="http://schemas.microsoft.com/office/drawing/2014/main" id="{5DF069E4-7A42-2040-8F7C-0E6B9DA94A61}"/>
              </a:ext>
            </a:extLst>
          </p:cNvPr>
          <p:cNvSpPr txBox="1"/>
          <p:nvPr/>
        </p:nvSpPr>
        <p:spPr>
          <a:xfrm>
            <a:off x="755576" y="1271831"/>
            <a:ext cx="5904656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/>
              <a:t>Vector</a:t>
            </a:r>
            <a:r>
              <a:rPr lang="pl-PL" sz="1100" dirty="0"/>
              <a:t> </a:t>
            </a:r>
            <a:r>
              <a:rPr lang="pl-PL" sz="1100" dirty="0" err="1"/>
              <a:t>mesons</a:t>
            </a:r>
            <a:r>
              <a:rPr lang="pl-PL" sz="1100" dirty="0"/>
              <a:t> </a:t>
            </a:r>
            <a:r>
              <a:rPr lang="pl-PL" sz="1100" dirty="0" err="1"/>
              <a:t>peaks</a:t>
            </a:r>
            <a:r>
              <a:rPr lang="pl-PL" sz="1100" dirty="0"/>
              <a:t> (</a:t>
            </a:r>
            <a:r>
              <a:rPr lang="pl-PL" sz="1100" dirty="0">
                <a:latin typeface="Symbol" pitchFamily="2" charset="2"/>
              </a:rPr>
              <a:t>w</a:t>
            </a:r>
            <a:r>
              <a:rPr lang="pl-PL" sz="1100" dirty="0"/>
              <a:t>, </a:t>
            </a:r>
            <a:r>
              <a:rPr lang="pl-PL" sz="1100" dirty="0">
                <a:latin typeface="Symbol" pitchFamily="2" charset="2"/>
              </a:rPr>
              <a:t>f</a:t>
            </a:r>
            <a:r>
              <a:rPr lang="pl-PL" sz="1100" dirty="0"/>
              <a:t>) </a:t>
            </a:r>
            <a:r>
              <a:rPr lang="pl-PL" sz="1100" dirty="0" err="1"/>
              <a:t>visible</a:t>
            </a:r>
            <a:r>
              <a:rPr lang="pl-PL" sz="1100" dirty="0"/>
              <a:t>, </a:t>
            </a:r>
            <a:r>
              <a:rPr lang="pl-PL" sz="1100" dirty="0" err="1"/>
              <a:t>especially</a:t>
            </a:r>
            <a:r>
              <a:rPr lang="pl-PL" sz="1100" dirty="0"/>
              <a:t> </a:t>
            </a:r>
            <a:r>
              <a:rPr lang="pl-PL" sz="1100" dirty="0" err="1"/>
              <a:t>cleat</a:t>
            </a:r>
            <a:r>
              <a:rPr lang="pl-PL" sz="1100" dirty="0"/>
              <a:t> </a:t>
            </a:r>
            <a:r>
              <a:rPr lang="pl-PL" sz="1100" dirty="0" err="1"/>
              <a:t>at</a:t>
            </a:r>
            <a:r>
              <a:rPr lang="pl-PL" sz="1100" dirty="0"/>
              <a:t> high </a:t>
            </a:r>
            <a:r>
              <a:rPr lang="pl-PL" sz="1100" dirty="0" err="1"/>
              <a:t>momentum</a:t>
            </a:r>
            <a:endParaRPr lang="pl-PL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/>
              <a:t>Possibility</a:t>
            </a:r>
            <a:r>
              <a:rPr lang="pl-PL" sz="1100" dirty="0"/>
              <a:t> to </a:t>
            </a:r>
            <a:r>
              <a:rPr lang="pl-PL" sz="1100" dirty="0" err="1"/>
              <a:t>study</a:t>
            </a:r>
            <a:r>
              <a:rPr lang="pl-PL" sz="1100" dirty="0"/>
              <a:t> cross-</a:t>
            </a:r>
            <a:r>
              <a:rPr lang="pl-PL" sz="1100" dirty="0" err="1"/>
              <a:t>sections</a:t>
            </a:r>
            <a:r>
              <a:rPr lang="pl-PL" sz="1100" dirty="0"/>
              <a:t> and im-medium </a:t>
            </a:r>
            <a:r>
              <a:rPr lang="pl-PL" sz="1100" dirty="0" err="1"/>
              <a:t>modifications</a:t>
            </a:r>
            <a:r>
              <a:rPr lang="pl-PL" sz="1100" dirty="0"/>
              <a:t> of the </a:t>
            </a:r>
            <a:r>
              <a:rPr lang="pl-PL" sz="1100" dirty="0" err="1"/>
              <a:t>spectral</a:t>
            </a:r>
            <a:r>
              <a:rPr lang="pl-PL" sz="1100" dirty="0"/>
              <a:t> </a:t>
            </a:r>
            <a:r>
              <a:rPr lang="pl-PL" sz="1100" dirty="0" err="1"/>
              <a:t>shape</a:t>
            </a:r>
            <a:endParaRPr lang="pl-PL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6516216" y="119177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1191770"/>
                <a:ext cx="2429639" cy="591187"/>
              </a:xfrm>
              <a:prstGeom prst="rect">
                <a:avLst/>
              </a:prstGeom>
              <a:blipFill>
                <a:blip r:embed="rId4"/>
                <a:stretch>
                  <a:fillRect l="-1005" t="-3125" r="-503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2555776" y="262895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HADES work in progress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948264" y="262895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HADES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14425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6400BCA7-E2EB-D64A-969F-AB5F7578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 wrap="square" anchor="ctr">
            <a:normAutofit/>
          </a:bodyPr>
          <a:lstStyle/>
          <a:p>
            <a:r>
              <a:rPr lang="de-DE" dirty="0" err="1"/>
              <a:t>Dileptons</a:t>
            </a:r>
            <a:r>
              <a:rPr lang="de-DE" dirty="0"/>
              <a:t> in </a:t>
            </a:r>
            <a:r>
              <a:rPr lang="de-DE" dirty="0" err="1"/>
              <a:t>Ag+Ag</a:t>
            </a:r>
            <a:r>
              <a:rPr lang="de-DE" dirty="0"/>
              <a:t> vs. </a:t>
            </a:r>
            <a:r>
              <a:rPr lang="de-DE" dirty="0" err="1"/>
              <a:t>Au+Au</a:t>
            </a:r>
            <a:endParaRPr lang="en-GB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D785C26-915D-3944-AA7A-04906521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83" y="1969652"/>
            <a:ext cx="2736304" cy="2708880"/>
          </a:xfrm>
          <a:prstGeom prst="rect">
            <a:avLst/>
          </a:prstGeom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19B18110-F408-F749-B501-B9C4E7371AAB}"/>
              </a:ext>
            </a:extLst>
          </p:cNvPr>
          <p:cNvSpPr txBox="1"/>
          <p:nvPr/>
        </p:nvSpPr>
        <p:spPr>
          <a:xfrm>
            <a:off x="7173522" y="2859782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30-40% </a:t>
            </a:r>
            <a:r>
              <a:rPr lang="de-DE" sz="1200" dirty="0" err="1"/>
              <a:t>centrality</a:t>
            </a:r>
            <a:endParaRPr lang="de-DE" sz="1200" dirty="0"/>
          </a:p>
        </p:txBody>
      </p:sp>
      <p:sp>
        <p:nvSpPr>
          <p:cNvPr id="8" name="Textfeld 3">
            <a:extLst>
              <a:ext uri="{FF2B5EF4-FFF2-40B4-BE49-F238E27FC236}">
                <a16:creationId xmlns:a16="http://schemas.microsoft.com/office/drawing/2014/main" id="{2CC68AFA-F956-4247-8733-417C0A5E3366}"/>
              </a:ext>
            </a:extLst>
          </p:cNvPr>
          <p:cNvSpPr txBox="1"/>
          <p:nvPr/>
        </p:nvSpPr>
        <p:spPr>
          <a:xfrm>
            <a:off x="7159021" y="2427734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10-20% </a:t>
            </a:r>
            <a:r>
              <a:rPr lang="de-DE" sz="1200" dirty="0" err="1"/>
              <a:t>centrality</a:t>
            </a:r>
            <a:endParaRPr lang="de-DE" sz="1200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FCAC38F0-38AD-F842-85FD-A419190AD5A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669466" y="2566234"/>
            <a:ext cx="489555" cy="252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89DF383-3382-554E-BAA5-9BE0A1952AC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669466" y="2843233"/>
            <a:ext cx="504056" cy="155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">
            <a:extLst>
              <a:ext uri="{FF2B5EF4-FFF2-40B4-BE49-F238E27FC236}">
                <a16:creationId xmlns:a16="http://schemas.microsoft.com/office/drawing/2014/main" id="{DED47525-7D16-5B40-BE94-75F6CADCFA17}"/>
              </a:ext>
            </a:extLst>
          </p:cNvPr>
          <p:cNvSpPr txBox="1"/>
          <p:nvPr/>
        </p:nvSpPr>
        <p:spPr>
          <a:xfrm>
            <a:off x="7082878" y="2051966"/>
            <a:ext cx="1521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Comparable</a:t>
            </a:r>
            <a:r>
              <a:rPr lang="de-DE" sz="1200" dirty="0"/>
              <a:t> &lt;A</a:t>
            </a:r>
            <a:r>
              <a:rPr lang="de-DE" sz="1200" baseline="-25000" dirty="0"/>
              <a:t>part</a:t>
            </a:r>
            <a:r>
              <a:rPr lang="de-DE" sz="1200" dirty="0"/>
              <a:t>&gt;</a:t>
            </a:r>
          </a:p>
        </p:txBody>
      </p:sp>
      <p:sp>
        <p:nvSpPr>
          <p:cNvPr id="17" name="Nawias klamrowy otwierający 16">
            <a:extLst>
              <a:ext uri="{FF2B5EF4-FFF2-40B4-BE49-F238E27FC236}">
                <a16:creationId xmlns:a16="http://schemas.microsoft.com/office/drawing/2014/main" id="{3DAABFEC-8AA3-D14E-9C35-79C5560C648E}"/>
              </a:ext>
            </a:extLst>
          </p:cNvPr>
          <p:cNvSpPr/>
          <p:nvPr/>
        </p:nvSpPr>
        <p:spPr>
          <a:xfrm rot="5400000">
            <a:off x="7807659" y="1710825"/>
            <a:ext cx="72008" cy="124847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4956897-5455-3A4B-B0C7-552EB1BC5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924565"/>
            <a:ext cx="2736304" cy="2717980"/>
          </a:xfrm>
          <a:prstGeom prst="rect">
            <a:avLst/>
          </a:prstGeom>
        </p:spPr>
      </p:pic>
      <p:sp>
        <p:nvSpPr>
          <p:cNvPr id="21" name="pole tekstowe 2">
            <a:extLst>
              <a:ext uri="{FF2B5EF4-FFF2-40B4-BE49-F238E27FC236}">
                <a16:creationId xmlns:a16="http://schemas.microsoft.com/office/drawing/2014/main" id="{7DD79CA2-874D-2543-8A5D-2DA569BC0C2D}"/>
              </a:ext>
            </a:extLst>
          </p:cNvPr>
          <p:cNvSpPr txBox="1"/>
          <p:nvPr/>
        </p:nvSpPr>
        <p:spPr>
          <a:xfrm>
            <a:off x="179512" y="1275606"/>
            <a:ext cx="4104456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100" dirty="0"/>
              <a:t>Three days of data taking at this energy</a:t>
            </a:r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100" dirty="0"/>
              <a:t>Dilepton statistics similar as in the whole </a:t>
            </a:r>
            <a:r>
              <a:rPr lang="en-US" sz="1100" dirty="0" err="1"/>
              <a:t>Au+Au</a:t>
            </a:r>
            <a:r>
              <a:rPr lang="en-US" sz="1100" dirty="0"/>
              <a:t> run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5364088" y="1191770"/>
                <a:ext cx="3506858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and </a:t>
                </a:r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 centralities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191770"/>
                <a:ext cx="3506858" cy="591187"/>
              </a:xfrm>
              <a:prstGeom prst="rect">
                <a:avLst/>
              </a:prstGeom>
              <a:blipFill>
                <a:blip r:embed="rId4"/>
                <a:stretch>
                  <a:fillRect l="-348" t="-3125" r="-348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5301314" y="2068225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HADES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5080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scalar</a:t>
            </a:r>
            <a:r>
              <a:rPr lang="de-DE" dirty="0"/>
              <a:t> </a:t>
            </a:r>
            <a:r>
              <a:rPr lang="de-DE" dirty="0" err="1"/>
              <a:t>mesons</a:t>
            </a:r>
            <a:br>
              <a:rPr lang="de-DE" dirty="0"/>
            </a:br>
            <a:r>
              <a:rPr lang="de-DE" sz="1600" dirty="0"/>
              <a:t>Photon </a:t>
            </a:r>
            <a:r>
              <a:rPr lang="de-DE" sz="1600" dirty="0" err="1"/>
              <a:t>Conversion</a:t>
            </a:r>
            <a:r>
              <a:rPr lang="de-DE" sz="1600" dirty="0"/>
              <a:t> </a:t>
            </a:r>
            <a:r>
              <a:rPr lang="de-DE" sz="1600" dirty="0" err="1"/>
              <a:t>Method</a:t>
            </a:r>
            <a:endParaRPr lang="de-DE" dirty="0"/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053EB63C-433B-4840-BD70-9428DD0C375B}"/>
              </a:ext>
            </a:extLst>
          </p:cNvPr>
          <p:cNvSpPr txBox="1"/>
          <p:nvPr/>
        </p:nvSpPr>
        <p:spPr>
          <a:xfrm>
            <a:off x="179512" y="1199823"/>
            <a:ext cx="4104456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>
                <a:latin typeface="Symbol" panose="05050102010706020507" pitchFamily="18" charset="2"/>
              </a:rPr>
              <a:t>p</a:t>
            </a:r>
            <a:r>
              <a:rPr lang="de-DE" sz="1100" baseline="30000" dirty="0"/>
              <a:t>0</a:t>
            </a:r>
            <a:r>
              <a:rPr lang="de-DE" sz="1100" dirty="0"/>
              <a:t> / </a:t>
            </a:r>
            <a:r>
              <a:rPr lang="de-DE" sz="1100" dirty="0">
                <a:latin typeface="Symbol" panose="05050102010706020507" pitchFamily="18" charset="2"/>
              </a:rPr>
              <a:t>h</a:t>
            </a:r>
            <a:r>
              <a:rPr lang="de-DE" sz="1100" dirty="0"/>
              <a:t> → </a:t>
            </a:r>
            <a:r>
              <a:rPr lang="de-DE" sz="1100" dirty="0" err="1">
                <a:latin typeface="Symbol" panose="05050102010706020507" pitchFamily="18" charset="2"/>
              </a:rPr>
              <a:t>gg</a:t>
            </a:r>
            <a:r>
              <a:rPr lang="de-DE" sz="1100" dirty="0"/>
              <a:t> → </a:t>
            </a:r>
            <a:r>
              <a:rPr lang="de-DE" sz="1100" dirty="0" err="1"/>
              <a:t>e</a:t>
            </a:r>
            <a:r>
              <a:rPr lang="de-DE" sz="1100" baseline="30000" dirty="0" err="1">
                <a:latin typeface="Symbol" panose="05050102010706020507" pitchFamily="18" charset="2"/>
              </a:rPr>
              <a:t>+</a:t>
            </a:r>
            <a:r>
              <a:rPr lang="de-DE" sz="1100" dirty="0" err="1"/>
              <a:t>e</a:t>
            </a:r>
            <a:r>
              <a:rPr lang="de-DE" sz="1100" baseline="30000" dirty="0" err="1">
                <a:latin typeface="Symbol" panose="05050102010706020507" pitchFamily="18" charset="2"/>
              </a:rPr>
              <a:t>-</a:t>
            </a:r>
            <a:r>
              <a:rPr lang="de-DE" sz="1100" dirty="0" err="1"/>
              <a:t>e</a:t>
            </a:r>
            <a:r>
              <a:rPr lang="de-DE" sz="1100" baseline="30000" dirty="0" err="1">
                <a:latin typeface="Symbol" panose="05050102010706020507" pitchFamily="18" charset="2"/>
              </a:rPr>
              <a:t>+</a:t>
            </a:r>
            <a:r>
              <a:rPr lang="de-DE" sz="1100" dirty="0" err="1"/>
              <a:t>e</a:t>
            </a:r>
            <a:r>
              <a:rPr lang="de-DE" sz="1100" baseline="30000" dirty="0">
                <a:latin typeface="Symbol" panose="05050102010706020507" pitchFamily="18" charset="2"/>
              </a:rPr>
              <a:t>-</a:t>
            </a:r>
            <a:r>
              <a:rPr lang="de-DE" sz="1100" dirty="0"/>
              <a:t> </a:t>
            </a:r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 err="1"/>
              <a:t>Constrain</a:t>
            </a:r>
            <a:r>
              <a:rPr lang="de-DE" sz="1100" dirty="0"/>
              <a:t> </a:t>
            </a:r>
            <a:r>
              <a:rPr lang="de-DE" sz="1100" dirty="0" err="1"/>
              <a:t>freeze</a:t>
            </a:r>
            <a:r>
              <a:rPr lang="de-DE" sz="1100" dirty="0"/>
              <a:t>-out </a:t>
            </a:r>
            <a:r>
              <a:rPr lang="de-DE" sz="1100" dirty="0" err="1"/>
              <a:t>contribution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</a:t>
            </a:r>
            <a:r>
              <a:rPr lang="de-DE" sz="1100" dirty="0" err="1"/>
              <a:t>dilepton</a:t>
            </a:r>
            <a:r>
              <a:rPr lang="de-DE" sz="1100" dirty="0"/>
              <a:t> </a:t>
            </a:r>
            <a:r>
              <a:rPr lang="de-DE" sz="1100" dirty="0" err="1"/>
              <a:t>spectra</a:t>
            </a:r>
            <a:endParaRPr lang="de-DE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 err="1"/>
              <a:t>Possibility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</a:t>
            </a:r>
            <a:r>
              <a:rPr lang="de-DE" sz="1100" dirty="0" err="1"/>
              <a:t>compare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>
                <a:latin typeface="Symbol" panose="05050102010706020507" pitchFamily="18" charset="2"/>
              </a:rPr>
              <a:t>p</a:t>
            </a:r>
            <a:r>
              <a:rPr lang="de-DE" sz="1100" baseline="30000" dirty="0"/>
              <a:t>±</a:t>
            </a:r>
            <a:endParaRPr lang="pl-PL" sz="11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5022681" y="119177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1" y="1191770"/>
                <a:ext cx="2429639" cy="591187"/>
              </a:xfrm>
              <a:prstGeom prst="rect">
                <a:avLst/>
              </a:prstGeom>
              <a:blipFill>
                <a:blip r:embed="rId4"/>
                <a:stretch>
                  <a:fillRect l="-1005" t="-3125" r="-503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018776"/>
            <a:ext cx="3392655" cy="26884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2018776"/>
            <a:ext cx="3392655" cy="26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8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scalar</a:t>
            </a:r>
            <a:r>
              <a:rPr lang="de-DE" dirty="0"/>
              <a:t> </a:t>
            </a:r>
            <a:r>
              <a:rPr lang="de-DE" dirty="0" err="1"/>
              <a:t>mesons</a:t>
            </a:r>
            <a:r>
              <a:rPr lang="de-DE" dirty="0"/>
              <a:t>: </a:t>
            </a:r>
            <a:r>
              <a:rPr lang="de-DE" dirty="0" err="1"/>
              <a:t>ECal</a:t>
            </a:r>
            <a:endParaRPr lang="de-DE" dirty="0"/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053EB63C-433B-4840-BD70-9428DD0C375B}"/>
              </a:ext>
            </a:extLst>
          </p:cNvPr>
          <p:cNvSpPr txBox="1"/>
          <p:nvPr/>
        </p:nvSpPr>
        <p:spPr>
          <a:xfrm>
            <a:off x="179512" y="1199823"/>
            <a:ext cx="4104456" cy="10002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>
                <a:latin typeface="Symbol" panose="05050102010706020507" pitchFamily="18" charset="2"/>
              </a:rPr>
              <a:t>p</a:t>
            </a:r>
            <a:r>
              <a:rPr lang="de-DE" sz="1100" baseline="30000" dirty="0"/>
              <a:t>0</a:t>
            </a:r>
            <a:r>
              <a:rPr lang="de-DE" sz="1100" dirty="0"/>
              <a:t> ( </a:t>
            </a:r>
            <a:r>
              <a:rPr lang="de-DE" sz="1100" dirty="0">
                <a:latin typeface="Symbol" panose="05050102010706020507" pitchFamily="18" charset="2"/>
              </a:rPr>
              <a:t>h )</a:t>
            </a:r>
            <a:r>
              <a:rPr lang="de-DE" sz="1100" dirty="0"/>
              <a:t> → </a:t>
            </a:r>
            <a:r>
              <a:rPr lang="de-DE" sz="1100" dirty="0" err="1">
                <a:latin typeface="Symbol" panose="05050102010706020507" pitchFamily="18" charset="2"/>
              </a:rPr>
              <a:t>gg</a:t>
            </a:r>
            <a:endParaRPr lang="de-DE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/>
              <a:t>Photons </a:t>
            </a:r>
            <a:r>
              <a:rPr lang="de-DE" sz="1100" dirty="0" err="1"/>
              <a:t>detected</a:t>
            </a:r>
            <a:r>
              <a:rPr lang="de-DE" sz="1100" dirty="0"/>
              <a:t> in </a:t>
            </a:r>
            <a:r>
              <a:rPr lang="de-DE" sz="1100" dirty="0" err="1"/>
              <a:t>ECal</a:t>
            </a:r>
            <a:endParaRPr lang="de-DE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 err="1"/>
              <a:t>Constrain</a:t>
            </a:r>
            <a:r>
              <a:rPr lang="de-DE" sz="1100" dirty="0"/>
              <a:t> </a:t>
            </a:r>
            <a:r>
              <a:rPr lang="de-DE" sz="1100" dirty="0" err="1"/>
              <a:t>freeze</a:t>
            </a:r>
            <a:r>
              <a:rPr lang="de-DE" sz="1100" dirty="0"/>
              <a:t>-out </a:t>
            </a:r>
            <a:r>
              <a:rPr lang="de-DE" sz="1100" dirty="0" err="1"/>
              <a:t>contribution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</a:t>
            </a:r>
            <a:r>
              <a:rPr lang="de-DE" sz="1100" dirty="0" err="1"/>
              <a:t>dilepton</a:t>
            </a:r>
            <a:r>
              <a:rPr lang="de-DE" sz="1100" dirty="0"/>
              <a:t> </a:t>
            </a:r>
            <a:r>
              <a:rPr lang="de-DE" sz="1100" dirty="0" err="1"/>
              <a:t>spectra</a:t>
            </a:r>
            <a:endParaRPr lang="de-DE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 err="1"/>
              <a:t>Possibility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</a:t>
            </a:r>
            <a:r>
              <a:rPr lang="de-DE" sz="1100" dirty="0" err="1"/>
              <a:t>compare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>
                <a:latin typeface="Symbol" panose="05050102010706020507" pitchFamily="18" charset="2"/>
              </a:rPr>
              <a:t>p</a:t>
            </a:r>
            <a:r>
              <a:rPr lang="de-DE" sz="1100" baseline="30000" dirty="0"/>
              <a:t>±</a:t>
            </a:r>
            <a:endParaRPr lang="pl-PL" sz="11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/>
              <p:cNvSpPr/>
              <p:nvPr/>
            </p:nvSpPr>
            <p:spPr>
              <a:xfrm>
                <a:off x="5022681" y="119177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8" name="Rechteck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1" y="1191770"/>
                <a:ext cx="2429639" cy="591187"/>
              </a:xfrm>
              <a:prstGeom prst="rect">
                <a:avLst/>
              </a:prstGeom>
              <a:blipFill>
                <a:blip r:embed="rId2"/>
                <a:stretch>
                  <a:fillRect l="-1005" t="-3125" r="-503" b="-12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D:\SWAP\figures\HADES_Cave1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2"/>
          <a:stretch/>
        </p:blipFill>
        <p:spPr bwMode="auto">
          <a:xfrm>
            <a:off x="179511" y="2373848"/>
            <a:ext cx="2998185" cy="21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392281" y="2192758"/>
            <a:ext cx="8835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err="1"/>
              <a:t>October</a:t>
            </a:r>
            <a:r>
              <a:rPr lang="de-DE" sz="900" dirty="0"/>
              <a:t> 2018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429" y="2185497"/>
            <a:ext cx="2526549" cy="22584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017" y="2185498"/>
            <a:ext cx="2389447" cy="2258460"/>
          </a:xfrm>
          <a:prstGeom prst="rect">
            <a:avLst/>
          </a:prstGeom>
        </p:spPr>
      </p:pic>
      <p:pic>
        <p:nvPicPr>
          <p:cNvPr id="11" name="Obraz 11">
            <a:extLst>
              <a:ext uri="{FF2B5EF4-FFF2-40B4-BE49-F238E27FC236}">
                <a16:creationId xmlns:a16="http://schemas.microsoft.com/office/drawing/2014/main" id="{33EC9198-87E8-436D-BFE5-754FE7366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961" y="316642"/>
            <a:ext cx="821383" cy="7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9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6ED7B24-C49C-8446-8BF2-BA87A528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Hadron Production and </a:t>
            </a:r>
            <a:r>
              <a:rPr lang="en-GB" dirty="0" err="1"/>
              <a:t>collectivity</a:t>
            </a:r>
            <a:endParaRPr lang="en-GB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2CDBC0-ED6F-114B-AC24-F124078BC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694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Pion </a:t>
            </a:r>
            <a:r>
              <a:rPr lang="de-DE" dirty="0" err="1"/>
              <a:t>production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 err="1"/>
              <a:t>case</a:t>
            </a:r>
            <a:r>
              <a:rPr lang="de-DE" dirty="0"/>
              <a:t> not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closed</a:t>
            </a:r>
            <a:endParaRPr lang="de-DE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CFB7477-7145-3B43-A91B-DEA79A4E40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51520" y="4227934"/>
            <a:ext cx="8323642" cy="55237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Tension between experimental data and kinetic transport models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Is there something fundamentally missing?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9474CB2B-91EB-0546-B7C9-763F73C13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4551"/>
          <a:stretch/>
        </p:blipFill>
        <p:spPr>
          <a:xfrm>
            <a:off x="219132" y="1412703"/>
            <a:ext cx="2768398" cy="2887239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9FD8E7B9-F56F-4844-8B0D-EA72998D0F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5" y="1418830"/>
            <a:ext cx="2224917" cy="2813868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E702BA0-3285-794F-A4CB-EF793BFFDB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44" y="1471152"/>
            <a:ext cx="1834144" cy="2681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8">
                <a:extLst>
                  <a:ext uri="{FF2B5EF4-FFF2-40B4-BE49-F238E27FC236}">
                    <a16:creationId xmlns:a16="http://schemas.microsoft.com/office/drawing/2014/main" id="{E63B0401-913F-3249-9056-42C1789F88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488" y="1081214"/>
                <a:ext cx="8424000" cy="266400"/>
              </a:xfrm>
              <a:prstGeom prst="rect">
                <a:avLst/>
              </a:prstGeom>
            </p:spPr>
            <p:txBody>
              <a:bodyPr/>
              <a:lstStyle>
                <a:lvl1pPr marL="179388" indent="-179388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Tahoma" pitchFamily="34" charset="0"/>
                  </a:defRPr>
                </a:lvl1pPr>
                <a:lvl2pPr marL="179388" indent="-177800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2pPr>
                <a:lvl3pPr marL="538163" indent="-187325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3pPr>
                <a:lvl4pPr marL="717550" indent="-173038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4pPr>
                <a:lvl5pPr marL="908050" indent="-188913" algn="l" rtl="0" eaLnBrk="0" fontAlgn="base" hangingPunct="0">
                  <a:lnSpc>
                    <a:spcPct val="130000"/>
                  </a:lnSpc>
                  <a:spcBef>
                    <a:spcPts val="200"/>
                  </a:spcBef>
                  <a:spcAft>
                    <a:spcPts val="225"/>
                  </a:spcAft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cs typeface="Tahoma" pitchFamily="34" charset="0"/>
                  </a:defRPr>
                </a:lvl5pPr>
                <a:lvl6pPr marL="13652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18224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22796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2736850" indent="-1889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DE" sz="1400" kern="0" dirty="0"/>
                  <a:t>Example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4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sz="14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40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DE" sz="1400" kern="0" dirty="0"/>
                  <a:t>, same holds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sz="1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sz="14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sz="14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sz="1400" kern="0" dirty="0"/>
              </a:p>
            </p:txBody>
          </p:sp>
        </mc:Choice>
        <mc:Fallback xmlns="">
          <p:sp>
            <p:nvSpPr>
              <p:cNvPr id="13" name="Text Placeholder 8">
                <a:extLst>
                  <a:ext uri="{FF2B5EF4-FFF2-40B4-BE49-F238E27FC236}">
                    <a16:creationId xmlns:a16="http://schemas.microsoft.com/office/drawing/2014/main" id="{E63B0401-913F-3249-9056-42C1789F8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88" y="1081214"/>
                <a:ext cx="8424000" cy="266400"/>
              </a:xfrm>
              <a:prstGeom prst="rect">
                <a:avLst/>
              </a:prstGeom>
              <a:blipFill>
                <a:blip r:embed="rId6"/>
                <a:stretch>
                  <a:fillRect l="-217" b="-52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7">
            <a:extLst>
              <a:ext uri="{FF2B5EF4-FFF2-40B4-BE49-F238E27FC236}">
                <a16:creationId xmlns:a16="http://schemas.microsoft.com/office/drawing/2014/main" id="{5D504DCC-75B8-A84D-A43B-33440901119E}"/>
              </a:ext>
            </a:extLst>
          </p:cNvPr>
          <p:cNvSpPr/>
          <p:nvPr/>
        </p:nvSpPr>
        <p:spPr>
          <a:xfrm>
            <a:off x="4086517" y="1076179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 Collaboration</a:t>
            </a:r>
            <a:r>
              <a:rPr lang="en-GB" sz="900" dirty="0">
                <a:solidFill>
                  <a:srgbClr val="0070C0"/>
                </a:solidFill>
              </a:rPr>
              <a:t>, EPJA 56 (2020) 10, 259</a:t>
            </a:r>
            <a:br>
              <a:rPr lang="en-GB" sz="900" dirty="0">
                <a:solidFill>
                  <a:srgbClr val="0070C0"/>
                </a:solidFill>
              </a:rPr>
            </a:br>
            <a:r>
              <a:rPr lang="en-GB" sz="900" dirty="0">
                <a:solidFill>
                  <a:srgbClr val="0070C0"/>
                </a:solidFill>
              </a:rPr>
              <a:t>https://www.hepdata.net/record/ins1796710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de-DE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de-DE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centralities</a:t>
                </a:r>
                <a:endParaRPr lang="de-DE" dirty="0"/>
              </a:p>
            </p:txBody>
          </p:sp>
        </mc:Choice>
        <mc:Fallback xmlns="">
          <p:sp>
            <p:nvSpPr>
              <p:cNvPr id="15" name="Rechtec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10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299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5CE87-3449-4D71-9984-A514CD9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Bulk</a:t>
            </a:r>
            <a:r>
              <a:rPr lang="pl-PL" dirty="0"/>
              <a:t> </a:t>
            </a:r>
            <a:r>
              <a:rPr lang="de-DE" dirty="0"/>
              <a:t>p</a:t>
            </a:r>
            <a:r>
              <a:rPr lang="pl-PL" dirty="0" err="1"/>
              <a:t>roperties</a:t>
            </a:r>
            <a:r>
              <a:rPr lang="pl-PL" dirty="0"/>
              <a:t> of </a:t>
            </a:r>
            <a:r>
              <a:rPr lang="pl-PL" dirty="0" err="1"/>
              <a:t>matter</a:t>
            </a:r>
            <a:r>
              <a:rPr lang="pl-PL" dirty="0"/>
              <a:t> </a:t>
            </a:r>
            <a:br>
              <a:rPr lang="pl-PL" dirty="0"/>
            </a:br>
            <a:r>
              <a:rPr lang="pl-PL" sz="1600" dirty="0"/>
              <a:t>with </a:t>
            </a:r>
            <a:r>
              <a:rPr lang="de-DE" sz="1600" dirty="0"/>
              <a:t>Statistical </a:t>
            </a:r>
            <a:r>
              <a:rPr lang="de-DE" sz="1600" dirty="0" err="1"/>
              <a:t>Hadronization</a:t>
            </a:r>
            <a:r>
              <a:rPr lang="de-DE" sz="1600" dirty="0"/>
              <a:t> Model</a:t>
            </a:r>
            <a:endParaRPr lang="pl-PL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376" y="2460920"/>
            <a:ext cx="2212616" cy="20343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976" y="2454502"/>
            <a:ext cx="4563520" cy="2014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5">
                <a:extLst>
                  <a:ext uri="{FF2B5EF4-FFF2-40B4-BE49-F238E27FC236}">
                    <a16:creationId xmlns:a16="http://schemas.microsoft.com/office/drawing/2014/main" id="{2AD93A93-78DE-4A2C-A25F-0A40BAD02796}"/>
                  </a:ext>
                </a:extLst>
              </p:cNvPr>
              <p:cNvSpPr txBox="1"/>
              <p:nvPr/>
            </p:nvSpPr>
            <p:spPr>
              <a:xfrm>
                <a:off x="251114" y="1491630"/>
                <a:ext cx="7201207" cy="149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pl-PL" sz="1100" dirty="0"/>
                  <a:t>Single (chemical and kinetic) freeze-out on a </a:t>
                </a:r>
                <a:r>
                  <a:rPr lang="pl-PL" sz="1100" b="1" dirty="0"/>
                  <a:t>spherically</a:t>
                </a:r>
                <a:r>
                  <a:rPr lang="de-DE" sz="1100" b="1" dirty="0"/>
                  <a:t> </a:t>
                </a:r>
                <a:r>
                  <a:rPr lang="pl-PL" sz="1100" b="1" dirty="0"/>
                  <a:t>symmetric hypersurface</a:t>
                </a:r>
                <a:r>
                  <a:rPr lang="de-DE" sz="1100" b="1" dirty="0"/>
                  <a:t> </a:t>
                </a:r>
                <a:r>
                  <a:rPr lang="pl-PL" sz="1100" dirty="0"/>
                  <a:t>(Siemens-Rasmussen)</a:t>
                </a:r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pl-PL" sz="1100" dirty="0"/>
                  <a:t>Fix thermodynamic parematers with </a:t>
                </a:r>
                <a:r>
                  <a:rPr lang="de-DE" sz="1100" dirty="0"/>
                  <a:t>m</a:t>
                </a:r>
                <a:r>
                  <a:rPr lang="pl-PL" sz="1100" dirty="0"/>
                  <a:t>ultiplicities</a:t>
                </a:r>
                <a:r>
                  <a:rPr lang="de-DE" sz="1100" dirty="0"/>
                  <a:t> </a:t>
                </a:r>
                <a:r>
                  <a:rPr lang="de-DE" sz="1100" dirty="0" err="1"/>
                  <a:t>of</a:t>
                </a:r>
                <a:r>
                  <a:rPr lang="de-DE" sz="1100" dirty="0"/>
                  <a:t> </a:t>
                </a:r>
                <a:r>
                  <a:rPr lang="de-DE" sz="1100" dirty="0" err="1"/>
                  <a:t>particles</a:t>
                </a:r>
                <a:endParaRPr lang="de-DE" sz="1100" dirty="0"/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pl-PL" sz="1100" dirty="0"/>
                  <a:t>Hubble-like fireball expansion:</a:t>
                </a:r>
                <a:r>
                  <a:rPr lang="de-DE" sz="1100" dirty="0"/>
                  <a:t> </a:t>
                </a:r>
                <a14:m>
                  <m:oMath xmlns:m="http://schemas.openxmlformats.org/officeDocument/2006/math">
                    <m:r>
                      <a:rPr lang="de-DE" sz="1100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pl-PL" sz="11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1100" b="1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pl-PL" sz="1100" b="1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pl-PL" sz="1100" b="1" i="1" dirty="0" smtClean="0">
                        <a:latin typeface="Cambria Math" panose="02040503050406030204" pitchFamily="18" charset="0"/>
                      </a:rPr>
                      <m:t>tanh</m:t>
                    </m:r>
                    <m:r>
                      <a:rPr lang="pl-PL" sz="1100" b="1" i="1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pl-PL" sz="1100" b="1" i="1" dirty="0" smtClean="0">
                        <a:latin typeface="Cambria Math" panose="02040503050406030204" pitchFamily="18" charset="0"/>
                      </a:rPr>
                      <m:t>𝐻𝑟</m:t>
                    </m:r>
                    <m:r>
                      <a:rPr lang="pl-PL" sz="11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100" b="1" dirty="0"/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latin typeface="Symbol" panose="05050102010706020507" pitchFamily="18" charset="2"/>
                  </a:rPr>
                  <a:t>D</a:t>
                </a:r>
                <a:r>
                  <a:rPr lang="en-US" sz="1100" dirty="0"/>
                  <a:t> spectral function from </a:t>
                </a:r>
                <a:r>
                  <a:rPr lang="en-US" sz="1100" dirty="0" err="1">
                    <a:latin typeface="Symbol" panose="05050102010706020507" pitchFamily="18" charset="2"/>
                  </a:rPr>
                  <a:t>p</a:t>
                </a:r>
                <a:r>
                  <a:rPr lang="en-US" sz="1100" dirty="0" err="1"/>
                  <a:t>N</a:t>
                </a:r>
                <a:r>
                  <a:rPr lang="en-US" sz="1100" dirty="0"/>
                  <a:t> phase shift</a:t>
                </a:r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endParaRPr lang="de-DE" sz="1100" dirty="0"/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endParaRPr lang="pl-PL" sz="1100" dirty="0"/>
              </a:p>
            </p:txBody>
          </p:sp>
        </mc:Choice>
        <mc:Fallback xmlns="">
          <p:sp>
            <p:nvSpPr>
              <p:cNvPr id="8" name="pole tekstowe 5">
                <a:extLst>
                  <a:ext uri="{FF2B5EF4-FFF2-40B4-BE49-F238E27FC236}">
                    <a16:creationId xmlns:a16="http://schemas.microsoft.com/office/drawing/2014/main" id="{2AD93A93-78DE-4A2C-A25F-0A40BAD0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14" y="1491630"/>
                <a:ext cx="7201207" cy="1492716"/>
              </a:xfrm>
              <a:prstGeom prst="rect">
                <a:avLst/>
              </a:prstGeom>
              <a:blipFill>
                <a:blip r:embed="rId6"/>
                <a:stretch>
                  <a:fillRect t="-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7">
            <a:extLst>
              <a:ext uri="{FF2B5EF4-FFF2-40B4-BE49-F238E27FC236}">
                <a16:creationId xmlns:a16="http://schemas.microsoft.com/office/drawing/2014/main" id="{6072FDB4-324A-7D43-B912-B2C0685B5030}"/>
              </a:ext>
            </a:extLst>
          </p:cNvPr>
          <p:cNvSpPr/>
          <p:nvPr/>
        </p:nvSpPr>
        <p:spPr>
          <a:xfrm>
            <a:off x="3049269" y="2242304"/>
            <a:ext cx="23644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P.M. Lo </a:t>
            </a:r>
            <a:r>
              <a:rPr lang="en-US" sz="900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 96 (2017) 015207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7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10">
            <a:extLst>
              <a:ext uri="{FF2B5EF4-FFF2-40B4-BE49-F238E27FC236}">
                <a16:creationId xmlns:a16="http://schemas.microsoft.com/office/drawing/2014/main" id="{4216AD7F-F815-B24B-A1F4-D34C9341E1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43447"/>
            <a:ext cx="2091446" cy="207251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714A66C7-16D2-4FFE-BFBF-809F2698D451}"/>
              </a:ext>
            </a:extLst>
          </p:cNvPr>
          <p:cNvSpPr/>
          <p:nvPr/>
        </p:nvSpPr>
        <p:spPr>
          <a:xfrm>
            <a:off x="460892" y="1138847"/>
            <a:ext cx="351327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0070C0"/>
                </a:solidFill>
              </a:rPr>
              <a:t>SH, W. Florkowski, T. Galatyuk</a:t>
            </a:r>
            <a:r>
              <a:rPr lang="pl-PL" sz="900" i="1" dirty="0">
                <a:solidFill>
                  <a:srgbClr val="0070C0"/>
                </a:solidFill>
              </a:rPr>
              <a:t> </a:t>
            </a:r>
            <a:r>
              <a:rPr lang="de-DE" sz="900" i="1" dirty="0">
                <a:solidFill>
                  <a:srgbClr val="0070C0"/>
                </a:solidFill>
              </a:rPr>
              <a:t>et al.,</a:t>
            </a:r>
            <a:r>
              <a:rPr lang="de-DE" sz="900" dirty="0">
                <a:solidFill>
                  <a:srgbClr val="0070C0"/>
                </a:solidFill>
              </a:rPr>
              <a:t> PRC 102 (2020) 5, 054903</a:t>
            </a:r>
            <a:br>
              <a:rPr lang="de-DE" sz="900" dirty="0">
                <a:solidFill>
                  <a:srgbClr val="0070C0"/>
                </a:solidFill>
              </a:rPr>
            </a:br>
            <a:r>
              <a:rPr lang="en-US" sz="900" dirty="0"/>
              <a:t>see also: </a:t>
            </a:r>
            <a:r>
              <a:rPr lang="en-US" sz="900" dirty="0">
                <a:solidFill>
                  <a:srgbClr val="145AA0"/>
                </a:solidFill>
              </a:rPr>
              <a:t>A. </a:t>
            </a:r>
            <a:r>
              <a:rPr lang="en-US" sz="900" dirty="0" err="1">
                <a:solidFill>
                  <a:srgbClr val="145AA0"/>
                </a:solidFill>
              </a:rPr>
              <a:t>Motornenko</a:t>
            </a:r>
            <a:r>
              <a:rPr lang="en-US" sz="900" dirty="0">
                <a:solidFill>
                  <a:srgbClr val="145AA0"/>
                </a:solidFill>
              </a:rPr>
              <a:t> </a:t>
            </a:r>
            <a:r>
              <a:rPr lang="en-US" sz="900" i="1" dirty="0">
                <a:solidFill>
                  <a:srgbClr val="145AA0"/>
                </a:solidFill>
              </a:rPr>
              <a:t>et al.</a:t>
            </a:r>
            <a:r>
              <a:rPr lang="en-US" sz="900" dirty="0">
                <a:solidFill>
                  <a:srgbClr val="145AA0"/>
                </a:solidFill>
              </a:rPr>
              <a:t>, arXiv:2104.06036 [</a:t>
            </a:r>
            <a:r>
              <a:rPr lang="en-US" sz="900" dirty="0" err="1">
                <a:solidFill>
                  <a:srgbClr val="145AA0"/>
                </a:solidFill>
              </a:rPr>
              <a:t>hep-ph</a:t>
            </a:r>
            <a:r>
              <a:rPr lang="en-US" sz="900" dirty="0">
                <a:solidFill>
                  <a:srgbClr val="145AA0"/>
                </a:solidFill>
              </a:rPr>
              <a:t>]</a:t>
            </a:r>
          </a:p>
          <a:p>
            <a:endParaRPr lang="pl-PL" sz="900" dirty="0">
              <a:solidFill>
                <a:srgbClr val="0070C0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6072FDB4-324A-7D43-B912-B2C0685B5030}"/>
              </a:ext>
            </a:extLst>
          </p:cNvPr>
          <p:cNvSpPr/>
          <p:nvPr/>
        </p:nvSpPr>
        <p:spPr>
          <a:xfrm>
            <a:off x="3583476" y="2012846"/>
            <a:ext cx="314876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see also: </a:t>
            </a:r>
            <a:r>
              <a:rPr lang="en-US" sz="900" dirty="0">
                <a:solidFill>
                  <a:srgbClr val="145AA0"/>
                </a:solidFill>
              </a:rPr>
              <a:t>G. </a:t>
            </a:r>
            <a:r>
              <a:rPr lang="en-US" sz="900" dirty="0" err="1">
                <a:solidFill>
                  <a:srgbClr val="145AA0"/>
                </a:solidFill>
              </a:rPr>
              <a:t>Inghirami</a:t>
            </a:r>
            <a:r>
              <a:rPr lang="en-US" sz="900" dirty="0">
                <a:solidFill>
                  <a:srgbClr val="145AA0"/>
                </a:solidFill>
              </a:rPr>
              <a:t> </a:t>
            </a:r>
            <a:r>
              <a:rPr lang="en-US" sz="900" i="1" dirty="0">
                <a:solidFill>
                  <a:srgbClr val="145AA0"/>
                </a:solidFill>
              </a:rPr>
              <a:t>et al.</a:t>
            </a:r>
            <a:r>
              <a:rPr lang="en-US" sz="900" dirty="0">
                <a:solidFill>
                  <a:srgbClr val="145AA0"/>
                </a:solidFill>
              </a:rPr>
              <a:t>, arXiv:2106.04543 [</a:t>
            </a:r>
            <a:r>
              <a:rPr lang="en-US" sz="900" dirty="0" err="1">
                <a:solidFill>
                  <a:srgbClr val="145AA0"/>
                </a:solidFill>
              </a:rPr>
              <a:t>nucl-th</a:t>
            </a:r>
            <a:r>
              <a:rPr lang="en-US" sz="900" dirty="0">
                <a:solidFill>
                  <a:srgbClr val="145AA0"/>
                </a:solidFill>
              </a:rPr>
              <a:t>]</a:t>
            </a:r>
            <a:endParaRPr lang="en-US" sz="900" dirty="0">
              <a:solidFill>
                <a:srgbClr val="145A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17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500" y="366712"/>
            <a:ext cx="4030460" cy="628650"/>
          </a:xfrm>
        </p:spPr>
        <p:txBody>
          <a:bodyPr/>
          <a:lstStyle/>
          <a:p>
            <a:r>
              <a:rPr lang="de-DE" dirty="0"/>
              <a:t>Pion </a:t>
            </a:r>
            <a:r>
              <a:rPr lang="de-DE" dirty="0" err="1"/>
              <a:t>production</a:t>
            </a:r>
            <a:r>
              <a:rPr lang="de-DE" dirty="0"/>
              <a:t> in </a:t>
            </a:r>
            <a:r>
              <a:rPr lang="de-DE" dirty="0" err="1"/>
              <a:t>Ag+Ag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55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de-DE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de-DE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centralities</a:t>
                </a:r>
                <a:endParaRPr lang="de-DE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7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/>
          <p:cNvGrpSpPr/>
          <p:nvPr/>
        </p:nvGrpSpPr>
        <p:grpSpPr>
          <a:xfrm>
            <a:off x="1115616" y="1203598"/>
            <a:ext cx="2988821" cy="3216062"/>
            <a:chOff x="1115616" y="1227896"/>
            <a:chExt cx="2988821" cy="321606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5616" y="1227896"/>
              <a:ext cx="2988821" cy="3216062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1475656" y="1779662"/>
              <a:ext cx="15504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HADES work in progress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5004048" y="1203598"/>
            <a:ext cx="2988821" cy="3216062"/>
            <a:chOff x="5004048" y="1227896"/>
            <a:chExt cx="2988821" cy="321606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4048" y="1227896"/>
              <a:ext cx="2988821" cy="3216062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5436096" y="1779662"/>
              <a:ext cx="15504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HADES work in progress</a:t>
              </a: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907524" y="4470380"/>
            <a:ext cx="52934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Possibility for further investigations dependent on system size and collision energy</a:t>
            </a:r>
          </a:p>
        </p:txBody>
      </p:sp>
    </p:spTree>
    <p:extLst>
      <p:ext uri="{BB962C8B-B14F-4D97-AF65-F5344CB8AC3E}">
        <p14:creationId xmlns:p14="http://schemas.microsoft.com/office/powerpoint/2010/main" val="78425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anisotropy</a:t>
            </a:r>
            <a:br>
              <a:rPr lang="en-US" dirty="0"/>
            </a:br>
            <a:r>
              <a:rPr lang="en-US" sz="1600" dirty="0"/>
              <a:t>with respect to reaction plane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23528" y="1760841"/>
                <a:ext cx="2713435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0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5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de-DE" sz="105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05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050" b="0" i="0" smtClean="0">
                                  <a:latin typeface="Cambria Math" panose="02040503050406030204" pitchFamily="18" charset="0"/>
                                </a:rPr>
                                <m:t>EP</m:t>
                              </m:r>
                            </m:sub>
                          </m:sSub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1050" b="0" i="1" smtClean="0">
                          <a:latin typeface="Cambria Math" panose="02040503050406030204" pitchFamily="18" charset="0"/>
                        </a:rPr>
                        <m:t>∝1+2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de-DE" sz="105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05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105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05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sz="105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105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de-DE" sz="10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1050">
                                          <a:latin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050">
                                          <a:latin typeface="Cambria Math" panose="02040503050406030204" pitchFamily="18" charset="0"/>
                                        </a:rPr>
                                        <m:t>EP</m:t>
                                      </m:r>
                                    </m:sub>
                                  </m:sSub>
                                  <m:r>
                                    <a:rPr lang="de-DE" sz="105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sz="105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760841"/>
                <a:ext cx="2713435" cy="335413"/>
              </a:xfrm>
              <a:prstGeom prst="rect">
                <a:avLst/>
              </a:prstGeom>
              <a:blipFill>
                <a:blip r:embed="rId3"/>
                <a:stretch>
                  <a:fillRect l="-1573" t="-180000" b="-25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15566"/>
            <a:ext cx="2088232" cy="156617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435822" y="2220130"/>
            <a:ext cx="1944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Intermediate energy, v</a:t>
            </a:r>
            <a:r>
              <a:rPr lang="en-US" sz="1100" baseline="-25000" dirty="0"/>
              <a:t>2</a:t>
            </a:r>
            <a:r>
              <a:rPr lang="en-US" sz="1100" dirty="0"/>
              <a:t> &lt; 0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61" y="1203598"/>
            <a:ext cx="1302019" cy="102890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668344" y="2217723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High energy, v</a:t>
            </a:r>
            <a:r>
              <a:rPr lang="en-US" sz="1100" baseline="-25000" dirty="0"/>
              <a:t>2</a:t>
            </a:r>
            <a:r>
              <a:rPr lang="en-US" sz="1100" dirty="0"/>
              <a:t> &gt; 0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500" y="2665576"/>
            <a:ext cx="6338828" cy="208186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59" y="1277292"/>
            <a:ext cx="1493929" cy="864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155083" y="2220130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</a:t>
            </a:r>
            <a:r>
              <a:rPr lang="en-US" sz="1100" baseline="-25000" dirty="0"/>
              <a:t>1</a:t>
            </a:r>
            <a:r>
              <a:rPr lang="en-US" sz="1100" dirty="0"/>
              <a:t> antisymmetric around y = 0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36956" y="1407313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Fourier coefficients of the distribution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16216" y="2859782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b="1" dirty="0"/>
              <a:t>Sensitivity to: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QCD equation of state</a:t>
            </a: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Nuclear symmetry energy</a:t>
            </a:r>
            <a:br>
              <a:rPr lang="en-US" sz="1100" dirty="0"/>
            </a:br>
            <a:r>
              <a:rPr lang="en-US" sz="1100" dirty="0"/>
              <a:t>[v</a:t>
            </a:r>
            <a:r>
              <a:rPr lang="en-US" sz="1100" baseline="-25000" dirty="0"/>
              <a:t>2</a:t>
            </a:r>
            <a:r>
              <a:rPr lang="en-US" sz="1100" dirty="0"/>
              <a:t>(</a:t>
            </a:r>
            <a:r>
              <a:rPr lang="en-US" sz="1100" dirty="0" err="1"/>
              <a:t>y</a:t>
            </a:r>
            <a:r>
              <a:rPr lang="en-US" sz="1100" baseline="-25000" dirty="0" err="1"/>
              <a:t>cm</a:t>
            </a:r>
            <a:r>
              <a:rPr lang="en-US" sz="1100" dirty="0"/>
              <a:t>) for protons]</a:t>
            </a:r>
          </a:p>
          <a:p>
            <a:pPr marL="171450" indent="-1714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100" dirty="0"/>
              <a:t>First-order phase transition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6072FDB4-324A-7D43-B912-B2C0685B5030}"/>
              </a:ext>
            </a:extLst>
          </p:cNvPr>
          <p:cNvSpPr/>
          <p:nvPr/>
        </p:nvSpPr>
        <p:spPr>
          <a:xfrm>
            <a:off x="6744010" y="3723878"/>
            <a:ext cx="23644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Wang </a:t>
            </a:r>
            <a:r>
              <a:rPr lang="en-US" sz="900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PLB 802 (2020) 135249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72FDB4-324A-7D43-B912-B2C0685B5030}"/>
              </a:ext>
            </a:extLst>
          </p:cNvPr>
          <p:cNvSpPr/>
          <p:nvPr/>
        </p:nvSpPr>
        <p:spPr>
          <a:xfrm>
            <a:off x="6748906" y="4141118"/>
            <a:ext cx="24316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900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Steinheimer</a:t>
            </a:r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 89 (2014) 054913</a:t>
            </a:r>
          </a:p>
        </p:txBody>
      </p:sp>
    </p:spTree>
    <p:extLst>
      <p:ext uri="{BB962C8B-B14F-4D97-AF65-F5344CB8AC3E}">
        <p14:creationId xmlns:p14="http://schemas.microsoft.com/office/powerpoint/2010/main" val="154353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>
            <a:extLst>
              <a:ext uri="{FF2B5EF4-FFF2-40B4-BE49-F238E27FC236}">
                <a16:creationId xmlns:a16="http://schemas.microsoft.com/office/drawing/2014/main" id="{05CD8D4A-6235-CD43-8580-0135CEF869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6" y="1131590"/>
            <a:ext cx="4009470" cy="2910608"/>
          </a:xfrm>
          <a:prstGeom prst="rect">
            <a:avLst/>
          </a:prstGeom>
        </p:spPr>
      </p:pic>
      <p:sp>
        <p:nvSpPr>
          <p:cNvPr id="4" name="Tytuł 3" descr=" 4">
            <a:extLst>
              <a:ext uri="{FF2B5EF4-FFF2-40B4-BE49-F238E27FC236}">
                <a16:creationId xmlns:a16="http://schemas.microsoft.com/office/drawing/2014/main" id="{BDB1C9FF-007A-49F5-B133-770226B3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HADES </a:t>
            </a:r>
            <a:r>
              <a:rPr lang="pl-PL" dirty="0" err="1"/>
              <a:t>physics</a:t>
            </a:r>
            <a:r>
              <a:rPr lang="pl-PL" dirty="0"/>
              <a:t> </a:t>
            </a:r>
            <a:r>
              <a:rPr lang="pl-PL" dirty="0" err="1"/>
              <a:t>case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339752" y="2737003"/>
            <a:ext cx="1313487" cy="554827"/>
            <a:chOff x="2027813" y="2723056"/>
            <a:chExt cx="1176035" cy="496766"/>
          </a:xfrm>
        </p:grpSpPr>
        <p:sp>
          <p:nvSpPr>
            <p:cNvPr id="6" name="Oval 5" descr=" 9">
              <a:extLst>
                <a:ext uri="{FF2B5EF4-FFF2-40B4-BE49-F238E27FC236}">
                  <a16:creationId xmlns:a16="http://schemas.microsoft.com/office/drawing/2014/main" id="{4E7081C1-477E-45DB-83ED-3CF64B079691}"/>
                </a:ext>
              </a:extLst>
            </p:cNvPr>
            <p:cNvSpPr/>
            <p:nvPr/>
          </p:nvSpPr>
          <p:spPr>
            <a:xfrm>
              <a:off x="2582682" y="2723056"/>
              <a:ext cx="621166" cy="427859"/>
            </a:xfrm>
            <a:prstGeom prst="ellipse">
              <a:avLst/>
            </a:prstGeom>
            <a:ln w="38100" cmpd="sng">
              <a:solidFill>
                <a:srgbClr val="0070C0"/>
              </a:solidFill>
            </a:ln>
            <a:scene3d>
              <a:camera prst="isometricOffAxis1Right"/>
              <a:lightRig rig="threePt" dir="t"/>
            </a:scene3d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7" name="pole tekstowe 6" descr=" 14">
              <a:extLst>
                <a:ext uri="{FF2B5EF4-FFF2-40B4-BE49-F238E27FC236}">
                  <a16:creationId xmlns:a16="http://schemas.microsoft.com/office/drawing/2014/main" id="{E6E2A5BB-2E3E-403E-BE0F-A3EF2EB5B06A}"/>
                </a:ext>
              </a:extLst>
            </p:cNvPr>
            <p:cNvSpPr txBox="1"/>
            <p:nvPr/>
          </p:nvSpPr>
          <p:spPr>
            <a:xfrm>
              <a:off x="2027813" y="2958212"/>
              <a:ext cx="6719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50" b="1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HADES</a:t>
              </a:r>
              <a:endParaRPr lang="en-US" b="1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pole tekstowe 10" descr=" 19">
            <a:extLst>
              <a:ext uri="{FF2B5EF4-FFF2-40B4-BE49-F238E27FC236}">
                <a16:creationId xmlns:a16="http://schemas.microsoft.com/office/drawing/2014/main" id="{3C2DDC02-84E2-42A8-9CF2-B6A90B13B495}"/>
              </a:ext>
            </a:extLst>
          </p:cNvPr>
          <p:cNvSpPr txBox="1"/>
          <p:nvPr/>
        </p:nvSpPr>
        <p:spPr>
          <a:xfrm>
            <a:off x="4499992" y="1207645"/>
            <a:ext cx="3599062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de-DE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igh </a:t>
            </a:r>
            <a:r>
              <a:rPr lang="pl-PL" sz="1100" dirty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sz="11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region of QCD phase diagram</a:t>
            </a:r>
            <a:endParaRPr lang="de-DE" sz="11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Focus on rare and penetrating probes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Address various aspects of baryon-meson coupling</a:t>
            </a:r>
          </a:p>
        </p:txBody>
      </p:sp>
      <p:sp>
        <p:nvSpPr>
          <p:cNvPr id="26" name="pole tekstowe 25" descr=" 26">
            <a:extLst>
              <a:ext uri="{FF2B5EF4-FFF2-40B4-BE49-F238E27FC236}">
                <a16:creationId xmlns:a16="http://schemas.microsoft.com/office/drawing/2014/main" id="{3D588DA2-9DAC-4E40-B8CA-04CB2926D675}"/>
              </a:ext>
            </a:extLst>
          </p:cNvPr>
          <p:cNvSpPr txBox="1"/>
          <p:nvPr/>
        </p:nvSpPr>
        <p:spPr>
          <a:xfrm>
            <a:off x="4498488" y="3853304"/>
            <a:ext cx="4392488" cy="803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pl-PL" sz="1100" b="1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Pion and </a:t>
            </a:r>
            <a:r>
              <a:rPr lang="pl-PL" sz="1100" b="1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nucleon</a:t>
            </a:r>
            <a:r>
              <a:rPr lang="pl-PL" sz="1100" b="1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b="1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pl-PL" sz="1100" b="1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Reference 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measurements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vacuum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cold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QCD 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matter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Electromagnetic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pl-PL" sz="1100" dirty="0" err="1">
                <a:solidFill>
                  <a:schemeClr val="tx1">
                    <a:lumMod val="10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hyperons</a:t>
            </a:r>
            <a:endParaRPr lang="pl-PL" sz="1100" baseline="30000" dirty="0">
              <a:solidFill>
                <a:schemeClr val="tx1">
                  <a:lumMod val="10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4498488" y="2095333"/>
                <a:ext cx="4572000" cy="149585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de-DE" sz="1100" b="1" dirty="0"/>
                  <a:t>Heavy-</a:t>
                </a:r>
                <a:r>
                  <a:rPr lang="de-DE" sz="1100" b="1" dirty="0" err="1"/>
                  <a:t>ion</a:t>
                </a:r>
                <a:r>
                  <a:rPr lang="de-DE" sz="1100" b="1" dirty="0"/>
                  <a:t> </a:t>
                </a:r>
                <a:r>
                  <a:rPr lang="de-DE" sz="1100" b="1" dirty="0" err="1"/>
                  <a:t>collisions</a:t>
                </a:r>
                <a:r>
                  <a:rPr lang="de-DE" sz="1100" b="1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1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sz="11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de-DE" sz="1100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  <m:r>
                      <a:rPr lang="de-DE" sz="11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1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sz="11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1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de-DE" sz="11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1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DE" sz="11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100" b="1" i="0" smtClean="0"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de-DE" sz="1100" b="1" dirty="0"/>
                  <a:t>:</a:t>
                </a:r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de-DE" sz="1100" dirty="0" err="1"/>
                  <a:t>Microscopic</a:t>
                </a:r>
                <a:r>
                  <a:rPr lang="de-DE" sz="1100" dirty="0"/>
                  <a:t> </a:t>
                </a:r>
                <a:r>
                  <a:rPr lang="de-DE" sz="1100" dirty="0" err="1"/>
                  <a:t>properties</a:t>
                </a:r>
                <a:r>
                  <a:rPr lang="de-DE" sz="1100" dirty="0"/>
                  <a:t> </a:t>
                </a:r>
                <a:r>
                  <a:rPr lang="de-DE" sz="1100" dirty="0" err="1"/>
                  <a:t>of</a:t>
                </a:r>
                <a:r>
                  <a:rPr lang="de-DE" sz="1100" dirty="0"/>
                  <a:t> </a:t>
                </a:r>
                <a:r>
                  <a:rPr lang="de-DE" sz="1100" dirty="0" err="1"/>
                  <a:t>baryon</a:t>
                </a:r>
                <a:r>
                  <a:rPr lang="de-DE" sz="1100" dirty="0"/>
                  <a:t> </a:t>
                </a:r>
                <a:r>
                  <a:rPr lang="de-DE" sz="1100" dirty="0" err="1"/>
                  <a:t>dominated</a:t>
                </a:r>
                <a:r>
                  <a:rPr lang="de-DE" sz="1100" dirty="0"/>
                  <a:t> matter</a:t>
                </a:r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de-DE" sz="1100" dirty="0" err="1"/>
                  <a:t>Equation</a:t>
                </a:r>
                <a:r>
                  <a:rPr lang="de-DE" sz="1100" dirty="0"/>
                  <a:t>-</a:t>
                </a:r>
                <a:r>
                  <a:rPr lang="de-DE" sz="1100" dirty="0" err="1"/>
                  <a:t>of</a:t>
                </a:r>
                <a:r>
                  <a:rPr lang="de-DE" sz="1100" dirty="0"/>
                  <a:t>-State:</a:t>
                </a:r>
              </a:p>
              <a:p>
                <a:pPr marL="432000" lvl="1" indent="-216000">
                  <a:spcBef>
                    <a:spcPts val="600"/>
                  </a:spcBef>
                  <a:buFont typeface="Symbol" panose="05050102010706020507" pitchFamily="18" charset="2"/>
                  <a:buChar char="-"/>
                </a:pPr>
                <a:r>
                  <a:rPr lang="de-DE" sz="1100" dirty="0"/>
                  <a:t>E-b-e </a:t>
                </a:r>
                <a:r>
                  <a:rPr lang="de-DE" sz="1100" dirty="0" err="1"/>
                  <a:t>correlations</a:t>
                </a:r>
                <a:r>
                  <a:rPr lang="de-DE" sz="1100" dirty="0"/>
                  <a:t> </a:t>
                </a:r>
                <a:r>
                  <a:rPr lang="de-DE" sz="1100" dirty="0" err="1"/>
                  <a:t>and</a:t>
                </a:r>
                <a:r>
                  <a:rPr lang="de-DE" sz="1100" dirty="0"/>
                  <a:t> </a:t>
                </a:r>
                <a:r>
                  <a:rPr lang="de-DE" sz="1100" dirty="0" err="1"/>
                  <a:t>fluctuations</a:t>
                </a:r>
                <a:endParaRPr lang="de-DE" sz="1100" dirty="0"/>
              </a:p>
              <a:p>
                <a:pPr marL="432000" lvl="1" indent="-216000">
                  <a:spcBef>
                    <a:spcPts val="600"/>
                  </a:spcBef>
                  <a:buFont typeface="Symbol" panose="05050102010706020507" pitchFamily="18" charset="2"/>
                  <a:buChar char="-"/>
                </a:pPr>
                <a:r>
                  <a:rPr lang="de-DE" sz="1100" dirty="0" err="1"/>
                  <a:t>Flavour</a:t>
                </a:r>
                <a:r>
                  <a:rPr lang="de-DE" sz="1100" dirty="0"/>
                  <a:t> </a:t>
                </a:r>
                <a:r>
                  <a:rPr lang="de-DE" sz="1100" dirty="0" err="1"/>
                  <a:t>production</a:t>
                </a:r>
                <a:r>
                  <a:rPr lang="de-DE" sz="1100" dirty="0"/>
                  <a:t> </a:t>
                </a:r>
                <a:r>
                  <a:rPr lang="de-DE" sz="1100" dirty="0" err="1"/>
                  <a:t>and</a:t>
                </a:r>
                <a:r>
                  <a:rPr lang="de-DE" sz="1100" dirty="0"/>
                  <a:t> </a:t>
                </a:r>
                <a:r>
                  <a:rPr lang="de-DE" sz="1100" dirty="0" err="1"/>
                  <a:t>collective</a:t>
                </a:r>
                <a:r>
                  <a:rPr lang="de-DE" sz="1100" dirty="0"/>
                  <a:t> </a:t>
                </a:r>
                <a:r>
                  <a:rPr lang="de-DE" sz="1100" dirty="0" err="1"/>
                  <a:t>effects</a:t>
                </a:r>
                <a:endParaRPr lang="de-DE" sz="1100" dirty="0"/>
              </a:p>
              <a:p>
                <a:pPr marL="432000" lvl="1" indent="-216000">
                  <a:spcBef>
                    <a:spcPts val="600"/>
                  </a:spcBef>
                  <a:buFont typeface="Symbol" panose="05050102010706020507" pitchFamily="18" charset="2"/>
                  <a:buChar char="-"/>
                </a:pPr>
                <a:r>
                  <a:rPr lang="de-DE" sz="1100" dirty="0" err="1"/>
                  <a:t>Dileptons</a:t>
                </a:r>
                <a:endParaRPr lang="de-DE" sz="1100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488" y="2095333"/>
                <a:ext cx="4572000" cy="1495859"/>
              </a:xfrm>
              <a:prstGeom prst="rect">
                <a:avLst/>
              </a:prstGeom>
              <a:blipFill>
                <a:blip r:embed="rId3"/>
                <a:stretch>
                  <a:fillRect t="-408" b="-20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7">
            <a:extLst>
              <a:ext uri="{FF2B5EF4-FFF2-40B4-BE49-F238E27FC236}">
                <a16:creationId xmlns:a16="http://schemas.microsoft.com/office/drawing/2014/main" id="{F4CEF8D4-B205-F845-BDCB-BDDC3FC85F16}"/>
              </a:ext>
            </a:extLst>
          </p:cNvPr>
          <p:cNvSpPr/>
          <p:nvPr/>
        </p:nvSpPr>
        <p:spPr>
          <a:xfrm>
            <a:off x="56876" y="4129667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HADES, Nature Phys. 15 (2019) 10, 1040-1045</a:t>
            </a:r>
          </a:p>
          <a:p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9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Andronic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Nature 561 (2018) no.7723</a:t>
            </a:r>
          </a:p>
          <a:p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LQCD: S. </a:t>
            </a:r>
            <a:r>
              <a:rPr lang="en-GB" sz="9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Borsanyi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[Wuppertal-Budapest Collab.], JHEP 1009 (2010) 073</a:t>
            </a:r>
          </a:p>
          <a:p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LQCD: A. </a:t>
            </a:r>
            <a:r>
              <a:rPr lang="en-GB" sz="9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Bazavov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PLB 795 (2019) 15-21</a:t>
            </a:r>
          </a:p>
        </p:txBody>
      </p:sp>
    </p:spTree>
    <p:extLst>
      <p:ext uri="{BB962C8B-B14F-4D97-AF65-F5344CB8AC3E}">
        <p14:creationId xmlns:p14="http://schemas.microsoft.com/office/powerpoint/2010/main" val="32641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3598"/>
            <a:ext cx="2893137" cy="343919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03598"/>
            <a:ext cx="2893137" cy="3439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Protons and light nuclei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16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788" t="-11765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2499DCBF-4681-9F4E-958F-474E6E25AE2F}"/>
                  </a:ext>
                </a:extLst>
              </p:cNvPr>
              <p:cNvSpPr txBox="1"/>
              <p:nvPr/>
            </p:nvSpPr>
            <p:spPr>
              <a:xfrm>
                <a:off x="1243" y="1606164"/>
                <a:ext cx="461119" cy="359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2499DCBF-4681-9F4E-958F-474E6E25A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" y="1606164"/>
                <a:ext cx="461119" cy="359606"/>
              </a:xfrm>
              <a:prstGeom prst="rect">
                <a:avLst/>
              </a:prstGeom>
              <a:blipFill>
                <a:blip r:embed="rId5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C4CC901D-EDA3-8640-9F1A-C86D7A764FA4}"/>
                  </a:ext>
                </a:extLst>
              </p:cNvPr>
              <p:cNvSpPr txBox="1"/>
              <p:nvPr/>
            </p:nvSpPr>
            <p:spPr>
              <a:xfrm>
                <a:off x="1243" y="2704223"/>
                <a:ext cx="466301" cy="359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C4CC901D-EDA3-8640-9F1A-C86D7A764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" y="2704223"/>
                <a:ext cx="466301" cy="359606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D9831E6C-2D39-054F-886A-430E31644877}"/>
                  </a:ext>
                </a:extLst>
              </p:cNvPr>
              <p:cNvSpPr txBox="1"/>
              <p:nvPr/>
            </p:nvSpPr>
            <p:spPr>
              <a:xfrm>
                <a:off x="1243" y="3731545"/>
                <a:ext cx="466301" cy="359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D9831E6C-2D39-054F-886A-430E31644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" y="3731545"/>
                <a:ext cx="466301" cy="359606"/>
              </a:xfrm>
              <a:prstGeom prst="rect">
                <a:avLst/>
              </a:prstGeom>
              <a:blipFill>
                <a:blip r:embed="rId7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352D2CF1-4D71-D54D-9BF3-D859BC279AFD}"/>
                  </a:ext>
                </a:extLst>
              </p:cNvPr>
              <p:cNvSpPr txBox="1"/>
              <p:nvPr/>
            </p:nvSpPr>
            <p:spPr>
              <a:xfrm>
                <a:off x="3097587" y="1609496"/>
                <a:ext cx="466301" cy="359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352D2CF1-4D71-D54D-9BF3-D859BC279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587" y="1609496"/>
                <a:ext cx="466301" cy="359606"/>
              </a:xfrm>
              <a:prstGeom prst="rect">
                <a:avLst/>
              </a:prstGeom>
              <a:blipFill>
                <a:blip r:embed="rId8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F08A89B7-08A9-614B-BE1C-D9A7C8BC12EA}"/>
                  </a:ext>
                </a:extLst>
              </p:cNvPr>
              <p:cNvSpPr txBox="1"/>
              <p:nvPr/>
            </p:nvSpPr>
            <p:spPr>
              <a:xfrm>
                <a:off x="3097587" y="2660562"/>
                <a:ext cx="456687" cy="359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F08A89B7-08A9-614B-BE1C-D9A7C8BC1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587" y="2660562"/>
                <a:ext cx="456687" cy="359606"/>
              </a:xfrm>
              <a:prstGeom prst="rect">
                <a:avLst/>
              </a:prstGeom>
              <a:blipFill>
                <a:blip r:embed="rId9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E802C895-076D-444C-8F70-C75F93E249F3}"/>
                  </a:ext>
                </a:extLst>
              </p:cNvPr>
              <p:cNvSpPr txBox="1"/>
              <p:nvPr/>
            </p:nvSpPr>
            <p:spPr>
              <a:xfrm>
                <a:off x="3097587" y="3726208"/>
                <a:ext cx="466301" cy="359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E802C895-076D-444C-8F70-C75F93E24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587" y="3726208"/>
                <a:ext cx="466301" cy="359606"/>
              </a:xfrm>
              <a:prstGeom prst="rect">
                <a:avLst/>
              </a:prstGeom>
              <a:blipFill>
                <a:blip r:embed="rId10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1">
                <a:extLst>
                  <a:ext uri="{FF2B5EF4-FFF2-40B4-BE49-F238E27FC236}">
                    <a16:creationId xmlns:a16="http://schemas.microsoft.com/office/drawing/2014/main" id="{52DDD859-985F-2549-9980-82310142159A}"/>
                  </a:ext>
                </a:extLst>
              </p:cNvPr>
              <p:cNvSpPr txBox="1"/>
              <p:nvPr/>
            </p:nvSpPr>
            <p:spPr>
              <a:xfrm>
                <a:off x="6315946" y="3750504"/>
                <a:ext cx="2864566" cy="32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1,3,5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11" name="TextBox 21">
                <a:extLst>
                  <a:ext uri="{FF2B5EF4-FFF2-40B4-BE49-F238E27FC236}">
                    <a16:creationId xmlns:a16="http://schemas.microsoft.com/office/drawing/2014/main" id="{52DDD859-985F-2549-9980-823101421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946" y="3750504"/>
                <a:ext cx="2864566" cy="3214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F360DBB9-FF21-C940-ADAE-7ECB601A0953}"/>
                  </a:ext>
                </a:extLst>
              </p:cNvPr>
              <p:cNvSpPr txBox="1"/>
              <p:nvPr/>
            </p:nvSpPr>
            <p:spPr>
              <a:xfrm>
                <a:off x="6171930" y="4091151"/>
                <a:ext cx="2864566" cy="32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2,4,6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DE" sz="1400" dirty="0"/>
              </a:p>
            </p:txBody>
          </p:sp>
        </mc:Choice>
        <mc:Fallback xmlns=""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F360DBB9-FF21-C940-ADAE-7ECB601A0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30" y="4091151"/>
                <a:ext cx="2864566" cy="3214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CEFE4756-5435-9249-932B-3C103A90AB9E}"/>
                  </a:ext>
                </a:extLst>
              </p:cNvPr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6300192" y="2260198"/>
                <a:ext cx="2856859" cy="167970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GB" sz="1100" dirty="0"/>
                  <a:t>Sensitivity to the </a:t>
                </a:r>
                <a:r>
                  <a:rPr lang="en-GB" sz="1100" dirty="0" err="1"/>
                  <a:t>EoS</a:t>
                </a:r>
                <a:r>
                  <a:rPr lang="en-GB" sz="1100" dirty="0"/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1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de-DE" sz="11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1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de-DE" sz="11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100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GB" sz="11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sz="11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1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de-DE" sz="11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1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GB" sz="1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𝝍</m:t>
                            </m:r>
                          </m:e>
                          <m:sub>
                            <m:r>
                              <a:rPr lang="en-GB" sz="1100" b="1" i="1">
                                <a:latin typeface="Cambria Math" panose="02040503050406030204" pitchFamily="18" charset="0"/>
                              </a:rPr>
                              <m:t>𝑹𝑷</m:t>
                            </m:r>
                          </m:sub>
                        </m:sSub>
                      </m:e>
                    </m:d>
                  </m:oMath>
                </a14:m>
                <a:endParaRPr lang="de-DE" sz="1100" dirty="0"/>
              </a:p>
              <a:p>
                <a:endParaRPr lang="en-DE" sz="1800" dirty="0"/>
              </a:p>
              <a:p>
                <a:endParaRPr lang="en-DE" sz="1800" dirty="0"/>
              </a:p>
              <a:p>
                <a:r>
                  <a:rPr lang="en-DE" sz="1100" dirty="0"/>
                  <a:t>Rapidity dependen</a:t>
                </a:r>
                <a:r>
                  <a:rPr lang="de-DE" sz="1100" dirty="0"/>
                  <a:t>c</a:t>
                </a:r>
                <a:r>
                  <a:rPr lang="en-DE" sz="1100" dirty="0"/>
                  <a:t>e paramerized with</a:t>
                </a:r>
              </a:p>
            </p:txBody>
          </p:sp>
        </mc:Choice>
        <mc:Fallback xmlns="">
          <p:sp>
            <p:nvSpPr>
              <p:cNvPr id="13" name="Content Placeholder 6">
                <a:extLst>
                  <a:ext uri="{FF2B5EF4-FFF2-40B4-BE49-F238E27FC236}">
                    <a16:creationId xmlns:a16="http://schemas.microsoft.com/office/drawing/2014/main" id="{CEFE4756-5435-9249-932B-3C103A90AB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6300192" y="2260198"/>
                <a:ext cx="2856859" cy="1679704"/>
              </a:xfrm>
              <a:prstGeom prst="rect">
                <a:avLst/>
              </a:prstGeom>
              <a:blipFill>
                <a:blip r:embed="rId13"/>
                <a:stretch>
                  <a:fillRect l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8">
                <a:extLst>
                  <a:ext uri="{FF2B5EF4-FFF2-40B4-BE49-F238E27FC236}">
                    <a16:creationId xmlns:a16="http://schemas.microsoft.com/office/drawing/2014/main" id="{08B88B1D-C5CA-F744-A13B-710FEFB56F87}"/>
                  </a:ext>
                </a:extLst>
              </p:cNvPr>
              <p:cNvSpPr txBox="1"/>
              <p:nvPr/>
            </p:nvSpPr>
            <p:spPr>
              <a:xfrm>
                <a:off x="6644500" y="2523631"/>
                <a:ext cx="2227597" cy="4052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D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</m:sub>
                      </m:sSub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=−124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box>
                            <m:box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𝑖𝑛𝑡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box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+71</m:t>
                      </m:r>
                      <m:sSup>
                        <m:sSup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de-DE" sz="1200" i="1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de-DE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latin typeface="Cambria Math" panose="02040503050406030204" pitchFamily="18" charset="0"/>
                                            </a:rPr>
                                            <m:t>𝑖𝑛𝑡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de-DE" sz="1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  <m:sup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DE" sz="1200" dirty="0"/>
              </a:p>
            </p:txBody>
          </p:sp>
        </mc:Choice>
        <mc:Fallback xmlns="">
          <p:sp>
            <p:nvSpPr>
              <p:cNvPr id="14" name="TextBox 18">
                <a:extLst>
                  <a:ext uri="{FF2B5EF4-FFF2-40B4-BE49-F238E27FC236}">
                    <a16:creationId xmlns:a16="http://schemas.microsoft.com/office/drawing/2014/main" id="{08B88B1D-C5CA-F744-A13B-710FEFB56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500" y="2523631"/>
                <a:ext cx="2227597" cy="4052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9">
            <a:extLst>
              <a:ext uri="{FF2B5EF4-FFF2-40B4-BE49-F238E27FC236}">
                <a16:creationId xmlns:a16="http://schemas.microsoft.com/office/drawing/2014/main" id="{73824516-9B8E-C94B-9EDD-E0CC383B3E79}"/>
              </a:ext>
            </a:extLst>
          </p:cNvPr>
          <p:cNvSpPr/>
          <p:nvPr/>
        </p:nvSpPr>
        <p:spPr>
          <a:xfrm>
            <a:off x="6372200" y="3004378"/>
            <a:ext cx="27696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rgbClr val="0070C0"/>
                </a:solidFill>
                <a:latin typeface="Helvetica" pitchFamily="2" charset="0"/>
              </a:rPr>
              <a:t>UrQMD</a:t>
            </a:r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: P. </a:t>
            </a:r>
            <a:r>
              <a:rPr lang="en-GB" sz="800" dirty="0" err="1">
                <a:solidFill>
                  <a:srgbClr val="0070C0"/>
                </a:solidFill>
                <a:latin typeface="Helvetica" pitchFamily="2" charset="0"/>
              </a:rPr>
              <a:t>Hillmann</a:t>
            </a:r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en-GB" sz="800" i="1" dirty="0">
                <a:solidFill>
                  <a:srgbClr val="0070C0"/>
                </a:solidFill>
                <a:latin typeface="Helvetica" pitchFamily="2" charset="0"/>
              </a:rPr>
              <a:t>et al.</a:t>
            </a:r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, J. Phys. G47 (2020) 055101</a:t>
            </a:r>
            <a:endParaRPr lang="en-GB" sz="800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89835" y="123683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rgbClr val="0070C0"/>
                </a:solidFill>
              </a:rPr>
              <a:t>HADES </a:t>
            </a:r>
            <a:r>
              <a:rPr lang="de-DE" sz="900" dirty="0" err="1">
                <a:solidFill>
                  <a:srgbClr val="0070C0"/>
                </a:solidFill>
              </a:rPr>
              <a:t>Collaboration</a:t>
            </a:r>
            <a:r>
              <a:rPr lang="de-DE" sz="900" dirty="0">
                <a:solidFill>
                  <a:srgbClr val="0070C0"/>
                </a:solidFill>
              </a:rPr>
              <a:t>, PRL 125 (2020) 262301,</a:t>
            </a:r>
          </a:p>
          <a:p>
            <a:r>
              <a:rPr lang="de-DE" sz="900" dirty="0">
                <a:solidFill>
                  <a:srgbClr val="0070C0"/>
                </a:solidFill>
              </a:rPr>
              <a:t>https://www.hepdata.net/record/ins1797626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20-30%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15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81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Anisotropy coefficients for pions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2.55 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 centralities</a:t>
                </a:r>
                <a:endParaRPr lang="en-US" dirty="0"/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2"/>
                <a:stretch>
                  <a:fillRect l="-521" t="-4255" r="-104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690" b="-690"/>
          <a:stretch/>
        </p:blipFill>
        <p:spPr>
          <a:xfrm>
            <a:off x="6415400" y="1754722"/>
            <a:ext cx="2557660" cy="1988336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CFB7477-7145-3B43-A91B-DEA79A4E40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707904" y="4486140"/>
            <a:ext cx="6091394" cy="25202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</a:pPr>
            <a:r>
              <a:rPr lang="en-US" sz="1100" dirty="0"/>
              <a:t>Statistics sufficient to extract yields with high precision and flow harmonics up to n = 3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483976"/>
            <a:ext cx="2851512" cy="284038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25" y="1483978"/>
            <a:ext cx="2826499" cy="2840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161640" y="1120298"/>
                <a:ext cx="8258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640" y="1120298"/>
                <a:ext cx="825867" cy="276999"/>
              </a:xfrm>
              <a:prstGeom prst="rect">
                <a:avLst/>
              </a:prstGeom>
              <a:blipFill>
                <a:blip r:embed="rId6"/>
                <a:stretch>
                  <a:fillRect l="-7407" t="-28889" r="-2963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288678" y="1104837"/>
                <a:ext cx="8311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78" y="1104837"/>
                <a:ext cx="831190" cy="276999"/>
              </a:xfrm>
              <a:prstGeom prst="rect">
                <a:avLst/>
              </a:prstGeom>
              <a:blipFill>
                <a:blip r:embed="rId7"/>
                <a:stretch>
                  <a:fillRect l="-7353" t="-28261" r="-220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81296" y="1114175"/>
                <a:ext cx="8258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296" y="1114175"/>
                <a:ext cx="825867" cy="276999"/>
              </a:xfrm>
              <a:prstGeom prst="rect">
                <a:avLst/>
              </a:prstGeom>
              <a:blipFill>
                <a:blip r:embed="rId8"/>
                <a:stretch>
                  <a:fillRect l="-7353" t="-28889" r="-2206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1406072" y="329183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HADES work in progress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499992" y="329183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HADES work in progress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693984" y="3291830"/>
            <a:ext cx="1550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HADES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595245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Critiacl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1">
                <a:extLst>
                  <a:ext uri="{FF2B5EF4-FFF2-40B4-BE49-F238E27FC236}">
                    <a16:creationId xmlns:a16="http://schemas.microsoft.com/office/drawing/2014/main" id="{5366CF6E-D327-4A4A-9B0B-50BACC44DBE4}"/>
                  </a:ext>
                </a:extLst>
              </p:cNvPr>
              <p:cNvSpPr txBox="1"/>
              <p:nvPr/>
            </p:nvSpPr>
            <p:spPr>
              <a:xfrm>
                <a:off x="3931056" y="1131590"/>
                <a:ext cx="4432618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145AA0"/>
                    </a:solidFill>
                  </a:rPr>
                  <a:t>Ling, </a:t>
                </a:r>
                <a:r>
                  <a:rPr lang="en-US" sz="900" dirty="0" err="1">
                    <a:solidFill>
                      <a:srgbClr val="145AA0"/>
                    </a:solidFill>
                  </a:rPr>
                  <a:t>Stephanov</a:t>
                </a:r>
                <a:r>
                  <a:rPr lang="en-US" sz="900" dirty="0">
                    <a:solidFill>
                      <a:srgbClr val="145AA0"/>
                    </a:solidFill>
                  </a:rPr>
                  <a:t>,  PRC 93, 034915 (2016)</a:t>
                </a:r>
              </a:p>
              <a:p>
                <a:r>
                  <a:rPr lang="en-US" sz="1200" dirty="0"/>
                  <a:t>Cumulants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200" dirty="0"/>
                  <a:t> hold  information on multi-particle correlators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200" i="1" baseline="-2500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11">
                <a:extLst>
                  <a:ext uri="{FF2B5EF4-FFF2-40B4-BE49-F238E27FC236}">
                    <a16:creationId xmlns:a16="http://schemas.microsoft.com/office/drawing/2014/main" id="{5366CF6E-D327-4A4A-9B0B-50BACC44D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056" y="1131590"/>
                <a:ext cx="4432618" cy="415498"/>
              </a:xfrm>
              <a:prstGeom prst="rect">
                <a:avLst/>
              </a:prstGeom>
              <a:blipFill>
                <a:blip r:embed="rId3"/>
                <a:stretch>
                  <a:fillRect l="-138" b="-102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93FA526F-AE2D-9F4A-B225-D69FE8A5BAA7}"/>
                  </a:ext>
                </a:extLst>
              </p:cNvPr>
              <p:cNvSpPr txBox="1"/>
              <p:nvPr/>
            </p:nvSpPr>
            <p:spPr>
              <a:xfrm>
                <a:off x="3923928" y="1532098"/>
                <a:ext cx="4630374" cy="463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err="1">
                    <a:solidFill>
                      <a:srgbClr val="145AA0"/>
                    </a:solidFill>
                  </a:rPr>
                  <a:t>Bzdak</a:t>
                </a:r>
                <a:r>
                  <a:rPr lang="en-US" sz="900" dirty="0">
                    <a:solidFill>
                      <a:srgbClr val="145AA0"/>
                    </a:solidFill>
                  </a:rPr>
                  <a:t>, Koch, </a:t>
                </a:r>
                <a:r>
                  <a:rPr lang="en-US" sz="900" dirty="0" err="1">
                    <a:solidFill>
                      <a:srgbClr val="145AA0"/>
                    </a:solidFill>
                  </a:rPr>
                  <a:t>Strodthoff</a:t>
                </a:r>
                <a:r>
                  <a:rPr lang="en-US" sz="900" dirty="0">
                    <a:solidFill>
                      <a:srgbClr val="145AA0"/>
                    </a:solidFill>
                  </a:rPr>
                  <a:t>, PRC 95, 054906 (2017)</a:t>
                </a:r>
              </a:p>
              <a:p>
                <a:r>
                  <a:rPr lang="en-US" sz="1200" dirty="0"/>
                  <a:t>Investigate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200" i="1" baseline="-2500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200" dirty="0"/>
                  <a:t> vs.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20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dirty="0"/>
                  <a:t> to isolate relevant physics,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200" i="1" baseline="-2500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i="1" baseline="-25000" smtClean="0">
                        <a:latin typeface="Cambria Math" panose="02040503050406030204" pitchFamily="18" charset="0"/>
                      </a:rPr>
                      <m:t> ∝</m:t>
                    </m:r>
                    <m:sSup>
                      <m:sSupPr>
                        <m:ctrlPr>
                          <a:rPr lang="de-DE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i="1"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i="1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sz="1200" i="1">
                            <a:latin typeface="Cambria Math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93FA526F-AE2D-9F4A-B225-D69FE8A5B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532098"/>
                <a:ext cx="4630374" cy="463588"/>
              </a:xfrm>
              <a:prstGeom prst="rect">
                <a:avLst/>
              </a:prstGeom>
              <a:blipFill>
                <a:blip r:embed="rId4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3">
            <a:extLst>
              <a:ext uri="{FF2B5EF4-FFF2-40B4-BE49-F238E27FC236}">
                <a16:creationId xmlns:a16="http://schemas.microsoft.com/office/drawing/2014/main" id="{22055531-4D97-A343-8971-06ECB45FCFB3}"/>
              </a:ext>
            </a:extLst>
          </p:cNvPr>
          <p:cNvSpPr/>
          <p:nvPr/>
        </p:nvSpPr>
        <p:spPr>
          <a:xfrm>
            <a:off x="-161839" y="426267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rgbClr val="145AA0"/>
                </a:solidFill>
              </a:rPr>
              <a:t>cf. B. </a:t>
            </a:r>
            <a:r>
              <a:rPr lang="en-GB" sz="900" dirty="0" err="1">
                <a:solidFill>
                  <a:srgbClr val="145AA0"/>
                </a:solidFill>
              </a:rPr>
              <a:t>Friman</a:t>
            </a:r>
            <a:r>
              <a:rPr lang="en-GB" sz="900" dirty="0">
                <a:solidFill>
                  <a:srgbClr val="145AA0"/>
                </a:solidFill>
              </a:rPr>
              <a:t> </a:t>
            </a:r>
            <a:r>
              <a:rPr lang="en-GB" sz="900" i="1" dirty="0">
                <a:solidFill>
                  <a:srgbClr val="145AA0"/>
                </a:solidFill>
              </a:rPr>
              <a:t>et al., </a:t>
            </a:r>
            <a:r>
              <a:rPr lang="en-GB" sz="900" dirty="0">
                <a:solidFill>
                  <a:srgbClr val="145AA0"/>
                </a:solidFill>
              </a:rPr>
              <a:t>EPJC 71 (2011) 1694</a:t>
            </a:r>
          </a:p>
          <a:p>
            <a:pPr algn="r"/>
            <a:r>
              <a:rPr lang="en-GB" sz="900" dirty="0">
                <a:solidFill>
                  <a:srgbClr val="145AA0"/>
                </a:solidFill>
              </a:rPr>
              <a:t>M. </a:t>
            </a:r>
            <a:r>
              <a:rPr lang="en-GB" sz="900" dirty="0" err="1">
                <a:solidFill>
                  <a:srgbClr val="145AA0"/>
                </a:solidFill>
              </a:rPr>
              <a:t>Stephanov</a:t>
            </a:r>
            <a:r>
              <a:rPr lang="en-GB" sz="900" dirty="0">
                <a:solidFill>
                  <a:srgbClr val="145AA0"/>
                </a:solidFill>
              </a:rPr>
              <a:t>, PRL107 (2011) 052301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AA1A56C6-E060-E045-9845-DDEAA7715C30}"/>
              </a:ext>
            </a:extLst>
          </p:cNvPr>
          <p:cNvSpPr txBox="1"/>
          <p:nvPr/>
        </p:nvSpPr>
        <p:spPr>
          <a:xfrm>
            <a:off x="85986" y="3775390"/>
            <a:ext cx="11015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Direct link to </a:t>
            </a:r>
            <a:r>
              <a:rPr lang="en-US" sz="900" dirty="0" err="1"/>
              <a:t>EoS</a:t>
            </a:r>
            <a:r>
              <a:rPr lang="en-US" sz="9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70D4C738-9DD4-534D-9758-5393A3AF27DC}"/>
                  </a:ext>
                </a:extLst>
              </p:cNvPr>
              <p:cNvSpPr txBox="1"/>
              <p:nvPr/>
            </p:nvSpPr>
            <p:spPr>
              <a:xfrm>
                <a:off x="769052" y="3654191"/>
                <a:ext cx="1871330" cy="444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sSup>
                            <m:sSup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acc>
                            <m:accPr>
                              <m:chr m:val="̂"/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70D4C738-9DD4-534D-9758-5393A3AF2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" y="3654191"/>
                <a:ext cx="1871330" cy="4448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9BD1FEB0-D066-C74E-9F59-E3425FCE8BB2}"/>
                  </a:ext>
                </a:extLst>
              </p:cNvPr>
              <p:cNvSpPr txBox="1"/>
              <p:nvPr/>
            </p:nvSpPr>
            <p:spPr>
              <a:xfrm>
                <a:off x="2339752" y="3538166"/>
                <a:ext cx="1504643" cy="3179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sSup>
                          <m:sSupPr>
                            <m:ctrlPr>
                              <a:rPr lang="en-US" sz="11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100" dirty="0">
                    <a:latin typeface="Noto Sans Armenian" panose="020B0502040504020204" pitchFamily="34" charset="0"/>
                  </a:rPr>
                  <a:t> 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reduced pressure</a:t>
                </a:r>
              </a:p>
            </p:txBody>
          </p:sp>
        </mc:Choice>
        <mc:Fallback xmlns="">
          <p:sp>
            <p:nvSpPr>
              <p:cNvPr id="12" name="TextBox 19">
                <a:extLst>
                  <a:ext uri="{FF2B5EF4-FFF2-40B4-BE49-F238E27FC236}">
                    <a16:creationId xmlns:a16="http://schemas.microsoft.com/office/drawing/2014/main" id="{9BD1FEB0-D066-C74E-9F59-E3425FCE8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3538166"/>
                <a:ext cx="1504643" cy="3179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4A78F3D0-67DA-604D-8AEA-DA97F0155839}"/>
                  </a:ext>
                </a:extLst>
              </p:cNvPr>
              <p:cNvSpPr txBox="1"/>
              <p:nvPr/>
            </p:nvSpPr>
            <p:spPr>
              <a:xfrm>
                <a:off x="2339752" y="3876592"/>
                <a:ext cx="1928670" cy="316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sz="1100" i="1" dirty="0">
                    <a:latin typeface="Noto Sans Armenian" panose="020B0502040504020204" pitchFamily="34" charset="0"/>
                  </a:rPr>
                  <a:t> 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reduced chemical potential</a:t>
                </a:r>
              </a:p>
            </p:txBody>
          </p:sp>
        </mc:Choice>
        <mc:Fallback xmlns="">
          <p:sp>
            <p:nvSpPr>
              <p:cNvPr id="13" name="TextBox 20">
                <a:extLst>
                  <a:ext uri="{FF2B5EF4-FFF2-40B4-BE49-F238E27FC236}">
                    <a16:creationId xmlns:a16="http://schemas.microsoft.com/office/drawing/2014/main" id="{4A78F3D0-67DA-604D-8AEA-DA97F0155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3876592"/>
                <a:ext cx="1928670" cy="3168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7">
            <a:extLst>
              <a:ext uri="{FF2B5EF4-FFF2-40B4-BE49-F238E27FC236}">
                <a16:creationId xmlns:a16="http://schemas.microsoft.com/office/drawing/2014/main" id="{F6F6CB56-5433-7C4E-A216-D3DFF6844CEA}"/>
              </a:ext>
            </a:extLst>
          </p:cNvPr>
          <p:cNvSpPr/>
          <p:nvPr/>
        </p:nvSpPr>
        <p:spPr>
          <a:xfrm>
            <a:off x="4308912" y="1908870"/>
            <a:ext cx="3215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0070C0"/>
                </a:solidFill>
              </a:rPr>
              <a:t>HADES Collaboration, PRC 102 (2020) 2, 024914</a:t>
            </a:r>
          </a:p>
          <a:p>
            <a:r>
              <a:rPr lang="en-GB" sz="900" dirty="0">
                <a:solidFill>
                  <a:srgbClr val="0070C0"/>
                </a:solidFill>
              </a:rPr>
              <a:t>https://www.hepdata.net/record/ins1781493</a:t>
            </a:r>
            <a:endParaRPr lang="en-DE" sz="900" dirty="0">
              <a:solidFill>
                <a:srgbClr val="0070C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139952" y="2205471"/>
            <a:ext cx="3047964" cy="1734431"/>
            <a:chOff x="4139952" y="2139702"/>
            <a:chExt cx="3047964" cy="1734431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5356A7B4-BA51-314B-996C-BDA25AB94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9952" y="2139702"/>
              <a:ext cx="1424645" cy="142567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8">
                  <a:extLst>
                    <a:ext uri="{FF2B5EF4-FFF2-40B4-BE49-F238E27FC236}">
                      <a16:creationId xmlns:a16="http://schemas.microsoft.com/office/drawing/2014/main" id="{F8D8C434-649F-4541-9DC7-0B9DDAF3938E}"/>
                    </a:ext>
                  </a:extLst>
                </p:cNvPr>
                <p:cNvSpPr txBox="1"/>
                <p:nvPr/>
              </p:nvSpPr>
              <p:spPr>
                <a:xfrm>
                  <a:off x="4437878" y="3468766"/>
                  <a:ext cx="1059308" cy="4053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900" b="0" i="1" smtClean="0">
                              <a:latin typeface="Cambria Math"/>
                            </a:rPr>
                            <m:t>C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9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9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900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a14:m>
                  <a:r>
                    <a:rPr lang="en-US" sz="900" dirty="0"/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de-DE" sz="9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de-DE" sz="9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=1.86±0.04</m:t>
                      </m:r>
                    </m:oMath>
                  </a14:m>
                  <a:r>
                    <a:rPr lang="en-US" sz="900" dirty="0"/>
                    <a:t>   </a:t>
                  </a:r>
                </a:p>
              </p:txBody>
            </p:sp>
          </mc:Choice>
          <mc:Fallback xmlns="">
            <p:sp>
              <p:nvSpPr>
                <p:cNvPr id="17" name="TextBox 18">
                  <a:extLst>
                    <a:ext uri="{FF2B5EF4-FFF2-40B4-BE49-F238E27FC236}">
                      <a16:creationId xmlns:a16="http://schemas.microsoft.com/office/drawing/2014/main" id="{F8D8C434-649F-4541-9DC7-0B9DDAF393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878" y="3468766"/>
                  <a:ext cx="1059308" cy="40536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37E92724-D207-8743-8EDD-0C8E7E8D6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4597" y="2169587"/>
              <a:ext cx="1623319" cy="1518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20">
                  <a:extLst>
                    <a:ext uri="{FF2B5EF4-FFF2-40B4-BE49-F238E27FC236}">
                      <a16:creationId xmlns:a16="http://schemas.microsoft.com/office/drawing/2014/main" id="{9F65452A-6554-3842-9062-C417FFA4FA92}"/>
                    </a:ext>
                  </a:extLst>
                </p:cNvPr>
                <p:cNvSpPr txBox="1"/>
                <p:nvPr/>
              </p:nvSpPr>
              <p:spPr>
                <a:xfrm>
                  <a:off x="6065918" y="3468765"/>
                  <a:ext cx="1063102" cy="4053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900" b="0" i="1" smtClean="0">
                              <a:latin typeface="Cambria Math"/>
                            </a:rPr>
                            <m:t>C</m:t>
                          </m:r>
                        </m:e>
                        <m:sub>
                          <m:r>
                            <a:rPr lang="de-DE" sz="9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de-DE" sz="900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de-DE" sz="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9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9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900" b="0" i="1" smtClean="0">
                              <a:latin typeface="Cambria Math"/>
                            </a:rPr>
                            <m:t>𝛼</m:t>
                          </m:r>
                        </m:sup>
                      </m:sSup>
                    </m:oMath>
                  </a14:m>
                  <a:r>
                    <a:rPr lang="en-US" sz="900" dirty="0"/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de-DE" sz="9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de-DE" sz="9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=3.89±0.14</m:t>
                      </m:r>
                    </m:oMath>
                  </a14:m>
                  <a:r>
                    <a:rPr lang="en-US" sz="900" dirty="0"/>
                    <a:t>   </a:t>
                  </a:r>
                </a:p>
              </p:txBody>
            </p:sp>
          </mc:Choice>
          <mc:Fallback xmlns="">
            <p:sp>
              <p:nvSpPr>
                <p:cNvPr id="20" name="TextBox 20">
                  <a:extLst>
                    <a:ext uri="{FF2B5EF4-FFF2-40B4-BE49-F238E27FC236}">
                      <a16:creationId xmlns:a16="http://schemas.microsoft.com/office/drawing/2014/main" id="{9F65452A-6554-3842-9062-C417FFA4FA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5918" y="3468765"/>
                  <a:ext cx="1063102" cy="40536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B1AF131A-98B5-D040-909D-4DEAC1901A38}"/>
                  </a:ext>
                </a:extLst>
              </p:cNvPr>
              <p:cNvSpPr txBox="1"/>
              <p:nvPr/>
            </p:nvSpPr>
            <p:spPr>
              <a:xfrm>
                <a:off x="7187916" y="2598625"/>
                <a:ext cx="1629240" cy="507831"/>
              </a:xfrm>
              <a:prstGeom prst="rect">
                <a:avLst/>
              </a:prstGeom>
              <a:solidFill>
                <a:srgbClr val="EE7833">
                  <a:alpha val="20000"/>
                </a:srgbClr>
              </a:solidFill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>
                  <a:defRPr sz="1400">
                    <a:cs typeface="Arial" panose="020B0604020202020204" pitchFamily="34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r>
                      <a:rPr lang="de-DE" sz="9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𝛂</m:t>
                    </m:r>
                    <m:r>
                      <a:rPr lang="de-DE" sz="900" b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≃</m:t>
                    </m:r>
                    <m:r>
                      <a:rPr lang="de-DE" sz="9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𝐧</m:t>
                    </m:r>
                    <m:r>
                      <a:rPr lang="de-DE" sz="900" b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→ </m:t>
                    </m:r>
                  </m:oMath>
                </a14:m>
                <a:r>
                  <a:rPr lang="de-DE" sz="900" b="1" dirty="0">
                    <a:sym typeface="Wingdings" panose="05000000000000000000" pitchFamily="2" charset="2"/>
                  </a:rPr>
                  <a:t>  </a:t>
                </a:r>
                <a:r>
                  <a:rPr lang="de-DE" sz="900" b="1" dirty="0" err="1">
                    <a:sym typeface="Wingdings" panose="05000000000000000000" pitchFamily="2" charset="2"/>
                  </a:rPr>
                  <a:t>s</a:t>
                </a:r>
                <a:r>
                  <a:rPr lang="de-DE" sz="900" b="1" dirty="0" err="1"/>
                  <a:t>ignature</a:t>
                </a:r>
                <a:r>
                  <a:rPr lang="de-DE" sz="900" b="1" dirty="0"/>
                  <a:t> </a:t>
                </a:r>
                <a:r>
                  <a:rPr lang="de-DE" sz="900" b="1" dirty="0" err="1"/>
                  <a:t>of</a:t>
                </a:r>
                <a:r>
                  <a:rPr lang="de-DE" sz="900" b="1" dirty="0"/>
                  <a:t> multi-</a:t>
                </a:r>
                <a:r>
                  <a:rPr lang="de-DE" sz="900" b="1" dirty="0" err="1"/>
                  <a:t>particle</a:t>
                </a:r>
                <a:r>
                  <a:rPr lang="de-DE" sz="900" b="1" dirty="0"/>
                  <a:t> </a:t>
                </a:r>
                <a:r>
                  <a:rPr lang="de-DE" sz="900" b="1" dirty="0" err="1"/>
                  <a:t>correlations</a:t>
                </a:r>
                <a:r>
                  <a:rPr lang="de-DE" sz="900" b="1" dirty="0"/>
                  <a:t> (</a:t>
                </a:r>
                <a14:m>
                  <m:oMath xmlns:m="http://schemas.openxmlformats.org/officeDocument/2006/math">
                    <m:r>
                      <a:rPr lang="de-DE" sz="900" b="1" i="1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de-DE" sz="9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900" b="1" i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de-DE" sz="900" b="1" i="1">
                            <a:latin typeface="Cambria Math" panose="02040503050406030204" pitchFamily="18" charset="0"/>
                          </a:rPr>
                          <m:t>𝐜𝐨𝐫𝐫</m:t>
                        </m:r>
                      </m:sub>
                    </m:sSub>
                    <m:r>
                      <a:rPr lang="de-DE" sz="900" b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9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sz="9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900" b="1" dirty="0"/>
              </a:p>
            </p:txBody>
          </p:sp>
        </mc:Choice>
        <mc:Fallback xmlns=""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B1AF131A-98B5-D040-909D-4DEAC1901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916" y="2598625"/>
                <a:ext cx="1629240" cy="507831"/>
              </a:xfrm>
              <a:prstGeom prst="rect">
                <a:avLst/>
              </a:prstGeom>
              <a:blipFill>
                <a:blip r:embed="rId1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/>
          <p:cNvSpPr txBox="1"/>
          <p:nvPr/>
        </p:nvSpPr>
        <p:spPr>
          <a:xfrm>
            <a:off x="4283968" y="3933204"/>
            <a:ext cx="22509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/>
              <a:t>Further </a:t>
            </a:r>
            <a:r>
              <a:rPr lang="de-DE" sz="1200" dirty="0" err="1"/>
              <a:t>progress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r>
              <a:rPr lang="de-DE" sz="1200" dirty="0"/>
              <a:t>:</a:t>
            </a:r>
          </a:p>
          <a:p>
            <a:pPr marL="228600" indent="-228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200" dirty="0" err="1"/>
              <a:t>Applying</a:t>
            </a:r>
            <a:r>
              <a:rPr lang="de-DE" sz="1200" dirty="0"/>
              <a:t> </a:t>
            </a:r>
            <a:r>
              <a:rPr lang="de-DE" sz="1200" dirty="0" err="1"/>
              <a:t>identity</a:t>
            </a:r>
            <a:r>
              <a:rPr lang="de-DE" sz="1200" dirty="0"/>
              <a:t> </a:t>
            </a:r>
            <a:r>
              <a:rPr lang="de-DE" sz="1200" dirty="0" err="1"/>
              <a:t>method</a:t>
            </a:r>
            <a:endParaRPr lang="de-DE" sz="1200" dirty="0"/>
          </a:p>
          <a:p>
            <a:pPr marL="228600" indent="-228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200" dirty="0" err="1"/>
              <a:t>Analyzing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Ag+Ag</a:t>
            </a:r>
            <a:r>
              <a:rPr lang="de-DE" sz="1200" dirty="0"/>
              <a:t> </a:t>
            </a:r>
            <a:r>
              <a:rPr lang="de-DE" sz="1200" dirty="0" err="1"/>
              <a:t>data</a:t>
            </a:r>
            <a:endParaRPr lang="de-DE" sz="1200" dirty="0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009FDA5E-190C-6D45-A972-A462A0E0B488}"/>
              </a:ext>
            </a:extLst>
          </p:cNvPr>
          <p:cNvSpPr/>
          <p:nvPr/>
        </p:nvSpPr>
        <p:spPr>
          <a:xfrm>
            <a:off x="6255902" y="4216504"/>
            <a:ext cx="321264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145AA0"/>
                </a:solidFill>
              </a:rPr>
              <a:t>A. </a:t>
            </a:r>
            <a:r>
              <a:rPr lang="en-GB" sz="900" dirty="0" err="1">
                <a:solidFill>
                  <a:srgbClr val="145AA0"/>
                </a:solidFill>
              </a:rPr>
              <a:t>Rustamov</a:t>
            </a:r>
            <a:r>
              <a:rPr lang="en-GB" sz="900" dirty="0">
                <a:solidFill>
                  <a:srgbClr val="145AA0"/>
                </a:solidFill>
              </a:rPr>
              <a:t>, M.I. </a:t>
            </a:r>
            <a:r>
              <a:rPr lang="en-GB" sz="900" dirty="0" err="1">
                <a:solidFill>
                  <a:srgbClr val="145AA0"/>
                </a:solidFill>
              </a:rPr>
              <a:t>Gorenstein</a:t>
            </a:r>
            <a:r>
              <a:rPr lang="en-GB" sz="900" dirty="0">
                <a:solidFill>
                  <a:srgbClr val="145AA0"/>
                </a:solidFill>
              </a:rPr>
              <a:t>, PRC 86 (2012) 044906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112" y="1314248"/>
            <a:ext cx="2242332" cy="1991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1515" y="3256199"/>
                <a:ext cx="2130776" cy="28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Collision </a:t>
                </a:r>
                <a:r>
                  <a:rPr lang="de-DE" sz="1200" dirty="0" err="1"/>
                  <a:t>Energy</a:t>
                </a:r>
                <a:r>
                  <a:rPr lang="de-DE" sz="1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sz="1200" dirty="0"/>
                  <a:t> (</a:t>
                </a:r>
                <a:r>
                  <a:rPr lang="de-DE" sz="1200" dirty="0" err="1"/>
                  <a:t>GeV</a:t>
                </a:r>
                <a:r>
                  <a:rPr lang="de-DE" sz="1200" dirty="0"/>
                  <a:t>)</a:t>
                </a: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15" y="3256199"/>
                <a:ext cx="2130776" cy="282000"/>
              </a:xfrm>
              <a:prstGeom prst="rect">
                <a:avLst/>
              </a:prstGeom>
              <a:blipFill>
                <a:blip r:embed="rId15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9">
            <a:extLst>
              <a:ext uri="{FF2B5EF4-FFF2-40B4-BE49-F238E27FC236}">
                <a16:creationId xmlns:a16="http://schemas.microsoft.com/office/drawing/2014/main" id="{009FDA5E-190C-6D45-A972-A462A0E0B488}"/>
              </a:ext>
            </a:extLst>
          </p:cNvPr>
          <p:cNvSpPr/>
          <p:nvPr/>
        </p:nvSpPr>
        <p:spPr>
          <a:xfrm>
            <a:off x="1014086" y="1151621"/>
            <a:ext cx="2916970" cy="19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145AA0"/>
                </a:solidFill>
              </a:rPr>
              <a:t>STAR Collaboration, PRL 126 (2021) 092301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hteck 14">
                <a:extLst>
                  <a:ext uri="{FF2B5EF4-FFF2-40B4-BE49-F238E27FC236}">
                    <a16:creationId xmlns:a16="http://schemas.microsoft.com/office/drawing/2014/main" id="{BB9D3EB8-21A9-1F48-AB2A-636834F3D238}"/>
                  </a:ext>
                </a:extLst>
              </p:cNvPr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de-DE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de-DE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centralities</a:t>
                </a:r>
                <a:endParaRPr lang="de-DE" dirty="0"/>
              </a:p>
            </p:txBody>
          </p:sp>
        </mc:Choice>
        <mc:Fallback xmlns="">
          <p:sp>
            <p:nvSpPr>
              <p:cNvPr id="23" name="Rechteck 14">
                <a:extLst>
                  <a:ext uri="{FF2B5EF4-FFF2-40B4-BE49-F238E27FC236}">
                    <a16:creationId xmlns:a16="http://schemas.microsoft.com/office/drawing/2014/main" id="{BB9D3EB8-21A9-1F48-AB2A-636834F3D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16"/>
                <a:stretch>
                  <a:fillRect l="-521" t="-4255" r="-1042" b="-1276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37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Global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polarization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95686"/>
            <a:ext cx="2863806" cy="2700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7504" y="1131590"/>
                <a:ext cx="4392488" cy="1021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100" dirty="0"/>
                  <a:t>First observed at RHIC: "most vortical fluid"</a:t>
                </a:r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100" dirty="0"/>
                  <a:t>What is the mechanism of converting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sz="1100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1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sz="1100" dirty="0"/>
                  <a:t>?</a:t>
                </a:r>
              </a:p>
              <a:p>
                <a:pPr marL="216000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100" dirty="0"/>
                  <a:t>Now: thorough systematics study and support from </a:t>
                </a:r>
                <a:r>
                  <a:rPr lang="en-US" sz="1100" dirty="0" err="1"/>
                  <a:t>Ag+Ag</a:t>
                </a:r>
                <a:r>
                  <a:rPr lang="en-US" sz="1100" dirty="0"/>
                  <a:t> data</a:t>
                </a:r>
              </a:p>
              <a:p>
                <a:pPr>
                  <a:spcBef>
                    <a:spcPts val="600"/>
                  </a:spcBef>
                </a:pPr>
                <a:endParaRPr lang="en-US" sz="11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31590"/>
                <a:ext cx="4392488" cy="10219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789044" y="1131590"/>
            <a:ext cx="2753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1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047322"/>
            <a:ext cx="2808312" cy="2647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824609" y="1181233"/>
                <a:ext cx="4067871" cy="886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100" dirty="0"/>
                  <a:t>Example theory prediction: 3-fluid dynamics</a:t>
                </a:r>
              </a:p>
              <a:p>
                <a:pPr marL="216000" indent="-216000">
                  <a:spcBef>
                    <a:spcPts val="600"/>
                  </a:spcBef>
                  <a:buFont typeface="Arial" panose="020B0604020202020204" pitchFamily="34" charset="0"/>
                  <a:buChar char="→"/>
                </a:pPr>
                <a:r>
                  <a:rPr lang="en-US" sz="1100" dirty="0"/>
                  <a:t>Note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1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1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10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100" dirty="0"/>
                  <a:t> is substantially lower in </a:t>
                </a:r>
                <a:r>
                  <a:rPr lang="en-US" sz="1100" dirty="0" err="1"/>
                  <a:t>Ag+Ag</a:t>
                </a:r>
                <a:r>
                  <a:rPr lang="en-US" sz="1100" dirty="0"/>
                  <a:t> than in </a:t>
                </a:r>
                <a:r>
                  <a:rPr lang="en-US" sz="1100" dirty="0" err="1"/>
                  <a:t>Au+Au</a:t>
                </a:r>
                <a:r>
                  <a:rPr lang="en-US" sz="1100" dirty="0"/>
                  <a:t>:</a:t>
                </a:r>
                <a:br>
                  <a:rPr lang="en-US" sz="11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𝐴𝑏</m:t>
                    </m:r>
                    <m:r>
                      <m:rPr>
                        <m:lit/>
                      </m:rPr>
                      <a:rPr lang="en-US" sz="1100" b="0" i="1" smtClean="0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100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609" y="1181233"/>
                <a:ext cx="4067871" cy="886461"/>
              </a:xfrm>
              <a:prstGeom prst="rect">
                <a:avLst/>
              </a:prstGeom>
              <a:blipFill>
                <a:blip r:embed="rId6"/>
                <a:stretch>
                  <a:fillRect b="-3571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4174458" y="411510"/>
                <a:ext cx="4790030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GeV, </a:t>
                </a:r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55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10-40%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458" y="411510"/>
                <a:ext cx="4790030" cy="591187"/>
              </a:xfrm>
              <a:prstGeom prst="rect">
                <a:avLst/>
              </a:prstGeom>
              <a:blipFill>
                <a:blip r:embed="rId8"/>
                <a:stretch>
                  <a:fillRect l="-127" t="-3125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953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75EB47E-4E09-804C-84BF-8A3405BC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Strangeness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C217296-699D-0C4D-A1BF-0D83B75B6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698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 </a:t>
            </a:r>
            <a:r>
              <a:rPr lang="de-DE" dirty="0" err="1"/>
              <a:t>with</a:t>
            </a:r>
            <a:r>
              <a:rPr lang="de-DE" dirty="0"/>
              <a:t> multi-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correlations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1">
                <a:extLst>
                  <a:ext uri="{FF2B5EF4-FFF2-40B4-BE49-F238E27FC236}">
                    <a16:creationId xmlns:a16="http://schemas.microsoft.com/office/drawing/2014/main" id="{9ABB08B2-2F0A-0845-BEB0-65FDFFD3EF81}"/>
                  </a:ext>
                </a:extLst>
              </p:cNvPr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4932040" y="1059582"/>
                <a:ext cx="4464496" cy="2088232"/>
              </a:xfrm>
              <a:prstGeom prst="rect">
                <a:avLst/>
              </a:prstGeom>
            </p:spPr>
            <p:txBody>
              <a:bodyPr/>
              <a:lstStyle/>
              <a:p>
                <a:pPr marL="216000" indent="-21600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Universal scaling with participant number</a:t>
                </a:r>
              </a:p>
              <a:p>
                <a:pPr marL="216000" indent="-21600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Does not reflect the hierarchy of NN production thresholds</a:t>
                </a:r>
              </a:p>
              <a:p>
                <a:pPr marL="0" lvl="3" indent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endParaRPr lang="en-US" sz="1100" i="1" dirty="0">
                  <a:latin typeface="Cambria Math" panose="02040503050406030204" pitchFamily="18" charset="0"/>
                  <a:ea typeface="Tahoma" panose="020B0604030504040204" pitchFamily="34" charset="0"/>
                </a:endParaRPr>
              </a:p>
              <a:p>
                <a:pPr marL="406500" lvl="4" indent="-216000">
                  <a:spcBef>
                    <a:spcPts val="60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n-US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: </m:t>
                    </m:r>
                    <m:r>
                      <a:rPr lang="de-DE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             </m:t>
                    </m:r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−130 </m:t>
                    </m:r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𝑀𝑒𝑉</m:t>
                    </m:r>
                    <m:r>
                      <a:rPr lang="de-DE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                                      </m:t>
                    </m:r>
                    <m:r>
                      <a:rPr lang="en-US" sz="1100" i="1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0 </m:t>
                    </m:r>
                    <m:r>
                      <a:rPr lang="en-US" sz="1100" i="1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𝑀𝑒𝑉</m:t>
                    </m:r>
                  </m:oMath>
                </a14:m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</a:endParaRPr>
              </a:p>
              <a:p>
                <a:pPr marL="406500" lvl="4" indent="-216000">
                  <a:spcBef>
                    <a:spcPts val="60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1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1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−</m:t>
                        </m:r>
                      </m:sup>
                    </m:sSup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:</m:t>
                    </m:r>
                    <m:r>
                      <a:rPr lang="de-DE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    </m:t>
                    </m:r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 </m:t>
                    </m:r>
                    <m:r>
                      <a:rPr lang="de-DE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      </m:t>
                    </m:r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−440 </m:t>
                    </m:r>
                    <m:r>
                      <a:rPr lang="en-US" sz="110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𝑀𝑒𝑉</m:t>
                    </m:r>
                    <m:r>
                      <a:rPr lang="de-DE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                            −320 </m:t>
                    </m:r>
                    <m:r>
                      <a:rPr lang="de-DE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𝑀𝑒𝑉</m:t>
                    </m:r>
                  </m:oMath>
                </a14:m>
                <a:endParaRPr lang="de-DE" sz="1100" b="0" dirty="0">
                  <a:ea typeface="Tahoma" panose="020B0604030504040204" pitchFamily="34" charset="0"/>
                </a:endParaRPr>
              </a:p>
              <a:p>
                <a:pPr marL="406500" lvl="4" indent="-216000">
                  <a:spcBef>
                    <a:spcPts val="600"/>
                  </a:spcBef>
                  <a:spcAft>
                    <a:spcPts val="0"/>
                  </a:spcAft>
                  <a:buFont typeface="Symbol" panose="05050102010706020507" pitchFamily="18" charset="2"/>
                  <a:buChar char="-"/>
                </a:pP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Power law </a:t>
                </a: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latin typeface="Symbol" panose="05050102010706020507" pitchFamily="18" charset="2"/>
                    <a:ea typeface="Tahoma" panose="020B0604030504040204" pitchFamily="34" charset="0"/>
                  </a:rPr>
                  <a:t>a</a:t>
                </a: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:        1.44		        1.39</a:t>
                </a:r>
              </a:p>
              <a:p>
                <a:pPr marL="216000" indent="-21600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Scaling with absolute total of strangeness </a:t>
                </a:r>
                <a:b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</a:b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not with individual hadron states</a:t>
                </a:r>
              </a:p>
              <a:p>
                <a:pPr marL="216000" indent="-216000">
                  <a:spcBef>
                    <a:spcPts val="60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100" dirty="0">
                    <a:solidFill>
                      <a:schemeClr val="tx1">
                        <a:lumMod val="100000"/>
                      </a:schemeClr>
                    </a:solidFill>
                    <a:ea typeface="Tahoma" panose="020B0604030504040204" pitchFamily="34" charset="0"/>
                  </a:rPr>
                  <a:t>Connection to meson cloud?</a:t>
                </a:r>
              </a:p>
            </p:txBody>
          </p:sp>
        </mc:Choice>
        <mc:Fallback xmlns="">
          <p:sp>
            <p:nvSpPr>
              <p:cNvPr id="19" name="Content Placeholder 21">
                <a:extLst>
                  <a:ext uri="{FF2B5EF4-FFF2-40B4-BE49-F238E27FC236}">
                    <a16:creationId xmlns:a16="http://schemas.microsoft.com/office/drawing/2014/main" id="{9ABB08B2-2F0A-0845-BEB0-65FDFFD3EF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4932040" y="1059582"/>
                <a:ext cx="4464496" cy="2088232"/>
              </a:xfrm>
              <a:prstGeom prst="rect">
                <a:avLst/>
              </a:prstGeom>
              <a:blipFill>
                <a:blip r:embed="rId3"/>
                <a:stretch>
                  <a:fillRect l="-1705" b="-2484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ieren 4"/>
          <p:cNvGrpSpPr/>
          <p:nvPr/>
        </p:nvGrpSpPr>
        <p:grpSpPr>
          <a:xfrm>
            <a:off x="2185625" y="1558122"/>
            <a:ext cx="2458383" cy="3204800"/>
            <a:chOff x="755577" y="1558122"/>
            <a:chExt cx="2458383" cy="32048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7" y="1558122"/>
              <a:ext cx="2458383" cy="3204800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0" t="3813" r="48618" b="90765"/>
            <a:stretch/>
          </p:blipFill>
          <p:spPr>
            <a:xfrm>
              <a:off x="2267744" y="1732499"/>
              <a:ext cx="801266" cy="119171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2185625" y="1558122"/>
            <a:ext cx="2458383" cy="3204800"/>
            <a:chOff x="755577" y="1558122"/>
            <a:chExt cx="2458383" cy="32048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7" y="1558122"/>
              <a:ext cx="2458383" cy="32048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0" t="3813" r="48618" b="90765"/>
            <a:stretch/>
          </p:blipFill>
          <p:spPr>
            <a:xfrm>
              <a:off x="2267744" y="1732499"/>
              <a:ext cx="801266" cy="119171"/>
            </a:xfrm>
            <a:prstGeom prst="rect">
              <a:avLst/>
            </a:prstGeom>
          </p:spPr>
        </p:pic>
      </p:grpSp>
      <p:sp>
        <p:nvSpPr>
          <p:cNvPr id="18" name="pole tekstowe 17" descr=" 18">
            <a:extLst>
              <a:ext uri="{FF2B5EF4-FFF2-40B4-BE49-F238E27FC236}">
                <a16:creationId xmlns:a16="http://schemas.microsoft.com/office/drawing/2014/main" id="{D7BFB397-DF38-3E44-ADA5-56D9052CC8AC}"/>
              </a:ext>
            </a:extLst>
          </p:cNvPr>
          <p:cNvSpPr txBox="1"/>
          <p:nvPr/>
        </p:nvSpPr>
        <p:spPr>
          <a:xfrm>
            <a:off x="2123728" y="1127815"/>
            <a:ext cx="2808312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>
                <a:solidFill>
                  <a:srgbClr val="0070C0"/>
                </a:solidFill>
              </a:defRPr>
            </a:lvl1pPr>
          </a:lstStyle>
          <a:p>
            <a:r>
              <a:rPr lang="en-US" sz="900" dirty="0" err="1"/>
              <a:t>Au+Au</a:t>
            </a:r>
            <a:r>
              <a:rPr lang="en-US" sz="900" dirty="0"/>
              <a:t>: HADES Collaboration, PLB 793 (2019) 457</a:t>
            </a:r>
          </a:p>
          <a:p>
            <a:r>
              <a:rPr lang="en-US" sz="900" dirty="0"/>
              <a:t>https://www.hepdata.net/record/ins1709767</a:t>
            </a:r>
          </a:p>
          <a:p>
            <a:r>
              <a:rPr lang="en-US" sz="900" dirty="0" err="1"/>
              <a:t>Ag+Ag</a:t>
            </a:r>
            <a:r>
              <a:rPr lang="en-US" sz="900" dirty="0"/>
              <a:t>: HADES Collaboration, work in progress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5607908" y="1762289"/>
                <a:ext cx="1509196" cy="233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9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9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9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pl-PL" sz="9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sz="900" b="1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908" y="1762289"/>
                <a:ext cx="1509196" cy="233397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7339072" y="1734639"/>
                <a:ext cx="1509196" cy="233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</a:t>
                </a:r>
                <a:r>
                  <a:rPr lang="de-DE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</a:t>
                </a:r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+A</a:t>
                </a:r>
                <a:r>
                  <a:rPr lang="de-DE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</a:t>
                </a:r>
                <a:r>
                  <a:rPr lang="en-US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900" b="1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9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9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pl-PL" sz="900" b="1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55</a:t>
                </a:r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  <a:r>
                  <a:rPr lang="pl-PL" sz="900" b="1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sz="900" b="1" dirty="0"/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072" y="1734639"/>
                <a:ext cx="1509196" cy="233397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41" y="1179709"/>
            <a:ext cx="1743203" cy="168703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742" y="2972945"/>
            <a:ext cx="1743203" cy="1687037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5056769" y="3562252"/>
            <a:ext cx="1102278" cy="1196577"/>
            <a:chOff x="9384072" y="-312885"/>
            <a:chExt cx="3135331" cy="340355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84072" y="-312885"/>
              <a:ext cx="2369713" cy="2555132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20913" y="-307524"/>
              <a:ext cx="798490" cy="3398196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84073" y="2228153"/>
              <a:ext cx="2369713" cy="862519"/>
            </a:xfrm>
            <a:prstGeom prst="rect">
              <a:avLst/>
            </a:prstGeom>
          </p:spPr>
        </p:pic>
      </p:grpSp>
      <p:sp>
        <p:nvSpPr>
          <p:cNvPr id="20" name="pole tekstowe 17" descr=" 18">
            <a:extLst>
              <a:ext uri="{FF2B5EF4-FFF2-40B4-BE49-F238E27FC236}">
                <a16:creationId xmlns:a16="http://schemas.microsoft.com/office/drawing/2014/main" id="{D7BFB397-DF38-3E44-ADA5-56D9052CC8AC}"/>
              </a:ext>
            </a:extLst>
          </p:cNvPr>
          <p:cNvSpPr txBox="1"/>
          <p:nvPr/>
        </p:nvSpPr>
        <p:spPr>
          <a:xfrm>
            <a:off x="6018685" y="3847077"/>
            <a:ext cx="3275359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000">
                <a:solidFill>
                  <a:srgbClr val="0070C0"/>
                </a:solidFill>
              </a:defRPr>
            </a:lvl1pPr>
          </a:lstStyle>
          <a:p>
            <a:r>
              <a:rPr lang="en-US" sz="900" dirty="0"/>
              <a:t>K. Fukushima, T. </a:t>
            </a:r>
            <a:r>
              <a:rPr lang="en-US" sz="900" dirty="0" err="1"/>
              <a:t>Kojo</a:t>
            </a:r>
            <a:r>
              <a:rPr lang="en-US" sz="900" dirty="0"/>
              <a:t>, W. Weise, PRD 102 (2020) 096017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159047" y="4247574"/>
            <a:ext cx="23118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Quantum percolation at </a:t>
            </a:r>
            <a:r>
              <a:rPr lang="en-US" sz="1100" dirty="0">
                <a:latin typeface="Symbol" panose="05050102010706020507" pitchFamily="18" charset="2"/>
              </a:rPr>
              <a:t>r</a:t>
            </a:r>
            <a:r>
              <a:rPr lang="en-US" sz="1100" dirty="0"/>
              <a:t> </a:t>
            </a:r>
            <a:r>
              <a:rPr lang="en-US" sz="1100"/>
              <a:t>~ 1.8</a:t>
            </a:r>
            <a:r>
              <a:rPr lang="en-US" sz="1100">
                <a:latin typeface="Symbol" panose="05050102010706020507" pitchFamily="18" charset="2"/>
              </a:rPr>
              <a:t>r</a:t>
            </a:r>
            <a:r>
              <a:rPr lang="en-US" sz="1100" baseline="-25000"/>
              <a:t>0</a:t>
            </a:r>
            <a:endParaRPr lang="en-US" sz="1100" baseline="-25000" dirty="0"/>
          </a:p>
        </p:txBody>
      </p:sp>
    </p:spTree>
    <p:extLst>
      <p:ext uri="{BB962C8B-B14F-4D97-AF65-F5344CB8AC3E}">
        <p14:creationId xmlns:p14="http://schemas.microsoft.com/office/powerpoint/2010/main" val="18664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569C-14CF-F545-A5B7-ADFBEAD9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sz="1600" dirty="0"/>
              <a:t>Intermezzo:</a:t>
            </a:r>
            <a:br>
              <a:rPr lang="en-DE" dirty="0"/>
            </a:br>
            <a:r>
              <a:rPr lang="en-DE" dirty="0"/>
              <a:t>Baryons as extended objects</a:t>
            </a:r>
          </a:p>
        </p:txBody>
      </p:sp>
      <p:pic>
        <p:nvPicPr>
          <p:cNvPr id="4" name="Obraz 1">
            <a:extLst>
              <a:ext uri="{FF2B5EF4-FFF2-40B4-BE49-F238E27FC236}">
                <a16:creationId xmlns:a16="http://schemas.microsoft.com/office/drawing/2014/main" id="{01B45001-75AD-4646-B116-007F9DB6A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6" y="1347614"/>
            <a:ext cx="3420137" cy="25457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6A20C-2E85-B341-9DEB-FB6965D985E6}"/>
              </a:ext>
            </a:extLst>
          </p:cNvPr>
          <p:cNvSpPr/>
          <p:nvPr/>
        </p:nvSpPr>
        <p:spPr>
          <a:xfrm>
            <a:off x="669709" y="3972907"/>
            <a:ext cx="349326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pl-PL" sz="9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Data: PRC </a:t>
            </a:r>
            <a:r>
              <a:rPr lang="pl-PL" sz="900" b="1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95</a:t>
            </a:r>
            <a:r>
              <a:rPr lang="pl-PL" sz="900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065205 (2017)</a:t>
            </a:r>
          </a:p>
          <a:p>
            <a:pPr>
              <a:spcBef>
                <a:spcPts val="0"/>
              </a:spcBef>
            </a:pP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QED: point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like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dirty="0">
                <a:solidFill>
                  <a:srgbClr val="0070C0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g*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NR, Heavy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Ion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Phys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17, 27 (2003)</a:t>
            </a:r>
          </a:p>
          <a:p>
            <a:pPr>
              <a:spcBef>
                <a:spcPts val="0"/>
              </a:spcBef>
            </a:pP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I&amp;W: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component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model, PRC 69, 055204 (2004)</a:t>
            </a:r>
          </a:p>
          <a:p>
            <a:pPr>
              <a:spcBef>
                <a:spcPts val="0"/>
              </a:spcBef>
            </a:pP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R&amp;P: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covariant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constituent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model, PRD 93, 033004 (2016)</a:t>
            </a:r>
          </a:p>
          <a:p>
            <a:pPr>
              <a:spcBef>
                <a:spcPts val="0"/>
              </a:spcBef>
            </a:pP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S&amp;M </a:t>
            </a:r>
            <a:r>
              <a:rPr lang="pl-PL" sz="900" dirty="0" err="1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brems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.: PRC 82, 062201 (2010)</a:t>
            </a:r>
            <a:endParaRPr lang="en-US" sz="9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D2C82B-D3EB-634D-886C-DBF41B2D8622}"/>
                  </a:ext>
                </a:extLst>
              </p:cNvPr>
              <p:cNvSpPr txBox="1"/>
              <p:nvPr/>
            </p:nvSpPr>
            <p:spPr>
              <a:xfrm>
                <a:off x="741717" y="1171933"/>
                <a:ext cx="3614259" cy="26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100" dirty="0"/>
                  <a:t>Exclusiv</a:t>
                </a:r>
                <a:r>
                  <a:rPr lang="pl-PL" sz="1100" dirty="0">
                    <a:ea typeface="Tahoma" panose="020B0604030504040204" pitchFamily="34" charset="0"/>
                  </a:rPr>
                  <a:t>e </a:t>
                </a:r>
                <a:r>
                  <a:rPr lang="pl-PL" sz="1100" dirty="0" err="1">
                    <a:ea typeface="Tahoma" panose="020B0604030504040204" pitchFamily="34" charset="0"/>
                  </a:rPr>
                  <a:t>analysis</a:t>
                </a:r>
                <a:r>
                  <a:rPr lang="pl-PL" sz="1100" dirty="0">
                    <a:ea typeface="Tahoma" panose="020B0604030504040204" pitchFamily="34" charset="0"/>
                  </a:rPr>
                  <a:t> of </a:t>
                </a:r>
                <a:r>
                  <a:rPr lang="pl-PL" sz="1100" dirty="0" err="1">
                    <a:ea typeface="Tahoma" panose="020B0604030504040204" pitchFamily="34" charset="0"/>
                  </a:rPr>
                  <a:t>pp</a:t>
                </a:r>
                <a:r>
                  <a:rPr lang="pl-PL" sz="1100" dirty="0">
                    <a:ea typeface="Tahoma" panose="020B0604030504040204" pitchFamily="34" charset="0"/>
                  </a:rPr>
                  <a:t> → </a:t>
                </a:r>
                <a:r>
                  <a:rPr lang="pl-PL" sz="1100" dirty="0" err="1">
                    <a:ea typeface="Tahoma" panose="020B0604030504040204" pitchFamily="34" charset="0"/>
                  </a:rPr>
                  <a:t>pp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e</a:t>
                </a:r>
                <a:r>
                  <a:rPr lang="pl-PL" sz="1100" baseline="30000" dirty="0" err="1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r>
                  <a:rPr lang="pl-PL" sz="11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pl-PL" sz="1100" baseline="300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at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  <m:r>
                      <a:rPr lang="pl-PL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=2.42</m:t>
                    </m:r>
                  </m:oMath>
                </a14:m>
                <a:r>
                  <a:rPr lang="pl-PL" sz="1100" dirty="0">
                    <a:ea typeface="Tahoma" panose="020B0604030504040204" pitchFamily="34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D2C82B-D3EB-634D-886C-DBF41B2D8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717" y="1171933"/>
                <a:ext cx="3614259" cy="263405"/>
              </a:xfrm>
              <a:prstGeom prst="rect">
                <a:avLst/>
              </a:prstGeom>
              <a:blipFill>
                <a:blip r:embed="rId3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F58E953-AEF5-1F4D-9CF3-00B1AA497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419622"/>
            <a:ext cx="2880321" cy="2546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A9B148-DAA0-0B40-902D-3C439ED916BE}"/>
                  </a:ext>
                </a:extLst>
              </p:cNvPr>
              <p:cNvSpPr txBox="1"/>
              <p:nvPr/>
            </p:nvSpPr>
            <p:spPr>
              <a:xfrm>
                <a:off x="5080474" y="1161653"/>
                <a:ext cx="3447547" cy="263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100" dirty="0"/>
                  <a:t>Exclusive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analysis</a:t>
                </a:r>
                <a:r>
                  <a:rPr lang="pl-PL" sz="1100" dirty="0">
                    <a:ea typeface="Tahoma" panose="020B0604030504040204" pitchFamily="34" charset="0"/>
                  </a:rPr>
                  <a:t> of </a:t>
                </a:r>
                <a:r>
                  <a:rPr lang="pl-PL" sz="1100" dirty="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p</a:t>
                </a:r>
                <a:r>
                  <a:rPr lang="pl-PL" sz="1100" baseline="30000" dirty="0">
                    <a:latin typeface="Symbol" pitchFamily="2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p → n </a:t>
                </a:r>
                <a:r>
                  <a:rPr lang="pl-PL" sz="1100" dirty="0" err="1">
                    <a:ea typeface="Tahoma" panose="020B0604030504040204" pitchFamily="34" charset="0"/>
                  </a:rPr>
                  <a:t>e</a:t>
                </a:r>
                <a:r>
                  <a:rPr lang="pl-PL" sz="1100" baseline="30000" dirty="0" err="1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+</a:t>
                </a:r>
                <a:r>
                  <a:rPr lang="pl-PL" sz="11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pl-PL" sz="1100" baseline="30000" dirty="0">
                    <a:latin typeface="Symbol" panose="05050102010706020507" pitchFamily="18" charset="2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:r>
                  <a:rPr lang="pl-PL" sz="1100" dirty="0" err="1">
                    <a:ea typeface="Tahoma" panose="020B0604030504040204" pitchFamily="34" charset="0"/>
                  </a:rPr>
                  <a:t>at</a:t>
                </a:r>
                <a:r>
                  <a:rPr lang="pl-PL" sz="1100" dirty="0"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pl-PL" sz="11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  <m:t>𝑠</m:t>
                        </m:r>
                      </m:e>
                    </m:rad>
                    <m:r>
                      <a:rPr lang="pl-PL" sz="1100" b="0" i="1" smtClean="0">
                        <a:latin typeface="Cambria Math" panose="02040503050406030204" pitchFamily="18" charset="0"/>
                        <a:ea typeface="Tahoma" panose="020B0604030504040204" pitchFamily="34" charset="0"/>
                      </a:rPr>
                      <m:t>=1.49</m:t>
                    </m:r>
                  </m:oMath>
                </a14:m>
                <a:r>
                  <a:rPr lang="pl-PL" sz="1100" dirty="0">
                    <a:ea typeface="Tahoma" panose="020B0604030504040204" pitchFamily="34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A9B148-DAA0-0B40-902D-3C439ED91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474" y="1161653"/>
                <a:ext cx="3447547" cy="263405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AE2F04A-C64A-174A-8DA4-FF33F400B9D3}"/>
              </a:ext>
            </a:extLst>
          </p:cNvPr>
          <p:cNvSpPr txBox="1"/>
          <p:nvPr/>
        </p:nvSpPr>
        <p:spPr>
          <a:xfrm>
            <a:off x="5164210" y="4011910"/>
            <a:ext cx="336823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Rise of the ratio to the point-</a:t>
            </a:r>
            <a:r>
              <a:rPr lang="pl-PL" sz="1100" dirty="0" err="1"/>
              <a:t>like</a:t>
            </a:r>
            <a:r>
              <a:rPr lang="pl-PL" sz="1100" dirty="0"/>
              <a:t> "QED" </a:t>
            </a:r>
            <a:r>
              <a:rPr lang="pl-PL" sz="1100" dirty="0" err="1"/>
              <a:t>description</a:t>
            </a:r>
            <a:r>
              <a:rPr lang="pl-PL" sz="1100" dirty="0"/>
              <a:t>:</a:t>
            </a:r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>
                <a:ea typeface="Tahoma" panose="020B0604030504040204" pitchFamily="34" charset="0"/>
              </a:rPr>
              <a:t>Characteristic</a:t>
            </a:r>
            <a:r>
              <a:rPr lang="pl-PL" sz="1100" dirty="0">
                <a:ea typeface="Tahoma" panose="020B0604030504040204" pitchFamily="34" charset="0"/>
              </a:rPr>
              <a:t> to the </a:t>
            </a:r>
            <a:r>
              <a:rPr lang="pl-PL" sz="1100" dirty="0" err="1">
                <a:ea typeface="Tahoma" panose="020B0604030504040204" pitchFamily="34" charset="0"/>
              </a:rPr>
              <a:t>Vector</a:t>
            </a:r>
            <a:r>
              <a:rPr lang="pl-PL" sz="1100" dirty="0">
                <a:ea typeface="Tahoma" panose="020B0604030504040204" pitchFamily="34" charset="0"/>
              </a:rPr>
              <a:t> </a:t>
            </a:r>
            <a:r>
              <a:rPr lang="pl-PL" sz="1100" dirty="0" err="1">
                <a:ea typeface="Tahoma" panose="020B0604030504040204" pitchFamily="34" charset="0"/>
              </a:rPr>
              <a:t>Meson</a:t>
            </a:r>
            <a:r>
              <a:rPr lang="pl-PL" sz="1100" dirty="0">
                <a:ea typeface="Tahoma" panose="020B0604030504040204" pitchFamily="34" charset="0"/>
              </a:rPr>
              <a:t> </a:t>
            </a:r>
            <a:r>
              <a:rPr lang="pl-PL" sz="1100" dirty="0" err="1">
                <a:ea typeface="Tahoma" panose="020B0604030504040204" pitchFamily="34" charset="0"/>
              </a:rPr>
              <a:t>Dominance</a:t>
            </a:r>
            <a:endParaRPr lang="pl-PL" sz="1100" dirty="0">
              <a:ea typeface="Tahoma" panose="020B0604030504040204" pitchFamily="34" charset="0"/>
            </a:endParaRPr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>
                <a:ea typeface="Tahoma" panose="020B0604030504040204" pitchFamily="34" charset="0"/>
              </a:rPr>
              <a:t>Related</a:t>
            </a:r>
            <a:r>
              <a:rPr lang="pl-PL" sz="1100" dirty="0">
                <a:ea typeface="Tahoma" panose="020B0604030504040204" pitchFamily="34" charset="0"/>
              </a:rPr>
              <a:t> to the pion </a:t>
            </a:r>
            <a:r>
              <a:rPr lang="pl-PL" sz="1100" dirty="0" err="1">
                <a:ea typeface="Tahoma" panose="020B0604030504040204" pitchFamily="34" charset="0"/>
              </a:rPr>
              <a:t>cloud</a:t>
            </a:r>
            <a:endParaRPr lang="pl-PL" sz="1100" dirty="0"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05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Charged </a:t>
                </a:r>
                <a:r>
                  <a:rPr lang="de-DE" dirty="0" err="1"/>
                  <a:t>kaons</a:t>
                </a:r>
                <a:r>
                  <a:rPr lang="de-DE" dirty="0"/>
                  <a:t> </a:t>
                </a:r>
                <a:r>
                  <a:rPr lang="de-DE" dirty="0" err="1"/>
                  <a:t>and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0" dirty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1" i="0" dirty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de-DE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564" b="-97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oogle Shape;8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035" y="1526661"/>
            <a:ext cx="3052421" cy="248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08;p57"/>
          <p:cNvPicPr preferRelativeResize="0"/>
          <p:nvPr/>
        </p:nvPicPr>
        <p:blipFill rotWithShape="1">
          <a:blip r:embed="rId4">
            <a:alphaModFix/>
          </a:blip>
          <a:srcRect r="52977"/>
          <a:stretch/>
        </p:blipFill>
        <p:spPr>
          <a:xfrm>
            <a:off x="3125364" y="1131591"/>
            <a:ext cx="1950692" cy="217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46;p20"/>
          <p:cNvPicPr preferRelativeResize="0"/>
          <p:nvPr/>
        </p:nvPicPr>
        <p:blipFill rotWithShape="1">
          <a:blip r:embed="rId5">
            <a:alphaModFix/>
          </a:blip>
          <a:srcRect r="49471"/>
          <a:stretch/>
        </p:blipFill>
        <p:spPr>
          <a:xfrm>
            <a:off x="289285" y="1131591"/>
            <a:ext cx="2097803" cy="217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5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2469" y="3340441"/>
            <a:ext cx="1993500" cy="138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20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5364" y="3222751"/>
            <a:ext cx="1950692" cy="1508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feld 12"/>
          <p:cNvSpPr txBox="1"/>
          <p:nvPr/>
        </p:nvSpPr>
        <p:spPr>
          <a:xfrm>
            <a:off x="5148064" y="3864119"/>
            <a:ext cx="30963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Good statistics in the new data set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/>
              <a:t>Systematics is under investigation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5022681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55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0-30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1" y="411510"/>
                <a:ext cx="2429639" cy="591187"/>
              </a:xfrm>
              <a:prstGeom prst="rect">
                <a:avLst/>
              </a:prstGeom>
              <a:blipFill>
                <a:blip r:embed="rId8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2503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Future </a:t>
            </a:r>
            <a:r>
              <a:rPr lang="de-DE" dirty="0" err="1"/>
              <a:t>perspectives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548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upgraded HADES detector</a:t>
            </a:r>
            <a:br>
              <a:rPr lang="en-US" dirty="0"/>
            </a:br>
            <a:r>
              <a:rPr lang="en-US" sz="1600" dirty="0"/>
              <a:t>Five new detector systems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979712" y="1144958"/>
            <a:ext cx="3936204" cy="7220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dirty="0"/>
              <a:t>Improved physics performance through instrumentation</a:t>
            </a:r>
            <a:br>
              <a:rPr lang="en-US" sz="1100" dirty="0"/>
            </a:br>
            <a:r>
              <a:rPr lang="en-US" sz="1100" dirty="0"/>
              <a:t>of the very forward region using FAIR technology.</a:t>
            </a:r>
            <a:endParaRPr sz="11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100" dirty="0"/>
              <a:t>In particular important for the Hyperon Program.</a:t>
            </a:r>
            <a:endParaRPr sz="1100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92732" y="1843003"/>
            <a:ext cx="2145974" cy="1609762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1416" y="1274617"/>
            <a:ext cx="1406730" cy="18752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18000" y="1278504"/>
            <a:ext cx="1132253" cy="150931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TextBox 13"/>
          <p:cNvSpPr>
            <a:spLocks/>
          </p:cNvSpPr>
          <p:nvPr/>
        </p:nvSpPr>
        <p:spPr bwMode="auto">
          <a:xfrm>
            <a:off x="5620055" y="3654618"/>
            <a:ext cx="124763" cy="228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sz="1600"/>
          </a:p>
        </p:txBody>
      </p:sp>
      <p:sp>
        <p:nvSpPr>
          <p:cNvPr id="12" name="TextBox 7"/>
          <p:cNvSpPr>
            <a:spLocks/>
          </p:cNvSpPr>
          <p:nvPr/>
        </p:nvSpPr>
        <p:spPr bwMode="auto">
          <a:xfrm>
            <a:off x="301137" y="3168194"/>
            <a:ext cx="2169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i="1" dirty="0">
                <a:solidFill>
                  <a:srgbClr val="0070C0"/>
                </a:solidFill>
              </a:rPr>
              <a:t>Forward RPC</a:t>
            </a:r>
            <a:endParaRPr sz="1100" dirty="0"/>
          </a:p>
          <a:p>
            <a:pPr>
              <a:defRPr/>
            </a:pPr>
            <a:r>
              <a:rPr lang="en-US" sz="1100" i="1" dirty="0"/>
              <a:t>LIP Coimbra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Based on R&amp;D for </a:t>
            </a:r>
            <a:r>
              <a:rPr lang="en-US" sz="1100" dirty="0" err="1"/>
              <a:t>neuLAND</a:t>
            </a:r>
            <a:r>
              <a:rPr lang="en-US" sz="1100" dirty="0"/>
              <a:t> 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TRB3 read-out</a:t>
            </a:r>
            <a:endParaRPr sz="1100" dirty="0"/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509421" y="3215104"/>
            <a:ext cx="1197268" cy="134949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736404" y="2971882"/>
            <a:ext cx="1317044" cy="9875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387051" y="2968233"/>
            <a:ext cx="666396" cy="458182"/>
          </a:xfrm>
          <a:prstGeom prst="rect">
            <a:avLst/>
          </a:prstGeom>
        </p:spPr>
      </p:pic>
      <p:sp>
        <p:nvSpPr>
          <p:cNvPr id="16" name="TextBox 17"/>
          <p:cNvSpPr>
            <a:spLocks/>
          </p:cNvSpPr>
          <p:nvPr/>
        </p:nvSpPr>
        <p:spPr bwMode="auto">
          <a:xfrm>
            <a:off x="247380" y="4002266"/>
            <a:ext cx="2237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STS2</a:t>
            </a:r>
            <a:endParaRPr sz="1100" dirty="0"/>
          </a:p>
          <a:p>
            <a:pPr>
              <a:defRPr/>
            </a:pPr>
            <a:r>
              <a:rPr lang="en-US" sz="1100" i="1" dirty="0" err="1"/>
              <a:t>Jagiellonian</a:t>
            </a:r>
            <a:r>
              <a:rPr lang="en-US" sz="1100" i="1" dirty="0"/>
              <a:t> Univ.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PANDA straw technology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PANDA PASTTREC FEE chip </a:t>
            </a:r>
            <a:endParaRPr sz="1100" dirty="0"/>
          </a:p>
        </p:txBody>
      </p:sp>
      <p:sp>
        <p:nvSpPr>
          <p:cNvPr id="17" name="TextBox 18"/>
          <p:cNvSpPr>
            <a:spLocks/>
          </p:cNvSpPr>
          <p:nvPr/>
        </p:nvSpPr>
        <p:spPr bwMode="auto">
          <a:xfrm>
            <a:off x="6045772" y="3989692"/>
            <a:ext cx="1544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i="1" dirty="0">
                <a:solidFill>
                  <a:srgbClr val="C00000"/>
                </a:solidFill>
              </a:rPr>
              <a:t>T0</a:t>
            </a:r>
            <a:endParaRPr sz="1100" dirty="0"/>
          </a:p>
          <a:p>
            <a:pPr>
              <a:defRPr/>
            </a:pPr>
            <a:r>
              <a:rPr lang="en-US" sz="1100" i="1" dirty="0"/>
              <a:t>GSI, TU Darmstadt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LGAD technology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In-beam detector </a:t>
            </a:r>
            <a:endParaRPr sz="1100" dirty="0"/>
          </a:p>
        </p:txBody>
      </p:sp>
      <p:sp>
        <p:nvSpPr>
          <p:cNvPr id="18" name="TextBox 19"/>
          <p:cNvSpPr>
            <a:spLocks/>
          </p:cNvSpPr>
          <p:nvPr/>
        </p:nvSpPr>
        <p:spPr bwMode="auto">
          <a:xfrm>
            <a:off x="3731285" y="4041507"/>
            <a:ext cx="2224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i="1" dirty="0">
                <a:solidFill>
                  <a:schemeClr val="accent6">
                    <a:lumMod val="75000"/>
                  </a:schemeClr>
                </a:solidFill>
              </a:rPr>
              <a:t>STS1</a:t>
            </a:r>
            <a:endParaRPr sz="1100" dirty="0"/>
          </a:p>
          <a:p>
            <a:pPr>
              <a:defRPr/>
            </a:pPr>
            <a:r>
              <a:rPr lang="en-US" sz="1100" i="1" dirty="0" err="1"/>
              <a:t>TransFAIR</a:t>
            </a:r>
            <a:r>
              <a:rPr lang="en-US" sz="1100" i="1" dirty="0"/>
              <a:t>, </a:t>
            </a:r>
            <a:r>
              <a:rPr lang="en-US" sz="1100" i="1" dirty="0" err="1"/>
              <a:t>Jülich</a:t>
            </a:r>
            <a:endParaRPr lang="en-US" sz="1100" i="1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PANDA straw technology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PANDA PASTTREC FEE chip </a:t>
            </a:r>
            <a:endParaRPr sz="1100" dirty="0"/>
          </a:p>
        </p:txBody>
      </p:sp>
      <p:sp>
        <p:nvSpPr>
          <p:cNvPr id="19" name="TextBox 20"/>
          <p:cNvSpPr>
            <a:spLocks/>
          </p:cNvSpPr>
          <p:nvPr/>
        </p:nvSpPr>
        <p:spPr bwMode="auto">
          <a:xfrm>
            <a:off x="7003903" y="1952471"/>
            <a:ext cx="1960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i="1" dirty="0" err="1">
                <a:solidFill>
                  <a:schemeClr val="accent2"/>
                </a:solidFill>
              </a:rPr>
              <a:t>iTOF</a:t>
            </a:r>
            <a:endParaRPr sz="1100" dirty="0"/>
          </a:p>
          <a:p>
            <a:pPr>
              <a:defRPr/>
            </a:pPr>
            <a:r>
              <a:rPr lang="en-US" sz="1100" i="1" dirty="0" err="1"/>
              <a:t>TransFAIR</a:t>
            </a:r>
            <a:r>
              <a:rPr lang="en-US" sz="1100" i="1" dirty="0"/>
              <a:t>, </a:t>
            </a:r>
            <a:r>
              <a:rPr lang="en-US" sz="1100" i="1" dirty="0" err="1"/>
              <a:t>Jülich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APD read-out</a:t>
            </a:r>
            <a:endParaRPr sz="1100" dirty="0"/>
          </a:p>
          <a:p>
            <a:pPr marL="139700" indent="-139700">
              <a:buFont typeface="Arial"/>
              <a:buChar char="•"/>
              <a:defRPr/>
            </a:pPr>
            <a:r>
              <a:rPr lang="en-US" sz="1100" dirty="0"/>
              <a:t>Enhances trigger purity</a:t>
            </a:r>
            <a:endParaRPr sz="1100" dirty="0"/>
          </a:p>
        </p:txBody>
      </p:sp>
      <p:sp>
        <p:nvSpPr>
          <p:cNvPr id="20" name="Left Arrow 22"/>
          <p:cNvSpPr/>
          <p:nvPr/>
        </p:nvSpPr>
        <p:spPr bwMode="auto">
          <a:xfrm rot="11849781">
            <a:off x="1857853" y="2019354"/>
            <a:ext cx="1381034" cy="144050"/>
          </a:xfrm>
          <a:prstGeom prst="leftArrow">
            <a:avLst>
              <a:gd name="adj1" fmla="val 50000"/>
              <a:gd name="adj2" fmla="val 8744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eft Arrow 23"/>
          <p:cNvSpPr/>
          <p:nvPr/>
        </p:nvSpPr>
        <p:spPr bwMode="auto">
          <a:xfrm rot="5173874">
            <a:off x="3357124" y="2829862"/>
            <a:ext cx="626566" cy="136314"/>
          </a:xfrm>
          <a:prstGeom prst="leftArrow">
            <a:avLst>
              <a:gd name="adj1" fmla="val 50000"/>
              <a:gd name="adj2" fmla="val 87444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t Arrow 25"/>
          <p:cNvSpPr/>
          <p:nvPr/>
        </p:nvSpPr>
        <p:spPr bwMode="auto">
          <a:xfrm rot="589457">
            <a:off x="4806660" y="2555341"/>
            <a:ext cx="910217" cy="91391"/>
          </a:xfrm>
          <a:prstGeom prst="leftArrow">
            <a:avLst>
              <a:gd name="adj1" fmla="val 50000"/>
              <a:gd name="adj2" fmla="val 87444"/>
            </a:avLst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056860" y="2791933"/>
            <a:ext cx="1496483" cy="121930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4" name="Left Arrow 24"/>
          <p:cNvSpPr/>
          <p:nvPr/>
        </p:nvSpPr>
        <p:spPr bwMode="auto">
          <a:xfrm rot="1314630" flipV="1">
            <a:off x="4725997" y="2716807"/>
            <a:ext cx="1016436" cy="113870"/>
          </a:xfrm>
          <a:prstGeom prst="leftArrow">
            <a:avLst>
              <a:gd name="adj1" fmla="val 50000"/>
              <a:gd name="adj2" fmla="val 87444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Left Arrow 28"/>
          <p:cNvSpPr/>
          <p:nvPr/>
        </p:nvSpPr>
        <p:spPr bwMode="auto">
          <a:xfrm rot="1536972">
            <a:off x="3848833" y="2633382"/>
            <a:ext cx="283621" cy="127746"/>
          </a:xfrm>
          <a:prstGeom prst="leftArrow">
            <a:avLst>
              <a:gd name="adj1" fmla="val 50000"/>
              <a:gd name="adj2" fmla="val 87444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7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behalf of the HADES Collaboration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5646"/>
            <a:ext cx="7308304" cy="29052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52360" y="4515966"/>
            <a:ext cx="33826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38. HADES Collaboration Meeting, 2-6 March 2020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259632" y="1214274"/>
            <a:ext cx="72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~170 members, 26 institutions from 10 countries (16 from Germany)</a:t>
            </a:r>
          </a:p>
        </p:txBody>
      </p:sp>
    </p:spTree>
    <p:extLst>
      <p:ext uri="{BB962C8B-B14F-4D97-AF65-F5344CB8AC3E}">
        <p14:creationId xmlns:p14="http://schemas.microsoft.com/office/powerpoint/2010/main" val="3088285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LGAD-based T0 detector for HADES </a:t>
            </a:r>
            <a:br>
              <a:rPr lang="en-US" dirty="0"/>
            </a:br>
            <a:r>
              <a:rPr lang="en-US" dirty="0"/>
              <a:t>and beyond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35496" y="1211176"/>
            <a:ext cx="3237082" cy="108326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100" b="1" dirty="0"/>
              <a:t>Prototyping phase</a:t>
            </a:r>
            <a:r>
              <a:rPr sz="1100" dirty="0"/>
              <a:t> 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sz="1100" dirty="0"/>
              <a:t>Finished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sz="1100" dirty="0"/>
              <a:t>Well established performance</a:t>
            </a:r>
          </a:p>
          <a:p>
            <a:pPr>
              <a:defRPr/>
            </a:pPr>
            <a:endParaRPr sz="1100" dirty="0"/>
          </a:p>
          <a:p>
            <a:pPr>
              <a:defRPr/>
            </a:pPr>
            <a:r>
              <a:rPr sz="1100" dirty="0" err="1"/>
              <a:t>J.Pietraszko</a:t>
            </a:r>
            <a:r>
              <a:rPr sz="1100" dirty="0"/>
              <a:t> et al., </a:t>
            </a: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Eur. Phys. J. A (2020) 56:183</a:t>
            </a:r>
            <a:endParaRPr sz="1100" b="0" i="0" u="none" strike="noStrike" cap="none" spc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en-US" sz="900" b="0" i="0" u="none" strike="noStrike" cap="none" spc="0" dirty="0">
                <a:solidFill>
                  <a:schemeClr val="tx1"/>
                </a:solidFill>
                <a:latin typeface="Consolas" panose="020B0609020204030204" pitchFamily="49" charset="0"/>
                <a:ea typeface="Calibri"/>
                <a:cs typeface="Calibri"/>
              </a:rPr>
              <a:t>https://doi.org/10.1140/epja/s10050-020-00186-w</a:t>
            </a:r>
            <a:endParaRPr sz="900" b="0" i="0" u="none" strike="noStrike" cap="none" spc="0" dirty="0">
              <a:solidFill>
                <a:schemeClr val="tx1"/>
              </a:solidFill>
              <a:latin typeface="Consolas" panose="020B0609020204030204" pitchFamily="49" charset="0"/>
              <a:ea typeface="Calibri"/>
              <a:cs typeface="Calibri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2969159" y="1190361"/>
            <a:ext cx="3187017" cy="64075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100" b="1" dirty="0"/>
              <a:t>HADES </a:t>
            </a:r>
            <a:r>
              <a:rPr lang="en-US" sz="1100" b="1" i="0" u="none" strike="noStrike" cap="none" spc="0" dirty="0">
                <a:solidFill>
                  <a:schemeClr val="tx1"/>
                </a:solidFill>
                <a:latin typeface="+mn-lt"/>
                <a:cs typeface="+mn-cs"/>
              </a:rPr>
              <a:t>T0 full system</a:t>
            </a:r>
            <a:endParaRPr sz="1100" dirty="0"/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sz="1100" dirty="0"/>
              <a:t>Sensor production at FBK </a:t>
            </a:r>
            <a:r>
              <a:rPr lang="de-DE" sz="1100" dirty="0"/>
              <a:t>- </a:t>
            </a:r>
            <a:r>
              <a:rPr sz="1100" dirty="0"/>
              <a:t>on-going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sz="1100" dirty="0"/>
              <a:t>First set of sensors available at GSI for QA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sz="1100" dirty="0"/>
              <a:t>Ready for test beam in 06.2021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3603" y="2376541"/>
            <a:ext cx="1478756" cy="11143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3602" y="3528735"/>
            <a:ext cx="1551978" cy="92329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674659" y="4452026"/>
            <a:ext cx="1805831" cy="2079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de-DE" sz="1100" dirty="0"/>
              <a:t>→ </a:t>
            </a:r>
            <a:r>
              <a:rPr sz="1100" dirty="0"/>
              <a:t>47 </a:t>
            </a:r>
            <a:r>
              <a:rPr sz="1100" dirty="0" err="1"/>
              <a:t>ps</a:t>
            </a:r>
            <a:r>
              <a:rPr sz="1100" dirty="0"/>
              <a:t> time precision 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352215" y="2028614"/>
            <a:ext cx="1051025" cy="97308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4351177" y="2002018"/>
            <a:ext cx="2303773" cy="3372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100" dirty="0"/>
              <a:t>New HADES sensor </a:t>
            </a:r>
            <a:br>
              <a:rPr lang="de-DE" sz="1100" dirty="0"/>
            </a:br>
            <a:r>
              <a:rPr sz="1100" dirty="0"/>
              <a:t>mounted to the PCB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58309" y="3258716"/>
            <a:ext cx="1492937" cy="107504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 bwMode="auto">
          <a:xfrm>
            <a:off x="4599161" y="3230642"/>
            <a:ext cx="1655496" cy="3372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100" dirty="0"/>
              <a:t>Infrastructure for HADES T0 ready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3031264" y="4409635"/>
            <a:ext cx="2476840" cy="2079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de-DE" sz="1100" dirty="0"/>
              <a:t>→ </a:t>
            </a:r>
            <a:r>
              <a:rPr sz="1100" dirty="0"/>
              <a:t>SYSTEM ready for beam 01.2022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156176" y="3363838"/>
            <a:ext cx="2880320" cy="1108763"/>
            <a:chOff x="5244046" y="3363838"/>
            <a:chExt cx="3648434" cy="1404444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631985" y="4436801"/>
              <a:ext cx="1107847" cy="331481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244046" y="3554696"/>
              <a:ext cx="879230" cy="350613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254657" y="3363838"/>
              <a:ext cx="754655" cy="324431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7123989" y="3363838"/>
              <a:ext cx="430710" cy="358060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7685532" y="3841525"/>
              <a:ext cx="714042" cy="449037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5586036" y="3977280"/>
              <a:ext cx="741501" cy="243047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6363793" y="4082804"/>
              <a:ext cx="645518" cy="350961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7066614" y="4100759"/>
              <a:ext cx="639157" cy="333006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7890987" y="3500412"/>
              <a:ext cx="1001493" cy="297912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6197490" y="3721898"/>
              <a:ext cx="1623644" cy="308136"/>
            </a:xfrm>
            <a:prstGeom prst="rect">
              <a:avLst/>
            </a:prstGeom>
          </p:spPr>
        </p:pic>
      </p:grpSp>
      <p:sp>
        <p:nvSpPr>
          <p:cNvPr id="26" name="Rechteck 25"/>
          <p:cNvSpPr/>
          <p:nvPr/>
        </p:nvSpPr>
        <p:spPr bwMode="auto">
          <a:xfrm>
            <a:off x="6516216" y="1275606"/>
            <a:ext cx="3901439" cy="28880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sz="1100" b="1" dirty="0"/>
              <a:t>Applications:</a:t>
            </a:r>
            <a:endParaRPr sz="1100" dirty="0"/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HADES Forward Wall system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HADES T0 barrel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ToF</a:t>
            </a: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systems for </a:t>
            </a:r>
            <a:r>
              <a:rPr lang="en-US" sz="11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IonCT</a:t>
            </a: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Energy Recovery </a:t>
            </a:r>
            <a:r>
              <a:rPr lang="en-US" sz="1100" b="0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Linacs</a:t>
            </a: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(TU-DA)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Tracking system for 𝑒𝑒 experiment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EDM searches, JEDI at COSY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Beam monitoring at GSI/FAIR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T0 system for CBM at FAIR</a:t>
            </a:r>
          </a:p>
          <a:p>
            <a:pPr marL="216000" indent="-216000">
              <a:buFont typeface="Wingdings" panose="05000000000000000000" pitchFamily="2" charset="2"/>
              <a:buChar char="§"/>
              <a:defRPr/>
            </a:pPr>
            <a:r>
              <a:rPr lang="en-US" sz="1100" b="0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….  </a:t>
            </a:r>
          </a:p>
          <a:p>
            <a:pPr>
              <a:defRPr/>
            </a:pPr>
            <a:endParaRPr sz="1100" dirty="0"/>
          </a:p>
          <a:p>
            <a:pPr>
              <a:defRPr/>
            </a:pPr>
            <a:endParaRPr sz="1100" dirty="0"/>
          </a:p>
          <a:p>
            <a:pPr>
              <a:defRPr/>
            </a:pPr>
            <a:r>
              <a:rPr sz="11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33229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HADES proposals for GSI’s General Physics Advisory Committee (G-PAC)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4754" y="1483051"/>
            <a:ext cx="1296926" cy="1898308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123728" y="1648674"/>
            <a:ext cx="1260349" cy="1955101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51920" y="1886276"/>
            <a:ext cx="1268917" cy="203851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80112" y="2046870"/>
            <a:ext cx="1291310" cy="1956054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403768" y="2251968"/>
            <a:ext cx="1272688" cy="1982458"/>
          </a:xfrm>
          <a:prstGeom prst="rect">
            <a:avLst/>
          </a:prstGeom>
        </p:spPr>
      </p:pic>
      <p:sp>
        <p:nvSpPr>
          <p:cNvPr id="32" name="TextBox 2"/>
          <p:cNvSpPr>
            <a:spLocks/>
          </p:cNvSpPr>
          <p:nvPr/>
        </p:nvSpPr>
        <p:spPr bwMode="auto">
          <a:xfrm rot="21271811">
            <a:off x="5297106" y="4216079"/>
            <a:ext cx="1797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/>
              <a:t>Not granted due to limited</a:t>
            </a:r>
            <a:br>
              <a:rPr lang="en-US" sz="1100"/>
            </a:br>
            <a:r>
              <a:rPr lang="en-US" sz="1100"/>
              <a:t> available beam time</a:t>
            </a:r>
            <a:endParaRPr sz="1100"/>
          </a:p>
        </p:txBody>
      </p:sp>
      <p:sp>
        <p:nvSpPr>
          <p:cNvPr id="33" name="TextBox 9"/>
          <p:cNvSpPr>
            <a:spLocks/>
          </p:cNvSpPr>
          <p:nvPr/>
        </p:nvSpPr>
        <p:spPr bwMode="auto">
          <a:xfrm rot="21271811">
            <a:off x="7057378" y="4281071"/>
            <a:ext cx="1797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/>
              <a:t>Not granted due to limited</a:t>
            </a:r>
            <a:br>
              <a:rPr lang="en-US" sz="1100"/>
            </a:br>
            <a:r>
              <a:rPr lang="en-US" sz="1100"/>
              <a:t>available beam time</a:t>
            </a:r>
            <a:endParaRPr sz="1100"/>
          </a:p>
        </p:txBody>
      </p:sp>
      <p:sp>
        <p:nvSpPr>
          <p:cNvPr id="34" name="TextBox 11"/>
          <p:cNvSpPr>
            <a:spLocks/>
          </p:cNvSpPr>
          <p:nvPr/>
        </p:nvSpPr>
        <p:spPr bwMode="auto">
          <a:xfrm rot="21271811">
            <a:off x="3642573" y="4017202"/>
            <a:ext cx="1797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/>
              <a:t>Not granted due to limited</a:t>
            </a:r>
            <a:br>
              <a:rPr lang="en-US" sz="1100"/>
            </a:br>
            <a:r>
              <a:rPr lang="en-US" sz="1100"/>
              <a:t> available beam time</a:t>
            </a:r>
            <a:endParaRPr sz="1100"/>
          </a:p>
        </p:txBody>
      </p:sp>
      <p:sp>
        <p:nvSpPr>
          <p:cNvPr id="35" name="TextBox 13"/>
          <p:cNvSpPr>
            <a:spLocks/>
          </p:cNvSpPr>
          <p:nvPr/>
        </p:nvSpPr>
        <p:spPr bwMode="auto">
          <a:xfrm rot="21271811">
            <a:off x="1925161" y="3803776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rgbClr val="5BA37D"/>
                </a:solidFill>
              </a:rPr>
              <a:t>100 % granted</a:t>
            </a:r>
            <a:endParaRPr sz="1100"/>
          </a:p>
          <a:p>
            <a:pPr>
              <a:defRPr/>
            </a:pPr>
            <a:r>
              <a:rPr lang="en-US" sz="1100" b="1">
                <a:solidFill>
                  <a:srgbClr val="5BA37D"/>
                </a:solidFill>
              </a:rPr>
              <a:t>run scheduled for 2022</a:t>
            </a:r>
            <a:endParaRPr sz="1100"/>
          </a:p>
        </p:txBody>
      </p:sp>
      <p:sp>
        <p:nvSpPr>
          <p:cNvPr id="36" name="TextBox 14"/>
          <p:cNvSpPr>
            <a:spLocks/>
          </p:cNvSpPr>
          <p:nvPr/>
        </p:nvSpPr>
        <p:spPr bwMode="auto">
          <a:xfrm rot="21271811">
            <a:off x="441085" y="3432524"/>
            <a:ext cx="1478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40% granted</a:t>
            </a:r>
            <a:endParaRPr sz="1100"/>
          </a:p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planned for 2022,</a:t>
            </a:r>
          </a:p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but too close after</a:t>
            </a:r>
          </a:p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p+p run - declined. </a:t>
            </a:r>
          </a:p>
        </p:txBody>
      </p:sp>
      <p:sp>
        <p:nvSpPr>
          <p:cNvPr id="37" name="TextBox 14"/>
          <p:cNvSpPr>
            <a:spLocks/>
          </p:cNvSpPr>
          <p:nvPr/>
        </p:nvSpPr>
        <p:spPr bwMode="auto">
          <a:xfrm rot="21271811">
            <a:off x="404961" y="1301886"/>
            <a:ext cx="1337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No special needs</a:t>
            </a:r>
          </a:p>
        </p:txBody>
      </p:sp>
      <p:sp>
        <p:nvSpPr>
          <p:cNvPr id="39" name="TextBox 14"/>
          <p:cNvSpPr>
            <a:spLocks/>
          </p:cNvSpPr>
          <p:nvPr/>
        </p:nvSpPr>
        <p:spPr bwMode="auto">
          <a:xfrm rot="21271811">
            <a:off x="7287409" y="1966410"/>
            <a:ext cx="1337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No special needs</a:t>
            </a:r>
          </a:p>
        </p:txBody>
      </p:sp>
      <p:sp>
        <p:nvSpPr>
          <p:cNvPr id="40" name="TextBox 14"/>
          <p:cNvSpPr>
            <a:spLocks/>
          </p:cNvSpPr>
          <p:nvPr/>
        </p:nvSpPr>
        <p:spPr bwMode="auto">
          <a:xfrm rot="21271811">
            <a:off x="5435250" y="1470016"/>
            <a:ext cx="16482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Requires maxmimum </a:t>
            </a:r>
            <a:br>
              <a:rPr lang="en-US" sz="1100" b="1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beam intensity </a:t>
            </a:r>
            <a:br>
              <a:rPr lang="en-US" sz="1100" b="1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and rigidity</a:t>
            </a:r>
          </a:p>
        </p:txBody>
      </p:sp>
      <p:sp>
        <p:nvSpPr>
          <p:cNvPr id="41" name="TextBox 14"/>
          <p:cNvSpPr>
            <a:spLocks/>
          </p:cNvSpPr>
          <p:nvPr/>
        </p:nvSpPr>
        <p:spPr bwMode="auto">
          <a:xfrm rot="21271811">
            <a:off x="5435262" y="1470028"/>
            <a:ext cx="16482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Requires maxmimum </a:t>
            </a:r>
            <a:br>
              <a:rPr lang="en-US" sz="1100" b="1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beam intensity </a:t>
            </a:r>
            <a:br>
              <a:rPr lang="en-US" sz="1100" b="1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100" b="1">
                <a:solidFill>
                  <a:schemeClr val="bg2">
                    <a:lumMod val="50000"/>
                  </a:schemeClr>
                </a:solidFill>
              </a:rPr>
              <a:t>and rigidity</a:t>
            </a:r>
          </a:p>
        </p:txBody>
      </p:sp>
      <p:sp>
        <p:nvSpPr>
          <p:cNvPr id="43" name="TextBox 14"/>
          <p:cNvSpPr>
            <a:spLocks/>
          </p:cNvSpPr>
          <p:nvPr/>
        </p:nvSpPr>
        <p:spPr bwMode="auto">
          <a:xfrm rot="21271811">
            <a:off x="1989613" y="1096611"/>
            <a:ext cx="1835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Requires LGAD </a:t>
            </a:r>
            <a:br>
              <a:rPr lang="en-US" sz="11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technology and profits from DAQ upgrade</a:t>
            </a:r>
          </a:p>
        </p:txBody>
      </p:sp>
      <p:sp>
        <p:nvSpPr>
          <p:cNvPr id="45" name="Gefaltete Ecke 44"/>
          <p:cNvSpPr/>
          <p:nvPr/>
        </p:nvSpPr>
        <p:spPr bwMode="auto">
          <a:xfrm>
            <a:off x="494994" y="1583288"/>
            <a:ext cx="1084606" cy="1780511"/>
          </a:xfrm>
          <a:prstGeom prst="foldedCorner">
            <a:avLst>
              <a:gd name="adj" fmla="val 15677"/>
            </a:avLst>
          </a:prstGeom>
          <a:noFill/>
          <a:ln w="12700" cap="flat" cmpd="sng" algn="ctr">
            <a:solidFill>
              <a:schemeClr val="bg1">
                <a:lumMod val="50196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1100"/>
          </a:p>
        </p:txBody>
      </p:sp>
      <p:sp>
        <p:nvSpPr>
          <p:cNvPr id="46" name="Gefaltete Ecke 45"/>
          <p:cNvSpPr/>
          <p:nvPr/>
        </p:nvSpPr>
        <p:spPr bwMode="auto">
          <a:xfrm>
            <a:off x="2224642" y="1742120"/>
            <a:ext cx="1084605" cy="1780511"/>
          </a:xfrm>
          <a:prstGeom prst="foldedCorner">
            <a:avLst>
              <a:gd name="adj" fmla="val 15677"/>
            </a:avLst>
          </a:prstGeom>
          <a:noFill/>
          <a:ln w="12700" cap="flat" cmpd="sng" algn="ctr">
            <a:solidFill>
              <a:schemeClr val="bg1">
                <a:lumMod val="50196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1100"/>
          </a:p>
        </p:txBody>
      </p:sp>
      <p:sp>
        <p:nvSpPr>
          <p:cNvPr id="47" name="Gefaltete Ecke 46"/>
          <p:cNvSpPr/>
          <p:nvPr/>
        </p:nvSpPr>
        <p:spPr bwMode="auto">
          <a:xfrm>
            <a:off x="3944078" y="2013931"/>
            <a:ext cx="1084605" cy="1780511"/>
          </a:xfrm>
          <a:prstGeom prst="foldedCorner">
            <a:avLst>
              <a:gd name="adj" fmla="val 15677"/>
            </a:avLst>
          </a:prstGeom>
          <a:noFill/>
          <a:ln w="12700" cap="flat" cmpd="sng" algn="ctr">
            <a:solidFill>
              <a:schemeClr val="bg1">
                <a:lumMod val="50196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1100"/>
          </a:p>
        </p:txBody>
      </p:sp>
      <p:sp>
        <p:nvSpPr>
          <p:cNvPr id="48" name="Gefaltete Ecke 47"/>
          <p:cNvSpPr/>
          <p:nvPr/>
        </p:nvSpPr>
        <p:spPr bwMode="auto">
          <a:xfrm>
            <a:off x="5683466" y="2153804"/>
            <a:ext cx="1084605" cy="1780511"/>
          </a:xfrm>
          <a:prstGeom prst="foldedCorner">
            <a:avLst>
              <a:gd name="adj" fmla="val 15677"/>
            </a:avLst>
          </a:prstGeom>
          <a:noFill/>
          <a:ln w="12700" cap="flat" cmpd="sng" algn="ctr">
            <a:solidFill>
              <a:schemeClr val="bg1">
                <a:lumMod val="50196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1100"/>
          </a:p>
        </p:txBody>
      </p:sp>
      <p:sp>
        <p:nvSpPr>
          <p:cNvPr id="49" name="Gefaltete Ecke 48"/>
          <p:cNvSpPr/>
          <p:nvPr/>
        </p:nvSpPr>
        <p:spPr bwMode="auto">
          <a:xfrm>
            <a:off x="7480911" y="2363423"/>
            <a:ext cx="1084605" cy="1780511"/>
          </a:xfrm>
          <a:prstGeom prst="foldedCorner">
            <a:avLst>
              <a:gd name="adj" fmla="val 15677"/>
            </a:avLst>
          </a:prstGeom>
          <a:noFill/>
          <a:ln w="12700" cap="flat" cmpd="sng" algn="ctr">
            <a:solidFill>
              <a:schemeClr val="bg1">
                <a:lumMod val="50196"/>
              </a:schemeClr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sz="1100"/>
          </a:p>
        </p:txBody>
      </p:sp>
      <p:sp>
        <p:nvSpPr>
          <p:cNvPr id="25" name="TextBox 14"/>
          <p:cNvSpPr>
            <a:spLocks/>
          </p:cNvSpPr>
          <p:nvPr/>
        </p:nvSpPr>
        <p:spPr bwMode="auto">
          <a:xfrm rot="21271811">
            <a:off x="3694547" y="1381415"/>
            <a:ext cx="1835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Requires LGAD </a:t>
            </a:r>
            <a:br>
              <a:rPr lang="en-US" sz="11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technology and profits from DAQ upgrade</a:t>
            </a:r>
          </a:p>
        </p:txBody>
      </p:sp>
    </p:spTree>
    <p:extLst>
      <p:ext uri="{BB962C8B-B14F-4D97-AF65-F5344CB8AC3E}">
        <p14:creationId xmlns:p14="http://schemas.microsoft.com/office/powerpoint/2010/main" val="1015863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 descr=" 9"/>
          <p:cNvSpPr txBox="1">
            <a:spLocks/>
          </p:cNvSpPr>
          <p:nvPr/>
        </p:nvSpPr>
        <p:spPr bwMode="auto">
          <a:xfrm>
            <a:off x="181500" y="1203598"/>
            <a:ext cx="8494956" cy="344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  <a:noAutofit/>
          </a:bodyPr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8200" lvl="1" inden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Rich set of HADES data is useful to constrain the models and give insight into physics phenomena:</a:t>
            </a: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 dirty="0">
                <a:solidFill>
                  <a:srgbClr val="000000"/>
                </a:solidFill>
                <a:ea typeface="Tahoma" panose="020B0604030504040204" pitchFamily="34" charset="0"/>
              </a:rPr>
              <a:t>Dilepton spectra in energy, centrality and system size dependence</a:t>
            </a:r>
            <a:endParaRPr lang="en-US" sz="1400" kern="0" dirty="0">
              <a:solidFill>
                <a:srgbClr val="000000"/>
              </a:solidFill>
              <a:latin typeface="+mj-lt"/>
              <a:ea typeface="Tahoma" panose="020B0604030504040204" pitchFamily="34" charset="0"/>
            </a:endParaRP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Pion spectra: tension with transport models</a:t>
            </a: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 dirty="0">
                <a:solidFill>
                  <a:srgbClr val="000000"/>
                </a:solidFill>
                <a:ea typeface="Tahoma" panose="020B0604030504040204" pitchFamily="34" charset="0"/>
              </a:rPr>
              <a:t>Azimuthal anisotropies of pions, protons and light nuclei</a:t>
            </a: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 dirty="0">
                <a:solidFill>
                  <a:srgbClr val="000000"/>
                </a:solidFill>
                <a:ea typeface="Tahoma" panose="020B0604030504040204" pitchFamily="34" charset="0"/>
              </a:rPr>
              <a:t>Criticality</a:t>
            </a: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Global spin polarization</a:t>
            </a: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 dirty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Yields of strange particles</a:t>
            </a:r>
          </a:p>
          <a:p>
            <a:pPr marL="216000" lvl="2" indent="-216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Czcionka systemowa (Regular)"/>
              <a:buChar char="→"/>
            </a:pPr>
            <a:r>
              <a:rPr lang="en-US" sz="1400" kern="0">
                <a:solidFill>
                  <a:srgbClr val="000000"/>
                </a:solidFill>
                <a:latin typeface="+mj-lt"/>
                <a:ea typeface="Tahoma" panose="020B0604030504040204" pitchFamily="34" charset="0"/>
              </a:rPr>
              <a:t>Pion cloud</a:t>
            </a:r>
            <a:endParaRPr lang="en-US" sz="1400" kern="0" dirty="0">
              <a:solidFill>
                <a:srgbClr val="000000"/>
              </a:solidFill>
              <a:latin typeface="+mj-lt"/>
              <a:ea typeface="Tahoma" panose="020B0604030504040204" pitchFamily="34" charset="0"/>
            </a:endParaRPr>
          </a:p>
        </p:txBody>
      </p:sp>
      <p:sp>
        <p:nvSpPr>
          <p:cNvPr id="6" name="Tytuł 2" descr=" 6">
            <a:extLst>
              <a:ext uri="{FF2B5EF4-FFF2-40B4-BE49-F238E27FC236}">
                <a16:creationId xmlns:a16="http://schemas.microsoft.com/office/drawing/2014/main" id="{85520975-7681-468F-866B-5D12E0F9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</a:rPr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you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376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Extra </a:t>
            </a:r>
            <a:r>
              <a:rPr lang="pl-PL" dirty="0" err="1"/>
              <a:t>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701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30"/>
          <p:cNvSpPr/>
          <p:nvPr/>
        </p:nvSpPr>
        <p:spPr>
          <a:xfrm>
            <a:off x="4657278" y="2715766"/>
            <a:ext cx="4261829" cy="1874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Heavy-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</p:txBody>
      </p:sp>
      <p:sp>
        <p:nvSpPr>
          <p:cNvPr id="9" name="pole tekstowe 10" descr=" 19">
            <a:extLst>
              <a:ext uri="{FF2B5EF4-FFF2-40B4-BE49-F238E27FC236}">
                <a16:creationId xmlns:a16="http://schemas.microsoft.com/office/drawing/2014/main" id="{3C2DDC02-84E2-42A8-9CF2-B6A90B13B495}"/>
              </a:ext>
            </a:extLst>
          </p:cNvPr>
          <p:cNvSpPr txBox="1"/>
          <p:nvPr/>
        </p:nvSpPr>
        <p:spPr>
          <a:xfrm>
            <a:off x="4499992" y="1262413"/>
            <a:ext cx="4536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Conjectured phase diagram (could be even richer)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Features need to be proven experimentally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Idea: heat up and compress nuclear matter: </a:t>
            </a:r>
            <a:r>
              <a:rPr lang="en-US" sz="11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heavy-ion collisions</a:t>
            </a:r>
          </a:p>
          <a:p>
            <a:pPr marL="432000" lvl="1" indent="-21600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en-US" sz="1100" dirty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1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depends on density of baryons minus antibaryons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Different collision energies → different </a:t>
            </a:r>
            <a:r>
              <a:rPr lang="en-US" sz="11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1100" dirty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1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0" y="2560593"/>
            <a:ext cx="2569203" cy="1795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EF8D4-B205-F845-BDCB-BDDC3FC85F16}"/>
              </a:ext>
            </a:extLst>
          </p:cNvPr>
          <p:cNvSpPr/>
          <p:nvPr/>
        </p:nvSpPr>
        <p:spPr>
          <a:xfrm>
            <a:off x="2267744" y="2355726"/>
            <a:ext cx="1344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Wikimedia Commons</a:t>
            </a:r>
          </a:p>
        </p:txBody>
      </p:sp>
      <p:sp>
        <p:nvSpPr>
          <p:cNvPr id="10" name="Ellipse 9"/>
          <p:cNvSpPr/>
          <p:nvPr/>
        </p:nvSpPr>
        <p:spPr>
          <a:xfrm>
            <a:off x="1001500" y="2502494"/>
            <a:ext cx="428460" cy="35583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2521" y="3930695"/>
            <a:ext cx="666493" cy="35583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287140" y="3235613"/>
            <a:ext cx="95214" cy="11109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67544" y="4364268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Now established by </a:t>
            </a:r>
            <a:r>
              <a:rPr lang="en-US" sz="1100" i="1" dirty="0"/>
              <a:t>ab initio </a:t>
            </a:r>
            <a:r>
              <a:rPr lang="en-US" sz="1100" dirty="0"/>
              <a:t>QCD calculations on a lattice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831245" y="4108956"/>
            <a:ext cx="497251" cy="2616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>
                    <a:lumMod val="95000"/>
                  </a:srgbClr>
                </a:solidFill>
                <a:latin typeface="Gill Sans Light"/>
                <a:ea typeface="ＭＳ Ｐゴシック" charset="0"/>
                <a:cs typeface="Gill Sans Light"/>
              </a:rPr>
              <a:t>QGP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658887" y="4111298"/>
            <a:ext cx="865942" cy="2616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>
                    <a:lumMod val="95000"/>
                  </a:srgbClr>
                </a:solidFill>
                <a:latin typeface="Gill Sans Light"/>
                <a:ea typeface="ＭＳ Ｐゴシック" charset="0"/>
                <a:cs typeface="Gill Sans Light"/>
              </a:rPr>
              <a:t>Freeze-out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891738" y="3911952"/>
            <a:ext cx="1003801" cy="4308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>
                    <a:lumMod val="95000"/>
                  </a:srgbClr>
                </a:solidFill>
                <a:latin typeface="Gill Sans Light"/>
                <a:ea typeface="ＭＳ Ｐゴシック" charset="0"/>
                <a:cs typeface="Gill Sans Light"/>
              </a:rPr>
              <a:t>First-chance </a:t>
            </a:r>
            <a:br>
              <a:rPr lang="en-US" sz="1100" dirty="0">
                <a:solidFill>
                  <a:srgbClr val="FFFFFF">
                    <a:lumMod val="95000"/>
                  </a:srgbClr>
                </a:solidFill>
                <a:latin typeface="Gill Sans Light"/>
                <a:ea typeface="ＭＳ Ｐゴシック" charset="0"/>
                <a:cs typeface="Gill Sans Light"/>
              </a:rPr>
            </a:br>
            <a:r>
              <a:rPr lang="en-US" sz="1100" dirty="0">
                <a:solidFill>
                  <a:srgbClr val="FFFFFF">
                    <a:lumMod val="95000"/>
                  </a:srgbClr>
                </a:solidFill>
                <a:latin typeface="Gill Sans Light"/>
                <a:ea typeface="ＭＳ Ｐゴシック" charset="0"/>
                <a:cs typeface="Gill Sans Light"/>
              </a:rPr>
              <a:t>NN collisions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259086" y="4108568"/>
            <a:ext cx="1186542" cy="26161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>
                    <a:lumMod val="95000"/>
                  </a:srgbClr>
                </a:solidFill>
                <a:latin typeface="Gill Sans Light"/>
                <a:ea typeface="ＭＳ Ｐゴシック" charset="0"/>
                <a:cs typeface="Gill Sans Light"/>
              </a:rPr>
              <a:t>Hadronic matter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8079610" y="4235631"/>
            <a:ext cx="6547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1AA07"/>
                </a:solidFill>
                <a:latin typeface="Symbol" charset="2"/>
                <a:ea typeface="ＭＳ Ｐゴシック" charset="0"/>
                <a:cs typeface="Symbol" charset="2"/>
              </a:rPr>
              <a:t>t</a:t>
            </a:r>
            <a:r>
              <a:rPr lang="en-US" sz="600" dirty="0">
                <a:solidFill>
                  <a:srgbClr val="F1AA07"/>
                </a:solidFill>
                <a:latin typeface="Gill Sans Light"/>
                <a:ea typeface="ＭＳ Ｐゴシック" charset="0"/>
                <a:cs typeface="Gill Sans Light"/>
              </a:rPr>
              <a:t> ~1 – 20 </a:t>
            </a:r>
            <a:r>
              <a:rPr lang="en-US" sz="600" dirty="0" err="1">
                <a:solidFill>
                  <a:srgbClr val="F1AA07"/>
                </a:solidFill>
                <a:latin typeface="Gill Sans Light"/>
                <a:ea typeface="ＭＳ Ｐゴシック" charset="0"/>
                <a:cs typeface="Gill Sans Light"/>
              </a:rPr>
              <a:t>fm</a:t>
            </a:r>
            <a:br>
              <a:rPr lang="en-US" sz="600" dirty="0">
                <a:solidFill>
                  <a:srgbClr val="F1AA07"/>
                </a:solidFill>
                <a:latin typeface="Gill Sans Light"/>
                <a:ea typeface="ＭＳ Ｐゴシック" charset="0"/>
                <a:cs typeface="Gill Sans Light"/>
              </a:rPr>
            </a:br>
            <a:r>
              <a:rPr lang="en-US" sz="600" dirty="0">
                <a:solidFill>
                  <a:srgbClr val="F1AA07"/>
                </a:solidFill>
                <a:latin typeface="Gill Sans Light"/>
                <a:ea typeface="ＭＳ Ｐゴシック" charset="0"/>
                <a:cs typeface="Gill Sans Light"/>
              </a:rPr>
              <a:t>(~10</a:t>
            </a:r>
            <a:r>
              <a:rPr lang="en-US" sz="600" baseline="30000" dirty="0">
                <a:solidFill>
                  <a:srgbClr val="F1AA07"/>
                </a:solidFill>
                <a:latin typeface="Gill Sans Light"/>
                <a:ea typeface="ＭＳ Ｐゴシック" charset="0"/>
                <a:cs typeface="Gill Sans Light"/>
              </a:rPr>
              <a:t>-23</a:t>
            </a:r>
            <a:r>
              <a:rPr lang="en-US" sz="600" dirty="0">
                <a:solidFill>
                  <a:srgbClr val="F1AA07"/>
                </a:solidFill>
                <a:latin typeface="Gill Sans Light"/>
                <a:ea typeface="ＭＳ Ｐゴシック" charset="0"/>
                <a:cs typeface="Gill Sans Light"/>
              </a:rPr>
              <a:t> s)</a:t>
            </a:r>
          </a:p>
        </p:txBody>
      </p:sp>
      <p:cxnSp>
        <p:nvCxnSpPr>
          <p:cNvPr id="23" name="Straight Arrow Connector 46"/>
          <p:cNvCxnSpPr/>
          <p:nvPr/>
        </p:nvCxnSpPr>
        <p:spPr>
          <a:xfrm>
            <a:off x="5110324" y="4326989"/>
            <a:ext cx="2954582" cy="0"/>
          </a:xfrm>
          <a:prstGeom prst="straightConnector1">
            <a:avLst/>
          </a:prstGeom>
          <a:ln>
            <a:solidFill>
              <a:srgbClr val="F1AA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47"/>
          <p:cNvSpPr txBox="1"/>
          <p:nvPr/>
        </p:nvSpPr>
        <p:spPr>
          <a:xfrm>
            <a:off x="8064906" y="2757289"/>
            <a:ext cx="7269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700" i="1" kern="0" dirty="0" err="1">
                <a:solidFill>
                  <a:sysClr val="window" lastClr="FFFFFF">
                    <a:lumMod val="75000"/>
                  </a:sys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ＭＳ Ｐゴシック" charset="0"/>
                <a:cs typeface="Arial"/>
              </a:rPr>
              <a:t>MADAI.us</a:t>
            </a:r>
            <a:endParaRPr lang="en-US" sz="700" i="1" kern="0" dirty="0">
              <a:solidFill>
                <a:sysClr val="window" lastClr="FFFFFF">
                  <a:lumMod val="75000"/>
                </a:sys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5" name="Picture 53" descr="Screen Shot 2016-09-05 at 17.29.49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515" y="2926483"/>
            <a:ext cx="1424722" cy="1112887"/>
          </a:xfrm>
          <a:prstGeom prst="rect">
            <a:avLst/>
          </a:prstGeom>
        </p:spPr>
      </p:pic>
      <p:pic>
        <p:nvPicPr>
          <p:cNvPr id="26" name="Picture 54" descr="Screen Shot 2016-09-05 at 17.29.58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2536" y="3081638"/>
            <a:ext cx="739862" cy="988641"/>
          </a:xfrm>
          <a:prstGeom prst="rect">
            <a:avLst/>
          </a:prstGeom>
        </p:spPr>
      </p:pic>
      <p:pic>
        <p:nvPicPr>
          <p:cNvPr id="27" name="Picture 57" descr="Screen Shot 2016-09-05 at 17.26.43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657" y="3147751"/>
            <a:ext cx="285611" cy="785428"/>
          </a:xfrm>
          <a:prstGeom prst="rect">
            <a:avLst/>
          </a:prstGeom>
        </p:spPr>
      </p:pic>
      <p:pic>
        <p:nvPicPr>
          <p:cNvPr id="28" name="Picture 61" descr="Screen Shot 2016-09-05 at 17.30.11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4409" y="3099085"/>
            <a:ext cx="420987" cy="845836"/>
          </a:xfrm>
          <a:prstGeom prst="rect">
            <a:avLst/>
          </a:prstGeom>
        </p:spPr>
      </p:pic>
      <p:sp>
        <p:nvSpPr>
          <p:cNvPr id="29" name="pole tekstowe 10" descr=" 19">
            <a:extLst>
              <a:ext uri="{FF2B5EF4-FFF2-40B4-BE49-F238E27FC236}">
                <a16:creationId xmlns:a16="http://schemas.microsoft.com/office/drawing/2014/main" id="{3C2DDC02-84E2-42A8-9CF2-B6A90B13B495}"/>
              </a:ext>
            </a:extLst>
          </p:cNvPr>
          <p:cNvSpPr txBox="1"/>
          <p:nvPr/>
        </p:nvSpPr>
        <p:spPr>
          <a:xfrm>
            <a:off x="252663" y="1131590"/>
            <a:ext cx="32392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Big goal: properties of strongly interacting matter at extreme temperatures and densities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Equation of state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Transport coefficients (viscosity, electrical conductivity, ...)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100" dirty="0">
                <a:ea typeface="Tahoma" panose="020B0604030504040204" pitchFamily="34" charset="0"/>
                <a:cs typeface="Tahoma" panose="020B0604030504040204" pitchFamily="34" charset="0"/>
              </a:rPr>
              <a:t>Phase structure</a:t>
            </a:r>
          </a:p>
        </p:txBody>
      </p:sp>
    </p:spTree>
    <p:extLst>
      <p:ext uri="{BB962C8B-B14F-4D97-AF65-F5344CB8AC3E}">
        <p14:creationId xmlns:p14="http://schemas.microsoft.com/office/powerpoint/2010/main" val="135826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Robustness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813293E-881C-8445-98E5-0A55869DCC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9" y="1275606"/>
            <a:ext cx="2720341" cy="2518576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A1D79C2-74B2-E34D-8A3B-47813014131C}"/>
              </a:ext>
            </a:extLst>
          </p:cNvPr>
          <p:cNvSpPr txBox="1">
            <a:spLocks/>
          </p:cNvSpPr>
          <p:nvPr/>
        </p:nvSpPr>
        <p:spPr>
          <a:xfrm>
            <a:off x="323528" y="3795886"/>
            <a:ext cx="3310519" cy="1152128"/>
          </a:xfrm>
          <a:prstGeom prst="rect">
            <a:avLst/>
          </a:prstGeom>
        </p:spPr>
        <p:txBody>
          <a:bodyPr/>
          <a:lstStyle>
            <a:lvl1pPr marL="285750" indent="-28575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EE7833"/>
              </a:buClr>
              <a:buFont typeface="Meiryo" panose="020B0604030504040204" pitchFamily="34" charset="-128"/>
              <a:buChar char="☐"/>
              <a:tabLst>
                <a:tab pos="180000" algn="l"/>
                <a:tab pos="360000" algn="l"/>
              </a:tabLst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113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Courier New" panose="02070309020205020404" pitchFamily="49" charset="0"/>
              <a:buChar char="o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5500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Mid-rapidity in the middle of the acceptance</a:t>
            </a:r>
          </a:p>
          <a:p>
            <a:pPr marL="216000" marR="0" lvl="0" indent="-21600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Extrapolation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and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extracting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 4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ymbol" panose="05050102010706020507" pitchFamily="18" charset="2"/>
              </a:rPr>
              <a:t>p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particle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yields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more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reliable</a:t>
            </a:r>
            <a:endParaRPr kumimoji="0" lang="en-D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797342" y="1131590"/>
            <a:ext cx="2360513" cy="3528392"/>
            <a:chOff x="2571527" y="1131590"/>
            <a:chExt cx="2360513" cy="3528392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2855301" y="1131590"/>
              <a:ext cx="2050066" cy="3320641"/>
              <a:chOff x="3110702" y="1131590"/>
              <a:chExt cx="2287228" cy="3704790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4"/>
              <a:srcRect l="47488" t="10233"/>
              <a:stretch/>
            </p:blipFill>
            <p:spPr>
              <a:xfrm>
                <a:off x="3110702" y="2941309"/>
                <a:ext cx="2287228" cy="1895071"/>
              </a:xfrm>
              <a:prstGeom prst="rect">
                <a:avLst/>
              </a:prstGeom>
            </p:spPr>
          </p:pic>
          <p:pic>
            <p:nvPicPr>
              <p:cNvPr id="9" name="Grafik 8"/>
              <p:cNvPicPr>
                <a:picLocks noChangeAspect="1"/>
              </p:cNvPicPr>
              <p:nvPr/>
            </p:nvPicPr>
            <p:blipFill rotWithShape="1">
              <a:blip r:embed="rId4"/>
              <a:srcRect l="1" r="51882" b="12633"/>
              <a:stretch/>
            </p:blipFill>
            <p:spPr>
              <a:xfrm>
                <a:off x="3141182" y="1131590"/>
                <a:ext cx="2095811" cy="1844402"/>
              </a:xfrm>
              <a:prstGeom prst="rect">
                <a:avLst/>
              </a:prstGeom>
            </p:spPr>
          </p:pic>
        </p:grpSp>
        <p:sp>
          <p:nvSpPr>
            <p:cNvPr id="11" name="Rechteck 10"/>
            <p:cNvSpPr/>
            <p:nvPr/>
          </p:nvSpPr>
          <p:spPr>
            <a:xfrm>
              <a:off x="2711285" y="2355726"/>
              <a:ext cx="171336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571527" y="4155926"/>
              <a:ext cx="38734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223453" y="4299942"/>
              <a:ext cx="216024" cy="283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Gerader Verbinder 15"/>
            <p:cNvCxnSpPr/>
            <p:nvPr/>
          </p:nvCxnSpPr>
          <p:spPr>
            <a:xfrm flipH="1" flipV="1">
              <a:off x="4329057" y="1347614"/>
              <a:ext cx="19553" cy="309634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3583001" y="1347614"/>
              <a:ext cx="27801" cy="3092208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4066097" y="4436580"/>
              <a:ext cx="865943" cy="200055"/>
            </a:xfrm>
            <a:prstGeom prst="rect">
              <a:avLst/>
            </a:prstGeom>
            <a:solidFill>
              <a:srgbClr val="FADD4D"/>
            </a:solidFill>
          </p:spPr>
          <p:txBody>
            <a:bodyPr wrap="none" rtlCol="0">
              <a:spAutoFit/>
            </a:bodyPr>
            <a:lstStyle/>
            <a:p>
              <a:r>
                <a:rPr lang="de-DE" sz="700" dirty="0" err="1"/>
                <a:t>Projectile</a:t>
              </a:r>
              <a:r>
                <a:rPr lang="de-DE" sz="700" dirty="0"/>
                <a:t> </a:t>
              </a:r>
              <a:r>
                <a:rPr lang="de-DE" sz="700" dirty="0" err="1"/>
                <a:t>rapidity</a:t>
              </a:r>
              <a:endParaRPr lang="de-DE" sz="7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116400" y="4438647"/>
              <a:ext cx="758541" cy="200055"/>
            </a:xfrm>
            <a:prstGeom prst="rect">
              <a:avLst/>
            </a:prstGeom>
            <a:solidFill>
              <a:srgbClr val="FADD4D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de-DE" sz="700" dirty="0"/>
                <a:t>Target </a:t>
              </a:r>
              <a:r>
                <a:rPr lang="de-DE" sz="700" dirty="0" err="1"/>
                <a:t>rapidity</a:t>
              </a:r>
              <a:endParaRPr lang="de-DE" sz="700" dirty="0"/>
            </a:p>
          </p:txBody>
        </p:sp>
      </p:grpSp>
      <p:pic>
        <p:nvPicPr>
          <p:cNvPr id="25" name="Grafik 2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74" y="1131590"/>
            <a:ext cx="2256912" cy="2197661"/>
          </a:xfrm>
          <a:prstGeom prst="rect">
            <a:avLst/>
          </a:prstGeom>
        </p:spPr>
      </p:pic>
      <p:cxnSp>
        <p:nvCxnSpPr>
          <p:cNvPr id="26" name="Gerader Verbinder 25"/>
          <p:cNvCxnSpPr/>
          <p:nvPr/>
        </p:nvCxnSpPr>
        <p:spPr>
          <a:xfrm flipV="1">
            <a:off x="8007984" y="1131590"/>
            <a:ext cx="20745" cy="222811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726414" y="3352324"/>
            <a:ext cx="865942" cy="200055"/>
          </a:xfrm>
          <a:prstGeom prst="rect">
            <a:avLst/>
          </a:prstGeom>
          <a:solidFill>
            <a:srgbClr val="FADD4D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700" dirty="0" err="1"/>
              <a:t>Projectile</a:t>
            </a:r>
            <a:r>
              <a:rPr lang="de-DE" sz="700" dirty="0"/>
              <a:t> </a:t>
            </a:r>
            <a:r>
              <a:rPr lang="de-DE" sz="700" dirty="0" err="1"/>
              <a:t>rapidity</a:t>
            </a:r>
            <a:endParaRPr lang="de-DE" sz="700" dirty="0"/>
          </a:p>
        </p:txBody>
      </p:sp>
      <p:cxnSp>
        <p:nvCxnSpPr>
          <p:cNvPr id="29" name="Gerader Verbinder 28"/>
          <p:cNvCxnSpPr/>
          <p:nvPr/>
        </p:nvCxnSpPr>
        <p:spPr>
          <a:xfrm flipV="1">
            <a:off x="7117330" y="1203598"/>
            <a:ext cx="0" cy="216024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6644281" y="3359702"/>
            <a:ext cx="758541" cy="200055"/>
          </a:xfrm>
          <a:prstGeom prst="rect">
            <a:avLst/>
          </a:prstGeom>
          <a:solidFill>
            <a:srgbClr val="FADD4D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700" dirty="0"/>
              <a:t>Target </a:t>
            </a:r>
            <a:r>
              <a:rPr lang="de-DE" sz="700" dirty="0" err="1"/>
              <a:t>rapidity</a:t>
            </a:r>
            <a:endParaRPr lang="de-DE" sz="700" dirty="0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9A1D79C2-74B2-E34D-8A3B-47813014131C}"/>
              </a:ext>
            </a:extLst>
          </p:cNvPr>
          <p:cNvSpPr txBox="1">
            <a:spLocks/>
          </p:cNvSpPr>
          <p:nvPr/>
        </p:nvSpPr>
        <p:spPr>
          <a:xfrm>
            <a:off x="6488340" y="3841219"/>
            <a:ext cx="2476148" cy="576064"/>
          </a:xfrm>
          <a:prstGeom prst="rect">
            <a:avLst/>
          </a:prstGeom>
        </p:spPr>
        <p:txBody>
          <a:bodyPr/>
          <a:lstStyle>
            <a:lvl1pPr marL="285750" indent="-28575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EE7833"/>
              </a:buClr>
              <a:buFont typeface="Meiryo" panose="020B0604030504040204" pitchFamily="34" charset="-128"/>
              <a:buChar char="☐"/>
              <a:tabLst>
                <a:tab pos="180000" algn="l"/>
                <a:tab pos="360000" algn="l"/>
              </a:tabLst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113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Courier New" panose="02070309020205020404" pitchFamily="49" charset="0"/>
              <a:buChar char="o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5500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tabLst>
                <a:tab pos="180000" algn="l"/>
                <a:tab pos="360000" algn="l"/>
              </a:tabLst>
              <a:defRPr/>
            </a:pP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For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10%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most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central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events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spectator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contribution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is</a:t>
            </a:r>
            <a:r>
              <a:rPr lang="de-DE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 </a:t>
            </a:r>
            <a:r>
              <a:rPr lang="de-DE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negligible</a:t>
            </a:r>
            <a:endParaRPr kumimoji="0" lang="en-D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hteck 27"/>
              <p:cNvSpPr/>
              <p:nvPr/>
            </p:nvSpPr>
            <p:spPr>
              <a:xfrm>
                <a:off x="694441" y="1059582"/>
                <a:ext cx="2437399" cy="281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GeV, 0-40%</a:t>
                </a:r>
                <a:r>
                  <a:rPr lang="pl-PL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sz="1200" dirty="0"/>
              </a:p>
            </p:txBody>
          </p:sp>
        </mc:Choice>
        <mc:Fallback xmlns="">
          <p:sp>
            <p:nvSpPr>
              <p:cNvPr id="28" name="Rechteck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41" y="1059582"/>
                <a:ext cx="2437399" cy="281872"/>
              </a:xfrm>
              <a:prstGeom prst="rect">
                <a:avLst/>
              </a:prstGeom>
              <a:blipFill>
                <a:blip r:embed="rId6"/>
                <a:stretch>
                  <a:fillRect l="-250" t="-4348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2176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1ACD0E-0F6E-4E10-9C09-8C83C1D5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1" y="366712"/>
            <a:ext cx="4174476" cy="628650"/>
          </a:xfrm>
        </p:spPr>
        <p:txBody>
          <a:bodyPr/>
          <a:lstStyle/>
          <a:p>
            <a:r>
              <a:rPr lang="de-DE" dirty="0" err="1">
                <a:cs typeface="Tahoma"/>
              </a:rPr>
              <a:t>Dependence</a:t>
            </a:r>
            <a:r>
              <a:rPr lang="de-DE" dirty="0">
                <a:cs typeface="Tahoma"/>
              </a:rPr>
              <a:t> on c</a:t>
            </a:r>
            <a:r>
              <a:rPr lang="pl-PL" dirty="0">
                <a:cs typeface="Tahoma"/>
              </a:rPr>
              <a:t>entrality </a:t>
            </a:r>
            <a:br>
              <a:rPr lang="de-DE" dirty="0">
                <a:cs typeface="Tahoma"/>
              </a:rPr>
            </a:br>
            <a:r>
              <a:rPr lang="pl-PL" dirty="0">
                <a:cs typeface="Tahoma"/>
              </a:rPr>
              <a:t>and system size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4139952" y="406355"/>
                <a:ext cx="3506858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and </a:t>
                </a:r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Ag+Ag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various centralities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06355"/>
                <a:ext cx="3506858" cy="591187"/>
              </a:xfrm>
              <a:prstGeom prst="rect">
                <a:avLst/>
              </a:prstGeom>
              <a:blipFill>
                <a:blip r:embed="rId2"/>
                <a:stretch>
                  <a:fillRect l="-348" t="-3093" r="-348" b="-123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E901268E-F0B1-464B-BF01-C6E4E98B9FA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3" y="1951914"/>
            <a:ext cx="2808312" cy="2780167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D346C6-D8BC-4D0E-B93C-B7B2D59FF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496" y="1951917"/>
            <a:ext cx="2808312" cy="2780165"/>
          </a:xfrm>
          <a:prstGeom prst="rect">
            <a:avLst/>
          </a:prstGeom>
        </p:spPr>
      </p:pic>
      <p:sp>
        <p:nvSpPr>
          <p:cNvPr id="14" name="pole tekstowe 2">
            <a:extLst>
              <a:ext uri="{FF2B5EF4-FFF2-40B4-BE49-F238E27FC236}">
                <a16:creationId xmlns:a16="http://schemas.microsoft.com/office/drawing/2014/main" id="{053EB63C-433B-4840-BD70-9428DD0C375B}"/>
              </a:ext>
            </a:extLst>
          </p:cNvPr>
          <p:cNvSpPr txBox="1"/>
          <p:nvPr/>
        </p:nvSpPr>
        <p:spPr>
          <a:xfrm>
            <a:off x="4320480" y="1133995"/>
            <a:ext cx="3851920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 err="1"/>
              <a:t>Temperature</a:t>
            </a:r>
            <a:r>
              <a:rPr lang="de-DE" sz="1100" dirty="0"/>
              <a:t> </a:t>
            </a:r>
            <a:r>
              <a:rPr lang="de-DE" sz="1100" dirty="0" err="1"/>
              <a:t>measured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slope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spectrum</a:t>
            </a:r>
            <a:endParaRPr lang="de-DE" sz="1100" dirty="0"/>
          </a:p>
          <a:p>
            <a:pPr marL="432000" lvl="1" indent="-21600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de-DE" sz="1100" dirty="0" err="1"/>
              <a:t>Dileptons</a:t>
            </a:r>
            <a:r>
              <a:rPr lang="de-DE" sz="1100" dirty="0"/>
              <a:t> </a:t>
            </a:r>
            <a:r>
              <a:rPr lang="de-DE" sz="1100" dirty="0" err="1"/>
              <a:t>as</a:t>
            </a:r>
            <a:r>
              <a:rPr lang="de-DE" sz="1100" dirty="0"/>
              <a:t> </a:t>
            </a:r>
            <a:r>
              <a:rPr lang="de-DE" sz="1100" dirty="0" err="1"/>
              <a:t>thermometer</a:t>
            </a:r>
            <a:endParaRPr lang="pl-PL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 err="1"/>
              <a:t>Temperatures</a:t>
            </a:r>
            <a:r>
              <a:rPr lang="pl-PL" sz="1100" dirty="0"/>
              <a:t> </a:t>
            </a:r>
            <a:r>
              <a:rPr lang="pl-PL" sz="1100" dirty="0" err="1"/>
              <a:t>consistent</a:t>
            </a:r>
            <a:r>
              <a:rPr lang="pl-PL" sz="1100" dirty="0"/>
              <a:t> in the </a:t>
            </a:r>
            <a:r>
              <a:rPr lang="pl-PL" sz="1100" dirty="0" err="1"/>
              <a:t>two</a:t>
            </a:r>
            <a:r>
              <a:rPr lang="pl-PL" sz="1100" dirty="0"/>
              <a:t> </a:t>
            </a:r>
            <a:r>
              <a:rPr lang="pl-PL" sz="1100" dirty="0" err="1"/>
              <a:t>systems</a:t>
            </a:r>
            <a:endParaRPr lang="pl-PL" sz="1100" dirty="0"/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053EB63C-433B-4840-BD70-9428DD0C375B}"/>
              </a:ext>
            </a:extLst>
          </p:cNvPr>
          <p:cNvSpPr txBox="1"/>
          <p:nvPr/>
        </p:nvSpPr>
        <p:spPr>
          <a:xfrm>
            <a:off x="899592" y="1127602"/>
            <a:ext cx="331236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de-DE" sz="1100" dirty="0"/>
              <a:t>Integrated </a:t>
            </a:r>
            <a:r>
              <a:rPr lang="de-DE" sz="1100" dirty="0" err="1"/>
              <a:t>yield</a:t>
            </a:r>
            <a:r>
              <a:rPr lang="de-DE" sz="1100" dirty="0"/>
              <a:t> – </a:t>
            </a:r>
            <a:r>
              <a:rPr lang="de-DE" sz="1100" dirty="0" err="1"/>
              <a:t>four</a:t>
            </a:r>
            <a:r>
              <a:rPr lang="de-DE" sz="1100" dirty="0"/>
              <a:t>-volume – </a:t>
            </a:r>
            <a:r>
              <a:rPr lang="de-DE" sz="1100" dirty="0" err="1"/>
              <a:t>life</a:t>
            </a:r>
            <a:r>
              <a:rPr lang="de-DE" sz="1100" dirty="0"/>
              <a:t>-time</a:t>
            </a:r>
          </a:p>
          <a:p>
            <a:pPr marL="432000" lvl="1" indent="-21600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de-DE" sz="1100" dirty="0" err="1"/>
              <a:t>Dileptons</a:t>
            </a:r>
            <a:r>
              <a:rPr lang="de-DE" sz="1100" dirty="0"/>
              <a:t> </a:t>
            </a:r>
            <a:r>
              <a:rPr lang="de-DE" sz="1100" dirty="0" err="1"/>
              <a:t>as</a:t>
            </a:r>
            <a:r>
              <a:rPr lang="de-DE" sz="1100" dirty="0"/>
              <a:t> </a:t>
            </a:r>
            <a:r>
              <a:rPr lang="de-DE" sz="1100" dirty="0" err="1"/>
              <a:t>chronometer</a:t>
            </a:r>
            <a:endParaRPr lang="pl-PL" sz="1100" dirty="0"/>
          </a:p>
          <a:p>
            <a:pPr marL="171450" indent="-171450">
              <a:spcBef>
                <a:spcPts val="600"/>
              </a:spcBef>
              <a:buFont typeface="Wingdings" pitchFamily="2" charset="2"/>
              <a:buChar char="§"/>
            </a:pPr>
            <a:r>
              <a:rPr lang="pl-PL" sz="1100" dirty="0"/>
              <a:t>Tendency towards lower excess yield </a:t>
            </a:r>
            <a:br>
              <a:rPr lang="de-DE" sz="1100" dirty="0"/>
            </a:br>
            <a:r>
              <a:rPr lang="pl-PL" sz="1100" dirty="0"/>
              <a:t>at the same &lt;A</a:t>
            </a:r>
            <a:r>
              <a:rPr lang="pl-PL" sz="1100" baseline="-25000" dirty="0"/>
              <a:t>part</a:t>
            </a:r>
            <a:r>
              <a:rPr lang="pl-PL" sz="1100" dirty="0"/>
              <a:t>&gt; in Ag+Ag than in Au+Au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396632" y="4155926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</a:rPr>
              <a:t>N. </a:t>
            </a:r>
            <a:r>
              <a:rPr lang="en-US" sz="1200" b="1" dirty="0" err="1">
                <a:solidFill>
                  <a:srgbClr val="00B0F0"/>
                </a:solidFill>
              </a:rPr>
              <a:t>Schild</a:t>
            </a:r>
            <a:r>
              <a:rPr lang="en-US" sz="1200" b="1" dirty="0">
                <a:solidFill>
                  <a:srgbClr val="00B0F0"/>
                </a:solidFill>
              </a:rPr>
              <a:t>, HK 22.2</a:t>
            </a:r>
            <a:br>
              <a:rPr lang="en-US" sz="1200" b="1" dirty="0">
                <a:solidFill>
                  <a:srgbClr val="00B0F0"/>
                </a:solidFill>
              </a:rPr>
            </a:br>
            <a:r>
              <a:rPr lang="en-US" sz="1200" b="1" dirty="0">
                <a:solidFill>
                  <a:srgbClr val="00B0F0"/>
                </a:solidFill>
              </a:rPr>
              <a:t>Thu, 17:00</a:t>
            </a:r>
          </a:p>
        </p:txBody>
      </p:sp>
    </p:spTree>
    <p:extLst>
      <p:ext uri="{BB962C8B-B14F-4D97-AF65-F5344CB8AC3E}">
        <p14:creationId xmlns:p14="http://schemas.microsoft.com/office/powerpoint/2010/main" val="1362129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4216AD7F-F815-B24B-A1F4-D34C9341E1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08" y="1632921"/>
            <a:ext cx="3129480" cy="31011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225CE87-3449-4D71-9984-A514CD96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Bulk </a:t>
            </a:r>
            <a:r>
              <a:rPr lang="de-DE" dirty="0"/>
              <a:t>P</a:t>
            </a:r>
            <a:r>
              <a:rPr lang="pl-PL" dirty="0"/>
              <a:t>roperties of the </a:t>
            </a:r>
            <a:r>
              <a:rPr lang="de-DE" dirty="0"/>
              <a:t>M</a:t>
            </a:r>
            <a:r>
              <a:rPr lang="pl-PL" dirty="0"/>
              <a:t>atter </a:t>
            </a:r>
            <a:br>
              <a:rPr lang="pl-PL" dirty="0"/>
            </a:br>
            <a:r>
              <a:rPr lang="pl-PL" sz="1600" dirty="0"/>
              <a:t>with Thermal Event Generator (Therminator 2)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AD93A93-78DE-4A2C-A25F-0A40BAD02796}"/>
              </a:ext>
            </a:extLst>
          </p:cNvPr>
          <p:cNvSpPr txBox="1"/>
          <p:nvPr/>
        </p:nvSpPr>
        <p:spPr>
          <a:xfrm>
            <a:off x="251115" y="1153306"/>
            <a:ext cx="82813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 err="1"/>
              <a:t>Ingredients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method</a:t>
            </a:r>
            <a:r>
              <a:rPr lang="pl-PL" sz="1200" dirty="0"/>
              <a:t>: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/>
              <a:t>Single (chemical and kinetic) freeze-out on a </a:t>
            </a:r>
            <a:r>
              <a:rPr lang="pl-PL" sz="1200" b="1" dirty="0"/>
              <a:t>spherically</a:t>
            </a:r>
            <a:r>
              <a:rPr lang="de-DE" sz="1200" b="1" dirty="0"/>
              <a:t> </a:t>
            </a:r>
            <a:r>
              <a:rPr lang="pl-PL" sz="1200" b="1" dirty="0"/>
              <a:t>symmetric hypersurface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/>
              <a:t>(Siemens-Rasmussen blast-wave model)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/>
              <a:t>Fix thermodynamic parematers with </a:t>
            </a:r>
            <a:r>
              <a:rPr lang="de-DE" sz="1200" dirty="0"/>
              <a:t>m</a:t>
            </a:r>
            <a:r>
              <a:rPr lang="pl-PL" sz="1200" dirty="0"/>
              <a:t>ultiplicities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particles</a:t>
            </a:r>
            <a:r>
              <a:rPr lang="pl-PL" sz="1200" dirty="0"/>
              <a:t>: </a:t>
            </a:r>
          </a:p>
          <a:p>
            <a:pPr marL="432000" lvl="1" indent="-21600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pl-PL" sz="1200" dirty="0" err="1"/>
              <a:t>Solve</a:t>
            </a:r>
            <a:r>
              <a:rPr lang="pl-PL" sz="1200" dirty="0"/>
              <a:t> </a:t>
            </a:r>
            <a:r>
              <a:rPr lang="pl-PL" sz="1200" dirty="0" err="1"/>
              <a:t>numerically</a:t>
            </a:r>
            <a:r>
              <a:rPr lang="pl-PL" sz="1200" dirty="0"/>
              <a:t> 6 </a:t>
            </a:r>
            <a:r>
              <a:rPr lang="pl-PL" sz="1200" dirty="0" err="1"/>
              <a:t>equations</a:t>
            </a:r>
            <a:r>
              <a:rPr lang="pl-PL" sz="1200" dirty="0"/>
              <a:t> for 6 </a:t>
            </a:r>
            <a:r>
              <a:rPr lang="pl-PL" sz="1200" dirty="0" err="1"/>
              <a:t>parameters</a:t>
            </a:r>
            <a:r>
              <a:rPr lang="pl-PL" sz="1200" dirty="0"/>
              <a:t>:</a:t>
            </a:r>
          </a:p>
          <a:p>
            <a:pPr>
              <a:spcBef>
                <a:spcPts val="600"/>
              </a:spcBef>
            </a:pPr>
            <a:endParaRPr lang="pl-PL" sz="16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BD96FE2-44F7-F347-8758-847A212343E9}"/>
              </a:ext>
            </a:extLst>
          </p:cNvPr>
          <p:cNvSpPr txBox="1"/>
          <p:nvPr/>
        </p:nvSpPr>
        <p:spPr>
          <a:xfrm>
            <a:off x="3900805" y="2497477"/>
            <a:ext cx="16072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000" b="1" i="1" dirty="0"/>
              <a:t>T</a:t>
            </a:r>
            <a:r>
              <a:rPr lang="pl-PL" sz="1000" b="1" dirty="0"/>
              <a:t> = 4</a:t>
            </a:r>
            <a:r>
              <a:rPr lang="de-DE" sz="1000" b="1" dirty="0"/>
              <a:t>9.6</a:t>
            </a:r>
            <a:r>
              <a:rPr lang="pl-PL" sz="1000" b="1" dirty="0"/>
              <a:t> MeV</a:t>
            </a:r>
          </a:p>
          <a:p>
            <a:pPr>
              <a:spcBef>
                <a:spcPts val="600"/>
              </a:spcBef>
            </a:pPr>
            <a:r>
              <a:rPr lang="pl-PL" sz="1000" b="1" i="1" dirty="0">
                <a:latin typeface="Symbol" pitchFamily="2" charset="2"/>
              </a:rPr>
              <a:t>m</a:t>
            </a:r>
            <a:r>
              <a:rPr lang="pl-PL" sz="1000" b="1" baseline="-25000" dirty="0"/>
              <a:t>B</a:t>
            </a:r>
            <a:r>
              <a:rPr lang="pl-PL" sz="1000" b="1" dirty="0"/>
              <a:t> = 77</a:t>
            </a:r>
            <a:r>
              <a:rPr lang="de-DE" sz="1000" b="1" dirty="0"/>
              <a:t>6</a:t>
            </a:r>
            <a:r>
              <a:rPr lang="pl-PL" sz="1000" b="1" dirty="0"/>
              <a:t> MeV</a:t>
            </a:r>
          </a:p>
          <a:p>
            <a:pPr>
              <a:spcBef>
                <a:spcPts val="600"/>
              </a:spcBef>
            </a:pPr>
            <a:r>
              <a:rPr lang="pl-PL" sz="1000" b="1" i="1" dirty="0">
                <a:latin typeface="Symbol" pitchFamily="2" charset="2"/>
              </a:rPr>
              <a:t>m</a:t>
            </a:r>
            <a:r>
              <a:rPr lang="pl-PL" sz="1000" b="1" baseline="-25000" dirty="0"/>
              <a:t>I3</a:t>
            </a:r>
            <a:r>
              <a:rPr lang="pl-PL" sz="1000" b="1" dirty="0"/>
              <a:t> = -1</a:t>
            </a:r>
            <a:r>
              <a:rPr lang="de-DE" sz="1000" b="1" dirty="0"/>
              <a:t>4</a:t>
            </a:r>
            <a:r>
              <a:rPr lang="pl-PL" sz="1000" b="1" dirty="0"/>
              <a:t>.</a:t>
            </a:r>
            <a:r>
              <a:rPr lang="de-DE" sz="1000" b="1" dirty="0"/>
              <a:t>1</a:t>
            </a:r>
            <a:r>
              <a:rPr lang="pl-PL" sz="1000" b="1" dirty="0"/>
              <a:t> MeV</a:t>
            </a:r>
          </a:p>
          <a:p>
            <a:pPr>
              <a:spcBef>
                <a:spcPts val="600"/>
              </a:spcBef>
            </a:pPr>
            <a:r>
              <a:rPr lang="pl-PL" sz="1000" b="1" i="1" dirty="0">
                <a:latin typeface="Symbol" pitchFamily="2" charset="2"/>
              </a:rPr>
              <a:t>m</a:t>
            </a:r>
            <a:r>
              <a:rPr lang="pl-PL" sz="1000" b="1" baseline="-25000" dirty="0"/>
              <a:t>S</a:t>
            </a:r>
            <a:r>
              <a:rPr lang="pl-PL" sz="1000" b="1" dirty="0"/>
              <a:t> = 1</a:t>
            </a:r>
            <a:r>
              <a:rPr lang="de-DE" sz="1000" b="1" dirty="0"/>
              <a:t>23</a:t>
            </a:r>
            <a:r>
              <a:rPr lang="pl-PL" sz="1000" b="1" dirty="0"/>
              <a:t>.</a:t>
            </a:r>
            <a:r>
              <a:rPr lang="de-DE" sz="1000" b="1" dirty="0"/>
              <a:t>4</a:t>
            </a:r>
            <a:r>
              <a:rPr lang="pl-PL" sz="1000" b="1" dirty="0"/>
              <a:t> MeV</a:t>
            </a:r>
          </a:p>
          <a:p>
            <a:pPr>
              <a:spcBef>
                <a:spcPts val="600"/>
              </a:spcBef>
            </a:pPr>
            <a:r>
              <a:rPr lang="pl-PL" sz="1000" b="1" i="1" dirty="0">
                <a:latin typeface="Symbol" pitchFamily="2" charset="2"/>
              </a:rPr>
              <a:t>g</a:t>
            </a:r>
            <a:r>
              <a:rPr lang="pl-PL" sz="1000" b="1" baseline="-25000" dirty="0"/>
              <a:t>S</a:t>
            </a:r>
            <a:r>
              <a:rPr lang="pl-PL" sz="1000" b="1" dirty="0"/>
              <a:t> = 0.</a:t>
            </a:r>
            <a:r>
              <a:rPr lang="de-DE" sz="1000" b="1" dirty="0"/>
              <a:t>16</a:t>
            </a:r>
            <a:endParaRPr lang="pl-PL" sz="1000" b="1" dirty="0"/>
          </a:p>
          <a:p>
            <a:pPr>
              <a:spcBef>
                <a:spcPts val="600"/>
              </a:spcBef>
            </a:pPr>
            <a:r>
              <a:rPr lang="pl-PL" sz="1000" b="1" i="1" dirty="0"/>
              <a:t>R</a:t>
            </a:r>
            <a:r>
              <a:rPr lang="pl-PL" sz="1000" b="1" dirty="0"/>
              <a:t> = 1</a:t>
            </a:r>
            <a:r>
              <a:rPr lang="de-DE" sz="1000" b="1" dirty="0"/>
              <a:t>6</a:t>
            </a:r>
            <a:r>
              <a:rPr lang="pl-PL" sz="1000" b="1" dirty="0"/>
              <a:t>.</a:t>
            </a:r>
            <a:r>
              <a:rPr lang="de-DE" sz="1000" b="1" dirty="0"/>
              <a:t>02</a:t>
            </a:r>
            <a:r>
              <a:rPr lang="pl-PL" sz="1000" b="1" dirty="0"/>
              <a:t> fm</a:t>
            </a:r>
          </a:p>
        </p:txBody>
      </p:sp>
      <p:sp>
        <p:nvSpPr>
          <p:cNvPr id="8" name="Strzałka w prawo 7">
            <a:extLst>
              <a:ext uri="{FF2B5EF4-FFF2-40B4-BE49-F238E27FC236}">
                <a16:creationId xmlns:a16="http://schemas.microsoft.com/office/drawing/2014/main" id="{756E109E-D4BF-FC4B-9004-2F5A7FD56291}"/>
              </a:ext>
            </a:extLst>
          </p:cNvPr>
          <p:cNvSpPr/>
          <p:nvPr/>
        </p:nvSpPr>
        <p:spPr>
          <a:xfrm>
            <a:off x="2339752" y="2859782"/>
            <a:ext cx="1271858" cy="50405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654CF95-A046-F845-B968-3EACE2C6979E}"/>
              </a:ext>
            </a:extLst>
          </p:cNvPr>
          <p:cNvSpPr/>
          <p:nvPr/>
        </p:nvSpPr>
        <p:spPr>
          <a:xfrm>
            <a:off x="144016" y="249974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/>
              <a:t>protons </a:t>
            </a:r>
            <a:r>
              <a:rPr lang="pl-PL" sz="900" dirty="0"/>
              <a:t>(incl</a:t>
            </a:r>
            <a:r>
              <a:rPr lang="de-DE" sz="900" dirty="0"/>
              <a:t>.</a:t>
            </a:r>
            <a:r>
              <a:rPr lang="pl-PL" sz="900" dirty="0"/>
              <a:t> those bound in light nuclei)</a:t>
            </a:r>
            <a:r>
              <a:rPr lang="pl-PL" sz="1200" dirty="0"/>
              <a:t>: 1</a:t>
            </a:r>
            <a:r>
              <a:rPr lang="de-DE" sz="1200" dirty="0"/>
              <a:t>24</a:t>
            </a:r>
            <a:r>
              <a:rPr lang="pl-PL" sz="1200" dirty="0"/>
              <a:t>.</a:t>
            </a:r>
            <a:r>
              <a:rPr lang="de-DE" sz="1200" dirty="0"/>
              <a:t>1</a:t>
            </a:r>
            <a:r>
              <a:rPr lang="pl-PL" sz="900" dirty="0"/>
              <a:t> </a:t>
            </a:r>
          </a:p>
          <a:p>
            <a:r>
              <a:rPr lang="pl-PL" sz="1200" dirty="0">
                <a:latin typeface="Symbol" pitchFamily="2" charset="2"/>
              </a:rPr>
              <a:t>p</a:t>
            </a:r>
            <a:r>
              <a:rPr lang="pl-PL" sz="1200" baseline="30000" dirty="0">
                <a:latin typeface="Symbol" pitchFamily="2" charset="2"/>
              </a:rPr>
              <a:t>+</a:t>
            </a:r>
            <a:r>
              <a:rPr lang="pl-PL" sz="1200" dirty="0">
                <a:latin typeface="+mj-lt"/>
              </a:rPr>
              <a:t>: 	9.3</a:t>
            </a:r>
          </a:p>
          <a:p>
            <a:r>
              <a:rPr lang="pl-PL" sz="1200" dirty="0">
                <a:latin typeface="Symbol" pitchFamily="2" charset="2"/>
              </a:rPr>
              <a:t>p</a:t>
            </a:r>
            <a:r>
              <a:rPr lang="pl-PL" sz="1200" baseline="30000" dirty="0">
                <a:latin typeface="Symbol" pitchFamily="2" charset="2"/>
              </a:rPr>
              <a:t>-</a:t>
            </a:r>
            <a:r>
              <a:rPr lang="pl-PL" sz="1200" dirty="0">
                <a:latin typeface="+mj-lt"/>
              </a:rPr>
              <a:t>: 	17.1</a:t>
            </a:r>
          </a:p>
          <a:p>
            <a:r>
              <a:rPr lang="pl-PL" sz="1200" dirty="0">
                <a:latin typeface="+mj-lt"/>
              </a:rPr>
              <a:t>K</a:t>
            </a:r>
            <a:r>
              <a:rPr lang="pl-PL" sz="1200" baseline="30000" dirty="0">
                <a:latin typeface="Symbol" pitchFamily="2" charset="2"/>
              </a:rPr>
              <a:t>+</a:t>
            </a:r>
            <a:r>
              <a:rPr lang="pl-PL" sz="1200" dirty="0">
                <a:latin typeface="+mj-lt"/>
              </a:rPr>
              <a:t>: 	0.0</a:t>
            </a:r>
            <a:r>
              <a:rPr lang="de-DE" sz="1200" dirty="0">
                <a:latin typeface="+mj-lt"/>
              </a:rPr>
              <a:t>598</a:t>
            </a:r>
            <a:endParaRPr lang="pl-PL" sz="1200" dirty="0">
              <a:latin typeface="+mj-lt"/>
            </a:endParaRPr>
          </a:p>
          <a:p>
            <a:r>
              <a:rPr lang="pl-PL" sz="1200" dirty="0">
                <a:latin typeface="+mj-lt"/>
              </a:rPr>
              <a:t>K</a:t>
            </a:r>
            <a:r>
              <a:rPr lang="pl-PL" sz="1200" baseline="30000" dirty="0">
                <a:latin typeface="Symbol" pitchFamily="2" charset="2"/>
              </a:rPr>
              <a:t>-</a:t>
            </a:r>
            <a:r>
              <a:rPr lang="pl-PL" sz="1200" dirty="0">
                <a:latin typeface="+mj-lt"/>
              </a:rPr>
              <a:t>: 	0.000</a:t>
            </a:r>
            <a:r>
              <a:rPr lang="de-DE" sz="1200" dirty="0">
                <a:latin typeface="+mj-lt"/>
              </a:rPr>
              <a:t>56	</a:t>
            </a:r>
            <a:endParaRPr lang="pl-PL" sz="1200" dirty="0">
              <a:latin typeface="+mj-lt"/>
            </a:endParaRPr>
          </a:p>
          <a:p>
            <a:r>
              <a:rPr lang="pl-PL" sz="1200" dirty="0">
                <a:latin typeface="Symbol" pitchFamily="2" charset="2"/>
              </a:rPr>
              <a:t>L</a:t>
            </a:r>
            <a:r>
              <a:rPr lang="pl-PL" sz="1200" dirty="0">
                <a:latin typeface="+mj-lt"/>
              </a:rPr>
              <a:t>: 	0.08</a:t>
            </a:r>
            <a:r>
              <a:rPr lang="de-DE" sz="1200" dirty="0">
                <a:latin typeface="+mj-lt"/>
              </a:rPr>
              <a:t>22</a:t>
            </a:r>
            <a:endParaRPr lang="pl-PL" sz="1200" dirty="0">
              <a:latin typeface="+mj-l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14A66C7-16D2-4FFE-BFBF-809F2698D451}"/>
              </a:ext>
            </a:extLst>
          </p:cNvPr>
          <p:cNvSpPr/>
          <p:nvPr/>
        </p:nvSpPr>
        <p:spPr>
          <a:xfrm>
            <a:off x="5580112" y="1059582"/>
            <a:ext cx="35132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0070C0"/>
                </a:solidFill>
              </a:rPr>
              <a:t>SH, W. Florkowski, T. Galatyuk</a:t>
            </a:r>
            <a:r>
              <a:rPr lang="pl-PL" sz="900" i="1" dirty="0">
                <a:solidFill>
                  <a:srgbClr val="0070C0"/>
                </a:solidFill>
              </a:rPr>
              <a:t> </a:t>
            </a:r>
            <a:r>
              <a:rPr lang="de-DE" sz="900" i="1" dirty="0">
                <a:solidFill>
                  <a:srgbClr val="0070C0"/>
                </a:solidFill>
              </a:rPr>
              <a:t>et al.,</a:t>
            </a:r>
            <a:r>
              <a:rPr lang="de-DE" sz="900" dirty="0">
                <a:solidFill>
                  <a:srgbClr val="0070C0"/>
                </a:solidFill>
              </a:rPr>
              <a:t> PRC 102 (2020) 5, 054903</a:t>
            </a:r>
            <a:endParaRPr lang="pl-PL" sz="900" dirty="0">
              <a:solidFill>
                <a:srgbClr val="0070C0"/>
              </a:solidFill>
            </a:endParaRPr>
          </a:p>
        </p:txBody>
      </p:sp>
      <p:sp>
        <p:nvSpPr>
          <p:cNvPr id="11" name="pole tekstowe 5">
            <a:extLst>
              <a:ext uri="{FF2B5EF4-FFF2-40B4-BE49-F238E27FC236}">
                <a16:creationId xmlns:a16="http://schemas.microsoft.com/office/drawing/2014/main" id="{2AD93A93-78DE-4A2C-A25F-0A40BAD02796}"/>
              </a:ext>
            </a:extLst>
          </p:cNvPr>
          <p:cNvSpPr txBox="1"/>
          <p:nvPr/>
        </p:nvSpPr>
        <p:spPr>
          <a:xfrm>
            <a:off x="107098" y="3819113"/>
            <a:ext cx="82813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200" dirty="0"/>
              <a:t>Hubble-like fireball expansion:</a:t>
            </a:r>
            <a:r>
              <a:rPr lang="de-DE" sz="1200" dirty="0"/>
              <a:t> </a:t>
            </a:r>
            <a:r>
              <a:rPr lang="pl-PL" sz="1200" b="1" dirty="0"/>
              <a:t>𝑣(𝑟)=tanh⁡(𝐻𝑟)</a:t>
            </a:r>
            <a:endParaRPr lang="de-DE" sz="1200" b="1" dirty="0"/>
          </a:p>
          <a:p>
            <a:pPr marL="387450" lvl="1" indent="-171450">
              <a:spcBef>
                <a:spcPts val="600"/>
              </a:spcBef>
              <a:buFont typeface="Arial" panose="020B0604020202020204" pitchFamily="34" charset="0"/>
              <a:buChar char="→"/>
            </a:pPr>
            <a:r>
              <a:rPr lang="de-DE" sz="1200" dirty="0"/>
              <a:t>P</a:t>
            </a:r>
            <a:r>
              <a:rPr lang="pl-PL" sz="1200" dirty="0"/>
              <a:t>roton m</a:t>
            </a:r>
            <a:r>
              <a:rPr lang="pl-PL" sz="1200" baseline="-25000" dirty="0"/>
              <a:t>t</a:t>
            </a:r>
            <a:r>
              <a:rPr lang="pl-PL" sz="1200" dirty="0"/>
              <a:t> spectr</a:t>
            </a:r>
            <a:r>
              <a:rPr lang="de-DE" sz="1200" dirty="0"/>
              <a:t>um at </a:t>
            </a:r>
            <a:r>
              <a:rPr lang="en-US" sz="1200" dirty="0"/>
              <a:t>mid-y</a:t>
            </a:r>
            <a:r>
              <a:rPr lang="de-DE" sz="1200" dirty="0"/>
              <a:t> </a:t>
            </a:r>
            <a:r>
              <a:rPr lang="en-US" sz="1200" dirty="0"/>
              <a:t>is</a:t>
            </a:r>
            <a:r>
              <a:rPr lang="de-DE" sz="1200" dirty="0"/>
              <a:t> </a:t>
            </a:r>
            <a:r>
              <a:rPr lang="en-US" sz="1200" dirty="0"/>
              <a:t>fitted </a:t>
            </a:r>
            <a:br>
              <a:rPr lang="en-US" sz="1200" dirty="0"/>
            </a:br>
            <a:r>
              <a:rPr lang="en-US" sz="1200" dirty="0"/>
              <a:t>to get the expansion velocity profile</a:t>
            </a:r>
            <a:r>
              <a:rPr lang="pl-PL" sz="1200" dirty="0"/>
              <a:t>:</a:t>
            </a:r>
            <a:r>
              <a:rPr lang="de-DE" sz="1200" dirty="0"/>
              <a:t> </a:t>
            </a:r>
            <a:r>
              <a:rPr lang="pl-PL" sz="1200" b="1" i="1" dirty="0"/>
              <a:t>H</a:t>
            </a:r>
            <a:r>
              <a:rPr lang="pl-PL" sz="1200" b="1" dirty="0"/>
              <a:t> = 0.0</a:t>
            </a:r>
            <a:r>
              <a:rPr lang="de-DE" sz="1200" b="1" dirty="0"/>
              <a:t>4</a:t>
            </a:r>
            <a:r>
              <a:rPr lang="pl-PL" sz="1200" b="1" dirty="0"/>
              <a:t> fm</a:t>
            </a:r>
            <a:r>
              <a:rPr lang="pl-PL" sz="1200" b="1" baseline="30000" dirty="0"/>
              <a:t>-1</a:t>
            </a:r>
            <a:endParaRPr lang="de-DE" sz="1200" b="1" baseline="30000" dirty="0"/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Symbol" panose="05050102010706020507" pitchFamily="18" charset="2"/>
              </a:rPr>
              <a:t>D</a:t>
            </a:r>
            <a:r>
              <a:rPr lang="en-US" sz="1200" dirty="0"/>
              <a:t> spectral function from </a:t>
            </a:r>
            <a:r>
              <a:rPr lang="en-US" sz="1200" dirty="0" err="1">
                <a:latin typeface="Symbol" panose="05050102010706020507" pitchFamily="18" charset="2"/>
              </a:rPr>
              <a:t>p</a:t>
            </a:r>
            <a:r>
              <a:rPr lang="en-US" sz="1200" dirty="0" err="1"/>
              <a:t>N</a:t>
            </a:r>
            <a:r>
              <a:rPr lang="en-US" sz="1200" dirty="0"/>
              <a:t> phase shift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072FDB4-324A-7D43-B912-B2C0685B5030}"/>
              </a:ext>
            </a:extLst>
          </p:cNvPr>
          <p:cNvSpPr/>
          <p:nvPr/>
        </p:nvSpPr>
        <p:spPr>
          <a:xfrm>
            <a:off x="3131840" y="4515966"/>
            <a:ext cx="3168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P.M. Lo </a:t>
            </a:r>
            <a:r>
              <a:rPr lang="en-US" sz="900" i="1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PRC 96 (2017) 015207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8571471C-8764-FB4B-A393-392B63C972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2787774"/>
            <a:ext cx="333050" cy="115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6455081" y="1558702"/>
                <a:ext cx="2437399" cy="281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2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2.42 </a:t>
                </a:r>
                <a:r>
                  <a:rPr lang="en-US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GeV, 0-10%</a:t>
                </a:r>
                <a:r>
                  <a:rPr lang="pl-PL" sz="12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sz="1200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081" y="1558702"/>
                <a:ext cx="2437399" cy="281872"/>
              </a:xfrm>
              <a:prstGeom prst="rect">
                <a:avLst/>
              </a:prstGeom>
              <a:blipFill>
                <a:blip r:embed="rId5"/>
                <a:stretch>
                  <a:fillRect l="-250" t="-4348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306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CFB7477-7145-3B43-A91B-DEA79A4E402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41359" y="3651870"/>
            <a:ext cx="4690681" cy="55237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100" dirty="0"/>
              <a:t>As </a:t>
            </a:r>
            <a:r>
              <a:rPr lang="de-DE" sz="1100" dirty="0" err="1"/>
              <a:t>much</a:t>
            </a:r>
            <a:r>
              <a:rPr lang="de-DE" sz="1100" dirty="0"/>
              <a:t> </a:t>
            </a:r>
            <a:r>
              <a:rPr lang="de-DE" sz="1100" dirty="0" err="1"/>
              <a:t>as</a:t>
            </a:r>
            <a:r>
              <a:rPr lang="de-DE" sz="1100" dirty="0"/>
              <a:t> 26% </a:t>
            </a:r>
            <a:r>
              <a:rPr lang="de-DE" sz="1100" dirty="0" err="1"/>
              <a:t>of</a:t>
            </a:r>
            <a:r>
              <a:rPr lang="de-DE" sz="1100" dirty="0"/>
              <a:t> K</a:t>
            </a:r>
            <a:r>
              <a:rPr lang="de-DE" sz="1100" baseline="30000" dirty="0">
                <a:latin typeface="Symbol" panose="05050102010706020507" pitchFamily="18" charset="2"/>
              </a:rPr>
              <a:t>-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r>
              <a:rPr lang="de-DE" sz="1100" dirty="0">
                <a:latin typeface="Symbol" panose="05050102010706020507" pitchFamily="18" charset="2"/>
              </a:rPr>
              <a:t>f</a:t>
            </a:r>
            <a:r>
              <a:rPr lang="de-DE" sz="1100" dirty="0"/>
              <a:t> </a:t>
            </a:r>
            <a:r>
              <a:rPr lang="de-DE" sz="1100" dirty="0" err="1"/>
              <a:t>decays</a:t>
            </a:r>
            <a:r>
              <a:rPr lang="en-DE" sz="1100" dirty="0"/>
              <a:t> 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100" dirty="0"/>
              <a:t>Ratio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>
                <a:latin typeface="Symbol" panose="05050102010706020507" pitchFamily="18" charset="2"/>
              </a:rPr>
              <a:t>f </a:t>
            </a:r>
            <a:r>
              <a:rPr lang="de-DE" sz="1100" dirty="0" err="1">
                <a:latin typeface="Symbol" panose="05050102010706020507" pitchFamily="18" charset="2"/>
              </a:rPr>
              <a:t>to</a:t>
            </a:r>
            <a:r>
              <a:rPr lang="de-DE" sz="1100" dirty="0">
                <a:latin typeface="Symbol" panose="05050102010706020507" pitchFamily="18" charset="2"/>
              </a:rPr>
              <a:t> </a:t>
            </a:r>
            <a:r>
              <a:rPr lang="de-DE" sz="1100" dirty="0"/>
              <a:t>K</a:t>
            </a:r>
            <a:r>
              <a:rPr lang="de-DE" sz="1100" baseline="30000" dirty="0">
                <a:latin typeface="Symbol" panose="05050102010706020507" pitchFamily="18" charset="2"/>
              </a:rPr>
              <a:t>-</a:t>
            </a:r>
            <a:r>
              <a:rPr lang="de-DE" sz="1100" dirty="0"/>
              <a:t>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slopes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spectra</a:t>
            </a:r>
            <a:r>
              <a:rPr lang="de-DE" sz="1100" dirty="0"/>
              <a:t> </a:t>
            </a:r>
            <a:r>
              <a:rPr lang="de-DE" sz="1100" dirty="0" err="1"/>
              <a:t>well</a:t>
            </a:r>
            <a:r>
              <a:rPr lang="de-DE" sz="1100" dirty="0"/>
              <a:t> </a:t>
            </a:r>
            <a:r>
              <a:rPr lang="de-DE" sz="1100" dirty="0" err="1"/>
              <a:t>described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UrQMD</a:t>
            </a:r>
            <a:r>
              <a:rPr lang="de-DE" sz="1100" dirty="0"/>
              <a:t>, SMASH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GiBUU</a:t>
            </a:r>
            <a:r>
              <a:rPr lang="de-DE" sz="1100" dirty="0"/>
              <a:t> (incl. </a:t>
            </a:r>
            <a:r>
              <a:rPr lang="de-DE" sz="1100" dirty="0" err="1"/>
              <a:t>bootstrap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Hagedorn States)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sz="1100" dirty="0"/>
              <a:t>Absolute </a:t>
            </a:r>
            <a:r>
              <a:rPr lang="de-DE" sz="1100" dirty="0" err="1"/>
              <a:t>yields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strange</a:t>
            </a:r>
            <a:r>
              <a:rPr lang="de-DE" sz="1100" dirty="0"/>
              <a:t> </a:t>
            </a:r>
            <a:r>
              <a:rPr lang="de-DE" sz="1100" dirty="0" err="1"/>
              <a:t>particles</a:t>
            </a:r>
            <a:r>
              <a:rPr lang="de-DE" sz="1100" dirty="0"/>
              <a:t> not </a:t>
            </a:r>
            <a:r>
              <a:rPr lang="de-DE" sz="1100" dirty="0" err="1"/>
              <a:t>yet</a:t>
            </a:r>
            <a:r>
              <a:rPr lang="de-DE" sz="1100" dirty="0"/>
              <a:t> </a:t>
            </a:r>
            <a:r>
              <a:rPr lang="de-DE" sz="1100" dirty="0" err="1"/>
              <a:t>there</a:t>
            </a:r>
            <a:endParaRPr lang="en-DE" sz="1100" dirty="0"/>
          </a:p>
        </p:txBody>
      </p:sp>
      <p:sp>
        <p:nvSpPr>
          <p:cNvPr id="7" name="Prostokąt 9">
            <a:extLst>
              <a:ext uri="{FF2B5EF4-FFF2-40B4-BE49-F238E27FC236}">
                <a16:creationId xmlns:a16="http://schemas.microsoft.com/office/drawing/2014/main" id="{714A66C7-16D2-4FFE-BFBF-809F2698D451}"/>
              </a:ext>
            </a:extLst>
          </p:cNvPr>
          <p:cNvSpPr/>
          <p:nvPr/>
        </p:nvSpPr>
        <p:spPr>
          <a:xfrm>
            <a:off x="5019167" y="3786524"/>
            <a:ext cx="35132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0070C0"/>
                </a:solidFill>
              </a:rPr>
              <a:t>HADES </a:t>
            </a:r>
            <a:r>
              <a:rPr lang="de-DE" sz="900" dirty="0" err="1">
                <a:solidFill>
                  <a:srgbClr val="0070C0"/>
                </a:solidFill>
              </a:rPr>
              <a:t>Collaboration</a:t>
            </a:r>
            <a:r>
              <a:rPr lang="de-DE" sz="900" dirty="0">
                <a:solidFill>
                  <a:srgbClr val="0070C0"/>
                </a:solidFill>
              </a:rPr>
              <a:t>, PLB 778 (2018) 403</a:t>
            </a:r>
          </a:p>
          <a:p>
            <a:r>
              <a:rPr lang="de-DE" sz="900" dirty="0">
                <a:solidFill>
                  <a:srgbClr val="0070C0"/>
                </a:solidFill>
              </a:rPr>
              <a:t>https://www.hepdata.net/record/ins1519164</a:t>
            </a:r>
          </a:p>
          <a:p>
            <a:r>
              <a:rPr lang="de-DE" sz="900" dirty="0">
                <a:solidFill>
                  <a:srgbClr val="0070C0"/>
                </a:solidFill>
              </a:rPr>
              <a:t>J. </a:t>
            </a:r>
            <a:r>
              <a:rPr lang="de-DE" sz="900" dirty="0" err="1">
                <a:solidFill>
                  <a:srgbClr val="0070C0"/>
                </a:solidFill>
              </a:rPr>
              <a:t>Steinheimer</a:t>
            </a:r>
            <a:r>
              <a:rPr lang="de-DE" sz="900" dirty="0">
                <a:solidFill>
                  <a:srgbClr val="0070C0"/>
                </a:solidFill>
              </a:rPr>
              <a:t> </a:t>
            </a:r>
            <a:r>
              <a:rPr lang="de-DE" sz="900" i="1" dirty="0">
                <a:solidFill>
                  <a:srgbClr val="0070C0"/>
                </a:solidFill>
              </a:rPr>
              <a:t>et al.</a:t>
            </a:r>
            <a:r>
              <a:rPr lang="de-DE" sz="900" dirty="0">
                <a:solidFill>
                  <a:srgbClr val="0070C0"/>
                </a:solidFill>
              </a:rPr>
              <a:t>, J. Phys. G 43 (2016) 1, 015105</a:t>
            </a:r>
          </a:p>
          <a:p>
            <a:r>
              <a:rPr lang="de-DE" sz="900" dirty="0">
                <a:solidFill>
                  <a:srgbClr val="0070C0"/>
                </a:solidFill>
              </a:rPr>
              <a:t>V. Steinberg </a:t>
            </a:r>
            <a:r>
              <a:rPr lang="de-DE" sz="900" i="1" dirty="0">
                <a:solidFill>
                  <a:srgbClr val="0070C0"/>
                </a:solidFill>
              </a:rPr>
              <a:t>et al.</a:t>
            </a:r>
            <a:r>
              <a:rPr lang="de-DE" sz="900" dirty="0">
                <a:solidFill>
                  <a:srgbClr val="0070C0"/>
                </a:solidFill>
              </a:rPr>
              <a:t>, PRC 99 (2019) 064908</a:t>
            </a:r>
          </a:p>
          <a:p>
            <a:r>
              <a:rPr lang="de-DE" sz="900" dirty="0">
                <a:solidFill>
                  <a:srgbClr val="0070C0"/>
                </a:solidFill>
              </a:rPr>
              <a:t>K. Gallmeister </a:t>
            </a:r>
            <a:r>
              <a:rPr lang="de-DE" sz="900" i="1" dirty="0">
                <a:solidFill>
                  <a:srgbClr val="0070C0"/>
                </a:solidFill>
              </a:rPr>
              <a:t>et al.</a:t>
            </a:r>
            <a:r>
              <a:rPr lang="de-DE" sz="900" dirty="0">
                <a:solidFill>
                  <a:srgbClr val="0070C0"/>
                </a:solidFill>
              </a:rPr>
              <a:t>, PRC 98 (2018) 024915</a:t>
            </a:r>
            <a:endParaRPr lang="pl-PL" sz="900" dirty="0">
              <a:solidFill>
                <a:srgbClr val="0070C0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7800" y="385763"/>
            <a:ext cx="7131050" cy="628650"/>
          </a:xfrm>
        </p:spPr>
        <p:txBody>
          <a:bodyPr/>
          <a:lstStyle/>
          <a:p>
            <a:r>
              <a:rPr lang="de-DE" dirty="0" err="1"/>
              <a:t>Strangeness</a:t>
            </a:r>
            <a:r>
              <a:rPr lang="de-DE" dirty="0"/>
              <a:t> in </a:t>
            </a:r>
            <a:r>
              <a:rPr lang="de-DE" dirty="0" err="1"/>
              <a:t>Microscopic</a:t>
            </a:r>
            <a:r>
              <a:rPr lang="de-DE" dirty="0"/>
              <a:t> Transport</a:t>
            </a:r>
          </a:p>
        </p:txBody>
      </p:sp>
      <p:pic>
        <p:nvPicPr>
          <p:cNvPr id="10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24136"/>
            <a:ext cx="2508658" cy="2427734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275"/>
          <a:stretch/>
        </p:blipFill>
        <p:spPr>
          <a:xfrm>
            <a:off x="2942705" y="1337176"/>
            <a:ext cx="2669085" cy="1954654"/>
          </a:xfrm>
          <a:prstGeom prst="rect">
            <a:avLst/>
          </a:prstGeom>
        </p:spPr>
      </p:pic>
      <p:pic>
        <p:nvPicPr>
          <p:cNvPr id="12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66"/>
          <a:stretch/>
        </p:blipFill>
        <p:spPr>
          <a:xfrm>
            <a:off x="6010341" y="1224136"/>
            <a:ext cx="2738123" cy="2304256"/>
          </a:xfrm>
          <a:prstGeom prst="rect">
            <a:avLst/>
          </a:prstGeom>
        </p:spPr>
      </p:pic>
      <p:sp>
        <p:nvSpPr>
          <p:cNvPr id="13" name="TextBox 27"/>
          <p:cNvSpPr txBox="1"/>
          <p:nvPr/>
        </p:nvSpPr>
        <p:spPr>
          <a:xfrm>
            <a:off x="467544" y="2953276"/>
            <a:ext cx="82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Gill Sans"/>
                <a:cs typeface="Gill Sans"/>
              </a:rPr>
              <a:t>SMASH</a:t>
            </a:r>
          </a:p>
        </p:txBody>
      </p:sp>
      <p:sp>
        <p:nvSpPr>
          <p:cNvPr id="14" name="Rectangle 31"/>
          <p:cNvSpPr/>
          <p:nvPr/>
        </p:nvSpPr>
        <p:spPr>
          <a:xfrm>
            <a:off x="7887531" y="3221030"/>
            <a:ext cx="146407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9518C"/>
                </a:solidFill>
                <a:latin typeface="Gill Sans"/>
                <a:cs typeface="Gill Sans"/>
              </a:rPr>
              <a:t>GiBUU+HS</a:t>
            </a:r>
            <a:endParaRPr lang="en-US" sz="1600" dirty="0">
              <a:solidFill>
                <a:srgbClr val="09518C"/>
              </a:solidFill>
              <a:latin typeface="Gill Sans"/>
              <a:cs typeface="Gill Sans"/>
            </a:endParaRPr>
          </a:p>
          <a:p>
            <a:r>
              <a:rPr lang="en-US" sz="1100" dirty="0">
                <a:latin typeface="Gill Sans"/>
                <a:cs typeface="Gill Sans"/>
              </a:rPr>
              <a:t>arbitrary</a:t>
            </a:r>
            <a:br>
              <a:rPr lang="en-US" sz="1100" dirty="0">
                <a:latin typeface="Gill Sans"/>
                <a:cs typeface="Gill Sans"/>
              </a:rPr>
            </a:br>
            <a:r>
              <a:rPr lang="en-US" sz="1100" dirty="0">
                <a:latin typeface="Gill Sans"/>
                <a:cs typeface="Gill Sans"/>
              </a:rPr>
              <a:t>normalization</a:t>
            </a:r>
          </a:p>
          <a:p>
            <a:r>
              <a:rPr lang="en-US" sz="1100" dirty="0">
                <a:latin typeface="Gill Sans"/>
                <a:cs typeface="Gill Sans"/>
              </a:rPr>
              <a:t>of theory curves</a:t>
            </a:r>
          </a:p>
        </p:txBody>
      </p:sp>
    </p:spTree>
    <p:extLst>
      <p:ext uri="{BB962C8B-B14F-4D97-AF65-F5344CB8AC3E}">
        <p14:creationId xmlns:p14="http://schemas.microsoft.com/office/powerpoint/2010/main" val="141670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A0203BDD-7923-8F48-95CC-644E02424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188151"/>
            <a:ext cx="3901456" cy="2751751"/>
          </a:xfrm>
          <a:prstGeom prst="rect">
            <a:avLst/>
          </a:prstGeom>
        </p:spPr>
      </p:pic>
      <p:sp>
        <p:nvSpPr>
          <p:cNvPr id="16385" name="Tytuł 1" descr=" 16385"/>
          <p:cNvSpPr>
            <a:spLocks noGrp="1"/>
          </p:cNvSpPr>
          <p:nvPr>
            <p:ph type="title"/>
          </p:nvPr>
        </p:nvSpPr>
        <p:spPr>
          <a:xfrm>
            <a:off x="177800" y="358923"/>
            <a:ext cx="7131050" cy="6286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Meet the HADES</a:t>
            </a:r>
            <a:r>
              <a:rPr lang="pl-PL" dirty="0">
                <a:latin typeface="Arial" charset="0"/>
              </a:rPr>
              <a:t> </a:t>
            </a:r>
            <a:br>
              <a:rPr lang="pl-PL" dirty="0">
                <a:latin typeface="Arial" charset="0"/>
              </a:rPr>
            </a:br>
            <a:r>
              <a:rPr lang="pl-PL" sz="1600" dirty="0">
                <a:latin typeface="Arial" charset="0"/>
              </a:rPr>
              <a:t>(High </a:t>
            </a:r>
            <a:r>
              <a:rPr lang="pl-PL" sz="1600" dirty="0" err="1">
                <a:latin typeface="Arial" charset="0"/>
              </a:rPr>
              <a:t>Acceptance</a:t>
            </a:r>
            <a:r>
              <a:rPr lang="pl-PL" sz="1600" dirty="0">
                <a:latin typeface="Arial" charset="0"/>
              </a:rPr>
              <a:t> Di-</a:t>
            </a:r>
            <a:r>
              <a:rPr lang="pl-PL" sz="1600" dirty="0" err="1">
                <a:latin typeface="Arial" charset="0"/>
              </a:rPr>
              <a:t>Electron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 err="1">
                <a:latin typeface="Arial" charset="0"/>
              </a:rPr>
              <a:t>Spectrometer</a:t>
            </a:r>
            <a:r>
              <a:rPr lang="pl-PL" sz="1600" dirty="0">
                <a:latin typeface="Arial" charset="0"/>
              </a:rPr>
              <a:t>)</a:t>
            </a:r>
            <a:endParaRPr lang="en-US" sz="1200" dirty="0">
              <a:latin typeface="Arial" charset="0"/>
            </a:endParaRPr>
          </a:p>
        </p:txBody>
      </p:sp>
      <p:sp>
        <p:nvSpPr>
          <p:cNvPr id="16" name="pole tekstowe 15" descr=" 5">
            <a:extLst>
              <a:ext uri="{FF2B5EF4-FFF2-40B4-BE49-F238E27FC236}">
                <a16:creationId xmlns:a16="http://schemas.microsoft.com/office/drawing/2014/main" id="{A027DEF7-98EF-4B88-BB79-65D9A7E40E24}"/>
              </a:ext>
            </a:extLst>
          </p:cNvPr>
          <p:cNvSpPr txBox="1"/>
          <p:nvPr/>
        </p:nvSpPr>
        <p:spPr>
          <a:xfrm>
            <a:off x="467544" y="4155926"/>
            <a:ext cx="4412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Fixed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-target setup</a:t>
            </a:r>
          </a:p>
          <a:p>
            <a:pPr marL="216000" indent="-2160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100" dirty="0">
                <a:solidFill>
                  <a:schemeClr val="tx1">
                    <a:lumMod val="10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Acceptance: full azimuth, polar from 18</a:t>
            </a:r>
            <a:r>
              <a:rPr lang="pl-PL" sz="1100" baseline="30000" dirty="0">
                <a:solidFill>
                  <a:schemeClr val="tx1">
                    <a:lumMod val="10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o</a:t>
            </a:r>
            <a:r>
              <a:rPr lang="pl-PL" sz="1100" dirty="0">
                <a:solidFill>
                  <a:schemeClr val="tx1">
                    <a:lumMod val="10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 to 85</a:t>
            </a:r>
            <a:r>
              <a:rPr lang="pl-PL" sz="1100" baseline="30000" dirty="0">
                <a:solidFill>
                  <a:schemeClr val="tx1">
                    <a:lumMod val="10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charset="0"/>
              </a:rPr>
              <a:t>o</a:t>
            </a:r>
            <a:endParaRPr lang="pl-PL" sz="11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E588DFC-1D48-204F-9E14-250FCF3BE55C}"/>
              </a:ext>
            </a:extLst>
          </p:cNvPr>
          <p:cNvSpPr/>
          <p:nvPr/>
        </p:nvSpPr>
        <p:spPr>
          <a:xfrm>
            <a:off x="5292080" y="1071716"/>
            <a:ext cx="37325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9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Galatyuk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Nucl.Phys</a:t>
            </a:r>
            <a:r>
              <a:rPr lang="en-US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A982 (2019); CBM, EPJA 53 3 (2017) 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e tekstowe 15" descr=" 5">
                <a:extLst>
                  <a:ext uri="{FF2B5EF4-FFF2-40B4-BE49-F238E27FC236}">
                    <a16:creationId xmlns:a16="http://schemas.microsoft.com/office/drawing/2014/main" id="{A027DEF7-98EF-4B88-BB79-65D9A7E40E24}"/>
                  </a:ext>
                </a:extLst>
              </p:cNvPr>
              <p:cNvSpPr txBox="1"/>
              <p:nvPr/>
            </p:nvSpPr>
            <p:spPr>
              <a:xfrm>
                <a:off x="5580112" y="3837117"/>
                <a:ext cx="4340598" cy="136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de-DE" sz="11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Accepted</a:t>
                </a: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11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trigger</a:t>
                </a: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rate: </a:t>
                </a:r>
              </a:p>
              <a:p>
                <a:pPr marL="216000" lvl="1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8 kHz in Apr 2012 Au+Au</a:t>
                </a:r>
                <a:r>
                  <a:rPr lang="pl-PL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1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1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pl-PL" sz="1100" b="1">
                                <a:latin typeface="Cambria Math" panose="02040503050406030204" pitchFamily="18" charset="0"/>
                              </a:rPr>
                              <m:t>𝐍𝐍</m:t>
                            </m:r>
                          </m:sub>
                        </m:sSub>
                      </m:e>
                    </m:rad>
                    <m:r>
                      <a:rPr lang="pl-PL" sz="11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l-PL" sz="1100" dirty="0">
                    <a:latin typeface="+mj-lt"/>
                  </a:rPr>
                  <a:t> 2.42 </a:t>
                </a:r>
                <a:r>
                  <a:rPr lang="pl-PL" sz="1100" dirty="0" err="1">
                    <a:latin typeface="+mj-lt"/>
                  </a:rPr>
                  <a:t>GeV</a:t>
                </a:r>
                <a:endParaRPr lang="pl-PL" sz="11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16000" lvl="1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pl-PL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6 kHz in Mar 2019 </a:t>
                </a:r>
                <a:r>
                  <a:rPr lang="de-DE" sz="11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Ag+Ag</a:t>
                </a:r>
                <a:r>
                  <a:rPr lang="pl-PL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1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1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11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pl-PL" sz="1100" b="1">
                                <a:latin typeface="Cambria Math" panose="02040503050406030204" pitchFamily="18" charset="0"/>
                              </a:rPr>
                              <m:t>𝐍𝐍</m:t>
                            </m:r>
                          </m:sub>
                        </m:sSub>
                      </m:e>
                    </m:rad>
                    <m:r>
                      <a:rPr lang="pl-PL" sz="11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l-PL" sz="1100" dirty="0">
                    <a:latin typeface="+mj-lt"/>
                  </a:rPr>
                  <a:t> 2.55 GeV</a:t>
                </a:r>
                <a:endParaRPr lang="de-DE" sz="1100" dirty="0">
                  <a:latin typeface="+mj-lt"/>
                </a:endParaRPr>
              </a:p>
              <a:p>
                <a:pPr marL="216000" lvl="1" indent="-216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50 kHz </a:t>
                </a:r>
                <a:r>
                  <a:rPr lang="de-DE" sz="11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for</a:t>
                </a: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11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hadron</a:t>
                </a:r>
                <a:r>
                  <a:rPr lang="de-DE" sz="11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11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beams</a:t>
                </a:r>
                <a:endParaRPr lang="de-DE" sz="11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14313" indent="-214313">
                  <a:spcBef>
                    <a:spcPts val="900"/>
                  </a:spcBef>
                  <a:buFont typeface="Courier New" panose="02070309020205020404" pitchFamily="49" charset="0"/>
                  <a:buChar char="o"/>
                </a:pPr>
                <a:endParaRPr lang="pl-PL" sz="1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pole tekstowe 15" descr=" 5">
                <a:extLst>
                  <a:ext uri="{FF2B5EF4-FFF2-40B4-BE49-F238E27FC236}">
                    <a16:creationId xmlns:a16="http://schemas.microsoft.com/office/drawing/2014/main" id="{A027DEF7-98EF-4B88-BB79-65D9A7E40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837117"/>
                <a:ext cx="4340598" cy="1368195"/>
              </a:xfrm>
              <a:prstGeom prst="rect">
                <a:avLst/>
              </a:prstGeom>
              <a:blipFill>
                <a:blip r:embed="rId4"/>
                <a:stretch>
                  <a:fillRect t="-4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E98F938D-8C92-3B43-AFBB-8F10A19B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0" y="1260159"/>
            <a:ext cx="4892001" cy="275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46F1DC-30C2-3841-9580-90CCC9A20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Correlatd</a:t>
            </a:r>
            <a:r>
              <a:rPr lang="en-GB" dirty="0"/>
              <a:t> Pion-Proton Pair Emission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D0E86F85-6C85-E94F-A01E-6B546CA3B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06" y="1347614"/>
            <a:ext cx="2604327" cy="253754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E774B99-AA26-A644-B1FB-210625D63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3598"/>
            <a:ext cx="2765379" cy="2672033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D4BCD365-BE33-644A-A912-D2E129027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491630"/>
            <a:ext cx="2267653" cy="2342963"/>
          </a:xfrm>
          <a:prstGeom prst="rect">
            <a:avLst/>
          </a:prstGeom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9AA35F0E-7F52-504D-A35E-9809F63CFF0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81" y="1206935"/>
            <a:ext cx="1815367" cy="26516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B0CA989-16B7-CA43-B530-5E20635B8C04}"/>
              </a:ext>
            </a:extLst>
          </p:cNvPr>
          <p:cNvSpPr txBox="1"/>
          <p:nvPr/>
        </p:nvSpPr>
        <p:spPr>
          <a:xfrm>
            <a:off x="467544" y="1131590"/>
            <a:ext cx="2196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Analysis of </a:t>
            </a:r>
            <a:r>
              <a:rPr lang="en-GB" sz="1200" dirty="0" err="1">
                <a:latin typeface="Symbol" pitchFamily="2" charset="2"/>
              </a:rPr>
              <a:t>p</a:t>
            </a:r>
            <a:r>
              <a:rPr lang="en-GB" sz="1200" baseline="30000" dirty="0" err="1">
                <a:latin typeface="Symbol" pitchFamily="2" charset="2"/>
              </a:rPr>
              <a:t>+</a:t>
            </a:r>
            <a:r>
              <a:rPr lang="en-GB" sz="1200" dirty="0" err="1"/>
              <a:t>p</a:t>
            </a:r>
            <a:r>
              <a:rPr lang="en-GB" sz="1200" dirty="0"/>
              <a:t> and </a:t>
            </a:r>
            <a:r>
              <a:rPr lang="en-GB" sz="1200" dirty="0">
                <a:latin typeface="Symbol" pitchFamily="2" charset="2"/>
              </a:rPr>
              <a:t>p</a:t>
            </a:r>
            <a:r>
              <a:rPr lang="en-GB" sz="1200" baseline="30000" dirty="0">
                <a:latin typeface="Symbol" pitchFamily="2" charset="2"/>
              </a:rPr>
              <a:t>-</a:t>
            </a:r>
            <a:r>
              <a:rPr lang="en-GB" sz="1200" dirty="0"/>
              <a:t>p pairs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E14D5DD-0548-8A40-B8DB-503A8FCEB2AB}"/>
              </a:ext>
            </a:extLst>
          </p:cNvPr>
          <p:cNvSpPr/>
          <p:nvPr/>
        </p:nvSpPr>
        <p:spPr>
          <a:xfrm>
            <a:off x="4067944" y="850382"/>
            <a:ext cx="28083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 Collaboration</a:t>
            </a:r>
            <a:r>
              <a:rPr lang="en-GB" sz="900" dirty="0">
                <a:solidFill>
                  <a:srgbClr val="145AA1"/>
                </a:solidFill>
              </a:rPr>
              <a:t>, MS. submitted</a:t>
            </a:r>
            <a:endParaRPr lang="en-GB" sz="900" dirty="0">
              <a:solidFill>
                <a:srgbClr val="145A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5269C40C-FEE4-B343-B664-0EA55F4A754F}"/>
              </a:ext>
            </a:extLst>
          </p:cNvPr>
          <p:cNvSpPr txBox="1">
            <a:spLocks/>
          </p:cNvSpPr>
          <p:nvPr/>
        </p:nvSpPr>
        <p:spPr>
          <a:xfrm>
            <a:off x="358775" y="3939902"/>
            <a:ext cx="5689389" cy="1008112"/>
          </a:xfrm>
          <a:prstGeom prst="rect">
            <a:avLst/>
          </a:prstGeom>
        </p:spPr>
        <p:txBody>
          <a:bodyPr/>
          <a:lstStyle>
            <a:lvl1pPr marL="285750" indent="-28575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EE7833"/>
              </a:buClr>
              <a:buFont typeface="Meiryo" panose="020B0604030504040204" pitchFamily="34" charset="-128"/>
              <a:buChar char="☐"/>
              <a:tabLst>
                <a:tab pos="180000" algn="l"/>
                <a:tab pos="360000" algn="l"/>
              </a:tabLst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113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Courier New" panose="02070309020205020404" pitchFamily="49" charset="0"/>
              <a:buChar char="o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5500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/>
              <a:t>High statistics </a:t>
            </a:r>
            <a:r>
              <a:rPr lang="en-US" sz="1200" dirty="0">
                <a:sym typeface="Wingdings"/>
              </a:rPr>
              <a:t>allows multi-differential analysis</a:t>
            </a:r>
            <a:endParaRPr lang="en-US" sz="1200" dirty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/>
              <a:t>Understanding of “kinematical” mass shift with S-matrix formalism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200" dirty="0"/>
              <a:t>Comparison to microscopic transport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CB421463-2B9D-9B44-A625-A2325E8270B8}"/>
              </a:ext>
            </a:extLst>
          </p:cNvPr>
          <p:cNvSpPr/>
          <p:nvPr/>
        </p:nvSpPr>
        <p:spPr>
          <a:xfrm>
            <a:off x="5976156" y="3869635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Lo, </a:t>
            </a:r>
            <a:r>
              <a:rPr lang="de-DE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EPJ</a:t>
            </a:r>
            <a:r>
              <a:rPr lang="tr-T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(2017) no.8, 533 </a:t>
            </a:r>
            <a:endParaRPr lang="en-US" sz="900" dirty="0">
              <a:solidFill>
                <a:srgbClr val="145A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Dashen</a:t>
            </a:r>
            <a:r>
              <a:rPr lang="en-US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Phys. Rev. 187 (1969) 345</a:t>
            </a:r>
          </a:p>
          <a:p>
            <a:pPr algn="r"/>
            <a:r>
              <a:rPr lang="en-US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R.Venugopalan</a:t>
            </a:r>
            <a:r>
              <a:rPr lang="en-US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NPA 546 (1992) 718</a:t>
            </a:r>
            <a:endParaRPr lang="fr-FR" sz="900" dirty="0">
              <a:solidFill>
                <a:srgbClr val="145A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fr-FR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Weinhold</a:t>
            </a:r>
            <a:r>
              <a:rPr lang="fr-F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fr-FR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Friman</a:t>
            </a:r>
            <a:r>
              <a:rPr lang="fr-FR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r>
              <a:rPr lang="hu-HU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433 (1998) 236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28A6DAC1-58F1-DF4F-B8E2-57F26872DCD5}"/>
              </a:ext>
            </a:extLst>
          </p:cNvPr>
          <p:cNvSpPr/>
          <p:nvPr/>
        </p:nvSpPr>
        <p:spPr>
          <a:xfrm>
            <a:off x="3391400" y="4434666"/>
            <a:ext cx="269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UrQMD</a:t>
            </a:r>
            <a:r>
              <a:rPr lang="en-GB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Reichert et al., 2004.10539 [</a:t>
            </a:r>
            <a:r>
              <a:rPr lang="en-GB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nucl-th</a:t>
            </a:r>
            <a:r>
              <a:rPr lang="en-GB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]; </a:t>
            </a:r>
            <a:r>
              <a:rPr lang="en-GB" sz="900" dirty="0" err="1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Astron.Nachr</a:t>
            </a:r>
            <a:r>
              <a:rPr lang="en-GB" sz="900" dirty="0">
                <a:solidFill>
                  <a:srgbClr val="145A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340 (2019) 9-10, 1018-1022</a:t>
            </a:r>
          </a:p>
        </p:txBody>
      </p:sp>
    </p:spTree>
    <p:extLst>
      <p:ext uri="{BB962C8B-B14F-4D97-AF65-F5344CB8AC3E}">
        <p14:creationId xmlns:p14="http://schemas.microsoft.com/office/powerpoint/2010/main" val="3598876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HBT (𝜋</a:t>
            </a:r>
            <a:r>
              <a:rPr lang="fr-FR" baseline="30000" dirty="0"/>
              <a:t>−</a:t>
            </a:r>
            <a:r>
              <a:rPr lang="fr-FR" dirty="0"/>
              <a:t> 𝜋</a:t>
            </a:r>
            <a:r>
              <a:rPr lang="fr-FR" baseline="30000" dirty="0"/>
              <a:t>−</a:t>
            </a:r>
            <a:r>
              <a:rPr lang="fr-FR" dirty="0"/>
              <a:t>) image </a:t>
            </a:r>
            <a:br>
              <a:rPr lang="fr-FR" dirty="0"/>
            </a:br>
            <a:r>
              <a:rPr lang="fr-FR" dirty="0"/>
              <a:t>of </a:t>
            </a:r>
            <a:r>
              <a:rPr lang="fr-FR" dirty="0" err="1"/>
              <a:t>Au+Au</a:t>
            </a:r>
            <a:r>
              <a:rPr lang="fr-FR" dirty="0"/>
              <a:t> collision zone</a:t>
            </a:r>
            <a:endParaRPr lang="de-DE" dirty="0"/>
          </a:p>
        </p:txBody>
      </p:sp>
      <p:pic>
        <p:nvPicPr>
          <p:cNvPr id="4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E6F9325-7B6A-964C-BCDC-A4EB5933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5" y="987574"/>
            <a:ext cx="3791918" cy="3497375"/>
          </a:xfrm>
          <a:prstGeom prst="rect">
            <a:avLst/>
          </a:prstGeom>
        </p:spPr>
      </p:pic>
      <p:pic>
        <p:nvPicPr>
          <p:cNvPr id="5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D28D9EB-FEF9-D545-9B44-DD5798D5E0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582611"/>
            <a:ext cx="1810440" cy="1944546"/>
          </a:xfrm>
          <a:prstGeom prst="rect">
            <a:avLst/>
          </a:prstGeom>
        </p:spPr>
      </p:pic>
      <p:grpSp>
        <p:nvGrpSpPr>
          <p:cNvPr id="6" name="Group 9">
            <a:extLst>
              <a:ext uri="{FF2B5EF4-FFF2-40B4-BE49-F238E27FC236}">
                <a16:creationId xmlns:a16="http://schemas.microsoft.com/office/drawing/2014/main" id="{F8885229-9C12-964B-B872-FA37ED978684}"/>
              </a:ext>
            </a:extLst>
          </p:cNvPr>
          <p:cNvGrpSpPr/>
          <p:nvPr/>
        </p:nvGrpSpPr>
        <p:grpSpPr>
          <a:xfrm>
            <a:off x="6408204" y="3593674"/>
            <a:ext cx="2489979" cy="893231"/>
            <a:chOff x="6645675" y="3775623"/>
            <a:chExt cx="2489979" cy="893231"/>
          </a:xfrm>
        </p:grpSpPr>
        <p:pic>
          <p:nvPicPr>
            <p:cNvPr id="7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8CFF66AD-3F85-F240-B35E-EE8587CAE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5675" y="3775623"/>
              <a:ext cx="2489979" cy="893231"/>
            </a:xfrm>
            <a:prstGeom prst="rect">
              <a:avLst/>
            </a:prstGeom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3E508FB2-77A9-D44A-9266-D251C94727CF}"/>
                </a:ext>
              </a:extLst>
            </p:cNvPr>
            <p:cNvSpPr/>
            <p:nvPr/>
          </p:nvSpPr>
          <p:spPr>
            <a:xfrm>
              <a:off x="7992886" y="4063998"/>
              <a:ext cx="329849" cy="2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5F12C35C-28C6-0644-9F09-2ADFFFDA6195}"/>
                </a:ext>
              </a:extLst>
            </p:cNvPr>
            <p:cNvSpPr/>
            <p:nvPr/>
          </p:nvSpPr>
          <p:spPr>
            <a:xfrm>
              <a:off x="8526292" y="4309535"/>
              <a:ext cx="329849" cy="26246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8371596F-D08D-784F-A31F-9E08CF57A162}"/>
                </a:ext>
              </a:extLst>
            </p:cNvPr>
            <p:cNvSpPr/>
            <p:nvPr/>
          </p:nvSpPr>
          <p:spPr>
            <a:xfrm>
              <a:off x="8534761" y="3826930"/>
              <a:ext cx="329849" cy="26246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71D13B49-AA26-2B42-A7FF-C0E5E8150ABE}"/>
                </a:ext>
              </a:extLst>
            </p:cNvPr>
            <p:cNvSpPr/>
            <p:nvPr/>
          </p:nvSpPr>
          <p:spPr>
            <a:xfrm>
              <a:off x="7992892" y="4334930"/>
              <a:ext cx="329849" cy="262467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F7B9389F-1B66-754B-9809-8DEC53CAEF86}"/>
                  </a:ext>
                </a:extLst>
              </p:cNvPr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3920069" y="1046400"/>
                <a:ext cx="4105275" cy="212004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sz="1200" dirty="0"/>
                  <a:t>Identical particle correlations from Au-Au collisions, </a:t>
                </a:r>
                <a:r>
                  <a:rPr lang="en-US" sz="1200" dirty="0" err="1"/>
                  <a:t>a.f.o</a:t>
                </a:r>
                <a:r>
                  <a:rPr lang="en-US" sz="1200" dirty="0"/>
                  <a:t>. relative event-plane angle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20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l-GR" sz="1200" dirty="0"/>
                  <a:t> </a:t>
                </a:r>
                <a:r>
                  <a:rPr lang="en-US" sz="1200" dirty="0"/>
                  <a:t>and pair momentum</a:t>
                </a:r>
              </a:p>
              <a:p>
                <a:r>
                  <a:rPr lang="en-US" sz="1200" dirty="0"/>
                  <a:t>Size modulations available for 6 bins </a:t>
                </a:r>
                <a:br>
                  <a:rPr lang="en-US" sz="1200" dirty="0"/>
                </a:br>
                <a:r>
                  <a:rPr lang="en-US" sz="1200" dirty="0"/>
                  <a:t>in pair momentum</a:t>
                </a:r>
              </a:p>
              <a:p>
                <a:r>
                  <a:rPr lang="en-US" sz="1200" dirty="0"/>
                  <a:t>Initial (nuclear overlap) eccentricity </a:t>
                </a:r>
                <a:br>
                  <a:rPr lang="en-US" sz="1200" dirty="0"/>
                </a:br>
                <a:r>
                  <a:rPr lang="en-US" sz="1200" dirty="0"/>
                  <a:t>is relaxed at freeze-out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initial</m:t>
                        </m:r>
                      </m:sub>
                    </m:sSub>
                    <m:r>
                      <a:rPr lang="ar-AE" sz="12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final</m:t>
                        </m:r>
                      </m:sub>
                    </m:sSub>
                  </m:oMath>
                </a14:m>
                <a:r>
                  <a:rPr lang="ar-AE" sz="1200" dirty="0"/>
                  <a:t>.</a:t>
                </a:r>
              </a:p>
            </p:txBody>
          </p:sp>
        </mc:Choice>
        <mc:Fallback xmlns="">
          <p:sp>
            <p:nvSpPr>
              <p:cNvPr id="12" name="Content Placeholder 6">
                <a:extLst>
                  <a:ext uri="{FF2B5EF4-FFF2-40B4-BE49-F238E27FC236}">
                    <a16:creationId xmlns:a16="http://schemas.microsoft.com/office/drawing/2014/main" id="{F7B9389F-1B66-754B-9809-8DEC53CAEF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3920069" y="1046400"/>
                <a:ext cx="4105275" cy="21200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6">
            <a:extLst>
              <a:ext uri="{FF2B5EF4-FFF2-40B4-BE49-F238E27FC236}">
                <a16:creationId xmlns:a16="http://schemas.microsoft.com/office/drawing/2014/main" id="{50DCEB7E-6856-744F-A6D1-182DF34F2458}"/>
              </a:ext>
            </a:extLst>
          </p:cNvPr>
          <p:cNvSpPr/>
          <p:nvPr/>
        </p:nvSpPr>
        <p:spPr>
          <a:xfrm>
            <a:off x="4141592" y="4360610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HADES, </a:t>
            </a:r>
            <a:r>
              <a:rPr lang="pl-PL" sz="900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Phys.Lett.B</a:t>
            </a:r>
            <a:r>
              <a:rPr lang="pl-PL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795 (2019) 446-45</a:t>
            </a:r>
          </a:p>
          <a:p>
            <a:r>
              <a:rPr lang="pl-PL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HADES, 1910.07885 [</a:t>
            </a:r>
            <a:r>
              <a:rPr lang="pl-PL" sz="900" dirty="0" err="1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pl-PL" sz="900" dirty="0">
                <a:solidFill>
                  <a:srgbClr val="145A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-ex]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F714D421-D594-CA46-9BEC-9314EC2F82A2}"/>
              </a:ext>
            </a:extLst>
          </p:cNvPr>
          <p:cNvSpPr/>
          <p:nvPr/>
        </p:nvSpPr>
        <p:spPr>
          <a:xfrm>
            <a:off x="397933" y="1039017"/>
            <a:ext cx="1490134" cy="14308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87C7E534-0BA5-8E4E-B3AA-00CAA80B6453}"/>
              </a:ext>
            </a:extLst>
          </p:cNvPr>
          <p:cNvSpPr/>
          <p:nvPr/>
        </p:nvSpPr>
        <p:spPr>
          <a:xfrm>
            <a:off x="397936" y="2761982"/>
            <a:ext cx="1490134" cy="14308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DCE1362E-374F-9B4B-BB1B-8D893EF12D14}"/>
              </a:ext>
            </a:extLst>
          </p:cNvPr>
          <p:cNvSpPr/>
          <p:nvPr/>
        </p:nvSpPr>
        <p:spPr>
          <a:xfrm>
            <a:off x="2159001" y="1039014"/>
            <a:ext cx="1490134" cy="143086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AF8F93A7-73A7-2444-892D-6D6D81587F23}"/>
              </a:ext>
            </a:extLst>
          </p:cNvPr>
          <p:cNvSpPr/>
          <p:nvPr/>
        </p:nvSpPr>
        <p:spPr>
          <a:xfrm>
            <a:off x="2134261" y="2757725"/>
            <a:ext cx="1490134" cy="143086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0A9648AC-4A96-584E-B9AB-E33A0CF48E73}"/>
                  </a:ext>
                </a:extLst>
              </p:cNvPr>
              <p:cNvSpPr txBox="1"/>
              <p:nvPr/>
            </p:nvSpPr>
            <p:spPr>
              <a:xfrm>
                <a:off x="313269" y="4479190"/>
                <a:ext cx="3208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=∠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𝑦𝑏</m:t>
                    </m:r>
                  </m:oMath>
                </a14:m>
                <a:r>
                  <a:rPr lang="en-GB" sz="1400" i="1" dirty="0">
                    <a:solidFill>
                      <a:schemeClr val="tx1"/>
                    </a:solidFill>
                  </a:rPr>
                  <a:t> </a:t>
                </a:r>
                <a:r>
                  <a:rPr lang="en-GB" sz="1000" i="1" dirty="0">
                    <a:solidFill>
                      <a:schemeClr val="tx1"/>
                    </a:solidFill>
                  </a:rPr>
                  <a:t>(long axis and impact parameter)</a:t>
                </a:r>
                <a:endParaRPr lang="en-GB" sz="12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0A9648AC-4A96-584E-B9AB-E33A0CF48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69" y="4479190"/>
                <a:ext cx="3208864" cy="30777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42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Event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identification</a:t>
            </a:r>
            <a:endParaRPr lang="de-DE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383D18F-8B83-D94F-A1AF-588CC7BBCB5E}"/>
              </a:ext>
            </a:extLst>
          </p:cNvPr>
          <p:cNvSpPr txBox="1">
            <a:spLocks/>
          </p:cNvSpPr>
          <p:nvPr/>
        </p:nvSpPr>
        <p:spPr>
          <a:xfrm>
            <a:off x="1091637" y="5372948"/>
            <a:ext cx="8005229" cy="215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Tetyana Galatyuk | HADES results | RFBR Grants for NICA | 20-23 Oct 2020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1D79C2-74B2-E34D-8A3B-47813014131C}"/>
              </a:ext>
            </a:extLst>
          </p:cNvPr>
          <p:cNvSpPr txBox="1">
            <a:spLocks/>
          </p:cNvSpPr>
          <p:nvPr/>
        </p:nvSpPr>
        <p:spPr>
          <a:xfrm>
            <a:off x="261900" y="1172917"/>
            <a:ext cx="4105275" cy="1146805"/>
          </a:xfrm>
          <a:prstGeom prst="rect">
            <a:avLst/>
          </a:prstGeom>
        </p:spPr>
        <p:txBody>
          <a:bodyPr/>
          <a:lstStyle>
            <a:lvl1pPr marL="285750" indent="-285750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rgbClr val="EE7833"/>
              </a:buClr>
              <a:buFont typeface="Meiryo" panose="020B0604030504040204" pitchFamily="34" charset="-128"/>
              <a:buChar char="☐"/>
              <a:tabLst>
                <a:tab pos="180000" algn="l"/>
                <a:tab pos="360000" algn="l"/>
              </a:tabLst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67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6113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Courier New" panose="02070309020205020404" pitchFamily="49" charset="0"/>
              <a:buChar char="o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5500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lang="de-DE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18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Au (Ag) beam on 15-fold segmented Au (Ag)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target</a:t>
            </a:r>
          </a:p>
          <a:p>
            <a:pPr marL="216000" lvl="0" indent="-216000" fontAlgn="auto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7×10</a:t>
            </a:r>
            <a:r>
              <a:rPr lang="en-US" sz="1100" baseline="30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9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 Au+Au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</a:rPr>
              <a:t>events recorded</a:t>
            </a:r>
          </a:p>
          <a:p>
            <a:pPr marL="216000" lvl="0" indent="-216000" fontAlgn="auto"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15×10</a:t>
            </a:r>
            <a:r>
              <a:rPr lang="en-US" sz="1100" baseline="30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9</a:t>
            </a: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sz="11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Ag+Ag</a:t>
            </a: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events recorded</a:t>
            </a:r>
            <a:endParaRPr kumimoji="0" lang="en-D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68152DD2-8ADA-E54A-A63F-1B07FAFBDC05}"/>
                  </a:ext>
                </a:extLst>
              </p:cNvPr>
              <p:cNvSpPr txBox="1"/>
              <p:nvPr/>
            </p:nvSpPr>
            <p:spPr>
              <a:xfrm>
                <a:off x="251520" y="4342333"/>
                <a:ext cx="230223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DE" sz="1100" dirty="0">
                    <a:solidFill>
                      <a:prstClr val="black"/>
                    </a:solidFill>
                    <a:latin typeface="Arial"/>
                    <a:cs typeface="+mn-cs"/>
                  </a:rPr>
                  <a:t>Event pile-up </a:t>
                </a:r>
                <a14:m>
                  <m:oMath xmlns:m="http://schemas.openxmlformats.org/officeDocument/2006/math">
                    <m:r>
                      <a:rPr lang="en-DE" sz="11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≤</m:t>
                    </m:r>
                    <m:r>
                      <a:rPr lang="de-DE" sz="11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2×</m:t>
                    </m:r>
                    <m:sSup>
                      <m:sSupPr>
                        <m:ctrlPr>
                          <a:rPr lang="de-DE" sz="11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de-DE" sz="11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de-DE" sz="11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−4</m:t>
                        </m:r>
                      </m:sup>
                    </m:sSup>
                  </m:oMath>
                </a14:m>
                <a:endParaRPr lang="en-DE" sz="1100" dirty="0">
                  <a:solidFill>
                    <a:prstClr val="black"/>
                  </a:solidFill>
                  <a:latin typeface="Arial"/>
                  <a:cs typeface="+mn-c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DE" sz="1100" dirty="0">
                    <a:solidFill>
                      <a:prstClr val="black"/>
                    </a:solidFill>
                    <a:latin typeface="Arial"/>
                    <a:cs typeface="+mn-cs"/>
                  </a:rPr>
                  <a:t>Segmented target + Start + VETO</a:t>
                </a:r>
              </a:p>
            </p:txBody>
          </p:sp>
        </mc:Choice>
        <mc:Fallback xmlns=""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68152DD2-8ADA-E54A-A63F-1B07FAFBD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342333"/>
                <a:ext cx="2302233" cy="430887"/>
              </a:xfrm>
              <a:prstGeom prst="rect">
                <a:avLst/>
              </a:prstGeom>
              <a:blipFill>
                <a:blip r:embed="rId3"/>
                <a:stretch>
                  <a:fillRect t="-1408" b="-84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A72175-4C05-8C41-A83D-079D5F6496D5}"/>
              </a:ext>
            </a:extLst>
          </p:cNvPr>
          <p:cNvSpPr txBox="1">
            <a:spLocks/>
          </p:cNvSpPr>
          <p:nvPr/>
        </p:nvSpPr>
        <p:spPr>
          <a:xfrm>
            <a:off x="5676486" y="1131590"/>
            <a:ext cx="3469551" cy="1317239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285750" indent="-285750" defTabSz="18000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EE7833"/>
              </a:buClr>
              <a:buFont typeface="Meiryo" panose="020B0604030504040204" pitchFamily="34" charset="-128"/>
              <a:buChar char="☐"/>
              <a:tabLst>
                <a:tab pos="180000" algn="l"/>
                <a:tab pos="360000" algn="l"/>
              </a:tabLs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66725" lvl="1" indent="-285750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646113" indent="-285750">
              <a:spcBef>
                <a:spcPct val="20000"/>
              </a:spcBef>
              <a:buClr>
                <a:srgbClr val="145AA0"/>
              </a:buClr>
              <a:buFont typeface="Courier New" panose="02070309020205020404" pitchFamily="49" charset="0"/>
              <a:buChar char="o"/>
              <a:defRPr sz="1400"/>
            </a:lvl3pPr>
            <a:lvl4pPr marL="825500" indent="-285750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sz="1400"/>
            </a:lvl4pPr>
            <a:lvl5pPr marL="1000125" indent="-285750">
              <a:spcBef>
                <a:spcPct val="20000"/>
              </a:spcBef>
              <a:buClr>
                <a:srgbClr val="145AA0"/>
              </a:buClr>
              <a:buFont typeface="Meiryo" panose="020B0604030504040204" pitchFamily="34" charset="-128"/>
              <a:buChar char="☐"/>
              <a:defRPr sz="1400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16000" lvl="1" indent="-216000" fontAlgn="auto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+mn-cs"/>
              </a:rPr>
              <a:t>Velocity, Momentum</a:t>
            </a:r>
          </a:p>
          <a:p>
            <a:pPr marL="216000" lvl="1" indent="-216000" fontAlgn="auto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+mn-cs"/>
              </a:rPr>
              <a:t>dE</a:t>
            </a: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+mn-cs"/>
              </a:rPr>
              <a:t>/dx in MDC and </a:t>
            </a:r>
            <a:r>
              <a:rPr lang="en-US" sz="11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+mn-cs"/>
              </a:rPr>
              <a:t>ToF</a:t>
            </a:r>
            <a:endParaRPr lang="en-US" sz="1100" dirty="0">
              <a:solidFill>
                <a:prstClr val="black">
                  <a:lumMod val="85000"/>
                  <a:lumOff val="15000"/>
                </a:prstClr>
              </a:solidFill>
              <a:latin typeface="Arial"/>
              <a:cs typeface="+mn-cs"/>
            </a:endParaRPr>
          </a:p>
          <a:p>
            <a:pPr marL="216000" lvl="1" indent="-216000" fontAlgn="auto">
              <a:spcBef>
                <a:spcPts val="6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+mn-cs"/>
              </a:rPr>
              <a:t>RICH information</a:t>
            </a:r>
          </a:p>
        </p:txBody>
      </p:sp>
      <p:pic>
        <p:nvPicPr>
          <p:cNvPr id="13" name="Picture 37">
            <a:extLst>
              <a:ext uri="{FF2B5EF4-FFF2-40B4-BE49-F238E27FC236}">
                <a16:creationId xmlns:a16="http://schemas.microsoft.com/office/drawing/2014/main" id="{E78A434D-C4CE-974B-AEE5-7B1370551C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14" y="1982608"/>
            <a:ext cx="2482858" cy="2317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46">
                <a:extLst>
                  <a:ext uri="{FF2B5EF4-FFF2-40B4-BE49-F238E27FC236}">
                    <a16:creationId xmlns:a16="http://schemas.microsoft.com/office/drawing/2014/main" id="{93C0E8F4-2EDA-E346-A416-918BF13AABA8}"/>
                  </a:ext>
                </a:extLst>
              </p:cNvPr>
              <p:cNvSpPr txBox="1"/>
              <p:nvPr/>
            </p:nvSpPr>
            <p:spPr>
              <a:xfrm>
                <a:off x="2737214" y="4299942"/>
                <a:ext cx="2287303" cy="416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𝐸𝑅𝐴𝑇</m:t>
                      </m:r>
                      <m:r>
                        <a:rPr lang="de-DE" sz="1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box>
                        <m:boxPr>
                          <m:ctrlPr>
                            <a:rPr lang="de-DE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𝑡𝑜𝑡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∥</m:t>
                                  </m:r>
                                </m:sub>
                                <m:sup>
                                  <m: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𝑡𝑜𝑡</m:t>
                                  </m:r>
                                </m:sup>
                              </m:sSubSup>
                            </m:den>
                          </m:f>
                          <m:r>
                            <a:rPr lang="de-DE" sz="1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box>
                            <m:boxPr>
                              <m:ctrlPr>
                                <a:rPr lang="de-DE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de-DE" sz="1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de-DE" sz="1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⊥,</m:t>
                                          </m:r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subSup"/>
                                      <m:supHide m:val="on"/>
                                      <m:ctrlPr>
                                        <a:rPr lang="de-DE" sz="1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9"/>
                                        </m:rPr>
                                        <a:rPr lang="de-DE" sz="1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∥,</m:t>
                                          </m:r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  <m:r>
                                <a:rPr lang="de-DE" sz="12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=</m:t>
                              </m:r>
                              <m:box>
                                <m:boxPr>
                                  <m:ctrlPr>
                                    <a:rPr lang="de-DE" sz="12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de-DE" sz="1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nary>
                                        <m:naryPr>
                                          <m:chr m:val="∑"/>
                                          <m:limLoc m:val="subSup"/>
                                          <m:supHide m:val="on"/>
                                          <m:ctrlP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9"/>
                                            </m:rP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20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𝑠𝑖𝑛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subSup"/>
                                          <m:supHide m:val="on"/>
                                          <m:ctrlPr>
                                            <a:rPr lang="de-DE" sz="1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9"/>
                                            </m:rPr>
                                            <a:rPr lang="de-DE" sz="12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20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𝑐𝑜𝑠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2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den>
                                  </m:f>
                                </m:e>
                              </m:box>
                            </m:e>
                          </m:box>
                        </m:e>
                      </m:box>
                    </m:oMath>
                  </m:oMathPara>
                </a14:m>
                <a:endParaRPr lang="en-DE" sz="1200" dirty="0">
                  <a:solidFill>
                    <a:prstClr val="black"/>
                  </a:solidFill>
                  <a:latin typeface="Arial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46">
                <a:extLst>
                  <a:ext uri="{FF2B5EF4-FFF2-40B4-BE49-F238E27FC236}">
                    <a16:creationId xmlns:a16="http://schemas.microsoft.com/office/drawing/2014/main" id="{93C0E8F4-2EDA-E346-A416-918BF13AA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214" y="4299942"/>
                <a:ext cx="2287303" cy="416974"/>
              </a:xfrm>
              <a:prstGeom prst="rect">
                <a:avLst/>
              </a:prstGeom>
              <a:blipFill>
                <a:blip r:embed="rId6"/>
                <a:stretch>
                  <a:fillRect t="-43478" b="-637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137" y="2078085"/>
            <a:ext cx="3914729" cy="2149849"/>
          </a:xfrm>
          <a:prstGeom prst="rect">
            <a:avLst/>
          </a:prstGeom>
        </p:spPr>
      </p:pic>
      <p:pic>
        <p:nvPicPr>
          <p:cNvPr id="1026" name="Picture 2" descr="https://hades-wiki.gsi.de/foswiki/pub/Physics/AgagEventChara/dsigma_dNpart_vs_Npart_AgA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2198"/>
            <a:ext cx="2376264" cy="23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1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CF74660-0BB9-894A-B4E7-93D9630F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Electromagnetic Probes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02854DF-9BE8-FF4E-936B-5496E3BD6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33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1A6726B8-020E-4412-B484-F4D687F256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58086"/>
            <a:ext cx="3318343" cy="2673904"/>
          </a:xfrm>
          <a:prstGeom prst="rect">
            <a:avLst/>
          </a:prstGeom>
        </p:spPr>
      </p:pic>
      <p:pic>
        <p:nvPicPr>
          <p:cNvPr id="21" name="PFE element 5" descr="lCAyMzWKPdCY4.png">
            <a:extLst>
              <a:ext uri="{FF2B5EF4-FFF2-40B4-BE49-F238E27FC236}">
                <a16:creationId xmlns:a16="http://schemas.microsoft.com/office/drawing/2014/main" id="{5AEF357E-0548-4B5F-8108-0D4B6FF3F302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3CD83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672">
            <a:off x="2287652" y="3332536"/>
            <a:ext cx="658963" cy="8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FE element 5" descr="lCAyMzWKPdCY4.png">
            <a:extLst>
              <a:ext uri="{FF2B5EF4-FFF2-40B4-BE49-F238E27FC236}">
                <a16:creationId xmlns:a16="http://schemas.microsoft.com/office/drawing/2014/main" id="{CC530857-8333-464D-8C76-4EE4876BF6E2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05" y="2529224"/>
            <a:ext cx="658964" cy="8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FE element 5" descr="lCAyMzWKPdCY4.png">
            <a:extLst>
              <a:ext uri="{FF2B5EF4-FFF2-40B4-BE49-F238E27FC236}">
                <a16:creationId xmlns:a16="http://schemas.microsoft.com/office/drawing/2014/main" id="{17BE985C-B71F-4B78-BAEE-22C78424E353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A143D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7742">
            <a:off x="1431681" y="2459314"/>
            <a:ext cx="658964" cy="8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FE element 5" descr="lCAyMzWKPdCY4.png">
            <a:extLst>
              <a:ext uri="{FF2B5EF4-FFF2-40B4-BE49-F238E27FC236}">
                <a16:creationId xmlns:a16="http://schemas.microsoft.com/office/drawing/2014/main" id="{14676ABE-EDDA-409F-8FF2-4EA10D833E6C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0C0C9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5049">
            <a:off x="3091661" y="1659481"/>
            <a:ext cx="658964" cy="8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14" descr="cbm_cocktail_auau25gev_epem_crop.png">
            <a:extLst>
              <a:ext uri="{FF2B5EF4-FFF2-40B4-BE49-F238E27FC236}">
                <a16:creationId xmlns:a16="http://schemas.microsoft.com/office/drawing/2014/main" id="{93DC50D2-AC3E-4A96-8C51-2FB3FF0ED2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6026" t="5752" r="5706" b="74427"/>
          <a:stretch/>
        </p:blipFill>
        <p:spPr>
          <a:xfrm>
            <a:off x="855335" y="1788913"/>
            <a:ext cx="1146593" cy="478754"/>
          </a:xfrm>
          <a:prstGeom prst="rect">
            <a:avLst/>
          </a:prstGeom>
        </p:spPr>
      </p:pic>
      <p:pic>
        <p:nvPicPr>
          <p:cNvPr id="22" name="PFE element 5" descr="lCAyMzWKPdCY4.png">
            <a:extLst>
              <a:ext uri="{FF2B5EF4-FFF2-40B4-BE49-F238E27FC236}">
                <a16:creationId xmlns:a16="http://schemas.microsoft.com/office/drawing/2014/main" id="{16DFF3E2-8061-4324-9E17-8873B1B5E4D4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282">
            <a:off x="1929273" y="2083861"/>
            <a:ext cx="658964" cy="86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C308A6AB-92C5-4617-8629-86016E003CBC}"/>
              </a:ext>
            </a:extLst>
          </p:cNvPr>
          <p:cNvSpPr/>
          <p:nvPr/>
        </p:nvSpPr>
        <p:spPr>
          <a:xfrm>
            <a:off x="1724537" y="1904227"/>
            <a:ext cx="264252" cy="12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A26D590-1185-4764-8FB5-5B2DF5131DD2}"/>
              </a:ext>
            </a:extLst>
          </p:cNvPr>
          <p:cNvSpPr/>
          <p:nvPr/>
        </p:nvSpPr>
        <p:spPr>
          <a:xfrm>
            <a:off x="855335" y="2139713"/>
            <a:ext cx="987081" cy="147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04E4A638-D6EE-4196-94AC-A10DB50C7BA9}"/>
              </a:ext>
            </a:extLst>
          </p:cNvPr>
          <p:cNvSpPr/>
          <p:nvPr/>
        </p:nvSpPr>
        <p:spPr>
          <a:xfrm>
            <a:off x="855335" y="1992116"/>
            <a:ext cx="987081" cy="147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68736D8F-1468-4C4F-8F14-8C2AC83D8A7C}"/>
              </a:ext>
            </a:extLst>
          </p:cNvPr>
          <p:cNvSpPr/>
          <p:nvPr/>
        </p:nvSpPr>
        <p:spPr>
          <a:xfrm>
            <a:off x="855335" y="1889512"/>
            <a:ext cx="987081" cy="147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8A55BB50-5FB8-44FF-BD4F-853C17A295C3}"/>
              </a:ext>
            </a:extLst>
          </p:cNvPr>
          <p:cNvSpPr/>
          <p:nvPr/>
        </p:nvSpPr>
        <p:spPr>
          <a:xfrm>
            <a:off x="855335" y="1739786"/>
            <a:ext cx="987081" cy="147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ytuł 3" descr=" 4">
            <a:extLst>
              <a:ext uri="{FF2B5EF4-FFF2-40B4-BE49-F238E27FC236}">
                <a16:creationId xmlns:a16="http://schemas.microsoft.com/office/drawing/2014/main" id="{03D9B453-0870-4C19-A102-5C1650C4B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366712"/>
            <a:ext cx="6808162" cy="628650"/>
          </a:xfrm>
        </p:spPr>
        <p:txBody>
          <a:bodyPr/>
          <a:lstStyle/>
          <a:p>
            <a:r>
              <a:rPr lang="pl-PL" dirty="0" err="1"/>
              <a:t>Electromagnetic</a:t>
            </a:r>
            <a:r>
              <a:rPr lang="pl-PL" dirty="0"/>
              <a:t> </a:t>
            </a:r>
            <a:r>
              <a:rPr lang="pl-PL" dirty="0" err="1"/>
              <a:t>probes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of </a:t>
            </a:r>
            <a:r>
              <a:rPr lang="pl-PL" dirty="0" err="1"/>
              <a:t>strongly</a:t>
            </a:r>
            <a:r>
              <a:rPr lang="pl-PL" dirty="0"/>
              <a:t> </a:t>
            </a:r>
            <a:r>
              <a:rPr lang="pl-PL" dirty="0" err="1"/>
              <a:t>interacting</a:t>
            </a:r>
            <a:r>
              <a:rPr lang="pl-PL" dirty="0"/>
              <a:t> </a:t>
            </a:r>
            <a:r>
              <a:rPr lang="pl-PL" dirty="0" err="1"/>
              <a:t>matter</a:t>
            </a:r>
            <a:endParaRPr lang="en-US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20B1B3C1-586D-49DD-8347-DD316E4377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048" y="1744732"/>
            <a:ext cx="3031913" cy="3011611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4999870" y="1152288"/>
            <a:ext cx="40511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Radiation from hot and dense matter is isolated by subtracting: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/>
              <a:t>First-chance NN collisions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/>
              <a:t>Freeze-out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17035" y="1152288"/>
            <a:ext cx="30235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Photons (virtual and real):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/>
              <a:t>Don’t undergo strong interaction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/>
              <a:t>Probe all the stages of heavy-ion collisions</a:t>
            </a:r>
          </a:p>
        </p:txBody>
      </p:sp>
    </p:spTree>
    <p:extLst>
      <p:ext uri="{BB962C8B-B14F-4D97-AF65-F5344CB8AC3E}">
        <p14:creationId xmlns:p14="http://schemas.microsoft.com/office/powerpoint/2010/main" val="299233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 descr=" 5"/>
          <p:cNvSpPr txBox="1"/>
          <p:nvPr/>
        </p:nvSpPr>
        <p:spPr>
          <a:xfrm>
            <a:off x="4070193" y="1393093"/>
            <a:ext cx="2662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Thermal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dilepton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rates</a:t>
            </a:r>
            <a:endParaRPr lang="pl-PL" sz="11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upa 7" descr=" 8">
            <a:extLst>
              <a:ext uri="{FF2B5EF4-FFF2-40B4-BE49-F238E27FC236}">
                <a16:creationId xmlns:a16="http://schemas.microsoft.com/office/drawing/2014/main" id="{74FACEEC-0348-48DB-8844-798D64813E88}"/>
              </a:ext>
            </a:extLst>
          </p:cNvPr>
          <p:cNvGrpSpPr/>
          <p:nvPr/>
        </p:nvGrpSpPr>
        <p:grpSpPr>
          <a:xfrm>
            <a:off x="10803202" y="3327834"/>
            <a:ext cx="242243" cy="200185"/>
            <a:chOff x="7399148" y="3101169"/>
            <a:chExt cx="648000" cy="540000"/>
          </a:xfrm>
        </p:grpSpPr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AFD55C5D-2D8D-4BBA-990C-871F2D46C7F3}"/>
                </a:ext>
              </a:extLst>
            </p:cNvPr>
            <p:cNvSpPr/>
            <p:nvPr/>
          </p:nvSpPr>
          <p:spPr>
            <a:xfrm>
              <a:off x="7399148" y="3101169"/>
              <a:ext cx="540000" cy="540000"/>
            </a:xfrm>
            <a:prstGeom prst="ellipse">
              <a:avLst/>
            </a:prstGeom>
            <a:solidFill>
              <a:srgbClr val="D71A1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39028CE8-DD6D-43DE-AEEC-503003FEAF4C}"/>
                </a:ext>
              </a:extLst>
            </p:cNvPr>
            <p:cNvSpPr/>
            <p:nvPr/>
          </p:nvSpPr>
          <p:spPr>
            <a:xfrm>
              <a:off x="7507148" y="3101169"/>
              <a:ext cx="540000" cy="540000"/>
            </a:xfrm>
            <a:prstGeom prst="ellipse">
              <a:avLst/>
            </a:prstGeom>
            <a:solidFill>
              <a:srgbClr val="D71A1A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9" name="Titel 1" descr=" 29">
            <a:extLst>
              <a:ext uri="{FF2B5EF4-FFF2-40B4-BE49-F238E27FC236}">
                <a16:creationId xmlns:a16="http://schemas.microsoft.com/office/drawing/2014/main" id="{4304BEA4-1C6F-4487-BE2B-9D5D1F65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/>
          <a:lstStyle/>
          <a:p>
            <a:r>
              <a:rPr lang="pl-PL" err="1"/>
              <a:t>Thermal</a:t>
            </a:r>
            <a:r>
              <a:rPr lang="pl-PL"/>
              <a:t> </a:t>
            </a:r>
            <a:r>
              <a:rPr lang="pl-PL" err="1"/>
              <a:t>dileptons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high </a:t>
            </a:r>
            <a:r>
              <a:rPr lang="pl-PL">
                <a:latin typeface="Symbol" panose="05050102010706020507" pitchFamily="18" charset="2"/>
              </a:rPr>
              <a:t>m</a:t>
            </a:r>
            <a:r>
              <a:rPr lang="pl-PL" baseline="-25000"/>
              <a:t>B</a:t>
            </a:r>
            <a:endParaRPr lang="en-GB" sz="1800" baseline="-25000"/>
          </a:p>
        </p:txBody>
      </p:sp>
      <p:sp>
        <p:nvSpPr>
          <p:cNvPr id="20" name="pole tekstowe 19" descr=" 5">
            <a:extLst>
              <a:ext uri="{FF2B5EF4-FFF2-40B4-BE49-F238E27FC236}">
                <a16:creationId xmlns:a16="http://schemas.microsoft.com/office/drawing/2014/main" id="{667977DA-4371-4A2D-882C-BF2F379D0951}"/>
              </a:ext>
            </a:extLst>
          </p:cNvPr>
          <p:cNvSpPr txBox="1"/>
          <p:nvPr/>
        </p:nvSpPr>
        <p:spPr>
          <a:xfrm>
            <a:off x="4067944" y="2899559"/>
            <a:ext cx="500673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Boltzmann factor dominates the exponential shape of the spectrum if Im</a:t>
            </a:r>
            <a:r>
              <a:rPr lang="pl-PL" sz="1100" dirty="0">
                <a:latin typeface="Symbol" pitchFamily="2" charset="2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l-PL" sz="1100" baseline="-25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pl-PL" sz="11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sz="1100" baseline="30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does not change much with </a:t>
            </a:r>
            <a:r>
              <a:rPr lang="pl-PL" sz="11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  <a:p>
            <a:pPr marL="171450" indent="-17145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Slope of the </a:t>
            </a:r>
            <a:r>
              <a:rPr lang="pl-PL" sz="1100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invariant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mass not affected by the fireball expansion</a:t>
            </a:r>
          </a:p>
          <a:p>
            <a:pPr marL="171450" indent="-17145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True measure of the (average) source temperature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A1EA0CE-B2E7-E542-89A6-9D7E3C1F4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7" y="1166379"/>
            <a:ext cx="2434495" cy="3584458"/>
          </a:xfrm>
          <a:prstGeom prst="rect">
            <a:avLst/>
          </a:prstGeom>
        </p:spPr>
      </p:pic>
      <p:sp>
        <p:nvSpPr>
          <p:cNvPr id="4" name="pole tekstowe 3" descr=" 4">
            <a:extLst>
              <a:ext uri="{FF2B5EF4-FFF2-40B4-BE49-F238E27FC236}">
                <a16:creationId xmlns:a16="http://schemas.microsoft.com/office/drawing/2014/main" id="{4F915C56-4E3D-4046-9A69-C8E484EEFD5B}"/>
              </a:ext>
            </a:extLst>
          </p:cNvPr>
          <p:cNvSpPr txBox="1"/>
          <p:nvPr/>
        </p:nvSpPr>
        <p:spPr>
          <a:xfrm rot="5400000">
            <a:off x="1549703" y="2723588"/>
            <a:ext cx="31790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dirty="0">
                <a:solidFill>
                  <a:srgbClr val="0070C0"/>
                </a:solidFill>
              </a:rPr>
              <a:t>HADES Collab., MS in preparation, </a:t>
            </a:r>
            <a:r>
              <a:rPr lang="pl-PL" sz="700" dirty="0"/>
              <a:t>cf. also </a:t>
            </a:r>
            <a:r>
              <a:rPr lang="pl-PL" sz="700" dirty="0">
                <a:solidFill>
                  <a:srgbClr val="0070C0"/>
                </a:solidFill>
              </a:rPr>
              <a:t>Nature Physics 15 (2019) 1040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2B55BBB-E229-5247-AF96-0AD26F77D9CC}"/>
              </a:ext>
            </a:extLst>
          </p:cNvPr>
          <p:cNvSpPr/>
          <p:nvPr/>
        </p:nvSpPr>
        <p:spPr>
          <a:xfrm>
            <a:off x="5399642" y="1855497"/>
            <a:ext cx="828542" cy="5217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B28B636-3F1F-6443-86B6-35FFDC246889}"/>
              </a:ext>
            </a:extLst>
          </p:cNvPr>
          <p:cNvSpPr txBox="1"/>
          <p:nvPr/>
        </p:nvSpPr>
        <p:spPr>
          <a:xfrm>
            <a:off x="5148064" y="2393927"/>
            <a:ext cx="1398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>
                <a:solidFill>
                  <a:srgbClr val="C00000"/>
                </a:solidFill>
              </a:rPr>
              <a:t>Boltzmann </a:t>
            </a:r>
            <a:r>
              <a:rPr lang="pl-PL" sz="1200" err="1">
                <a:solidFill>
                  <a:srgbClr val="C00000"/>
                </a:solidFill>
              </a:rPr>
              <a:t>factor</a:t>
            </a:r>
            <a:endParaRPr lang="pl-PL" sz="1200">
              <a:solidFill>
                <a:srgbClr val="C0000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62C789A-8A4C-2943-9A08-C3A0DCF3EAC3}"/>
              </a:ext>
            </a:extLst>
          </p:cNvPr>
          <p:cNvSpPr txBox="1"/>
          <p:nvPr/>
        </p:nvSpPr>
        <p:spPr>
          <a:xfrm>
            <a:off x="2123728" y="1307544"/>
            <a:ext cx="815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/>
              <a:t>HADES </a:t>
            </a:r>
            <a:br>
              <a:rPr lang="en-GB" sz="1000"/>
            </a:br>
            <a:r>
              <a:rPr lang="en-GB" sz="1000"/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DECEBB8A-D6FF-8E44-91AF-53681D9EDDDD}"/>
                  </a:ext>
                </a:extLst>
              </p:cNvPr>
              <p:cNvSpPr/>
              <p:nvPr/>
            </p:nvSpPr>
            <p:spPr>
              <a:xfrm>
                <a:off x="3347864" y="1828331"/>
                <a:ext cx="4608512" cy="56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𝑙𝑙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𝑓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𝐼𝑚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Π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𝑒𝑚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𝑞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DECEBB8A-D6FF-8E44-91AF-53681D9ED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828331"/>
                <a:ext cx="4608512" cy="5608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5" name="Rechtec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4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9">
            <a:extLst>
              <a:ext uri="{FF2B5EF4-FFF2-40B4-BE49-F238E27FC236}">
                <a16:creationId xmlns:a16="http://schemas.microsoft.com/office/drawing/2014/main" id="{AB307A40-2DCA-FB4D-A8B7-51F5A3ED323B}"/>
              </a:ext>
            </a:extLst>
          </p:cNvPr>
          <p:cNvSpPr/>
          <p:nvPr/>
        </p:nvSpPr>
        <p:spPr>
          <a:xfrm>
            <a:off x="6515253" y="1441628"/>
            <a:ext cx="27696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L. D. McLerran, T. </a:t>
            </a:r>
            <a:r>
              <a:rPr lang="en-GB" sz="800" dirty="0" err="1">
                <a:solidFill>
                  <a:srgbClr val="0070C0"/>
                </a:solidFill>
                <a:latin typeface="Helvetica" pitchFamily="2" charset="0"/>
              </a:rPr>
              <a:t>Toimela</a:t>
            </a:r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, PRD 31 (1985</a:t>
            </a:r>
            <a:r>
              <a:rPr lang="en-GB" sz="800">
                <a:solidFill>
                  <a:srgbClr val="0070C0"/>
                </a:solidFill>
                <a:latin typeface="Helvetica" pitchFamily="2" charset="0"/>
              </a:rPr>
              <a:t>) 545</a:t>
            </a:r>
            <a:endParaRPr lang="en-GB" sz="800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61E8998B-0232-BB4F-B889-91C295B72A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/>
          <a:stretch/>
        </p:blipFill>
        <p:spPr>
          <a:xfrm>
            <a:off x="2878241" y="1131590"/>
            <a:ext cx="2054826" cy="1872208"/>
          </a:xfrm>
          <a:prstGeom prst="rect">
            <a:avLst/>
          </a:prstGeom>
        </p:spPr>
      </p:pic>
      <p:sp>
        <p:nvSpPr>
          <p:cNvPr id="29" name="Titel 1" descr=" 29">
            <a:extLst>
              <a:ext uri="{FF2B5EF4-FFF2-40B4-BE49-F238E27FC236}">
                <a16:creationId xmlns:a16="http://schemas.microsoft.com/office/drawing/2014/main" id="{4304BEA4-1C6F-4487-BE2B-9D5D1F65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00" y="366712"/>
            <a:ext cx="6821383" cy="628650"/>
          </a:xfrm>
        </p:spPr>
        <p:txBody>
          <a:bodyPr/>
          <a:lstStyle/>
          <a:p>
            <a:r>
              <a:rPr lang="pl-PL" err="1"/>
              <a:t>Thermal</a:t>
            </a:r>
            <a:r>
              <a:rPr lang="pl-PL"/>
              <a:t> </a:t>
            </a:r>
            <a:r>
              <a:rPr lang="pl-PL" err="1"/>
              <a:t>dileptons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high </a:t>
            </a:r>
            <a:r>
              <a:rPr lang="pl-PL">
                <a:latin typeface="Symbol" panose="05050102010706020507" pitchFamily="18" charset="2"/>
              </a:rPr>
              <a:t>m</a:t>
            </a:r>
            <a:r>
              <a:rPr lang="pl-PL" baseline="-25000"/>
              <a:t>B</a:t>
            </a:r>
            <a:endParaRPr lang="en-GB" sz="1800" baseline="-2500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FB4B641-D4A7-48C7-9829-9721D68E265D}"/>
              </a:ext>
            </a:extLst>
          </p:cNvPr>
          <p:cNvSpPr txBox="1"/>
          <p:nvPr/>
        </p:nvSpPr>
        <p:spPr>
          <a:xfrm>
            <a:off x="5580112" y="3250470"/>
            <a:ext cx="3177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Symbol" panose="05050102010706020507" pitchFamily="18" charset="2"/>
              </a:rPr>
              <a:t>r</a:t>
            </a:r>
            <a:r>
              <a:rPr lang="pl-PL" sz="1100" b="1" dirty="0"/>
              <a:t> </a:t>
            </a:r>
            <a:r>
              <a:rPr lang="pl-PL" sz="1100" b="1" dirty="0" err="1"/>
              <a:t>melting</a:t>
            </a:r>
            <a:r>
              <a:rPr lang="pl-PL" sz="1100" b="1" dirty="0"/>
              <a:t> </a:t>
            </a:r>
            <a:r>
              <a:rPr lang="pl-PL" sz="1100" b="1" dirty="0" err="1"/>
              <a:t>handled</a:t>
            </a:r>
            <a:r>
              <a:rPr lang="pl-PL" sz="1100" b="1" dirty="0"/>
              <a:t> </a:t>
            </a:r>
            <a:r>
              <a:rPr lang="pl-PL" sz="1100" b="1" dirty="0" err="1"/>
              <a:t>properly</a:t>
            </a:r>
            <a:r>
              <a:rPr lang="pl-PL" sz="1100" b="1" dirty="0"/>
              <a:t> by </a:t>
            </a:r>
            <a:r>
              <a:rPr lang="pl-PL" sz="1100" b="1" dirty="0" err="1"/>
              <a:t>local</a:t>
            </a:r>
            <a:r>
              <a:rPr lang="pl-PL" sz="1100" b="1" dirty="0"/>
              <a:t> </a:t>
            </a:r>
            <a:r>
              <a:rPr lang="pl-PL" sz="1100" b="1" dirty="0" err="1"/>
              <a:t>equilibrium</a:t>
            </a:r>
            <a:r>
              <a:rPr lang="pl-PL" sz="1100" b="1" dirty="0"/>
              <a:t> (CG) </a:t>
            </a:r>
            <a:r>
              <a:rPr lang="pl-PL" sz="1100" b="1" dirty="0" err="1"/>
              <a:t>approach</a:t>
            </a:r>
            <a:endParaRPr lang="en-US" sz="1100" b="1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E6D3C24-8EE1-469F-B792-EA03BC297F33}"/>
              </a:ext>
            </a:extLst>
          </p:cNvPr>
          <p:cNvSpPr/>
          <p:nvPr/>
        </p:nvSpPr>
        <p:spPr>
          <a:xfrm>
            <a:off x="5623471" y="3859990"/>
            <a:ext cx="295799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CG FRA: P</a:t>
            </a:r>
            <a:r>
              <a:rPr lang="de-DE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RC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92 (2015) 014911</a:t>
            </a:r>
          </a:p>
          <a:p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CG GSI-Texas A&amp;M: </a:t>
            </a:r>
            <a:r>
              <a:rPr lang="en-US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EPJA, 52 5 (2016) 131</a:t>
            </a:r>
            <a:endParaRPr lang="pl-PL" sz="9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CG SMASH: </a:t>
            </a:r>
            <a:r>
              <a:rPr lang="pl-PL" sz="900" dirty="0">
                <a:solidFill>
                  <a:srgbClr val="0070C0"/>
                </a:solidFill>
              </a:rPr>
              <a:t>P</a:t>
            </a:r>
            <a:r>
              <a:rPr lang="de-DE" sz="900" dirty="0">
                <a:solidFill>
                  <a:srgbClr val="0070C0"/>
                </a:solidFill>
              </a:rPr>
              <a:t>RC</a:t>
            </a:r>
            <a:r>
              <a:rPr lang="pl-PL" sz="900" dirty="0">
                <a:solidFill>
                  <a:srgbClr val="0070C0"/>
                </a:solidFill>
              </a:rPr>
              <a:t> 98 (2018) 054908 </a:t>
            </a:r>
            <a:br>
              <a:rPr lang="pl-PL" sz="900" dirty="0">
                <a:solidFill>
                  <a:srgbClr val="0070C0"/>
                </a:solidFill>
              </a:rPr>
            </a:b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HSD: P</a:t>
            </a:r>
            <a:r>
              <a:rPr lang="de-DE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RC</a:t>
            </a:r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87 (2013) 064907</a:t>
            </a:r>
          </a:p>
          <a:p>
            <a:r>
              <a:rPr lang="pl-PL" sz="9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PLUTO: J. Phys. Conf. Ser 219 (2010) 032039</a:t>
            </a:r>
            <a:endParaRPr lang="en-US" sz="9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ole tekstowe 19" descr=" 5">
            <a:extLst>
              <a:ext uri="{FF2B5EF4-FFF2-40B4-BE49-F238E27FC236}">
                <a16:creationId xmlns:a16="http://schemas.microsoft.com/office/drawing/2014/main" id="{667977DA-4371-4A2D-882C-BF2F379D0951}"/>
              </a:ext>
            </a:extLst>
          </p:cNvPr>
          <p:cNvSpPr txBox="1"/>
          <p:nvPr/>
        </p:nvSpPr>
        <p:spPr>
          <a:xfrm>
            <a:off x="5657295" y="2293734"/>
            <a:ext cx="41426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Melting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pl-PL" sz="1100" dirty="0">
                <a:latin typeface="Symbol" pitchFamily="2" charset="2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clearly</a:t>
            </a: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1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visible</a:t>
            </a:r>
            <a:endParaRPr lang="pl-PL" sz="11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Collisional broadening </a:t>
            </a:r>
            <a:br>
              <a:rPr lang="de-DE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1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 not sufficient to account for that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65A11EA-40E0-EA42-86B7-DBF91E6DF6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/>
          <a:stretch/>
        </p:blipFill>
        <p:spPr>
          <a:xfrm>
            <a:off x="251520" y="1131590"/>
            <a:ext cx="2054826" cy="1872208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27B092DE-64BA-D746-A1C2-336C289C23D2}"/>
              </a:ext>
            </a:extLst>
          </p:cNvPr>
          <p:cNvSpPr/>
          <p:nvPr/>
        </p:nvSpPr>
        <p:spPr>
          <a:xfrm>
            <a:off x="7567080" y="1222428"/>
            <a:ext cx="1541424" cy="5217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74CB706-D189-7946-BF37-28D16EFA7359}"/>
              </a:ext>
            </a:extLst>
          </p:cNvPr>
          <p:cNvSpPr txBox="1"/>
          <p:nvPr/>
        </p:nvSpPr>
        <p:spPr>
          <a:xfrm>
            <a:off x="7758003" y="1760858"/>
            <a:ext cx="1159583" cy="228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200" err="1">
                <a:solidFill>
                  <a:srgbClr val="0070C0"/>
                </a:solidFill>
              </a:rPr>
              <a:t>Spectral</a:t>
            </a:r>
            <a:r>
              <a:rPr lang="pl-PL" sz="1200">
                <a:solidFill>
                  <a:srgbClr val="0070C0"/>
                </a:solidFill>
              </a:rPr>
              <a:t> </a:t>
            </a:r>
            <a:r>
              <a:rPr lang="pl-PL" sz="1200" err="1">
                <a:solidFill>
                  <a:srgbClr val="0070C0"/>
                </a:solidFill>
              </a:rPr>
              <a:t>function</a:t>
            </a:r>
            <a:endParaRPr lang="pl-PL" sz="1200">
              <a:solidFill>
                <a:srgbClr val="0070C0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3604F2F-38BB-9240-895D-F793D9417F89}"/>
              </a:ext>
            </a:extLst>
          </p:cNvPr>
          <p:cNvSpPr txBox="1"/>
          <p:nvPr/>
        </p:nvSpPr>
        <p:spPr>
          <a:xfrm>
            <a:off x="1547664" y="1606610"/>
            <a:ext cx="71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HADES</a:t>
            </a:r>
            <a:br>
              <a:rPr lang="en-GB" sz="800" dirty="0"/>
            </a:br>
            <a:r>
              <a:rPr lang="en-GB" sz="800" dirty="0"/>
              <a:t>preliminary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09329D-2CD7-B24C-898D-1020AB9C65F9}"/>
              </a:ext>
            </a:extLst>
          </p:cNvPr>
          <p:cNvSpPr txBox="1"/>
          <p:nvPr/>
        </p:nvSpPr>
        <p:spPr>
          <a:xfrm>
            <a:off x="3196766" y="2305204"/>
            <a:ext cx="71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HADES</a:t>
            </a:r>
            <a:br>
              <a:rPr lang="en-GB" sz="800" dirty="0"/>
            </a:br>
            <a:r>
              <a:rPr lang="en-GB" sz="800" dirty="0"/>
              <a:t>preliminary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135" y="2931790"/>
            <a:ext cx="1745905" cy="179689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30548" y="3034997"/>
            <a:ext cx="20377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Note </a:t>
            </a:r>
            <a:r>
              <a:rPr lang="de-DE" sz="1100" dirty="0" err="1"/>
              <a:t>new</a:t>
            </a:r>
            <a:r>
              <a:rPr lang="de-DE" sz="1100" dirty="0"/>
              <a:t> </a:t>
            </a:r>
            <a:r>
              <a:rPr lang="de-DE" sz="1100" dirty="0" err="1"/>
              <a:t>GiBUU</a:t>
            </a:r>
            <a:r>
              <a:rPr lang="de-DE" sz="1100" dirty="0"/>
              <a:t> </a:t>
            </a:r>
            <a:r>
              <a:rPr lang="de-DE" sz="1100" dirty="0" err="1"/>
              <a:t>calculations</a:t>
            </a:r>
            <a:endParaRPr lang="de-DE" sz="1100" dirty="0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73824516-9B8E-C94B-9EDD-E0CC383B3E79}"/>
              </a:ext>
            </a:extLst>
          </p:cNvPr>
          <p:cNvSpPr/>
          <p:nvPr/>
        </p:nvSpPr>
        <p:spPr>
          <a:xfrm>
            <a:off x="362202" y="3291249"/>
            <a:ext cx="27696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A. </a:t>
            </a:r>
            <a:r>
              <a:rPr lang="en-GB" sz="800" dirty="0" err="1">
                <a:solidFill>
                  <a:srgbClr val="0070C0"/>
                </a:solidFill>
                <a:latin typeface="Helvetica" pitchFamily="2" charset="0"/>
              </a:rPr>
              <a:t>Larionov</a:t>
            </a:r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 </a:t>
            </a:r>
            <a:r>
              <a:rPr lang="en-GB" sz="800" i="1" dirty="0">
                <a:solidFill>
                  <a:srgbClr val="0070C0"/>
                </a:solidFill>
                <a:latin typeface="Helvetica" pitchFamily="2" charset="0"/>
              </a:rPr>
              <a:t>et al.</a:t>
            </a:r>
            <a:r>
              <a:rPr lang="en-GB" sz="800" dirty="0">
                <a:solidFill>
                  <a:srgbClr val="0070C0"/>
                </a:solidFill>
                <a:latin typeface="Helvetica" pitchFamily="2" charset="0"/>
              </a:rPr>
              <a:t>, PRC 102 (2020) 064913</a:t>
            </a:r>
            <a:endParaRPr lang="en-GB" sz="800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6B60D0D-D8D0-974E-9FC0-5542ABF2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6" y="4011910"/>
            <a:ext cx="2874276" cy="693610"/>
          </a:xfrm>
          <a:prstGeom prst="rect">
            <a:avLst/>
          </a:prstGeom>
        </p:spPr>
      </p:pic>
      <p:sp>
        <p:nvSpPr>
          <p:cNvPr id="26" name="Textfeld 3">
            <a:extLst>
              <a:ext uri="{FF2B5EF4-FFF2-40B4-BE49-F238E27FC236}">
                <a16:creationId xmlns:a16="http://schemas.microsoft.com/office/drawing/2014/main" id="{23DF44E3-2764-F144-AADC-995F14645D42}"/>
              </a:ext>
            </a:extLst>
          </p:cNvPr>
          <p:cNvSpPr txBox="1"/>
          <p:nvPr/>
        </p:nvSpPr>
        <p:spPr>
          <a:xfrm>
            <a:off x="144016" y="3478237"/>
            <a:ext cx="2987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/>
              <a:t>pn</a:t>
            </a:r>
            <a:r>
              <a:rPr lang="de-DE" sz="1100" dirty="0"/>
              <a:t> </a:t>
            </a:r>
            <a:r>
              <a:rPr lang="de-DE" sz="1100" dirty="0" err="1"/>
              <a:t>bremsstrahlung</a:t>
            </a:r>
            <a:r>
              <a:rPr lang="de-DE" sz="1100" dirty="0"/>
              <a:t> </a:t>
            </a:r>
            <a:r>
              <a:rPr lang="de-DE" sz="1100" dirty="0" err="1"/>
              <a:t>corrected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factor</a:t>
            </a:r>
            <a:r>
              <a:rPr lang="de-DE" sz="1100" dirty="0"/>
              <a:t> (</a:t>
            </a:r>
            <a:r>
              <a:rPr lang="de-DE" sz="1100" dirty="0" err="1"/>
              <a:t>parameters</a:t>
            </a:r>
            <a:r>
              <a:rPr lang="de-DE" sz="1100" dirty="0"/>
              <a:t> </a:t>
            </a:r>
            <a:r>
              <a:rPr lang="de-DE" sz="1100" dirty="0" err="1"/>
              <a:t>fitted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</a:t>
            </a:r>
            <a:r>
              <a:rPr lang="de-DE" sz="1100" dirty="0" err="1"/>
              <a:t>the</a:t>
            </a:r>
            <a:r>
              <a:rPr lang="de-DE" sz="1100" dirty="0"/>
              <a:t> </a:t>
            </a:r>
            <a:r>
              <a:rPr lang="de-DE" sz="1100" dirty="0" err="1"/>
              <a:t>d+p</a:t>
            </a:r>
            <a:r>
              <a:rPr lang="de-DE" sz="1100" dirty="0"/>
              <a:t> </a:t>
            </a:r>
            <a:r>
              <a:rPr lang="de-DE" sz="1100" dirty="0" err="1"/>
              <a:t>data</a:t>
            </a:r>
            <a:r>
              <a:rPr lang="de-DE" sz="1100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7">
                <a:extLst>
                  <a:ext uri="{FF2B5EF4-FFF2-40B4-BE49-F238E27FC236}">
                    <a16:creationId xmlns:a16="http://schemas.microsoft.com/office/drawing/2014/main" id="{DECEBB8A-D6FF-8E44-91AF-53681D9EDDDD}"/>
                  </a:ext>
                </a:extLst>
              </p:cNvPr>
              <p:cNvSpPr/>
              <p:nvPr/>
            </p:nvSpPr>
            <p:spPr>
              <a:xfrm>
                <a:off x="4788024" y="1203598"/>
                <a:ext cx="4608512" cy="560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𝑙𝑙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𝑞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𝑥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𝑒𝑚</m:t>
                              </m:r>
                            </m:sub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Gill San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𝑓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Gill Sans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𝑇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𝐼𝑚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Π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𝑒𝑚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𝑀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𝑞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𝑇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Gill Sans"/>
                            </a:rPr>
                            <m:t>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ill Sans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7">
                <a:extLst>
                  <a:ext uri="{FF2B5EF4-FFF2-40B4-BE49-F238E27FC236}">
                    <a16:creationId xmlns:a16="http://schemas.microsoft.com/office/drawing/2014/main" id="{DECEBB8A-D6FF-8E44-91AF-53681D9ED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203598"/>
                <a:ext cx="4608512" cy="5608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eck 18"/>
              <p:cNvSpPr/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kern="0" dirty="0" err="1">
                    <a:solidFill>
                      <a:srgbClr val="000000"/>
                    </a:solidFill>
                    <a:ea typeface="Tahoma" panose="020B0604030504040204" pitchFamily="34" charset="0"/>
                  </a:rPr>
                  <a:t>Au+Au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l-PL" sz="1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pl-PL" sz="16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= 2.</a:t>
                </a:r>
                <a:r>
                  <a:rPr lang="de-DE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42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GeV</a:t>
                </a:r>
              </a:p>
              <a:p>
                <a:pPr algn="ctr"/>
                <a:r>
                  <a:rPr lang="en-US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0-40% centrality</a:t>
                </a:r>
                <a:r>
                  <a:rPr lang="pl-PL" sz="1600" kern="0" dirty="0">
                    <a:solidFill>
                      <a:srgbClr val="000000"/>
                    </a:solidFill>
                    <a:ea typeface="Tahoma" panose="020B0604030504040204" pitchFamily="34" charset="0"/>
                  </a:rPr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9" name="Rechteck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682" y="411510"/>
                <a:ext cx="2429639" cy="591187"/>
              </a:xfrm>
              <a:prstGeom prst="rect">
                <a:avLst/>
              </a:prstGeom>
              <a:blipFill>
                <a:blip r:embed="rId7"/>
                <a:stretch>
                  <a:fillRect l="-1005" t="-3125" r="-503" b="-135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8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Präsentationsvorlage_BWL9">
  <a:themeElements>
    <a:clrScheme name="v1_TUD_Präsentation_rot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1_TUD_Präsentation_rot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3225</Words>
  <Application>Microsoft Macintosh PowerPoint</Application>
  <PresentationFormat>Pokaz na ekranie (16:9)</PresentationFormat>
  <Paragraphs>474</Paragraphs>
  <Slides>41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16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58" baseType="lpstr">
      <vt:lpstr>Meiryo</vt:lpstr>
      <vt:lpstr>Arial</vt:lpstr>
      <vt:lpstr>Bitstream Charter</vt:lpstr>
      <vt:lpstr>Calibri</vt:lpstr>
      <vt:lpstr>Cambria Math</vt:lpstr>
      <vt:lpstr>Consolas</vt:lpstr>
      <vt:lpstr>Courier New</vt:lpstr>
      <vt:lpstr>Czcionka systemowa (Regular)</vt:lpstr>
      <vt:lpstr>Gill Sans</vt:lpstr>
      <vt:lpstr>Gill Sans Light</vt:lpstr>
      <vt:lpstr>Helvetica</vt:lpstr>
      <vt:lpstr>Noto Sans Armenian</vt:lpstr>
      <vt:lpstr>Stafford</vt:lpstr>
      <vt:lpstr>Symbol</vt:lpstr>
      <vt:lpstr>Tahoma</vt:lpstr>
      <vt:lpstr>Wingdings</vt:lpstr>
      <vt:lpstr>Präsentationsvorlage_BWL9</vt:lpstr>
      <vt:lpstr>Characterizing baryon dominated matter with HADES measurements </vt:lpstr>
      <vt:lpstr>The HADES physics case</vt:lpstr>
      <vt:lpstr>On behalf of the HADES Collaboration</vt:lpstr>
      <vt:lpstr>Meet the HADES  (High Acceptance Di-Electron Spectrometer)</vt:lpstr>
      <vt:lpstr>Event selection and particle identification</vt:lpstr>
      <vt:lpstr>Electromagnetic Probes</vt:lpstr>
      <vt:lpstr>Electromagnetic probes  of strongly interacting matter</vt:lpstr>
      <vt:lpstr>Thermal dileptons at high mB</vt:lpstr>
      <vt:lpstr>Thermal dileptons at high mB</vt:lpstr>
      <vt:lpstr>March 2019 Ag+Ag beam time upgrade of the RICH detector</vt:lpstr>
      <vt:lpstr>Momentum-dependent dilepton spectra</vt:lpstr>
      <vt:lpstr>Dileptons in Ag+Ag vs. Au+Au</vt:lpstr>
      <vt:lpstr>Reconstruction of scalar mesons Photon Conversion Method</vt:lpstr>
      <vt:lpstr>Reconstruction of scalar mesons: ECal</vt:lpstr>
      <vt:lpstr>Hadron Production and collectivity</vt:lpstr>
      <vt:lpstr>Pion production:  case not yet closed</vt:lpstr>
      <vt:lpstr>Bulk properties of matter  with Statistical Hadronization Model</vt:lpstr>
      <vt:lpstr>Pion production in Ag+Ag</vt:lpstr>
      <vt:lpstr>Azimuthal anisotropy with respect to reaction plane</vt:lpstr>
      <vt:lpstr>Protons and light nuclei  v_n, n=1-6 </vt:lpstr>
      <vt:lpstr>Anisotropy coefficients for pions</vt:lpstr>
      <vt:lpstr>Critiacl fluctuations</vt:lpstr>
      <vt:lpstr>Global spin polarization</vt:lpstr>
      <vt:lpstr>Strangeness</vt:lpstr>
      <vt:lpstr>System with multi-particle correlations?</vt:lpstr>
      <vt:lpstr>Intermezzo: Baryons as extended objects</vt:lpstr>
      <vt:lpstr>Charged kaons and ϕ→K^+ K^-</vt:lpstr>
      <vt:lpstr>Future perspectives</vt:lpstr>
      <vt:lpstr>The upgraded HADES detector Five new detector systems</vt:lpstr>
      <vt:lpstr>LGAD-based T0 detector for HADES  and beyond</vt:lpstr>
      <vt:lpstr>HADES proposals for GSI’s General Physics Advisory Committee (G-PAC)</vt:lpstr>
      <vt:lpstr>Summary</vt:lpstr>
      <vt:lpstr>Thank you for youR attention</vt:lpstr>
      <vt:lpstr>Extra slides</vt:lpstr>
      <vt:lpstr>Heavy-ion collisions</vt:lpstr>
      <vt:lpstr>Robustness of the data</vt:lpstr>
      <vt:lpstr>Dependence on centrality  and system size</vt:lpstr>
      <vt:lpstr>Bulk Properties of the Matter  with Thermal Event Generator (Therminator 2)</vt:lpstr>
      <vt:lpstr>Strangeness in Microscopic Transport</vt:lpstr>
      <vt:lpstr>Correlatd Pion-Proton Pair Emission</vt:lpstr>
      <vt:lpstr>3D HBT (𝜋− 𝜋−) image  of Au+Au collision zone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Szymon Harabasz</cp:lastModifiedBy>
  <cp:revision>290</cp:revision>
  <dcterms:created xsi:type="dcterms:W3CDTF">2009-12-23T09:42:49Z</dcterms:created>
  <dcterms:modified xsi:type="dcterms:W3CDTF">2021-10-10T04:09:55Z</dcterms:modified>
</cp:coreProperties>
</file>