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5" r:id="rId2"/>
    <p:sldId id="363" r:id="rId3"/>
    <p:sldId id="441" r:id="rId4"/>
    <p:sldId id="432" r:id="rId5"/>
    <p:sldId id="439" r:id="rId6"/>
    <p:sldId id="458" r:id="rId7"/>
    <p:sldId id="467" r:id="rId8"/>
    <p:sldId id="469" r:id="rId9"/>
    <p:sldId id="442" r:id="rId10"/>
    <p:sldId id="436" r:id="rId11"/>
    <p:sldId id="457" r:id="rId12"/>
    <p:sldId id="460" r:id="rId13"/>
    <p:sldId id="465" r:id="rId14"/>
    <p:sldId id="464" r:id="rId15"/>
    <p:sldId id="463" r:id="rId16"/>
    <p:sldId id="462" r:id="rId17"/>
    <p:sldId id="461" r:id="rId18"/>
    <p:sldId id="46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6315" userDrawn="1">
          <p15:clr>
            <a:srgbClr val="A4A3A4"/>
          </p15:clr>
        </p15:guide>
        <p15:guide id="2" pos="125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 Binosi" initials="DB" lastIdx="1" clrIdx="0">
    <p:extLst>
      <p:ext uri="{19B8F6BF-5375-455C-9EA6-DF929625EA0E}">
        <p15:presenceInfo xmlns:p15="http://schemas.microsoft.com/office/powerpoint/2012/main" userId="b34d1b8c5231ce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66"/>
    <a:srgbClr val="061256"/>
    <a:srgbClr val="00FFBD"/>
    <a:srgbClr val="6B6D8E"/>
    <a:srgbClr val="080A45"/>
    <a:srgbClr val="FF740E"/>
    <a:srgbClr val="FFFFFF"/>
    <a:srgbClr val="989A9C"/>
    <a:srgbClr val="EC3774"/>
    <a:srgbClr val="194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 autoAdjust="0"/>
    <p:restoredTop sz="86463"/>
  </p:normalViewPr>
  <p:slideViewPr>
    <p:cSldViewPr snapToGrid="0" snapToObjects="1" showGuides="1">
      <p:cViewPr varScale="1">
        <p:scale>
          <a:sx n="28" d="100"/>
          <a:sy n="28" d="100"/>
        </p:scale>
        <p:origin x="880" y="52"/>
      </p:cViewPr>
      <p:guideLst>
        <p:guide orient="horz" pos="6315"/>
        <p:guide pos="125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25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6416 0 0,'0'0'1120'0'0,"0"-26"-656"0"0,0 8-264 0 0,0-1 184 0 0,19 8-192 0 0,-8-4-192 0 0,0 4 0 0 0,-4 4 0 0 0,16 7-224 0 0,-12 0-40 0 0,7 0-8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37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3224 0 0,'89'29'143'0'0,"-44"-14"8432"0"0,-45-15-8378 0 0,1 1-1 0 0,-1-1 0 0 0,1 1 1 0 0,-1-1-1 0 0,1 0 0 0 0,-1 1 1 0 0,1-1-1 0 0,-1 1 0 0 0,1-1 1 0 0,-1 1-1 0 0,0 0 0 0 0,1-1 1 0 0,-1 1-1 0 0,0-1 0 0 0,1 1 1 0 0,-1-1-1 0 0,0 1 1 0 0,0 1-1 0 0,0 13-181 0 0,-1 3-27 0 0,-4-5-80 0 0,4-10-140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3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0 221 7512 0 0,'0'0'1713'0'0,"3"-3"-1225"0"0,1 0-370 0 0,0-1 0 0 0,0 0 0 0 0,-1 0 0 0 0,0 0-1 0 0,0-1 1 0 0,0 1 0 0 0,0-1 0 0 0,-1 1 0 0 0,1-1 0 0 0,-1 0 0 0 0,2-7 0 0 0,43-108 1156 0 0,-36 94-1060 0 0,-11 26-201 0 0,0-1 0 0 0,0 0 1 0 0,0 1-1 0 0,1-1 1 0 0,-1 1-1 0 0,0-1 0 0 0,0 1 1 0 0,0-1-1 0 0,1 1 1 0 0,-1-1-1 0 0,0 1 1 0 0,1-1-1 0 0,-1 1 0 0 0,1-1 1 0 0,-1 1-1 0 0,1-1 1 0 0,-1 1-1 0 0,0 0 0 0 0,1-1 1 0 0,-1 1-1 0 0,1 0 1 0 0,0 0-1 0 0,0-1 0 0 0,1 0 951 0 0,-4 5-968 0 0,1-1 1 0 0,-1 1-1 0 0,1 0 1 0 0,0 0-1 0 0,0 0 1 0 0,0 0-1 0 0,0 0 1 0 0,1 0-1 0 0,0 0 1 0 0,0 1-1 0 0,0 6 1 0 0,1 2-92 0 0,-1-10-37 0 0,2-6-379 0 0,-1 1 337 0 0,0 2 99 0 0,-1-1 0 0 0,1 1 0 0 0,0-1 0 0 0,-1 0 1 0 0,1 0-1 0 0,-1 1 0 0 0,1-1 0 0 0,-1 0 0 0 0,1 0 0 0 0,-1 0 1 0 0,0 1-1 0 0,1-1 0 0 0,-1 0 0 0 0,0 0 0 0 0,0 0 0 0 0,1 0 1 0 0,-1 0-1 0 0,0-2 0 0 0,0-12-4130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4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5064 0 0,'0'0'7604'0'0,"0"-3"-7456"0"0,0-7-159 0 0,0-8-308 0 0,0 15 129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4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9704 0 0,'0'0'464'0'0,"-1"3"-203"0"0,0 2-122 0 0,-2-2-30 0 0,-20 14-74 0 0,12-3 43 0 0,9-11 2277 0 0</inkml:trace>
  <inkml:trace contextRef="#ctx0" brushRef="#br0" timeOffset="1">19 34 5528 0 0,'0'0'584'0'0,"-11"18"1160"0"0,3 1 1392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3T16:37:4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0 10944 0 0,'0'0'986'0'0,"-3"2"-808"0"0,-11 4-137 0 0,7-3 186 0 0,-1 0-1 0 0,1 0 0 0 0,0-1 1 0 0,0 0-1 0 0,-1 0 1 0 0,0-1-1 0 0,-9 1 1 0 0,10 0 401 0 0,-8 6-111 0 0,11-7-49 0 0,1 1-10 0 0,-9 3-47 0 0,9-4 97 0 0,1 1-401 0 0,-5 5-75 0 0,5-5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042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325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401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34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85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18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82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09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25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03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478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3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D477-89C1-4199-B780-8DD653D7605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904950" y="13010554"/>
            <a:ext cx="556242" cy="513601"/>
          </a:xfrm>
        </p:spPr>
        <p:txBody>
          <a:bodyPr/>
          <a:lstStyle/>
          <a:p>
            <a:fld id="{CB071D6C-FEB2-484A-B682-D800E737406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93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51012" y="12619038"/>
            <a:ext cx="6700837" cy="412207"/>
          </a:xfrm>
        </p:spPr>
        <p:txBody>
          <a:bodyPr/>
          <a:lstStyle/>
          <a:p>
            <a:r>
              <a:rPr lang="en-US"/>
              <a:t>Quantum Flagship,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44B85-AA80-9149-A94E-287E1FF2C290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44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8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74" r:id="rId11"/>
    <p:sldLayoutId id="2147483722" r:id="rId12"/>
  </p:sldLayoutIdLst>
  <p:transition spd="med"/>
  <p:txStyles>
    <p:titleStyle>
      <a:lvl1pPr marL="0" marR="0" indent="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1531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ln>
            <a:noFill/>
          </a:ln>
          <a:solidFill>
            <a:srgbClr val="061256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1.xml"/><Relationship Id="rId12" Type="http://schemas.openxmlformats.org/officeDocument/2006/relationships/image" Target="../media/image7.png"/><Relationship Id="rId17" Type="http://schemas.openxmlformats.org/officeDocument/2006/relationships/customXml" Target="../ink/ink6.xml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customXml" Target="../ink/ink3.xml"/><Relationship Id="rId5" Type="http://schemas.openxmlformats.org/officeDocument/2006/relationships/image" Target="../media/image3.png"/><Relationship Id="rId15" Type="http://schemas.openxmlformats.org/officeDocument/2006/relationships/customXml" Target="../ink/ink5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customXml" Target="../ink/ink2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0.png"/><Relationship Id="rId7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4323184"/>
            <a:ext cx="13716000" cy="3645160"/>
          </a:xfrm>
        </p:spPr>
        <p:txBody>
          <a:bodyPr>
            <a:normAutofit/>
          </a:bodyPr>
          <a:lstStyle/>
          <a:p>
            <a:r>
              <a:rPr lang="en-GB" sz="7350" dirty="0" err="1"/>
              <a:t>Statusbericht</a:t>
            </a:r>
            <a:r>
              <a:rPr lang="en-GB" sz="7350" dirty="0"/>
              <a:t> </a:t>
            </a:r>
            <a:r>
              <a:rPr lang="en-GB" sz="7350" dirty="0" err="1"/>
              <a:t>zum</a:t>
            </a:r>
            <a:r>
              <a:rPr lang="en-GB" sz="7350" dirty="0"/>
              <a:t> </a:t>
            </a:r>
            <a:r>
              <a:rPr lang="en-GB" sz="7350" dirty="0" err="1"/>
              <a:t>Flaggschiff</a:t>
            </a:r>
            <a:r>
              <a:rPr lang="en-GB" sz="7350" dirty="0"/>
              <a:t> </a:t>
            </a:r>
            <a:r>
              <a:rPr lang="en-GB" sz="7350" dirty="0" err="1"/>
              <a:t>Quantentechnologie</a:t>
            </a:r>
            <a:r>
              <a:rPr lang="en-GB" dirty="0"/>
              <a:t/>
            </a:r>
            <a:br>
              <a:rPr lang="en-GB" dirty="0"/>
            </a:br>
            <a:r>
              <a:rPr lang="en-GB" sz="5400" dirty="0"/>
              <a:t> </a:t>
            </a:r>
            <a:br>
              <a:rPr lang="en-GB" sz="5400" dirty="0"/>
            </a:br>
            <a:r>
              <a:rPr lang="en-GB" sz="5400" dirty="0"/>
              <a:t>Tommaso Calarco</a:t>
            </a:r>
            <a:br>
              <a:rPr lang="en-GB" sz="5400" dirty="0"/>
            </a:br>
            <a:r>
              <a:rPr lang="en-GB" sz="5400" dirty="0" err="1"/>
              <a:t>Photonik-Ausschuss</a:t>
            </a:r>
            <a:r>
              <a:rPr lang="en-GB" sz="5400" dirty="0"/>
              <a:t>, 8.12.2017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4603" y="10192318"/>
            <a:ext cx="5521710" cy="114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102" y="10101264"/>
            <a:ext cx="3334788" cy="12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pparition_FLAGSHIP.mp4">
            <a:hlinkClick r:id="" action="ppaction://media"/>
            <a:extLst>
              <a:ext uri="{FF2B5EF4-FFF2-40B4-BE49-F238E27FC236}">
                <a16:creationId xmlns:a16="http://schemas.microsoft.com/office/drawing/2014/main" id="{677471AC-24F4-DC43-9B96-CC43064A4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"/>
            <a:ext cx="24384000" cy="1371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2FED93-DBBD-43E4-8279-4EBCDAFF7E89}"/>
                  </a:ext>
                </a:extLst>
              </p14:cNvPr>
              <p14:cNvContentPartPr/>
              <p14:nvPr/>
            </p14:nvContentPartPr>
            <p14:xfrm>
              <a:off x="-321540" y="175640"/>
              <a:ext cx="36360" cy="39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2FED93-DBBD-43E4-8279-4EBCDAFF7E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30540" y="167000"/>
                <a:ext cx="54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A686A3-A57A-4EA9-BEBF-DFAB8BE0CE8C}"/>
                  </a:ext>
                </a:extLst>
              </p14:cNvPr>
              <p14:cNvContentPartPr/>
              <p14:nvPr/>
            </p14:nvContentPartPr>
            <p14:xfrm>
              <a:off x="-401820" y="697280"/>
              <a:ext cx="51120" cy="37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A686A3-A57A-4EA9-BEBF-DFAB8BE0CE8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10820" y="688640"/>
                <a:ext cx="687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7A9CB1-DFB3-4E24-8EB9-A749EF8D54F6}"/>
                  </a:ext>
                </a:extLst>
              </p14:cNvPr>
              <p14:cNvContentPartPr/>
              <p14:nvPr/>
            </p14:nvContentPartPr>
            <p14:xfrm>
              <a:off x="-173220" y="584600"/>
              <a:ext cx="40320" cy="7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7A9CB1-DFB3-4E24-8EB9-A749EF8D54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82220" y="575960"/>
                <a:ext cx="5796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974D5-A115-443D-AADD-FEED06879791}"/>
                  </a:ext>
                </a:extLst>
              </p14:cNvPr>
              <p14:cNvContentPartPr/>
              <p14:nvPr/>
            </p14:nvContentPartPr>
            <p14:xfrm>
              <a:off x="-213540" y="674600"/>
              <a:ext cx="360" cy="12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974D5-A115-443D-AADD-FEED068797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22180" y="665600"/>
                <a:ext cx="180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77427F-421A-47DF-9BDF-F8FB7D6E1B61}"/>
                  </a:ext>
                </a:extLst>
              </p14:cNvPr>
              <p14:cNvContentPartPr/>
              <p14:nvPr/>
            </p14:nvContentPartPr>
            <p14:xfrm>
              <a:off x="-266820" y="674600"/>
              <a:ext cx="39240" cy="25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77427F-421A-47DF-9BDF-F8FB7D6E1B6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275820" y="665600"/>
                <a:ext cx="568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5E3825-CB4E-4F09-AE3E-7270A65FDF42}"/>
                  </a:ext>
                </a:extLst>
              </p14:cNvPr>
              <p14:cNvContentPartPr/>
              <p14:nvPr/>
            </p14:nvContentPartPr>
            <p14:xfrm>
              <a:off x="-264300" y="304160"/>
              <a:ext cx="51120" cy="20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5E3825-CB4E-4F09-AE3E-7270A65FDF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272940" y="295160"/>
                <a:ext cx="68760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617899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85"/>
            <a:ext cx="24384000" cy="13751161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5907305" y="5224864"/>
            <a:ext cx="6886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Combine terrestrial and satellite components for wide coverage</a:t>
            </a:r>
          </a:p>
        </p:txBody>
      </p:sp>
      <p:sp>
        <p:nvSpPr>
          <p:cNvPr id="124" name="Cercle"/>
          <p:cNvSpPr/>
          <p:nvPr/>
        </p:nvSpPr>
        <p:spPr>
          <a:xfrm>
            <a:off x="8692642" y="4568258"/>
            <a:ext cx="3177969" cy="3177969"/>
          </a:xfrm>
          <a:prstGeom prst="ellipse">
            <a:avLst/>
          </a:prstGeom>
          <a:noFill/>
          <a:ln w="76200">
            <a:solidFill>
              <a:srgbClr val="FF1866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6" name="Crittografia quantistica: sicurezza per la finanza, e-commerce, smart grids, ...."/>
          <p:cNvSpPr txBox="1"/>
          <p:nvPr/>
        </p:nvSpPr>
        <p:spPr>
          <a:xfrm>
            <a:off x="1028699" y="786088"/>
            <a:ext cx="2087318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2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 defTabSz="825500">
              <a:defRPr/>
            </a:pP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Q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UANTUM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OMMUNICATION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NFRASTRUCTURE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endParaRPr kumimoji="0" sz="7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 panose="00000800000000000000" pitchFamily="2" charset="0"/>
              <a:sym typeface="Helvetica Neue Light"/>
            </a:endParaRPr>
          </a:p>
        </p:txBody>
      </p:sp>
      <p:sp>
        <p:nvSpPr>
          <p:cNvPr id="129" name="Cercle"/>
          <p:cNvSpPr/>
          <p:nvPr/>
        </p:nvSpPr>
        <p:spPr>
          <a:xfrm>
            <a:off x="12425039" y="4527198"/>
            <a:ext cx="3193452" cy="3193452"/>
          </a:xfrm>
          <a:prstGeom prst="ellipse">
            <a:avLst/>
          </a:prstGeom>
          <a:noFill/>
          <a:ln w="76200">
            <a:solidFill>
              <a:srgbClr val="FF1866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5" name="Rectangle 114"/>
          <p:cNvSpPr/>
          <p:nvPr/>
        </p:nvSpPr>
        <p:spPr>
          <a:xfrm>
            <a:off x="1462841" y="5280079"/>
            <a:ext cx="6886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Integrate quantum cryptography into critical communication systems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823894" y="8824421"/>
            <a:ext cx="7528579" cy="175432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Protection of data networks, clock synchronization,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e-voting,…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5907305" y="9045783"/>
            <a:ext cx="5994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Backbone infrastructure 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for the quantum internet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36" y="5170014"/>
            <a:ext cx="1549221" cy="1543228"/>
          </a:xfrm>
          <a:prstGeom prst="rect">
            <a:avLst/>
          </a:prstGeom>
        </p:spPr>
      </p:pic>
      <p:sp>
        <p:nvSpPr>
          <p:cNvPr id="127" name="Cercle"/>
          <p:cNvSpPr/>
          <p:nvPr/>
        </p:nvSpPr>
        <p:spPr>
          <a:xfrm>
            <a:off x="8692642" y="8111369"/>
            <a:ext cx="3180430" cy="3180430"/>
          </a:xfrm>
          <a:prstGeom prst="ellipse">
            <a:avLst/>
          </a:prstGeom>
          <a:noFill/>
          <a:ln w="76200">
            <a:solidFill>
              <a:srgbClr val="FF1866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27" y="9017701"/>
            <a:ext cx="1211053" cy="133403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975" y="5225981"/>
            <a:ext cx="1562040" cy="1558892"/>
          </a:xfrm>
          <a:prstGeom prst="rect">
            <a:avLst/>
          </a:prstGeom>
        </p:spPr>
      </p:pic>
      <p:sp>
        <p:nvSpPr>
          <p:cNvPr id="131" name="Cercle"/>
          <p:cNvSpPr/>
          <p:nvPr/>
        </p:nvSpPr>
        <p:spPr>
          <a:xfrm>
            <a:off x="12425038" y="8098346"/>
            <a:ext cx="3193453" cy="3193453"/>
          </a:xfrm>
          <a:prstGeom prst="ellipse">
            <a:avLst/>
          </a:prstGeom>
          <a:noFill/>
          <a:ln w="76200">
            <a:solidFill>
              <a:srgbClr val="FF1866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473" y="8793014"/>
            <a:ext cx="1801928" cy="1546706"/>
          </a:xfrm>
          <a:prstGeom prst="rect">
            <a:avLst/>
          </a:prstGeom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7630" y="516853"/>
            <a:ext cx="1863930" cy="129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996950"/>
            <a:ext cx="1041400" cy="95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30925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digital manufacturing a 70-year odyssey">
            <a:extLst>
              <a:ext uri="{FF2B5EF4-FFF2-40B4-BE49-F238E27FC236}">
                <a16:creationId xmlns:a16="http://schemas.microsoft.com/office/drawing/2014/main" id="{02234491-9CB0-4EB9-99C6-D247EE1F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748"/>
            <a:ext cx="24384000" cy="138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AEC1E2-B0F9-4E78-8D1C-EA16ABCED126}"/>
              </a:ext>
            </a:extLst>
          </p:cNvPr>
          <p:cNvSpPr/>
          <p:nvPr/>
        </p:nvSpPr>
        <p:spPr>
          <a:xfrm>
            <a:off x="15907305" y="5224864"/>
            <a:ext cx="6886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Quantum testbed facilities for hardware developers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51241-608C-440C-A28D-FBFFD334FB36}"/>
              </a:ext>
            </a:extLst>
          </p:cNvPr>
          <p:cNvSpPr/>
          <p:nvPr/>
        </p:nvSpPr>
        <p:spPr>
          <a:xfrm>
            <a:off x="1462841" y="5280079"/>
            <a:ext cx="6886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Classical quantum simulation hardware in HPC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CB1E3-D56C-4159-BBE5-70CC6F0E152F}"/>
              </a:ext>
            </a:extLst>
          </p:cNvPr>
          <p:cNvSpPr/>
          <p:nvPr/>
        </p:nvSpPr>
        <p:spPr>
          <a:xfrm>
            <a:off x="821128" y="8547422"/>
            <a:ext cx="7528579" cy="2308324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Quantum computation and simulation hardware (ion traps, super-/semi-conducting qubits, spin qubits, </a:t>
            </a:r>
            <a:r>
              <a:rPr lang="en-US" sz="3600" dirty="0" err="1">
                <a:solidFill>
                  <a:schemeClr val="bg1"/>
                </a:solidFill>
                <a:latin typeface="Montserrat" panose="00000500000000000000" pitchFamily="2" charset="0"/>
              </a:rPr>
              <a:t>phtonic</a:t>
            </a:r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 circuits, neutral atoms)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E4BDF-A9F2-489F-91D2-F78587294A66}"/>
              </a:ext>
            </a:extLst>
          </p:cNvPr>
          <p:cNvSpPr/>
          <p:nvPr/>
        </p:nvSpPr>
        <p:spPr>
          <a:xfrm>
            <a:off x="15907305" y="9045783"/>
            <a:ext cx="59945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Quantum application database (verification/validation, algorithms, apps)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4321D-C363-48A6-9C61-5CDB307BB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91" y="7144540"/>
            <a:ext cx="1801928" cy="1546706"/>
          </a:xfrm>
          <a:prstGeom prst="rect">
            <a:avLst/>
          </a:prstGeom>
        </p:spPr>
      </p:pic>
      <p:pic>
        <p:nvPicPr>
          <p:cNvPr id="23" name="Picture 22" descr="A picture containing plate&#10;&#10;Description automatically generated">
            <a:extLst>
              <a:ext uri="{FF2B5EF4-FFF2-40B4-BE49-F238E27FC236}">
                <a16:creationId xmlns:a16="http://schemas.microsoft.com/office/drawing/2014/main" id="{08EE9CB6-1CFC-42BF-AD1F-845B871F5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165" y="7653031"/>
            <a:ext cx="3710013" cy="42120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19390FAB-696F-4DDE-A97C-B54F184DA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931" y="3894563"/>
            <a:ext cx="3710018" cy="4212000"/>
          </a:xfrm>
          <a:prstGeom prst="rect">
            <a:avLst/>
          </a:prstGeom>
        </p:spPr>
      </p:pic>
      <p:pic>
        <p:nvPicPr>
          <p:cNvPr id="25" name="Picture 24" descr="A picture containing holding, white, game, plate&#10;&#10;Description automatically generated">
            <a:extLst>
              <a:ext uri="{FF2B5EF4-FFF2-40B4-BE49-F238E27FC236}">
                <a16:creationId xmlns:a16="http://schemas.microsoft.com/office/drawing/2014/main" id="{03445BCA-E4A6-43D8-92C1-A1B458CFB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8" y="4160685"/>
            <a:ext cx="3710013" cy="4212000"/>
          </a:xfrm>
          <a:prstGeom prst="rect">
            <a:avLst/>
          </a:prstGeom>
        </p:spPr>
      </p:pic>
      <p:pic>
        <p:nvPicPr>
          <p:cNvPr id="26" name="Picture 25" descr="A picture containing white&#10;&#10;Description automatically generated">
            <a:extLst>
              <a:ext uri="{FF2B5EF4-FFF2-40B4-BE49-F238E27FC236}">
                <a16:creationId xmlns:a16="http://schemas.microsoft.com/office/drawing/2014/main" id="{9780CF76-C5C2-40FF-80C8-4796031032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92" y="7605456"/>
            <a:ext cx="3710013" cy="4212000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5EF80832-A89B-4E56-B5A5-5E3AAEEB5B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36316" y="11865031"/>
            <a:ext cx="1863930" cy="12974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rittografia quantistica: sicurezza per la finanza, e-commerce, smart grids, ....">
            <a:extLst>
              <a:ext uri="{FF2B5EF4-FFF2-40B4-BE49-F238E27FC236}">
                <a16:creationId xmlns:a16="http://schemas.microsoft.com/office/drawing/2014/main" id="{3396C20C-7FD9-459C-AACC-66980528D379}"/>
              </a:ext>
            </a:extLst>
          </p:cNvPr>
          <p:cNvSpPr txBox="1"/>
          <p:nvPr/>
        </p:nvSpPr>
        <p:spPr>
          <a:xfrm>
            <a:off x="1755408" y="669974"/>
            <a:ext cx="2087318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2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 defTabSz="825500">
              <a:defRPr/>
            </a:pP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Q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UANTUM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OMPUTATION &amp; </a:t>
            </a:r>
            <a:r>
              <a:rPr lang="en-US" sz="8000" b="1" dirty="0">
                <a:latin typeface="Montserrat Bold" panose="00000800000000000000" pitchFamily="2" charset="0"/>
                <a:sym typeface="Helvetica Light"/>
              </a:rPr>
              <a:t>S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IMULATION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NFRASTRUCTURE</a:t>
            </a:r>
            <a:r>
              <a:rPr lang="en-US" sz="7000" b="1" dirty="0">
                <a:solidFill>
                  <a:schemeClr val="bg1"/>
                </a:solidFill>
                <a:latin typeface="Montserrat Bold" panose="00000800000000000000" pitchFamily="2" charset="0"/>
              </a:rPr>
              <a:t> </a:t>
            </a:r>
            <a:endParaRPr kumimoji="0" sz="7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 panose="00000800000000000000" pitchFamily="2" charset="0"/>
              <a:sym typeface="Helvetica Neue Light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3FDA3D7-C671-4104-B028-750433583B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2700" y="996950"/>
            <a:ext cx="1041400" cy="95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40546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321525"/>
            <a:chOff x="122587" y="2580610"/>
            <a:chExt cx="24261413" cy="7321525"/>
          </a:xfrm>
        </p:grpSpPr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894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321525"/>
            <a:chOff x="122587" y="2580610"/>
            <a:chExt cx="24261413" cy="7321525"/>
          </a:xfrm>
        </p:grpSpPr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757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844474"/>
            <a:chOff x="122587" y="2580610"/>
            <a:chExt cx="24261413" cy="7844474"/>
          </a:xfrm>
        </p:grpSpPr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9D24BB8-70B6-451B-877A-37F3B3F2B63F}"/>
                </a:ext>
              </a:extLst>
            </p:cNvPr>
            <p:cNvGrpSpPr/>
            <p:nvPr/>
          </p:nvGrpSpPr>
          <p:grpSpPr>
            <a:xfrm>
              <a:off x="8370165" y="4611674"/>
              <a:ext cx="410073" cy="410073"/>
              <a:chOff x="0" y="0"/>
              <a:chExt cx="410071" cy="410071"/>
            </a:xfrm>
            <a:solidFill>
              <a:srgbClr val="FF740E"/>
            </a:solidFill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7738A46C-318E-4FB1-BA80-001E258060BE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6FB2E84B-AC3F-41FE-8048-82CADCC2E0BF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1144F95-0031-4292-8466-E0FB95F133ED}"/>
                </a:ext>
              </a:extLst>
            </p:cNvPr>
            <p:cNvSpPr/>
            <p:nvPr/>
          </p:nvSpPr>
          <p:spPr>
            <a:xfrm>
              <a:off x="5821618" y="5028324"/>
              <a:ext cx="3048003" cy="5396760"/>
            </a:xfrm>
            <a:prstGeom prst="roundRect">
              <a:avLst>
                <a:gd name="adj" fmla="val 0"/>
              </a:avLst>
            </a:prstGeom>
            <a:solidFill>
              <a:srgbClr val="FF74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6004F1C-42BE-4CCB-AA22-B1CDB2156122}"/>
                </a:ext>
              </a:extLst>
            </p:cNvPr>
            <p:cNvSpPr/>
            <p:nvPr/>
          </p:nvSpPr>
          <p:spPr>
            <a:xfrm>
              <a:off x="2697208" y="4656316"/>
              <a:ext cx="5240918" cy="1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DE710457-6EB3-4420-99BC-F7A83B9EC556}"/>
                </a:ext>
              </a:extLst>
            </p:cNvPr>
            <p:cNvSpPr/>
            <p:nvPr/>
          </p:nvSpPr>
          <p:spPr>
            <a:xfrm flipH="1" flipV="1">
              <a:off x="7890529" y="4649614"/>
              <a:ext cx="510951" cy="102304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030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844474"/>
            <a:chOff x="122587" y="2580610"/>
            <a:chExt cx="24261413" cy="7844474"/>
          </a:xfrm>
        </p:grpSpPr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9D24BB8-70B6-451B-877A-37F3B3F2B63F}"/>
                </a:ext>
              </a:extLst>
            </p:cNvPr>
            <p:cNvGrpSpPr/>
            <p:nvPr/>
          </p:nvGrpSpPr>
          <p:grpSpPr>
            <a:xfrm>
              <a:off x="8370165" y="4611674"/>
              <a:ext cx="410073" cy="410073"/>
              <a:chOff x="0" y="0"/>
              <a:chExt cx="410071" cy="410071"/>
            </a:xfrm>
            <a:solidFill>
              <a:srgbClr val="FF740E"/>
            </a:solidFill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7738A46C-318E-4FB1-BA80-001E258060BE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6FB2E84B-AC3F-41FE-8048-82CADCC2E0BF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1144F95-0031-4292-8466-E0FB95F133ED}"/>
                </a:ext>
              </a:extLst>
            </p:cNvPr>
            <p:cNvSpPr/>
            <p:nvPr/>
          </p:nvSpPr>
          <p:spPr>
            <a:xfrm>
              <a:off x="5821618" y="5028324"/>
              <a:ext cx="3048003" cy="5396760"/>
            </a:xfrm>
            <a:prstGeom prst="roundRect">
              <a:avLst>
                <a:gd name="adj" fmla="val 0"/>
              </a:avLst>
            </a:prstGeom>
            <a:solidFill>
              <a:srgbClr val="FF74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6004F1C-42BE-4CCB-AA22-B1CDB2156122}"/>
                </a:ext>
              </a:extLst>
            </p:cNvPr>
            <p:cNvSpPr/>
            <p:nvPr/>
          </p:nvSpPr>
          <p:spPr>
            <a:xfrm>
              <a:off x="2697208" y="4656316"/>
              <a:ext cx="5240918" cy="1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DE710457-6EB3-4420-99BC-F7A83B9EC556}"/>
                </a:ext>
              </a:extLst>
            </p:cNvPr>
            <p:cNvSpPr/>
            <p:nvPr/>
          </p:nvSpPr>
          <p:spPr>
            <a:xfrm flipH="1" flipV="1">
              <a:off x="7890529" y="4649614"/>
              <a:ext cx="510951" cy="102304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5F45F0AA-C677-4643-A46B-5727E6BCBF28}"/>
                </a:ext>
              </a:extLst>
            </p:cNvPr>
            <p:cNvSpPr/>
            <p:nvPr/>
          </p:nvSpPr>
          <p:spPr>
            <a:xfrm flipV="1">
              <a:off x="10313763" y="3539399"/>
              <a:ext cx="0" cy="953087"/>
            </a:xfrm>
            <a:prstGeom prst="line">
              <a:avLst/>
            </a:prstGeom>
            <a:noFill/>
            <a:ln w="38100" cap="flat">
              <a:solidFill>
                <a:srgbClr val="06125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6" name="Rectangle">
              <a:extLst>
                <a:ext uri="{FF2B5EF4-FFF2-40B4-BE49-F238E27FC236}">
                  <a16:creationId xmlns:a16="http://schemas.microsoft.com/office/drawing/2014/main" id="{BC300255-D3C6-45E9-82A2-9DA9D90C8EC6}"/>
                </a:ext>
              </a:extLst>
            </p:cNvPr>
            <p:cNvSpPr/>
            <p:nvPr/>
          </p:nvSpPr>
          <p:spPr>
            <a:xfrm>
              <a:off x="8967676" y="6622219"/>
              <a:ext cx="3048002" cy="3357861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CD0C8211-03FC-4AB9-80CA-A4C3CA0F815B}"/>
                </a:ext>
              </a:extLst>
            </p:cNvPr>
            <p:cNvGrpSpPr/>
            <p:nvPr/>
          </p:nvGrpSpPr>
          <p:grpSpPr>
            <a:xfrm>
              <a:off x="2688600" y="4517512"/>
              <a:ext cx="8915123" cy="492920"/>
              <a:chOff x="0" y="0"/>
              <a:chExt cx="8915120" cy="492918"/>
            </a:xfrm>
          </p:grpSpPr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7F454413-ABA0-494F-AB83-5A2DDB753BDD}"/>
                  </a:ext>
                </a:extLst>
              </p:cNvPr>
              <p:cNvSpPr/>
              <p:nvPr/>
            </p:nvSpPr>
            <p:spPr>
              <a:xfrm>
                <a:off x="0" y="352"/>
                <a:ext cx="7980400" cy="1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3CD66F4D-FF8A-45C3-9923-E935E017F40E}"/>
                  </a:ext>
                </a:extLst>
              </p:cNvPr>
              <p:cNvSpPr/>
              <p:nvPr/>
            </p:nvSpPr>
            <p:spPr>
              <a:xfrm flipH="1" flipV="1">
                <a:off x="7961914" y="-1"/>
                <a:ext cx="643010" cy="156606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08C505B2-6F04-4A4A-8C34-0AB42DE02045}"/>
                  </a:ext>
                </a:extLst>
              </p:cNvPr>
              <p:cNvGrpSpPr/>
              <p:nvPr/>
            </p:nvGrpSpPr>
            <p:grpSpPr>
              <a:xfrm>
                <a:off x="8505049" y="82847"/>
                <a:ext cx="410072" cy="410072"/>
                <a:chOff x="0" y="0"/>
                <a:chExt cx="410071" cy="410071"/>
              </a:xfrm>
            </p:grpSpPr>
            <p:sp>
              <p:nvSpPr>
                <p:cNvPr id="58" name="Circle">
                  <a:extLst>
                    <a:ext uri="{FF2B5EF4-FFF2-40B4-BE49-F238E27FC236}">
                      <a16:creationId xmlns:a16="http://schemas.microsoft.com/office/drawing/2014/main" id="{3C5DD0E0-37EC-4E2D-A1BC-EB4562F824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0072" cy="410072"/>
                </a:xfrm>
                <a:prstGeom prst="ellipse">
                  <a:avLst/>
                </a:prstGeom>
                <a:solidFill>
                  <a:srgbClr val="0612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Circle">
                  <a:extLst>
                    <a:ext uri="{FF2B5EF4-FFF2-40B4-BE49-F238E27FC236}">
                      <a16:creationId xmlns:a16="http://schemas.microsoft.com/office/drawing/2014/main" id="{4A3B8502-CFA1-444E-B228-B5229AD4AA35}"/>
                    </a:ext>
                  </a:extLst>
                </p:cNvPr>
                <p:cNvSpPr/>
                <p:nvPr/>
              </p:nvSpPr>
              <p:spPr>
                <a:xfrm>
                  <a:off x="89817" y="89817"/>
                  <a:ext cx="230437" cy="2304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0" name="Rectangle">
              <a:extLst>
                <a:ext uri="{FF2B5EF4-FFF2-40B4-BE49-F238E27FC236}">
                  <a16:creationId xmlns:a16="http://schemas.microsoft.com/office/drawing/2014/main" id="{07B2FBF2-52BF-445E-BFA2-73A631A6C3DE}"/>
                </a:ext>
              </a:extLst>
            </p:cNvPr>
            <p:cNvSpPr/>
            <p:nvPr/>
          </p:nvSpPr>
          <p:spPr>
            <a:xfrm>
              <a:off x="8961397" y="5029710"/>
              <a:ext cx="3048002" cy="1492532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53" name="ICT-Beyond limits (2011)">
              <a:extLst>
                <a:ext uri="{FF2B5EF4-FFF2-40B4-BE49-F238E27FC236}">
                  <a16:creationId xmlns:a16="http://schemas.microsoft.com/office/drawing/2014/main" id="{16AA3A74-F2A0-48B0-BCBB-7895BF728647}"/>
                </a:ext>
              </a:extLst>
            </p:cNvPr>
            <p:cNvSpPr txBox="1"/>
            <p:nvPr/>
          </p:nvSpPr>
          <p:spPr>
            <a:xfrm>
              <a:off x="10343356" y="3452062"/>
              <a:ext cx="315951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82786A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061256"/>
                  </a:solidFill>
                </a:rPr>
                <a:t>ICT-Beyond limits (2011)</a:t>
              </a:r>
            </a:p>
          </p:txBody>
        </p:sp>
        <p:sp>
          <p:nvSpPr>
            <p:cNvPr id="54" name="FET-Flagship Pilot SA (failed)">
              <a:extLst>
                <a:ext uri="{FF2B5EF4-FFF2-40B4-BE49-F238E27FC236}">
                  <a16:creationId xmlns:a16="http://schemas.microsoft.com/office/drawing/2014/main" id="{6BD02D39-5569-4916-9D10-3B7A899E2B5C}"/>
                </a:ext>
              </a:extLst>
            </p:cNvPr>
            <p:cNvSpPr txBox="1"/>
            <p:nvPr/>
          </p:nvSpPr>
          <p:spPr>
            <a:xfrm>
              <a:off x="10331838" y="3796965"/>
              <a:ext cx="320795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82786A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FET-Flagship Pilot SA (</a:t>
              </a:r>
              <a:r>
                <a:rPr i="1" dirty="0">
                  <a:solidFill>
                    <a:srgbClr val="061256"/>
                  </a:solidFill>
                  <a:latin typeface="Gill Sans"/>
                  <a:ea typeface="Gill Sans"/>
                  <a:cs typeface="Gill Sans"/>
                  <a:sym typeface="Gill Sans"/>
                </a:rPr>
                <a:t>failed</a:t>
              </a:r>
              <a:r>
                <a:rPr dirty="0">
                  <a:solidFill>
                    <a:srgbClr val="061256"/>
                  </a:solidFill>
                </a:rPr>
                <a:t>)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844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>
            <a:extLst>
              <a:ext uri="{FF2B5EF4-FFF2-40B4-BE49-F238E27FC236}">
                <a16:creationId xmlns:a16="http://schemas.microsoft.com/office/drawing/2014/main" id="{4DBEC29B-4ADC-440F-B680-A4F495B75FFE}"/>
              </a:ext>
            </a:extLst>
          </p:cNvPr>
          <p:cNvSpPr/>
          <p:nvPr/>
        </p:nvSpPr>
        <p:spPr>
          <a:xfrm flipV="1">
            <a:off x="10252469" y="3894552"/>
            <a:ext cx="0" cy="953087"/>
          </a:xfrm>
          <a:prstGeom prst="line">
            <a:avLst/>
          </a:prstGeom>
          <a:noFill/>
          <a:ln w="38100" cap="flat">
            <a:solidFill>
              <a:srgbClr val="061256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dirty="0"/>
          </a:p>
        </p:txBody>
      </p:sp>
      <p:sp>
        <p:nvSpPr>
          <p:cNvPr id="5" name="ICT-Beyond limits (2011)">
            <a:extLst>
              <a:ext uri="{FF2B5EF4-FFF2-40B4-BE49-F238E27FC236}">
                <a16:creationId xmlns:a16="http://schemas.microsoft.com/office/drawing/2014/main" id="{B5699742-AEC5-4C7D-92FC-1DE22687C862}"/>
              </a:ext>
            </a:extLst>
          </p:cNvPr>
          <p:cNvSpPr txBox="1"/>
          <p:nvPr/>
        </p:nvSpPr>
        <p:spPr>
          <a:xfrm>
            <a:off x="10282062" y="3807215"/>
            <a:ext cx="315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400">
                <a:solidFill>
                  <a:srgbClr val="8278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rgbClr val="061256"/>
                </a:solidFill>
              </a:rPr>
              <a:t>ICT-Beyond limits (2011)</a:t>
            </a:r>
          </a:p>
        </p:txBody>
      </p:sp>
      <p:sp>
        <p:nvSpPr>
          <p:cNvPr id="8" name="FET-Flagship Pilot SA (failed)">
            <a:extLst>
              <a:ext uri="{FF2B5EF4-FFF2-40B4-BE49-F238E27FC236}">
                <a16:creationId xmlns:a16="http://schemas.microsoft.com/office/drawing/2014/main" id="{0DF911B8-4AD1-492F-B199-77B26FF31674}"/>
              </a:ext>
            </a:extLst>
          </p:cNvPr>
          <p:cNvSpPr txBox="1"/>
          <p:nvPr/>
        </p:nvSpPr>
        <p:spPr>
          <a:xfrm>
            <a:off x="10270544" y="4152118"/>
            <a:ext cx="320795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228600" indent="-228600" algn="l" defTabSz="449580">
              <a:spcBef>
                <a:spcPts val="100"/>
              </a:spcBef>
              <a:buClr>
                <a:srgbClr val="061256"/>
              </a:buClr>
              <a:buSzPct val="100000"/>
              <a:buChar char="‣"/>
              <a:tabLst>
                <a:tab pos="457200" algn="l"/>
              </a:tabLst>
              <a:defRPr sz="2000">
                <a:solidFill>
                  <a:srgbClr val="82786A"/>
                </a:solidFill>
                <a:uFill>
                  <a:solidFill>
                    <a:srgbClr val="0000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>
                <a:solidFill>
                  <a:srgbClr val="061256"/>
                </a:solidFill>
              </a:rPr>
              <a:t>FET-Flagship Pilot SA (</a:t>
            </a:r>
            <a:r>
              <a:rPr i="1" dirty="0">
                <a:solidFill>
                  <a:srgbClr val="061256"/>
                </a:solidFill>
                <a:latin typeface="Gill Sans"/>
                <a:ea typeface="Gill Sans"/>
                <a:cs typeface="Gill Sans"/>
                <a:sym typeface="Gill Sans"/>
              </a:rPr>
              <a:t>failed</a:t>
            </a:r>
            <a:r>
              <a:rPr dirty="0">
                <a:solidFill>
                  <a:srgbClr val="061256"/>
                </a:solidFill>
              </a:rPr>
              <a:t>)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844474"/>
            <a:chOff x="122587" y="2580610"/>
            <a:chExt cx="24261413" cy="7844474"/>
          </a:xfrm>
        </p:grpSpPr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9D24BB8-70B6-451B-877A-37F3B3F2B63F}"/>
                </a:ext>
              </a:extLst>
            </p:cNvPr>
            <p:cNvGrpSpPr/>
            <p:nvPr/>
          </p:nvGrpSpPr>
          <p:grpSpPr>
            <a:xfrm>
              <a:off x="8370165" y="4611674"/>
              <a:ext cx="410073" cy="410073"/>
              <a:chOff x="0" y="0"/>
              <a:chExt cx="410071" cy="410071"/>
            </a:xfrm>
            <a:solidFill>
              <a:srgbClr val="FF740E"/>
            </a:solidFill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7738A46C-318E-4FB1-BA80-001E258060BE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6FB2E84B-AC3F-41FE-8048-82CADCC2E0BF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1144F95-0031-4292-8466-E0FB95F133ED}"/>
                </a:ext>
              </a:extLst>
            </p:cNvPr>
            <p:cNvSpPr/>
            <p:nvPr/>
          </p:nvSpPr>
          <p:spPr>
            <a:xfrm>
              <a:off x="5821618" y="5028324"/>
              <a:ext cx="3048003" cy="5396760"/>
            </a:xfrm>
            <a:prstGeom prst="roundRect">
              <a:avLst>
                <a:gd name="adj" fmla="val 0"/>
              </a:avLst>
            </a:prstGeom>
            <a:solidFill>
              <a:srgbClr val="FF74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6004F1C-42BE-4CCB-AA22-B1CDB2156122}"/>
                </a:ext>
              </a:extLst>
            </p:cNvPr>
            <p:cNvSpPr/>
            <p:nvPr/>
          </p:nvSpPr>
          <p:spPr>
            <a:xfrm>
              <a:off x="2697208" y="4656316"/>
              <a:ext cx="5240918" cy="1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DE710457-6EB3-4420-99BC-F7A83B9EC556}"/>
                </a:ext>
              </a:extLst>
            </p:cNvPr>
            <p:cNvSpPr/>
            <p:nvPr/>
          </p:nvSpPr>
          <p:spPr>
            <a:xfrm flipH="1" flipV="1">
              <a:off x="7890529" y="4649614"/>
              <a:ext cx="510951" cy="102304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378C5ED-B262-40DD-A04A-17AA8ADF8592}"/>
                </a:ext>
              </a:extLst>
            </p:cNvPr>
            <p:cNvSpPr/>
            <p:nvPr/>
          </p:nvSpPr>
          <p:spPr>
            <a:xfrm>
              <a:off x="12118798" y="5004242"/>
              <a:ext cx="3048001" cy="2813334"/>
            </a:xfrm>
            <a:prstGeom prst="roundRect">
              <a:avLst>
                <a:gd name="adj" fmla="val 0"/>
              </a:avLst>
            </a:prstGeom>
            <a:solidFill>
              <a:srgbClr val="00FFB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212B1EEB-11A4-4A21-A9B4-0AE698BE1E50}"/>
                </a:ext>
              </a:extLst>
            </p:cNvPr>
            <p:cNvGrpSpPr/>
            <p:nvPr/>
          </p:nvGrpSpPr>
          <p:grpSpPr>
            <a:xfrm>
              <a:off x="2697208" y="4356893"/>
              <a:ext cx="12158226" cy="271007"/>
              <a:chOff x="0" y="0"/>
              <a:chExt cx="12165540" cy="271006"/>
            </a:xfrm>
          </p:grpSpPr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CF5ECFE7-8A19-4BB8-9855-1532C112B972}"/>
                  </a:ext>
                </a:extLst>
              </p:cNvPr>
              <p:cNvSpPr/>
              <p:nvPr/>
            </p:nvSpPr>
            <p:spPr>
              <a:xfrm>
                <a:off x="0" y="2721"/>
                <a:ext cx="11216103" cy="1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C004B309-41CA-48A4-B993-08D07D0B1F06}"/>
                  </a:ext>
                </a:extLst>
              </p:cNvPr>
              <p:cNvSpPr/>
              <p:nvPr/>
            </p:nvSpPr>
            <p:spPr>
              <a:xfrm>
                <a:off x="11176333" y="0"/>
                <a:ext cx="989208" cy="271007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3B36E47A-F34D-4FE8-A003-1D548016B625}"/>
                </a:ext>
              </a:extLst>
            </p:cNvPr>
            <p:cNvGrpSpPr/>
            <p:nvPr/>
          </p:nvGrpSpPr>
          <p:grpSpPr>
            <a:xfrm>
              <a:off x="14696040" y="4574892"/>
              <a:ext cx="410072" cy="410072"/>
              <a:chOff x="0" y="0"/>
              <a:chExt cx="410071" cy="410071"/>
            </a:xfrm>
            <a:solidFill>
              <a:srgbClr val="00FFBD"/>
            </a:solidFill>
          </p:grpSpPr>
          <p:sp>
            <p:nvSpPr>
              <p:cNvPr id="22" name="Circle">
                <a:extLst>
                  <a:ext uri="{FF2B5EF4-FFF2-40B4-BE49-F238E27FC236}">
                    <a16:creationId xmlns:a16="http://schemas.microsoft.com/office/drawing/2014/main" id="{D1924722-299D-43E8-B0D6-0D4D2AB28E84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Circle">
                <a:extLst>
                  <a:ext uri="{FF2B5EF4-FFF2-40B4-BE49-F238E27FC236}">
                    <a16:creationId xmlns:a16="http://schemas.microsoft.com/office/drawing/2014/main" id="{E915F5BF-F3D2-49A2-A5C9-C80F8321209D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20" name="QUTE-Europe (2013)">
              <a:extLst>
                <a:ext uri="{FF2B5EF4-FFF2-40B4-BE49-F238E27FC236}">
                  <a16:creationId xmlns:a16="http://schemas.microsoft.com/office/drawing/2014/main" id="{5308A92A-B3D1-41EB-836F-8F2A9F3472F1}"/>
                </a:ext>
              </a:extLst>
            </p:cNvPr>
            <p:cNvSpPr txBox="1"/>
            <p:nvPr/>
          </p:nvSpPr>
          <p:spPr>
            <a:xfrm>
              <a:off x="12121874" y="5048492"/>
              <a:ext cx="304185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061256"/>
                  </a:solidFill>
                </a:rPr>
                <a:t>QUTE-Europe (2013)</a:t>
              </a:r>
            </a:p>
          </p:txBody>
        </p:sp>
        <p:sp>
          <p:nvSpPr>
            <p:cNvPr id="21" name="Industry monitoring and overview…">
              <a:extLst>
                <a:ext uri="{FF2B5EF4-FFF2-40B4-BE49-F238E27FC236}">
                  <a16:creationId xmlns:a16="http://schemas.microsoft.com/office/drawing/2014/main" id="{3588E598-9DBB-4954-9201-E36BB5AF2E52}"/>
                </a:ext>
              </a:extLst>
            </p:cNvPr>
            <p:cNvSpPr txBox="1"/>
            <p:nvPr/>
          </p:nvSpPr>
          <p:spPr>
            <a:xfrm>
              <a:off x="12121874" y="5529012"/>
              <a:ext cx="3014848" cy="2308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Industry</a:t>
              </a:r>
              <a:r>
                <a:rPr dirty="0">
                  <a:solidFill>
                    <a:srgbClr val="061256"/>
                  </a:solidFill>
                </a:rPr>
                <a:t>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General awareness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Establishment of </a:t>
              </a: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Facilities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>
                  <a:solidFill>
                    <a:srgbClr val="061256"/>
                  </a:solidFill>
                </a:rPr>
                <a:t>Quantum Manifesto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Sustainability (flagship)</a:t>
              </a:r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6" name="Rectangle">
              <a:extLst>
                <a:ext uri="{FF2B5EF4-FFF2-40B4-BE49-F238E27FC236}">
                  <a16:creationId xmlns:a16="http://schemas.microsoft.com/office/drawing/2014/main" id="{BC300255-D3C6-45E9-82A2-9DA9D90C8EC6}"/>
                </a:ext>
              </a:extLst>
            </p:cNvPr>
            <p:cNvSpPr/>
            <p:nvPr/>
          </p:nvSpPr>
          <p:spPr>
            <a:xfrm>
              <a:off x="8967676" y="6622219"/>
              <a:ext cx="3048002" cy="3357861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CD0C8211-03FC-4AB9-80CA-A4C3CA0F815B}"/>
                </a:ext>
              </a:extLst>
            </p:cNvPr>
            <p:cNvGrpSpPr/>
            <p:nvPr/>
          </p:nvGrpSpPr>
          <p:grpSpPr>
            <a:xfrm>
              <a:off x="2688600" y="4517512"/>
              <a:ext cx="8915123" cy="492920"/>
              <a:chOff x="0" y="0"/>
              <a:chExt cx="8915120" cy="492918"/>
            </a:xfrm>
          </p:grpSpPr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7F454413-ABA0-494F-AB83-5A2DDB753BDD}"/>
                  </a:ext>
                </a:extLst>
              </p:cNvPr>
              <p:cNvSpPr/>
              <p:nvPr/>
            </p:nvSpPr>
            <p:spPr>
              <a:xfrm>
                <a:off x="0" y="352"/>
                <a:ext cx="7980400" cy="1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3CD66F4D-FF8A-45C3-9923-E935E017F40E}"/>
                  </a:ext>
                </a:extLst>
              </p:cNvPr>
              <p:cNvSpPr/>
              <p:nvPr/>
            </p:nvSpPr>
            <p:spPr>
              <a:xfrm flipH="1" flipV="1">
                <a:off x="7961914" y="-1"/>
                <a:ext cx="643010" cy="156606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08C505B2-6F04-4A4A-8C34-0AB42DE02045}"/>
                  </a:ext>
                </a:extLst>
              </p:cNvPr>
              <p:cNvGrpSpPr/>
              <p:nvPr/>
            </p:nvGrpSpPr>
            <p:grpSpPr>
              <a:xfrm>
                <a:off x="8505049" y="82847"/>
                <a:ext cx="410072" cy="410072"/>
                <a:chOff x="0" y="0"/>
                <a:chExt cx="410071" cy="410071"/>
              </a:xfrm>
            </p:grpSpPr>
            <p:sp>
              <p:nvSpPr>
                <p:cNvPr id="58" name="Circle">
                  <a:extLst>
                    <a:ext uri="{FF2B5EF4-FFF2-40B4-BE49-F238E27FC236}">
                      <a16:creationId xmlns:a16="http://schemas.microsoft.com/office/drawing/2014/main" id="{3C5DD0E0-37EC-4E2D-A1BC-EB4562F824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0072" cy="410072"/>
                </a:xfrm>
                <a:prstGeom prst="ellipse">
                  <a:avLst/>
                </a:prstGeom>
                <a:solidFill>
                  <a:srgbClr val="0612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Circle">
                  <a:extLst>
                    <a:ext uri="{FF2B5EF4-FFF2-40B4-BE49-F238E27FC236}">
                      <a16:creationId xmlns:a16="http://schemas.microsoft.com/office/drawing/2014/main" id="{4A3B8502-CFA1-444E-B228-B5229AD4AA35}"/>
                    </a:ext>
                  </a:extLst>
                </p:cNvPr>
                <p:cNvSpPr/>
                <p:nvPr/>
              </p:nvSpPr>
              <p:spPr>
                <a:xfrm>
                  <a:off x="89817" y="89817"/>
                  <a:ext cx="230437" cy="2304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0" name="Rectangle">
              <a:extLst>
                <a:ext uri="{FF2B5EF4-FFF2-40B4-BE49-F238E27FC236}">
                  <a16:creationId xmlns:a16="http://schemas.microsoft.com/office/drawing/2014/main" id="{07B2FBF2-52BF-445E-BFA2-73A631A6C3DE}"/>
                </a:ext>
              </a:extLst>
            </p:cNvPr>
            <p:cNvSpPr/>
            <p:nvPr/>
          </p:nvSpPr>
          <p:spPr>
            <a:xfrm>
              <a:off x="8961397" y="5029710"/>
              <a:ext cx="3048002" cy="1492532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614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>
            <a:extLst>
              <a:ext uri="{FF2B5EF4-FFF2-40B4-BE49-F238E27FC236}">
                <a16:creationId xmlns:a16="http://schemas.microsoft.com/office/drawing/2014/main" id="{9585DEFC-3E4D-4A31-8E19-0CF32A8EB34C}"/>
              </a:ext>
            </a:extLst>
          </p:cNvPr>
          <p:cNvSpPr/>
          <p:nvPr/>
        </p:nvSpPr>
        <p:spPr>
          <a:xfrm flipV="1">
            <a:off x="10252469" y="3894552"/>
            <a:ext cx="0" cy="953087"/>
          </a:xfrm>
          <a:prstGeom prst="line">
            <a:avLst/>
          </a:prstGeom>
          <a:noFill/>
          <a:ln w="38100" cap="flat">
            <a:solidFill>
              <a:srgbClr val="061256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844474"/>
            <a:chOff x="122587" y="2580610"/>
            <a:chExt cx="24261413" cy="7844474"/>
          </a:xfrm>
        </p:grpSpPr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9D24BB8-70B6-451B-877A-37F3B3F2B63F}"/>
                </a:ext>
              </a:extLst>
            </p:cNvPr>
            <p:cNvGrpSpPr/>
            <p:nvPr/>
          </p:nvGrpSpPr>
          <p:grpSpPr>
            <a:xfrm>
              <a:off x="8370165" y="4611674"/>
              <a:ext cx="410073" cy="410073"/>
              <a:chOff x="0" y="0"/>
              <a:chExt cx="410071" cy="410071"/>
            </a:xfrm>
            <a:solidFill>
              <a:srgbClr val="FF740E"/>
            </a:solidFill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7738A46C-318E-4FB1-BA80-001E258060BE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6FB2E84B-AC3F-41FE-8048-82CADCC2E0BF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1144F95-0031-4292-8466-E0FB95F133ED}"/>
                </a:ext>
              </a:extLst>
            </p:cNvPr>
            <p:cNvSpPr/>
            <p:nvPr/>
          </p:nvSpPr>
          <p:spPr>
            <a:xfrm>
              <a:off x="5821618" y="5028324"/>
              <a:ext cx="3048003" cy="5396760"/>
            </a:xfrm>
            <a:prstGeom prst="roundRect">
              <a:avLst>
                <a:gd name="adj" fmla="val 0"/>
              </a:avLst>
            </a:prstGeom>
            <a:solidFill>
              <a:srgbClr val="FF74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6004F1C-42BE-4CCB-AA22-B1CDB2156122}"/>
                </a:ext>
              </a:extLst>
            </p:cNvPr>
            <p:cNvSpPr/>
            <p:nvPr/>
          </p:nvSpPr>
          <p:spPr>
            <a:xfrm>
              <a:off x="2697208" y="4656316"/>
              <a:ext cx="5240918" cy="1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DE710457-6EB3-4420-99BC-F7A83B9EC556}"/>
                </a:ext>
              </a:extLst>
            </p:cNvPr>
            <p:cNvSpPr/>
            <p:nvPr/>
          </p:nvSpPr>
          <p:spPr>
            <a:xfrm flipH="1" flipV="1">
              <a:off x="7890529" y="4649614"/>
              <a:ext cx="510951" cy="102304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378C5ED-B262-40DD-A04A-17AA8ADF8592}"/>
                </a:ext>
              </a:extLst>
            </p:cNvPr>
            <p:cNvSpPr/>
            <p:nvPr/>
          </p:nvSpPr>
          <p:spPr>
            <a:xfrm>
              <a:off x="12118798" y="5004242"/>
              <a:ext cx="3048001" cy="2813334"/>
            </a:xfrm>
            <a:prstGeom prst="roundRect">
              <a:avLst>
                <a:gd name="adj" fmla="val 0"/>
              </a:avLst>
            </a:prstGeom>
            <a:solidFill>
              <a:srgbClr val="00FFB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212B1EEB-11A4-4A21-A9B4-0AE698BE1E50}"/>
                </a:ext>
              </a:extLst>
            </p:cNvPr>
            <p:cNvGrpSpPr/>
            <p:nvPr/>
          </p:nvGrpSpPr>
          <p:grpSpPr>
            <a:xfrm>
              <a:off x="2697208" y="4356893"/>
              <a:ext cx="12158226" cy="271007"/>
              <a:chOff x="0" y="0"/>
              <a:chExt cx="12165540" cy="271006"/>
            </a:xfrm>
          </p:grpSpPr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CF5ECFE7-8A19-4BB8-9855-1532C112B972}"/>
                  </a:ext>
                </a:extLst>
              </p:cNvPr>
              <p:cNvSpPr/>
              <p:nvPr/>
            </p:nvSpPr>
            <p:spPr>
              <a:xfrm>
                <a:off x="0" y="2721"/>
                <a:ext cx="11216103" cy="1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C004B309-41CA-48A4-B993-08D07D0B1F06}"/>
                  </a:ext>
                </a:extLst>
              </p:cNvPr>
              <p:cNvSpPr/>
              <p:nvPr/>
            </p:nvSpPr>
            <p:spPr>
              <a:xfrm>
                <a:off x="11176333" y="0"/>
                <a:ext cx="989208" cy="271007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3B36E47A-F34D-4FE8-A003-1D548016B625}"/>
                </a:ext>
              </a:extLst>
            </p:cNvPr>
            <p:cNvGrpSpPr/>
            <p:nvPr/>
          </p:nvGrpSpPr>
          <p:grpSpPr>
            <a:xfrm>
              <a:off x="14696040" y="4574892"/>
              <a:ext cx="410072" cy="410072"/>
              <a:chOff x="0" y="0"/>
              <a:chExt cx="410071" cy="410071"/>
            </a:xfrm>
            <a:solidFill>
              <a:srgbClr val="00FFBD"/>
            </a:solidFill>
          </p:grpSpPr>
          <p:sp>
            <p:nvSpPr>
              <p:cNvPr id="22" name="Circle">
                <a:extLst>
                  <a:ext uri="{FF2B5EF4-FFF2-40B4-BE49-F238E27FC236}">
                    <a16:creationId xmlns:a16="http://schemas.microsoft.com/office/drawing/2014/main" id="{D1924722-299D-43E8-B0D6-0D4D2AB28E84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Circle">
                <a:extLst>
                  <a:ext uri="{FF2B5EF4-FFF2-40B4-BE49-F238E27FC236}">
                    <a16:creationId xmlns:a16="http://schemas.microsoft.com/office/drawing/2014/main" id="{E915F5BF-F3D2-49A2-A5C9-C80F8321209D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20" name="QUTE-Europe (2013)">
              <a:extLst>
                <a:ext uri="{FF2B5EF4-FFF2-40B4-BE49-F238E27FC236}">
                  <a16:creationId xmlns:a16="http://schemas.microsoft.com/office/drawing/2014/main" id="{5308A92A-B3D1-41EB-836F-8F2A9F3472F1}"/>
                </a:ext>
              </a:extLst>
            </p:cNvPr>
            <p:cNvSpPr txBox="1"/>
            <p:nvPr/>
          </p:nvSpPr>
          <p:spPr>
            <a:xfrm>
              <a:off x="12121874" y="5048492"/>
              <a:ext cx="304185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061256"/>
                  </a:solidFill>
                </a:rPr>
                <a:t>QUTE-Europe (2013)</a:t>
              </a:r>
            </a:p>
          </p:txBody>
        </p:sp>
        <p:sp>
          <p:nvSpPr>
            <p:cNvPr id="21" name="Industry monitoring and overview…">
              <a:extLst>
                <a:ext uri="{FF2B5EF4-FFF2-40B4-BE49-F238E27FC236}">
                  <a16:creationId xmlns:a16="http://schemas.microsoft.com/office/drawing/2014/main" id="{3588E598-9DBB-4954-9201-E36BB5AF2E52}"/>
                </a:ext>
              </a:extLst>
            </p:cNvPr>
            <p:cNvSpPr txBox="1"/>
            <p:nvPr/>
          </p:nvSpPr>
          <p:spPr>
            <a:xfrm>
              <a:off x="12121874" y="5529012"/>
              <a:ext cx="3014848" cy="2308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Industry</a:t>
              </a:r>
              <a:r>
                <a:rPr dirty="0">
                  <a:solidFill>
                    <a:srgbClr val="061256"/>
                  </a:solidFill>
                </a:rPr>
                <a:t>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General awareness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Establishment of </a:t>
              </a: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Facilities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>
                  <a:solidFill>
                    <a:srgbClr val="061256"/>
                  </a:solidFill>
                </a:rPr>
                <a:t>Quantum Manifesto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Sustainability (flagship)</a:t>
              </a:r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6" name="Rectangle">
              <a:extLst>
                <a:ext uri="{FF2B5EF4-FFF2-40B4-BE49-F238E27FC236}">
                  <a16:creationId xmlns:a16="http://schemas.microsoft.com/office/drawing/2014/main" id="{BC300255-D3C6-45E9-82A2-9DA9D90C8EC6}"/>
                </a:ext>
              </a:extLst>
            </p:cNvPr>
            <p:cNvSpPr/>
            <p:nvPr/>
          </p:nvSpPr>
          <p:spPr>
            <a:xfrm>
              <a:off x="8967676" y="6622219"/>
              <a:ext cx="3048002" cy="3357861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CD0C8211-03FC-4AB9-80CA-A4C3CA0F815B}"/>
                </a:ext>
              </a:extLst>
            </p:cNvPr>
            <p:cNvGrpSpPr/>
            <p:nvPr/>
          </p:nvGrpSpPr>
          <p:grpSpPr>
            <a:xfrm>
              <a:off x="2688600" y="4517512"/>
              <a:ext cx="8915123" cy="492920"/>
              <a:chOff x="0" y="0"/>
              <a:chExt cx="8915120" cy="492918"/>
            </a:xfrm>
          </p:grpSpPr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7F454413-ABA0-494F-AB83-5A2DDB753BDD}"/>
                  </a:ext>
                </a:extLst>
              </p:cNvPr>
              <p:cNvSpPr/>
              <p:nvPr/>
            </p:nvSpPr>
            <p:spPr>
              <a:xfrm>
                <a:off x="0" y="352"/>
                <a:ext cx="7980400" cy="1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3CD66F4D-FF8A-45C3-9923-E935E017F40E}"/>
                  </a:ext>
                </a:extLst>
              </p:cNvPr>
              <p:cNvSpPr/>
              <p:nvPr/>
            </p:nvSpPr>
            <p:spPr>
              <a:xfrm flipH="1" flipV="1">
                <a:off x="7961914" y="-1"/>
                <a:ext cx="643010" cy="156606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08C505B2-6F04-4A4A-8C34-0AB42DE02045}"/>
                  </a:ext>
                </a:extLst>
              </p:cNvPr>
              <p:cNvGrpSpPr/>
              <p:nvPr/>
            </p:nvGrpSpPr>
            <p:grpSpPr>
              <a:xfrm>
                <a:off x="8505049" y="82847"/>
                <a:ext cx="410072" cy="410072"/>
                <a:chOff x="0" y="0"/>
                <a:chExt cx="410071" cy="410071"/>
              </a:xfrm>
            </p:grpSpPr>
            <p:sp>
              <p:nvSpPr>
                <p:cNvPr id="58" name="Circle">
                  <a:extLst>
                    <a:ext uri="{FF2B5EF4-FFF2-40B4-BE49-F238E27FC236}">
                      <a16:creationId xmlns:a16="http://schemas.microsoft.com/office/drawing/2014/main" id="{3C5DD0E0-37EC-4E2D-A1BC-EB4562F824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0072" cy="410072"/>
                </a:xfrm>
                <a:prstGeom prst="ellipse">
                  <a:avLst/>
                </a:prstGeom>
                <a:solidFill>
                  <a:srgbClr val="0612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Circle">
                  <a:extLst>
                    <a:ext uri="{FF2B5EF4-FFF2-40B4-BE49-F238E27FC236}">
                      <a16:creationId xmlns:a16="http://schemas.microsoft.com/office/drawing/2014/main" id="{4A3B8502-CFA1-444E-B228-B5229AD4AA35}"/>
                    </a:ext>
                  </a:extLst>
                </p:cNvPr>
                <p:cNvSpPr/>
                <p:nvPr/>
              </p:nvSpPr>
              <p:spPr>
                <a:xfrm>
                  <a:off x="89817" y="89817"/>
                  <a:ext cx="230437" cy="2304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0" name="Rectangle">
              <a:extLst>
                <a:ext uri="{FF2B5EF4-FFF2-40B4-BE49-F238E27FC236}">
                  <a16:creationId xmlns:a16="http://schemas.microsoft.com/office/drawing/2014/main" id="{07B2FBF2-52BF-445E-BFA2-73A631A6C3DE}"/>
                </a:ext>
              </a:extLst>
            </p:cNvPr>
            <p:cNvSpPr/>
            <p:nvPr/>
          </p:nvSpPr>
          <p:spPr>
            <a:xfrm>
              <a:off x="8961397" y="5029710"/>
              <a:ext cx="3048002" cy="1492532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21240658-5261-4C07-A417-376EB46209FF}"/>
                </a:ext>
              </a:extLst>
            </p:cNvPr>
            <p:cNvSpPr/>
            <p:nvPr/>
          </p:nvSpPr>
          <p:spPr>
            <a:xfrm>
              <a:off x="18477464" y="5009278"/>
              <a:ext cx="3163469" cy="4524091"/>
            </a:xfrm>
            <a:prstGeom prst="roundRect">
              <a:avLst>
                <a:gd name="adj" fmla="val 0"/>
              </a:avLst>
            </a:prstGeom>
            <a:solidFill>
              <a:srgbClr val="FF1866"/>
            </a:solidFill>
            <a:ln w="12700" cap="flat">
              <a:solidFill>
                <a:srgbClr val="FF1866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Comm. platform for all stakeholders…">
              <a:extLst>
                <a:ext uri="{FF2B5EF4-FFF2-40B4-BE49-F238E27FC236}">
                  <a16:creationId xmlns:a16="http://schemas.microsoft.com/office/drawing/2014/main" id="{0422A2FC-2094-422B-B9FF-EF615BA8EE67}"/>
                </a:ext>
              </a:extLst>
            </p:cNvPr>
            <p:cNvSpPr txBox="1"/>
            <p:nvPr/>
          </p:nvSpPr>
          <p:spPr>
            <a:xfrm>
              <a:off x="18473796" y="5450955"/>
              <a:ext cx="3170805" cy="4064002"/>
            </a:xfrm>
            <a:prstGeom prst="rect">
              <a:avLst/>
            </a:prstGeom>
            <a:solidFill>
              <a:srgbClr val="FF18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Comm. platform for all stakeholders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Promote Flagship objectives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Facilitate connections between industry/academia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Help shaping the Flagship during and beyond H2020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Outreach events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Facilitate dialogue policy, industry, academia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Help the networking of QT national activities</a:t>
              </a:r>
            </a:p>
          </p:txBody>
        </p:sp>
        <p:sp>
          <p:nvSpPr>
            <p:cNvPr id="66" name="Line">
              <a:extLst>
                <a:ext uri="{FF2B5EF4-FFF2-40B4-BE49-F238E27FC236}">
                  <a16:creationId xmlns:a16="http://schemas.microsoft.com/office/drawing/2014/main" id="{696318D3-763D-41B1-9A58-6E97B657F371}"/>
                </a:ext>
              </a:extLst>
            </p:cNvPr>
            <p:cNvSpPr/>
            <p:nvPr/>
          </p:nvSpPr>
          <p:spPr>
            <a:xfrm>
              <a:off x="2697208" y="4214158"/>
              <a:ext cx="14075255" cy="6347"/>
            </a:xfrm>
            <a:prstGeom prst="line">
              <a:avLst/>
            </a:prstGeom>
            <a:noFill/>
            <a:ln w="114300" cap="flat">
              <a:solidFill>
                <a:srgbClr val="FF186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5" name="QT CSA (2018)">
              <a:extLst>
                <a:ext uri="{FF2B5EF4-FFF2-40B4-BE49-F238E27FC236}">
                  <a16:creationId xmlns:a16="http://schemas.microsoft.com/office/drawing/2014/main" id="{77D3BE34-DC4D-427A-BD9F-8B16B7E7C60E}"/>
                </a:ext>
              </a:extLst>
            </p:cNvPr>
            <p:cNvSpPr txBox="1"/>
            <p:nvPr/>
          </p:nvSpPr>
          <p:spPr>
            <a:xfrm>
              <a:off x="18474774" y="5008877"/>
              <a:ext cx="304184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QT CSA (2018)</a:t>
              </a: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BC038E7C-5492-44D3-8ABF-D49B559142A6}"/>
                </a:ext>
              </a:extLst>
            </p:cNvPr>
            <p:cNvSpPr/>
            <p:nvPr/>
          </p:nvSpPr>
          <p:spPr>
            <a:xfrm>
              <a:off x="15289477" y="5013710"/>
              <a:ext cx="3048002" cy="2637385"/>
            </a:xfrm>
            <a:prstGeom prst="roundRect">
              <a:avLst>
                <a:gd name="adj" fmla="val 0"/>
              </a:avLst>
            </a:prstGeom>
            <a:solidFill>
              <a:srgbClr val="FF1866"/>
            </a:solidFill>
            <a:ln w="12700" cap="flat">
              <a:solidFill>
                <a:srgbClr val="FF1866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79" name="Flagship preparation">
              <a:extLst>
                <a:ext uri="{FF2B5EF4-FFF2-40B4-BE49-F238E27FC236}">
                  <a16:creationId xmlns:a16="http://schemas.microsoft.com/office/drawing/2014/main" id="{E08F2CF7-F060-4F1D-86D0-7E7C842E919E}"/>
                </a:ext>
              </a:extLst>
            </p:cNvPr>
            <p:cNvSpPr txBox="1"/>
            <p:nvPr/>
          </p:nvSpPr>
          <p:spPr>
            <a:xfrm>
              <a:off x="15289477" y="5008877"/>
              <a:ext cx="304800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Flagship preparation</a:t>
              </a:r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id="{F4771FFB-C7F8-47AE-A98E-4B2C505AD80B}"/>
                </a:ext>
              </a:extLst>
            </p:cNvPr>
            <p:cNvSpPr/>
            <p:nvPr/>
          </p:nvSpPr>
          <p:spPr>
            <a:xfrm flipH="1" flipV="1">
              <a:off x="16734414" y="4215909"/>
              <a:ext cx="1475841" cy="527820"/>
            </a:xfrm>
            <a:prstGeom prst="line">
              <a:avLst/>
            </a:prstGeom>
            <a:noFill/>
            <a:ln w="114300" cap="flat">
              <a:solidFill>
                <a:srgbClr val="FF186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81" name="Group">
              <a:extLst>
                <a:ext uri="{FF2B5EF4-FFF2-40B4-BE49-F238E27FC236}">
                  <a16:creationId xmlns:a16="http://schemas.microsoft.com/office/drawing/2014/main" id="{3C105348-A0A8-4E4F-BB0A-A6D8B6FC8EBD}"/>
                </a:ext>
              </a:extLst>
            </p:cNvPr>
            <p:cNvGrpSpPr/>
            <p:nvPr/>
          </p:nvGrpSpPr>
          <p:grpSpPr>
            <a:xfrm>
              <a:off x="18178941" y="4603485"/>
              <a:ext cx="410072" cy="410073"/>
              <a:chOff x="0" y="0"/>
              <a:chExt cx="410071" cy="410071"/>
            </a:xfrm>
            <a:solidFill>
              <a:srgbClr val="FF1866"/>
            </a:solidFill>
          </p:grpSpPr>
          <p:sp>
            <p:nvSpPr>
              <p:cNvPr id="82" name="Circle">
                <a:extLst>
                  <a:ext uri="{FF2B5EF4-FFF2-40B4-BE49-F238E27FC236}">
                    <a16:creationId xmlns:a16="http://schemas.microsoft.com/office/drawing/2014/main" id="{91FDC256-6ED3-4799-AAD1-9A8734A2FD5D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1866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" name="Circle">
                <a:extLst>
                  <a:ext uri="{FF2B5EF4-FFF2-40B4-BE49-F238E27FC236}">
                    <a16:creationId xmlns:a16="http://schemas.microsoft.com/office/drawing/2014/main" id="{3FE7A258-D6B7-468A-9126-C298780FD5AC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FF1866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5" name="ICT-Beyond limits (2011)">
            <a:extLst>
              <a:ext uri="{FF2B5EF4-FFF2-40B4-BE49-F238E27FC236}">
                <a16:creationId xmlns:a16="http://schemas.microsoft.com/office/drawing/2014/main" id="{391E4FE6-D596-4405-ADF9-60D666E39C06}"/>
              </a:ext>
            </a:extLst>
          </p:cNvPr>
          <p:cNvSpPr txBox="1"/>
          <p:nvPr/>
        </p:nvSpPr>
        <p:spPr>
          <a:xfrm>
            <a:off x="10282062" y="3807215"/>
            <a:ext cx="315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400">
                <a:solidFill>
                  <a:srgbClr val="8278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rgbClr val="061256"/>
                </a:solidFill>
              </a:rPr>
              <a:t>ICT-Beyond limits (2011)</a:t>
            </a:r>
          </a:p>
        </p:txBody>
      </p:sp>
      <p:sp>
        <p:nvSpPr>
          <p:cNvPr id="8" name="FET-Flagship Pilot SA (failed)">
            <a:extLst>
              <a:ext uri="{FF2B5EF4-FFF2-40B4-BE49-F238E27FC236}">
                <a16:creationId xmlns:a16="http://schemas.microsoft.com/office/drawing/2014/main" id="{E26DD3E3-D43E-47FF-A47E-EBDF967D35DF}"/>
              </a:ext>
            </a:extLst>
          </p:cNvPr>
          <p:cNvSpPr txBox="1"/>
          <p:nvPr/>
        </p:nvSpPr>
        <p:spPr>
          <a:xfrm>
            <a:off x="10270544" y="4152118"/>
            <a:ext cx="320795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228600" indent="-228600" algn="l" defTabSz="449580">
              <a:spcBef>
                <a:spcPts val="100"/>
              </a:spcBef>
              <a:buClr>
                <a:srgbClr val="061256"/>
              </a:buClr>
              <a:buSzPct val="100000"/>
              <a:buChar char="‣"/>
              <a:tabLst>
                <a:tab pos="457200" algn="l"/>
              </a:tabLst>
              <a:defRPr sz="2000">
                <a:solidFill>
                  <a:srgbClr val="82786A"/>
                </a:solidFill>
                <a:uFill>
                  <a:solidFill>
                    <a:srgbClr val="0000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>
                <a:solidFill>
                  <a:srgbClr val="061256"/>
                </a:solidFill>
              </a:rPr>
              <a:t>FET-Flagship Pilot SA (</a:t>
            </a:r>
            <a:r>
              <a:rPr i="1" dirty="0">
                <a:solidFill>
                  <a:srgbClr val="061256"/>
                </a:solidFill>
                <a:latin typeface="Gill Sans"/>
                <a:ea typeface="Gill Sans"/>
                <a:cs typeface="Gill Sans"/>
                <a:sym typeface="Gill Sans"/>
              </a:rPr>
              <a:t>failed</a:t>
            </a:r>
            <a:r>
              <a:rPr dirty="0">
                <a:solidFill>
                  <a:srgbClr val="061256"/>
                </a:solidFill>
              </a:rPr>
              <a:t>)</a:t>
            </a:r>
          </a:p>
        </p:txBody>
      </p:sp>
      <p:pic>
        <p:nvPicPr>
          <p:cNvPr id="9" name="Picture 2" descr="Quantum Mixtures, Trento 2019">
            <a:extLst>
              <a:ext uri="{FF2B5EF4-FFF2-40B4-BE49-F238E27FC236}">
                <a16:creationId xmlns:a16="http://schemas.microsoft.com/office/drawing/2014/main" id="{39B99F9A-D86B-4C1D-AA4B-7923294F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902" y="10161112"/>
            <a:ext cx="3141419" cy="10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944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44AC19F-2819-4084-B6D6-8177F86AB174}"/>
              </a:ext>
            </a:extLst>
          </p:cNvPr>
          <p:cNvGrpSpPr/>
          <p:nvPr/>
        </p:nvGrpSpPr>
        <p:grpSpPr>
          <a:xfrm>
            <a:off x="61293" y="2935763"/>
            <a:ext cx="24261413" cy="7844474"/>
            <a:chOff x="122587" y="2580610"/>
            <a:chExt cx="24261413" cy="7844474"/>
          </a:xfrm>
        </p:grpSpPr>
        <p:sp>
          <p:nvSpPr>
            <p:cNvPr id="45" name="Line">
              <a:extLst>
                <a:ext uri="{FF2B5EF4-FFF2-40B4-BE49-F238E27FC236}">
                  <a16:creationId xmlns:a16="http://schemas.microsoft.com/office/drawing/2014/main" id="{5F45F0AA-C677-4643-A46B-5727E6BCBF28}"/>
                </a:ext>
              </a:extLst>
            </p:cNvPr>
            <p:cNvSpPr/>
            <p:nvPr/>
          </p:nvSpPr>
          <p:spPr>
            <a:xfrm flipV="1">
              <a:off x="10313763" y="3539399"/>
              <a:ext cx="0" cy="953087"/>
            </a:xfrm>
            <a:prstGeom prst="line">
              <a:avLst/>
            </a:prstGeom>
            <a:noFill/>
            <a:ln w="38100" cap="flat">
              <a:solidFill>
                <a:srgbClr val="06125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FB3319DC-CC82-4D88-9999-E5EFA69BC381}"/>
                </a:ext>
              </a:extLst>
            </p:cNvPr>
            <p:cNvSpPr/>
            <p:nvPr/>
          </p:nvSpPr>
          <p:spPr>
            <a:xfrm flipV="1">
              <a:off x="5115164" y="3860877"/>
              <a:ext cx="0" cy="931826"/>
            </a:xfrm>
            <a:prstGeom prst="line">
              <a:avLst/>
            </a:prstGeom>
            <a:noFill/>
            <a:ln w="38100" cap="flat">
              <a:solidFill>
                <a:srgbClr val="6B6D8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99D24BB8-70B6-451B-877A-37F3B3F2B63F}"/>
                </a:ext>
              </a:extLst>
            </p:cNvPr>
            <p:cNvGrpSpPr/>
            <p:nvPr/>
          </p:nvGrpSpPr>
          <p:grpSpPr>
            <a:xfrm>
              <a:off x="8370165" y="4611674"/>
              <a:ext cx="410073" cy="410073"/>
              <a:chOff x="0" y="0"/>
              <a:chExt cx="410071" cy="410071"/>
            </a:xfrm>
            <a:solidFill>
              <a:srgbClr val="FF740E"/>
            </a:solidFill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7738A46C-318E-4FB1-BA80-001E258060BE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6FB2E84B-AC3F-41FE-8048-82CADCC2E0BF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740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1144F95-0031-4292-8466-E0FB95F133ED}"/>
                </a:ext>
              </a:extLst>
            </p:cNvPr>
            <p:cNvSpPr/>
            <p:nvPr/>
          </p:nvSpPr>
          <p:spPr>
            <a:xfrm>
              <a:off x="5821618" y="5028324"/>
              <a:ext cx="3048003" cy="5396760"/>
            </a:xfrm>
            <a:prstGeom prst="roundRect">
              <a:avLst>
                <a:gd name="adj" fmla="val 0"/>
              </a:avLst>
            </a:prstGeom>
            <a:solidFill>
              <a:srgbClr val="FF740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F6004F1C-42BE-4CCB-AA22-B1CDB2156122}"/>
                </a:ext>
              </a:extLst>
            </p:cNvPr>
            <p:cNvSpPr/>
            <p:nvPr/>
          </p:nvSpPr>
          <p:spPr>
            <a:xfrm>
              <a:off x="2697208" y="4656316"/>
              <a:ext cx="5240918" cy="1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DE710457-6EB3-4420-99BC-F7A83B9EC556}"/>
                </a:ext>
              </a:extLst>
            </p:cNvPr>
            <p:cNvSpPr/>
            <p:nvPr/>
          </p:nvSpPr>
          <p:spPr>
            <a:xfrm flipH="1" flipV="1">
              <a:off x="7890529" y="4649614"/>
              <a:ext cx="510951" cy="102304"/>
            </a:xfrm>
            <a:prstGeom prst="line">
              <a:avLst/>
            </a:prstGeom>
            <a:noFill/>
            <a:ln w="114300" cap="flat">
              <a:solidFill>
                <a:srgbClr val="FF740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10" name="Unify, structure and strengthen the QIPC community in Europe…">
              <a:extLst>
                <a:ext uri="{FF2B5EF4-FFF2-40B4-BE49-F238E27FC236}">
                  <a16:creationId xmlns:a16="http://schemas.microsoft.com/office/drawing/2014/main" id="{9FBE18D9-23E7-42A4-A37C-4211EBE1C664}"/>
                </a:ext>
              </a:extLst>
            </p:cNvPr>
            <p:cNvSpPr/>
            <p:nvPr/>
          </p:nvSpPr>
          <p:spPr>
            <a:xfrm>
              <a:off x="5838195" y="7933592"/>
              <a:ext cx="30148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Unify, structure and strengthen the QIPC community in Europe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Develop a common strategy, vision and goals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Congregate and coordinate all QIPC projects / actions at the EU level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Integration and cross-fertilization across disciplines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Encourage young researchers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Increase awareness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Int. cooperation</a:t>
              </a:r>
            </a:p>
          </p:txBody>
        </p:sp>
        <p:sp>
          <p:nvSpPr>
            <p:cNvPr id="6" name="QUROPE (2007)">
              <a:extLst>
                <a:ext uri="{FF2B5EF4-FFF2-40B4-BE49-F238E27FC236}">
                  <a16:creationId xmlns:a16="http://schemas.microsoft.com/office/drawing/2014/main" id="{0C9CB1ED-EF26-41B5-96DB-4015BF6EA851}"/>
                </a:ext>
              </a:extLst>
            </p:cNvPr>
            <p:cNvSpPr/>
            <p:nvPr/>
          </p:nvSpPr>
          <p:spPr>
            <a:xfrm>
              <a:off x="5821618" y="5308535"/>
              <a:ext cx="3048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QUROPE (2007)</a:t>
              </a:r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8B58CE0D-CBDE-4520-A0E8-BDAFEC4FC4E9}"/>
                </a:ext>
              </a:extLst>
            </p:cNvPr>
            <p:cNvSpPr/>
            <p:nvPr/>
          </p:nvSpPr>
          <p:spPr>
            <a:xfrm>
              <a:off x="7896213" y="4586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378C5ED-B262-40DD-A04A-17AA8ADF8592}"/>
                </a:ext>
              </a:extLst>
            </p:cNvPr>
            <p:cNvSpPr/>
            <p:nvPr/>
          </p:nvSpPr>
          <p:spPr>
            <a:xfrm>
              <a:off x="12118798" y="5004242"/>
              <a:ext cx="3048001" cy="2813334"/>
            </a:xfrm>
            <a:prstGeom prst="roundRect">
              <a:avLst>
                <a:gd name="adj" fmla="val 0"/>
              </a:avLst>
            </a:prstGeom>
            <a:solidFill>
              <a:srgbClr val="00FFB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212B1EEB-11A4-4A21-A9B4-0AE698BE1E50}"/>
                </a:ext>
              </a:extLst>
            </p:cNvPr>
            <p:cNvGrpSpPr/>
            <p:nvPr/>
          </p:nvGrpSpPr>
          <p:grpSpPr>
            <a:xfrm>
              <a:off x="2697208" y="4356893"/>
              <a:ext cx="12158226" cy="271007"/>
              <a:chOff x="0" y="0"/>
              <a:chExt cx="12165540" cy="271006"/>
            </a:xfrm>
          </p:grpSpPr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CF5ECFE7-8A19-4BB8-9855-1532C112B972}"/>
                  </a:ext>
                </a:extLst>
              </p:cNvPr>
              <p:cNvSpPr/>
              <p:nvPr/>
            </p:nvSpPr>
            <p:spPr>
              <a:xfrm>
                <a:off x="0" y="2721"/>
                <a:ext cx="11216103" cy="1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C004B309-41CA-48A4-B993-08D07D0B1F06}"/>
                  </a:ext>
                </a:extLst>
              </p:cNvPr>
              <p:cNvSpPr/>
              <p:nvPr/>
            </p:nvSpPr>
            <p:spPr>
              <a:xfrm>
                <a:off x="11176333" y="0"/>
                <a:ext cx="989208" cy="271007"/>
              </a:xfrm>
              <a:prstGeom prst="line">
                <a:avLst/>
              </a:prstGeom>
              <a:noFill/>
              <a:ln w="114300" cap="flat">
                <a:solidFill>
                  <a:srgbClr val="00FFB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3B36E47A-F34D-4FE8-A003-1D548016B625}"/>
                </a:ext>
              </a:extLst>
            </p:cNvPr>
            <p:cNvGrpSpPr/>
            <p:nvPr/>
          </p:nvGrpSpPr>
          <p:grpSpPr>
            <a:xfrm>
              <a:off x="14696040" y="4574892"/>
              <a:ext cx="410072" cy="410072"/>
              <a:chOff x="0" y="0"/>
              <a:chExt cx="410071" cy="410071"/>
            </a:xfrm>
            <a:solidFill>
              <a:srgbClr val="00FFBD"/>
            </a:solidFill>
          </p:grpSpPr>
          <p:sp>
            <p:nvSpPr>
              <p:cNvPr id="22" name="Circle">
                <a:extLst>
                  <a:ext uri="{FF2B5EF4-FFF2-40B4-BE49-F238E27FC236}">
                    <a16:creationId xmlns:a16="http://schemas.microsoft.com/office/drawing/2014/main" id="{D1924722-299D-43E8-B0D6-0D4D2AB28E84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Circle">
                <a:extLst>
                  <a:ext uri="{FF2B5EF4-FFF2-40B4-BE49-F238E27FC236}">
                    <a16:creationId xmlns:a16="http://schemas.microsoft.com/office/drawing/2014/main" id="{E915F5BF-F3D2-49A2-A5C9-C80F8321209D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00FFBD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20" name="QUTE-Europe (2013)">
              <a:extLst>
                <a:ext uri="{FF2B5EF4-FFF2-40B4-BE49-F238E27FC236}">
                  <a16:creationId xmlns:a16="http://schemas.microsoft.com/office/drawing/2014/main" id="{5308A92A-B3D1-41EB-836F-8F2A9F3472F1}"/>
                </a:ext>
              </a:extLst>
            </p:cNvPr>
            <p:cNvSpPr txBox="1"/>
            <p:nvPr/>
          </p:nvSpPr>
          <p:spPr>
            <a:xfrm>
              <a:off x="12121874" y="5048492"/>
              <a:ext cx="304185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061256"/>
                  </a:solidFill>
                </a:rPr>
                <a:t>QUTE-Europe (2013)</a:t>
              </a:r>
            </a:p>
          </p:txBody>
        </p:sp>
        <p:sp>
          <p:nvSpPr>
            <p:cNvPr id="21" name="Industry monitoring and overview…">
              <a:extLst>
                <a:ext uri="{FF2B5EF4-FFF2-40B4-BE49-F238E27FC236}">
                  <a16:creationId xmlns:a16="http://schemas.microsoft.com/office/drawing/2014/main" id="{3588E598-9DBB-4954-9201-E36BB5AF2E52}"/>
                </a:ext>
              </a:extLst>
            </p:cNvPr>
            <p:cNvSpPr txBox="1"/>
            <p:nvPr/>
          </p:nvSpPr>
          <p:spPr>
            <a:xfrm>
              <a:off x="12121874" y="5529012"/>
              <a:ext cx="3014848" cy="2308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Industry</a:t>
              </a:r>
              <a:r>
                <a:rPr dirty="0">
                  <a:solidFill>
                    <a:srgbClr val="061256"/>
                  </a:solidFill>
                </a:rPr>
                <a:t>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General awareness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Establishment of </a:t>
              </a:r>
              <a:r>
                <a:rPr dirty="0">
                  <a:solidFill>
                    <a:srgbClr val="061256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Facilities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>
                  <a:solidFill>
                    <a:srgbClr val="061256"/>
                  </a:solidFill>
                </a:rPr>
                <a:t>Quantum Manifesto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Sustainability (flagship)</a:t>
              </a:r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C1211CCD-D06D-45AE-8E10-6C64E0574043}"/>
                </a:ext>
              </a:extLst>
            </p:cNvPr>
            <p:cNvSpPr/>
            <p:nvPr/>
          </p:nvSpPr>
          <p:spPr>
            <a:xfrm>
              <a:off x="2681535" y="5029718"/>
              <a:ext cx="3048003" cy="2489203"/>
            </a:xfrm>
            <a:prstGeom prst="roundRect">
              <a:avLst>
                <a:gd name="adj" fmla="val 0"/>
              </a:avLst>
            </a:prstGeom>
            <a:solidFill>
              <a:srgbClr val="6B6D8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8296DB7F-95E6-4529-91B8-25F3BD560E1C}"/>
                </a:ext>
              </a:extLst>
            </p:cNvPr>
            <p:cNvGrpSpPr/>
            <p:nvPr/>
          </p:nvGrpSpPr>
          <p:grpSpPr>
            <a:xfrm>
              <a:off x="2696807" y="4587668"/>
              <a:ext cx="3207959" cy="410073"/>
              <a:chOff x="0" y="0"/>
              <a:chExt cx="3207954" cy="410072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9DB5A0C0-2E39-4150-B18E-8C1FE216FFDD}"/>
                  </a:ext>
                </a:extLst>
              </p:cNvPr>
              <p:cNvSpPr/>
              <p:nvPr/>
            </p:nvSpPr>
            <p:spPr>
              <a:xfrm>
                <a:off x="0" y="205035"/>
                <a:ext cx="2827274" cy="1"/>
              </a:xfrm>
              <a:prstGeom prst="line">
                <a:avLst/>
              </a:prstGeom>
              <a:noFill/>
              <a:ln w="114300" cap="flat">
                <a:solidFill>
                  <a:srgbClr val="6B6D8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8BAA5FB7-9046-4131-B981-72DE60AAA4CD}"/>
                  </a:ext>
                </a:extLst>
              </p:cNvPr>
              <p:cNvSpPr/>
              <p:nvPr/>
            </p:nvSpPr>
            <p:spPr>
              <a:xfrm>
                <a:off x="2797882" y="0"/>
                <a:ext cx="410072" cy="410072"/>
              </a:xfrm>
              <a:prstGeom prst="ellipse">
                <a:avLst/>
              </a:prstGeom>
              <a:solidFill>
                <a:srgbClr val="6B6D8E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E7988739-A9D0-494A-A331-BFB2348A7ECB}"/>
                  </a:ext>
                </a:extLst>
              </p:cNvPr>
              <p:cNvSpPr/>
              <p:nvPr/>
            </p:nvSpPr>
            <p:spPr>
              <a:xfrm>
                <a:off x="2887700" y="89817"/>
                <a:ext cx="230437" cy="2304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6B6D8E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" name="Strategic report (roadmap) exercise…">
              <a:extLst>
                <a:ext uri="{FF2B5EF4-FFF2-40B4-BE49-F238E27FC236}">
                  <a16:creationId xmlns:a16="http://schemas.microsoft.com/office/drawing/2014/main" id="{DBA71E85-629C-4E61-917D-C9959721455E}"/>
                </a:ext>
              </a:extLst>
            </p:cNvPr>
            <p:cNvSpPr txBox="1"/>
            <p:nvPr/>
          </p:nvSpPr>
          <p:spPr>
            <a:xfrm>
              <a:off x="2687984" y="5496584"/>
              <a:ext cx="3060604" cy="187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Strategic report</a:t>
              </a:r>
              <a:r>
                <a:rPr dirty="0"/>
                <a:t> (roadmap) exercise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Cartography</a:t>
              </a:r>
              <a:r>
                <a:rPr dirty="0"/>
                <a:t> of European QIST groups/structures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QIST worldwide (US, Japan, Australia, Singapore)</a:t>
              </a:r>
            </a:p>
          </p:txBody>
        </p:sp>
        <p:sp>
          <p:nvSpPr>
            <p:cNvPr id="33" name="SCALA (2005)">
              <a:extLst>
                <a:ext uri="{FF2B5EF4-FFF2-40B4-BE49-F238E27FC236}">
                  <a16:creationId xmlns:a16="http://schemas.microsoft.com/office/drawing/2014/main" id="{86FF1A09-6951-4AB7-A19F-DAA11BE71529}"/>
                </a:ext>
              </a:extLst>
            </p:cNvPr>
            <p:cNvSpPr txBox="1"/>
            <p:nvPr/>
          </p:nvSpPr>
          <p:spPr>
            <a:xfrm>
              <a:off x="5134212" y="3748058"/>
              <a:ext cx="199980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0E5FB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6B6D8E"/>
                  </a:solidFill>
                </a:rPr>
                <a:t>SCALA (2005)</a:t>
              </a:r>
            </a:p>
          </p:txBody>
        </p:sp>
        <p:sp>
          <p:nvSpPr>
            <p:cNvPr id="28" name="ERA-Pilot QIST (2005)">
              <a:extLst>
                <a:ext uri="{FF2B5EF4-FFF2-40B4-BE49-F238E27FC236}">
                  <a16:creationId xmlns:a16="http://schemas.microsoft.com/office/drawing/2014/main" id="{0E855632-5C80-46DE-9440-1AD2F3B60D69}"/>
                </a:ext>
              </a:extLst>
            </p:cNvPr>
            <p:cNvSpPr txBox="1"/>
            <p:nvPr/>
          </p:nvSpPr>
          <p:spPr>
            <a:xfrm>
              <a:off x="2681536" y="5081329"/>
              <a:ext cx="30480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ERA-Pilot QIST (2005)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5498869C-676B-4F08-AB26-14BBCBC2D58F}"/>
                </a:ext>
              </a:extLst>
            </p:cNvPr>
            <p:cNvSpPr/>
            <p:nvPr/>
          </p:nvSpPr>
          <p:spPr>
            <a:xfrm flipV="1">
              <a:off x="122587" y="3893237"/>
              <a:ext cx="1" cy="1411324"/>
            </a:xfrm>
            <a:prstGeom prst="line">
              <a:avLst/>
            </a:prstGeom>
            <a:ln w="12700">
              <a:solidFill>
                <a:srgbClr val="51515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38" name="ACQUIRE (2000)…">
              <a:extLst>
                <a:ext uri="{FF2B5EF4-FFF2-40B4-BE49-F238E27FC236}">
                  <a16:creationId xmlns:a16="http://schemas.microsoft.com/office/drawing/2014/main" id="{F3181417-701B-46E4-AC0F-607BC98A65C9}"/>
                </a:ext>
              </a:extLst>
            </p:cNvPr>
            <p:cNvSpPr txBox="1"/>
            <p:nvPr/>
          </p:nvSpPr>
          <p:spPr>
            <a:xfrm>
              <a:off x="156119" y="3079948"/>
              <a:ext cx="2479179" cy="977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ACQUIRE (2000) 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QUIPROCONE (2000)</a:t>
              </a:r>
            </a:p>
            <a:p>
              <a:pPr algn="l">
                <a:defRPr sz="2000">
                  <a:solidFill>
                    <a:srgbClr val="515151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ACQP (2003)</a:t>
              </a: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46004282-1D10-4CAA-B0FD-246BC5330191}"/>
                </a:ext>
              </a:extLst>
            </p:cNvPr>
            <p:cNvSpPr/>
            <p:nvPr/>
          </p:nvSpPr>
          <p:spPr>
            <a:xfrm>
              <a:off x="156119" y="2626551"/>
              <a:ext cx="12950919" cy="1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40" name="FP6 (2002-2006)">
              <a:extLst>
                <a:ext uri="{FF2B5EF4-FFF2-40B4-BE49-F238E27FC236}">
                  <a16:creationId xmlns:a16="http://schemas.microsoft.com/office/drawing/2014/main" id="{EAEE5922-18AC-40F0-929C-724D189DD3F7}"/>
                </a:ext>
              </a:extLst>
            </p:cNvPr>
            <p:cNvSpPr txBox="1"/>
            <p:nvPr/>
          </p:nvSpPr>
          <p:spPr>
            <a:xfrm>
              <a:off x="2668334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FP6 (2002-2006)</a:t>
              </a:r>
            </a:p>
          </p:txBody>
        </p:sp>
        <p:sp>
          <p:nvSpPr>
            <p:cNvPr id="41" name="FP5">
              <a:extLst>
                <a:ext uri="{FF2B5EF4-FFF2-40B4-BE49-F238E27FC236}">
                  <a16:creationId xmlns:a16="http://schemas.microsoft.com/office/drawing/2014/main" id="{951CB637-5852-4B33-A87E-F2B07516B6D2}"/>
                </a:ext>
              </a:extLst>
            </p:cNvPr>
            <p:cNvSpPr txBox="1"/>
            <p:nvPr/>
          </p:nvSpPr>
          <p:spPr>
            <a:xfrm>
              <a:off x="189909" y="2618660"/>
              <a:ext cx="445257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FP5</a:t>
              </a:r>
            </a:p>
          </p:txBody>
        </p:sp>
        <p:sp>
          <p:nvSpPr>
            <p:cNvPr id="42" name="FP7 (2007-2013)">
              <a:extLst>
                <a:ext uri="{FF2B5EF4-FFF2-40B4-BE49-F238E27FC236}">
                  <a16:creationId xmlns:a16="http://schemas.microsoft.com/office/drawing/2014/main" id="{6ED74526-5E7A-4AA2-8D14-20B1E4E8619D}"/>
                </a:ext>
              </a:extLst>
            </p:cNvPr>
            <p:cNvSpPr txBox="1"/>
            <p:nvPr/>
          </p:nvSpPr>
          <p:spPr>
            <a:xfrm>
              <a:off x="7129550" y="2618660"/>
              <a:ext cx="1646970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FP7 (2007-2013)</a:t>
              </a:r>
            </a:p>
          </p:txBody>
        </p:sp>
        <p:sp>
          <p:nvSpPr>
            <p:cNvPr id="43" name="H2020 (2014)">
              <a:extLst>
                <a:ext uri="{FF2B5EF4-FFF2-40B4-BE49-F238E27FC236}">
                  <a16:creationId xmlns:a16="http://schemas.microsoft.com/office/drawing/2014/main" id="{55AD3FD0-46A4-4BEB-8524-A31C0ED8E813}"/>
                </a:ext>
              </a:extLst>
            </p:cNvPr>
            <p:cNvSpPr txBox="1"/>
            <p:nvPr/>
          </p:nvSpPr>
          <p:spPr>
            <a:xfrm>
              <a:off x="11654428" y="2618660"/>
              <a:ext cx="140888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t>H2020 (2014)</a:t>
              </a:r>
            </a:p>
          </p:txBody>
        </p:sp>
        <p:sp>
          <p:nvSpPr>
            <p:cNvPr id="46" name="Rectangle">
              <a:extLst>
                <a:ext uri="{FF2B5EF4-FFF2-40B4-BE49-F238E27FC236}">
                  <a16:creationId xmlns:a16="http://schemas.microsoft.com/office/drawing/2014/main" id="{BC300255-D3C6-45E9-82A2-9DA9D90C8EC6}"/>
                </a:ext>
              </a:extLst>
            </p:cNvPr>
            <p:cNvSpPr/>
            <p:nvPr/>
          </p:nvSpPr>
          <p:spPr>
            <a:xfrm>
              <a:off x="8967676" y="6622219"/>
              <a:ext cx="3048002" cy="3357861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CD0C8211-03FC-4AB9-80CA-A4C3CA0F815B}"/>
                </a:ext>
              </a:extLst>
            </p:cNvPr>
            <p:cNvGrpSpPr/>
            <p:nvPr/>
          </p:nvGrpSpPr>
          <p:grpSpPr>
            <a:xfrm>
              <a:off x="2688600" y="4517512"/>
              <a:ext cx="8915123" cy="492920"/>
              <a:chOff x="0" y="0"/>
              <a:chExt cx="8915120" cy="492918"/>
            </a:xfrm>
          </p:grpSpPr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7F454413-ABA0-494F-AB83-5A2DDB753BDD}"/>
                  </a:ext>
                </a:extLst>
              </p:cNvPr>
              <p:cNvSpPr/>
              <p:nvPr/>
            </p:nvSpPr>
            <p:spPr>
              <a:xfrm>
                <a:off x="0" y="352"/>
                <a:ext cx="7980400" cy="1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3CD66F4D-FF8A-45C3-9923-E935E017F40E}"/>
                  </a:ext>
                </a:extLst>
              </p:cNvPr>
              <p:cNvSpPr/>
              <p:nvPr/>
            </p:nvSpPr>
            <p:spPr>
              <a:xfrm flipH="1" flipV="1">
                <a:off x="7961914" y="-1"/>
                <a:ext cx="643010" cy="156606"/>
              </a:xfrm>
              <a:prstGeom prst="line">
                <a:avLst/>
              </a:prstGeom>
              <a:noFill/>
              <a:ln w="114300" cap="flat">
                <a:solidFill>
                  <a:srgbClr val="06125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dirty="0"/>
              </a:p>
            </p:txBody>
          </p:sp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08C505B2-6F04-4A4A-8C34-0AB42DE02045}"/>
                  </a:ext>
                </a:extLst>
              </p:cNvPr>
              <p:cNvGrpSpPr/>
              <p:nvPr/>
            </p:nvGrpSpPr>
            <p:grpSpPr>
              <a:xfrm>
                <a:off x="8505049" y="82847"/>
                <a:ext cx="410072" cy="410072"/>
                <a:chOff x="0" y="0"/>
                <a:chExt cx="410071" cy="410071"/>
              </a:xfrm>
            </p:grpSpPr>
            <p:sp>
              <p:nvSpPr>
                <p:cNvPr id="58" name="Circle">
                  <a:extLst>
                    <a:ext uri="{FF2B5EF4-FFF2-40B4-BE49-F238E27FC236}">
                      <a16:creationId xmlns:a16="http://schemas.microsoft.com/office/drawing/2014/main" id="{3C5DD0E0-37EC-4E2D-A1BC-EB4562F824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0072" cy="410072"/>
                </a:xfrm>
                <a:prstGeom prst="ellipse">
                  <a:avLst/>
                </a:prstGeom>
                <a:solidFill>
                  <a:srgbClr val="0612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Circle">
                  <a:extLst>
                    <a:ext uri="{FF2B5EF4-FFF2-40B4-BE49-F238E27FC236}">
                      <a16:creationId xmlns:a16="http://schemas.microsoft.com/office/drawing/2014/main" id="{4A3B8502-CFA1-444E-B228-B5229AD4AA35}"/>
                    </a:ext>
                  </a:extLst>
                </p:cNvPr>
                <p:cNvSpPr/>
                <p:nvPr/>
              </p:nvSpPr>
              <p:spPr>
                <a:xfrm>
                  <a:off x="89817" y="89817"/>
                  <a:ext cx="230437" cy="2304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48" name="QUIE2T (2010)">
              <a:extLst>
                <a:ext uri="{FF2B5EF4-FFF2-40B4-BE49-F238E27FC236}">
                  <a16:creationId xmlns:a16="http://schemas.microsoft.com/office/drawing/2014/main" id="{EDE6903D-2647-4BDA-8C8B-65B7C56D9099}"/>
                </a:ext>
              </a:extLst>
            </p:cNvPr>
            <p:cNvSpPr txBox="1"/>
            <p:nvPr/>
          </p:nvSpPr>
          <p:spPr>
            <a:xfrm>
              <a:off x="8964679" y="6682685"/>
              <a:ext cx="198665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QUIE</a:t>
              </a:r>
              <a:r>
                <a:rPr baseline="31999"/>
                <a:t>2</a:t>
              </a:r>
              <a:r>
                <a:t>T (2010)</a:t>
              </a:r>
            </a:p>
          </p:txBody>
        </p:sp>
        <p:sp>
          <p:nvSpPr>
            <p:cNvPr id="49" name="Community monitoring and overview…">
              <a:extLst>
                <a:ext uri="{FF2B5EF4-FFF2-40B4-BE49-F238E27FC236}">
                  <a16:creationId xmlns:a16="http://schemas.microsoft.com/office/drawing/2014/main" id="{B54D4054-A0B7-469F-85B3-C9C0E5306274}"/>
                </a:ext>
              </a:extLst>
            </p:cNvPr>
            <p:cNvSpPr txBox="1"/>
            <p:nvPr/>
          </p:nvSpPr>
          <p:spPr>
            <a:xfrm>
              <a:off x="8944358" y="7082734"/>
              <a:ext cx="3014849" cy="28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Community monitoring and overview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Strategy, vision sustainability 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Dissemination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Establishment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Virtual Institutes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Creation of </a:t>
              </a:r>
              <a:r>
                <a:rPr dirty="0">
                  <a:latin typeface="Gill Sans SemiBold"/>
                  <a:ea typeface="Gill Sans SemiBold"/>
                  <a:cs typeface="Gill Sans SemiBold"/>
                  <a:sym typeface="Gill Sans SemiBold"/>
                </a:rPr>
                <a:t>qurope.eu </a:t>
              </a:r>
              <a:r>
                <a:rPr dirty="0"/>
                <a:t>portal</a:t>
              </a:r>
            </a:p>
          </p:txBody>
        </p:sp>
        <p:sp>
          <p:nvSpPr>
            <p:cNvPr id="50" name="Rectangle">
              <a:extLst>
                <a:ext uri="{FF2B5EF4-FFF2-40B4-BE49-F238E27FC236}">
                  <a16:creationId xmlns:a16="http://schemas.microsoft.com/office/drawing/2014/main" id="{07B2FBF2-52BF-445E-BFA2-73A631A6C3DE}"/>
                </a:ext>
              </a:extLst>
            </p:cNvPr>
            <p:cNvSpPr/>
            <p:nvPr/>
          </p:nvSpPr>
          <p:spPr>
            <a:xfrm>
              <a:off x="8961397" y="5029710"/>
              <a:ext cx="3048002" cy="1492532"/>
            </a:xfrm>
            <a:prstGeom prst="roundRect">
              <a:avLst>
                <a:gd name="adj" fmla="val 0"/>
              </a:avLst>
            </a:prstGeom>
            <a:solidFill>
              <a:srgbClr val="080A4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CHIST-ERA (2009)">
              <a:extLst>
                <a:ext uri="{FF2B5EF4-FFF2-40B4-BE49-F238E27FC236}">
                  <a16:creationId xmlns:a16="http://schemas.microsoft.com/office/drawing/2014/main" id="{0464CF57-E706-4FBF-82C2-DEA40BC78228}"/>
                </a:ext>
              </a:extLst>
            </p:cNvPr>
            <p:cNvSpPr txBox="1"/>
            <p:nvPr/>
          </p:nvSpPr>
          <p:spPr>
            <a:xfrm>
              <a:off x="8976294" y="5081321"/>
              <a:ext cx="243006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CHIST-ERA (2009)</a:t>
              </a:r>
            </a:p>
          </p:txBody>
        </p:sp>
        <p:sp>
          <p:nvSpPr>
            <p:cNvPr id="52" name="ERA-NET initiative…">
              <a:extLst>
                <a:ext uri="{FF2B5EF4-FFF2-40B4-BE49-F238E27FC236}">
                  <a16:creationId xmlns:a16="http://schemas.microsoft.com/office/drawing/2014/main" id="{0B165DC8-A563-4A5D-A20E-938A5D70CA7C}"/>
                </a:ext>
              </a:extLst>
            </p:cNvPr>
            <p:cNvSpPr txBox="1"/>
            <p:nvPr/>
          </p:nvSpPr>
          <p:spPr>
            <a:xfrm>
              <a:off x="8977173" y="5480700"/>
              <a:ext cx="301484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ERA-NET initiative</a:t>
              </a:r>
            </a:p>
            <a:p>
              <a:pPr marL="228600" indent="-228600" algn="l" defTabSz="449580">
                <a:spcBef>
                  <a:spcPts val="100"/>
                </a:spcBef>
                <a:buClr>
                  <a:srgbClr val="FFFFFF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Call for projects in QIFT (2010)</a:t>
              </a:r>
            </a:p>
          </p:txBody>
        </p:sp>
        <p:sp>
          <p:nvSpPr>
            <p:cNvPr id="53" name="ICT-Beyond limits (2011)">
              <a:extLst>
                <a:ext uri="{FF2B5EF4-FFF2-40B4-BE49-F238E27FC236}">
                  <a16:creationId xmlns:a16="http://schemas.microsoft.com/office/drawing/2014/main" id="{16AA3A74-F2A0-48B0-BCBB-7895BF728647}"/>
                </a:ext>
              </a:extLst>
            </p:cNvPr>
            <p:cNvSpPr txBox="1"/>
            <p:nvPr/>
          </p:nvSpPr>
          <p:spPr>
            <a:xfrm>
              <a:off x="10343356" y="3452062"/>
              <a:ext cx="315951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82786A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>
                  <a:solidFill>
                    <a:srgbClr val="061256"/>
                  </a:solidFill>
                </a:rPr>
                <a:t>ICT-Beyond limits (2011)</a:t>
              </a:r>
            </a:p>
          </p:txBody>
        </p:sp>
        <p:sp>
          <p:nvSpPr>
            <p:cNvPr id="54" name="FET-Flagship Pilot SA (failed)">
              <a:extLst>
                <a:ext uri="{FF2B5EF4-FFF2-40B4-BE49-F238E27FC236}">
                  <a16:creationId xmlns:a16="http://schemas.microsoft.com/office/drawing/2014/main" id="{6BD02D39-5569-4916-9D10-3B7A899E2B5C}"/>
                </a:ext>
              </a:extLst>
            </p:cNvPr>
            <p:cNvSpPr txBox="1"/>
            <p:nvPr/>
          </p:nvSpPr>
          <p:spPr>
            <a:xfrm>
              <a:off x="10331838" y="3796965"/>
              <a:ext cx="320795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49580">
                <a:spcBef>
                  <a:spcPts val="100"/>
                </a:spcBef>
                <a:buClr>
                  <a:srgbClr val="061256"/>
                </a:buClr>
                <a:buSzPct val="100000"/>
                <a:buChar char="‣"/>
                <a:tabLst>
                  <a:tab pos="457200" algn="l"/>
                </a:tabLst>
                <a:defRPr sz="2000">
                  <a:solidFill>
                    <a:srgbClr val="82786A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>
                  <a:solidFill>
                    <a:srgbClr val="061256"/>
                  </a:solidFill>
                </a:rPr>
                <a:t>FET-Flagship Pilot SA (</a:t>
              </a:r>
              <a:r>
                <a:rPr i="1" dirty="0">
                  <a:solidFill>
                    <a:srgbClr val="061256"/>
                  </a:solidFill>
                  <a:latin typeface="Gill Sans"/>
                  <a:ea typeface="Gill Sans"/>
                  <a:cs typeface="Gill Sans"/>
                  <a:sym typeface="Gill Sans"/>
                </a:rPr>
                <a:t>failed</a:t>
              </a:r>
              <a:r>
                <a:rPr dirty="0">
                  <a:solidFill>
                    <a:srgbClr val="061256"/>
                  </a:solidFill>
                </a:rPr>
                <a:t>)</a:t>
              </a:r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21240658-5261-4C07-A417-376EB46209FF}"/>
                </a:ext>
              </a:extLst>
            </p:cNvPr>
            <p:cNvSpPr/>
            <p:nvPr/>
          </p:nvSpPr>
          <p:spPr>
            <a:xfrm>
              <a:off x="18477464" y="5009278"/>
              <a:ext cx="3163469" cy="4524091"/>
            </a:xfrm>
            <a:prstGeom prst="roundRect">
              <a:avLst>
                <a:gd name="adj" fmla="val 0"/>
              </a:avLst>
            </a:prstGeom>
            <a:solidFill>
              <a:srgbClr val="FF1866"/>
            </a:solidFill>
            <a:ln w="12700" cap="flat">
              <a:solidFill>
                <a:srgbClr val="FF1866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Comm. platform for all stakeholders…">
              <a:extLst>
                <a:ext uri="{FF2B5EF4-FFF2-40B4-BE49-F238E27FC236}">
                  <a16:creationId xmlns:a16="http://schemas.microsoft.com/office/drawing/2014/main" id="{0422A2FC-2094-422B-B9FF-EF615BA8EE67}"/>
                </a:ext>
              </a:extLst>
            </p:cNvPr>
            <p:cNvSpPr txBox="1"/>
            <p:nvPr/>
          </p:nvSpPr>
          <p:spPr>
            <a:xfrm>
              <a:off x="18473796" y="5450955"/>
              <a:ext cx="3170805" cy="4064002"/>
            </a:xfrm>
            <a:prstGeom prst="rect">
              <a:avLst/>
            </a:prstGeom>
            <a:solidFill>
              <a:srgbClr val="FF18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Comm. platform for all stakeholders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Promote Flagship objectives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Facilitate connections between industry/academia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Help shaping the Flagship during and beyond H2020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Outreach events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Facilitate dialogue policy, industry, academia</a:t>
              </a:r>
            </a:p>
            <a:p>
              <a:pPr marL="228600" indent="-228600" algn="l" defTabSz="457200">
                <a:spcBef>
                  <a:spcPts val="600"/>
                </a:spcBef>
                <a:buSzPct val="100000"/>
                <a:buChar char="‣"/>
                <a:defRPr sz="20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Help the networking of QT national activities</a:t>
              </a:r>
            </a:p>
          </p:txBody>
        </p:sp>
        <p:sp>
          <p:nvSpPr>
            <p:cNvPr id="66" name="Line">
              <a:extLst>
                <a:ext uri="{FF2B5EF4-FFF2-40B4-BE49-F238E27FC236}">
                  <a16:creationId xmlns:a16="http://schemas.microsoft.com/office/drawing/2014/main" id="{696318D3-763D-41B1-9A58-6E97B657F371}"/>
                </a:ext>
              </a:extLst>
            </p:cNvPr>
            <p:cNvSpPr/>
            <p:nvPr/>
          </p:nvSpPr>
          <p:spPr>
            <a:xfrm>
              <a:off x="2697208" y="4214158"/>
              <a:ext cx="14075255" cy="6347"/>
            </a:xfrm>
            <a:prstGeom prst="line">
              <a:avLst/>
            </a:prstGeom>
            <a:noFill/>
            <a:ln w="114300" cap="flat">
              <a:solidFill>
                <a:srgbClr val="FF186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75B51B2B-2E24-43DB-9958-0721A87020B8}"/>
                </a:ext>
              </a:extLst>
            </p:cNvPr>
            <p:cNvSpPr/>
            <p:nvPr/>
          </p:nvSpPr>
          <p:spPr>
            <a:xfrm>
              <a:off x="20459572" y="4570798"/>
              <a:ext cx="38101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5" name="QT CSA (2018)">
              <a:extLst>
                <a:ext uri="{FF2B5EF4-FFF2-40B4-BE49-F238E27FC236}">
                  <a16:creationId xmlns:a16="http://schemas.microsoft.com/office/drawing/2014/main" id="{77D3BE34-DC4D-427A-BD9F-8B16B7E7C60E}"/>
                </a:ext>
              </a:extLst>
            </p:cNvPr>
            <p:cNvSpPr txBox="1"/>
            <p:nvPr/>
          </p:nvSpPr>
          <p:spPr>
            <a:xfrm>
              <a:off x="18474774" y="5008877"/>
              <a:ext cx="304184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QT CSA (2018)</a:t>
              </a: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BC038E7C-5492-44D3-8ABF-D49B559142A6}"/>
                </a:ext>
              </a:extLst>
            </p:cNvPr>
            <p:cNvSpPr/>
            <p:nvPr/>
          </p:nvSpPr>
          <p:spPr>
            <a:xfrm>
              <a:off x="15289477" y="5013710"/>
              <a:ext cx="3048002" cy="2637385"/>
            </a:xfrm>
            <a:prstGeom prst="roundRect">
              <a:avLst>
                <a:gd name="adj" fmla="val 0"/>
              </a:avLst>
            </a:prstGeom>
            <a:solidFill>
              <a:srgbClr val="FF1866"/>
            </a:solidFill>
            <a:ln w="12700" cap="flat">
              <a:solidFill>
                <a:srgbClr val="FF1866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Coordinate QUTE working group/QUARTET…">
              <a:extLst>
                <a:ext uri="{FF2B5EF4-FFF2-40B4-BE49-F238E27FC236}">
                  <a16:creationId xmlns:a16="http://schemas.microsoft.com/office/drawing/2014/main" id="{F4E028E7-9011-4060-82A2-0D50B128F0A0}"/>
                </a:ext>
              </a:extLst>
            </p:cNvPr>
            <p:cNvSpPr txBox="1"/>
            <p:nvPr/>
          </p:nvSpPr>
          <p:spPr>
            <a:xfrm>
              <a:off x="15283177" y="5481911"/>
              <a:ext cx="3060602" cy="214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dirty="0"/>
                <a:t>Coordinate QUTE working group/QUARTET</a:t>
              </a:r>
            </a:p>
            <a:p>
              <a:pPr marL="228600" indent="-228600" algn="l">
                <a:buSzPct val="100000"/>
                <a:buChar char="‣"/>
                <a:defRPr sz="20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dirty="0">
                  <a:latin typeface="Gill Sans Light"/>
                  <a:ea typeface="Gill Sans Light"/>
                  <a:cs typeface="Gill Sans Light"/>
                  <a:sym typeface="Gill Sans Light"/>
                </a:rPr>
                <a:t>Help HLSC in delivering the flagship’s</a:t>
              </a:r>
              <a:r>
                <a:rPr i="1" dirty="0">
                  <a:latin typeface="Gill Sans Light"/>
                  <a:ea typeface="Gill Sans Light"/>
                  <a:cs typeface="Gill Sans Light"/>
                  <a:sym typeface="Gill Sans Light"/>
                </a:rPr>
                <a:t> strategic research agenda, implementation and governance</a:t>
              </a:r>
            </a:p>
          </p:txBody>
        </p:sp>
        <p:sp>
          <p:nvSpPr>
            <p:cNvPr id="79" name="Flagship preparation">
              <a:extLst>
                <a:ext uri="{FF2B5EF4-FFF2-40B4-BE49-F238E27FC236}">
                  <a16:creationId xmlns:a16="http://schemas.microsoft.com/office/drawing/2014/main" id="{E08F2CF7-F060-4F1D-86D0-7E7C842E919E}"/>
                </a:ext>
              </a:extLst>
            </p:cNvPr>
            <p:cNvSpPr txBox="1"/>
            <p:nvPr/>
          </p:nvSpPr>
          <p:spPr>
            <a:xfrm>
              <a:off x="15289477" y="5008877"/>
              <a:ext cx="304800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Flagship preparation</a:t>
              </a:r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id="{F4771FFB-C7F8-47AE-A98E-4B2C505AD80B}"/>
                </a:ext>
              </a:extLst>
            </p:cNvPr>
            <p:cNvSpPr/>
            <p:nvPr/>
          </p:nvSpPr>
          <p:spPr>
            <a:xfrm flipH="1" flipV="1">
              <a:off x="16734414" y="4215909"/>
              <a:ext cx="1475841" cy="527820"/>
            </a:xfrm>
            <a:prstGeom prst="line">
              <a:avLst/>
            </a:prstGeom>
            <a:noFill/>
            <a:ln w="114300" cap="flat">
              <a:solidFill>
                <a:srgbClr val="FF186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81" name="Group">
              <a:extLst>
                <a:ext uri="{FF2B5EF4-FFF2-40B4-BE49-F238E27FC236}">
                  <a16:creationId xmlns:a16="http://schemas.microsoft.com/office/drawing/2014/main" id="{3C105348-A0A8-4E4F-BB0A-A6D8B6FC8EBD}"/>
                </a:ext>
              </a:extLst>
            </p:cNvPr>
            <p:cNvGrpSpPr/>
            <p:nvPr/>
          </p:nvGrpSpPr>
          <p:grpSpPr>
            <a:xfrm>
              <a:off x="18178941" y="4603485"/>
              <a:ext cx="410072" cy="410073"/>
              <a:chOff x="0" y="0"/>
              <a:chExt cx="410071" cy="410071"/>
            </a:xfrm>
            <a:solidFill>
              <a:srgbClr val="FF1866"/>
            </a:solidFill>
          </p:grpSpPr>
          <p:sp>
            <p:nvSpPr>
              <p:cNvPr id="82" name="Circle">
                <a:extLst>
                  <a:ext uri="{FF2B5EF4-FFF2-40B4-BE49-F238E27FC236}">
                    <a16:creationId xmlns:a16="http://schemas.microsoft.com/office/drawing/2014/main" id="{91FDC256-6ED3-4799-AAD1-9A8734A2FD5D}"/>
                  </a:ext>
                </a:extLst>
              </p:cNvPr>
              <p:cNvSpPr/>
              <p:nvPr/>
            </p:nvSpPr>
            <p:spPr>
              <a:xfrm>
                <a:off x="0" y="0"/>
                <a:ext cx="410072" cy="410072"/>
              </a:xfrm>
              <a:prstGeom prst="ellipse">
                <a:avLst/>
              </a:prstGeom>
              <a:grpFill/>
              <a:ln w="12700" cap="flat">
                <a:solidFill>
                  <a:srgbClr val="FF1866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" name="Circle">
                <a:extLst>
                  <a:ext uri="{FF2B5EF4-FFF2-40B4-BE49-F238E27FC236}">
                    <a16:creationId xmlns:a16="http://schemas.microsoft.com/office/drawing/2014/main" id="{3FE7A258-D6B7-468A-9126-C298780FD5AC}"/>
                  </a:ext>
                </a:extLst>
              </p:cNvPr>
              <p:cNvSpPr/>
              <p:nvPr/>
            </p:nvSpPr>
            <p:spPr>
              <a:xfrm>
                <a:off x="89817" y="89817"/>
                <a:ext cx="230437" cy="230437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FF1866"/>
                </a:solidFill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388FD993-C1C6-45A9-9F6A-7378F4B7414D}"/>
                </a:ext>
              </a:extLst>
            </p:cNvPr>
            <p:cNvSpPr/>
            <p:nvPr/>
          </p:nvSpPr>
          <p:spPr>
            <a:xfrm flipV="1">
              <a:off x="13178481" y="2618661"/>
              <a:ext cx="11205519" cy="14140"/>
            </a:xfrm>
            <a:prstGeom prst="line">
              <a:avLst/>
            </a:prstGeom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  <p:sp>
          <p:nvSpPr>
            <p:cNvPr id="89" name="H2020 (2014-2020)">
              <a:extLst>
                <a:ext uri="{FF2B5EF4-FFF2-40B4-BE49-F238E27FC236}">
                  <a16:creationId xmlns:a16="http://schemas.microsoft.com/office/drawing/2014/main" id="{FF14D44D-8A50-4440-AF9E-E48ABF7DA4F7}"/>
                </a:ext>
              </a:extLst>
            </p:cNvPr>
            <p:cNvSpPr txBox="1"/>
            <p:nvPr/>
          </p:nvSpPr>
          <p:spPr>
            <a:xfrm>
              <a:off x="15696584" y="2618006"/>
              <a:ext cx="1937632" cy="355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H2020 (2014-2020)</a:t>
              </a:r>
            </a:p>
          </p:txBody>
        </p:sp>
        <p:sp>
          <p:nvSpPr>
            <p:cNvPr id="91" name="H2020 (2014-2020)">
              <a:extLst>
                <a:ext uri="{FF2B5EF4-FFF2-40B4-BE49-F238E27FC236}">
                  <a16:creationId xmlns:a16="http://schemas.microsoft.com/office/drawing/2014/main" id="{7C23BA35-876A-4072-B8F0-00B0D6F3473E}"/>
                </a:ext>
              </a:extLst>
            </p:cNvPr>
            <p:cNvSpPr txBox="1"/>
            <p:nvPr/>
          </p:nvSpPr>
          <p:spPr>
            <a:xfrm>
              <a:off x="22023304" y="2580610"/>
              <a:ext cx="158376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r>
                <a:rPr dirty="0"/>
                <a:t>H</a:t>
              </a:r>
              <a:r>
                <a:rPr lang="en-GB" dirty="0"/>
                <a:t>E</a:t>
              </a:r>
              <a:r>
                <a:rPr dirty="0"/>
                <a:t> (20</a:t>
              </a:r>
              <a:r>
                <a:rPr lang="en-GB" dirty="0"/>
                <a:t>21</a:t>
              </a:r>
              <a:r>
                <a:rPr dirty="0"/>
                <a:t>-202</a:t>
              </a:r>
              <a:r>
                <a:rPr lang="en-GB" dirty="0"/>
                <a:t>7</a:t>
              </a:r>
              <a:r>
                <a:rPr dirty="0"/>
                <a:t>)</a:t>
              </a:r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056F02C0-27AE-4361-93AE-BC9043531EF5}"/>
              </a:ext>
            </a:extLst>
          </p:cNvPr>
          <p:cNvSpPr txBox="1">
            <a:spLocks/>
          </p:cNvSpPr>
          <p:nvPr/>
        </p:nvSpPr>
        <p:spPr>
          <a:xfrm>
            <a:off x="-1" y="334964"/>
            <a:ext cx="15025255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ECT* role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2" name="ICT-Beyond limits (2011)">
            <a:extLst>
              <a:ext uri="{FF2B5EF4-FFF2-40B4-BE49-F238E27FC236}">
                <a16:creationId xmlns:a16="http://schemas.microsoft.com/office/drawing/2014/main" id="{AC42C3E2-CB84-4D03-896B-58AC9A2DFD16}"/>
              </a:ext>
            </a:extLst>
          </p:cNvPr>
          <p:cNvSpPr txBox="1"/>
          <p:nvPr/>
        </p:nvSpPr>
        <p:spPr>
          <a:xfrm>
            <a:off x="22288477" y="5340118"/>
            <a:ext cx="1257300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400">
                <a:solidFill>
                  <a:srgbClr val="8278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21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FZShuTi" panose="02010601030101010101" pitchFamily="2" charset="-122"/>
                <a:ea typeface="FZShuTi" panose="02010601030101010101" pitchFamily="2" charset="-122"/>
              </a:rPr>
              <a:t>?</a:t>
            </a:r>
            <a:endParaRPr sz="21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FZShuTi" panose="02010601030101010101" pitchFamily="2" charset="-122"/>
              <a:ea typeface="FZShuTi" panose="02010601030101010101" pitchFamily="2" charset="-122"/>
            </a:endParaRPr>
          </a:p>
        </p:txBody>
      </p:sp>
      <p:pic>
        <p:nvPicPr>
          <p:cNvPr id="1026" name="Picture 2" descr="Quantum Mixtures, Trento 2019">
            <a:extLst>
              <a:ext uri="{FF2B5EF4-FFF2-40B4-BE49-F238E27FC236}">
                <a16:creationId xmlns:a16="http://schemas.microsoft.com/office/drawing/2014/main" id="{2E7B5631-36F3-4B67-A39A-5DCD0348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902" y="10161112"/>
            <a:ext cx="3141419" cy="10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3658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op_No_Slow_FLAGSHIP.mp4">
            <a:hlinkClick r:id="" action="ppaction://media"/>
            <a:extLst>
              <a:ext uri="{FF2B5EF4-FFF2-40B4-BE49-F238E27FC236}">
                <a16:creationId xmlns:a16="http://schemas.microsoft.com/office/drawing/2014/main" id="{2434891A-71DF-C24C-9D9D-32F9C47BD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276" y="3602477"/>
            <a:ext cx="12689488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3600" dirty="0">
                <a:latin typeface="Montserrat" panose="00000500000000000000" pitchFamily="2" charset="0"/>
              </a:rPr>
              <a:t>A long-term, large-scale research initiative</a:t>
            </a:r>
          </a:p>
          <a:p>
            <a:pPr defTabSz="825500"/>
            <a:endParaRPr lang="en-GB" sz="3600" dirty="0">
              <a:latin typeface="Montserrat" panose="00000500000000000000" pitchFamily="2" charset="0"/>
            </a:endParaRPr>
          </a:p>
          <a:p>
            <a:pPr defTabSz="825500"/>
            <a:r>
              <a:rPr lang="en-GB" sz="3600" dirty="0">
                <a:latin typeface="Montserrat" panose="00000500000000000000" pitchFamily="2" charset="0"/>
              </a:rPr>
              <a:t>Foster world-leading knowledge and skills</a:t>
            </a:r>
          </a:p>
          <a:p>
            <a:pPr defTabSz="825500"/>
            <a:endParaRPr lang="en-GB" sz="3600" dirty="0">
              <a:latin typeface="Montserrat" panose="00000500000000000000" pitchFamily="2" charset="0"/>
            </a:endParaRPr>
          </a:p>
          <a:p>
            <a:pPr defTabSz="825500"/>
            <a:r>
              <a:rPr lang="en-GB" sz="3600" b="1" dirty="0">
                <a:latin typeface="Montserrat" panose="00000500000000000000" pitchFamily="2" charset="0"/>
              </a:rPr>
              <a:t>Bring quantum technologies </a:t>
            </a:r>
            <a:r>
              <a:rPr lang="en-GB" sz="3600" dirty="0">
                <a:latin typeface="Montserrat" panose="00000500000000000000" pitchFamily="2" charset="0"/>
              </a:rPr>
              <a:t>from the </a:t>
            </a:r>
            <a:r>
              <a:rPr lang="en-GB" sz="3600" b="1" dirty="0">
                <a:latin typeface="Montserrat" panose="00000500000000000000" pitchFamily="2" charset="0"/>
              </a:rPr>
              <a:t>lab </a:t>
            </a:r>
            <a:r>
              <a:rPr lang="en-GB" sz="3600" dirty="0">
                <a:latin typeface="Montserrat" panose="00000500000000000000" pitchFamily="2" charset="0"/>
              </a:rPr>
              <a:t>to the </a:t>
            </a:r>
            <a:r>
              <a:rPr lang="en-GB" sz="3600" b="1" dirty="0">
                <a:latin typeface="Montserrat" panose="00000500000000000000" pitchFamily="2" charset="0"/>
              </a:rPr>
              <a:t>market</a:t>
            </a:r>
          </a:p>
          <a:p>
            <a:pPr defTabSz="825500"/>
            <a:endParaRPr lang="en-GB" sz="3600" dirty="0">
              <a:latin typeface="Montserrat" panose="00000500000000000000" pitchFamily="2" charset="0"/>
            </a:endParaRPr>
          </a:p>
          <a:p>
            <a:pPr defTabSz="825500"/>
            <a:r>
              <a:rPr lang="en-GB" sz="3600" dirty="0">
                <a:latin typeface="Montserrat" panose="00000500000000000000" pitchFamily="2" charset="0"/>
              </a:rPr>
              <a:t>Develop technologies and open research facilities for quantum in Europe</a:t>
            </a:r>
          </a:p>
          <a:p>
            <a:pPr defTabSz="825500"/>
            <a:endParaRPr lang="en-GB" sz="3600" dirty="0">
              <a:latin typeface="Montserrat" panose="00000500000000000000" pitchFamily="2" charset="0"/>
            </a:endParaRPr>
          </a:p>
          <a:p>
            <a:pPr defTabSz="825500"/>
            <a:r>
              <a:rPr lang="en-GB" sz="3600" dirty="0">
                <a:latin typeface="Montserrat" panose="00000500000000000000" pitchFamily="2" charset="0"/>
              </a:rPr>
              <a:t>Bring together research institutions, academia, industry, enterprises, and policy makers, in a joint and </a:t>
            </a:r>
            <a:r>
              <a:rPr lang="en-GB" sz="3600" b="1" dirty="0">
                <a:latin typeface="Montserrat" panose="00000500000000000000" pitchFamily="2" charset="0"/>
              </a:rPr>
              <a:t>collaborative initiative </a:t>
            </a:r>
            <a:r>
              <a:rPr lang="en-GB" sz="3600" dirty="0">
                <a:latin typeface="Montserrat" panose="00000500000000000000" pitchFamily="2" charset="0"/>
              </a:rPr>
              <a:t>on an unprecedented scale</a:t>
            </a:r>
          </a:p>
          <a:p>
            <a:pPr defTabSz="825500"/>
            <a:endParaRPr lang="en-GB" sz="3600" dirty="0">
              <a:latin typeface="Montserrat" panose="00000500000000000000" pitchFamily="2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ontserrat" panose="00000500000000000000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15"/>
          <p:cNvSpPr txBox="1">
            <a:spLocks/>
          </p:cNvSpPr>
          <p:nvPr/>
        </p:nvSpPr>
        <p:spPr>
          <a:xfrm>
            <a:off x="-220595" y="880815"/>
            <a:ext cx="14228426" cy="138660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sz="8000" dirty="0">
                <a:solidFill>
                  <a:srgbClr val="061256"/>
                </a:solidFill>
                <a:latin typeface="Montserrat Bold" panose="00000800000000000000" pitchFamily="2" charset="0"/>
              </a:rPr>
              <a:t>T</a:t>
            </a:r>
            <a:r>
              <a:rPr lang="en-US" sz="6000" dirty="0">
                <a:solidFill>
                  <a:srgbClr val="061256"/>
                </a:solidFill>
                <a:latin typeface="Montserrat Bold" panose="00000800000000000000" pitchFamily="2" charset="0"/>
              </a:rPr>
              <a:t>HE</a:t>
            </a:r>
            <a:r>
              <a:rPr lang="en-US" sz="8000" dirty="0">
                <a:solidFill>
                  <a:srgbClr val="061256"/>
                </a:solidFill>
                <a:latin typeface="Montserrat Bold" panose="00000800000000000000" pitchFamily="2" charset="0"/>
              </a:rPr>
              <a:t> Q</a:t>
            </a:r>
            <a:r>
              <a:rPr lang="en-US" sz="6000" dirty="0">
                <a:solidFill>
                  <a:srgbClr val="061256"/>
                </a:solidFill>
                <a:latin typeface="Montserrat Bold" panose="00000800000000000000" pitchFamily="2" charset="0"/>
              </a:rPr>
              <a:t>UANTUM</a:t>
            </a:r>
            <a:r>
              <a:rPr lang="en-US" sz="8000" dirty="0">
                <a:solidFill>
                  <a:srgbClr val="061256"/>
                </a:solidFill>
                <a:latin typeface="Montserrat Bold" panose="00000800000000000000" pitchFamily="2" charset="0"/>
              </a:rPr>
              <a:t> F</a:t>
            </a:r>
            <a:r>
              <a:rPr lang="en-US" sz="6000" dirty="0">
                <a:solidFill>
                  <a:srgbClr val="061256"/>
                </a:solidFill>
                <a:latin typeface="Montserrat Bold" panose="00000800000000000000" pitchFamily="2" charset="0"/>
              </a:rPr>
              <a:t>LAGSHIP</a:t>
            </a:r>
            <a:endParaRPr lang="en-GB" sz="8000" dirty="0">
              <a:solidFill>
                <a:srgbClr val="061256"/>
              </a:solidFill>
              <a:latin typeface="Montserrat Bold" panose="000008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92722-0380-411D-8AD2-325FE95EE9DF}"/>
              </a:ext>
            </a:extLst>
          </p:cNvPr>
          <p:cNvSpPr/>
          <p:nvPr/>
        </p:nvSpPr>
        <p:spPr>
          <a:xfrm>
            <a:off x="425162" y="2057784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/>
              <a:t>culmination point uniting </a:t>
            </a:r>
            <a:r>
              <a:rPr lang="en-GB" sz="3200" b="1" i="1" dirty="0">
                <a:latin typeface="Myriad Pro"/>
                <a:ea typeface="Myriad Pro"/>
                <a:cs typeface="Myriad Pro"/>
                <a:sym typeface="Myriad Pro"/>
              </a:rPr>
              <a:t>all</a:t>
            </a:r>
            <a:r>
              <a:rPr lang="en-GB" sz="3200" dirty="0"/>
              <a:t> stakeholders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D1FF8-61CB-41DE-8317-397AC1A78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1262"/>
          <a:stretch/>
        </p:blipFill>
        <p:spPr>
          <a:xfrm>
            <a:off x="13262919" y="0"/>
            <a:ext cx="1112108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2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/>
          <p:cNvSpPr>
            <a:spLocks noGrp="1"/>
          </p:cNvSpPr>
          <p:nvPr>
            <p:ph type="title"/>
          </p:nvPr>
        </p:nvSpPr>
        <p:spPr>
          <a:xfrm>
            <a:off x="1763846" y="880815"/>
            <a:ext cx="16954643" cy="1386602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Montserrat Bold" panose="00000800000000000000" pitchFamily="2" charset="0"/>
              </a:rPr>
              <a:t>T</a:t>
            </a:r>
            <a:r>
              <a:rPr lang="en-US" sz="6000" dirty="0">
                <a:latin typeface="Montserrat Bold" panose="00000800000000000000" pitchFamily="2" charset="0"/>
              </a:rPr>
              <a:t>HE</a:t>
            </a:r>
            <a:r>
              <a:rPr lang="en-US" sz="8000" dirty="0">
                <a:latin typeface="Montserrat Bold" panose="00000800000000000000" pitchFamily="2" charset="0"/>
              </a:rPr>
              <a:t> Q</a:t>
            </a:r>
            <a:r>
              <a:rPr lang="en-US" sz="6000" dirty="0">
                <a:latin typeface="Montserrat Bold" panose="00000800000000000000" pitchFamily="2" charset="0"/>
              </a:rPr>
              <a:t>UANTUM</a:t>
            </a:r>
            <a:r>
              <a:rPr lang="en-US" sz="8000" dirty="0">
                <a:latin typeface="Montserrat Bold" panose="00000800000000000000" pitchFamily="2" charset="0"/>
              </a:rPr>
              <a:t> F</a:t>
            </a:r>
            <a:r>
              <a:rPr lang="en-US" sz="6000" dirty="0">
                <a:latin typeface="Montserrat Bold" panose="00000800000000000000" pitchFamily="2" charset="0"/>
              </a:rPr>
              <a:t>LAGSHIP AT A </a:t>
            </a:r>
            <a:r>
              <a:rPr lang="en-US" sz="8000" dirty="0">
                <a:latin typeface="Montserrat Bold" panose="00000800000000000000" pitchFamily="2" charset="0"/>
              </a:rPr>
              <a:t>G</a:t>
            </a:r>
            <a:r>
              <a:rPr lang="en-US" sz="6000" dirty="0">
                <a:latin typeface="Montserrat Bold" panose="00000800000000000000" pitchFamily="2" charset="0"/>
              </a:rPr>
              <a:t>LANCE</a:t>
            </a:r>
            <a:endParaRPr lang="en-GB" sz="8000" dirty="0">
              <a:latin typeface="Montserrat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66" y="3527458"/>
            <a:ext cx="1633967" cy="16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551" y="5878251"/>
            <a:ext cx="3090590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October </a:t>
            </a: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2018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680740" y="3092140"/>
            <a:ext cx="0" cy="2730849"/>
          </a:xfrm>
          <a:prstGeom prst="line">
            <a:avLst/>
          </a:prstGeom>
          <a:ln w="9525" cap="flat" cmpd="sng" algn="ctr">
            <a:solidFill>
              <a:srgbClr val="FF740E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67012" y="3092140"/>
            <a:ext cx="0" cy="2730849"/>
          </a:xfrm>
          <a:prstGeom prst="line">
            <a:avLst/>
          </a:prstGeom>
          <a:ln w="9525" cap="flat" cmpd="sng" algn="ctr">
            <a:solidFill>
              <a:srgbClr val="FF740E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405" y="3538752"/>
            <a:ext cx="1633965" cy="16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88535" y="5915543"/>
            <a:ext cx="2024592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1</a:t>
            </a: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billion 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77636" y="5940324"/>
            <a:ext cx="1857880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10</a:t>
            </a: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years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4422" y="3455316"/>
            <a:ext cx="1596484" cy="169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843687" y="5833998"/>
            <a:ext cx="2561599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20</a:t>
            </a: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projects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881172" y="5896140"/>
            <a:ext cx="2911052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141</a:t>
            </a: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proposals</a:t>
            </a:r>
            <a:endParaRPr kumimoji="0" lang="ca-ES" sz="44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Montserrat Bold" panose="00000800000000000000" pitchFamily="2" charset="0"/>
              <a:sym typeface="Helvetica Light"/>
            </a:endParaRP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7214" y="363266"/>
            <a:ext cx="1967524" cy="1369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5282" y="3556931"/>
            <a:ext cx="1629102" cy="16200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12743626" y="3092140"/>
            <a:ext cx="0" cy="2730849"/>
          </a:xfrm>
          <a:prstGeom prst="line">
            <a:avLst/>
          </a:prstGeom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0030212" y="3092140"/>
            <a:ext cx="0" cy="2730849"/>
          </a:xfrm>
          <a:prstGeom prst="line">
            <a:avLst/>
          </a:prstGeom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996950"/>
            <a:ext cx="1041400" cy="95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Box 37"/>
          <p:cNvSpPr txBox="1"/>
          <p:nvPr/>
        </p:nvSpPr>
        <p:spPr>
          <a:xfrm>
            <a:off x="13285241" y="5917561"/>
            <a:ext cx="2821284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152</a:t>
            </a:r>
            <a:r>
              <a:rPr kumimoji="0" lang="ca-ES" sz="2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million</a:t>
            </a:r>
            <a:r>
              <a:rPr kumimoji="0" lang="ca-ES" sz="2800" b="0" i="0" u="none" strike="noStrike" cap="none" spc="0" normalizeH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 €</a:t>
            </a:r>
            <a:endParaRPr kumimoji="0" lang="ca-ES" sz="44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Montserrat Bold" panose="00000800000000000000" pitchFamily="2" charset="0"/>
              <a:sym typeface="Helvetica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32590" y="3967609"/>
            <a:ext cx="217847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32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2018-2021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982274" y="4536781"/>
            <a:ext cx="3124251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2800" dirty="0">
                <a:solidFill>
                  <a:srgbClr val="FFC000"/>
                </a:solidFill>
                <a:latin typeface="Montserrat Bold" panose="00000800000000000000" pitchFamily="2" charset="0"/>
              </a:rPr>
              <a:t>Ramp-up phase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490996" y="3092140"/>
            <a:ext cx="0" cy="2730849"/>
          </a:xfrm>
          <a:prstGeom prst="line">
            <a:avLst/>
          </a:prstGeom>
          <a:ln w="9525" cap="flat" cmpd="sng" algn="ctr">
            <a:solidFill>
              <a:srgbClr val="FF740E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59588" y="5647272"/>
            <a:ext cx="1965281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4400" dirty="0">
                <a:solidFill>
                  <a:srgbClr val="FF740E"/>
                </a:solidFill>
                <a:latin typeface="Montserrat Bold" panose="00000800000000000000" pitchFamily="2" charset="0"/>
              </a:rPr>
              <a:t>2</a:t>
            </a:r>
            <a:r>
              <a:rPr kumimoji="0" lang="ca-ES" sz="4400" b="0" i="0" u="none" strike="noStrike" cap="none" spc="0" normalizeH="0" baseline="0" dirty="0">
                <a:ln>
                  <a:noFill/>
                </a:ln>
                <a:solidFill>
                  <a:srgbClr val="FF740E"/>
                </a:solidFill>
                <a:effectLst/>
                <a:uFillTx/>
                <a:latin typeface="Montserrat Bold" panose="00000800000000000000" pitchFamily="2" charset="0"/>
                <a:sym typeface="Helvetica Light"/>
              </a:rPr>
              <a:t>000+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2800" dirty="0">
                <a:solidFill>
                  <a:srgbClr val="FF740E"/>
                </a:solidFill>
                <a:latin typeface="Montserrat Bold" panose="00000800000000000000" pitchFamily="2" charset="0"/>
              </a:rPr>
              <a:t>experts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1196" y="3533122"/>
            <a:ext cx="1633965" cy="162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3381" y="3562311"/>
            <a:ext cx="1633966" cy="16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5086" r="75" b="3600"/>
          <a:stretch/>
        </p:blipFill>
        <p:spPr>
          <a:xfrm>
            <a:off x="-24063" y="7222444"/>
            <a:ext cx="24408000" cy="656975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16534965" y="3092140"/>
            <a:ext cx="0" cy="2730849"/>
          </a:xfrm>
          <a:prstGeom prst="line">
            <a:avLst/>
          </a:prstGeom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1839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E7B87D72-C1BE-4C70-9F14-8F9E0F060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36962" r="66964" b="-1733"/>
          <a:stretch/>
        </p:blipFill>
        <p:spPr>
          <a:xfrm>
            <a:off x="1237162" y="3018974"/>
            <a:ext cx="3817372" cy="39235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3" y="758247"/>
            <a:ext cx="25788580" cy="605755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4114451" y="10070508"/>
            <a:ext cx="445389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927127" y="10070508"/>
            <a:ext cx="445389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17972" y="10070508"/>
            <a:ext cx="408077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82149" y="10057744"/>
            <a:ext cx="408077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47613" y="10070508"/>
            <a:ext cx="408077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8548421A-EEC1-D64A-A34E-8F2DD8B90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7" y="11121954"/>
            <a:ext cx="555886" cy="1783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138384" y="5188887"/>
            <a:ext cx="180000" cy="36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 19"/>
          <p:cNvSpPr/>
          <p:nvPr/>
        </p:nvSpPr>
        <p:spPr>
          <a:xfrm>
            <a:off x="1137099" y="12125869"/>
            <a:ext cx="381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Quantum Internet - secure communication and applications</a:t>
            </a:r>
            <a:endParaRPr lang="en-GB" sz="2400" dirty="0">
              <a:latin typeface="Montserrat Medium" panose="00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8268" y="12125869"/>
            <a:ext cx="429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By 2021 quantum simulators 20x more precise</a:t>
            </a:r>
            <a:endParaRPr lang="en-GB" sz="2400" dirty="0">
              <a:latin typeface="Montserrat Medium" panose="00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66437" y="12161645"/>
            <a:ext cx="360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By 2021, sensors with resolution 1000x better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053795" y="12161645"/>
            <a:ext cx="4420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By 2021, quantum computers of 50-100 qubits demonstrating first quantum applications</a:t>
            </a:r>
            <a:endParaRPr lang="en-GB" sz="2400" dirty="0">
              <a:solidFill>
                <a:srgbClr val="201B50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705108" y="12160997"/>
            <a:ext cx="4821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Discover &amp; understand new fundamental quantum principles</a:t>
            </a:r>
            <a:endParaRPr lang="en-GB" sz="2400" dirty="0">
              <a:latin typeface="Montserrat Medium" panose="00000600000000000000" pitchFamily="2" charset="0"/>
            </a:endParaRPr>
          </a:p>
        </p:txBody>
      </p:sp>
      <p:pic>
        <p:nvPicPr>
          <p:cNvPr id="27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631243" y="5172521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387490" y="5187393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5874996" y="5186676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0877513" y="5183144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8" b="26085"/>
          <a:stretch/>
        </p:blipFill>
        <p:spPr>
          <a:xfrm>
            <a:off x="19129816" y="6688646"/>
            <a:ext cx="3768309" cy="1578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5" b="25761"/>
          <a:stretch/>
        </p:blipFill>
        <p:spPr>
          <a:xfrm>
            <a:off x="1137098" y="6893144"/>
            <a:ext cx="3768309" cy="14680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26478"/>
          <a:stretch/>
        </p:blipFill>
        <p:spPr>
          <a:xfrm>
            <a:off x="14004382" y="6945546"/>
            <a:ext cx="3768310" cy="1321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45" y="6921020"/>
            <a:ext cx="3570195" cy="14469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2"/>
          <a:stretch/>
        </p:blipFill>
        <p:spPr>
          <a:xfrm>
            <a:off x="5522571" y="6368544"/>
            <a:ext cx="3768309" cy="19113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47613" y="8776645"/>
            <a:ext cx="4424402" cy="1206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For a Secure Digital Society and a Quantum-enabled Internet</a:t>
            </a:r>
            <a:endParaRPr kumimoji="0" lang="ca-ES" sz="23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Montserrat" panose="00000500000000000000" pitchFamily="2" charset="0"/>
              <a:sym typeface="Helvetica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42034" y="8381707"/>
            <a:ext cx="408436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Simulating Complex Systems for </a:t>
            </a:r>
          </a:p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Advanced Design and Development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66437" y="8737341"/>
            <a:ext cx="3954980" cy="1206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Bringing Accuracy And Performance To </a:t>
            </a:r>
          </a:p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Unprecedented Levels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004382" y="8774266"/>
            <a:ext cx="4032407" cy="1206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Computing Power To Overcome Currently Unsolvable Problems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05108" y="8473188"/>
            <a:ext cx="4821484" cy="1560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Addressing Foundational Challenges For</a:t>
            </a:r>
          </a:p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Development Of Quantum Technologies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94" y="10172652"/>
            <a:ext cx="1810516" cy="17343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85" y="10172652"/>
            <a:ext cx="1810516" cy="17343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15" y="10172652"/>
            <a:ext cx="1810516" cy="17343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14" y="10172652"/>
            <a:ext cx="1810516" cy="17343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37" y="10172652"/>
            <a:ext cx="1810516" cy="1734316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>
            <p:ph type="title" idx="4294967295"/>
          </p:nvPr>
        </p:nvSpPr>
        <p:spPr>
          <a:xfrm>
            <a:off x="1428384" y="452722"/>
            <a:ext cx="15025255" cy="172743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061256"/>
                </a:solidFill>
                <a:latin typeface="Montserrat Bold" panose="00000800000000000000" pitchFamily="2" charset="0"/>
                <a:cs typeface="Mongolian Baiti" panose="03000500000000000000" pitchFamily="66" charset="0"/>
              </a:rPr>
              <a:t>A</a:t>
            </a:r>
            <a:r>
              <a:rPr lang="en-US" sz="6000" dirty="0">
                <a:solidFill>
                  <a:srgbClr val="061256"/>
                </a:solidFill>
                <a:latin typeface="Montserrat Bold" panose="00000800000000000000" pitchFamily="2" charset="0"/>
                <a:cs typeface="Mongolian Baiti" panose="03000500000000000000" pitchFamily="66" charset="0"/>
              </a:rPr>
              <a:t>PPLICATION</a:t>
            </a:r>
            <a:r>
              <a:rPr lang="en-US" sz="8000" dirty="0">
                <a:solidFill>
                  <a:srgbClr val="061256"/>
                </a:solidFill>
                <a:latin typeface="Montserrat Bold" panose="00000800000000000000" pitchFamily="2" charset="0"/>
                <a:cs typeface="Mongolian Baiti" panose="03000500000000000000" pitchFamily="66" charset="0"/>
              </a:rPr>
              <a:t> P</a:t>
            </a:r>
            <a:r>
              <a:rPr lang="en-US" sz="6000" dirty="0">
                <a:solidFill>
                  <a:srgbClr val="061256"/>
                </a:solidFill>
                <a:latin typeface="Montserrat Bold" panose="00000800000000000000" pitchFamily="2" charset="0"/>
                <a:cs typeface="Mongolian Baiti" panose="03000500000000000000" pitchFamily="66" charset="0"/>
              </a:rPr>
              <a:t>ILLARS</a:t>
            </a:r>
            <a:endParaRPr lang="en-GB" sz="4400" dirty="0">
              <a:solidFill>
                <a:srgbClr val="061256"/>
              </a:solidFill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E48DC26B-7CCA-4EED-8444-6A553282AB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2700" y="708060"/>
            <a:ext cx="1041400" cy="95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8459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CEB0A7A-56C7-446E-9A8B-6872D188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2592"/>
          <a:stretch/>
        </p:blipFill>
        <p:spPr bwMode="auto">
          <a:xfrm>
            <a:off x="11244466" y="-217160"/>
            <a:ext cx="13139538" cy="7501458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BF9F7-E139-49D0-96F8-69E2E12A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26056"/>
          <a:stretch/>
        </p:blipFill>
        <p:spPr>
          <a:xfrm>
            <a:off x="8364022" y="8210128"/>
            <a:ext cx="16019982" cy="5940212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E005A4-0EDC-457D-992D-A1EF6DA72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r="6584"/>
          <a:stretch/>
        </p:blipFill>
        <p:spPr bwMode="auto">
          <a:xfrm>
            <a:off x="20" y="-217160"/>
            <a:ext cx="15006202" cy="13715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0F3371-BF48-49E3-BAC2-5D6B4D1994E9}"/>
              </a:ext>
            </a:extLst>
          </p:cNvPr>
          <p:cNvSpPr/>
          <p:nvPr/>
        </p:nvSpPr>
        <p:spPr>
          <a:xfrm>
            <a:off x="22871430" y="12653010"/>
            <a:ext cx="685800" cy="4000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30" name="Picture 6" descr="Image result for AQTION logo">
            <a:extLst>
              <a:ext uri="{FF2B5EF4-FFF2-40B4-BE49-F238E27FC236}">
                <a16:creationId xmlns:a16="http://schemas.microsoft.com/office/drawing/2014/main" id="{78EDA167-3406-44FF-9739-92A68891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8" y="10909935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pensuperQ logo">
            <a:extLst>
              <a:ext uri="{FF2B5EF4-FFF2-40B4-BE49-F238E27FC236}">
                <a16:creationId xmlns:a16="http://schemas.microsoft.com/office/drawing/2014/main" id="{1B864580-0ED4-4681-AC03-2DD77DD3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082" y="-348343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7667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QCL">
            <a:extLst>
              <a:ext uri="{FF2B5EF4-FFF2-40B4-BE49-F238E27FC236}">
                <a16:creationId xmlns:a16="http://schemas.microsoft.com/office/drawing/2014/main" id="{3792D029-481E-4ED3-AE56-DEE4C01C5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r="-1" b="23305"/>
          <a:stretch/>
        </p:blipFill>
        <p:spPr bwMode="auto">
          <a:xfrm>
            <a:off x="11244466" y="10"/>
            <a:ext cx="13139538" cy="7501458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9BB9E-3D3C-4BD9-BA1C-BF00A8FBB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 b="33306"/>
          <a:stretch/>
        </p:blipFill>
        <p:spPr>
          <a:xfrm>
            <a:off x="8364022" y="7775788"/>
            <a:ext cx="16019982" cy="5940212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close up of a fire&#10;&#10;Description automatically generated">
            <a:extLst>
              <a:ext uri="{FF2B5EF4-FFF2-40B4-BE49-F238E27FC236}">
                <a16:creationId xmlns:a16="http://schemas.microsoft.com/office/drawing/2014/main" id="{EE507192-D413-4ABD-BED9-733C18D71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r="1" b="4173"/>
          <a:stretch/>
        </p:blipFill>
        <p:spPr>
          <a:xfrm>
            <a:off x="-142402" y="-43543"/>
            <a:ext cx="15085610" cy="13788571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FCAD2B-E7C2-4CF7-8999-EBBB7949C2F8}"/>
              </a:ext>
            </a:extLst>
          </p:cNvPr>
          <p:cNvSpPr/>
          <p:nvPr/>
        </p:nvSpPr>
        <p:spPr>
          <a:xfrm>
            <a:off x="22871430" y="12653010"/>
            <a:ext cx="685800" cy="4000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078" name="Picture 6" descr="Image result for PASQUANS logo">
            <a:extLst>
              <a:ext uri="{FF2B5EF4-FFF2-40B4-BE49-F238E27FC236}">
                <a16:creationId xmlns:a16="http://schemas.microsoft.com/office/drawing/2014/main" id="{163B0DE2-82C2-41E0-B45D-F3289C23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7" y="11345410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Qombs logo">
            <a:extLst>
              <a:ext uri="{FF2B5EF4-FFF2-40B4-BE49-F238E27FC236}">
                <a16:creationId xmlns:a16="http://schemas.microsoft.com/office/drawing/2014/main" id="{E7BEE284-C266-4E08-BC0F-8804D82B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634" y="5747657"/>
            <a:ext cx="2960633" cy="1666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691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886E70C-5CF6-4C27-94DA-2C2A8BFD8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18076" r="13850" b="14422"/>
          <a:stretch/>
        </p:blipFill>
        <p:spPr>
          <a:xfrm rot="5400000">
            <a:off x="1918626" y="5736866"/>
            <a:ext cx="20975778" cy="9405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C25406-5205-471C-8BC4-5CBAE16B3572}"/>
              </a:ext>
            </a:extLst>
          </p:cNvPr>
          <p:cNvSpPr/>
          <p:nvPr/>
        </p:nvSpPr>
        <p:spPr>
          <a:xfrm>
            <a:off x="4945719" y="9897513"/>
            <a:ext cx="445389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574D3-D9E6-452E-B78F-9E94D42C7CFB}"/>
              </a:ext>
            </a:extLst>
          </p:cNvPr>
          <p:cNvSpPr/>
          <p:nvPr/>
        </p:nvSpPr>
        <p:spPr>
          <a:xfrm>
            <a:off x="192311" y="9884749"/>
            <a:ext cx="4080772" cy="36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3630B-CFF0-4493-A454-7D44DDEE081E}"/>
              </a:ext>
            </a:extLst>
          </p:cNvPr>
          <p:cNvSpPr/>
          <p:nvPr/>
        </p:nvSpPr>
        <p:spPr>
          <a:xfrm>
            <a:off x="4885063" y="11988650"/>
            <a:ext cx="4420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By 2021, quantum computers of 50-100 qubits demonstrating first quantum applications</a:t>
            </a:r>
            <a:endParaRPr lang="en-GB" sz="2400" dirty="0">
              <a:solidFill>
                <a:srgbClr val="201B50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2B47E-1CD4-4E97-ABF2-D421B30F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26478"/>
          <a:stretch/>
        </p:blipFill>
        <p:spPr>
          <a:xfrm>
            <a:off x="4835650" y="6772551"/>
            <a:ext cx="3768310" cy="1321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06900-3464-4F03-B30C-6F5FD04ADA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2"/>
          <a:stretch/>
        </p:blipFill>
        <p:spPr>
          <a:xfrm>
            <a:off x="332733" y="6195549"/>
            <a:ext cx="3768309" cy="1911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561688-3690-4F4C-A5DA-57F8DD92EF95}"/>
              </a:ext>
            </a:extLst>
          </p:cNvPr>
          <p:cNvSpPr txBox="1"/>
          <p:nvPr/>
        </p:nvSpPr>
        <p:spPr>
          <a:xfrm>
            <a:off x="352196" y="8208712"/>
            <a:ext cx="408436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Simulating Complex Systems for </a:t>
            </a:r>
          </a:p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Advanced Design and Development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E75954-ADEC-4F05-B0E9-D3E9F9868C7F}"/>
              </a:ext>
            </a:extLst>
          </p:cNvPr>
          <p:cNvSpPr txBox="1"/>
          <p:nvPr/>
        </p:nvSpPr>
        <p:spPr>
          <a:xfrm>
            <a:off x="4835650" y="8601271"/>
            <a:ext cx="4032407" cy="1206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Computing Power To Overcome Currently Unsolvable Problems</a:t>
            </a:r>
            <a:endParaRPr lang="ca-ES" sz="23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1EA7E3-83E8-4867-89FF-DFDEF1B637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82" y="9999657"/>
            <a:ext cx="1810516" cy="17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F26ED2-EB8C-4951-A35C-05EEA55F32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99" y="9999657"/>
            <a:ext cx="1810516" cy="17343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1289C4-8EE1-4134-8E50-481034AC9276}"/>
              </a:ext>
            </a:extLst>
          </p:cNvPr>
          <p:cNvSpPr/>
          <p:nvPr/>
        </p:nvSpPr>
        <p:spPr>
          <a:xfrm>
            <a:off x="93129" y="12125869"/>
            <a:ext cx="429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1B5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By 2021 quantum simulators 20x more precise</a:t>
            </a:r>
            <a:endParaRPr lang="en-GB" sz="2400" dirty="0">
              <a:latin typeface="Montserrat Medium" panose="00000600000000000000" pitchFamily="2" charset="0"/>
            </a:endParaRP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560ECA27-6F1F-40A5-9A9F-F9FD7907C2D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211042" y="4972551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7144E3F3-6917-47B2-8934-FD1046E1F77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77040" y="4972552"/>
            <a:ext cx="1800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A2C931-58C6-4D73-9B92-330A37D684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39381" r="66364"/>
          <a:stretch/>
        </p:blipFill>
        <p:spPr>
          <a:xfrm>
            <a:off x="292685" y="2767050"/>
            <a:ext cx="3880023" cy="367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3A545E-9643-45BF-937D-E5DACE87EA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5" t="38198" r="33270" b="1183"/>
          <a:stretch/>
        </p:blipFill>
        <p:spPr>
          <a:xfrm>
            <a:off x="5027028" y="2630826"/>
            <a:ext cx="3880023" cy="36720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D4EC1B2-D26A-4FC7-8725-6AF5BDF8D8A4}"/>
              </a:ext>
            </a:extLst>
          </p:cNvPr>
          <p:cNvSpPr txBox="1">
            <a:spLocks/>
          </p:cNvSpPr>
          <p:nvPr/>
        </p:nvSpPr>
        <p:spPr>
          <a:xfrm>
            <a:off x="1428384" y="452722"/>
            <a:ext cx="7971227" cy="172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1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SRA</a:t>
            </a:r>
            <a:r>
              <a:rPr lang="en-US" sz="6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8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O</a:t>
            </a:r>
            <a:r>
              <a:rPr lang="en-US" sz="6000" dirty="0">
                <a:latin typeface="Montserrat Bold" panose="00000800000000000000" pitchFamily="2" charset="0"/>
                <a:cs typeface="Mongolian Baiti" panose="03000500000000000000" pitchFamily="66" charset="0"/>
              </a:rPr>
              <a:t>BJECTIVES</a:t>
            </a:r>
            <a:endParaRPr lang="en-GB" sz="4400" dirty="0">
              <a:latin typeface="Montserrat Medium" panose="00000600000000000000" pitchFamily="2" charset="0"/>
              <a:cs typeface="Mongolian Baiti" panose="03000500000000000000" pitchFamily="66" charset="0"/>
            </a:endParaRPr>
          </a:p>
        </p:txBody>
      </p:sp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B7DEC4AF-269B-4413-852A-9DC9791E9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" y="609206"/>
            <a:ext cx="10414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643D41-8EAA-4A15-95EB-72D5251F7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983" y="-48304"/>
            <a:ext cx="10840017" cy="13789020"/>
          </a:xfrm>
          <a:prstGeom prst="rect">
            <a:avLst/>
          </a:prstGeom>
        </p:spPr>
      </p:pic>
      <p:pic>
        <p:nvPicPr>
          <p:cNvPr id="35" name="Picture 34" descr="Qr code&#10;&#10;Description automatically generated">
            <a:extLst>
              <a:ext uri="{FF2B5EF4-FFF2-40B4-BE49-F238E27FC236}">
                <a16:creationId xmlns:a16="http://schemas.microsoft.com/office/drawing/2014/main" id="{029B421A-52DC-422A-9F19-91498635D3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25" y="10006261"/>
            <a:ext cx="3563252" cy="35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69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he first quantum revolution"/>
          <p:cNvSpPr txBox="1"/>
          <p:nvPr/>
        </p:nvSpPr>
        <p:spPr>
          <a:xfrm>
            <a:off x="3048000" y="540798"/>
            <a:ext cx="16414906" cy="88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>
            <a:lvl1pPr indent="127000" algn="l">
              <a:defRPr sz="4800" b="0">
                <a:latin typeface="Myriad Pro Semibold SemiCondens"/>
                <a:ea typeface="Myriad Pro Semibold SemiCondens"/>
                <a:cs typeface="Myriad Pro Semibold SemiCondens"/>
                <a:sym typeface="Myriad Pro Semibold SemiCondens"/>
              </a:defRPr>
            </a:lvl1pPr>
          </a:lstStyle>
          <a:p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8928" y="679450"/>
            <a:ext cx="19866864" cy="1325563"/>
          </a:xfrm>
          <a:ln w="12700">
            <a:miter lim="400000"/>
          </a:ln>
        </p:spPr>
        <p:txBody>
          <a:bodyPr vert="horz" lIns="71437" tIns="71437" rIns="71437" bIns="71437" rtlCol="0" anchor="b">
            <a:noAutofit/>
          </a:bodyPr>
          <a:lstStyle/>
          <a:p>
            <a:r>
              <a:rPr lang="en-GB" sz="7200" b="1" dirty="0">
                <a:solidFill>
                  <a:srgbClr val="3E1D5A"/>
                </a:solidFill>
              </a:rPr>
              <a:t>F</a:t>
            </a:r>
            <a:r>
              <a:rPr lang="en-GB" sz="5400" b="1" dirty="0">
                <a:solidFill>
                  <a:srgbClr val="3E1D5A"/>
                </a:solidFill>
              </a:rPr>
              <a:t>ROM</a:t>
            </a:r>
            <a:r>
              <a:rPr lang="en-GB" sz="6600" b="1" dirty="0">
                <a:solidFill>
                  <a:srgbClr val="3E1D5A"/>
                </a:solidFill>
              </a:rPr>
              <a:t> </a:t>
            </a:r>
            <a:r>
              <a:rPr lang="en-GB" sz="7200" b="1" dirty="0">
                <a:solidFill>
                  <a:srgbClr val="3E1D5A"/>
                </a:solidFill>
              </a:rPr>
              <a:t>V</a:t>
            </a:r>
            <a:r>
              <a:rPr lang="en-GB" sz="5400" b="1" dirty="0">
                <a:solidFill>
                  <a:srgbClr val="3E1D5A"/>
                </a:solidFill>
              </a:rPr>
              <a:t>ISION TO</a:t>
            </a:r>
            <a:r>
              <a:rPr lang="en-GB" sz="6600" b="1" dirty="0">
                <a:solidFill>
                  <a:srgbClr val="3E1D5A"/>
                </a:solidFill>
              </a:rPr>
              <a:t> </a:t>
            </a:r>
            <a:r>
              <a:rPr lang="en-GB" sz="7200" b="1" dirty="0">
                <a:solidFill>
                  <a:srgbClr val="3E1D5A"/>
                </a:solidFill>
              </a:rPr>
              <a:t>R</a:t>
            </a:r>
            <a:r>
              <a:rPr lang="en-GB" sz="6000" b="1" dirty="0">
                <a:solidFill>
                  <a:srgbClr val="3E1D5A"/>
                </a:solidFill>
              </a:rPr>
              <a:t>EALITY</a:t>
            </a:r>
            <a:r>
              <a:rPr lang="en-GB" sz="6600" b="1" dirty="0">
                <a:solidFill>
                  <a:srgbClr val="3E1D5A"/>
                </a:solidFill>
              </a:rPr>
              <a:t> </a:t>
            </a:r>
            <a:r>
              <a:rPr lang="en-GB" sz="5400" b="1" dirty="0">
                <a:solidFill>
                  <a:srgbClr val="3E1D5A"/>
                </a:solidFill>
              </a:rPr>
              <a:t>– THE </a:t>
            </a:r>
            <a:r>
              <a:rPr lang="en-GB" sz="7200" b="1" dirty="0">
                <a:solidFill>
                  <a:srgbClr val="3E1D5A"/>
                </a:solidFill>
              </a:rPr>
              <a:t>EU</a:t>
            </a:r>
            <a:r>
              <a:rPr lang="en-GB" sz="5400" b="1" dirty="0">
                <a:solidFill>
                  <a:srgbClr val="3E1D5A"/>
                </a:solidFill>
              </a:rPr>
              <a:t>’S</a:t>
            </a:r>
            <a:r>
              <a:rPr lang="en-GB" sz="7200" b="1" dirty="0">
                <a:solidFill>
                  <a:srgbClr val="3E1D5A"/>
                </a:solidFill>
              </a:rPr>
              <a:t> </a:t>
            </a:r>
            <a:r>
              <a:rPr lang="en-GB" sz="5400" b="1" dirty="0">
                <a:solidFill>
                  <a:srgbClr val="3E1D5A"/>
                </a:solidFill>
              </a:rPr>
              <a:t>COMMITMENT</a:t>
            </a: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996950"/>
            <a:ext cx="10414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76AD0-DB87-4CD7-9262-A9F28BA46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1838" r="4514" b="6965"/>
          <a:stretch/>
        </p:blipFill>
        <p:spPr bwMode="auto">
          <a:xfrm>
            <a:off x="3048000" y="2143665"/>
            <a:ext cx="17410670" cy="115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78BBC5-1150-40D0-B98B-365A53D04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4524"/>
            <a:ext cx="24664755" cy="139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75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1686</Words>
  <Application>Microsoft Office PowerPoint</Application>
  <PresentationFormat>Personalizzato</PresentationFormat>
  <Paragraphs>337</Paragraphs>
  <Slides>18</Slides>
  <Notes>12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5" baseType="lpstr">
      <vt:lpstr>Calibri</vt:lpstr>
      <vt:lpstr>FZShuTi</vt:lpstr>
      <vt:lpstr>Gill Sans</vt:lpstr>
      <vt:lpstr>Gill Sans Light</vt:lpstr>
      <vt:lpstr>Gill Sans SemiBold</vt:lpstr>
      <vt:lpstr>Helvetica</vt:lpstr>
      <vt:lpstr>Helvetica Light</vt:lpstr>
      <vt:lpstr>Helvetica Neue</vt:lpstr>
      <vt:lpstr>Helvetica Neue Light</vt:lpstr>
      <vt:lpstr>Helvetica Neue Medium</vt:lpstr>
      <vt:lpstr>Mongolian Baiti</vt:lpstr>
      <vt:lpstr>Montserrat</vt:lpstr>
      <vt:lpstr>Montserrat Bold</vt:lpstr>
      <vt:lpstr>Montserrat Medium</vt:lpstr>
      <vt:lpstr>Myriad Pro</vt:lpstr>
      <vt:lpstr>Myriad Pro Semibold SemiCondens</vt:lpstr>
      <vt:lpstr>White</vt:lpstr>
      <vt:lpstr>Statusbericht zum Flaggschiff Quantentechnologie   Tommaso Calarco Photonik-Ausschuss, 8.12.2017</vt:lpstr>
      <vt:lpstr>Presentazione standard di PowerPoint</vt:lpstr>
      <vt:lpstr>Presentazione standard di PowerPoint</vt:lpstr>
      <vt:lpstr>THE QUANTUM FLAGSHIP AT A GLANCE</vt:lpstr>
      <vt:lpstr>APPLICATION PILLARS</vt:lpstr>
      <vt:lpstr>Presentazione standard di PowerPoint</vt:lpstr>
      <vt:lpstr>Presentazione standard di PowerPoint</vt:lpstr>
      <vt:lpstr>Presentazione standard di PowerPoint</vt:lpstr>
      <vt:lpstr>FROM VISION TO REALITY – THE EU’S COMMITMENT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zum Flaggschiff Quantentechnologie   Tommaso Calarco Photonik-Ausschuss, 8.12.2017</dc:title>
  <dc:creator>Daniele Binosi</dc:creator>
  <cp:lastModifiedBy>Susan Driessen</cp:lastModifiedBy>
  <cp:revision>29</cp:revision>
  <dcterms:created xsi:type="dcterms:W3CDTF">2019-10-29T15:17:37Z</dcterms:created>
  <dcterms:modified xsi:type="dcterms:W3CDTF">2020-11-06T13:32:37Z</dcterms:modified>
</cp:coreProperties>
</file>