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4"/>
  </p:notesMasterIdLst>
  <p:sldIdLst>
    <p:sldId id="287" r:id="rId2"/>
    <p:sldId id="368" r:id="rId3"/>
    <p:sldId id="378" r:id="rId4"/>
    <p:sldId id="371" r:id="rId5"/>
    <p:sldId id="372" r:id="rId6"/>
    <p:sldId id="374" r:id="rId7"/>
    <p:sldId id="375" r:id="rId8"/>
    <p:sldId id="376" r:id="rId9"/>
    <p:sldId id="392" r:id="rId10"/>
    <p:sldId id="414" r:id="rId11"/>
    <p:sldId id="395" r:id="rId12"/>
    <p:sldId id="396" r:id="rId13"/>
    <p:sldId id="398" r:id="rId14"/>
    <p:sldId id="413" r:id="rId15"/>
    <p:sldId id="399" r:id="rId16"/>
    <p:sldId id="385" r:id="rId17"/>
    <p:sldId id="415" r:id="rId18"/>
    <p:sldId id="417" r:id="rId19"/>
    <p:sldId id="418" r:id="rId20"/>
    <p:sldId id="387" r:id="rId21"/>
    <p:sldId id="438" r:id="rId22"/>
    <p:sldId id="264" r:id="rId23"/>
    <p:sldId id="313" r:id="rId24"/>
    <p:sldId id="314" r:id="rId25"/>
    <p:sldId id="265" r:id="rId26"/>
    <p:sldId id="290" r:id="rId27"/>
    <p:sldId id="291" r:id="rId28"/>
    <p:sldId id="312" r:id="rId29"/>
    <p:sldId id="266" r:id="rId30"/>
    <p:sldId id="409" r:id="rId31"/>
    <p:sldId id="267" r:id="rId32"/>
    <p:sldId id="439" r:id="rId33"/>
    <p:sldId id="270" r:id="rId34"/>
    <p:sldId id="306" r:id="rId35"/>
    <p:sldId id="293" r:id="rId36"/>
    <p:sldId id="303" r:id="rId37"/>
    <p:sldId id="272" r:id="rId38"/>
    <p:sldId id="308" r:id="rId39"/>
    <p:sldId id="259" r:id="rId40"/>
    <p:sldId id="410" r:id="rId41"/>
    <p:sldId id="273" r:id="rId42"/>
    <p:sldId id="388" r:id="rId43"/>
    <p:sldId id="441" r:id="rId44"/>
    <p:sldId id="262" r:id="rId45"/>
    <p:sldId id="289" r:id="rId46"/>
    <p:sldId id="257" r:id="rId47"/>
    <p:sldId id="309" r:id="rId48"/>
    <p:sldId id="407" r:id="rId49"/>
    <p:sldId id="311" r:id="rId50"/>
    <p:sldId id="338" r:id="rId51"/>
    <p:sldId id="326" r:id="rId52"/>
    <p:sldId id="310" r:id="rId53"/>
    <p:sldId id="428" r:id="rId54"/>
    <p:sldId id="436" r:id="rId55"/>
    <p:sldId id="429" r:id="rId56"/>
    <p:sldId id="430" r:id="rId57"/>
    <p:sldId id="431" r:id="rId58"/>
    <p:sldId id="432" r:id="rId59"/>
    <p:sldId id="433" r:id="rId60"/>
    <p:sldId id="434" r:id="rId61"/>
    <p:sldId id="435" r:id="rId62"/>
    <p:sldId id="319" r:id="rId63"/>
    <p:sldId id="442" r:id="rId64"/>
    <p:sldId id="443" r:id="rId65"/>
    <p:sldId id="444" r:id="rId66"/>
    <p:sldId id="445" r:id="rId67"/>
    <p:sldId id="446" r:id="rId68"/>
    <p:sldId id="447" r:id="rId69"/>
    <p:sldId id="456" r:id="rId70"/>
    <p:sldId id="448" r:id="rId71"/>
    <p:sldId id="449" r:id="rId72"/>
    <p:sldId id="402" r:id="rId73"/>
    <p:sldId id="403" r:id="rId74"/>
    <p:sldId id="346" r:id="rId75"/>
    <p:sldId id="450" r:id="rId76"/>
    <p:sldId id="412" r:id="rId77"/>
    <p:sldId id="451" r:id="rId78"/>
    <p:sldId id="452" r:id="rId79"/>
    <p:sldId id="453" r:id="rId80"/>
    <p:sldId id="454" r:id="rId81"/>
    <p:sldId id="455" r:id="rId82"/>
    <p:sldId id="45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7" d="100"/>
          <a:sy n="107" d="100"/>
        </p:scale>
        <p:origin x="11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F361F-5861-48D5-B725-4696B3FEF4A2}" type="datetimeFigureOut">
              <a:rPr lang="it-IT" smtClean="0"/>
              <a:t>27/09/2021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386934-10EC-497F-9758-5CCCBDBB73F9}" type="slidenum">
              <a:rPr lang="it-IT" smtClean="0"/>
              <a:t>‹N›</a:t>
            </a:fld>
            <a:endParaRPr lang="it-IT"/>
          </a:p>
        </p:txBody>
      </p:sp>
    </p:spTree>
    <p:extLst>
      <p:ext uri="{BB962C8B-B14F-4D97-AF65-F5344CB8AC3E}">
        <p14:creationId xmlns:p14="http://schemas.microsoft.com/office/powerpoint/2010/main" val="312108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Differentiable Programming for Fundamental Physics</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417066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Differentiable Programming for Fundamental Physics</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273857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Differentiable Programming for Fundamental Physics</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681898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077134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Differentiable Programming for Fundamental Physics</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28030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it-IT" smtClean="0"/>
              <a:t>7/15/2021</a:t>
            </a:r>
            <a:endParaRPr lang="en-US"/>
          </a:p>
        </p:txBody>
      </p:sp>
      <p:sp>
        <p:nvSpPr>
          <p:cNvPr id="5" name="Footer Placeholder 4"/>
          <p:cNvSpPr>
            <a:spLocks noGrp="1"/>
          </p:cNvSpPr>
          <p:nvPr>
            <p:ph type="ftr" sz="quarter" idx="11"/>
          </p:nvPr>
        </p:nvSpPr>
        <p:spPr/>
        <p:txBody>
          <a:bodyPr/>
          <a:lstStyle/>
          <a:p>
            <a:r>
              <a:rPr lang="en-US" smtClean="0"/>
              <a:t>T. Dorigo, Differentiable Programming for Fundamental Physics</a:t>
            </a:r>
            <a:endParaRPr lang="en-US"/>
          </a:p>
        </p:txBody>
      </p:sp>
      <p:sp>
        <p:nvSpPr>
          <p:cNvPr id="6" name="Slide Number Placeholder 5"/>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36805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it-IT" smtClean="0"/>
              <a:t>7/15/2021</a:t>
            </a:r>
            <a:endParaRPr lang="en-US"/>
          </a:p>
        </p:txBody>
      </p:sp>
      <p:sp>
        <p:nvSpPr>
          <p:cNvPr id="6" name="Footer Placeholder 5"/>
          <p:cNvSpPr>
            <a:spLocks noGrp="1"/>
          </p:cNvSpPr>
          <p:nvPr>
            <p:ph type="ftr" sz="quarter" idx="11"/>
          </p:nvPr>
        </p:nvSpPr>
        <p:spPr/>
        <p:txBody>
          <a:bodyPr/>
          <a:lstStyle/>
          <a:p>
            <a:r>
              <a:rPr lang="en-US" smtClean="0"/>
              <a:t>T. Dorigo, Differentiable Programming for Fundamental Physics</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56015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it-IT" smtClean="0"/>
              <a:t>7/15/2021</a:t>
            </a:r>
            <a:endParaRPr lang="en-US"/>
          </a:p>
        </p:txBody>
      </p:sp>
      <p:sp>
        <p:nvSpPr>
          <p:cNvPr id="8" name="Footer Placeholder 7"/>
          <p:cNvSpPr>
            <a:spLocks noGrp="1"/>
          </p:cNvSpPr>
          <p:nvPr>
            <p:ph type="ftr" sz="quarter" idx="11"/>
          </p:nvPr>
        </p:nvSpPr>
        <p:spPr/>
        <p:txBody>
          <a:bodyPr/>
          <a:lstStyle/>
          <a:p>
            <a:r>
              <a:rPr lang="en-US" smtClean="0"/>
              <a:t>T. Dorigo, Differentiable Programming for Fundamental Physics</a:t>
            </a:r>
            <a:endParaRPr lang="en-US"/>
          </a:p>
        </p:txBody>
      </p:sp>
      <p:sp>
        <p:nvSpPr>
          <p:cNvPr id="9" name="Slide Number Placeholder 8"/>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27273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it-IT" smtClean="0"/>
              <a:t>7/15/2021</a:t>
            </a:r>
            <a:endParaRPr lang="en-US"/>
          </a:p>
        </p:txBody>
      </p:sp>
      <p:sp>
        <p:nvSpPr>
          <p:cNvPr id="4" name="Footer Placeholder 3"/>
          <p:cNvSpPr>
            <a:spLocks noGrp="1"/>
          </p:cNvSpPr>
          <p:nvPr>
            <p:ph type="ftr" sz="quarter" idx="11"/>
          </p:nvPr>
        </p:nvSpPr>
        <p:spPr/>
        <p:txBody>
          <a:bodyPr/>
          <a:lstStyle/>
          <a:p>
            <a:r>
              <a:rPr lang="en-US" smtClean="0"/>
              <a:t>T. Dorigo, Differentiable Programming for Fundamental Physics</a:t>
            </a:r>
            <a:endParaRPr lang="en-US"/>
          </a:p>
        </p:txBody>
      </p:sp>
      <p:sp>
        <p:nvSpPr>
          <p:cNvPr id="5" name="Slide Number Placeholder 4"/>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41663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7/15/2021</a:t>
            </a:r>
            <a:endParaRPr lang="en-US"/>
          </a:p>
        </p:txBody>
      </p:sp>
      <p:sp>
        <p:nvSpPr>
          <p:cNvPr id="3" name="Footer Placeholder 2"/>
          <p:cNvSpPr>
            <a:spLocks noGrp="1"/>
          </p:cNvSpPr>
          <p:nvPr>
            <p:ph type="ftr" sz="quarter" idx="11"/>
          </p:nvPr>
        </p:nvSpPr>
        <p:spPr/>
        <p:txBody>
          <a:bodyPr/>
          <a:lstStyle/>
          <a:p>
            <a:r>
              <a:rPr lang="en-US" smtClean="0"/>
              <a:t>T. Dorigo, Differentiable Programming for Fundamental Physics</a:t>
            </a:r>
            <a:endParaRPr lang="en-US"/>
          </a:p>
        </p:txBody>
      </p:sp>
      <p:sp>
        <p:nvSpPr>
          <p:cNvPr id="4" name="Slide Number Placeholder 3"/>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37593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7/15/2021</a:t>
            </a:r>
            <a:endParaRPr lang="en-US"/>
          </a:p>
        </p:txBody>
      </p:sp>
      <p:sp>
        <p:nvSpPr>
          <p:cNvPr id="6" name="Footer Placeholder 5"/>
          <p:cNvSpPr>
            <a:spLocks noGrp="1"/>
          </p:cNvSpPr>
          <p:nvPr>
            <p:ph type="ftr" sz="quarter" idx="11"/>
          </p:nvPr>
        </p:nvSpPr>
        <p:spPr/>
        <p:txBody>
          <a:bodyPr/>
          <a:lstStyle/>
          <a:p>
            <a:r>
              <a:rPr lang="en-US" smtClean="0"/>
              <a:t>T. Dorigo, Differentiable Programming for Fundamental Physics</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368694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it-IT" smtClean="0"/>
              <a:t>7/15/2021</a:t>
            </a:r>
            <a:endParaRPr lang="en-US"/>
          </a:p>
        </p:txBody>
      </p:sp>
      <p:sp>
        <p:nvSpPr>
          <p:cNvPr id="6" name="Footer Placeholder 5"/>
          <p:cNvSpPr>
            <a:spLocks noGrp="1"/>
          </p:cNvSpPr>
          <p:nvPr>
            <p:ph type="ftr" sz="quarter" idx="11"/>
          </p:nvPr>
        </p:nvSpPr>
        <p:spPr/>
        <p:txBody>
          <a:bodyPr/>
          <a:lstStyle/>
          <a:p>
            <a:r>
              <a:rPr lang="en-US" smtClean="0"/>
              <a:t>T. Dorigo, Differentiable Programming for Fundamental Physics</a:t>
            </a:r>
            <a:endParaRPr lang="en-US"/>
          </a:p>
        </p:txBody>
      </p:sp>
      <p:sp>
        <p:nvSpPr>
          <p:cNvPr id="7" name="Slide Number Placeholder 6"/>
          <p:cNvSpPr>
            <a:spLocks noGrp="1"/>
          </p:cNvSpPr>
          <p:nvPr>
            <p:ph type="sldNum" sz="quarter" idx="12"/>
          </p:nvPr>
        </p:nvSpPr>
        <p:spPr/>
        <p:txBody>
          <a:bodyPr/>
          <a:lstStyle/>
          <a:p>
            <a:fld id="{C6657B89-A023-4184-86DD-540BD0318D04}" type="slidenum">
              <a:rPr lang="en-US" smtClean="0"/>
              <a:t>‹N›</a:t>
            </a:fld>
            <a:endParaRPr lang="en-US"/>
          </a:p>
        </p:txBody>
      </p:sp>
    </p:spTree>
    <p:extLst>
      <p:ext uri="{BB962C8B-B14F-4D97-AF65-F5344CB8AC3E}">
        <p14:creationId xmlns:p14="http://schemas.microsoft.com/office/powerpoint/2010/main" val="109735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7/15/2021</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 Dorigo, Differentiable Programming for Fundamental Physics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57B89-A023-4184-86DD-540BD0318D04}" type="slidenum">
              <a:rPr lang="en-US" smtClean="0"/>
              <a:t>‹N›</a:t>
            </a:fld>
            <a:endParaRPr lang="en-US"/>
          </a:p>
        </p:txBody>
      </p:sp>
    </p:spTree>
    <p:extLst>
      <p:ext uri="{BB962C8B-B14F-4D97-AF65-F5344CB8AC3E}">
        <p14:creationId xmlns:p14="http://schemas.microsoft.com/office/powerpoint/2010/main" val="354391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kaggle.com/c/higgs-boson"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1710.05941" TargetMode="External"/><Relationship Id="rId7" Type="http://schemas.openxmlformats.org/officeDocument/2006/relationships/image" Target="../media/image18.png"/><Relationship Id="rId2" Type="http://schemas.openxmlformats.org/officeDocument/2006/relationships/hyperlink" Target="https://iopscience.iop.org/article/10.1088/2632-2153/ab983a"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arxiv.org/abs/1803.0982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3" Type="http://schemas.openxmlformats.org/officeDocument/2006/relationships/hyperlink" Target="https://mode-collaboration.github.io/" TargetMode="External"/><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2.jpeg"/><Relationship Id="rId9" Type="http://schemas.openxmlformats.org/officeDocument/2006/relationships/image" Target="../media/image69.png"/><Relationship Id="rId14" Type="http://schemas.openxmlformats.org/officeDocument/2006/relationships/image" Target="../media/image74.jpeg"/></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indico.cern.ch/event/102293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en.wikipedia.org/wiki/Doi_(identifier)" TargetMode="External"/><Relationship Id="rId13" Type="http://schemas.openxmlformats.org/officeDocument/2006/relationships/hyperlink" Target="https://doi.org/10.1093/mind/LIX.236.433" TargetMode="External"/><Relationship Id="rId3" Type="http://schemas.openxmlformats.org/officeDocument/2006/relationships/hyperlink" Target="https://en.wikipedia.org/wiki/Special:BookSources/978-0-19-502296-4" TargetMode="External"/><Relationship Id="rId7" Type="http://schemas.openxmlformats.org/officeDocument/2006/relationships/hyperlink" Target="https://dl.acm.org/doi/book/10.5555/983115" TargetMode="External"/><Relationship Id="rId12" Type="http://schemas.openxmlformats.org/officeDocument/2006/relationships/hyperlink" Target="https://doi.org/10.1007/bf02478259" TargetMode="External"/><Relationship Id="rId2" Type="http://schemas.openxmlformats.org/officeDocument/2006/relationships/hyperlink" Target="https://en.wikipedia.org/wiki/ISBN_(identifier)" TargetMode="External"/><Relationship Id="rId1" Type="http://schemas.openxmlformats.org/officeDocument/2006/relationships/slideLayout" Target="../slideLayouts/slideLayout2.xml"/><Relationship Id="rId6" Type="http://schemas.openxmlformats.org/officeDocument/2006/relationships/hyperlink" Target="https://en.wikipedia.org/wiki/Special:BookSources/978-0-521-29687-8" TargetMode="External"/><Relationship Id="rId11" Type="http://schemas.openxmlformats.org/officeDocument/2006/relationships/hyperlink" Target="https://doi.org/10.1112/plms/s2-42.1.230" TargetMode="External"/><Relationship Id="rId5" Type="http://schemas.openxmlformats.org/officeDocument/2006/relationships/hyperlink" Target="https://en.wikipedia.org/wiki/Special:BookSources/9781586037581" TargetMode="External"/><Relationship Id="rId10" Type="http://schemas.openxmlformats.org/officeDocument/2006/relationships/hyperlink" Target="https://doi.org/10.1016/j.physletb.2012.08.021" TargetMode="External"/><Relationship Id="rId4" Type="http://schemas.openxmlformats.org/officeDocument/2006/relationships/hyperlink" Target="http://dl.acm.org/citation.cfm?id=1565458" TargetMode="External"/><Relationship Id="rId9" Type="http://schemas.openxmlformats.org/officeDocument/2006/relationships/hyperlink" Target="https://doi.org/10.2307/2371045"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arxiv.org/abs/2002.01427" TargetMode="External"/><Relationship Id="rId3" Type="http://schemas.openxmlformats.org/officeDocument/2006/relationships/hyperlink" Target="https://doi.org/10.1287/opre.6.1.1" TargetMode="External"/><Relationship Id="rId7" Type="http://schemas.openxmlformats.org/officeDocument/2006/relationships/hyperlink" Target="https://www.kaggle.com/c/higgs-boson" TargetMode="External"/><Relationship Id="rId12" Type="http://schemas.openxmlformats.org/officeDocument/2006/relationships/hyperlink" Target="https://www.xilinx.com/publications/powered-by-xilinx/cerncasestudy-final.pdf" TargetMode="External"/><Relationship Id="rId2" Type="http://schemas.openxmlformats.org/officeDocument/2006/relationships/hyperlink" Target="https://en.wikipedia.org/wiki/Doi_(identifier)" TargetMode="External"/><Relationship Id="rId1" Type="http://schemas.openxmlformats.org/officeDocument/2006/relationships/slideLayout" Target="../slideLayouts/slideLayout2.xml"/><Relationship Id="rId6" Type="http://schemas.openxmlformats.org/officeDocument/2006/relationships/hyperlink" Target="https://en.wikipedia.org/wiki/Special:BookSources/978-0-07-042807-2" TargetMode="External"/><Relationship Id="rId11" Type="http://schemas.openxmlformats.org/officeDocument/2006/relationships/hyperlink" Target="https://doi.org/10.1016/j.cpc.2019.06.007" TargetMode="External"/><Relationship Id="rId5" Type="http://schemas.openxmlformats.org/officeDocument/2006/relationships/hyperlink" Target="https://en.wikipedia.org/wiki/ISBN_(identifier)" TargetMode="External"/><Relationship Id="rId10" Type="http://schemas.openxmlformats.org/officeDocument/2006/relationships/hyperlink" Target="https://arxiv.org/abs/2007.09121" TargetMode="External"/><Relationship Id="rId4" Type="http://schemas.openxmlformats.org/officeDocument/2006/relationships/hyperlink" Target="https://doi.org/10.1037/h0042519" TargetMode="External"/><Relationship Id="rId9" Type="http://schemas.openxmlformats.org/officeDocument/2006/relationships/hyperlink" Target="https://scipost.org/SciPostPhys.7.1.014/pdf"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iopscience.iop.org/article/10.1088/1748-0221/15/05/C05057" TargetMode="External"/><Relationship Id="rId3" Type="http://schemas.openxmlformats.org/officeDocument/2006/relationships/hyperlink" Target="http://backreaction.blogspot.com/2019/06/if-we-spend-money-on-larger-particle.html" TargetMode="External"/><Relationship Id="rId7" Type="http://schemas.openxmlformats.org/officeDocument/2006/relationships/hyperlink" Target="https://doi.org/10.1038/s42254-019-0081-z" TargetMode="External"/><Relationship Id="rId2" Type="http://schemas.openxmlformats.org/officeDocument/2006/relationships/hyperlink" Target="http://dx.doi.org/10.17181/ESU2020Deliberation" TargetMode="External"/><Relationship Id="rId1" Type="http://schemas.openxmlformats.org/officeDocument/2006/relationships/slideLayout" Target="../slideLayouts/slideLayout2.xml"/><Relationship Id="rId6" Type="http://schemas.openxmlformats.org/officeDocument/2006/relationships/hyperlink" Target="http://doi.org/10.1088/1748-0221/9/05/C05059" TargetMode="External"/><Relationship Id="rId5" Type="http://schemas.openxmlformats.org/officeDocument/2006/relationships/hyperlink" Target="https://www.nytimes.com/2019/01/23/opinion/particle-physics-large-hadron-collider.html" TargetMode="External"/><Relationship Id="rId4" Type="http://schemas.openxmlformats.org/officeDocument/2006/relationships/hyperlink" Target="http://backreaction.blogspot.com/2020/06/guest-post-who-needs-giant-new-collider.html" TargetMode="External"/><Relationship Id="rId9" Type="http://schemas.openxmlformats.org/officeDocument/2006/relationships/hyperlink" Target="http://doi.org/10.1088/1361-6633/aab064"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doi.org/10.1088/1748-0221/12/04/P04024" TargetMode="External"/><Relationship Id="rId7" Type="http://schemas.openxmlformats.org/officeDocument/2006/relationships/hyperlink" Target="https://cds.cern.ch/record/2293646?ln=en" TargetMode="External"/><Relationship Id="rId2" Type="http://schemas.openxmlformats.org/officeDocument/2006/relationships/hyperlink" Target="https://arxiv.org/abs/1406.4817"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343095980" TargetMode="External"/><Relationship Id="rId5" Type="http://schemas.openxmlformats.org/officeDocument/2006/relationships/hyperlink" Target="http://doi.org/10.1016/j.nima.2020.163479" TargetMode="External"/><Relationship Id="rId4" Type="http://schemas.openxmlformats.org/officeDocument/2006/relationships/hyperlink" Target="https://arxiv.org/abs/1907.03314"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doi.org/10.1088/1748-0221/6/07/P07005" TargetMode="External"/><Relationship Id="rId2" Type="http://schemas.openxmlformats.org/officeDocument/2006/relationships/hyperlink" Target="http://doi.org/10.1088/1748-0221/13/12/P12022" TargetMode="External"/><Relationship Id="rId1" Type="http://schemas.openxmlformats.org/officeDocument/2006/relationships/slideLayout" Target="../slideLayouts/slideLayout2.xml"/><Relationship Id="rId6" Type="http://schemas.openxmlformats.org/officeDocument/2006/relationships/hyperlink" Target="http://doi.org/10.1088/1748-0221/12/10/P10003" TargetMode="External"/><Relationship Id="rId5" Type="http://schemas.openxmlformats.org/officeDocument/2006/relationships/hyperlink" Target="https://arxiv.org/abs/1803.02108" TargetMode="External"/><Relationship Id="rId4" Type="http://schemas.openxmlformats.org/officeDocument/2006/relationships/hyperlink" Target="http://doi.org/10.1088/1748-0221/12/06/C06004"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abs/2002.03605" TargetMode="External"/><Relationship Id="rId7" Type="http://schemas.openxmlformats.org/officeDocument/2006/relationships/hyperlink" Target="https://cds.cern.ch/record/2677471?ln=en" TargetMode="External"/><Relationship Id="rId2" Type="http://schemas.openxmlformats.org/officeDocument/2006/relationships/hyperlink" Target="http://doi.org/10.1140/epjc/s10052-019-7113-9" TargetMode="External"/><Relationship Id="rId1" Type="http://schemas.openxmlformats.org/officeDocument/2006/relationships/slideLayout" Target="../slideLayouts/slideLayout2.xml"/><Relationship Id="rId6" Type="http://schemas.openxmlformats.org/officeDocument/2006/relationships/hyperlink" Target="http://doi.org/10.1016/j.physo.2020.100022" TargetMode="External"/><Relationship Id="rId5" Type="http://schemas.openxmlformats.org/officeDocument/2006/relationships/hyperlink" Target="http://arxiv.org/abs/2008.10958" TargetMode="External"/><Relationship Id="rId4" Type="http://schemas.openxmlformats.org/officeDocument/2006/relationships/hyperlink" Target="https://arxiv.org/abs/2004.10744"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doi.org/10.1038/nature14539" TargetMode="External"/><Relationship Id="rId2" Type="http://schemas.openxmlformats.org/officeDocument/2006/relationships/hyperlink" Target="http://jmlr.org/papers/v18/17-468.html" TargetMode="External"/><Relationship Id="rId1" Type="http://schemas.openxmlformats.org/officeDocument/2006/relationships/slideLayout" Target="../slideLayouts/slideLayout2.xml"/><Relationship Id="rId6" Type="http://schemas.openxmlformats.org/officeDocument/2006/relationships/hyperlink" Target="http://doi.org/10.1098/rsta.2018.0139" TargetMode="External"/><Relationship Id="rId5" Type="http://schemas.openxmlformats.org/officeDocument/2006/relationships/hyperlink" Target="https://arxiv.org/abs/2002.04632v1" TargetMode="External"/><Relationship Id="rId4" Type="http://schemas.openxmlformats.org/officeDocument/2006/relationships/hyperlink" Target="http://doi.org/10.1016/j.cpc.2019.06.00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file:///C:\Users\Dorigo\Desktop\work\EU%20projects\ERC%202020\Submission%20documents\&#160;https:\academic.oup.com\rpd\article\166\1-4\388\1612689" TargetMode="External"/><Relationship Id="rId7" Type="http://schemas.openxmlformats.org/officeDocument/2006/relationships/hyperlink" Target="http://doi.org/10.1088/1748-0221/15/05/P05001" TargetMode="External"/><Relationship Id="rId2" Type="http://schemas.openxmlformats.org/officeDocument/2006/relationships/hyperlink" Target="https://ieeexplore.ieee.org/abstract/document/7581240" TargetMode="External"/><Relationship Id="rId1" Type="http://schemas.openxmlformats.org/officeDocument/2006/relationships/slideLayout" Target="../slideLayouts/slideLayout2.xml"/><Relationship Id="rId6" Type="http://schemas.openxmlformats.org/officeDocument/2006/relationships/hyperlink" Target="https://arxiv.org/abs/1905.03725" TargetMode="External"/><Relationship Id="rId5" Type="http://schemas.openxmlformats.org/officeDocument/2006/relationships/hyperlink" Target="https://ui.adsabs.harvard.edu/abs/2019NIMPA.936....1P/abstract" TargetMode="External"/><Relationship Id="rId4" Type="http://schemas.openxmlformats.org/officeDocument/2006/relationships/hyperlink" Target="https://www.sciencedirect.com/science/article/pii/S0168900216303412"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github.com/pablodecm/paper-inferno" TargetMode="External"/><Relationship Id="rId2" Type="http://schemas.openxmlformats.org/officeDocument/2006/relationships/hyperlink" Target="https://mode-collaboration.github.io/docs/mode_npni_preprint.pdf" TargetMode="External"/><Relationship Id="rId1" Type="http://schemas.openxmlformats.org/officeDocument/2006/relationships/slideLayout" Target="../slideLayouts/slideLayout2.xml"/><Relationship Id="rId4" Type="http://schemas.openxmlformats.org/officeDocument/2006/relationships/hyperlink" Target="https://gilesstrong.github.io/pytorch_inferno/"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10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65.png"/><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9995" y="4045977"/>
            <a:ext cx="4999153" cy="2812023"/>
          </a:xfrm>
          <a:prstGeom prst="rect">
            <a:avLst/>
          </a:prstGeom>
        </p:spPr>
      </p:pic>
      <p:sp>
        <p:nvSpPr>
          <p:cNvPr id="2" name="Titolo 1"/>
          <p:cNvSpPr>
            <a:spLocks noGrp="1"/>
          </p:cNvSpPr>
          <p:nvPr>
            <p:ph type="title"/>
          </p:nvPr>
        </p:nvSpPr>
        <p:spPr>
          <a:xfrm>
            <a:off x="530067" y="2201577"/>
            <a:ext cx="10999857" cy="1837385"/>
          </a:xfrm>
        </p:spPr>
        <p:txBody>
          <a:bodyPr>
            <a:normAutofit fontScale="90000"/>
          </a:bodyPr>
          <a:lstStyle/>
          <a:p>
            <a:pPr algn="ctr"/>
            <a:r>
              <a:rPr lang="en-US" b="1" i="1" smtClean="0">
                <a:solidFill>
                  <a:srgbClr val="C00000"/>
                </a:solidFill>
              </a:rPr>
              <a:t>Applications of Differentiable Programming </a:t>
            </a:r>
            <a:br>
              <a:rPr lang="en-US" b="1" i="1" smtClean="0">
                <a:solidFill>
                  <a:srgbClr val="C00000"/>
                </a:solidFill>
              </a:rPr>
            </a:br>
            <a:r>
              <a:rPr lang="en-US" b="1" i="1" smtClean="0">
                <a:solidFill>
                  <a:srgbClr val="C00000"/>
                </a:solidFill>
              </a:rPr>
              <a:t>to Fundamental Physics Research: </a:t>
            </a:r>
            <a:br>
              <a:rPr lang="en-US" b="1" i="1" smtClean="0">
                <a:solidFill>
                  <a:srgbClr val="C00000"/>
                </a:solidFill>
              </a:rPr>
            </a:br>
            <a:r>
              <a:rPr lang="en-US" b="1" i="1" smtClean="0">
                <a:solidFill>
                  <a:srgbClr val="C00000"/>
                </a:solidFill>
              </a:rPr>
              <a:t>Status and Perspectives</a:t>
            </a:r>
            <a:endParaRPr lang="it-IT" b="1" i="1">
              <a:solidFill>
                <a:srgbClr val="C00000"/>
              </a:solidFill>
            </a:endParaRPr>
          </a:p>
        </p:txBody>
      </p:sp>
      <p:sp>
        <p:nvSpPr>
          <p:cNvPr id="3" name="Segnaposto contenuto 2"/>
          <p:cNvSpPr>
            <a:spLocks noGrp="1"/>
          </p:cNvSpPr>
          <p:nvPr>
            <p:ph idx="1"/>
          </p:nvPr>
        </p:nvSpPr>
        <p:spPr>
          <a:xfrm>
            <a:off x="389067" y="5066492"/>
            <a:ext cx="6392186" cy="1151739"/>
          </a:xfrm>
        </p:spPr>
        <p:txBody>
          <a:bodyPr>
            <a:normAutofit/>
          </a:bodyPr>
          <a:lstStyle/>
          <a:p>
            <a:pPr marL="0" indent="0">
              <a:buNone/>
            </a:pPr>
            <a:r>
              <a:rPr lang="it-IT" sz="2400" b="1" smtClean="0"/>
              <a:t>Tommaso Dorigo</a:t>
            </a:r>
          </a:p>
          <a:p>
            <a:pPr marL="0" indent="0">
              <a:buNone/>
            </a:pPr>
            <a:r>
              <a:rPr lang="it-IT" sz="2400" smtClean="0"/>
              <a:t>INFN, Sezione di Padova</a:t>
            </a:r>
            <a:endParaRPr lang="it-IT" sz="2400"/>
          </a:p>
        </p:txBody>
      </p:sp>
      <p:sp>
        <p:nvSpPr>
          <p:cNvPr id="4" name="TextBox 4"/>
          <p:cNvSpPr txBox="1"/>
          <p:nvPr/>
        </p:nvSpPr>
        <p:spPr>
          <a:xfrm>
            <a:off x="4095809" y="104483"/>
            <a:ext cx="8096191" cy="369332"/>
          </a:xfrm>
          <a:prstGeom prst="rect">
            <a:avLst/>
          </a:prstGeom>
          <a:noFill/>
        </p:spPr>
        <p:txBody>
          <a:bodyPr wrap="none" rtlCol="0">
            <a:spAutoFit/>
          </a:bodyPr>
          <a:lstStyle/>
          <a:p>
            <a:r>
              <a:rPr lang="en-US" b="1" smtClean="0">
                <a:solidFill>
                  <a:srgbClr val="0070C0"/>
                </a:solidFill>
              </a:rPr>
              <a:t>ECT Trento, “Machine Learning for HEP, on and off the lattice”, September 28, 2021</a:t>
            </a:r>
            <a:endParaRPr lang="en-US" smtClean="0">
              <a:solidFill>
                <a:srgbClr val="0070C0"/>
              </a:solidFill>
            </a:endParaRPr>
          </a:p>
        </p:txBody>
      </p:sp>
      <p:pic>
        <p:nvPicPr>
          <p:cNvPr id="6" name="Picture 4" descr="L'INFN CAMBI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741" y="4685745"/>
            <a:ext cx="2761238" cy="153248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4"/>
          <a:stretch>
            <a:fillRect/>
          </a:stretch>
        </p:blipFill>
        <p:spPr>
          <a:xfrm>
            <a:off x="0" y="104483"/>
            <a:ext cx="4067175" cy="1457325"/>
          </a:xfrm>
          <a:prstGeom prst="rect">
            <a:avLst/>
          </a:prstGeom>
        </p:spPr>
      </p:pic>
    </p:spTree>
    <p:extLst>
      <p:ext uri="{BB962C8B-B14F-4D97-AF65-F5344CB8AC3E}">
        <p14:creationId xmlns:p14="http://schemas.microsoft.com/office/powerpoint/2010/main" val="3874869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Beyond classification and regression:</a:t>
            </a:r>
            <a:br>
              <a:rPr lang="it-IT" b="1" smtClean="0">
                <a:solidFill>
                  <a:srgbClr val="C00000"/>
                </a:solidFill>
              </a:rPr>
            </a:br>
            <a:r>
              <a:rPr lang="it-IT" b="1" smtClean="0">
                <a:solidFill>
                  <a:srgbClr val="C00000"/>
                </a:solidFill>
              </a:rPr>
              <a:t>Current AI directions in fundamental physics</a:t>
            </a:r>
            <a:endParaRPr lang="it-IT" b="1">
              <a:solidFill>
                <a:srgbClr val="C00000"/>
              </a:solidFill>
            </a:endParaRPr>
          </a:p>
        </p:txBody>
      </p:sp>
      <p:sp>
        <p:nvSpPr>
          <p:cNvPr id="3" name="Segnaposto contenuto 2"/>
          <p:cNvSpPr>
            <a:spLocks noGrp="1"/>
          </p:cNvSpPr>
          <p:nvPr>
            <p:ph idx="1"/>
          </p:nvPr>
        </p:nvSpPr>
        <p:spPr>
          <a:xfrm>
            <a:off x="838200" y="2005012"/>
            <a:ext cx="10515600" cy="4351338"/>
          </a:xfrm>
        </p:spPr>
        <p:txBody>
          <a:bodyPr>
            <a:normAutofit fontScale="85000" lnSpcReduction="20000"/>
          </a:bodyPr>
          <a:lstStyle/>
          <a:p>
            <a:pPr marL="0" indent="0">
              <a:buNone/>
            </a:pPr>
            <a:r>
              <a:rPr lang="it-IT" smtClean="0"/>
              <a:t>The main directions of AI research applications to today’s particle physics research include</a:t>
            </a:r>
            <a:r>
              <a:rPr lang="it-IT" smtClean="0"/>
              <a:t>:</a:t>
            </a:r>
            <a:endParaRPr lang="it-IT" smtClean="0"/>
          </a:p>
          <a:p>
            <a:pPr lvl="1"/>
            <a:r>
              <a:rPr lang="it-IT" smtClean="0"/>
              <a:t>identification of the flavour of hadronic jets</a:t>
            </a:r>
          </a:p>
          <a:p>
            <a:pPr lvl="1"/>
            <a:r>
              <a:rPr lang="it-IT" smtClean="0"/>
              <a:t>identification of hadronic decays within fat boosted jets</a:t>
            </a:r>
          </a:p>
          <a:p>
            <a:pPr lvl="1"/>
            <a:r>
              <a:rPr lang="it-IT" smtClean="0"/>
              <a:t>pattern recognition and event reconstruction in dense environments</a:t>
            </a:r>
          </a:p>
          <a:p>
            <a:pPr lvl="1"/>
            <a:r>
              <a:rPr lang="it-IT" smtClean="0"/>
              <a:t>generative models and fast simulation of showers</a:t>
            </a:r>
          </a:p>
          <a:p>
            <a:pPr lvl="1"/>
            <a:r>
              <a:rPr lang="it-IT" smtClean="0"/>
              <a:t>incorporation of nuisance parameters in statistical </a:t>
            </a:r>
            <a:r>
              <a:rPr lang="it-IT" smtClean="0"/>
              <a:t>inference</a:t>
            </a:r>
            <a:endParaRPr lang="it-IT" smtClean="0"/>
          </a:p>
          <a:p>
            <a:pPr marL="0" indent="0">
              <a:buNone/>
            </a:pPr>
            <a:r>
              <a:rPr lang="it-IT" smtClean="0"/>
              <a:t>What do these applications have in common? </a:t>
            </a:r>
          </a:p>
          <a:p>
            <a:pPr marL="0" indent="0">
              <a:buNone/>
            </a:pPr>
            <a:r>
              <a:rPr lang="it-IT" smtClean="0">
                <a:solidFill>
                  <a:srgbClr val="0070C0"/>
                </a:solidFill>
              </a:rPr>
              <a:t>They can all be tackled with deep learning algorithms</a:t>
            </a:r>
          </a:p>
          <a:p>
            <a:pPr marL="0" indent="0">
              <a:buNone/>
            </a:pPr>
            <a:endParaRPr lang="it-IT" smtClean="0">
              <a:solidFill>
                <a:srgbClr val="0070C0"/>
              </a:solidFill>
            </a:endParaRPr>
          </a:p>
          <a:p>
            <a:pPr marL="0" indent="0">
              <a:buNone/>
            </a:pPr>
            <a:r>
              <a:rPr lang="it-IT" smtClean="0"/>
              <a:t>No time to discuss in detail the above applications and their state of the art. I will nit-pick a bit, as I wish to have a chance to</a:t>
            </a:r>
            <a:r>
              <a:rPr lang="it-IT" smtClean="0">
                <a:solidFill>
                  <a:srgbClr val="FF0000"/>
                </a:solidFill>
              </a:rPr>
              <a:t> </a:t>
            </a:r>
            <a:r>
              <a:rPr lang="it-IT" smtClean="0"/>
              <a:t>leave some space to </a:t>
            </a:r>
            <a:r>
              <a:rPr lang="it-IT" smtClean="0">
                <a:solidFill>
                  <a:srgbClr val="FF0000"/>
                </a:solidFill>
              </a:rPr>
              <a:t>discuss what is really at the frontier: end-to-end optimization ideas</a:t>
            </a:r>
            <a:endParaRPr lang="it-IT">
              <a:solidFill>
                <a:srgbClr val="FF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10</a:t>
            </a:fld>
            <a:endParaRPr lang="en-US"/>
          </a:p>
        </p:txBody>
      </p:sp>
    </p:spTree>
    <p:extLst>
      <p:ext uri="{BB962C8B-B14F-4D97-AF65-F5344CB8AC3E}">
        <p14:creationId xmlns:p14="http://schemas.microsoft.com/office/powerpoint/2010/main" val="239596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1715" y="295796"/>
            <a:ext cx="6832036" cy="1143000"/>
          </a:xfrm>
        </p:spPr>
        <p:txBody>
          <a:bodyPr/>
          <a:lstStyle/>
          <a:p>
            <a:r>
              <a:rPr lang="it-IT" b="1" smtClean="0">
                <a:solidFill>
                  <a:srgbClr val="C00000"/>
                </a:solidFill>
              </a:rPr>
              <a:t>Cooking up good summaries</a:t>
            </a:r>
            <a:endParaRPr lang="it-IT" b="1" dirty="0">
              <a:solidFill>
                <a:srgbClr val="C00000"/>
              </a:solidFill>
            </a:endParaRPr>
          </a:p>
        </p:txBody>
      </p:sp>
      <p:sp>
        <p:nvSpPr>
          <p:cNvPr id="3" name="Segnaposto contenuto 2"/>
          <p:cNvSpPr>
            <a:spLocks noGrp="1"/>
          </p:cNvSpPr>
          <p:nvPr>
            <p:ph idx="1"/>
          </p:nvPr>
        </p:nvSpPr>
        <p:spPr>
          <a:xfrm>
            <a:off x="145707" y="1463727"/>
            <a:ext cx="7372866" cy="1473597"/>
          </a:xfrm>
        </p:spPr>
        <p:txBody>
          <a:bodyPr>
            <a:normAutofit fontScale="85000" lnSpcReduction="20000"/>
          </a:bodyPr>
          <a:lstStyle/>
          <a:p>
            <a:pPr marL="457200" lvl="1" indent="0">
              <a:buNone/>
            </a:pPr>
            <a:r>
              <a:rPr lang="it-IT" smtClean="0"/>
              <a:t>The reconstruction of O(100M) electronic signals and its decoding into high-level features that describe what particles whizzed through, and with what energy and direction, is a huge </a:t>
            </a:r>
            <a:r>
              <a:rPr lang="it-IT" smtClean="0">
                <a:solidFill>
                  <a:srgbClr val="0070C0"/>
                </a:solidFill>
              </a:rPr>
              <a:t>dimensionality reduction task</a:t>
            </a:r>
            <a:r>
              <a:rPr lang="it-IT" smtClean="0"/>
              <a:t>. </a:t>
            </a:r>
          </a:p>
          <a:p>
            <a:pPr marL="457200" lvl="1" indent="0">
              <a:buNone/>
            </a:pPr>
            <a:r>
              <a:rPr lang="it-IT" smtClean="0"/>
              <a:t>The challenge is to retain information as inference is performed on a low-D space of </a:t>
            </a:r>
            <a:r>
              <a:rPr lang="it-IT" smtClean="0">
                <a:solidFill>
                  <a:srgbClr val="FF0000"/>
                </a:solidFill>
              </a:rPr>
              <a:t>summary statistics...</a:t>
            </a:r>
            <a:endParaRPr lang="it-IT" dirty="0">
              <a:solidFill>
                <a:srgbClr val="FF0000"/>
              </a:solidFill>
            </a:endParaRPr>
          </a:p>
        </p:txBody>
      </p:sp>
      <p:pic>
        <p:nvPicPr>
          <p:cNvPr id="137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919" y="118365"/>
            <a:ext cx="410041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1715" y="3122956"/>
            <a:ext cx="6400801" cy="307777"/>
          </a:xfrm>
          <a:prstGeom prst="rect">
            <a:avLst/>
          </a:prstGeom>
          <a:noFill/>
        </p:spPr>
        <p:txBody>
          <a:bodyPr wrap="square" rtlCol="0">
            <a:spAutoFit/>
          </a:bodyPr>
          <a:lstStyle/>
          <a:p>
            <a:r>
              <a:rPr lang="en-US" sz="1400" i="1" smtClean="0"/>
              <a:t>Below: a section of the CMS detector, highlighting different signals left by particles </a:t>
            </a:r>
            <a:endParaRPr lang="en-US" sz="1400" i="1" dirty="0"/>
          </a:p>
        </p:txBody>
      </p:sp>
      <p:pic>
        <p:nvPicPr>
          <p:cNvPr id="8" name="Picture 4" descr="600px-Schema_transverse_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57" y="3473104"/>
            <a:ext cx="6400801" cy="32857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ggs Discovery Animation By CMS | Scienc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390" y="3578828"/>
            <a:ext cx="4117945" cy="3180019"/>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p:cNvSpPr/>
          <p:nvPr/>
        </p:nvSpPr>
        <p:spPr>
          <a:xfrm rot="5400000">
            <a:off x="9831914" y="2903841"/>
            <a:ext cx="724159" cy="1408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p:cNvSpPr>
            <a:spLocks noGrp="1"/>
          </p:cNvSpPr>
          <p:nvPr>
            <p:ph type="sldNum" sz="quarter" idx="12"/>
          </p:nvPr>
        </p:nvSpPr>
        <p:spPr/>
        <p:txBody>
          <a:bodyPr/>
          <a:lstStyle/>
          <a:p>
            <a:fld id="{C6657B89-A023-4184-86DD-540BD0318D04}" type="slidenum">
              <a:rPr lang="en-US" smtClean="0"/>
              <a:t>11</a:t>
            </a:fld>
            <a:endParaRPr lang="en-US"/>
          </a:p>
        </p:txBody>
      </p:sp>
    </p:spTree>
    <p:extLst>
      <p:ext uri="{BB962C8B-B14F-4D97-AF65-F5344CB8AC3E}">
        <p14:creationId xmlns:p14="http://schemas.microsoft.com/office/powerpoint/2010/main" val="1787406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5992" y="317113"/>
            <a:ext cx="11000015" cy="1325563"/>
          </a:xfrm>
        </p:spPr>
        <p:txBody>
          <a:bodyPr/>
          <a:lstStyle/>
          <a:p>
            <a:r>
              <a:rPr lang="it-IT" b="1" smtClean="0">
                <a:solidFill>
                  <a:srgbClr val="C00000"/>
                </a:solidFill>
              </a:rPr>
              <a:t>The inverse problem: simulation-based inference</a:t>
            </a:r>
            <a:endParaRPr lang="it-IT" b="1">
              <a:solidFill>
                <a:srgbClr val="C00000"/>
              </a:solidFill>
            </a:endParaRPr>
          </a:p>
        </p:txBody>
      </p:sp>
      <p:sp>
        <p:nvSpPr>
          <p:cNvPr id="3" name="Segnaposto contenuto 2"/>
          <p:cNvSpPr>
            <a:spLocks noGrp="1"/>
          </p:cNvSpPr>
          <p:nvPr>
            <p:ph idx="1"/>
          </p:nvPr>
        </p:nvSpPr>
        <p:spPr>
          <a:xfrm>
            <a:off x="838200" y="1847849"/>
            <a:ext cx="10515600" cy="4668453"/>
          </a:xfrm>
        </p:spPr>
        <p:txBody>
          <a:bodyPr>
            <a:normAutofit fontScale="70000" lnSpcReduction="20000"/>
          </a:bodyPr>
          <a:lstStyle/>
          <a:p>
            <a:pPr marL="0" indent="0">
              <a:buNone/>
            </a:pPr>
            <a:r>
              <a:rPr lang="it-IT" smtClean="0"/>
              <a:t>The quantum nature of physical processes at colliders (particle production, decay, interaction with matter) makes their observation a </a:t>
            </a:r>
            <a:r>
              <a:rPr lang="it-IT" smtClean="0">
                <a:solidFill>
                  <a:srgbClr val="0070C0"/>
                </a:solidFill>
              </a:rPr>
              <a:t>quintessential probabilistic process</a:t>
            </a:r>
          </a:p>
          <a:p>
            <a:pPr>
              <a:buFont typeface="Wingdings" panose="05000000000000000000" pitchFamily="2" charset="2"/>
              <a:buChar char="à"/>
            </a:pPr>
            <a:r>
              <a:rPr lang="it-IT" smtClean="0">
                <a:sym typeface="Wingdings" panose="05000000000000000000" pitchFamily="2" charset="2"/>
              </a:rPr>
              <a:t> The extraction of information from data must be formulated in statistical terms with the inclusion of all steps, to infer theory parameters from final-state observables: reconstruction  identification  measurement  inference</a:t>
            </a:r>
          </a:p>
          <a:p>
            <a:pPr>
              <a:buFont typeface="Wingdings" panose="05000000000000000000" pitchFamily="2" charset="2"/>
              <a:buChar char="à"/>
            </a:pPr>
            <a:r>
              <a:rPr lang="it-IT" smtClean="0">
                <a:sym typeface="Wingdings" panose="05000000000000000000" pitchFamily="2" charset="2"/>
              </a:rPr>
              <a:t>Classification, hypothesis tests, and regression are all based on the specification of a statistical model </a:t>
            </a:r>
            <a:r>
              <a:rPr lang="it-IT" b="1" smtClean="0">
                <a:sym typeface="Wingdings" panose="05000000000000000000" pitchFamily="2" charset="2"/>
              </a:rPr>
              <a:t>p(x|</a:t>
            </a:r>
            <a:r>
              <a:rPr lang="el-GR" b="1" smtClean="0">
                <a:sym typeface="Wingdings" panose="05000000000000000000" pitchFamily="2" charset="2"/>
              </a:rPr>
              <a:t>θ</a:t>
            </a:r>
            <a:r>
              <a:rPr lang="it-IT" b="1" smtClean="0">
                <a:sym typeface="Wingdings" panose="05000000000000000000" pitchFamily="2" charset="2"/>
              </a:rPr>
              <a:t>)</a:t>
            </a:r>
            <a:r>
              <a:rPr lang="it-IT" smtClean="0">
                <a:sym typeface="Wingdings" panose="05000000000000000000" pitchFamily="2" charset="2"/>
              </a:rPr>
              <a:t> that describes the probability to observe </a:t>
            </a:r>
            <a:r>
              <a:rPr lang="it-IT" b="1" smtClean="0">
                <a:sym typeface="Wingdings" panose="05000000000000000000" pitchFamily="2" charset="2"/>
              </a:rPr>
              <a:t>x</a:t>
            </a:r>
            <a:r>
              <a:rPr lang="it-IT" smtClean="0">
                <a:sym typeface="Wingdings" panose="05000000000000000000" pitchFamily="2" charset="2"/>
              </a:rPr>
              <a:t>, given parameters </a:t>
            </a:r>
            <a:r>
              <a:rPr lang="el-GR" b="1" smtClean="0">
                <a:sym typeface="Wingdings" panose="05000000000000000000" pitchFamily="2" charset="2"/>
              </a:rPr>
              <a:t>θ</a:t>
            </a:r>
            <a:r>
              <a:rPr lang="el-GR" smtClean="0">
                <a:sym typeface="Wingdings" panose="05000000000000000000" pitchFamily="2" charset="2"/>
              </a:rPr>
              <a:t> </a:t>
            </a:r>
            <a:r>
              <a:rPr lang="it-IT" smtClean="0">
                <a:sym typeface="Wingdings" panose="05000000000000000000" pitchFamily="2" charset="2"/>
              </a:rPr>
              <a:t>of a underlying theory</a:t>
            </a:r>
          </a:p>
          <a:p>
            <a:pPr marL="0" indent="0">
              <a:buNone/>
            </a:pPr>
            <a:r>
              <a:rPr lang="it-IT" smtClean="0">
                <a:solidFill>
                  <a:srgbClr val="FF0000"/>
                </a:solidFill>
                <a:sym typeface="Wingdings" panose="05000000000000000000" pitchFamily="2" charset="2"/>
              </a:rPr>
              <a:t>The high dimensionality of x makes the direct derivation of p impossible.</a:t>
            </a:r>
            <a:r>
              <a:rPr lang="it-IT" smtClean="0">
                <a:sym typeface="Wingdings" panose="05000000000000000000" pitchFamily="2" charset="2"/>
              </a:rPr>
              <a:t> We have learned to rely on simulation (forward generation of examples of </a:t>
            </a:r>
            <a:r>
              <a:rPr lang="it-IT" b="1" smtClean="0">
                <a:sym typeface="Wingdings" panose="05000000000000000000" pitchFamily="2" charset="2"/>
              </a:rPr>
              <a:t>x</a:t>
            </a:r>
            <a:r>
              <a:rPr lang="it-IT" smtClean="0">
                <a:sym typeface="Wingdings" panose="05000000000000000000" pitchFamily="2" charset="2"/>
              </a:rPr>
              <a:t> given a choice of </a:t>
            </a:r>
            <a:r>
              <a:rPr lang="el-GR" b="1" smtClean="0">
                <a:sym typeface="Wingdings" panose="05000000000000000000" pitchFamily="2" charset="2"/>
              </a:rPr>
              <a:t>θ</a:t>
            </a:r>
            <a:r>
              <a:rPr lang="it-IT" smtClean="0">
                <a:sym typeface="Wingdings" panose="05000000000000000000" pitchFamily="2" charset="2"/>
              </a:rPr>
              <a:t>) based on a reduction of the dimensionality of the problem  </a:t>
            </a:r>
            <a:r>
              <a:rPr lang="it-IT" smtClean="0">
                <a:solidFill>
                  <a:srgbClr val="FF0000"/>
                </a:solidFill>
                <a:sym typeface="Wingdings" panose="05000000000000000000" pitchFamily="2" charset="2"/>
              </a:rPr>
              <a:t>simulation-based inference</a:t>
            </a:r>
          </a:p>
          <a:p>
            <a:pPr marL="0" indent="0">
              <a:buNone/>
            </a:pPr>
            <a:endParaRPr lang="it-IT" smtClean="0">
              <a:sym typeface="Wingdings" panose="05000000000000000000" pitchFamily="2" charset="2"/>
            </a:endParaRPr>
          </a:p>
          <a:p>
            <a:pPr marL="0" indent="0">
              <a:buNone/>
            </a:pPr>
            <a:r>
              <a:rPr lang="it-IT" smtClean="0">
                <a:solidFill>
                  <a:srgbClr val="0070C0"/>
                </a:solidFill>
                <a:sym typeface="Wingdings" panose="05000000000000000000" pitchFamily="2" charset="2"/>
              </a:rPr>
              <a:t>This way, though, we lose information, unless we find ways to retain the </a:t>
            </a:r>
            <a:r>
              <a:rPr lang="it-IT" i="1" smtClean="0">
                <a:solidFill>
                  <a:srgbClr val="0070C0"/>
                </a:solidFill>
                <a:sym typeface="Wingdings" panose="05000000000000000000" pitchFamily="2" charset="2"/>
              </a:rPr>
              <a:t>sufficiency</a:t>
            </a:r>
            <a:r>
              <a:rPr lang="it-IT" smtClean="0">
                <a:solidFill>
                  <a:srgbClr val="0070C0"/>
                </a:solidFill>
                <a:sym typeface="Wingdings" panose="05000000000000000000" pitchFamily="2" charset="2"/>
              </a:rPr>
              <a:t> of the summary  statistic on which we base inference on the value of </a:t>
            </a:r>
            <a:r>
              <a:rPr lang="el-GR" b="1" smtClean="0">
                <a:sym typeface="Wingdings" panose="05000000000000000000" pitchFamily="2" charset="2"/>
              </a:rPr>
              <a:t>θ</a:t>
            </a:r>
            <a:r>
              <a:rPr lang="it-IT" smtClean="0">
                <a:sym typeface="Wingdings" panose="05000000000000000000" pitchFamily="2" charset="2"/>
              </a:rPr>
              <a:t>.</a:t>
            </a:r>
          </a:p>
          <a:p>
            <a:pPr marL="0" indent="0">
              <a:buNone/>
            </a:pPr>
            <a:endParaRPr lang="it-IT">
              <a:sym typeface="Wingdings" panose="05000000000000000000" pitchFamily="2" charset="2"/>
            </a:endParaRPr>
          </a:p>
          <a:p>
            <a:pPr marL="0" indent="0">
              <a:buNone/>
            </a:pPr>
            <a:r>
              <a:rPr lang="it-IT" b="1" smtClean="0">
                <a:sym typeface="Wingdings" panose="05000000000000000000" pitchFamily="2" charset="2"/>
              </a:rPr>
              <a:t>This topic was covered excellently by world-expert Kyle Cranmer – see his opening lecture</a:t>
            </a:r>
            <a:endParaRPr lang="it-IT" b="1"/>
          </a:p>
        </p:txBody>
      </p:sp>
      <p:sp>
        <p:nvSpPr>
          <p:cNvPr id="5" name="Segnaposto piè di pagina 4"/>
          <p:cNvSpPr>
            <a:spLocks noGrp="1"/>
          </p:cNvSpPr>
          <p:nvPr>
            <p:ph type="ftr" sz="quarter" idx="11"/>
          </p:nvPr>
        </p:nvSpPr>
        <p:spPr/>
        <p:txBody>
          <a:bodyPr/>
          <a:lstStyle/>
          <a:p>
            <a:r>
              <a:rPr lang="it-IT" smtClean="0"/>
              <a:t>T. Dorigo, Differentiable Programming for Fundamental Physics</a:t>
            </a:r>
            <a:endParaRPr lang="it-IT"/>
          </a:p>
        </p:txBody>
      </p:sp>
      <p:sp>
        <p:nvSpPr>
          <p:cNvPr id="6" name="Segnaposto numero diapositiva 5"/>
          <p:cNvSpPr>
            <a:spLocks noGrp="1"/>
          </p:cNvSpPr>
          <p:nvPr>
            <p:ph type="sldNum" sz="quarter" idx="12"/>
          </p:nvPr>
        </p:nvSpPr>
        <p:spPr/>
        <p:txBody>
          <a:bodyPr/>
          <a:lstStyle/>
          <a:p>
            <a:fld id="{85633A74-02BA-47BE-ABA7-1B8E2337A7EC}" type="slidenum">
              <a:rPr lang="it-IT" smtClean="0"/>
              <a:t>12</a:t>
            </a:fld>
            <a:endParaRPr lang="it-IT"/>
          </a:p>
        </p:txBody>
      </p:sp>
    </p:spTree>
    <p:extLst>
      <p:ext uri="{BB962C8B-B14F-4D97-AF65-F5344CB8AC3E}">
        <p14:creationId xmlns:p14="http://schemas.microsoft.com/office/powerpoint/2010/main" val="1493918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5675" y="323239"/>
            <a:ext cx="7883638" cy="1325563"/>
          </a:xfrm>
        </p:spPr>
        <p:txBody>
          <a:bodyPr>
            <a:normAutofit/>
          </a:bodyPr>
          <a:lstStyle/>
          <a:p>
            <a:r>
              <a:rPr lang="it-IT" b="1" smtClean="0">
                <a:solidFill>
                  <a:srgbClr val="C00000"/>
                </a:solidFill>
              </a:rPr>
              <a:t>The rise of deep learning in HEP</a:t>
            </a:r>
            <a:endParaRPr lang="it-IT" b="1" dirty="0">
              <a:solidFill>
                <a:srgbClr val="C00000"/>
              </a:solidFill>
            </a:endParaRPr>
          </a:p>
        </p:txBody>
      </p:sp>
      <p:sp>
        <p:nvSpPr>
          <p:cNvPr id="3" name="Segnaposto contenuto 2"/>
          <p:cNvSpPr>
            <a:spLocks noGrp="1"/>
          </p:cNvSpPr>
          <p:nvPr>
            <p:ph idx="1"/>
          </p:nvPr>
        </p:nvSpPr>
        <p:spPr>
          <a:xfrm>
            <a:off x="362356" y="1745246"/>
            <a:ext cx="8055239" cy="3001554"/>
          </a:xfrm>
        </p:spPr>
        <p:txBody>
          <a:bodyPr>
            <a:normAutofit/>
          </a:bodyPr>
          <a:lstStyle/>
          <a:p>
            <a:pPr marL="0" indent="0">
              <a:buNone/>
            </a:pPr>
            <a:r>
              <a:rPr lang="it-IT" sz="2200" smtClean="0">
                <a:solidFill>
                  <a:srgbClr val="FF0000"/>
                </a:solidFill>
              </a:rPr>
              <a:t>DNNs use skyrocketed in HEP after 2012</a:t>
            </a:r>
            <a:r>
              <a:rPr lang="it-IT" sz="2200" smtClean="0"/>
              <a:t>, when they were used for the Higgs discovery (</a:t>
            </a:r>
            <a:r>
              <a:rPr lang="it-IT" sz="2200" smtClean="0">
                <a:solidFill>
                  <a:srgbClr val="0070C0"/>
                </a:solidFill>
              </a:rPr>
              <a:t>2012 is also the turning point in the imagenet challenge</a:t>
            </a:r>
            <a:r>
              <a:rPr lang="it-IT" sz="2200" smtClean="0"/>
              <a:t>). A </a:t>
            </a:r>
            <a:r>
              <a:rPr lang="it-IT" sz="2200" b="1" smtClean="0"/>
              <a:t>true paradigm change</a:t>
            </a:r>
            <a:r>
              <a:rPr lang="it-IT" sz="2200" smtClean="0"/>
              <a:t>!</a:t>
            </a:r>
          </a:p>
          <a:p>
            <a:pPr marL="0" indent="0">
              <a:buNone/>
            </a:pPr>
            <a:endParaRPr lang="it-IT" sz="2200" smtClean="0"/>
          </a:p>
        </p:txBody>
      </p:sp>
      <p:sp>
        <p:nvSpPr>
          <p:cNvPr id="7" name="Segnaposto numero diapositiva 6"/>
          <p:cNvSpPr>
            <a:spLocks noGrp="1"/>
          </p:cNvSpPr>
          <p:nvPr>
            <p:ph type="sldNum" sz="quarter" idx="12"/>
          </p:nvPr>
        </p:nvSpPr>
        <p:spPr/>
        <p:txBody>
          <a:bodyPr/>
          <a:lstStyle/>
          <a:p>
            <a:fld id="{85633A74-02BA-47BE-ABA7-1B8E2337A7EC}" type="slidenum">
              <a:rPr lang="it-IT" smtClean="0"/>
              <a:t>13</a:t>
            </a:fld>
            <a:endParaRPr lang="it-IT"/>
          </a:p>
        </p:txBody>
      </p:sp>
      <p:graphicFrame>
        <p:nvGraphicFramePr>
          <p:cNvPr id="8" name="Tabella 7"/>
          <p:cNvGraphicFramePr>
            <a:graphicFrameLocks noGrp="1"/>
          </p:cNvGraphicFramePr>
          <p:nvPr>
            <p:extLst>
              <p:ext uri="{D42A27DB-BD31-4B8C-83A1-F6EECF244321}">
                <p14:modId xmlns:p14="http://schemas.microsoft.com/office/powerpoint/2010/main" val="3997753203"/>
              </p:ext>
            </p:extLst>
          </p:nvPr>
        </p:nvGraphicFramePr>
        <p:xfrm>
          <a:off x="5698024" y="4479750"/>
          <a:ext cx="3960963" cy="2241725"/>
        </p:xfrm>
        <a:graphic>
          <a:graphicData uri="http://schemas.openxmlformats.org/drawingml/2006/table">
            <a:tbl>
              <a:tblPr firstRow="1" bandRow="1">
                <a:tableStyleId>{5C22544A-7EE6-4342-B048-85BDC9FD1C3A}</a:tableStyleId>
              </a:tblPr>
              <a:tblGrid>
                <a:gridCol w="2591247">
                  <a:extLst>
                    <a:ext uri="{9D8B030D-6E8A-4147-A177-3AD203B41FA5}">
                      <a16:colId xmlns:a16="http://schemas.microsoft.com/office/drawing/2014/main" val="533265647"/>
                    </a:ext>
                  </a:extLst>
                </a:gridCol>
                <a:gridCol w="1369716">
                  <a:extLst>
                    <a:ext uri="{9D8B030D-6E8A-4147-A177-3AD203B41FA5}">
                      <a16:colId xmlns:a16="http://schemas.microsoft.com/office/drawing/2014/main" val="3254792859"/>
                    </a:ext>
                  </a:extLst>
                </a:gridCol>
              </a:tblGrid>
              <a:tr h="337404">
                <a:tc>
                  <a:txBody>
                    <a:bodyPr/>
                    <a:lstStyle/>
                    <a:p>
                      <a:r>
                        <a:rPr lang="it-IT" sz="1400" smtClean="0"/>
                        <a:t>Solution</a:t>
                      </a:r>
                      <a:endParaRPr lang="it-IT" sz="1400"/>
                    </a:p>
                  </a:txBody>
                  <a:tcPr/>
                </a:tc>
                <a:tc>
                  <a:txBody>
                    <a:bodyPr/>
                    <a:lstStyle/>
                    <a:p>
                      <a:r>
                        <a:rPr lang="it-IT" sz="1400" smtClean="0"/>
                        <a:t>Score</a:t>
                      </a:r>
                      <a:endParaRPr lang="it-IT" sz="1400"/>
                    </a:p>
                  </a:txBody>
                  <a:tcPr/>
                </a:tc>
                <a:extLst>
                  <a:ext uri="{0D108BD9-81ED-4DB2-BD59-A6C34878D82A}">
                    <a16:rowId xmlns:a16="http://schemas.microsoft.com/office/drawing/2014/main" val="1824125373"/>
                  </a:ext>
                </a:extLst>
              </a:tr>
              <a:tr h="554705">
                <a:tc>
                  <a:txBody>
                    <a:bodyPr/>
                    <a:lstStyle/>
                    <a:p>
                      <a:r>
                        <a:rPr lang="it-IT" sz="1400" smtClean="0"/>
                        <a:t>Gabor Melis (DNN</a:t>
                      </a:r>
                      <a:r>
                        <a:rPr lang="it-IT" sz="1400" baseline="0" smtClean="0"/>
                        <a:t> pooling)</a:t>
                      </a:r>
                      <a:endParaRPr lang="it-IT" sz="1400"/>
                    </a:p>
                  </a:txBody>
                  <a:tcPr/>
                </a:tc>
                <a:tc>
                  <a:txBody>
                    <a:bodyPr/>
                    <a:lstStyle/>
                    <a:p>
                      <a:r>
                        <a:rPr lang="it-IT" sz="1400" b="1" smtClean="0">
                          <a:solidFill>
                            <a:srgbClr val="FF0000"/>
                          </a:solidFill>
                        </a:rPr>
                        <a:t>3.806</a:t>
                      </a:r>
                      <a:endParaRPr lang="it-IT" sz="1400" b="1">
                        <a:solidFill>
                          <a:srgbClr val="FF0000"/>
                        </a:solidFill>
                      </a:endParaRPr>
                    </a:p>
                  </a:txBody>
                  <a:tcPr/>
                </a:tc>
                <a:extLst>
                  <a:ext uri="{0D108BD9-81ED-4DB2-BD59-A6C34878D82A}">
                    <a16:rowId xmlns:a16="http://schemas.microsoft.com/office/drawing/2014/main" val="900695077"/>
                  </a:ext>
                </a:extLst>
              </a:tr>
              <a:tr h="337404">
                <a:tc>
                  <a:txBody>
                    <a:bodyPr/>
                    <a:lstStyle/>
                    <a:p>
                      <a:r>
                        <a:rPr lang="it-IT" sz="1400" smtClean="0"/>
                        <a:t>MultiBoost</a:t>
                      </a:r>
                      <a:endParaRPr lang="it-IT" sz="1400"/>
                    </a:p>
                  </a:txBody>
                  <a:tcPr/>
                </a:tc>
                <a:tc>
                  <a:txBody>
                    <a:bodyPr/>
                    <a:lstStyle/>
                    <a:p>
                      <a:r>
                        <a:rPr lang="it-IT" sz="1400" smtClean="0"/>
                        <a:t>3.405</a:t>
                      </a:r>
                      <a:endParaRPr lang="it-IT" sz="1400"/>
                    </a:p>
                  </a:txBody>
                  <a:tcPr/>
                </a:tc>
                <a:extLst>
                  <a:ext uri="{0D108BD9-81ED-4DB2-BD59-A6C34878D82A}">
                    <a16:rowId xmlns:a16="http://schemas.microsoft.com/office/drawing/2014/main" val="580841439"/>
                  </a:ext>
                </a:extLst>
              </a:tr>
              <a:tr h="337404">
                <a:tc>
                  <a:txBody>
                    <a:bodyPr/>
                    <a:lstStyle/>
                    <a:p>
                      <a:r>
                        <a:rPr lang="it-IT" sz="1400" smtClean="0"/>
                        <a:t>TMVA</a:t>
                      </a:r>
                      <a:r>
                        <a:rPr lang="it-IT" sz="1400" baseline="0" smtClean="0"/>
                        <a:t> boosted trees</a:t>
                      </a:r>
                      <a:endParaRPr lang="it-IT" sz="1400"/>
                    </a:p>
                  </a:txBody>
                  <a:tcPr/>
                </a:tc>
                <a:tc>
                  <a:txBody>
                    <a:bodyPr/>
                    <a:lstStyle/>
                    <a:p>
                      <a:r>
                        <a:rPr lang="it-IT" sz="1400" smtClean="0"/>
                        <a:t>3.200</a:t>
                      </a:r>
                      <a:endParaRPr lang="it-IT" sz="1400"/>
                    </a:p>
                  </a:txBody>
                  <a:tcPr/>
                </a:tc>
                <a:extLst>
                  <a:ext uri="{0D108BD9-81ED-4DB2-BD59-A6C34878D82A}">
                    <a16:rowId xmlns:a16="http://schemas.microsoft.com/office/drawing/2014/main" val="3709223936"/>
                  </a:ext>
                </a:extLst>
              </a:tr>
              <a:tr h="337404">
                <a:tc>
                  <a:txBody>
                    <a:bodyPr/>
                    <a:lstStyle/>
                    <a:p>
                      <a:r>
                        <a:rPr lang="it-IT" sz="1400" smtClean="0"/>
                        <a:t>Naive Bayesian classifier</a:t>
                      </a:r>
                      <a:endParaRPr lang="it-IT" sz="1400"/>
                    </a:p>
                  </a:txBody>
                  <a:tcPr/>
                </a:tc>
                <a:tc>
                  <a:txBody>
                    <a:bodyPr/>
                    <a:lstStyle/>
                    <a:p>
                      <a:r>
                        <a:rPr lang="it-IT" sz="1400" smtClean="0"/>
                        <a:t>2.060</a:t>
                      </a:r>
                      <a:endParaRPr lang="it-IT" sz="1400"/>
                    </a:p>
                  </a:txBody>
                  <a:tcPr/>
                </a:tc>
                <a:extLst>
                  <a:ext uri="{0D108BD9-81ED-4DB2-BD59-A6C34878D82A}">
                    <a16:rowId xmlns:a16="http://schemas.microsoft.com/office/drawing/2014/main" val="639728321"/>
                  </a:ext>
                </a:extLst>
              </a:tr>
              <a:tr h="337404">
                <a:tc>
                  <a:txBody>
                    <a:bodyPr/>
                    <a:lstStyle/>
                    <a:p>
                      <a:r>
                        <a:rPr lang="it-IT" sz="1400" smtClean="0"/>
                        <a:t>1D</a:t>
                      </a:r>
                      <a:r>
                        <a:rPr lang="it-IT" sz="1400" baseline="0" smtClean="0"/>
                        <a:t> cut-based selection</a:t>
                      </a:r>
                      <a:endParaRPr lang="it-IT" sz="1400"/>
                    </a:p>
                  </a:txBody>
                  <a:tcPr/>
                </a:tc>
                <a:tc>
                  <a:txBody>
                    <a:bodyPr/>
                    <a:lstStyle/>
                    <a:p>
                      <a:r>
                        <a:rPr lang="it-IT" sz="1400" smtClean="0"/>
                        <a:t>1.535</a:t>
                      </a:r>
                      <a:endParaRPr lang="it-IT" sz="1400"/>
                    </a:p>
                  </a:txBody>
                  <a:tcPr/>
                </a:tc>
                <a:extLst>
                  <a:ext uri="{0D108BD9-81ED-4DB2-BD59-A6C34878D82A}">
                    <a16:rowId xmlns:a16="http://schemas.microsoft.com/office/drawing/2014/main" val="3706989489"/>
                  </a:ext>
                </a:extLst>
              </a:tr>
            </a:tbl>
          </a:graphicData>
        </a:graphic>
      </p:graphicFrame>
      <p:sp>
        <p:nvSpPr>
          <p:cNvPr id="12" name="Segnaposto contenuto 2"/>
          <p:cNvSpPr txBox="1">
            <a:spLocks/>
          </p:cNvSpPr>
          <p:nvPr/>
        </p:nvSpPr>
        <p:spPr>
          <a:xfrm>
            <a:off x="1526083" y="4563806"/>
            <a:ext cx="3334610" cy="20736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sym typeface="Wingdings" panose="05000000000000000000" pitchFamily="2" charset="2"/>
              </a:rPr>
              <a:t>The most effective solution was based on a </a:t>
            </a:r>
            <a:r>
              <a:rPr lang="it-IT" smtClean="0">
                <a:solidFill>
                  <a:srgbClr val="FF0000"/>
                </a:solidFill>
                <a:sym typeface="Wingdings" panose="05000000000000000000" pitchFamily="2" charset="2"/>
              </a:rPr>
              <a:t>pool of DNNs, with emphasis on cross-validation</a:t>
            </a:r>
          </a:p>
          <a:p>
            <a:pPr marL="0" indent="0">
              <a:buNone/>
            </a:pPr>
            <a:r>
              <a:rPr lang="it-IT" smtClean="0">
                <a:sym typeface="Wingdings" panose="05000000000000000000" pitchFamily="2" charset="2"/>
              </a:rPr>
              <a:t>Alternative methods commonly used in HEP (xgboost, Bayesian NN, etc.) </a:t>
            </a:r>
            <a:r>
              <a:rPr lang="it-IT">
                <a:sym typeface="Wingdings" panose="05000000000000000000" pitchFamily="2" charset="2"/>
              </a:rPr>
              <a:t>were </a:t>
            </a:r>
            <a:r>
              <a:rPr lang="it-IT" smtClean="0">
                <a:sym typeface="Wingdings" panose="05000000000000000000" pitchFamily="2" charset="2"/>
              </a:rPr>
              <a:t>beaten soundly</a:t>
            </a:r>
            <a:endParaRPr lang="it-IT" dirty="0" smtClean="0"/>
          </a:p>
        </p:txBody>
      </p:sp>
      <p:pic>
        <p:nvPicPr>
          <p:cNvPr id="11" name="Immagine 10"/>
          <p:cNvPicPr>
            <a:picLocks noChangeAspect="1"/>
          </p:cNvPicPr>
          <p:nvPr/>
        </p:nvPicPr>
        <p:blipFill>
          <a:blip r:embed="rId2"/>
          <a:stretch>
            <a:fillRect/>
          </a:stretch>
        </p:blipFill>
        <p:spPr>
          <a:xfrm>
            <a:off x="8193740" y="189503"/>
            <a:ext cx="3850341" cy="1956267"/>
          </a:xfrm>
          <a:prstGeom prst="rect">
            <a:avLst/>
          </a:prstGeom>
        </p:spPr>
      </p:pic>
      <p:sp>
        <p:nvSpPr>
          <p:cNvPr id="13" name="Freccia bidirezionale verticale 12"/>
          <p:cNvSpPr/>
          <p:nvPr/>
        </p:nvSpPr>
        <p:spPr>
          <a:xfrm>
            <a:off x="9658987" y="4984992"/>
            <a:ext cx="2085673" cy="1566041"/>
          </a:xfrm>
          <a:prstGeom prst="upDownArrow">
            <a:avLst>
              <a:gd name="adj1" fmla="val 58063"/>
              <a:gd name="adj2" fmla="val 24803"/>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solidFill>
                  <a:srgbClr val="FF0000"/>
                </a:solidFill>
              </a:rPr>
              <a:t>equiv. to 6 times more data!</a:t>
            </a:r>
            <a:endParaRPr lang="it-IT">
              <a:solidFill>
                <a:srgbClr val="FF0000"/>
              </a:solidFill>
            </a:endParaRPr>
          </a:p>
        </p:txBody>
      </p:sp>
      <p:sp>
        <p:nvSpPr>
          <p:cNvPr id="5" name="CasellaDiTesto 4"/>
          <p:cNvSpPr txBox="1"/>
          <p:nvPr/>
        </p:nvSpPr>
        <p:spPr>
          <a:xfrm>
            <a:off x="362355" y="2877921"/>
            <a:ext cx="11300726" cy="1446550"/>
          </a:xfrm>
          <a:prstGeom prst="rect">
            <a:avLst/>
          </a:prstGeom>
          <a:noFill/>
        </p:spPr>
        <p:txBody>
          <a:bodyPr wrap="square" rtlCol="0">
            <a:spAutoFit/>
          </a:bodyPr>
          <a:lstStyle/>
          <a:p>
            <a:r>
              <a:rPr lang="it-IT" sz="2200"/>
              <a:t>Further evidence of the benefit of ML tools for HEP was given by the </a:t>
            </a:r>
            <a:r>
              <a:rPr lang="it-IT" sz="2200">
                <a:hlinkClick r:id="rId3"/>
              </a:rPr>
              <a:t>Kaggle Higgs challenge </a:t>
            </a:r>
            <a:r>
              <a:rPr lang="it-IT" sz="2200">
                <a:solidFill>
                  <a:srgbClr val="00B050"/>
                </a:solidFill>
              </a:rPr>
              <a:t>[Kaggle 2014]</a:t>
            </a:r>
            <a:r>
              <a:rPr lang="it-IT" sz="2200"/>
              <a:t>, with 1800 teams participating (physicists, statisticians, computer scientists). </a:t>
            </a:r>
          </a:p>
          <a:p>
            <a:r>
              <a:rPr lang="it-IT" sz="2200"/>
              <a:t>Task: separate H</a:t>
            </a:r>
            <a:r>
              <a:rPr lang="it-IT" sz="2200">
                <a:sym typeface="Wingdings" panose="05000000000000000000" pitchFamily="2" charset="2"/>
              </a:rPr>
              <a:t></a:t>
            </a:r>
            <a:r>
              <a:rPr lang="el-GR" sz="2200">
                <a:sym typeface="Wingdings" panose="05000000000000000000" pitchFamily="2" charset="2"/>
              </a:rPr>
              <a:t>ττ</a:t>
            </a:r>
            <a:r>
              <a:rPr lang="it-IT" sz="2200">
                <a:sym typeface="Wingdings" panose="05000000000000000000" pitchFamily="2" charset="2"/>
              </a:rPr>
              <a:t> decays from backgrounds in LHC simulated data</a:t>
            </a:r>
            <a:endParaRPr lang="it-IT" sz="2200"/>
          </a:p>
          <a:p>
            <a:endParaRPr lang="it-IT" sz="2200"/>
          </a:p>
        </p:txBody>
      </p:sp>
    </p:spTree>
    <p:extLst>
      <p:ext uri="{BB962C8B-B14F-4D97-AF65-F5344CB8AC3E}">
        <p14:creationId xmlns:p14="http://schemas.microsoft.com/office/powerpoint/2010/main" val="7543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1998" y="302372"/>
            <a:ext cx="10515600" cy="1325563"/>
          </a:xfrm>
        </p:spPr>
        <p:txBody>
          <a:bodyPr/>
          <a:lstStyle/>
          <a:p>
            <a:r>
              <a:rPr lang="it-IT" b="1" smtClean="0">
                <a:solidFill>
                  <a:srgbClr val="C00000"/>
                </a:solidFill>
              </a:rPr>
              <a:t>Looking deeper into the best solution</a:t>
            </a:r>
            <a:endParaRPr lang="it-IT" b="1">
              <a:solidFill>
                <a:srgbClr val="C00000"/>
              </a:solidFill>
            </a:endParaRPr>
          </a:p>
        </p:txBody>
      </p:sp>
      <p:sp>
        <p:nvSpPr>
          <p:cNvPr id="3" name="Segnaposto contenuto 2"/>
          <p:cNvSpPr>
            <a:spLocks noGrp="1"/>
          </p:cNvSpPr>
          <p:nvPr>
            <p:ph idx="1"/>
          </p:nvPr>
        </p:nvSpPr>
        <p:spPr>
          <a:xfrm>
            <a:off x="358224" y="1690688"/>
            <a:ext cx="7225555" cy="3254718"/>
          </a:xfrm>
        </p:spPr>
        <p:txBody>
          <a:bodyPr>
            <a:normAutofit fontScale="62500" lnSpcReduction="20000"/>
          </a:bodyPr>
          <a:lstStyle/>
          <a:p>
            <a:pPr marL="0" indent="0">
              <a:buNone/>
            </a:pPr>
            <a:r>
              <a:rPr lang="it-IT" smtClean="0"/>
              <a:t>In a recent study</a:t>
            </a:r>
            <a:r>
              <a:rPr lang="it-IT" smtClean="0">
                <a:solidFill>
                  <a:srgbClr val="00B050"/>
                </a:solidFill>
              </a:rPr>
              <a:t>[Strong 2020]</a:t>
            </a:r>
            <a:r>
              <a:rPr lang="it-IT" smtClean="0"/>
              <a:t>, Giles C. Strong reproduced Gabor Melis’ performance with a similar but much more GPU-efficient setup.</a:t>
            </a:r>
          </a:p>
          <a:p>
            <a:pPr marL="0" indent="0">
              <a:buNone/>
            </a:pPr>
            <a:r>
              <a:rPr lang="it-IT" smtClean="0"/>
              <a:t>He could thus study the ingredients which were the most useful to improve the solution: </a:t>
            </a:r>
            <a:r>
              <a:rPr lang="it-IT" smtClean="0">
                <a:hlinkClick r:id="rId2"/>
              </a:rPr>
              <a:t>Data augmentation</a:t>
            </a:r>
            <a:r>
              <a:rPr lang="it-IT" smtClean="0"/>
              <a:t> + </a:t>
            </a:r>
            <a:r>
              <a:rPr lang="it-IT" smtClean="0">
                <a:hlinkClick r:id="rId3"/>
              </a:rPr>
              <a:t>Swish activation</a:t>
            </a:r>
            <a:r>
              <a:rPr lang="it-IT" smtClean="0"/>
              <a:t> + </a:t>
            </a:r>
            <a:r>
              <a:rPr lang="it-IT" smtClean="0">
                <a:hlinkClick r:id="rId2"/>
              </a:rPr>
              <a:t>Densely connected layers</a:t>
            </a:r>
            <a:r>
              <a:rPr lang="it-IT" smtClean="0"/>
              <a:t> = </a:t>
            </a:r>
            <a:r>
              <a:rPr lang="it-IT"/>
              <a:t>more performant </a:t>
            </a:r>
            <a:r>
              <a:rPr lang="it-IT" smtClean="0"/>
              <a:t>model</a:t>
            </a:r>
            <a:endParaRPr lang="it-IT"/>
          </a:p>
          <a:p>
            <a:pPr lvl="1" fontAlgn="base"/>
            <a:r>
              <a:rPr lang="it-IT"/>
              <a:t>Require fewer models in ensemble to achieve same performance (10 versus 70)</a:t>
            </a:r>
          </a:p>
          <a:p>
            <a:pPr lvl="1" fontAlgn="base"/>
            <a:r>
              <a:rPr lang="it-IT"/>
              <a:t>Ensemble much quicker to apply at inference time</a:t>
            </a:r>
          </a:p>
          <a:p>
            <a:pPr fontAlgn="base"/>
            <a:r>
              <a:rPr lang="it-IT"/>
              <a:t>Fewer models + </a:t>
            </a:r>
            <a:r>
              <a:rPr lang="it-IT" u="sng">
                <a:hlinkClick r:id="rId4"/>
              </a:rPr>
              <a:t>1-cycle schedule</a:t>
            </a:r>
            <a:r>
              <a:rPr lang="it-IT"/>
              <a:t> = quicker to train</a:t>
            </a:r>
          </a:p>
          <a:p>
            <a:pPr fontAlgn="base"/>
            <a:r>
              <a:rPr lang="it-IT"/>
              <a:t>Accounting for difference in GPU (Titan → 1080 Ti) processing power, new solution:</a:t>
            </a:r>
          </a:p>
          <a:p>
            <a:pPr lvl="1" fontAlgn="base"/>
            <a:r>
              <a:rPr lang="it-IT"/>
              <a:t>13x quicker to train on </a:t>
            </a:r>
            <a:r>
              <a:rPr lang="it-IT" smtClean="0"/>
              <a:t>GPU, 7x </a:t>
            </a:r>
            <a:r>
              <a:rPr lang="it-IT"/>
              <a:t>quicker on laptop CPU </a:t>
            </a:r>
            <a:endParaRPr lang="it-IT" smtClean="0"/>
          </a:p>
          <a:p>
            <a:pPr lvl="1" fontAlgn="base"/>
            <a:r>
              <a:rPr lang="it-IT" smtClean="0"/>
              <a:t>33x </a:t>
            </a:r>
            <a:r>
              <a:rPr lang="it-IT"/>
              <a:t>quicker to apply on </a:t>
            </a:r>
            <a:r>
              <a:rPr lang="it-IT" smtClean="0"/>
              <a:t>GPU, 3x </a:t>
            </a:r>
            <a:r>
              <a:rPr lang="it-IT"/>
              <a:t>quicker on laptop </a:t>
            </a:r>
            <a:r>
              <a:rPr lang="it-IT" smtClean="0"/>
              <a:t>CPU</a:t>
            </a:r>
            <a:endParaRPr lang="it-IT"/>
          </a:p>
        </p:txBody>
      </p:sp>
      <p:sp>
        <p:nvSpPr>
          <p:cNvPr id="5" name="Segnaposto numero diapositiva 4"/>
          <p:cNvSpPr>
            <a:spLocks noGrp="1"/>
          </p:cNvSpPr>
          <p:nvPr>
            <p:ph type="sldNum" sz="quarter" idx="12"/>
          </p:nvPr>
        </p:nvSpPr>
        <p:spPr/>
        <p:txBody>
          <a:bodyPr/>
          <a:lstStyle/>
          <a:p>
            <a:fld id="{C6657B89-A023-4184-86DD-540BD0318D04}" type="slidenum">
              <a:rPr lang="en-US" smtClean="0"/>
              <a:t>14</a:t>
            </a:fld>
            <a:endParaRPr lang="en-US"/>
          </a:p>
        </p:txBody>
      </p:sp>
      <p:pic>
        <p:nvPicPr>
          <p:cNvPr id="2050" name="Picture 2" descr="https://lh4.googleusercontent.com/Yc729oNUfLTd0SviAeIcqLArU1PvVlCzHetYR1CV-3Vo-WRTWKFhnPbEEUWKA52P7PcIfQ6h6JRosRacemqs5QzPGy4Xf2hk7O2hc3FkHzIaAhS0L3JsI5iw4G_H9w8BEWwv13Rp1J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3689" y="4177179"/>
            <a:ext cx="4337021" cy="26808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t1cqK256XwD0FIEC6IjGwa6ig9M6BaTxRTj2NfXtO8D6kr3y1O8RxAz928_Wt1jC_6naqVNmW1QPKxtm5amFAONy_YtKDiDb93gEVPsopQMh_fi9wE9aWVu9Ng8Xb6r0PZkExdDeXK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9975" y="1491881"/>
            <a:ext cx="3974539" cy="26852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5.googleusercontent.com/kI3nLsnTmAqQj8xdxrOi_iyPsANkxScfEVO3sMxxzrB9fX2mY_QpTw0f-uMeKQVNP5bRUWxWsbFe9COiNHq3rmYSHi-eBjWhTPNJsoQB4QpFd3czd8cBT-CchzuuifeI_iPoiQdkox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998" y="4945406"/>
            <a:ext cx="5334002" cy="164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810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5005" y="92075"/>
            <a:ext cx="10515600" cy="1325563"/>
          </a:xfrm>
        </p:spPr>
        <p:txBody>
          <a:bodyPr/>
          <a:lstStyle/>
          <a:p>
            <a:r>
              <a:rPr lang="it-IT" b="1" smtClean="0">
                <a:solidFill>
                  <a:srgbClr val="C00000"/>
                </a:solidFill>
              </a:rPr>
              <a:t>New ways to detect particles: boosted jets</a:t>
            </a:r>
            <a:endParaRPr lang="it-IT" b="1">
              <a:solidFill>
                <a:srgbClr val="C00000"/>
              </a:solidFill>
            </a:endParaRPr>
          </a:p>
        </p:txBody>
      </p:sp>
      <p:sp>
        <p:nvSpPr>
          <p:cNvPr id="3" name="Segnaposto contenuto 2"/>
          <p:cNvSpPr>
            <a:spLocks noGrp="1"/>
          </p:cNvSpPr>
          <p:nvPr>
            <p:ph idx="1"/>
          </p:nvPr>
        </p:nvSpPr>
        <p:spPr>
          <a:xfrm>
            <a:off x="377849" y="1364293"/>
            <a:ext cx="6676827" cy="3517340"/>
          </a:xfrm>
        </p:spPr>
        <p:txBody>
          <a:bodyPr>
            <a:normAutofit fontScale="92500" lnSpcReduction="20000"/>
          </a:bodyPr>
          <a:lstStyle/>
          <a:p>
            <a:pPr marL="0" indent="0">
              <a:buNone/>
            </a:pPr>
            <a:r>
              <a:rPr lang="it-IT" sz="2400" smtClean="0"/>
              <a:t>The W boson (1983) and the top quark (1995) were discovered using decays involving electrons and muons, as the more frequent quark decays are difficult to distinguish from QCD-induced backgrounds</a:t>
            </a:r>
          </a:p>
          <a:p>
            <a:pPr marL="0" indent="0">
              <a:buNone/>
            </a:pPr>
            <a:r>
              <a:rPr lang="it-IT" sz="2400" smtClean="0"/>
              <a:t>We realized at the LHC that if top, W, Z, H particles have high energy, the jets of hadrons they produce in their quark decays are </a:t>
            </a:r>
            <a:r>
              <a:rPr lang="it-IT" sz="2400" smtClean="0">
                <a:solidFill>
                  <a:srgbClr val="0070C0"/>
                </a:solidFill>
              </a:rPr>
              <a:t>distinguishable from QCD through their inner structure</a:t>
            </a:r>
            <a:r>
              <a:rPr lang="it-IT" sz="2400" smtClean="0"/>
              <a:t> – something which requires highly granular calorimeters </a:t>
            </a:r>
          </a:p>
          <a:p>
            <a:pPr marL="0" indent="0">
              <a:buNone/>
            </a:pPr>
            <a:r>
              <a:rPr lang="it-IT" sz="2400" smtClean="0"/>
              <a:t>Today the most sensitive searches for new massive particles benefit from CNN-powered imaging techniques </a:t>
            </a:r>
            <a:r>
              <a:rPr lang="it-IT" sz="2400" smtClean="0">
                <a:solidFill>
                  <a:srgbClr val="00B050"/>
                </a:solidFill>
              </a:rPr>
              <a:t>[Kasieczka 2019]</a:t>
            </a:r>
            <a:endParaRPr lang="it-IT" sz="2400">
              <a:solidFill>
                <a:srgbClr val="00B050"/>
              </a:solidFill>
            </a:endParaRPr>
          </a:p>
        </p:txBody>
      </p:sp>
      <p:sp>
        <p:nvSpPr>
          <p:cNvPr id="6" name="Segnaposto numero diapositiva 5"/>
          <p:cNvSpPr>
            <a:spLocks noGrp="1"/>
          </p:cNvSpPr>
          <p:nvPr>
            <p:ph type="sldNum" sz="quarter" idx="12"/>
          </p:nvPr>
        </p:nvSpPr>
        <p:spPr/>
        <p:txBody>
          <a:bodyPr/>
          <a:lstStyle/>
          <a:p>
            <a:fld id="{85633A74-02BA-47BE-ABA7-1B8E2337A7EC}" type="slidenum">
              <a:rPr lang="it-IT" smtClean="0"/>
              <a:t>15</a:t>
            </a:fld>
            <a:endParaRPr lang="it-IT"/>
          </a:p>
        </p:txBody>
      </p:sp>
      <p:pic>
        <p:nvPicPr>
          <p:cNvPr id="7" name="Immagine 6"/>
          <p:cNvPicPr>
            <a:picLocks noChangeAspect="1"/>
          </p:cNvPicPr>
          <p:nvPr/>
        </p:nvPicPr>
        <p:blipFill>
          <a:blip r:embed="rId2"/>
          <a:stretch>
            <a:fillRect/>
          </a:stretch>
        </p:blipFill>
        <p:spPr>
          <a:xfrm>
            <a:off x="6653048" y="4226085"/>
            <a:ext cx="5329402" cy="2495389"/>
          </a:xfrm>
          <a:prstGeom prst="rect">
            <a:avLst/>
          </a:prstGeom>
        </p:spPr>
      </p:pic>
      <p:pic>
        <p:nvPicPr>
          <p:cNvPr id="8" name="Picture 2" descr="A pair of highly-boosted top quark candidates measured in 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133" y="1226267"/>
            <a:ext cx="4548317" cy="2728990"/>
          </a:xfrm>
          <a:prstGeom prst="rect">
            <a:avLst/>
          </a:prstGeom>
          <a:noFill/>
          <a:extLst>
            <a:ext uri="{909E8E84-426E-40DD-AFC4-6F175D3DCCD1}">
              <a14:hiddenFill xmlns:a14="http://schemas.microsoft.com/office/drawing/2010/main">
                <a:solidFill>
                  <a:srgbClr val="FFFFFF"/>
                </a:solidFill>
              </a14:hiddenFill>
            </a:ext>
          </a:extLst>
        </p:spPr>
      </p:pic>
      <p:sp>
        <p:nvSpPr>
          <p:cNvPr id="9" name="Triangolo isoscele 8"/>
          <p:cNvSpPr/>
          <p:nvPr/>
        </p:nvSpPr>
        <p:spPr>
          <a:xfrm rot="20758278">
            <a:off x="9203219" y="2524215"/>
            <a:ext cx="2063000" cy="3032398"/>
          </a:xfrm>
          <a:prstGeom prst="triangle">
            <a:avLst/>
          </a:prstGeom>
          <a:gradFill>
            <a:gsLst>
              <a:gs pos="0">
                <a:schemeClr val="accent1">
                  <a:lumMod val="5000"/>
                  <a:lumOff val="95000"/>
                  <a:alpha val="17000"/>
                </a:schemeClr>
              </a:gs>
              <a:gs pos="56000">
                <a:srgbClr val="FFC000"/>
              </a:gs>
              <a:gs pos="40000">
                <a:schemeClr val="accent1">
                  <a:lumMod val="45000"/>
                  <a:lumOff val="55000"/>
                </a:schemeClr>
              </a:gs>
              <a:gs pos="76000">
                <a:schemeClr val="accent1">
                  <a:lumMod val="18000"/>
                  <a:lumOff val="82000"/>
                  <a:alpha val="49000"/>
                </a:schemeClr>
              </a:gs>
            </a:gsLst>
            <a:lin ang="5400000" scaled="1"/>
          </a:gra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4"/>
          <a:stretch>
            <a:fillRect/>
          </a:stretch>
        </p:blipFill>
        <p:spPr>
          <a:xfrm>
            <a:off x="262987" y="4502190"/>
            <a:ext cx="6144939" cy="1854160"/>
          </a:xfrm>
          <a:prstGeom prst="rect">
            <a:avLst/>
          </a:prstGeom>
        </p:spPr>
      </p:pic>
      <p:sp>
        <p:nvSpPr>
          <p:cNvPr id="12" name="CasellaDiTesto 11"/>
          <p:cNvSpPr txBox="1"/>
          <p:nvPr/>
        </p:nvSpPr>
        <p:spPr>
          <a:xfrm>
            <a:off x="577312" y="6356350"/>
            <a:ext cx="6144939" cy="523220"/>
          </a:xfrm>
          <a:prstGeom prst="rect">
            <a:avLst/>
          </a:prstGeom>
          <a:noFill/>
        </p:spPr>
        <p:txBody>
          <a:bodyPr wrap="square" rtlCol="0">
            <a:spAutoFit/>
          </a:bodyPr>
          <a:lstStyle/>
          <a:p>
            <a:r>
              <a:rPr lang="it-IT" sz="1400" i="1" smtClean="0"/>
              <a:t>Left: true pattern of particles in a top quark jet. Center: observed average distribution for top quark decays. Right: average shape of QCD jets.</a:t>
            </a:r>
            <a:endParaRPr lang="it-IT" sz="1400" i="1"/>
          </a:p>
        </p:txBody>
      </p:sp>
    </p:spTree>
    <p:extLst>
      <p:ext uri="{BB962C8B-B14F-4D97-AF65-F5344CB8AC3E}">
        <p14:creationId xmlns:p14="http://schemas.microsoft.com/office/powerpoint/2010/main" val="38101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Tracking Particles in Dense Environments</a:t>
            </a:r>
            <a:endParaRPr lang="it-IT" b="1">
              <a:solidFill>
                <a:srgbClr val="C00000"/>
              </a:solidFill>
            </a:endParaRPr>
          </a:p>
        </p:txBody>
      </p:sp>
      <p:sp>
        <p:nvSpPr>
          <p:cNvPr id="3" name="Segnaposto contenuto 2"/>
          <p:cNvSpPr>
            <a:spLocks noGrp="1"/>
          </p:cNvSpPr>
          <p:nvPr>
            <p:ph idx="1"/>
          </p:nvPr>
        </p:nvSpPr>
        <p:spPr>
          <a:xfrm>
            <a:off x="367553" y="1963271"/>
            <a:ext cx="7342094" cy="4351338"/>
          </a:xfrm>
        </p:spPr>
        <p:txBody>
          <a:bodyPr>
            <a:normAutofit fontScale="85000" lnSpcReduction="20000"/>
          </a:bodyPr>
          <a:lstStyle/>
          <a:p>
            <a:pPr marL="0" indent="0">
              <a:buNone/>
            </a:pPr>
            <a:r>
              <a:rPr lang="it-IT" smtClean="0"/>
              <a:t>CMS reconstructs particles emerging from collision events using a technique called «particle flow»</a:t>
            </a:r>
            <a:r>
              <a:rPr lang="it-IT" smtClean="0">
                <a:solidFill>
                  <a:srgbClr val="00B050"/>
                </a:solidFill>
              </a:rPr>
              <a:t>[10]</a:t>
            </a:r>
            <a:r>
              <a:rPr lang="it-IT" smtClean="0"/>
              <a:t>, where every charged as well as neutral particle is assigned energy deposits and hits</a:t>
            </a:r>
          </a:p>
          <a:p>
            <a:r>
              <a:rPr lang="it-IT" smtClean="0"/>
              <a:t>This is </a:t>
            </a:r>
            <a:r>
              <a:rPr lang="it-IT" smtClean="0">
                <a:solidFill>
                  <a:srgbClr val="0070C0"/>
                </a:solidFill>
              </a:rPr>
              <a:t>challenging when there is overlap of many collisions in the same «bunch crossing» </a:t>
            </a:r>
            <a:r>
              <a:rPr lang="it-IT" smtClean="0"/>
              <a:t>– but that’s precisely where we are heading with HL-LHC</a:t>
            </a:r>
          </a:p>
          <a:p>
            <a:r>
              <a:rPr lang="it-IT" smtClean="0"/>
              <a:t>Notably, CMS invested a small part of its budget in its hadron calorimeter, and then boosted jet tagging became a thing – </a:t>
            </a:r>
            <a:r>
              <a:rPr lang="it-IT" smtClean="0">
                <a:solidFill>
                  <a:srgbClr val="FF0000"/>
                </a:solidFill>
              </a:rPr>
              <a:t>Particle flow kept it afloat</a:t>
            </a:r>
          </a:p>
          <a:p>
            <a:pPr marL="0" indent="0">
              <a:buNone/>
            </a:pPr>
            <a:r>
              <a:rPr lang="it-IT" smtClean="0"/>
              <a:t>To preserve the performance of our reconstruction methods in future O(200) pileup conditions, Jan Kieseler has proposed a technique</a:t>
            </a:r>
            <a:r>
              <a:rPr lang="it-IT" smtClean="0">
                <a:solidFill>
                  <a:srgbClr val="00B050"/>
                </a:solidFill>
              </a:rPr>
              <a:t>[Kieseler2020]</a:t>
            </a:r>
            <a:r>
              <a:rPr lang="it-IT" smtClean="0"/>
              <a:t> based on object condensation, showing increases in the performance of particle flow method (see below)</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16</a:t>
            </a:fld>
            <a:endParaRPr lang="en-US"/>
          </a:p>
        </p:txBody>
      </p:sp>
      <p:pic>
        <p:nvPicPr>
          <p:cNvPr id="7" name="Picture 2" descr="Particle-flow reconstruction and global event description with the CMS  detector - CERN Document 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798" y="1963271"/>
            <a:ext cx="4558335" cy="404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312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Jan Kieseler"/>
          <p:cNvSpPr txBox="1"/>
          <p:nvPr/>
        </p:nvSpPr>
        <p:spPr>
          <a:xfrm>
            <a:off x="500043" y="6422886"/>
            <a:ext cx="3677509" cy="284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1160859">
              <a:buClr>
                <a:srgbClr val="000000"/>
              </a:buClr>
              <a:defRPr sz="3000">
                <a:solidFill>
                  <a:srgbClr val="929292"/>
                </a:solidFill>
                <a:latin typeface="Arial"/>
                <a:ea typeface="Arial"/>
                <a:cs typeface="Arial"/>
                <a:sym typeface="Arial"/>
              </a:defRPr>
            </a:lvl1pPr>
          </a:lstStyle>
          <a:p>
            <a:r>
              <a:rPr lang="it-IT" sz="1500" smtClean="0"/>
              <a:t>Slide contents are courtesy </a:t>
            </a:r>
            <a:r>
              <a:rPr sz="1500" smtClean="0"/>
              <a:t>Jan </a:t>
            </a:r>
            <a:r>
              <a:rPr sz="1500"/>
              <a:t>Kieseler</a:t>
            </a:r>
          </a:p>
        </p:txBody>
      </p:sp>
      <p:sp>
        <p:nvSpPr>
          <p:cNvPr id="168" name="Object condensation"/>
          <p:cNvSpPr txBox="1">
            <a:spLocks noGrp="1"/>
          </p:cNvSpPr>
          <p:nvPr>
            <p:ph type="title"/>
          </p:nvPr>
        </p:nvSpPr>
        <p:spPr>
          <a:prstGeom prst="rect">
            <a:avLst/>
          </a:prstGeom>
        </p:spPr>
        <p:txBody>
          <a:bodyPr/>
          <a:lstStyle/>
          <a:p>
            <a:r>
              <a:rPr b="1">
                <a:solidFill>
                  <a:srgbClr val="C00000"/>
                </a:solidFill>
              </a:rPr>
              <a:t>Object condensation</a:t>
            </a:r>
          </a:p>
        </p:txBody>
      </p:sp>
      <p:sp>
        <p:nvSpPr>
          <p:cNvPr id="170" name="Aim…"/>
          <p:cNvSpPr txBox="1">
            <a:spLocks noGrp="1"/>
          </p:cNvSpPr>
          <p:nvPr>
            <p:ph type="body" idx="1"/>
          </p:nvPr>
        </p:nvSpPr>
        <p:spPr>
          <a:xfrm>
            <a:off x="309413" y="1825843"/>
            <a:ext cx="10515600" cy="4351338"/>
          </a:xfrm>
          <a:prstGeom prst="rect">
            <a:avLst/>
          </a:prstGeom>
        </p:spPr>
        <p:txBody>
          <a:bodyPr>
            <a:normAutofit fontScale="85000" lnSpcReduction="20000"/>
          </a:bodyPr>
          <a:lstStyle/>
          <a:p>
            <a:pPr marL="457200" lvl="1" indent="0">
              <a:buNone/>
            </a:pPr>
            <a:r>
              <a:rPr smtClean="0"/>
              <a:t>Aim</a:t>
            </a:r>
            <a:r>
              <a:rPr lang="it-IT" smtClean="0"/>
              <a:t>:</a:t>
            </a:r>
            <a:endParaRPr/>
          </a:p>
          <a:p>
            <a:pPr lvl="2"/>
            <a:r>
              <a:t>Determine object properties (e.g</a:t>
            </a:r>
            <a:r>
              <a:rPr/>
              <a:t>. </a:t>
            </a:r>
            <a:r>
              <a:rPr smtClean="0"/>
              <a:t>particle</a:t>
            </a:r>
            <a:r>
              <a:rPr lang="it-IT" smtClean="0"/>
              <a:t>s</a:t>
            </a:r>
            <a:r>
              <a:rPr smtClean="0"/>
              <a:t> 4</a:t>
            </a:r>
            <a:r>
              <a:rPr lang="it-IT" smtClean="0"/>
              <a:t>-</a:t>
            </a:r>
            <a:r>
              <a:rPr smtClean="0"/>
              <a:t>momenta</a:t>
            </a:r>
            <a:r>
              <a:t>, ID</a:t>
            </a:r>
            <a:r>
              <a:rPr/>
              <a:t>) </a:t>
            </a:r>
            <a:endParaRPr lang="it-IT" smtClean="0"/>
          </a:p>
          <a:p>
            <a:pPr lvl="2"/>
            <a:r>
              <a:rPr smtClean="0"/>
              <a:t>One </a:t>
            </a:r>
            <a:r>
              <a:t>shot: no seeding</a:t>
            </a:r>
          </a:p>
          <a:p>
            <a:pPr lvl="2">
              <a:defRPr b="1"/>
            </a:pPr>
            <a:r>
              <a:t>Aggregate all object properties in representative 'condensation point’</a:t>
            </a:r>
          </a:p>
          <a:p>
            <a:pPr lvl="2"/>
            <a:r>
              <a:rPr smtClean="0"/>
              <a:t>Allow </a:t>
            </a:r>
            <a:r>
              <a:t>for fractional/ambiguous assignments</a:t>
            </a:r>
          </a:p>
          <a:p>
            <a:pPr marL="914400" lvl="2" indent="0">
              <a:buNone/>
            </a:pPr>
            <a:endParaRPr/>
          </a:p>
          <a:p>
            <a:pPr lvl="1"/>
            <a:r>
              <a:t>Define truth:</a:t>
            </a:r>
          </a:p>
          <a:p>
            <a:pPr lvl="2"/>
            <a:r>
              <a:rPr>
                <a:solidFill>
                  <a:srgbClr val="0070C0"/>
                </a:solidFill>
              </a:rPr>
              <a:t>Assign each vertex to one object </a:t>
            </a:r>
            <a:r>
              <a:t>(e.g. highest fraction)</a:t>
            </a:r>
          </a:p>
          <a:p>
            <a:pPr lvl="2"/>
            <a:r>
              <a:t>Assign all object properties to each assigned vertex</a:t>
            </a:r>
          </a:p>
          <a:p>
            <a:pPr marL="914400" lvl="2" indent="0">
              <a:buNone/>
            </a:pPr>
            <a:endParaRPr/>
          </a:p>
          <a:p>
            <a:pPr lvl="1"/>
            <a:r>
              <a:t>Predict per vertex</a:t>
            </a:r>
          </a:p>
          <a:p>
            <a:pPr lvl="2"/>
            <a:r>
              <a:rPr/>
              <a:t>Object </a:t>
            </a:r>
            <a:r>
              <a:rPr smtClean="0"/>
              <a:t>properties</a:t>
            </a:r>
            <a:r>
              <a:rPr lang="it-IT" smtClean="0"/>
              <a:t> are collective of all clustered points</a:t>
            </a:r>
            <a:endParaRPr/>
          </a:p>
          <a:p>
            <a:pPr lvl="2"/>
            <a:r>
              <a:rPr/>
              <a:t>Confidence </a:t>
            </a:r>
            <a:r>
              <a:rPr smtClean="0"/>
              <a:t>β</a:t>
            </a:r>
            <a:r>
              <a:rPr lang="it-IT" smtClean="0"/>
              <a:t> of assignment</a:t>
            </a:r>
            <a:endParaRPr/>
          </a:p>
          <a:p>
            <a:pPr lvl="2"/>
            <a:r>
              <a:t>Cluster coordinates x</a:t>
            </a:r>
          </a:p>
          <a:p>
            <a:pPr lvl="2"/>
            <a:endParaRPr/>
          </a:p>
          <a:p>
            <a:pPr marL="457200" lvl="1" indent="0">
              <a:buNone/>
            </a:pPr>
            <a:r>
              <a:t>Define charge, attractive and </a:t>
            </a:r>
            <a:r>
              <a:rPr/>
              <a:t>repulsive </a:t>
            </a:r>
            <a:r>
              <a:rPr smtClean="0"/>
              <a:t>potential</a:t>
            </a:r>
            <a:r>
              <a:rPr lang="it-IT" smtClean="0"/>
              <a:t> which allows to</a:t>
            </a:r>
          </a:p>
          <a:p>
            <a:pPr marL="457200" lvl="1" indent="0">
              <a:buNone/>
            </a:pPr>
            <a:r>
              <a:rPr lang="it-IT" smtClean="0"/>
              <a:t>condense objects in loss minimum</a:t>
            </a:r>
          </a:p>
        </p:txBody>
      </p:sp>
      <p:pic>
        <p:nvPicPr>
          <p:cNvPr id="171" name="Potential_sq_lin.pdf" descr="Potential_sq_lin.pdf"/>
          <p:cNvPicPr>
            <a:picLocks noChangeAspect="1"/>
          </p:cNvPicPr>
          <p:nvPr/>
        </p:nvPicPr>
        <p:blipFill>
          <a:blip r:embed="rId2">
            <a:extLst/>
          </a:blip>
          <a:srcRect l="10610" t="16092" r="5184" b="19447"/>
          <a:stretch>
            <a:fillRect/>
          </a:stretch>
        </p:blipFill>
        <p:spPr>
          <a:xfrm>
            <a:off x="8263776" y="3375232"/>
            <a:ext cx="3486772" cy="2474499"/>
          </a:xfrm>
          <a:custGeom>
            <a:avLst/>
            <a:gdLst/>
            <a:ahLst/>
            <a:cxnLst>
              <a:cxn ang="0">
                <a:pos x="wd2" y="hd2"/>
              </a:cxn>
              <a:cxn ang="5400000">
                <a:pos x="wd2" y="hd2"/>
              </a:cxn>
              <a:cxn ang="10800000">
                <a:pos x="wd2" y="hd2"/>
              </a:cxn>
              <a:cxn ang="16200000">
                <a:pos x="wd2" y="hd2"/>
              </a:cxn>
            </a:cxnLst>
            <a:rect l="0" t="0" r="r" b="b"/>
            <a:pathLst>
              <a:path w="21586" h="21559" extrusionOk="0">
                <a:moveTo>
                  <a:pt x="12179" y="4"/>
                </a:moveTo>
                <a:cubicBezTo>
                  <a:pt x="12138" y="-36"/>
                  <a:pt x="12021" y="210"/>
                  <a:pt x="11624" y="1140"/>
                </a:cubicBezTo>
                <a:cubicBezTo>
                  <a:pt x="11330" y="1830"/>
                  <a:pt x="10992" y="2592"/>
                  <a:pt x="10874" y="2830"/>
                </a:cubicBezTo>
                <a:cubicBezTo>
                  <a:pt x="10599" y="3386"/>
                  <a:pt x="9958" y="4578"/>
                  <a:pt x="9889" y="4665"/>
                </a:cubicBezTo>
                <a:cubicBezTo>
                  <a:pt x="9860" y="4701"/>
                  <a:pt x="9689" y="4968"/>
                  <a:pt x="9509" y="5255"/>
                </a:cubicBezTo>
                <a:cubicBezTo>
                  <a:pt x="9154" y="5819"/>
                  <a:pt x="8408" y="6707"/>
                  <a:pt x="7914" y="7152"/>
                </a:cubicBezTo>
                <a:cubicBezTo>
                  <a:pt x="6416" y="8500"/>
                  <a:pt x="4600" y="8550"/>
                  <a:pt x="2570" y="7298"/>
                </a:cubicBezTo>
                <a:cubicBezTo>
                  <a:pt x="1873" y="6868"/>
                  <a:pt x="1176" y="6329"/>
                  <a:pt x="443" y="5656"/>
                </a:cubicBezTo>
                <a:cubicBezTo>
                  <a:pt x="185" y="5419"/>
                  <a:pt x="-14" y="5263"/>
                  <a:pt x="1" y="5311"/>
                </a:cubicBezTo>
                <a:cubicBezTo>
                  <a:pt x="15" y="5360"/>
                  <a:pt x="94" y="5640"/>
                  <a:pt x="175" y="5934"/>
                </a:cubicBezTo>
                <a:cubicBezTo>
                  <a:pt x="256" y="6227"/>
                  <a:pt x="350" y="6557"/>
                  <a:pt x="385" y="6667"/>
                </a:cubicBezTo>
                <a:cubicBezTo>
                  <a:pt x="420" y="6778"/>
                  <a:pt x="487" y="7019"/>
                  <a:pt x="534" y="7203"/>
                </a:cubicBezTo>
                <a:cubicBezTo>
                  <a:pt x="581" y="7386"/>
                  <a:pt x="633" y="7565"/>
                  <a:pt x="650" y="7602"/>
                </a:cubicBezTo>
                <a:cubicBezTo>
                  <a:pt x="667" y="7639"/>
                  <a:pt x="720" y="7820"/>
                  <a:pt x="767" y="8003"/>
                </a:cubicBezTo>
                <a:cubicBezTo>
                  <a:pt x="814" y="8187"/>
                  <a:pt x="881" y="8426"/>
                  <a:pt x="915" y="8536"/>
                </a:cubicBezTo>
                <a:cubicBezTo>
                  <a:pt x="950" y="8647"/>
                  <a:pt x="1086" y="9113"/>
                  <a:pt x="1219" y="9572"/>
                </a:cubicBezTo>
                <a:cubicBezTo>
                  <a:pt x="1587" y="10841"/>
                  <a:pt x="1744" y="11368"/>
                  <a:pt x="1892" y="11830"/>
                </a:cubicBezTo>
                <a:cubicBezTo>
                  <a:pt x="1966" y="12062"/>
                  <a:pt x="2027" y="12269"/>
                  <a:pt x="2027" y="12291"/>
                </a:cubicBezTo>
                <a:cubicBezTo>
                  <a:pt x="2027" y="12312"/>
                  <a:pt x="2099" y="12542"/>
                  <a:pt x="2187" y="12803"/>
                </a:cubicBezTo>
                <a:cubicBezTo>
                  <a:pt x="2275" y="13064"/>
                  <a:pt x="2397" y="13443"/>
                  <a:pt x="2459" y="13645"/>
                </a:cubicBezTo>
                <a:cubicBezTo>
                  <a:pt x="2707" y="14445"/>
                  <a:pt x="3570" y="16840"/>
                  <a:pt x="3812" y="17399"/>
                </a:cubicBezTo>
                <a:cubicBezTo>
                  <a:pt x="3953" y="17724"/>
                  <a:pt x="4068" y="18004"/>
                  <a:pt x="4068" y="18019"/>
                </a:cubicBezTo>
                <a:cubicBezTo>
                  <a:pt x="4068" y="18089"/>
                  <a:pt x="4679" y="19239"/>
                  <a:pt x="4885" y="19556"/>
                </a:cubicBezTo>
                <a:cubicBezTo>
                  <a:pt x="5012" y="19750"/>
                  <a:pt x="5227" y="20012"/>
                  <a:pt x="5363" y="20139"/>
                </a:cubicBezTo>
                <a:cubicBezTo>
                  <a:pt x="5754" y="20504"/>
                  <a:pt x="6978" y="21051"/>
                  <a:pt x="7937" y="21289"/>
                </a:cubicBezTo>
                <a:cubicBezTo>
                  <a:pt x="8544" y="21439"/>
                  <a:pt x="8924" y="21523"/>
                  <a:pt x="9101" y="21546"/>
                </a:cubicBezTo>
                <a:cubicBezTo>
                  <a:pt x="9218" y="21561"/>
                  <a:pt x="9774" y="21564"/>
                  <a:pt x="10335" y="21552"/>
                </a:cubicBezTo>
                <a:cubicBezTo>
                  <a:pt x="11358" y="21531"/>
                  <a:pt x="11734" y="21464"/>
                  <a:pt x="12494" y="21165"/>
                </a:cubicBezTo>
                <a:cubicBezTo>
                  <a:pt x="13485" y="20776"/>
                  <a:pt x="14745" y="19843"/>
                  <a:pt x="15747" y="18757"/>
                </a:cubicBezTo>
                <a:cubicBezTo>
                  <a:pt x="16734" y="17687"/>
                  <a:pt x="17942" y="16073"/>
                  <a:pt x="18907" y="14539"/>
                </a:cubicBezTo>
                <a:cubicBezTo>
                  <a:pt x="19594" y="13446"/>
                  <a:pt x="20286" y="12300"/>
                  <a:pt x="20720" y="11532"/>
                </a:cubicBezTo>
                <a:cubicBezTo>
                  <a:pt x="20884" y="11244"/>
                  <a:pt x="21144" y="10783"/>
                  <a:pt x="21301" y="10509"/>
                </a:cubicBezTo>
                <a:cubicBezTo>
                  <a:pt x="21457" y="10234"/>
                  <a:pt x="21586" y="9990"/>
                  <a:pt x="21586" y="9968"/>
                </a:cubicBezTo>
                <a:cubicBezTo>
                  <a:pt x="21586" y="9945"/>
                  <a:pt x="21335" y="10067"/>
                  <a:pt x="21029" y="10239"/>
                </a:cubicBezTo>
                <a:cubicBezTo>
                  <a:pt x="20262" y="10669"/>
                  <a:pt x="19537" y="10946"/>
                  <a:pt x="18822" y="11084"/>
                </a:cubicBezTo>
                <a:cubicBezTo>
                  <a:pt x="18298" y="11185"/>
                  <a:pt x="18160" y="11190"/>
                  <a:pt x="17778" y="11117"/>
                </a:cubicBezTo>
                <a:cubicBezTo>
                  <a:pt x="17182" y="11003"/>
                  <a:pt x="16885" y="10882"/>
                  <a:pt x="16435" y="10570"/>
                </a:cubicBezTo>
                <a:cubicBezTo>
                  <a:pt x="15569" y="9967"/>
                  <a:pt x="14697" y="8678"/>
                  <a:pt x="14112" y="7136"/>
                </a:cubicBezTo>
                <a:cubicBezTo>
                  <a:pt x="14042" y="6952"/>
                  <a:pt x="13965" y="6757"/>
                  <a:pt x="13941" y="6702"/>
                </a:cubicBezTo>
                <a:cubicBezTo>
                  <a:pt x="13916" y="6647"/>
                  <a:pt x="13787" y="6271"/>
                  <a:pt x="13655" y="5867"/>
                </a:cubicBezTo>
                <a:cubicBezTo>
                  <a:pt x="13524" y="5463"/>
                  <a:pt x="13396" y="5073"/>
                  <a:pt x="13372" y="4999"/>
                </a:cubicBezTo>
                <a:cubicBezTo>
                  <a:pt x="13299" y="4783"/>
                  <a:pt x="12944" y="3436"/>
                  <a:pt x="12827" y="2930"/>
                </a:cubicBezTo>
                <a:cubicBezTo>
                  <a:pt x="12623" y="2047"/>
                  <a:pt x="12434" y="1194"/>
                  <a:pt x="12330" y="694"/>
                </a:cubicBezTo>
                <a:cubicBezTo>
                  <a:pt x="12273" y="418"/>
                  <a:pt x="12211" y="124"/>
                  <a:pt x="12193" y="39"/>
                </a:cubicBezTo>
                <a:cubicBezTo>
                  <a:pt x="12190" y="23"/>
                  <a:pt x="12185" y="10"/>
                  <a:pt x="12179" y="4"/>
                </a:cubicBezTo>
                <a:close/>
              </a:path>
            </a:pathLst>
          </a:custGeom>
          <a:ln w="12700">
            <a:miter lim="400000"/>
          </a:ln>
        </p:spPr>
      </p:pic>
      <p:grpSp>
        <p:nvGrpSpPr>
          <p:cNvPr id="177" name="Group"/>
          <p:cNvGrpSpPr/>
          <p:nvPr/>
        </p:nvGrpSpPr>
        <p:grpSpPr>
          <a:xfrm>
            <a:off x="8263818" y="399914"/>
            <a:ext cx="3515848" cy="2338554"/>
            <a:chOff x="0" y="0"/>
            <a:chExt cx="5168319" cy="3326519"/>
          </a:xfrm>
        </p:grpSpPr>
        <p:pic>
          <p:nvPicPr>
            <p:cNvPr id="172" name="Image" descr="Image"/>
            <p:cNvPicPr>
              <a:picLocks noChangeAspect="1"/>
            </p:cNvPicPr>
            <p:nvPr/>
          </p:nvPicPr>
          <p:blipFill>
            <a:blip r:embed="rId3">
              <a:extLst/>
            </a:blip>
            <a:stretch>
              <a:fillRect/>
            </a:stretch>
          </p:blipFill>
          <p:spPr>
            <a:xfrm>
              <a:off x="0" y="0"/>
              <a:ext cx="5168320" cy="3326519"/>
            </a:xfrm>
            <a:prstGeom prst="rect">
              <a:avLst/>
            </a:prstGeom>
            <a:ln w="12700" cap="flat">
              <a:solidFill>
                <a:srgbClr val="000000"/>
              </a:solidFill>
              <a:prstDash val="solid"/>
              <a:miter lim="400000"/>
            </a:ln>
            <a:effectLst/>
          </p:spPr>
        </p:pic>
        <p:sp>
          <p:nvSpPr>
            <p:cNvPr id="173" name="Circle"/>
            <p:cNvSpPr/>
            <p:nvPr/>
          </p:nvSpPr>
          <p:spPr>
            <a:xfrm>
              <a:off x="626232" y="2057555"/>
              <a:ext cx="526329" cy="522928"/>
            </a:xfrm>
            <a:prstGeom prst="ellipse">
              <a:avLst/>
            </a:prstGeom>
            <a:noFill/>
            <a:ln w="25400" cap="flat">
              <a:solidFill>
                <a:srgbClr val="C82506"/>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sp>
          <p:nvSpPr>
            <p:cNvPr id="174" name="Circle"/>
            <p:cNvSpPr/>
            <p:nvPr/>
          </p:nvSpPr>
          <p:spPr>
            <a:xfrm>
              <a:off x="1763009" y="1883164"/>
              <a:ext cx="526329" cy="522928"/>
            </a:xfrm>
            <a:prstGeom prst="ellipse">
              <a:avLst/>
            </a:prstGeom>
            <a:noFill/>
            <a:ln w="25400" cap="flat">
              <a:solidFill>
                <a:srgbClr val="0365C0"/>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sp>
          <p:nvSpPr>
            <p:cNvPr id="175" name="Circle"/>
            <p:cNvSpPr/>
            <p:nvPr/>
          </p:nvSpPr>
          <p:spPr>
            <a:xfrm>
              <a:off x="3745400" y="1341430"/>
              <a:ext cx="526329" cy="522928"/>
            </a:xfrm>
            <a:prstGeom prst="ellipse">
              <a:avLst/>
            </a:prstGeom>
            <a:noFill/>
            <a:ln w="25400" cap="flat">
              <a:solidFill>
                <a:srgbClr val="B36AE2"/>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sp>
          <p:nvSpPr>
            <p:cNvPr id="176" name="Circle"/>
            <p:cNvSpPr/>
            <p:nvPr/>
          </p:nvSpPr>
          <p:spPr>
            <a:xfrm>
              <a:off x="2822665" y="930955"/>
              <a:ext cx="526329" cy="522928"/>
            </a:xfrm>
            <a:prstGeom prst="ellipse">
              <a:avLst/>
            </a:prstGeom>
            <a:noFill/>
            <a:ln w="25400" cap="flat">
              <a:solidFill>
                <a:srgbClr val="00882B"/>
              </a:solidFill>
              <a:prstDash val="solid"/>
              <a:miter lim="400000"/>
            </a:ln>
            <a:effectLst/>
          </p:spPr>
          <p:txBody>
            <a:bodyPr wrap="square" lIns="35719" tIns="35719" rIns="35719" bIns="35719" numCol="1" anchor="ctr">
              <a:noAutofit/>
            </a:bodyPr>
            <a:lstStyle/>
            <a:p>
              <a:pPr defTabSz="455414">
                <a:buClr>
                  <a:srgbClr val="000000"/>
                </a:buClr>
                <a:defRPr sz="3200">
                  <a:solidFill>
                    <a:srgbClr val="000000"/>
                  </a:solidFill>
                  <a:uFill>
                    <a:solidFill>
                      <a:srgbClr val="000000"/>
                    </a:solidFill>
                  </a:uFill>
                  <a:latin typeface="Calibri"/>
                  <a:ea typeface="Calibri"/>
                  <a:cs typeface="Calibri"/>
                  <a:sym typeface="Calibri"/>
                </a:defRPr>
              </a:pPr>
              <a:endParaRPr sz="1600"/>
            </a:p>
          </p:txBody>
        </p:sp>
      </p:grpSp>
      <p:sp>
        <p:nvSpPr>
          <p:cNvPr id="2" name="CasellaDiTesto 1"/>
          <p:cNvSpPr txBox="1"/>
          <p:nvPr/>
        </p:nvSpPr>
        <p:spPr>
          <a:xfrm>
            <a:off x="8263776" y="6061489"/>
            <a:ext cx="3887667" cy="646331"/>
          </a:xfrm>
          <a:prstGeom prst="rect">
            <a:avLst/>
          </a:prstGeom>
          <a:noFill/>
        </p:spPr>
        <p:txBody>
          <a:bodyPr wrap="none" rtlCol="0">
            <a:spAutoFit/>
          </a:bodyPr>
          <a:lstStyle/>
          <a:p>
            <a:r>
              <a:rPr lang="it-IT" smtClean="0"/>
              <a:t>Attractive potential for an object in the </a:t>
            </a:r>
          </a:p>
          <a:p>
            <a:r>
              <a:rPr lang="it-IT" smtClean="0"/>
              <a:t>presence of three other objects nearby</a:t>
            </a:r>
            <a:endParaRPr lang="it-IT"/>
          </a:p>
        </p:txBody>
      </p:sp>
      <p:sp>
        <p:nvSpPr>
          <p:cNvPr id="3" name="Rettangolo 2"/>
          <p:cNvSpPr/>
          <p:nvPr/>
        </p:nvSpPr>
        <p:spPr>
          <a:xfrm>
            <a:off x="8717754" y="2944861"/>
            <a:ext cx="3290516" cy="369332"/>
          </a:xfrm>
          <a:prstGeom prst="rect">
            <a:avLst/>
          </a:prstGeom>
        </p:spPr>
        <p:txBody>
          <a:bodyPr wrap="none">
            <a:spAutoFit/>
          </a:bodyPr>
          <a:lstStyle/>
          <a:p>
            <a:r>
              <a:rPr lang="it-IT" smtClean="0"/>
              <a:t>J.Kieseler, </a:t>
            </a:r>
            <a:r>
              <a:rPr lang="it-IT"/>
              <a:t>arxiv:2002.03605, EPJC</a:t>
            </a:r>
          </a:p>
        </p:txBody>
      </p:sp>
    </p:spTree>
    <p:extLst>
      <p:ext uri="{BB962C8B-B14F-4D97-AF65-F5344CB8AC3E}">
        <p14:creationId xmlns:p14="http://schemas.microsoft.com/office/powerpoint/2010/main" val="51795425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Example on image data"/>
          <p:cNvSpPr txBox="1">
            <a:spLocks noGrp="1"/>
          </p:cNvSpPr>
          <p:nvPr>
            <p:ph type="title"/>
          </p:nvPr>
        </p:nvSpPr>
        <p:spPr>
          <a:prstGeom prst="rect">
            <a:avLst/>
          </a:prstGeom>
        </p:spPr>
        <p:txBody>
          <a:bodyPr/>
          <a:lstStyle/>
          <a:p>
            <a:r>
              <a:rPr lang="it-IT" b="1" smtClean="0">
                <a:solidFill>
                  <a:srgbClr val="C00000"/>
                </a:solidFill>
              </a:rPr>
              <a:t>Object condensation / 2 – </a:t>
            </a:r>
            <a:br>
              <a:rPr lang="it-IT" b="1" smtClean="0">
                <a:solidFill>
                  <a:srgbClr val="C00000"/>
                </a:solidFill>
              </a:rPr>
            </a:br>
            <a:r>
              <a:rPr b="1" smtClean="0">
                <a:solidFill>
                  <a:srgbClr val="C00000"/>
                </a:solidFill>
              </a:rPr>
              <a:t>Example </a:t>
            </a:r>
            <a:r>
              <a:rPr b="1">
                <a:solidFill>
                  <a:srgbClr val="C00000"/>
                </a:solidFill>
              </a:rPr>
              <a:t>on image data</a:t>
            </a:r>
          </a:p>
        </p:txBody>
      </p:sp>
      <p:sp>
        <p:nvSpPr>
          <p:cNvPr id="202" name="Proof of principle using images with large overlaps…"/>
          <p:cNvSpPr txBox="1">
            <a:spLocks noGrp="1"/>
          </p:cNvSpPr>
          <p:nvPr>
            <p:ph type="body" sz="half" idx="1"/>
          </p:nvPr>
        </p:nvSpPr>
        <p:spPr>
          <a:xfrm>
            <a:off x="27249" y="2384612"/>
            <a:ext cx="5115268" cy="3406158"/>
          </a:xfrm>
          <a:prstGeom prst="rect">
            <a:avLst/>
          </a:prstGeom>
        </p:spPr>
        <p:txBody>
          <a:bodyPr>
            <a:normAutofit fontScale="85000" lnSpcReduction="20000"/>
          </a:bodyPr>
          <a:lstStyle/>
          <a:p>
            <a:pPr marL="457200" lvl="1" indent="0">
              <a:buNone/>
            </a:pPr>
            <a:r>
              <a:t>Proof of principle using images with </a:t>
            </a:r>
            <a:r>
              <a:rPr/>
              <a:t>large </a:t>
            </a:r>
            <a:r>
              <a:rPr smtClean="0"/>
              <a:t>overlaps</a:t>
            </a:r>
            <a:r>
              <a:rPr lang="it-IT" smtClean="0"/>
              <a:t> (&lt;=90%)</a:t>
            </a:r>
            <a:endParaRPr/>
          </a:p>
          <a:p>
            <a:pPr lvl="2"/>
            <a:r>
              <a:t>Condensation, object ID</a:t>
            </a:r>
          </a:p>
          <a:p>
            <a:pPr lvl="2"/>
            <a:r>
              <a:t>Rather </a:t>
            </a:r>
            <a:r>
              <a:rPr/>
              <a:t>simple </a:t>
            </a:r>
            <a:r>
              <a:rPr smtClean="0"/>
              <a:t>CN</a:t>
            </a:r>
            <a:r>
              <a:rPr lang="it-IT" smtClean="0"/>
              <a:t>N</a:t>
            </a:r>
          </a:p>
          <a:p>
            <a:pPr lvl="2"/>
            <a:endParaRPr lang="it-IT"/>
          </a:p>
          <a:p>
            <a:pPr marL="457200" lvl="1" indent="0">
              <a:buNone/>
            </a:pPr>
            <a:r>
              <a:rPr lang="it-IT" smtClean="0">
                <a:solidFill>
                  <a:srgbClr val="0070C0"/>
                </a:solidFill>
              </a:rPr>
              <a:t>TASK: identify objects of different kind, associate each to a condensation point representative of the object</a:t>
            </a:r>
          </a:p>
          <a:p>
            <a:pPr lvl="2"/>
            <a:endParaRPr/>
          </a:p>
          <a:p>
            <a:pPr marL="457200" lvl="1" indent="0">
              <a:buNone/>
            </a:pPr>
            <a:r>
              <a:t>Inference</a:t>
            </a:r>
          </a:p>
          <a:p>
            <a:pPr lvl="2"/>
            <a:r>
              <a:t>Start with highest β vertex, </a:t>
            </a:r>
            <a:r>
              <a:rPr/>
              <a:t>collect </a:t>
            </a:r>
            <a:r>
              <a:rPr smtClean="0"/>
              <a:t>points</a:t>
            </a:r>
            <a:r>
              <a:rPr lang="it-IT"/>
              <a:t> </a:t>
            </a:r>
            <a:endParaRPr lang="it-IT" smtClean="0"/>
          </a:p>
          <a:p>
            <a:pPr lvl="2"/>
            <a:r>
              <a:rPr smtClean="0"/>
              <a:t>Get </a:t>
            </a:r>
            <a:r>
              <a:t>object properties</a:t>
            </a:r>
          </a:p>
          <a:p>
            <a:pPr lvl="2"/>
            <a:r>
              <a:t>Repeat until β</a:t>
            </a:r>
            <a:r>
              <a:rPr baseline="-5999"/>
              <a:t>min</a:t>
            </a:r>
            <a:r>
              <a:t>≅0.1</a:t>
            </a:r>
          </a:p>
        </p:txBody>
      </p:sp>
      <p:sp>
        <p:nvSpPr>
          <p:cNvPr id="203" name="JK, arxiv:2002.03605, EPJC"/>
          <p:cNvSpPr txBox="1"/>
          <p:nvPr/>
        </p:nvSpPr>
        <p:spPr>
          <a:xfrm>
            <a:off x="5760738" y="6151032"/>
            <a:ext cx="2313134"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1160859">
              <a:buClr>
                <a:srgbClr val="000000"/>
              </a:buClr>
              <a:defRPr sz="2800">
                <a:solidFill>
                  <a:srgbClr val="53585F"/>
                </a:solidFill>
                <a:latin typeface="Arial"/>
                <a:ea typeface="Arial"/>
                <a:cs typeface="Arial"/>
                <a:sym typeface="Arial"/>
              </a:defRPr>
            </a:lvl1pPr>
          </a:lstStyle>
          <a:p>
            <a:r>
              <a:rPr sz="1400"/>
              <a:t>JK, arxiv:2002.03605, EPJC</a:t>
            </a:r>
          </a:p>
        </p:txBody>
      </p:sp>
      <p:pic>
        <p:nvPicPr>
          <p:cNvPr id="204" name="My_Movie.mp4" descr="My_Movie.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5544763" y="3134546"/>
            <a:ext cx="6295441" cy="3541186"/>
          </a:xfrm>
          <a:prstGeom prst="rect">
            <a:avLst/>
          </a:prstGeom>
          <a:ln w="25400">
            <a:solidFill>
              <a:srgbClr val="85888D"/>
            </a:solidFill>
            <a:miter lim="400000"/>
          </a:ln>
        </p:spPr>
      </p:pic>
      <p:sp>
        <p:nvSpPr>
          <p:cNvPr id="205" name="Cluster coordinates"/>
          <p:cNvSpPr txBox="1"/>
          <p:nvPr/>
        </p:nvSpPr>
        <p:spPr>
          <a:xfrm>
            <a:off x="9957038" y="2846966"/>
            <a:ext cx="1614224"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Cluster coordinates</a:t>
            </a:r>
          </a:p>
        </p:txBody>
      </p:sp>
      <p:sp>
        <p:nvSpPr>
          <p:cNvPr id="206" name="Pixel class"/>
          <p:cNvSpPr txBox="1"/>
          <p:nvPr/>
        </p:nvSpPr>
        <p:spPr>
          <a:xfrm>
            <a:off x="8232420" y="2872841"/>
            <a:ext cx="920125"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Pixel class</a:t>
            </a:r>
          </a:p>
        </p:txBody>
      </p:sp>
      <p:sp>
        <p:nvSpPr>
          <p:cNvPr id="207" name="Image+condensation points"/>
          <p:cNvSpPr txBox="1"/>
          <p:nvPr/>
        </p:nvSpPr>
        <p:spPr>
          <a:xfrm>
            <a:off x="5544763" y="2846967"/>
            <a:ext cx="2265044"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160859">
              <a:buClr>
                <a:srgbClr val="000000"/>
              </a:buClr>
              <a:defRPr sz="2800">
                <a:solidFill>
                  <a:srgbClr val="000000"/>
                </a:solidFill>
                <a:latin typeface="Arial"/>
                <a:ea typeface="Arial"/>
                <a:cs typeface="Arial"/>
                <a:sym typeface="Arial"/>
              </a:defRPr>
            </a:lvl1pPr>
          </a:lstStyle>
          <a:p>
            <a:r>
              <a:rPr sz="1400"/>
              <a:t>Image+condensation points</a:t>
            </a:r>
          </a:p>
        </p:txBody>
      </p:sp>
      <p:sp>
        <p:nvSpPr>
          <p:cNvPr id="208" name="Test image during training"/>
          <p:cNvSpPr txBox="1"/>
          <p:nvPr/>
        </p:nvSpPr>
        <p:spPr>
          <a:xfrm>
            <a:off x="7836906" y="6344713"/>
            <a:ext cx="2120132"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1160859">
              <a:buClr>
                <a:srgbClr val="000000"/>
              </a:buClr>
              <a:defRPr sz="2800">
                <a:solidFill>
                  <a:srgbClr val="FFFFFF"/>
                </a:solidFill>
                <a:latin typeface="Arial"/>
                <a:ea typeface="Arial"/>
                <a:cs typeface="Arial"/>
                <a:sym typeface="Arial"/>
              </a:defRPr>
            </a:lvl1pPr>
          </a:lstStyle>
          <a:p>
            <a:r>
              <a:rPr sz="1400"/>
              <a:t>Test image during training</a:t>
            </a:r>
          </a:p>
        </p:txBody>
      </p:sp>
      <p:sp>
        <p:nvSpPr>
          <p:cNvPr id="15" name="Jan Kieseler"/>
          <p:cNvSpPr txBox="1"/>
          <p:nvPr/>
        </p:nvSpPr>
        <p:spPr>
          <a:xfrm>
            <a:off x="500043" y="6422886"/>
            <a:ext cx="3677509" cy="284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1160859">
              <a:buClr>
                <a:srgbClr val="000000"/>
              </a:buClr>
              <a:defRPr sz="3000">
                <a:solidFill>
                  <a:srgbClr val="929292"/>
                </a:solidFill>
                <a:latin typeface="Arial"/>
                <a:ea typeface="Arial"/>
                <a:cs typeface="Arial"/>
                <a:sym typeface="Arial"/>
              </a:defRPr>
            </a:lvl1pPr>
          </a:lstStyle>
          <a:p>
            <a:r>
              <a:rPr lang="it-IT" sz="1500" smtClean="0"/>
              <a:t>Slide contents are courtesy </a:t>
            </a:r>
            <a:r>
              <a:rPr sz="1500" smtClean="0"/>
              <a:t>Jan </a:t>
            </a:r>
            <a:r>
              <a:rPr sz="1500"/>
              <a:t>Kieseler</a:t>
            </a:r>
          </a:p>
        </p:txBody>
      </p:sp>
    </p:spTree>
    <p:extLst>
      <p:ext uri="{BB962C8B-B14F-4D97-AF65-F5344CB8AC3E}">
        <p14:creationId xmlns:p14="http://schemas.microsoft.com/office/powerpoint/2010/main" val="20833505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04"/>
                </p:tgtEl>
              </p:cMediaNode>
            </p:video>
            <p:seq concurrent="1" prevAc="none" nextAc="seek">
              <p:cTn id="8" restart="whenNotActive" fill="hold" evtFilter="cancelBubble" nodeType="interactiveSeq">
                <p:stCondLst>
                  <p:cond evt="onClick" delay="0">
                    <p:tgtEl>
                      <p:spTgt spid="20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4"/>
                                        </p:tgtEl>
                                      </p:cBhvr>
                                    </p:cmd>
                                  </p:childTnLst>
                                </p:cTn>
                              </p:par>
                            </p:childTnLst>
                          </p:cTn>
                        </p:par>
                      </p:childTnLst>
                    </p:cTn>
                  </p:par>
                </p:childTnLst>
              </p:cTn>
              <p:nextCondLst>
                <p:cond evt="onClick" delay="0">
                  <p:tgtEl>
                    <p:spTgt spid="20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pplication to PF"/>
          <p:cNvSpPr txBox="1">
            <a:spLocks noGrp="1"/>
          </p:cNvSpPr>
          <p:nvPr>
            <p:ph type="title"/>
          </p:nvPr>
        </p:nvSpPr>
        <p:spPr>
          <a:prstGeom prst="rect">
            <a:avLst/>
          </a:prstGeom>
        </p:spPr>
        <p:txBody>
          <a:bodyPr>
            <a:normAutofit/>
          </a:bodyPr>
          <a:lstStyle/>
          <a:p>
            <a:r>
              <a:rPr lang="it-IT" b="1" smtClean="0">
                <a:solidFill>
                  <a:srgbClr val="C00000"/>
                </a:solidFill>
              </a:rPr>
              <a:t>OC 3 - </a:t>
            </a:r>
            <a:r>
              <a:rPr b="1" smtClean="0">
                <a:solidFill>
                  <a:srgbClr val="C00000"/>
                </a:solidFill>
              </a:rPr>
              <a:t>Application </a:t>
            </a:r>
            <a:r>
              <a:rPr b="1">
                <a:solidFill>
                  <a:srgbClr val="C00000"/>
                </a:solidFill>
              </a:rPr>
              <a:t>to </a:t>
            </a:r>
            <a:r>
              <a:rPr lang="it-IT" b="1" smtClean="0">
                <a:solidFill>
                  <a:srgbClr val="C00000"/>
                </a:solidFill>
              </a:rPr>
              <a:t/>
            </a:r>
            <a:br>
              <a:rPr lang="it-IT" b="1" smtClean="0">
                <a:solidFill>
                  <a:srgbClr val="C00000"/>
                </a:solidFill>
              </a:rPr>
            </a:br>
            <a:r>
              <a:rPr lang="it-IT" b="1" smtClean="0">
                <a:solidFill>
                  <a:srgbClr val="C00000"/>
                </a:solidFill>
              </a:rPr>
              <a:t>particle reconstruction</a:t>
            </a:r>
            <a:endParaRPr b="1">
              <a:solidFill>
                <a:srgbClr val="C00000"/>
              </a:solidFill>
            </a:endParaRPr>
          </a:p>
        </p:txBody>
      </p:sp>
      <p:sp>
        <p:nvSpPr>
          <p:cNvPr id="216" name="Only consider EM objects…"/>
          <p:cNvSpPr txBox="1">
            <a:spLocks noGrp="1"/>
          </p:cNvSpPr>
          <p:nvPr>
            <p:ph type="body" sz="quarter" idx="1"/>
          </p:nvPr>
        </p:nvSpPr>
        <p:spPr>
          <a:xfrm>
            <a:off x="212421" y="1892819"/>
            <a:ext cx="5391719" cy="2083141"/>
          </a:xfrm>
          <a:prstGeom prst="rect">
            <a:avLst/>
          </a:prstGeom>
        </p:spPr>
        <p:txBody>
          <a:bodyPr>
            <a:normAutofit fontScale="92500" lnSpcReduction="10000"/>
          </a:bodyPr>
          <a:lstStyle/>
          <a:p>
            <a:pPr marL="457200" lvl="1" indent="0">
              <a:buNone/>
            </a:pPr>
            <a:r>
              <a:rPr lang="it-IT" smtClean="0"/>
              <a:t>Try it on a simplified shower: </a:t>
            </a:r>
            <a:r>
              <a:rPr lang="it-IT"/>
              <a:t>o</a:t>
            </a:r>
            <a:r>
              <a:rPr smtClean="0"/>
              <a:t>nly </a:t>
            </a:r>
            <a:r>
              <a:t>consider </a:t>
            </a:r>
            <a:r>
              <a:rPr/>
              <a:t>EM </a:t>
            </a:r>
            <a:r>
              <a:rPr smtClean="0"/>
              <a:t>objects</a:t>
            </a:r>
            <a:endParaRPr/>
          </a:p>
          <a:p>
            <a:pPr marL="457200" lvl="1" indent="0">
              <a:buNone/>
            </a:pPr>
            <a:endParaRPr/>
          </a:p>
          <a:p>
            <a:pPr marL="457200" lvl="1" indent="0">
              <a:buNone/>
            </a:pPr>
            <a:r>
              <a:t>Shoot up to 9 particles </a:t>
            </a:r>
            <a:r>
              <a:rPr/>
              <a:t>per </a:t>
            </a:r>
            <a:r>
              <a:rPr smtClean="0"/>
              <a:t>event</a:t>
            </a:r>
            <a:r>
              <a:rPr lang="it-IT" smtClean="0"/>
              <a:t>; </a:t>
            </a:r>
            <a:endParaRPr lang="en-US" smtClean="0"/>
          </a:p>
          <a:p>
            <a:pPr marL="457200" lvl="1" indent="0">
              <a:buNone/>
            </a:pPr>
            <a:r>
              <a:rPr lang="en-US"/>
              <a:t>a</a:t>
            </a:r>
            <a:r>
              <a:rPr lang="en-US" smtClean="0"/>
              <a:t>pproximate </a:t>
            </a:r>
            <a:r>
              <a:rPr lang="en-US"/>
              <a:t>tracker by one layer + truth momentum smearing</a:t>
            </a:r>
          </a:p>
          <a:p>
            <a:pPr marL="457200" lvl="1" indent="0">
              <a:buNone/>
            </a:pPr>
            <a:endParaRPr/>
          </a:p>
        </p:txBody>
      </p:sp>
      <p:pic>
        <p:nvPicPr>
          <p:cNvPr id="221" name="detector.pdf" descr="detector.pdf"/>
          <p:cNvPicPr>
            <a:picLocks noChangeAspect="1"/>
          </p:cNvPicPr>
          <p:nvPr/>
        </p:nvPicPr>
        <p:blipFill>
          <a:blip r:embed="rId2">
            <a:extLst/>
          </a:blip>
          <a:srcRect l="6302"/>
          <a:stretch>
            <a:fillRect/>
          </a:stretch>
        </p:blipFill>
        <p:spPr>
          <a:xfrm>
            <a:off x="781212" y="3777225"/>
            <a:ext cx="3115169" cy="2493535"/>
          </a:xfrm>
          <a:prstGeom prst="rect">
            <a:avLst/>
          </a:prstGeom>
          <a:ln w="12700">
            <a:solidFill>
              <a:srgbClr val="000000"/>
            </a:solidFill>
            <a:miter lim="400000"/>
          </a:ln>
        </p:spPr>
      </p:pic>
      <p:pic>
        <p:nvPicPr>
          <p:cNvPr id="14" name="N_efficiency_jet.pdf" descr="N_efficiency_jet.pdf"/>
          <p:cNvPicPr>
            <a:picLocks noChangeAspect="1"/>
          </p:cNvPicPr>
          <p:nvPr/>
        </p:nvPicPr>
        <p:blipFill>
          <a:blip r:embed="rId3">
            <a:extLst/>
          </a:blip>
          <a:stretch>
            <a:fillRect/>
          </a:stretch>
        </p:blipFill>
        <p:spPr>
          <a:xfrm>
            <a:off x="5588060" y="2402696"/>
            <a:ext cx="3194462" cy="2163445"/>
          </a:xfrm>
          <a:prstGeom prst="rect">
            <a:avLst/>
          </a:prstGeom>
          <a:ln w="12700">
            <a:solidFill>
              <a:srgbClr val="000000"/>
            </a:solidFill>
            <a:miter lim="400000"/>
          </a:ln>
        </p:spPr>
      </p:pic>
      <p:pic>
        <p:nvPicPr>
          <p:cNvPr id="15" name="fake_rate.pdf" descr="fake_rate.pdf"/>
          <p:cNvPicPr>
            <a:picLocks noChangeAspect="1"/>
          </p:cNvPicPr>
          <p:nvPr/>
        </p:nvPicPr>
        <p:blipFill>
          <a:blip r:embed="rId4">
            <a:extLst/>
          </a:blip>
          <a:stretch>
            <a:fillRect/>
          </a:stretch>
        </p:blipFill>
        <p:spPr>
          <a:xfrm>
            <a:off x="8876932" y="2402696"/>
            <a:ext cx="3194538" cy="2163497"/>
          </a:xfrm>
          <a:prstGeom prst="rect">
            <a:avLst/>
          </a:prstGeom>
          <a:ln w="12700">
            <a:solidFill>
              <a:srgbClr val="000000"/>
            </a:solidFill>
            <a:miter lim="400000"/>
          </a:ln>
        </p:spPr>
      </p:pic>
      <p:sp>
        <p:nvSpPr>
          <p:cNvPr id="2" name="Rettangolo 1"/>
          <p:cNvSpPr/>
          <p:nvPr/>
        </p:nvSpPr>
        <p:spPr>
          <a:xfrm>
            <a:off x="5208493" y="5023992"/>
            <a:ext cx="7770713" cy="923330"/>
          </a:xfrm>
          <a:prstGeom prst="rect">
            <a:avLst/>
          </a:prstGeom>
        </p:spPr>
        <p:txBody>
          <a:bodyPr wrap="square">
            <a:spAutoFit/>
          </a:bodyPr>
          <a:lstStyle/>
          <a:p>
            <a:pPr lvl="1"/>
            <a:r>
              <a:rPr lang="en-US" smtClean="0">
                <a:sym typeface="Wingdings" panose="05000000000000000000" pitchFamily="2" charset="2"/>
              </a:rPr>
              <a:t> </a:t>
            </a:r>
            <a:r>
              <a:rPr lang="en-US" smtClean="0">
                <a:solidFill>
                  <a:srgbClr val="0070C0"/>
                </a:solidFill>
              </a:rPr>
              <a:t>Excellent </a:t>
            </a:r>
            <a:r>
              <a:rPr lang="en-US" b="1">
                <a:solidFill>
                  <a:srgbClr val="0070C0"/>
                </a:solidFill>
              </a:rPr>
              <a:t>extrapolation properties</a:t>
            </a:r>
            <a:r>
              <a:rPr lang="en-US">
                <a:solidFill>
                  <a:srgbClr val="0070C0"/>
                </a:solidFill>
              </a:rPr>
              <a:t> beyond training conditions</a:t>
            </a:r>
          </a:p>
          <a:p>
            <a:pPr lvl="1"/>
            <a:r>
              <a:rPr lang="en-US">
                <a:solidFill>
                  <a:srgbClr val="0070C0"/>
                </a:solidFill>
              </a:rPr>
              <a:t>Low fake rate, and fakes only at low energies</a:t>
            </a:r>
          </a:p>
          <a:p>
            <a:pPr lvl="1"/>
            <a:r>
              <a:rPr lang="en-US">
                <a:solidFill>
                  <a:srgbClr val="0070C0"/>
                </a:solidFill>
              </a:rPr>
              <a:t>Improved single particle resolution</a:t>
            </a:r>
          </a:p>
        </p:txBody>
      </p:sp>
      <p:sp>
        <p:nvSpPr>
          <p:cNvPr id="3" name="CasellaDiTesto 2"/>
          <p:cNvSpPr txBox="1"/>
          <p:nvPr/>
        </p:nvSpPr>
        <p:spPr>
          <a:xfrm>
            <a:off x="7447668" y="1690688"/>
            <a:ext cx="3708579" cy="646331"/>
          </a:xfrm>
          <a:prstGeom prst="rect">
            <a:avLst/>
          </a:prstGeom>
          <a:noFill/>
        </p:spPr>
        <p:txBody>
          <a:bodyPr wrap="none" rtlCol="0">
            <a:spAutoFit/>
          </a:bodyPr>
          <a:lstStyle/>
          <a:p>
            <a:pPr marL="0" lvl="1"/>
            <a:r>
              <a:rPr lang="it-IT" smtClean="0"/>
              <a:t>Comparison </a:t>
            </a:r>
            <a:r>
              <a:rPr lang="it-IT"/>
              <a:t>to CMS-like </a:t>
            </a:r>
            <a:r>
              <a:rPr lang="it-IT" smtClean="0"/>
              <a:t>Particle flow:</a:t>
            </a:r>
            <a:endParaRPr lang="it-IT"/>
          </a:p>
          <a:p>
            <a:endParaRPr lang="it-IT"/>
          </a:p>
        </p:txBody>
      </p:sp>
      <p:sp>
        <p:nvSpPr>
          <p:cNvPr id="18" name="Jan Kieseler"/>
          <p:cNvSpPr txBox="1"/>
          <p:nvPr/>
        </p:nvSpPr>
        <p:spPr>
          <a:xfrm>
            <a:off x="500043" y="6422886"/>
            <a:ext cx="3677509" cy="284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lvl1pPr algn="l" defTabSz="1160859">
              <a:buClr>
                <a:srgbClr val="000000"/>
              </a:buClr>
              <a:defRPr sz="3000">
                <a:solidFill>
                  <a:srgbClr val="929292"/>
                </a:solidFill>
                <a:latin typeface="Arial"/>
                <a:ea typeface="Arial"/>
                <a:cs typeface="Arial"/>
                <a:sym typeface="Arial"/>
              </a:defRPr>
            </a:lvl1pPr>
          </a:lstStyle>
          <a:p>
            <a:r>
              <a:rPr lang="it-IT" sz="1500" smtClean="0"/>
              <a:t>Slide contents are courtesy </a:t>
            </a:r>
            <a:r>
              <a:rPr sz="1500" smtClean="0"/>
              <a:t>Jan </a:t>
            </a:r>
            <a:r>
              <a:rPr sz="1500"/>
              <a:t>Kieseler</a:t>
            </a:r>
          </a:p>
        </p:txBody>
      </p:sp>
    </p:spTree>
    <p:extLst>
      <p:ext uri="{BB962C8B-B14F-4D97-AF65-F5344CB8AC3E}">
        <p14:creationId xmlns:p14="http://schemas.microsoft.com/office/powerpoint/2010/main" val="260134747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Abstract</a:t>
            </a:r>
            <a:endParaRPr lang="it-IT" b="1">
              <a:solidFill>
                <a:srgbClr val="C00000"/>
              </a:solidFill>
            </a:endParaRPr>
          </a:p>
        </p:txBody>
      </p:sp>
      <p:sp>
        <p:nvSpPr>
          <p:cNvPr id="3" name="Segnaposto contenuto 2"/>
          <p:cNvSpPr>
            <a:spLocks noGrp="1"/>
          </p:cNvSpPr>
          <p:nvPr>
            <p:ph idx="1"/>
          </p:nvPr>
        </p:nvSpPr>
        <p:spPr>
          <a:xfrm>
            <a:off x="1281793" y="2290989"/>
            <a:ext cx="9639300" cy="3564866"/>
          </a:xfrm>
        </p:spPr>
        <p:txBody>
          <a:bodyPr>
            <a:normAutofit fontScale="77500" lnSpcReduction="20000"/>
          </a:bodyPr>
          <a:lstStyle/>
          <a:p>
            <a:pPr marL="0" indent="0">
              <a:lnSpc>
                <a:spcPct val="120000"/>
              </a:lnSpc>
              <a:buNone/>
            </a:pPr>
            <a:r>
              <a:rPr lang="en-US"/>
              <a:t>Take the chain rule of differential calculus, model your system with continuous functions, add overparametrization and an effective way to navigate stochastically through the parameter space in search of an extremum of an utility function, and you have all it takes to find an optimal solution to even the hardest optimization problem. Deep learning, </a:t>
            </a:r>
            <a:r>
              <a:rPr lang="en-US" smtClean="0"/>
              <a:t>nowadays “differentiable programming”, </a:t>
            </a:r>
            <a:r>
              <a:rPr lang="en-US"/>
              <a:t>is boosting our reach to previously intractable problems.</a:t>
            </a:r>
          </a:p>
          <a:p>
            <a:pPr marL="0" indent="0">
              <a:lnSpc>
                <a:spcPct val="120000"/>
              </a:lnSpc>
              <a:buNone/>
            </a:pPr>
            <a:r>
              <a:rPr lang="en-US"/>
              <a:t>I will look at the status of applications of differentiable programming in research in particle physics and related areas, and make a few observations of where we are heading.</a:t>
            </a:r>
          </a:p>
          <a:p>
            <a:pPr marL="0" indent="0">
              <a:buNone/>
            </a:pP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a:t>
            </a:fld>
            <a:endParaRPr lang="en-US"/>
          </a:p>
        </p:txBody>
      </p:sp>
    </p:spTree>
    <p:extLst>
      <p:ext uri="{BB962C8B-B14F-4D97-AF65-F5344CB8AC3E}">
        <p14:creationId xmlns:p14="http://schemas.microsoft.com/office/powerpoint/2010/main" val="3157507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Incorporation of Nuisances in Classification</a:t>
            </a:r>
            <a:endParaRPr lang="it-IT" b="1">
              <a:solidFill>
                <a:srgbClr val="C00000"/>
              </a:solidFill>
            </a:endParaRPr>
          </a:p>
        </p:txBody>
      </p:sp>
      <p:sp>
        <p:nvSpPr>
          <p:cNvPr id="3" name="Segnaposto contenuto 2"/>
          <p:cNvSpPr>
            <a:spLocks noGrp="1"/>
          </p:cNvSpPr>
          <p:nvPr>
            <p:ph idx="1"/>
          </p:nvPr>
        </p:nvSpPr>
        <p:spPr/>
        <p:txBody>
          <a:bodyPr>
            <a:normAutofit fontScale="70000" lnSpcReduction="20000"/>
          </a:bodyPr>
          <a:lstStyle/>
          <a:p>
            <a:pPr marL="0" indent="0">
              <a:buNone/>
            </a:pPr>
            <a:r>
              <a:rPr lang="it-IT" smtClean="0">
                <a:solidFill>
                  <a:srgbClr val="0070C0"/>
                </a:solidFill>
              </a:rPr>
              <a:t>A misaligment esists between </a:t>
            </a:r>
            <a:r>
              <a:rPr lang="it-IT" smtClean="0">
                <a:solidFill>
                  <a:srgbClr val="0070C0"/>
                </a:solidFill>
              </a:rPr>
              <a:t>the dimensionality reduction techniques </a:t>
            </a:r>
            <a:r>
              <a:rPr lang="it-IT" smtClean="0"/>
              <a:t>(operated by NN, e.g. in classifying signal vs background based on observed event features) </a:t>
            </a:r>
            <a:r>
              <a:rPr lang="it-IT" smtClean="0">
                <a:solidFill>
                  <a:srgbClr val="0070C0"/>
                </a:solidFill>
              </a:rPr>
              <a:t>operated in data analysis and the</a:t>
            </a:r>
            <a:r>
              <a:rPr lang="it-IT">
                <a:solidFill>
                  <a:srgbClr val="0070C0"/>
                </a:solidFill>
              </a:rPr>
              <a:t> </a:t>
            </a:r>
            <a:r>
              <a:rPr lang="it-IT" smtClean="0">
                <a:solidFill>
                  <a:srgbClr val="0070C0"/>
                </a:solidFill>
              </a:rPr>
              <a:t>true goal of the analyses </a:t>
            </a:r>
            <a:r>
              <a:rPr lang="it-IT" smtClean="0"/>
              <a:t>(</a:t>
            </a:r>
            <a:r>
              <a:rPr lang="it-IT" i="1" smtClean="0"/>
              <a:t>e.g.</a:t>
            </a:r>
            <a:r>
              <a:rPr lang="it-IT" smtClean="0"/>
              <a:t>, «smallest total uncertainty in parameter x</a:t>
            </a:r>
            <a:r>
              <a:rPr lang="it-IT" smtClean="0"/>
              <a:t>»). </a:t>
            </a:r>
          </a:p>
          <a:p>
            <a:pPr marL="0" indent="0">
              <a:buNone/>
            </a:pPr>
            <a:r>
              <a:rPr lang="it-IT" smtClean="0"/>
              <a:t>Realizing the problem, a </a:t>
            </a:r>
            <a:r>
              <a:rPr lang="it-IT" smtClean="0"/>
              <a:t>number of deep learning techniques have flourished in the past five years with these goals:</a:t>
            </a:r>
          </a:p>
          <a:p>
            <a:pPr marL="0" indent="0">
              <a:buNone/>
            </a:pPr>
            <a:endParaRPr lang="it-IT" smtClean="0"/>
          </a:p>
          <a:p>
            <a:r>
              <a:rPr lang="it-IT" smtClean="0"/>
              <a:t>parametrize effect of nuisances as input to NN</a:t>
            </a:r>
          </a:p>
          <a:p>
            <a:r>
              <a:rPr lang="it-IT" smtClean="0"/>
              <a:t>decorrelate summary statistics from sensitive variable</a:t>
            </a:r>
          </a:p>
          <a:p>
            <a:r>
              <a:rPr lang="it-IT" smtClean="0"/>
              <a:t>penalize the loss to be insensitive of model variations</a:t>
            </a:r>
          </a:p>
          <a:p>
            <a:r>
              <a:rPr lang="it-IT" smtClean="0"/>
              <a:t>make the loss of a NN aware of the final objective and method of extraction</a:t>
            </a:r>
          </a:p>
          <a:p>
            <a:pPr marL="0" indent="0">
              <a:buNone/>
            </a:pPr>
            <a:endParaRPr lang="it-IT" smtClean="0"/>
          </a:p>
          <a:p>
            <a:pPr marL="0" indent="0">
              <a:buNone/>
            </a:pPr>
            <a:r>
              <a:rPr lang="it-IT"/>
              <a:t>Impossible to summarize </a:t>
            </a:r>
            <a:r>
              <a:rPr lang="it-IT" smtClean="0"/>
              <a:t>the above </a:t>
            </a:r>
            <a:r>
              <a:rPr lang="it-IT" smtClean="0"/>
              <a:t>here, </a:t>
            </a:r>
            <a:r>
              <a:rPr lang="it-IT"/>
              <a:t>but for those interested P. de Castro and I produced a review </a:t>
            </a:r>
            <a:r>
              <a:rPr lang="it-IT" smtClean="0">
                <a:solidFill>
                  <a:srgbClr val="00B050"/>
                </a:solidFill>
              </a:rPr>
              <a:t>[De Castro 2020], </a:t>
            </a:r>
            <a:r>
              <a:rPr lang="it-IT" smtClean="0"/>
              <a:t>soon </a:t>
            </a:r>
            <a:r>
              <a:rPr lang="it-IT"/>
              <a:t>to be published in the book «</a:t>
            </a:r>
            <a:r>
              <a:rPr lang="it-IT" b="1"/>
              <a:t>Artificial Intelligence for HEP</a:t>
            </a:r>
            <a:r>
              <a:rPr lang="it-IT"/>
              <a:t>» by World </a:t>
            </a:r>
            <a:r>
              <a:rPr lang="it-IT" smtClean="0"/>
              <a:t>Scientific</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20</a:t>
            </a:fld>
            <a:endParaRPr lang="en-US"/>
          </a:p>
        </p:txBody>
      </p:sp>
    </p:spTree>
    <p:extLst>
      <p:ext uri="{BB962C8B-B14F-4D97-AF65-F5344CB8AC3E}">
        <p14:creationId xmlns:p14="http://schemas.microsoft.com/office/powerpoint/2010/main" val="1482697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Taking it one step further</a:t>
            </a:r>
            <a:endParaRPr lang="it-IT" b="1">
              <a:solidFill>
                <a:srgbClr val="C00000"/>
              </a:solidFill>
            </a:endParaRPr>
          </a:p>
        </p:txBody>
      </p:sp>
      <p:sp>
        <p:nvSpPr>
          <p:cNvPr id="3" name="Segnaposto contenuto 2"/>
          <p:cNvSpPr>
            <a:spLocks noGrp="1"/>
          </p:cNvSpPr>
          <p:nvPr>
            <p:ph idx="1"/>
          </p:nvPr>
        </p:nvSpPr>
        <p:spPr/>
        <p:txBody>
          <a:bodyPr/>
          <a:lstStyle/>
          <a:p>
            <a:pPr marL="0" indent="0">
              <a:buNone/>
            </a:pPr>
            <a:r>
              <a:rPr lang="it-IT" smtClean="0"/>
              <a:t>What we have discussed so far are </a:t>
            </a:r>
            <a:r>
              <a:rPr lang="it-IT" b="1" smtClean="0"/>
              <a:t>current trends </a:t>
            </a:r>
            <a:r>
              <a:rPr lang="it-IT" smtClean="0"/>
              <a:t>– advanced, yet well established research avenues for exploitation of existing AI techniques for HEP research</a:t>
            </a:r>
          </a:p>
          <a:p>
            <a:pPr marL="0" indent="0">
              <a:buNone/>
            </a:pPr>
            <a:endParaRPr lang="it-IT"/>
          </a:p>
          <a:p>
            <a:pPr marL="0" indent="0">
              <a:buNone/>
            </a:pPr>
            <a:r>
              <a:rPr lang="it-IT" smtClean="0"/>
              <a:t>But we should look further, as </a:t>
            </a:r>
            <a:r>
              <a:rPr lang="it-IT" smtClean="0">
                <a:solidFill>
                  <a:srgbClr val="0070C0"/>
                </a:solidFill>
              </a:rPr>
              <a:t>the time from blueprint to publication in HEP is O(20) years</a:t>
            </a:r>
            <a:r>
              <a:rPr lang="it-IT" smtClean="0"/>
              <a:t>, or even longer for more ambitious projects...</a:t>
            </a:r>
          </a:p>
          <a:p>
            <a:pPr marL="0" indent="0">
              <a:buNone/>
            </a:pPr>
            <a:endParaRPr lang="it-IT"/>
          </a:p>
          <a:p>
            <a:pPr marL="0" indent="0">
              <a:buNone/>
            </a:pPr>
            <a:r>
              <a:rPr lang="it-IT" smtClean="0"/>
              <a:t>In the following I will discuss what I personally believe is where the next paradigm shift will occur: </a:t>
            </a:r>
            <a:r>
              <a:rPr lang="it-IT" smtClean="0">
                <a:solidFill>
                  <a:srgbClr val="FF0000"/>
                </a:solidFill>
              </a:rPr>
              <a:t>end-to-end optimization</a:t>
            </a:r>
            <a:endParaRPr lang="it-IT">
              <a:solidFill>
                <a:srgbClr val="FF0000"/>
              </a:solidFill>
            </a:endParaRPr>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21</a:t>
            </a:fld>
            <a:endParaRPr lang="en-US"/>
          </a:p>
        </p:txBody>
      </p:sp>
    </p:spTree>
    <p:extLst>
      <p:ext uri="{BB962C8B-B14F-4D97-AF65-F5344CB8AC3E}">
        <p14:creationId xmlns:p14="http://schemas.microsoft.com/office/powerpoint/2010/main" val="3706426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38200" y="2683634"/>
            <a:ext cx="10690782" cy="4174365"/>
          </a:xfrm>
          <a:prstGeom prst="rect">
            <a:avLst/>
          </a:prstGeom>
        </p:spPr>
      </p:pic>
      <p:sp>
        <p:nvSpPr>
          <p:cNvPr id="2" name="Titolo 1"/>
          <p:cNvSpPr>
            <a:spLocks noGrp="1"/>
          </p:cNvSpPr>
          <p:nvPr>
            <p:ph type="title"/>
          </p:nvPr>
        </p:nvSpPr>
        <p:spPr/>
        <p:txBody>
          <a:bodyPr/>
          <a:lstStyle/>
          <a:p>
            <a:r>
              <a:rPr lang="it-IT" b="1" smtClean="0">
                <a:solidFill>
                  <a:srgbClr val="C00000"/>
                </a:solidFill>
              </a:rPr>
              <a:t>Future Challenges: Introduction/1</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944469"/>
          </a:xfrm>
        </p:spPr>
        <p:txBody>
          <a:bodyPr>
            <a:normAutofit fontScale="85000" lnSpcReduction="20000"/>
          </a:bodyPr>
          <a:lstStyle/>
          <a:p>
            <a:pPr marL="0" indent="0">
              <a:buNone/>
            </a:pPr>
            <a:r>
              <a:rPr lang="en-GB"/>
              <a:t>The 2020 update of the European Strategy for Particle Physics (EUSUPP) </a:t>
            </a:r>
            <a:r>
              <a:rPr lang="en-GB">
                <a:solidFill>
                  <a:srgbClr val="C00000"/>
                </a:solidFill>
              </a:rPr>
              <a:t>[1] </a:t>
            </a:r>
            <a:r>
              <a:rPr lang="en-GB"/>
              <a:t>encourages feasibility studies for new large, long-term projects which will once again push our technological skills to their limits. </a:t>
            </a:r>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22</a:t>
            </a:fld>
            <a:endParaRPr lang="en-US"/>
          </a:p>
        </p:txBody>
      </p:sp>
    </p:spTree>
    <p:extLst>
      <p:ext uri="{BB962C8B-B14F-4D97-AF65-F5344CB8AC3E}">
        <p14:creationId xmlns:p14="http://schemas.microsoft.com/office/powerpoint/2010/main" val="2648771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Future </a:t>
            </a:r>
            <a:r>
              <a:rPr lang="it-IT" b="1">
                <a:solidFill>
                  <a:srgbClr val="C00000"/>
                </a:solidFill>
              </a:rPr>
              <a:t>Challenges: </a:t>
            </a:r>
            <a:r>
              <a:rPr lang="it-IT" b="1" smtClean="0">
                <a:solidFill>
                  <a:srgbClr val="C00000"/>
                </a:solidFill>
              </a:rPr>
              <a:t>Introduction/2</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a:t>The </a:t>
            </a:r>
            <a:r>
              <a:rPr lang="en-GB" smtClean="0"/>
              <a:t>2020 </a:t>
            </a:r>
            <a:r>
              <a:rPr lang="en-GB" dirty="0"/>
              <a:t>update of the European Strategy for Particle Physics (EUSUPP) </a:t>
            </a:r>
            <a:r>
              <a:rPr lang="en-GB" dirty="0">
                <a:solidFill>
                  <a:srgbClr val="00B050"/>
                </a:solidFill>
              </a:rPr>
              <a:t>[1</a:t>
            </a:r>
            <a:r>
              <a:rPr lang="en-GB" dirty="0" smtClean="0">
                <a:solidFill>
                  <a:srgbClr val="00B05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which </a:t>
            </a:r>
            <a:r>
              <a:rPr lang="en-GB"/>
              <a:t>demand </a:t>
            </a:r>
            <a:r>
              <a:rPr lang="en-GB" smtClean="0"/>
              <a:t>resources </a:t>
            </a:r>
            <a:r>
              <a:rPr lang="en-GB" dirty="0"/>
              <a:t>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dirty="0"/>
              <a:t>, there are indications that wide sectors of society no longer consider the furthering of our understanding of matter at the smallest distance </a:t>
            </a:r>
            <a:r>
              <a:rPr lang="en-GB" dirty="0" smtClean="0"/>
              <a:t>scales, or other projects that require large and coordinated effort and significant funding, </a:t>
            </a:r>
            <a:r>
              <a:rPr lang="en-GB" dirty="0"/>
              <a:t>a top priority </a:t>
            </a:r>
            <a:r>
              <a:rPr lang="en-GB" dirty="0">
                <a:solidFill>
                  <a:srgbClr val="C0000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be a key to ensure that the long-term projects envisioned by the EUSUPP may be undertaken and sustained. </a:t>
            </a:r>
            <a:endParaRPr lang="en-US" dirty="0" smtClean="0"/>
          </a:p>
          <a:p>
            <a:pPr marL="0" indent="0">
              <a:buNone/>
            </a:pPr>
            <a:endParaRPr lang="en-US" dirty="0"/>
          </a:p>
        </p:txBody>
      </p:sp>
      <p:pic>
        <p:nvPicPr>
          <p:cNvPr id="5122" name="Picture 2" descr="Climate chang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941" y="4107134"/>
            <a:ext cx="3046352" cy="27417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shortpixel.ai/client/q_glossy,ret_img/https:/www.plasticcollectors.com/wp-content/uploads/2020/11/environmental-pollution-825x4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7989"/>
            <a:ext cx="4917941" cy="27600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hoto by K M Asad/LightRocket via Getty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293" y="4039529"/>
            <a:ext cx="4227707" cy="2818471"/>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23</a:t>
            </a:fld>
            <a:endParaRPr lang="en-US"/>
          </a:p>
        </p:txBody>
      </p:sp>
    </p:spTree>
    <p:extLst>
      <p:ext uri="{BB962C8B-B14F-4D97-AF65-F5344CB8AC3E}">
        <p14:creationId xmlns:p14="http://schemas.microsoft.com/office/powerpoint/2010/main" val="13417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Future Challenges: </a:t>
            </a:r>
            <a:r>
              <a:rPr lang="it-IT" b="1" smtClean="0">
                <a:solidFill>
                  <a:srgbClr val="C00000"/>
                </a:solidFill>
              </a:rPr>
              <a:t>Introduction/3</a:t>
            </a:r>
            <a:r>
              <a:rPr lang="it-IT" smtClean="0">
                <a:solidFill>
                  <a:srgbClr val="C00000"/>
                </a:solidFill>
              </a:rPr>
              <a:t> </a:t>
            </a:r>
            <a:endParaRPr lang="it-IT" dirty="0">
              <a:solidFill>
                <a:srgbClr val="C00000"/>
              </a:solidFill>
            </a:endParaRPr>
          </a:p>
        </p:txBody>
      </p:sp>
      <p:sp>
        <p:nvSpPr>
          <p:cNvPr id="3" name="Segnaposto contenuto 2"/>
          <p:cNvSpPr>
            <a:spLocks noGrp="1"/>
          </p:cNvSpPr>
          <p:nvPr>
            <p:ph idx="1"/>
          </p:nvPr>
        </p:nvSpPr>
        <p:spPr>
          <a:xfrm>
            <a:off x="838199" y="1825625"/>
            <a:ext cx="10769301" cy="4844116"/>
          </a:xfrm>
        </p:spPr>
        <p:txBody>
          <a:bodyPr>
            <a:normAutofit fontScale="85000" lnSpcReduction="20000"/>
          </a:bodyPr>
          <a:lstStyle/>
          <a:p>
            <a:pPr marL="0" indent="0">
              <a:buNone/>
            </a:pPr>
            <a:r>
              <a:rPr lang="en-GB" dirty="0"/>
              <a:t>The recent publication of the 2020 update of the European Strategy for Particle Physics (EUSUPP) </a:t>
            </a:r>
            <a:r>
              <a:rPr lang="en-GB" dirty="0">
                <a:solidFill>
                  <a:srgbClr val="C00000"/>
                </a:solidFill>
              </a:rPr>
              <a:t>[1</a:t>
            </a:r>
            <a:r>
              <a:rPr lang="en-GB" dirty="0" smtClean="0">
                <a:solidFill>
                  <a:srgbClr val="C00000"/>
                </a:solidFill>
              </a:rPr>
              <a:t>] </a:t>
            </a:r>
            <a:r>
              <a:rPr lang="en-GB" dirty="0" smtClean="0"/>
              <a:t>encourages </a:t>
            </a:r>
            <a:r>
              <a:rPr lang="en-GB" dirty="0"/>
              <a:t>feasibility studies for new large, long-term projects which </a:t>
            </a:r>
            <a:r>
              <a:rPr lang="en-GB"/>
              <a:t>will </a:t>
            </a:r>
            <a:r>
              <a:rPr lang="en-GB" smtClean="0"/>
              <a:t>once again push </a:t>
            </a:r>
            <a:r>
              <a:rPr lang="en-GB" dirty="0"/>
              <a:t>our technological skills to their limits. </a:t>
            </a:r>
            <a:endParaRPr lang="en-GB" dirty="0" smtClean="0"/>
          </a:p>
          <a:p>
            <a:pPr marL="0" indent="0">
              <a:buNone/>
            </a:pPr>
            <a:endParaRPr lang="en-GB" dirty="0" smtClean="0"/>
          </a:p>
          <a:p>
            <a:pPr marL="0" indent="0">
              <a:buNone/>
            </a:pPr>
            <a:r>
              <a:rPr lang="en-GB" dirty="0" smtClean="0"/>
              <a:t>At </a:t>
            </a:r>
            <a:r>
              <a:rPr lang="en-GB" dirty="0"/>
              <a:t>the same time, </a:t>
            </a:r>
            <a:r>
              <a:rPr lang="en-GB" dirty="0">
                <a:solidFill>
                  <a:srgbClr val="0070C0"/>
                </a:solidFill>
              </a:rPr>
              <a:t>humanity faces unprecedented global challenges </a:t>
            </a:r>
            <a:r>
              <a:rPr lang="en-GB" dirty="0"/>
              <a:t>(climate change, pandemics, overpopulation) </a:t>
            </a:r>
            <a:r>
              <a:rPr lang="en-GB"/>
              <a:t>which </a:t>
            </a:r>
            <a:r>
              <a:rPr lang="en-GB" smtClean="0"/>
              <a:t>demand resources </a:t>
            </a:r>
            <a:r>
              <a:rPr lang="en-GB" dirty="0"/>
              <a:t>to seek solutions through applied science innovations, rather than investing in fundamental research</a:t>
            </a:r>
            <a:r>
              <a:rPr lang="en-US" dirty="0"/>
              <a:t>. </a:t>
            </a:r>
            <a:endParaRPr lang="en-US" dirty="0" smtClean="0"/>
          </a:p>
          <a:p>
            <a:endParaRPr lang="en-GB" dirty="0" smtClean="0"/>
          </a:p>
          <a:p>
            <a:pPr marL="0" indent="0">
              <a:buNone/>
            </a:pPr>
            <a:r>
              <a:rPr lang="en-GB" dirty="0" smtClean="0"/>
              <a:t>Furthermore</a:t>
            </a:r>
            <a:r>
              <a:rPr lang="en-GB"/>
              <a:t>, </a:t>
            </a:r>
            <a:r>
              <a:rPr lang="en-GB" smtClean="0"/>
              <a:t>there are indications that wide </a:t>
            </a:r>
            <a:r>
              <a:rPr lang="en-GB" dirty="0"/>
              <a:t>sectors of society </a:t>
            </a:r>
            <a:r>
              <a:rPr lang="en-GB" dirty="0">
                <a:solidFill>
                  <a:srgbClr val="FF0000"/>
                </a:solidFill>
              </a:rPr>
              <a:t>no longer</a:t>
            </a:r>
            <a:r>
              <a:rPr lang="en-GB" dirty="0"/>
              <a:t> consider the furthering of our understanding of matter at the smallest distance </a:t>
            </a:r>
            <a:r>
              <a:rPr lang="en-GB" dirty="0" smtClean="0"/>
              <a:t>scales, or other projects that require large and coordinated effort and significant funding, </a:t>
            </a:r>
            <a:r>
              <a:rPr lang="en-GB" dirty="0">
                <a:solidFill>
                  <a:srgbClr val="FF0000"/>
                </a:solidFill>
              </a:rPr>
              <a:t>a top priority </a:t>
            </a:r>
            <a:r>
              <a:rPr lang="en-GB" dirty="0">
                <a:solidFill>
                  <a:srgbClr val="00B050"/>
                </a:solidFill>
              </a:rPr>
              <a:t>[2]</a:t>
            </a:r>
            <a:r>
              <a:rPr lang="en-GB" dirty="0"/>
              <a:t>. </a:t>
            </a:r>
          </a:p>
          <a:p>
            <a:pPr marL="0" indent="0">
              <a:buNone/>
            </a:pPr>
            <a:r>
              <a:rPr lang="en-US" dirty="0" smtClean="0"/>
              <a:t>In </a:t>
            </a:r>
            <a:r>
              <a:rPr lang="en-US" dirty="0"/>
              <a:t>this situation, </a:t>
            </a:r>
            <a:r>
              <a:rPr lang="en-US" b="1" dirty="0">
                <a:solidFill>
                  <a:srgbClr val="0070C0"/>
                </a:solidFill>
              </a:rPr>
              <a:t>ensuring the maximum exploitation of any resources spent on fundamental research is a moral imperative</a:t>
            </a:r>
            <a:r>
              <a:rPr lang="en-US" dirty="0">
                <a:solidFill>
                  <a:srgbClr val="0070C0"/>
                </a:solidFill>
              </a:rPr>
              <a:t>,</a:t>
            </a:r>
            <a:r>
              <a:rPr lang="en-US" dirty="0">
                <a:solidFill>
                  <a:srgbClr val="FF0000"/>
                </a:solidFill>
              </a:rPr>
              <a:t> </a:t>
            </a:r>
            <a:r>
              <a:rPr lang="en-US" dirty="0"/>
              <a:t>and it may </a:t>
            </a:r>
            <a:r>
              <a:rPr lang="en-US"/>
              <a:t>be </a:t>
            </a:r>
            <a:r>
              <a:rPr lang="en-US" smtClean="0"/>
              <a:t>key </a:t>
            </a:r>
            <a:r>
              <a:rPr lang="en-US" dirty="0"/>
              <a:t>to ensure that the long-term projects envisioned by the EUSUPP may be undertaken and sustained. </a:t>
            </a:r>
            <a:endParaRPr lang="en-US" dirty="0" smtClean="0"/>
          </a:p>
          <a:p>
            <a:pPr marL="0" indent="0">
              <a:buNone/>
            </a:pPr>
            <a:endParaRPr lang="en-US" dirty="0"/>
          </a:p>
        </p:txBody>
      </p:sp>
      <p:pic>
        <p:nvPicPr>
          <p:cNvPr id="4" name="Immagine 3"/>
          <p:cNvPicPr>
            <a:picLocks noChangeAspect="1"/>
          </p:cNvPicPr>
          <p:nvPr/>
        </p:nvPicPr>
        <p:blipFill>
          <a:blip r:embed="rId2"/>
          <a:stretch>
            <a:fillRect/>
          </a:stretch>
        </p:blipFill>
        <p:spPr>
          <a:xfrm>
            <a:off x="838198" y="1690688"/>
            <a:ext cx="6261357" cy="2483045"/>
          </a:xfrm>
          <a:prstGeom prst="rect">
            <a:avLst/>
          </a:prstGeom>
        </p:spPr>
      </p:pic>
      <p:pic>
        <p:nvPicPr>
          <p:cNvPr id="5" name="Immagine 4"/>
          <p:cNvPicPr>
            <a:picLocks noChangeAspect="1"/>
          </p:cNvPicPr>
          <p:nvPr/>
        </p:nvPicPr>
        <p:blipFill>
          <a:blip r:embed="rId3"/>
          <a:stretch>
            <a:fillRect/>
          </a:stretch>
        </p:blipFill>
        <p:spPr>
          <a:xfrm>
            <a:off x="7099555" y="1355014"/>
            <a:ext cx="5092443" cy="2892669"/>
          </a:xfrm>
          <a:prstGeom prst="rect">
            <a:avLst/>
          </a:prstGeom>
        </p:spPr>
      </p:pic>
      <p:sp>
        <p:nvSpPr>
          <p:cNvPr id="7" name="Segnaposto piè di pagina 6"/>
          <p:cNvSpPr>
            <a:spLocks noGrp="1"/>
          </p:cNvSpPr>
          <p:nvPr>
            <p:ph type="ftr" sz="quarter" idx="11"/>
          </p:nvPr>
        </p:nvSpPr>
        <p:spPr/>
        <p:txBody>
          <a:bodyPr/>
          <a:lstStyle/>
          <a:p>
            <a:r>
              <a:rPr lang="en-US" smtClean="0"/>
              <a:t>T. Dorigo, Differentiable Programming for Fundamental Physics</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24</a:t>
            </a:fld>
            <a:endParaRPr lang="en-US"/>
          </a:p>
        </p:txBody>
      </p:sp>
    </p:spTree>
    <p:extLst>
      <p:ext uri="{BB962C8B-B14F-4D97-AF65-F5344CB8AC3E}">
        <p14:creationId xmlns:p14="http://schemas.microsoft.com/office/powerpoint/2010/main" val="1307138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The Status </a:t>
            </a:r>
            <a:r>
              <a:rPr lang="it-IT" b="1" dirty="0">
                <a:solidFill>
                  <a:srgbClr val="C00000"/>
                </a:solidFill>
              </a:rPr>
              <a:t>Q</a:t>
            </a:r>
            <a:r>
              <a:rPr lang="it-IT" b="1" dirty="0" smtClean="0">
                <a:solidFill>
                  <a:srgbClr val="C00000"/>
                </a:solidFill>
              </a:rPr>
              <a:t>uo</a:t>
            </a:r>
            <a:endParaRPr lang="it-IT" b="1" dirty="0">
              <a:solidFill>
                <a:srgbClr val="C00000"/>
              </a:solidFill>
            </a:endParaRPr>
          </a:p>
        </p:txBody>
      </p:sp>
      <p:sp>
        <p:nvSpPr>
          <p:cNvPr id="3" name="Segnaposto contenuto 2"/>
          <p:cNvSpPr>
            <a:spLocks noGrp="1"/>
          </p:cNvSpPr>
          <p:nvPr>
            <p:ph idx="1"/>
          </p:nvPr>
        </p:nvSpPr>
        <p:spPr>
          <a:xfrm>
            <a:off x="381000" y="1689099"/>
            <a:ext cx="5857240" cy="5032376"/>
          </a:xfrm>
        </p:spPr>
        <p:txBody>
          <a:bodyPr>
            <a:normAutofit fontScale="70000" lnSpcReduction="20000"/>
          </a:bodyPr>
          <a:lstStyle/>
          <a:p>
            <a:pPr marL="0" indent="0">
              <a:buNone/>
            </a:pPr>
            <a:r>
              <a:rPr lang="en-GB" smtClean="0"/>
              <a:t>In the past 50+ years the </a:t>
            </a:r>
            <a:r>
              <a:rPr lang="en-GB" dirty="0"/>
              <a:t>design of new </a:t>
            </a:r>
            <a:r>
              <a:rPr lang="en-GB"/>
              <a:t>detectors </a:t>
            </a:r>
            <a:r>
              <a:rPr lang="en-GB" smtClean="0"/>
              <a:t>systematically </a:t>
            </a:r>
            <a:r>
              <a:rPr lang="en-GB" dirty="0"/>
              <a:t>leveraged the most performant </a:t>
            </a:r>
            <a:r>
              <a:rPr lang="en-GB"/>
              <a:t>available </a:t>
            </a:r>
            <a:r>
              <a:rPr lang="en-GB" smtClean="0"/>
              <a:t>technologies, </a:t>
            </a:r>
            <a:r>
              <a:rPr lang="en-GB" dirty="0"/>
              <a:t>often fostering significant further advancements </a:t>
            </a:r>
            <a:r>
              <a:rPr lang="en-GB"/>
              <a:t>and </a:t>
            </a:r>
            <a:r>
              <a:rPr lang="en-GB" smtClean="0"/>
              <a:t>spin-offs </a:t>
            </a:r>
            <a:r>
              <a:rPr lang="en-GB" smtClean="0">
                <a:solidFill>
                  <a:srgbClr val="00B050"/>
                </a:solidFill>
              </a:rPr>
              <a:t>[</a:t>
            </a:r>
            <a:r>
              <a:rPr lang="en-GB" dirty="0" smtClean="0">
                <a:solidFill>
                  <a:srgbClr val="00B050"/>
                </a:solidFill>
              </a:rPr>
              <a:t>3]</a:t>
            </a:r>
            <a:r>
              <a:rPr lang="en-GB" dirty="0" smtClean="0"/>
              <a:t>. </a:t>
            </a:r>
            <a:endParaRPr lang="en-GB" dirty="0"/>
          </a:p>
          <a:p>
            <a:pPr marL="0" indent="0">
              <a:buNone/>
            </a:pPr>
            <a:r>
              <a:rPr lang="en-GB" dirty="0" smtClean="0"/>
              <a:t>Yet one </a:t>
            </a:r>
            <a:r>
              <a:rPr lang="en-GB" dirty="0"/>
              <a:t>observes </a:t>
            </a:r>
            <a:r>
              <a:rPr lang="en-GB"/>
              <a:t>that </a:t>
            </a:r>
            <a:r>
              <a:rPr lang="en-GB" b="1" smtClean="0"/>
              <a:t>the crucial </a:t>
            </a:r>
            <a:r>
              <a:rPr lang="en-GB" b="1" dirty="0"/>
              <a:t>underlying global paradigms </a:t>
            </a:r>
            <a:r>
              <a:rPr lang="en-GB" dirty="0"/>
              <a:t>of experimental design </a:t>
            </a:r>
            <a:r>
              <a:rPr lang="en-GB" b="1" dirty="0"/>
              <a:t>have remained mostly unchallenged </a:t>
            </a:r>
            <a:r>
              <a:rPr lang="en-GB" dirty="0"/>
              <a:t>across decades</a:t>
            </a:r>
            <a:r>
              <a:rPr lang="en-GB"/>
              <a:t>. </a:t>
            </a:r>
            <a:endParaRPr lang="en-GB" dirty="0" smtClean="0"/>
          </a:p>
          <a:p>
            <a:r>
              <a:rPr lang="en-GB" b="1" smtClean="0">
                <a:solidFill>
                  <a:srgbClr val="0070C0"/>
                </a:solidFill>
              </a:rPr>
              <a:t>“Track </a:t>
            </a:r>
            <a:r>
              <a:rPr lang="en-GB" b="1" dirty="0">
                <a:solidFill>
                  <a:srgbClr val="0070C0"/>
                </a:solidFill>
              </a:rPr>
              <a:t>first, </a:t>
            </a:r>
            <a:r>
              <a:rPr lang="en-GB" b="1">
                <a:solidFill>
                  <a:srgbClr val="0070C0"/>
                </a:solidFill>
              </a:rPr>
              <a:t>destroy </a:t>
            </a:r>
            <a:r>
              <a:rPr lang="en-GB" b="1" smtClean="0">
                <a:solidFill>
                  <a:srgbClr val="0070C0"/>
                </a:solidFill>
              </a:rPr>
              <a:t>later”</a:t>
            </a:r>
          </a:p>
          <a:p>
            <a:r>
              <a:rPr lang="en-GB" b="1">
                <a:solidFill>
                  <a:srgbClr val="0070C0"/>
                </a:solidFill>
              </a:rPr>
              <a:t>R</a:t>
            </a:r>
            <a:r>
              <a:rPr lang="en-GB" b="1" smtClean="0">
                <a:solidFill>
                  <a:srgbClr val="0070C0"/>
                </a:solidFill>
              </a:rPr>
              <a:t>edundancy </a:t>
            </a:r>
            <a:r>
              <a:rPr lang="en-GB" b="1">
                <a:solidFill>
                  <a:srgbClr val="0070C0"/>
                </a:solidFill>
              </a:rPr>
              <a:t>in </a:t>
            </a:r>
            <a:r>
              <a:rPr lang="en-GB" b="1" smtClean="0">
                <a:solidFill>
                  <a:srgbClr val="0070C0"/>
                </a:solidFill>
              </a:rPr>
              <a:t>detection systems</a:t>
            </a:r>
            <a:endParaRPr lang="en-GB" b="1" smtClean="0"/>
          </a:p>
          <a:p>
            <a:r>
              <a:rPr lang="en-GB" b="1" smtClean="0">
                <a:solidFill>
                  <a:srgbClr val="0070C0"/>
                </a:solidFill>
              </a:rPr>
              <a:t>Symmetrical layouts</a:t>
            </a:r>
          </a:p>
          <a:p>
            <a:pPr marL="0" indent="0">
              <a:buNone/>
            </a:pPr>
            <a:r>
              <a:rPr lang="en-GB" smtClean="0">
                <a:sym typeface="Wingdings" panose="05000000000000000000" pitchFamily="2" charset="2"/>
              </a:rPr>
              <a:t>	</a:t>
            </a:r>
            <a:r>
              <a:rPr lang="en-GB" b="1">
                <a:sym typeface="Wingdings" panose="05000000000000000000" pitchFamily="2" charset="2"/>
              </a:rPr>
              <a:t> </a:t>
            </a:r>
            <a:r>
              <a:rPr lang="en-GB" b="1" smtClean="0">
                <a:sym typeface="Wingdings" panose="05000000000000000000" pitchFamily="2" charset="2"/>
              </a:rPr>
              <a:t>No guarantee of optimality </a:t>
            </a:r>
          </a:p>
          <a:p>
            <a:pPr marL="0" indent="0">
              <a:buNone/>
            </a:pPr>
            <a:endParaRPr lang="en-GB" b="1">
              <a:sym typeface="Wingdings" panose="05000000000000000000" pitchFamily="2" charset="2"/>
            </a:endParaRPr>
          </a:p>
          <a:p>
            <a:pPr marL="0" indent="0">
              <a:buNone/>
            </a:pPr>
            <a:r>
              <a:rPr lang="en-GB" smtClean="0"/>
              <a:t>While </a:t>
            </a:r>
            <a:r>
              <a:rPr lang="en-GB" dirty="0"/>
              <a:t>these choices have served us very well for a long time</a:t>
            </a:r>
            <a:r>
              <a:rPr lang="en-GB"/>
              <a:t>,</a:t>
            </a:r>
            <a:r>
              <a:rPr lang="en-GB" b="1">
                <a:solidFill>
                  <a:srgbClr val="0070C0"/>
                </a:solidFill>
              </a:rPr>
              <a:t> </a:t>
            </a:r>
            <a:r>
              <a:rPr lang="en-GB" smtClean="0"/>
              <a:t>they</a:t>
            </a:r>
            <a:r>
              <a:rPr lang="en-GB" b="1" smtClean="0">
                <a:solidFill>
                  <a:srgbClr val="0070C0"/>
                </a:solidFill>
              </a:rPr>
              <a:t> </a:t>
            </a:r>
            <a:r>
              <a:rPr lang="en-GB" b="1" dirty="0">
                <a:solidFill>
                  <a:srgbClr val="0070C0"/>
                </a:solidFill>
              </a:rPr>
              <a:t>do not directly maximize a high-level utility function</a:t>
            </a:r>
            <a:r>
              <a:rPr lang="en-GB" dirty="0">
                <a:solidFill>
                  <a:srgbClr val="0070C0"/>
                </a:solidFill>
              </a:rPr>
              <a:t>, </a:t>
            </a:r>
            <a:r>
              <a:rPr lang="en-GB" dirty="0"/>
              <a:t>such as the highest discovery reach for a physical process, or measurement precision for a given physics parameter. </a:t>
            </a: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25</a:t>
            </a:fld>
            <a:endParaRPr lang="en-US"/>
          </a:p>
        </p:txBody>
      </p:sp>
      <p:pic>
        <p:nvPicPr>
          <p:cNvPr id="1026" name="Picture 2" descr="CMS Particle Det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036" y="365125"/>
            <a:ext cx="5859964" cy="3008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eme of a typical particle detector (transverse view) for collid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3686174"/>
            <a:ext cx="39624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Optimal for what?</a:t>
            </a:r>
            <a:endParaRPr lang="it-IT" b="1">
              <a:solidFill>
                <a:srgbClr val="C00000"/>
              </a:solidFill>
            </a:endParaRPr>
          </a:p>
        </p:txBody>
      </p:sp>
      <p:sp>
        <p:nvSpPr>
          <p:cNvPr id="3" name="Segnaposto contenuto 2"/>
          <p:cNvSpPr>
            <a:spLocks noGrp="1"/>
          </p:cNvSpPr>
          <p:nvPr>
            <p:ph idx="1"/>
          </p:nvPr>
        </p:nvSpPr>
        <p:spPr>
          <a:xfrm>
            <a:off x="838200" y="1825625"/>
            <a:ext cx="10515600" cy="3757490"/>
          </a:xfrm>
        </p:spPr>
        <p:txBody>
          <a:bodyPr>
            <a:normAutofit fontScale="77500" lnSpcReduction="20000"/>
          </a:bodyPr>
          <a:lstStyle/>
          <a:p>
            <a:pPr marL="0" indent="0">
              <a:buNone/>
            </a:pPr>
            <a:r>
              <a:rPr lang="it-IT" smtClean="0"/>
              <a:t>The reason why detectors are complex is not only that the studied physics is complex: a lot has to do with Science being a demanding job. </a:t>
            </a:r>
            <a:r>
              <a:rPr lang="it-IT">
                <a:solidFill>
                  <a:srgbClr val="0070C0"/>
                </a:solidFill>
              </a:rPr>
              <a:t>W</a:t>
            </a:r>
            <a:r>
              <a:rPr lang="it-IT" smtClean="0">
                <a:solidFill>
                  <a:srgbClr val="0070C0"/>
                </a:solidFill>
              </a:rPr>
              <a:t>e want to study </a:t>
            </a:r>
            <a:r>
              <a:rPr lang="it-IT" i="1" smtClean="0">
                <a:solidFill>
                  <a:srgbClr val="0070C0"/>
                </a:solidFill>
              </a:rPr>
              <a:t>everything </a:t>
            </a:r>
            <a:r>
              <a:rPr lang="it-IT" smtClean="0">
                <a:solidFill>
                  <a:srgbClr val="0070C0"/>
                </a:solidFill>
              </a:rPr>
              <a:t>and do it </a:t>
            </a:r>
            <a:r>
              <a:rPr lang="it-IT" i="1" smtClean="0">
                <a:solidFill>
                  <a:srgbClr val="0070C0"/>
                </a:solidFill>
              </a:rPr>
              <a:t>better</a:t>
            </a:r>
            <a:r>
              <a:rPr lang="it-IT" smtClean="0">
                <a:solidFill>
                  <a:srgbClr val="0070C0"/>
                </a:solidFill>
              </a:rPr>
              <a:t> than previously</a:t>
            </a:r>
          </a:p>
          <a:p>
            <a:pPr marL="0" indent="0">
              <a:buNone/>
            </a:pPr>
            <a:endParaRPr lang="it-IT">
              <a:solidFill>
                <a:srgbClr val="0070C0"/>
              </a:solidFill>
              <a:sym typeface="Wingdings" panose="05000000000000000000" pitchFamily="2" charset="2"/>
            </a:endParaRPr>
          </a:p>
          <a:p>
            <a:pPr marL="0" indent="0">
              <a:buNone/>
            </a:pPr>
            <a:r>
              <a:rPr lang="it-IT" smtClean="0">
                <a:sym typeface="Wingdings" panose="05000000000000000000" pitchFamily="2" charset="2"/>
              </a:rPr>
              <a:t>So, what does it mean for a detector to be </a:t>
            </a:r>
            <a:r>
              <a:rPr lang="it-IT" i="1" smtClean="0">
                <a:sym typeface="Wingdings" panose="05000000000000000000" pitchFamily="2" charset="2"/>
              </a:rPr>
              <a:t>optimal</a:t>
            </a:r>
            <a:r>
              <a:rPr lang="it-IT" smtClean="0">
                <a:sym typeface="Wingdings" panose="05000000000000000000" pitchFamily="2" charset="2"/>
              </a:rPr>
              <a:t>? </a:t>
            </a:r>
          </a:p>
          <a:p>
            <a:pPr marL="0" indent="0">
              <a:buNone/>
            </a:pPr>
            <a:r>
              <a:rPr lang="it-IT" b="1" smtClean="0">
                <a:solidFill>
                  <a:srgbClr val="0070C0"/>
                </a:solidFill>
                <a:sym typeface="Wingdings" panose="05000000000000000000" pitchFamily="2" charset="2"/>
              </a:rPr>
              <a:t>What loss function </a:t>
            </a:r>
            <a:r>
              <a:rPr lang="it-IT" smtClean="0">
                <a:solidFill>
                  <a:srgbClr val="0070C0"/>
                </a:solidFill>
                <a:sym typeface="Wingdings" panose="05000000000000000000" pitchFamily="2" charset="2"/>
              </a:rPr>
              <a:t>do we aim to minimize? </a:t>
            </a:r>
          </a:p>
          <a:p>
            <a:pPr marL="0" indent="0">
              <a:buNone/>
            </a:pPr>
            <a:r>
              <a:rPr lang="it-IT" smtClean="0">
                <a:solidFill>
                  <a:srgbClr val="C00000"/>
                </a:solidFill>
                <a:sym typeface="Wingdings" panose="05000000000000000000" pitchFamily="2" charset="2"/>
              </a:rPr>
              <a:t>		Does it make sense to speak of a single utility function?</a:t>
            </a:r>
          </a:p>
          <a:p>
            <a:pPr marL="0" indent="0">
              <a:buNone/>
            </a:pPr>
            <a:endParaRPr lang="it-IT" smtClean="0">
              <a:sym typeface="Wingdings" panose="05000000000000000000" pitchFamily="2" charset="2"/>
            </a:endParaRPr>
          </a:p>
          <a:p>
            <a:pPr marL="0" indent="0">
              <a:buNone/>
            </a:pPr>
            <a:endParaRPr lang="it-IT" smtClean="0">
              <a:sym typeface="Wingdings" panose="05000000000000000000" pitchFamily="2" charset="2"/>
            </a:endParaRPr>
          </a:p>
          <a:p>
            <a:pPr marL="0" indent="0">
              <a:buNone/>
            </a:pPr>
            <a:r>
              <a:rPr lang="it-IT" smtClean="0">
                <a:sym typeface="Wingdings" panose="05000000000000000000" pitchFamily="2" charset="2"/>
              </a:rPr>
              <a:t>Concerning the last question: </a:t>
            </a:r>
            <a:r>
              <a:rPr lang="it-IT" smtClean="0">
                <a:solidFill>
                  <a:srgbClr val="C00000"/>
                </a:solidFill>
                <a:sym typeface="Wingdings" panose="05000000000000000000" pitchFamily="2" charset="2"/>
              </a:rPr>
              <a:t>I am convinced that it does</a:t>
            </a:r>
            <a:r>
              <a:rPr lang="it-IT" smtClean="0">
                <a:sym typeface="Wingdings" panose="05000000000000000000" pitchFamily="2" charset="2"/>
              </a:rPr>
              <a:t>, and I will try to convince you in the next few slides.</a:t>
            </a:r>
          </a:p>
          <a:p>
            <a:pPr marL="0" indent="0">
              <a:buNone/>
            </a:pPr>
            <a:endParaRPr lang="it-IT">
              <a:sym typeface="Wingdings" panose="05000000000000000000" pitchFamily="2" charset="2"/>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26</a:t>
            </a:fld>
            <a:endParaRPr lang="en-US"/>
          </a:p>
        </p:txBody>
      </p:sp>
    </p:spTree>
    <p:extLst>
      <p:ext uri="{BB962C8B-B14F-4D97-AF65-F5344CB8AC3E}">
        <p14:creationId xmlns:p14="http://schemas.microsoft.com/office/powerpoint/2010/main" val="35801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R</a:t>
            </a:r>
            <a:r>
              <a:rPr lang="it-IT" b="1" smtClean="0">
                <a:solidFill>
                  <a:srgbClr val="C00000"/>
                </a:solidFill>
              </a:rPr>
              <a:t>ecipe for a perfect dinner</a:t>
            </a:r>
            <a:endParaRPr lang="it-IT" b="1">
              <a:solidFill>
                <a:srgbClr val="C00000"/>
              </a:solidFill>
            </a:endParaRPr>
          </a:p>
        </p:txBody>
      </p:sp>
      <p:sp>
        <p:nvSpPr>
          <p:cNvPr id="3" name="Segnaposto contenuto 2"/>
          <p:cNvSpPr>
            <a:spLocks noGrp="1"/>
          </p:cNvSpPr>
          <p:nvPr>
            <p:ph idx="1"/>
          </p:nvPr>
        </p:nvSpPr>
        <p:spPr>
          <a:xfrm>
            <a:off x="335248" y="5619033"/>
            <a:ext cx="11856752" cy="809833"/>
          </a:xfrm>
        </p:spPr>
        <p:txBody>
          <a:bodyPr>
            <a:noAutofit/>
          </a:bodyPr>
          <a:lstStyle/>
          <a:p>
            <a:pPr marL="0" indent="0">
              <a:lnSpc>
                <a:spcPct val="120000"/>
              </a:lnSpc>
              <a:spcBef>
                <a:spcPts val="0"/>
              </a:spcBef>
              <a:buNone/>
            </a:pPr>
            <a:r>
              <a:rPr lang="it-IT" sz="2000" smtClean="0"/>
              <a:t>We are not alien to confidently taking complex decisions in a multi-objective space. We actually do it routinely... </a:t>
            </a:r>
          </a:p>
          <a:p>
            <a:pPr marL="0" indent="0">
              <a:lnSpc>
                <a:spcPct val="120000"/>
              </a:lnSpc>
              <a:spcBef>
                <a:spcPts val="0"/>
              </a:spcBef>
              <a:buNone/>
            </a:pPr>
            <a:r>
              <a:rPr lang="it-IT" sz="2000" smtClean="0"/>
              <a:t>Of course, we are not deterred by knowing that our optimization target is not universal</a:t>
            </a:r>
            <a:endParaRPr lang="it-IT" sz="2000"/>
          </a:p>
        </p:txBody>
      </p:sp>
      <p:pic>
        <p:nvPicPr>
          <p:cNvPr id="4" name="Immagine 3"/>
          <p:cNvPicPr>
            <a:picLocks noChangeAspect="1"/>
          </p:cNvPicPr>
          <p:nvPr/>
        </p:nvPicPr>
        <p:blipFill>
          <a:blip r:embed="rId2"/>
          <a:stretch>
            <a:fillRect/>
          </a:stretch>
        </p:blipFill>
        <p:spPr>
          <a:xfrm>
            <a:off x="8205745" y="78285"/>
            <a:ext cx="3915935" cy="2178436"/>
          </a:xfrm>
          <a:prstGeom prst="rect">
            <a:avLst/>
          </a:prstGeom>
        </p:spPr>
      </p:pic>
      <p:pic>
        <p:nvPicPr>
          <p:cNvPr id="5" name="Immagine 4"/>
          <p:cNvPicPr>
            <a:picLocks noChangeAspect="1"/>
          </p:cNvPicPr>
          <p:nvPr/>
        </p:nvPicPr>
        <p:blipFill>
          <a:blip r:embed="rId3"/>
          <a:stretch>
            <a:fillRect/>
          </a:stretch>
        </p:blipFill>
        <p:spPr>
          <a:xfrm>
            <a:off x="9560905" y="2316088"/>
            <a:ext cx="2560775" cy="1720316"/>
          </a:xfrm>
          <a:prstGeom prst="rect">
            <a:avLst/>
          </a:prstGeom>
        </p:spPr>
      </p:pic>
      <p:pic>
        <p:nvPicPr>
          <p:cNvPr id="7" name="Immagine 6"/>
          <p:cNvPicPr>
            <a:picLocks noChangeAspect="1"/>
          </p:cNvPicPr>
          <p:nvPr/>
        </p:nvPicPr>
        <p:blipFill>
          <a:blip r:embed="rId4"/>
          <a:stretch>
            <a:fillRect/>
          </a:stretch>
        </p:blipFill>
        <p:spPr>
          <a:xfrm>
            <a:off x="8479485" y="4223658"/>
            <a:ext cx="3642194" cy="1332741"/>
          </a:xfrm>
          <a:prstGeom prst="rect">
            <a:avLst/>
          </a:prstGeom>
        </p:spPr>
      </p:pic>
      <p:pic>
        <p:nvPicPr>
          <p:cNvPr id="8" name="Immagine 7"/>
          <p:cNvPicPr>
            <a:picLocks noChangeAspect="1"/>
          </p:cNvPicPr>
          <p:nvPr/>
        </p:nvPicPr>
        <p:blipFill>
          <a:blip r:embed="rId5"/>
          <a:stretch>
            <a:fillRect/>
          </a:stretch>
        </p:blipFill>
        <p:spPr>
          <a:xfrm>
            <a:off x="294198" y="1614114"/>
            <a:ext cx="1116929" cy="1510493"/>
          </a:xfrm>
          <a:prstGeom prst="rect">
            <a:avLst/>
          </a:prstGeom>
        </p:spPr>
      </p:pic>
      <p:pic>
        <p:nvPicPr>
          <p:cNvPr id="9" name="Immagine 8"/>
          <p:cNvPicPr>
            <a:picLocks noChangeAspect="1"/>
          </p:cNvPicPr>
          <p:nvPr/>
        </p:nvPicPr>
        <p:blipFill>
          <a:blip r:embed="rId6"/>
          <a:stretch>
            <a:fillRect/>
          </a:stretch>
        </p:blipFill>
        <p:spPr>
          <a:xfrm>
            <a:off x="7757920" y="2321301"/>
            <a:ext cx="1741900" cy="1516567"/>
          </a:xfrm>
          <a:prstGeom prst="rect">
            <a:avLst/>
          </a:prstGeom>
        </p:spPr>
      </p:pic>
      <p:pic>
        <p:nvPicPr>
          <p:cNvPr id="10" name="Immagine 9"/>
          <p:cNvPicPr>
            <a:picLocks noChangeAspect="1"/>
          </p:cNvPicPr>
          <p:nvPr/>
        </p:nvPicPr>
        <p:blipFill>
          <a:blip r:embed="rId7"/>
          <a:stretch>
            <a:fillRect/>
          </a:stretch>
        </p:blipFill>
        <p:spPr>
          <a:xfrm>
            <a:off x="1472212" y="1614113"/>
            <a:ext cx="2389231" cy="1518157"/>
          </a:xfrm>
          <a:prstGeom prst="rect">
            <a:avLst/>
          </a:prstGeom>
        </p:spPr>
      </p:pic>
      <p:pic>
        <p:nvPicPr>
          <p:cNvPr id="11" name="Immagine 10"/>
          <p:cNvPicPr>
            <a:picLocks noChangeAspect="1"/>
          </p:cNvPicPr>
          <p:nvPr/>
        </p:nvPicPr>
        <p:blipFill>
          <a:blip r:embed="rId8"/>
          <a:stretch>
            <a:fillRect/>
          </a:stretch>
        </p:blipFill>
        <p:spPr>
          <a:xfrm>
            <a:off x="6252809" y="4241829"/>
            <a:ext cx="2161252" cy="1330245"/>
          </a:xfrm>
          <a:prstGeom prst="rect">
            <a:avLst/>
          </a:prstGeom>
        </p:spPr>
      </p:pic>
      <p:pic>
        <p:nvPicPr>
          <p:cNvPr id="12" name="Immagine 11"/>
          <p:cNvPicPr>
            <a:picLocks noChangeAspect="1"/>
          </p:cNvPicPr>
          <p:nvPr/>
        </p:nvPicPr>
        <p:blipFill>
          <a:blip r:embed="rId9"/>
          <a:stretch>
            <a:fillRect/>
          </a:stretch>
        </p:blipFill>
        <p:spPr>
          <a:xfrm>
            <a:off x="3862420" y="3869586"/>
            <a:ext cx="2324965" cy="1686813"/>
          </a:xfrm>
          <a:prstGeom prst="rect">
            <a:avLst/>
          </a:prstGeom>
        </p:spPr>
      </p:pic>
      <p:pic>
        <p:nvPicPr>
          <p:cNvPr id="14" name="Immagine 13"/>
          <p:cNvPicPr>
            <a:picLocks noChangeAspect="1"/>
          </p:cNvPicPr>
          <p:nvPr/>
        </p:nvPicPr>
        <p:blipFill>
          <a:blip r:embed="rId10"/>
          <a:stretch>
            <a:fillRect/>
          </a:stretch>
        </p:blipFill>
        <p:spPr>
          <a:xfrm>
            <a:off x="1608404" y="4242528"/>
            <a:ext cx="2221303" cy="1328845"/>
          </a:xfrm>
          <a:prstGeom prst="rect">
            <a:avLst/>
          </a:prstGeom>
        </p:spPr>
      </p:pic>
      <p:pic>
        <p:nvPicPr>
          <p:cNvPr id="15" name="Immagine 14"/>
          <p:cNvPicPr>
            <a:picLocks noChangeAspect="1"/>
          </p:cNvPicPr>
          <p:nvPr/>
        </p:nvPicPr>
        <p:blipFill>
          <a:blip r:embed="rId11"/>
          <a:stretch>
            <a:fillRect/>
          </a:stretch>
        </p:blipFill>
        <p:spPr>
          <a:xfrm>
            <a:off x="6263624" y="2988820"/>
            <a:ext cx="1455117" cy="1231072"/>
          </a:xfrm>
          <a:prstGeom prst="rect">
            <a:avLst/>
          </a:prstGeom>
        </p:spPr>
      </p:pic>
      <p:sp>
        <p:nvSpPr>
          <p:cNvPr id="17" name="Segnaposto piè di pagina 16"/>
          <p:cNvSpPr>
            <a:spLocks noGrp="1"/>
          </p:cNvSpPr>
          <p:nvPr>
            <p:ph type="ftr" sz="quarter" idx="11"/>
          </p:nvPr>
        </p:nvSpPr>
        <p:spPr/>
        <p:txBody>
          <a:bodyPr/>
          <a:lstStyle/>
          <a:p>
            <a:r>
              <a:rPr lang="en-US" smtClean="0"/>
              <a:t>T. Dorigo, Differentiable Programming for Fundamental Physics</a:t>
            </a:r>
            <a:endParaRPr lang="en-US"/>
          </a:p>
        </p:txBody>
      </p:sp>
      <p:sp>
        <p:nvSpPr>
          <p:cNvPr id="18" name="Segnaposto numero diapositiva 17"/>
          <p:cNvSpPr>
            <a:spLocks noGrp="1"/>
          </p:cNvSpPr>
          <p:nvPr>
            <p:ph type="sldNum" sz="quarter" idx="12"/>
          </p:nvPr>
        </p:nvSpPr>
        <p:spPr/>
        <p:txBody>
          <a:bodyPr/>
          <a:lstStyle/>
          <a:p>
            <a:fld id="{C6657B89-A023-4184-86DD-540BD0318D04}" type="slidenum">
              <a:rPr lang="en-US" smtClean="0"/>
              <a:t>27</a:t>
            </a:fld>
            <a:endParaRPr lang="en-US"/>
          </a:p>
        </p:txBody>
      </p:sp>
      <p:pic>
        <p:nvPicPr>
          <p:cNvPr id="6" name="Immagine 5"/>
          <p:cNvPicPr>
            <a:picLocks noChangeAspect="1"/>
          </p:cNvPicPr>
          <p:nvPr/>
        </p:nvPicPr>
        <p:blipFill>
          <a:blip r:embed="rId12"/>
          <a:stretch>
            <a:fillRect/>
          </a:stretch>
        </p:blipFill>
        <p:spPr>
          <a:xfrm>
            <a:off x="294199" y="3204376"/>
            <a:ext cx="2074248" cy="1255542"/>
          </a:xfrm>
          <a:prstGeom prst="rect">
            <a:avLst/>
          </a:prstGeom>
        </p:spPr>
      </p:pic>
      <p:pic>
        <p:nvPicPr>
          <p:cNvPr id="13" name="Immagine 12"/>
          <p:cNvPicPr>
            <a:picLocks noChangeAspect="1"/>
          </p:cNvPicPr>
          <p:nvPr/>
        </p:nvPicPr>
        <p:blipFill>
          <a:blip r:embed="rId13"/>
          <a:stretch>
            <a:fillRect/>
          </a:stretch>
        </p:blipFill>
        <p:spPr>
          <a:xfrm>
            <a:off x="3922528" y="1614113"/>
            <a:ext cx="2596162" cy="1510494"/>
          </a:xfrm>
          <a:prstGeom prst="rect">
            <a:avLst/>
          </a:prstGeom>
        </p:spPr>
      </p:pic>
    </p:spTree>
    <p:extLst>
      <p:ext uri="{BB962C8B-B14F-4D97-AF65-F5344CB8AC3E}">
        <p14:creationId xmlns:p14="http://schemas.microsoft.com/office/powerpoint/2010/main" val="4196529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Recipe for a perfect detector</a:t>
            </a:r>
            <a:endParaRPr lang="it-IT" b="1">
              <a:solidFill>
                <a:srgbClr val="C00000"/>
              </a:solidFill>
            </a:endParaRPr>
          </a:p>
        </p:txBody>
      </p:sp>
      <p:sp>
        <p:nvSpPr>
          <p:cNvPr id="3" name="Segnaposto contenuto 2"/>
          <p:cNvSpPr>
            <a:spLocks noGrp="1"/>
          </p:cNvSpPr>
          <p:nvPr>
            <p:ph idx="1"/>
          </p:nvPr>
        </p:nvSpPr>
        <p:spPr>
          <a:xfrm>
            <a:off x="524158" y="1908585"/>
            <a:ext cx="6646682" cy="4351338"/>
          </a:xfrm>
        </p:spPr>
        <p:txBody>
          <a:bodyPr>
            <a:normAutofit fontScale="77500" lnSpcReduction="20000"/>
          </a:bodyPr>
          <a:lstStyle/>
          <a:p>
            <a:pPr marL="514350" indent="-514350">
              <a:buFont typeface="+mj-lt"/>
              <a:buAutoNum type="arabicPeriod"/>
            </a:pPr>
            <a:r>
              <a:rPr lang="it-IT" smtClean="0"/>
              <a:t>Assess your total </a:t>
            </a:r>
            <a:r>
              <a:rPr lang="it-IT" b="1" smtClean="0"/>
              <a:t>budget</a:t>
            </a:r>
            <a:r>
              <a:rPr lang="it-IT" smtClean="0"/>
              <a:t> and </a:t>
            </a:r>
            <a:r>
              <a:rPr lang="it-IT" b="1" smtClean="0"/>
              <a:t>time</a:t>
            </a:r>
            <a:r>
              <a:rPr lang="it-IT" smtClean="0"/>
              <a:t>-to-completion</a:t>
            </a:r>
          </a:p>
          <a:p>
            <a:pPr marL="514350" indent="-514350">
              <a:buFont typeface="+mj-lt"/>
              <a:buAutoNum type="arabicPeriod"/>
            </a:pPr>
            <a:r>
              <a:rPr lang="it-IT" smtClean="0"/>
              <a:t>Model as a steep function the </a:t>
            </a:r>
            <a:r>
              <a:rPr lang="it-IT" b="1" smtClean="0"/>
              <a:t>cost</a:t>
            </a:r>
            <a:r>
              <a:rPr lang="it-IT" smtClean="0"/>
              <a:t> of overriding budget or time</a:t>
            </a:r>
          </a:p>
          <a:p>
            <a:pPr marL="514350" indent="-514350">
              <a:buFont typeface="+mj-lt"/>
              <a:buAutoNum type="arabicPeriod"/>
            </a:pPr>
            <a:r>
              <a:rPr lang="it-IT" smtClean="0"/>
              <a:t>Assess the </a:t>
            </a:r>
            <a:r>
              <a:rPr lang="it-IT" b="1" smtClean="0"/>
              <a:t>scientific impact</a:t>
            </a:r>
            <a:r>
              <a:rPr lang="it-IT" smtClean="0"/>
              <a:t> of each achievable scientific results, optionally </a:t>
            </a:r>
            <a:r>
              <a:rPr lang="it-IT" i="1" smtClean="0"/>
              <a:t>as a continuous function of their precision</a:t>
            </a:r>
          </a:p>
          <a:p>
            <a:pPr marL="514350" indent="-514350">
              <a:buFont typeface="+mj-lt"/>
              <a:buAutoNum type="arabicPeriod"/>
            </a:pPr>
            <a:r>
              <a:rPr lang="it-IT" b="1" smtClean="0"/>
              <a:t>Create a differentiable model </a:t>
            </a:r>
            <a:r>
              <a:rPr lang="it-IT" smtClean="0"/>
              <a:t>of the geometry, the components, the information-extraction procedures, and the utility function</a:t>
            </a:r>
          </a:p>
          <a:p>
            <a:pPr marL="514350" indent="-514350">
              <a:buFont typeface="+mj-lt"/>
              <a:buAutoNum type="arabicPeriod"/>
            </a:pPr>
            <a:r>
              <a:rPr lang="it-IT" smtClean="0"/>
              <a:t>Construct a pipeline with those modules, enabling backpropagation and gradient descent functionality</a:t>
            </a:r>
          </a:p>
          <a:p>
            <a:pPr marL="514350" indent="-514350">
              <a:buFont typeface="+mj-lt"/>
              <a:buAutoNum type="arabicPeriod"/>
            </a:pPr>
            <a:r>
              <a:rPr lang="it-IT" smtClean="0">
                <a:solidFill>
                  <a:srgbClr val="0070C0"/>
                </a:solidFill>
              </a:rPr>
              <a:t>Let the chain rule of differential calculus do the hard work for you </a:t>
            </a:r>
          </a:p>
          <a:p>
            <a:pPr marL="514350" indent="-514350">
              <a:buFont typeface="+mj-lt"/>
              <a:buAutoNum type="arabicPeriod"/>
            </a:pPr>
            <a:endParaRPr lang="it-IT"/>
          </a:p>
        </p:txBody>
      </p:sp>
      <p:pic>
        <p:nvPicPr>
          <p:cNvPr id="4" name="Immagine 3"/>
          <p:cNvPicPr>
            <a:picLocks noChangeAspect="1"/>
          </p:cNvPicPr>
          <p:nvPr/>
        </p:nvPicPr>
        <p:blipFill>
          <a:blip r:embed="rId2"/>
          <a:stretch>
            <a:fillRect/>
          </a:stretch>
        </p:blipFill>
        <p:spPr>
          <a:xfrm>
            <a:off x="7726255" y="1479176"/>
            <a:ext cx="4310110" cy="5203397"/>
          </a:xfrm>
          <a:prstGeom prst="rect">
            <a:avLst/>
          </a:prstGeom>
        </p:spPr>
      </p:pic>
      <p:sp>
        <p:nvSpPr>
          <p:cNvPr id="7" name="Segnaposto numero diapositiva 6"/>
          <p:cNvSpPr>
            <a:spLocks noGrp="1"/>
          </p:cNvSpPr>
          <p:nvPr>
            <p:ph type="sldNum" sz="quarter" idx="12"/>
          </p:nvPr>
        </p:nvSpPr>
        <p:spPr/>
        <p:txBody>
          <a:bodyPr/>
          <a:lstStyle/>
          <a:p>
            <a:fld id="{C6657B89-A023-4184-86DD-540BD0318D04}" type="slidenum">
              <a:rPr lang="en-US" smtClean="0"/>
              <a:t>28</a:t>
            </a:fld>
            <a:endParaRPr lang="en-US"/>
          </a:p>
        </p:txBody>
      </p:sp>
      <p:sp>
        <p:nvSpPr>
          <p:cNvPr id="8" name="CasellaDiTesto 7"/>
          <p:cNvSpPr txBox="1"/>
          <p:nvPr/>
        </p:nvSpPr>
        <p:spPr>
          <a:xfrm>
            <a:off x="1650133" y="6259923"/>
            <a:ext cx="5861989" cy="430887"/>
          </a:xfrm>
          <a:prstGeom prst="rect">
            <a:avLst/>
          </a:prstGeom>
          <a:noFill/>
        </p:spPr>
        <p:txBody>
          <a:bodyPr wrap="none" rtlCol="0">
            <a:spAutoFit/>
          </a:bodyPr>
          <a:lstStyle/>
          <a:p>
            <a:r>
              <a:rPr lang="it-IT" sz="2200" smtClean="0">
                <a:solidFill>
                  <a:srgbClr val="FF0000"/>
                </a:solidFill>
              </a:rPr>
              <a:t>We’ll get there, but first let’s see why we need to.</a:t>
            </a:r>
            <a:endParaRPr lang="it-IT" sz="2200">
              <a:solidFill>
                <a:srgbClr val="FF0000"/>
              </a:solidFill>
            </a:endParaRPr>
          </a:p>
        </p:txBody>
      </p:sp>
    </p:spTree>
    <p:extLst>
      <p:ext uri="{BB962C8B-B14F-4D97-AF65-F5344CB8AC3E}">
        <p14:creationId xmlns:p14="http://schemas.microsoft.com/office/powerpoint/2010/main" val="2034824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err="1" smtClean="0">
                <a:solidFill>
                  <a:srgbClr val="C00000"/>
                </a:solidFill>
              </a:rPr>
              <a:t>Makeshift</a:t>
            </a:r>
            <a:r>
              <a:rPr lang="it-IT" b="1" smtClean="0">
                <a:solidFill>
                  <a:srgbClr val="C00000"/>
                </a:solidFill>
              </a:rPr>
              <a:t> surrogates of objectives</a:t>
            </a:r>
            <a:endParaRPr lang="it-IT" b="1" dirty="0">
              <a:solidFill>
                <a:srgbClr val="C00000"/>
              </a:solidFill>
            </a:endParaRPr>
          </a:p>
        </p:txBody>
      </p:sp>
      <p:sp>
        <p:nvSpPr>
          <p:cNvPr id="3" name="Segnaposto contenuto 2"/>
          <p:cNvSpPr>
            <a:spLocks noGrp="1"/>
          </p:cNvSpPr>
          <p:nvPr>
            <p:ph idx="1"/>
          </p:nvPr>
        </p:nvSpPr>
        <p:spPr>
          <a:xfrm>
            <a:off x="838200" y="1825624"/>
            <a:ext cx="10515600" cy="5032376"/>
          </a:xfrm>
        </p:spPr>
        <p:txBody>
          <a:bodyPr>
            <a:noAutofit/>
          </a:bodyPr>
          <a:lstStyle/>
          <a:p>
            <a:pPr marL="0" indent="0">
              <a:buNone/>
            </a:pPr>
            <a:r>
              <a:rPr lang="en-GB" sz="2000"/>
              <a:t>W</a:t>
            </a:r>
            <a:r>
              <a:rPr lang="en-GB" sz="2000" smtClean="0"/>
              <a:t>hen </a:t>
            </a:r>
            <a:r>
              <a:rPr lang="en-GB" sz="2000" dirty="0"/>
              <a:t>we design the sensors for a tracking device, operate choices on budget allocations, define requirements for the various resolutions of detection elements, or choose composition and layout of active and passive material of calorimeter cells, </a:t>
            </a:r>
            <a:r>
              <a:rPr lang="en-GB" sz="2000" b="1" dirty="0"/>
              <a:t>we are implicitly trying to find an optimal working point in a loosely-constrained feature space of hundreds of dimensions</a:t>
            </a:r>
            <a:r>
              <a:rPr lang="en-GB" sz="2000" dirty="0"/>
              <a:t>. </a:t>
            </a:r>
            <a:r>
              <a:rPr lang="en-GB" sz="2000" dirty="0" smtClean="0"/>
              <a:t>Such </a:t>
            </a:r>
            <a:r>
              <a:rPr lang="en-GB" sz="2000" dirty="0"/>
              <a:t>a task is </a:t>
            </a:r>
            <a:r>
              <a:rPr lang="en-GB" sz="2000" dirty="0">
                <a:solidFill>
                  <a:srgbClr val="0070C0"/>
                </a:solidFill>
              </a:rPr>
              <a:t>clearly super-human</a:t>
            </a:r>
            <a:r>
              <a:rPr lang="en-GB" sz="2000"/>
              <a:t>. </a:t>
            </a:r>
            <a:endParaRPr lang="en-GB" sz="2000" dirty="0" smtClean="0"/>
          </a:p>
          <a:p>
            <a:pPr marL="0" indent="0">
              <a:buNone/>
            </a:pPr>
            <a:r>
              <a:rPr lang="en-GB" sz="2000" dirty="0" smtClean="0"/>
              <a:t>Because </a:t>
            </a:r>
            <a:r>
              <a:rPr lang="en-GB" sz="2000" dirty="0"/>
              <a:t>of that, </a:t>
            </a:r>
            <a:r>
              <a:rPr lang="en-GB" sz="2000" dirty="0">
                <a:solidFill>
                  <a:srgbClr val="0070C0"/>
                </a:solidFill>
              </a:rPr>
              <a:t>we set our aim on makeshift surrogates of our real objectives</a:t>
            </a:r>
            <a:r>
              <a:rPr lang="en-GB" sz="2000" dirty="0"/>
              <a:t>. </a:t>
            </a:r>
            <a:endParaRPr lang="en-GB" sz="2000" dirty="0" smtClean="0"/>
          </a:p>
          <a:p>
            <a:r>
              <a:rPr lang="en-GB" sz="2000" i="1" smtClean="0"/>
              <a:t>E.g.</a:t>
            </a:r>
            <a:r>
              <a:rPr lang="en-GB" sz="2000" smtClean="0"/>
              <a:t>, </a:t>
            </a:r>
            <a:r>
              <a:rPr lang="en-GB" sz="2000" dirty="0" smtClean="0"/>
              <a:t>we </a:t>
            </a:r>
            <a:r>
              <a:rPr lang="en-GB" sz="2000" dirty="0"/>
              <a:t>might desire our objective to be “</a:t>
            </a:r>
            <a:r>
              <a:rPr lang="en-GB" sz="2000" i="1" dirty="0"/>
              <a:t>the highest precision on the Higgs boson self-couplings our budget can ensure</a:t>
            </a:r>
            <a:r>
              <a:rPr lang="en-GB" sz="2000" dirty="0"/>
              <a:t>”, </a:t>
            </a:r>
            <a:r>
              <a:rPr lang="en-GB" sz="2000" dirty="0" smtClean="0"/>
              <a:t>but all we can do </a:t>
            </a:r>
            <a:r>
              <a:rPr lang="en-GB" sz="2000" smtClean="0"/>
              <a:t>is stick </a:t>
            </a:r>
            <a:r>
              <a:rPr lang="en-GB" sz="2000"/>
              <a:t>to </a:t>
            </a:r>
            <a:r>
              <a:rPr lang="en-GB" sz="2000" smtClean="0"/>
              <a:t>useful proxies suggested by past </a:t>
            </a:r>
            <a:r>
              <a:rPr lang="en-GB" sz="2000" dirty="0"/>
              <a:t>experience, and rather focus on the “</a:t>
            </a:r>
            <a:r>
              <a:rPr lang="en-GB" sz="2000" i="1" dirty="0"/>
              <a:t>highest achievable energy resolution for isolated photons</a:t>
            </a:r>
            <a:r>
              <a:rPr lang="en-GB" sz="2000" dirty="0"/>
              <a:t>”, ignoring the rest of the parameter </a:t>
            </a:r>
            <a:r>
              <a:rPr lang="en-GB" sz="2000" smtClean="0"/>
              <a:t>space </a:t>
            </a:r>
          </a:p>
          <a:p>
            <a:r>
              <a:rPr lang="en-GB" sz="2000" smtClean="0"/>
              <a:t>In a neutrino detector this would instead sound as “the highest precision on </a:t>
            </a:r>
            <a:r>
              <a:rPr lang="el-GR" sz="2000" b="1" smtClean="0"/>
              <a:t>θ</a:t>
            </a:r>
            <a:r>
              <a:rPr lang="it-IT" sz="2000" b="1" baseline="-25000" smtClean="0"/>
              <a:t>13</a:t>
            </a:r>
            <a:r>
              <a:rPr lang="en-GB" sz="2000" smtClean="0"/>
              <a:t> we can get”, when the focus becomes instead maximizing the number of interactions and reducing the background level.</a:t>
            </a:r>
            <a:endParaRPr lang="en-GB" sz="2000" dirty="0" smtClean="0"/>
          </a:p>
          <a:p>
            <a:r>
              <a:rPr lang="en-GB" sz="2000" dirty="0"/>
              <a:t>O</a:t>
            </a:r>
            <a:r>
              <a:rPr lang="en-GB" sz="2000" dirty="0" smtClean="0"/>
              <a:t>ur </a:t>
            </a:r>
            <a:r>
              <a:rPr lang="en-GB" sz="2000" dirty="0"/>
              <a:t>simulations only allow us to probe the result of specific choices, </a:t>
            </a:r>
            <a:r>
              <a:rPr lang="en-GB" sz="2000" dirty="0">
                <a:solidFill>
                  <a:srgbClr val="0070C0"/>
                </a:solidFill>
              </a:rPr>
              <a:t>not to </a:t>
            </a:r>
            <a:r>
              <a:rPr lang="en-GB" sz="2000">
                <a:solidFill>
                  <a:srgbClr val="0070C0"/>
                </a:solidFill>
              </a:rPr>
              <a:t>map </a:t>
            </a:r>
            <a:r>
              <a:rPr lang="en-GB" sz="2000" smtClean="0">
                <a:solidFill>
                  <a:srgbClr val="0070C0"/>
                </a:solidFill>
              </a:rPr>
              <a:t>interdependencies and find extrema of an utility</a:t>
            </a:r>
            <a:r>
              <a:rPr lang="en-GB" sz="2000" smtClean="0"/>
              <a:t>. </a:t>
            </a:r>
            <a:endParaRPr lang="en-GB" sz="2000" dirty="0"/>
          </a:p>
          <a:p>
            <a:pPr marL="0" indent="0">
              <a:buNone/>
            </a:pPr>
            <a:endParaRPr lang="en-GB" sz="2000" dirty="0"/>
          </a:p>
          <a:p>
            <a:endParaRPr lang="it-IT" sz="2000" dirty="0"/>
          </a:p>
        </p:txBody>
      </p:sp>
      <p:sp>
        <p:nvSpPr>
          <p:cNvPr id="7" name="Segnaposto numero diapositiva 6"/>
          <p:cNvSpPr>
            <a:spLocks noGrp="1"/>
          </p:cNvSpPr>
          <p:nvPr>
            <p:ph type="sldNum" sz="quarter" idx="12"/>
          </p:nvPr>
        </p:nvSpPr>
        <p:spPr/>
        <p:txBody>
          <a:bodyPr/>
          <a:lstStyle/>
          <a:p>
            <a:fld id="{C6657B89-A023-4184-86DD-540BD0318D04}" type="slidenum">
              <a:rPr lang="en-US" smtClean="0"/>
              <a:t>29</a:t>
            </a:fld>
            <a:endParaRPr lang="en-US"/>
          </a:p>
        </p:txBody>
      </p:sp>
    </p:spTree>
    <p:extLst>
      <p:ext uri="{BB962C8B-B14F-4D97-AF65-F5344CB8AC3E}">
        <p14:creationId xmlns:p14="http://schemas.microsoft.com/office/powerpoint/2010/main" val="33118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Contents of this lecture</a:t>
            </a:r>
            <a:endParaRPr lang="it-IT" b="1">
              <a:solidFill>
                <a:srgbClr val="C00000"/>
              </a:solidFill>
            </a:endParaRPr>
          </a:p>
        </p:txBody>
      </p:sp>
      <p:sp>
        <p:nvSpPr>
          <p:cNvPr id="3" name="Segnaposto contenuto 2"/>
          <p:cNvSpPr>
            <a:spLocks noGrp="1"/>
          </p:cNvSpPr>
          <p:nvPr>
            <p:ph idx="1"/>
          </p:nvPr>
        </p:nvSpPr>
        <p:spPr>
          <a:xfrm>
            <a:off x="838200" y="2733039"/>
            <a:ext cx="10515600" cy="3443923"/>
          </a:xfrm>
        </p:spPr>
        <p:txBody>
          <a:bodyPr/>
          <a:lstStyle/>
          <a:p>
            <a:r>
              <a:rPr lang="it-IT"/>
              <a:t>A</a:t>
            </a:r>
            <a:r>
              <a:rPr lang="it-IT" smtClean="0"/>
              <a:t> </a:t>
            </a:r>
            <a:r>
              <a:rPr lang="it-IT" smtClean="0"/>
              <a:t>few crucial definitions</a:t>
            </a:r>
          </a:p>
          <a:p>
            <a:r>
              <a:rPr lang="it-IT"/>
              <a:t>Future challenges of fundamental </a:t>
            </a:r>
            <a:r>
              <a:rPr lang="it-IT" smtClean="0"/>
              <a:t>research: the status of deep learning for particle physics today</a:t>
            </a:r>
          </a:p>
          <a:p>
            <a:r>
              <a:rPr lang="it-IT" smtClean="0"/>
              <a:t>Informing </a:t>
            </a:r>
            <a:r>
              <a:rPr lang="it-IT"/>
              <a:t>machines of our real </a:t>
            </a:r>
            <a:r>
              <a:rPr lang="it-IT" smtClean="0"/>
              <a:t>objectives: differentiable programming solutions</a:t>
            </a:r>
            <a:endParaRPr lang="it-IT"/>
          </a:p>
          <a:p>
            <a:r>
              <a:rPr lang="it-IT" smtClean="0">
                <a:solidFill>
                  <a:srgbClr val="0070C0"/>
                </a:solidFill>
              </a:rPr>
              <a:t>The frontier: end-to-end optimization of experimental design</a:t>
            </a: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a:t>
            </a:fld>
            <a:endParaRPr lang="en-US"/>
          </a:p>
        </p:txBody>
      </p:sp>
    </p:spTree>
    <p:extLst>
      <p:ext uri="{BB962C8B-B14F-4D97-AF65-F5344CB8AC3E}">
        <p14:creationId xmlns:p14="http://schemas.microsoft.com/office/powerpoint/2010/main" val="2760944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err="1" smtClean="0">
                <a:solidFill>
                  <a:srgbClr val="C00000"/>
                </a:solidFill>
              </a:rPr>
              <a:t>Makeshift</a:t>
            </a:r>
            <a:r>
              <a:rPr lang="it-IT" b="1" smtClean="0">
                <a:solidFill>
                  <a:srgbClr val="C00000"/>
                </a:solidFill>
              </a:rPr>
              <a:t> surrogates of objectives</a:t>
            </a:r>
            <a:endParaRPr lang="it-IT" b="1" dirty="0">
              <a:solidFill>
                <a:srgbClr val="C00000"/>
              </a:solidFill>
            </a:endParaRPr>
          </a:p>
        </p:txBody>
      </p:sp>
      <p:sp>
        <p:nvSpPr>
          <p:cNvPr id="3" name="Segnaposto contenuto 2"/>
          <p:cNvSpPr>
            <a:spLocks noGrp="1"/>
          </p:cNvSpPr>
          <p:nvPr>
            <p:ph idx="1"/>
          </p:nvPr>
        </p:nvSpPr>
        <p:spPr>
          <a:xfrm>
            <a:off x="838200" y="1825624"/>
            <a:ext cx="10515600" cy="5032376"/>
          </a:xfrm>
        </p:spPr>
        <p:txBody>
          <a:bodyPr>
            <a:noAutofit/>
          </a:bodyPr>
          <a:lstStyle/>
          <a:p>
            <a:pPr marL="0" indent="0">
              <a:buNone/>
            </a:pPr>
            <a:r>
              <a:rPr lang="en-GB" sz="2000"/>
              <a:t>W</a:t>
            </a:r>
            <a:r>
              <a:rPr lang="en-GB" sz="2000" smtClean="0"/>
              <a:t>hen </a:t>
            </a:r>
            <a:r>
              <a:rPr lang="en-GB" sz="2000" dirty="0"/>
              <a:t>we design the sensors for a tracking device, operate choices on budget allocations, define requirements for the various resolutions of detection elements, or choose composition and layout of active and passive material of calorimeter cells, </a:t>
            </a:r>
            <a:r>
              <a:rPr lang="en-GB" sz="2000" b="1" dirty="0"/>
              <a:t>we are implicitly trying to find an optimal working point in a loosely-constrained feature space of hundreds of dimensions</a:t>
            </a:r>
            <a:r>
              <a:rPr lang="en-GB" sz="2000" dirty="0"/>
              <a:t>. </a:t>
            </a:r>
            <a:r>
              <a:rPr lang="en-GB" sz="2000" dirty="0" smtClean="0"/>
              <a:t>Such </a:t>
            </a:r>
            <a:r>
              <a:rPr lang="en-GB" sz="2000" dirty="0"/>
              <a:t>a task is </a:t>
            </a:r>
            <a:r>
              <a:rPr lang="en-GB" sz="2000" dirty="0">
                <a:solidFill>
                  <a:srgbClr val="0070C0"/>
                </a:solidFill>
              </a:rPr>
              <a:t>clearly super-human</a:t>
            </a:r>
            <a:r>
              <a:rPr lang="en-GB" sz="2000"/>
              <a:t>. </a:t>
            </a:r>
            <a:endParaRPr lang="en-GB" sz="2000" dirty="0" smtClean="0"/>
          </a:p>
          <a:p>
            <a:pPr marL="0" indent="0">
              <a:buNone/>
            </a:pPr>
            <a:r>
              <a:rPr lang="en-GB" sz="2000" dirty="0" smtClean="0"/>
              <a:t>Because </a:t>
            </a:r>
            <a:r>
              <a:rPr lang="en-GB" sz="2000" dirty="0"/>
              <a:t>of that, </a:t>
            </a:r>
            <a:r>
              <a:rPr lang="en-GB" sz="2000" dirty="0">
                <a:solidFill>
                  <a:srgbClr val="0070C0"/>
                </a:solidFill>
              </a:rPr>
              <a:t>we set our aim on makeshift surrogates of our real objectives</a:t>
            </a:r>
            <a:r>
              <a:rPr lang="en-GB" sz="2000" dirty="0"/>
              <a:t>. </a:t>
            </a:r>
            <a:endParaRPr lang="en-GB" sz="2000" dirty="0" smtClean="0"/>
          </a:p>
          <a:p>
            <a:r>
              <a:rPr lang="en-GB" sz="2000" i="1" smtClean="0"/>
              <a:t>E.g.</a:t>
            </a:r>
            <a:r>
              <a:rPr lang="en-GB" sz="2000" smtClean="0"/>
              <a:t>, </a:t>
            </a:r>
            <a:r>
              <a:rPr lang="en-GB" sz="2000" dirty="0" smtClean="0"/>
              <a:t>we </a:t>
            </a:r>
            <a:r>
              <a:rPr lang="en-GB" sz="2000" dirty="0"/>
              <a:t>might desire our objective to be “</a:t>
            </a:r>
            <a:r>
              <a:rPr lang="en-GB" sz="2000" i="1" dirty="0"/>
              <a:t>the highest precision on the Higgs boson self-couplings our budget can ensure</a:t>
            </a:r>
            <a:r>
              <a:rPr lang="en-GB" sz="2000" dirty="0"/>
              <a:t>”, </a:t>
            </a:r>
            <a:r>
              <a:rPr lang="en-GB" sz="2000" dirty="0" smtClean="0"/>
              <a:t>but all we can do </a:t>
            </a:r>
            <a:r>
              <a:rPr lang="en-GB" sz="2000" smtClean="0"/>
              <a:t>is stick </a:t>
            </a:r>
            <a:r>
              <a:rPr lang="en-GB" sz="2000"/>
              <a:t>to </a:t>
            </a:r>
            <a:r>
              <a:rPr lang="en-GB" sz="2000" smtClean="0"/>
              <a:t>useful proxies suggested by past </a:t>
            </a:r>
            <a:r>
              <a:rPr lang="en-GB" sz="2000" dirty="0"/>
              <a:t>experience, and rather focus on the “</a:t>
            </a:r>
            <a:r>
              <a:rPr lang="en-GB" sz="2000" i="1" dirty="0"/>
              <a:t>highest achievable energy resolution for isolated photons</a:t>
            </a:r>
            <a:r>
              <a:rPr lang="en-GB" sz="2000" dirty="0"/>
              <a:t>”, ignoring the rest of the parameter </a:t>
            </a:r>
            <a:r>
              <a:rPr lang="en-GB" sz="2000" smtClean="0"/>
              <a:t>space </a:t>
            </a:r>
          </a:p>
          <a:p>
            <a:r>
              <a:rPr lang="en-GB" sz="2000" smtClean="0"/>
              <a:t>In a neutrino detector this would instead sound as “the highest precision on </a:t>
            </a:r>
            <a:r>
              <a:rPr lang="el-GR" sz="2000" b="1" smtClean="0"/>
              <a:t>θ</a:t>
            </a:r>
            <a:r>
              <a:rPr lang="it-IT" sz="2000" b="1" baseline="-25000" smtClean="0"/>
              <a:t>13</a:t>
            </a:r>
            <a:r>
              <a:rPr lang="en-GB" sz="2000" smtClean="0"/>
              <a:t> we can get”, when the focus becomes instead maximizing the number of interactions and reducing the background level.</a:t>
            </a:r>
            <a:endParaRPr lang="en-GB" sz="2000" dirty="0" smtClean="0"/>
          </a:p>
          <a:p>
            <a:r>
              <a:rPr lang="en-GB" sz="2000" dirty="0"/>
              <a:t>O</a:t>
            </a:r>
            <a:r>
              <a:rPr lang="en-GB" sz="2000" dirty="0" smtClean="0"/>
              <a:t>ur </a:t>
            </a:r>
            <a:r>
              <a:rPr lang="en-GB" sz="2000" dirty="0"/>
              <a:t>simulations only allow us to probe the result of specific choices, </a:t>
            </a:r>
            <a:r>
              <a:rPr lang="en-GB" sz="2000" dirty="0">
                <a:solidFill>
                  <a:srgbClr val="0070C0"/>
                </a:solidFill>
              </a:rPr>
              <a:t>not to </a:t>
            </a:r>
            <a:r>
              <a:rPr lang="en-GB" sz="2000">
                <a:solidFill>
                  <a:srgbClr val="0070C0"/>
                </a:solidFill>
              </a:rPr>
              <a:t>map </a:t>
            </a:r>
            <a:r>
              <a:rPr lang="en-GB" sz="2000" smtClean="0">
                <a:solidFill>
                  <a:srgbClr val="0070C0"/>
                </a:solidFill>
              </a:rPr>
              <a:t>interdependencies and find extrema of an utility</a:t>
            </a:r>
            <a:r>
              <a:rPr lang="en-GB" sz="2000" smtClean="0"/>
              <a:t>. </a:t>
            </a:r>
            <a:endParaRPr lang="en-GB" sz="2000" dirty="0"/>
          </a:p>
          <a:p>
            <a:pPr marL="0" indent="0">
              <a:buNone/>
            </a:pPr>
            <a:endParaRPr lang="en-GB" sz="2000" dirty="0"/>
          </a:p>
          <a:p>
            <a:endParaRPr lang="it-IT" sz="2000" dirty="0"/>
          </a:p>
        </p:txBody>
      </p:sp>
      <p:sp>
        <p:nvSpPr>
          <p:cNvPr id="4" name="Rettangolo 3"/>
          <p:cNvSpPr/>
          <p:nvPr/>
        </p:nvSpPr>
        <p:spPr>
          <a:xfrm rot="20641380">
            <a:off x="3012440" y="3667982"/>
            <a:ext cx="6167120" cy="2011680"/>
          </a:xfrm>
          <a:prstGeom prst="rect">
            <a:avLst/>
          </a:prstGeom>
          <a:solidFill>
            <a:srgbClr val="FFC0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rgbClr val="C00000"/>
                </a:solidFill>
              </a:rPr>
              <a:t>Evolving from </a:t>
            </a:r>
            <a:r>
              <a:rPr lang="en-GB" sz="2800" smtClean="0">
                <a:solidFill>
                  <a:srgbClr val="C00000"/>
                </a:solidFill>
              </a:rPr>
              <a:t>this </a:t>
            </a:r>
            <a:r>
              <a:rPr lang="en-GB" sz="2800" i="1">
                <a:solidFill>
                  <a:srgbClr val="C00000"/>
                </a:solidFill>
              </a:rPr>
              <a:t>modus operandi</a:t>
            </a:r>
            <a:r>
              <a:rPr lang="en-GB" sz="2800">
                <a:solidFill>
                  <a:srgbClr val="C00000"/>
                </a:solidFill>
              </a:rPr>
              <a:t> </a:t>
            </a:r>
            <a:r>
              <a:rPr lang="en-GB" sz="2800" smtClean="0">
                <a:solidFill>
                  <a:srgbClr val="C00000"/>
                </a:solidFill>
              </a:rPr>
              <a:t>to </a:t>
            </a:r>
            <a:r>
              <a:rPr lang="en-GB" sz="2800">
                <a:solidFill>
                  <a:srgbClr val="C00000"/>
                </a:solidFill>
              </a:rPr>
              <a:t>directly goal-informed </a:t>
            </a:r>
            <a:r>
              <a:rPr lang="en-GB" sz="2800" smtClean="0">
                <a:solidFill>
                  <a:srgbClr val="C00000"/>
                </a:solidFill>
              </a:rPr>
              <a:t>decisions </a:t>
            </a:r>
            <a:r>
              <a:rPr lang="en-GB" sz="2800">
                <a:solidFill>
                  <a:srgbClr val="C00000"/>
                </a:solidFill>
              </a:rPr>
              <a:t>enables </a:t>
            </a:r>
            <a:r>
              <a:rPr lang="en-GB" sz="2800">
                <a:solidFill>
                  <a:srgbClr val="0070C0"/>
                </a:solidFill>
              </a:rPr>
              <a:t>potentially enormous performance gains. </a:t>
            </a:r>
            <a:endParaRPr lang="it-IT" sz="2800" dirty="0">
              <a:solidFill>
                <a:srgbClr val="0070C0"/>
              </a:solidFill>
            </a:endParaRPr>
          </a:p>
        </p:txBody>
      </p:sp>
      <p:sp>
        <p:nvSpPr>
          <p:cNvPr id="7" name="Segnaposto numero diapositiva 6"/>
          <p:cNvSpPr>
            <a:spLocks noGrp="1"/>
          </p:cNvSpPr>
          <p:nvPr>
            <p:ph type="sldNum" sz="quarter" idx="12"/>
          </p:nvPr>
        </p:nvSpPr>
        <p:spPr/>
        <p:txBody>
          <a:bodyPr/>
          <a:lstStyle/>
          <a:p>
            <a:fld id="{C6657B89-A023-4184-86DD-540BD0318D04}" type="slidenum">
              <a:rPr lang="en-US" smtClean="0"/>
              <a:t>30</a:t>
            </a:fld>
            <a:endParaRPr lang="en-US"/>
          </a:p>
        </p:txBody>
      </p:sp>
    </p:spTree>
    <p:extLst>
      <p:ext uri="{BB962C8B-B14F-4D97-AF65-F5344CB8AC3E}">
        <p14:creationId xmlns:p14="http://schemas.microsoft.com/office/powerpoint/2010/main" val="30338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The design </a:t>
            </a:r>
            <a:r>
              <a:rPr lang="it-IT" b="1" dirty="0">
                <a:solidFill>
                  <a:srgbClr val="C00000"/>
                </a:solidFill>
              </a:rPr>
              <a:t>s</a:t>
            </a:r>
            <a:r>
              <a:rPr lang="it-IT" b="1" smtClean="0">
                <a:solidFill>
                  <a:srgbClr val="C00000"/>
                </a:solidFill>
              </a:rPr>
              <a:t>pace </a:t>
            </a:r>
            <a:r>
              <a:rPr lang="it-IT" b="1" err="1" smtClean="0">
                <a:solidFill>
                  <a:srgbClr val="C00000"/>
                </a:solidFill>
              </a:rPr>
              <a:t>is</a:t>
            </a:r>
            <a:r>
              <a:rPr lang="it-IT" b="1" smtClean="0">
                <a:solidFill>
                  <a:srgbClr val="C00000"/>
                </a:solidFill>
              </a:rPr>
              <a:t> large – no, </a:t>
            </a:r>
            <a:r>
              <a:rPr lang="it-IT" b="1" dirty="0" err="1">
                <a:solidFill>
                  <a:srgbClr val="C00000"/>
                </a:solidFill>
              </a:rPr>
              <a:t>l</a:t>
            </a:r>
            <a:r>
              <a:rPr lang="it-IT" b="1" smtClean="0">
                <a:solidFill>
                  <a:srgbClr val="C00000"/>
                </a:solidFill>
              </a:rPr>
              <a:t>arger</a:t>
            </a:r>
            <a:endParaRPr lang="it-IT" b="1" dirty="0">
              <a:solidFill>
                <a:srgbClr val="C00000"/>
              </a:solidFill>
            </a:endParaRPr>
          </a:p>
        </p:txBody>
      </p:sp>
      <p:sp>
        <p:nvSpPr>
          <p:cNvPr id="3" name="Segnaposto contenuto 2"/>
          <p:cNvSpPr>
            <a:spLocks noGrp="1"/>
          </p:cNvSpPr>
          <p:nvPr>
            <p:ph idx="1"/>
          </p:nvPr>
        </p:nvSpPr>
        <p:spPr>
          <a:xfrm>
            <a:off x="838200" y="1825624"/>
            <a:ext cx="7990840" cy="4829175"/>
          </a:xfrm>
        </p:spPr>
        <p:txBody>
          <a:bodyPr>
            <a:normAutofit fontScale="62500" lnSpcReduction="20000"/>
          </a:bodyPr>
          <a:lstStyle/>
          <a:p>
            <a:pPr marL="0" indent="0">
              <a:buNone/>
            </a:pPr>
            <a:r>
              <a:rPr lang="en-GB" dirty="0"/>
              <a:t>N</a:t>
            </a:r>
            <a:r>
              <a:rPr lang="en-GB" dirty="0" smtClean="0"/>
              <a:t>ew </a:t>
            </a:r>
            <a:r>
              <a:rPr lang="en-GB" dirty="0"/>
              <a:t>technological advancements are crucially enabling a better optimization of our instruments by </a:t>
            </a:r>
            <a:r>
              <a:rPr lang="en-GB" dirty="0">
                <a:solidFill>
                  <a:srgbClr val="0070C0"/>
                </a:solidFill>
              </a:rPr>
              <a:t>reducing the cost of complex layouts</a:t>
            </a:r>
            <a:r>
              <a:rPr lang="en-GB" dirty="0"/>
              <a:t>. </a:t>
            </a:r>
            <a:endParaRPr lang="en-GB" dirty="0" smtClean="0"/>
          </a:p>
          <a:p>
            <a:r>
              <a:rPr lang="en-GB" dirty="0" smtClean="0"/>
              <a:t>3D </a:t>
            </a:r>
            <a:r>
              <a:rPr lang="en-GB" dirty="0"/>
              <a:t>printing of scintillation </a:t>
            </a:r>
            <a:r>
              <a:rPr lang="en-GB"/>
              <a:t>detectors </a:t>
            </a:r>
            <a:r>
              <a:rPr lang="en-GB" smtClean="0"/>
              <a:t>is being explored </a:t>
            </a:r>
            <a:r>
              <a:rPr lang="en-GB" dirty="0"/>
              <a:t>for neutrino physics </a:t>
            </a:r>
            <a:r>
              <a:rPr lang="en-GB" dirty="0" smtClean="0">
                <a:solidFill>
                  <a:srgbClr val="00B050"/>
                </a:solidFill>
              </a:rPr>
              <a:t>[</a:t>
            </a:r>
            <a:r>
              <a:rPr lang="en-GB" dirty="0">
                <a:solidFill>
                  <a:srgbClr val="00B050"/>
                </a:solidFill>
              </a:rPr>
              <a:t>4</a:t>
            </a:r>
            <a:r>
              <a:rPr lang="en-GB" dirty="0" smtClean="0">
                <a:solidFill>
                  <a:srgbClr val="00B050"/>
                </a:solidFill>
              </a:rPr>
              <a:t>]</a:t>
            </a:r>
            <a:r>
              <a:rPr lang="en-GB" dirty="0" smtClean="0"/>
              <a:t> </a:t>
            </a:r>
          </a:p>
          <a:p>
            <a:r>
              <a:rPr lang="en-GB" dirty="0"/>
              <a:t>V</a:t>
            </a:r>
            <a:r>
              <a:rPr lang="en-GB" dirty="0" smtClean="0"/>
              <a:t>ery </a:t>
            </a:r>
            <a:r>
              <a:rPr lang="en-GB" dirty="0"/>
              <a:t>thin layouts of resistive AC-coupled silicon </a:t>
            </a:r>
            <a:r>
              <a:rPr lang="en-GB"/>
              <a:t>detector </a:t>
            </a:r>
            <a:r>
              <a:rPr lang="en-GB" smtClean="0"/>
              <a:t>elements provide </a:t>
            </a:r>
            <a:r>
              <a:rPr lang="en-GB" dirty="0"/>
              <a:t>large gains in spatial and temporal resolution </a:t>
            </a:r>
            <a:r>
              <a:rPr lang="en-GB" dirty="0" smtClean="0">
                <a:solidFill>
                  <a:srgbClr val="00B050"/>
                </a:solidFill>
              </a:rPr>
              <a:t>[</a:t>
            </a:r>
            <a:r>
              <a:rPr lang="en-GB" dirty="0">
                <a:solidFill>
                  <a:srgbClr val="00B050"/>
                </a:solidFill>
              </a:rPr>
              <a:t>5</a:t>
            </a:r>
            <a:r>
              <a:rPr lang="en-GB" smtClean="0">
                <a:solidFill>
                  <a:srgbClr val="00B050"/>
                </a:solidFill>
              </a:rPr>
              <a:t>]</a:t>
            </a:r>
            <a:r>
              <a:rPr lang="en-GB" smtClean="0"/>
              <a:t>. </a:t>
            </a:r>
            <a:endParaRPr lang="en-GB" b="1" dirty="0">
              <a:solidFill>
                <a:srgbClr val="FF0000"/>
              </a:solidFill>
            </a:endParaRPr>
          </a:p>
          <a:p>
            <a:pPr marL="0" indent="0">
              <a:buNone/>
            </a:pPr>
            <a:r>
              <a:rPr lang="en-GB" b="1" smtClean="0">
                <a:solidFill>
                  <a:srgbClr val="0070C0"/>
                </a:solidFill>
                <a:sym typeface="Wingdings" panose="05000000000000000000" pitchFamily="2" charset="2"/>
              </a:rPr>
              <a:t>	</a:t>
            </a:r>
            <a:r>
              <a:rPr lang="en-GB" b="1" smtClean="0">
                <a:solidFill>
                  <a:srgbClr val="0070C0"/>
                </a:solidFill>
              </a:rPr>
              <a:t> The </a:t>
            </a:r>
            <a:r>
              <a:rPr lang="en-GB" b="1" dirty="0">
                <a:solidFill>
                  <a:srgbClr val="0070C0"/>
                </a:solidFill>
              </a:rPr>
              <a:t>geometry space has become larger and more complex to explore.</a:t>
            </a:r>
            <a:r>
              <a:rPr lang="en-GB" dirty="0">
                <a:solidFill>
                  <a:srgbClr val="0070C0"/>
                </a:solidFill>
              </a:rPr>
              <a:t> </a:t>
            </a:r>
            <a:endParaRPr lang="en-GB" dirty="0" smtClean="0">
              <a:solidFill>
                <a:srgbClr val="0070C0"/>
              </a:solidFill>
            </a:endParaRPr>
          </a:p>
          <a:p>
            <a:pPr marL="0" indent="0">
              <a:buNone/>
            </a:pPr>
            <a:endParaRPr lang="en-GB" smtClean="0"/>
          </a:p>
          <a:p>
            <a:pPr marL="0" indent="0">
              <a:buNone/>
            </a:pPr>
            <a:r>
              <a:rPr lang="en-GB" b="1" smtClean="0">
                <a:solidFill>
                  <a:srgbClr val="0070C0"/>
                </a:solidFill>
              </a:rPr>
              <a:t>Higher-performance </a:t>
            </a:r>
            <a:r>
              <a:rPr lang="en-GB" b="1" dirty="0" smtClean="0">
                <a:solidFill>
                  <a:srgbClr val="0070C0"/>
                </a:solidFill>
              </a:rPr>
              <a:t>demands are </a:t>
            </a:r>
            <a:r>
              <a:rPr lang="en-GB" b="1" smtClean="0">
                <a:solidFill>
                  <a:srgbClr val="0070C0"/>
                </a:solidFill>
              </a:rPr>
              <a:t>also rising </a:t>
            </a:r>
            <a:r>
              <a:rPr lang="en-GB" smtClean="0"/>
              <a:t>as, </a:t>
            </a:r>
            <a:r>
              <a:rPr lang="en-GB" i="1" smtClean="0"/>
              <a:t>e.g.</a:t>
            </a:r>
            <a:r>
              <a:rPr lang="en-GB" smtClean="0"/>
              <a:t>, </a:t>
            </a:r>
            <a:endParaRPr lang="en-GB" dirty="0" smtClean="0"/>
          </a:p>
          <a:p>
            <a:r>
              <a:rPr lang="en-GB" dirty="0"/>
              <a:t>T</a:t>
            </a:r>
            <a:r>
              <a:rPr lang="en-GB" smtClean="0"/>
              <a:t>racking </a:t>
            </a:r>
            <a:r>
              <a:rPr lang="en-GB" dirty="0" smtClean="0"/>
              <a:t>in dense </a:t>
            </a:r>
            <a:r>
              <a:rPr lang="en-GB" smtClean="0"/>
              <a:t>environments requires </a:t>
            </a:r>
            <a:r>
              <a:rPr lang="en-GB" dirty="0" smtClean="0"/>
              <a:t>AI solutions</a:t>
            </a:r>
          </a:p>
          <a:p>
            <a:r>
              <a:rPr lang="en-GB" smtClean="0"/>
              <a:t>Hitting the neutrino floor (</a:t>
            </a:r>
            <a:r>
              <a:rPr lang="en-GB" i="1" smtClean="0"/>
              <a:t>e.g.</a:t>
            </a:r>
            <a:r>
              <a:rPr lang="en-GB" smtClean="0"/>
              <a:t> at SuperCDMS) may require new paradigms for DM searches</a:t>
            </a:r>
          </a:p>
          <a:p>
            <a:r>
              <a:rPr lang="en-GB" smtClean="0"/>
              <a:t>As we move fundamental physics research to space, payload and power consumption become driving constraints</a:t>
            </a:r>
          </a:p>
          <a:p>
            <a:r>
              <a:rPr lang="en-GB" smtClean="0"/>
              <a:t>Boosted </a:t>
            </a:r>
            <a:r>
              <a:rPr lang="en-GB"/>
              <a:t>jet tagging at high p</a:t>
            </a:r>
            <a:r>
              <a:rPr lang="en-GB" baseline="-25000"/>
              <a:t>T</a:t>
            </a:r>
            <a:r>
              <a:rPr lang="en-GB"/>
              <a:t> </a:t>
            </a:r>
            <a:r>
              <a:rPr lang="en-GB" smtClean="0"/>
              <a:t>–all the rage for NP searches at the LHC –demands </a:t>
            </a:r>
            <a:r>
              <a:rPr lang="en-GB"/>
              <a:t>us to invest in </a:t>
            </a:r>
            <a:r>
              <a:rPr lang="en-GB" smtClean="0">
                <a:solidFill>
                  <a:srgbClr val="0070C0"/>
                </a:solidFill>
              </a:rPr>
              <a:t>more granular, higher-performance hadron calorimeters </a:t>
            </a:r>
            <a:endParaRPr lang="it-IT" dirty="0">
              <a:solidFill>
                <a:srgbClr val="0070C0"/>
              </a:solidFill>
            </a:endParaRPr>
          </a:p>
          <a:p>
            <a:pPr marL="0" indent="0">
              <a:buNone/>
            </a:pPr>
            <a:endParaRPr lang="it-IT" dirty="0"/>
          </a:p>
        </p:txBody>
      </p:sp>
      <p:pic>
        <p:nvPicPr>
          <p:cNvPr id="4" name="Immagine 3"/>
          <p:cNvPicPr>
            <a:picLocks noChangeAspect="1"/>
          </p:cNvPicPr>
          <p:nvPr/>
        </p:nvPicPr>
        <p:blipFill>
          <a:blip r:embed="rId2"/>
          <a:stretch>
            <a:fillRect/>
          </a:stretch>
        </p:blipFill>
        <p:spPr>
          <a:xfrm>
            <a:off x="9013282" y="2439283"/>
            <a:ext cx="2837515" cy="2423391"/>
          </a:xfrm>
          <a:prstGeom prst="rect">
            <a:avLst/>
          </a:prstGeom>
        </p:spPr>
      </p:pic>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31</a:t>
            </a:fld>
            <a:endParaRPr lang="en-US"/>
          </a:p>
        </p:txBody>
      </p:sp>
    </p:spTree>
    <p:extLst>
      <p:ext uri="{BB962C8B-B14F-4D97-AF65-F5344CB8AC3E}">
        <p14:creationId xmlns:p14="http://schemas.microsoft.com/office/powerpoint/2010/main" val="34615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Speaking</a:t>
            </a:r>
            <a:r>
              <a:rPr lang="it-IT" b="1" dirty="0" smtClean="0">
                <a:solidFill>
                  <a:srgbClr val="C00000"/>
                </a:solidFill>
              </a:rPr>
              <a:t> </a:t>
            </a:r>
            <a:r>
              <a:rPr lang="it-IT" b="1" smtClean="0">
                <a:solidFill>
                  <a:srgbClr val="C00000"/>
                </a:solidFill>
              </a:rPr>
              <a:t>of </a:t>
            </a:r>
            <a:r>
              <a:rPr lang="it-IT" b="1" dirty="0" err="1">
                <a:solidFill>
                  <a:srgbClr val="C00000"/>
                </a:solidFill>
              </a:rPr>
              <a:t>c</a:t>
            </a:r>
            <a:r>
              <a:rPr lang="it-IT" b="1" smtClean="0">
                <a:solidFill>
                  <a:srgbClr val="C00000"/>
                </a:solidFill>
              </a:rPr>
              <a:t>alorimeters</a:t>
            </a:r>
            <a:r>
              <a:rPr lang="it-IT" b="1" dirty="0" smtClean="0">
                <a:solidFill>
                  <a:srgbClr val="C00000"/>
                </a:solidFill>
              </a:rPr>
              <a:t>…</a:t>
            </a:r>
            <a:endParaRPr lang="it-IT" b="1" dirty="0">
              <a:solidFill>
                <a:srgbClr val="C00000"/>
              </a:solidFill>
            </a:endParaRPr>
          </a:p>
        </p:txBody>
      </p:sp>
      <p:sp>
        <p:nvSpPr>
          <p:cNvPr id="3" name="Segnaposto contenuto 2"/>
          <p:cNvSpPr>
            <a:spLocks noGrp="1"/>
          </p:cNvSpPr>
          <p:nvPr>
            <p:ph idx="1"/>
          </p:nvPr>
        </p:nvSpPr>
        <p:spPr>
          <a:xfrm>
            <a:off x="838199" y="1825624"/>
            <a:ext cx="10887636" cy="4530726"/>
          </a:xfrm>
        </p:spPr>
        <p:txBody>
          <a:bodyPr>
            <a:normAutofit fontScale="77500" lnSpcReduction="20000"/>
          </a:bodyPr>
          <a:lstStyle/>
          <a:p>
            <a:pPr marL="0" indent="0">
              <a:buNone/>
            </a:pPr>
            <a:r>
              <a:rPr lang="en-GB" dirty="0"/>
              <a:t>High granularity </a:t>
            </a:r>
            <a:r>
              <a:rPr lang="en-GB"/>
              <a:t>has </a:t>
            </a:r>
            <a:r>
              <a:rPr lang="en-GB" smtClean="0"/>
              <a:t>become </a:t>
            </a:r>
            <a:r>
              <a:rPr lang="en-GB" dirty="0"/>
              <a:t>a compelling </a:t>
            </a:r>
            <a:r>
              <a:rPr lang="en-GB" dirty="0" smtClean="0"/>
              <a:t>requirement. </a:t>
            </a:r>
          </a:p>
          <a:p>
            <a:r>
              <a:rPr lang="en-GB" dirty="0" smtClean="0"/>
              <a:t>The </a:t>
            </a:r>
            <a:r>
              <a:rPr lang="en-GB" dirty="0"/>
              <a:t>CMS HGCAL detector </a:t>
            </a:r>
            <a:r>
              <a:rPr lang="en-GB" dirty="0" smtClean="0">
                <a:solidFill>
                  <a:srgbClr val="00B050"/>
                </a:solidFill>
              </a:rPr>
              <a:t>[</a:t>
            </a:r>
            <a:r>
              <a:rPr lang="en-GB" dirty="0">
                <a:solidFill>
                  <a:srgbClr val="00B050"/>
                </a:solidFill>
              </a:rPr>
              <a:t>6</a:t>
            </a:r>
            <a:r>
              <a:rPr lang="en-GB" dirty="0" smtClean="0">
                <a:solidFill>
                  <a:srgbClr val="00B050"/>
                </a:solidFill>
              </a:rPr>
              <a:t>]</a:t>
            </a:r>
            <a:r>
              <a:rPr lang="en-GB" dirty="0" smtClean="0"/>
              <a:t> is </a:t>
            </a:r>
            <a:r>
              <a:rPr lang="en-GB" dirty="0"/>
              <a:t>a </a:t>
            </a:r>
            <a:r>
              <a:rPr lang="en-GB" dirty="0" smtClean="0"/>
              <a:t>step </a:t>
            </a:r>
            <a:r>
              <a:rPr lang="en-GB" dirty="0"/>
              <a:t>in that direction; its design will improve by a large margin </a:t>
            </a:r>
            <a:r>
              <a:rPr lang="en-GB" dirty="0" smtClean="0"/>
              <a:t>usable </a:t>
            </a:r>
            <a:r>
              <a:rPr lang="en-GB" dirty="0"/>
              <a:t>information about the showers, </a:t>
            </a:r>
            <a:r>
              <a:rPr lang="en-GB" dirty="0" smtClean="0"/>
              <a:t>development</a:t>
            </a:r>
            <a:r>
              <a:rPr lang="en-GB" dirty="0"/>
              <a:t>, pointing, and composition. </a:t>
            </a:r>
            <a:endParaRPr lang="en-GB" dirty="0" smtClean="0"/>
          </a:p>
          <a:p>
            <a:r>
              <a:rPr lang="en-GB" dirty="0" smtClean="0"/>
              <a:t>For </a:t>
            </a:r>
            <a:r>
              <a:rPr lang="en-GB" dirty="0"/>
              <a:t>different reasons, similar developments and improvements are planned for other projects (</a:t>
            </a:r>
            <a:r>
              <a:rPr lang="en-GB" i="1" dirty="0"/>
              <a:t>e.g.,</a:t>
            </a:r>
            <a:r>
              <a:rPr lang="en-GB" dirty="0"/>
              <a:t> CALICE </a:t>
            </a:r>
            <a:r>
              <a:rPr lang="en-GB" dirty="0" smtClean="0">
                <a:solidFill>
                  <a:srgbClr val="00B050"/>
                </a:solidFill>
              </a:rPr>
              <a:t>[</a:t>
            </a:r>
            <a:r>
              <a:rPr lang="en-GB" dirty="0">
                <a:solidFill>
                  <a:srgbClr val="00B050"/>
                </a:solidFill>
              </a:rPr>
              <a:t>7</a:t>
            </a:r>
            <a:r>
              <a:rPr lang="en-GB" dirty="0" smtClean="0">
                <a:solidFill>
                  <a:srgbClr val="00B050"/>
                </a:solidFill>
              </a:rPr>
              <a:t>]</a:t>
            </a:r>
            <a:r>
              <a:rPr lang="en-GB" dirty="0" smtClean="0"/>
              <a:t> </a:t>
            </a:r>
            <a:r>
              <a:rPr lang="en-GB" dirty="0"/>
              <a:t>or </a:t>
            </a:r>
            <a:r>
              <a:rPr lang="en-GB" dirty="0" err="1"/>
              <a:t>CaloCUBE</a:t>
            </a:r>
            <a:r>
              <a:rPr lang="en-GB" dirty="0"/>
              <a:t> </a:t>
            </a:r>
            <a:r>
              <a:rPr lang="en-GB" dirty="0" smtClean="0">
                <a:solidFill>
                  <a:srgbClr val="00B050"/>
                </a:solidFill>
              </a:rPr>
              <a:t>[</a:t>
            </a:r>
            <a:r>
              <a:rPr lang="en-GB" dirty="0">
                <a:solidFill>
                  <a:srgbClr val="00B050"/>
                </a:solidFill>
              </a:rPr>
              <a:t>8</a:t>
            </a:r>
            <a:r>
              <a:rPr lang="en-GB" dirty="0" smtClean="0">
                <a:solidFill>
                  <a:srgbClr val="00B050"/>
                </a:solidFill>
              </a:rPr>
              <a:t>]</a:t>
            </a:r>
            <a:r>
              <a:rPr lang="en-GB" dirty="0" smtClean="0"/>
              <a:t>). </a:t>
            </a:r>
          </a:p>
          <a:p>
            <a:pPr marL="0" indent="0">
              <a:buNone/>
            </a:pPr>
            <a:r>
              <a:rPr lang="en-GB" dirty="0" smtClean="0"/>
              <a:t>However</a:t>
            </a:r>
            <a:r>
              <a:rPr lang="en-GB" dirty="0"/>
              <a:t>, an end-to-end optimization of the design of such </a:t>
            </a:r>
            <a:r>
              <a:rPr lang="en-GB" dirty="0" smtClean="0"/>
              <a:t>instruments has </a:t>
            </a:r>
            <a:r>
              <a:rPr lang="en-GB" dirty="0"/>
              <a:t>not been attempted yet; </a:t>
            </a:r>
            <a:r>
              <a:rPr lang="en-GB" b="1">
                <a:solidFill>
                  <a:srgbClr val="0070C0"/>
                </a:solidFill>
              </a:rPr>
              <a:t>nor </a:t>
            </a:r>
            <a:r>
              <a:rPr lang="en-GB" b="1" smtClean="0">
                <a:solidFill>
                  <a:srgbClr val="0070C0"/>
                </a:solidFill>
              </a:rPr>
              <a:t>have models </a:t>
            </a:r>
            <a:r>
              <a:rPr lang="en-GB" b="1" dirty="0">
                <a:solidFill>
                  <a:srgbClr val="0070C0"/>
                </a:solidFill>
              </a:rPr>
              <a:t>of </a:t>
            </a:r>
            <a:r>
              <a:rPr lang="en-GB" b="1">
                <a:solidFill>
                  <a:srgbClr val="0070C0"/>
                </a:solidFill>
              </a:rPr>
              <a:t>the </a:t>
            </a:r>
            <a:r>
              <a:rPr lang="en-GB" b="1" smtClean="0">
                <a:solidFill>
                  <a:srgbClr val="0070C0"/>
                </a:solidFill>
              </a:rPr>
              <a:t>future potential </a:t>
            </a:r>
            <a:r>
              <a:rPr lang="en-GB" b="1" dirty="0">
                <a:solidFill>
                  <a:srgbClr val="0070C0"/>
                </a:solidFill>
              </a:rPr>
              <a:t>of machine </a:t>
            </a:r>
            <a:r>
              <a:rPr lang="en-GB" b="1">
                <a:solidFill>
                  <a:srgbClr val="0070C0"/>
                </a:solidFill>
              </a:rPr>
              <a:t>learning </a:t>
            </a:r>
            <a:r>
              <a:rPr lang="en-GB" b="1" smtClean="0">
                <a:solidFill>
                  <a:srgbClr val="0070C0"/>
                </a:solidFill>
              </a:rPr>
              <a:t>in </a:t>
            </a:r>
            <a:r>
              <a:rPr lang="en-GB" b="1" dirty="0">
                <a:solidFill>
                  <a:srgbClr val="0070C0"/>
                </a:solidFill>
              </a:rPr>
              <a:t>pattern recognition been considered so far in the </a:t>
            </a:r>
            <a:r>
              <a:rPr lang="en-GB" b="1">
                <a:solidFill>
                  <a:srgbClr val="0070C0"/>
                </a:solidFill>
              </a:rPr>
              <a:t>design </a:t>
            </a:r>
            <a:r>
              <a:rPr lang="en-GB" b="1" smtClean="0">
                <a:solidFill>
                  <a:srgbClr val="0070C0"/>
                </a:solidFill>
              </a:rPr>
              <a:t>phase</a:t>
            </a:r>
            <a:endParaRPr lang="en-GB" dirty="0" smtClean="0">
              <a:solidFill>
                <a:srgbClr val="0070C0"/>
              </a:solidFill>
            </a:endParaRPr>
          </a:p>
          <a:p>
            <a:pPr marL="0" indent="0">
              <a:buNone/>
            </a:pPr>
            <a:endParaRPr lang="en-GB" b="1" dirty="0"/>
          </a:p>
          <a:p>
            <a:pPr marL="0" indent="0">
              <a:buNone/>
            </a:pPr>
            <a:r>
              <a:rPr lang="en-GB" dirty="0" smtClean="0"/>
              <a:t>As </a:t>
            </a:r>
            <a:r>
              <a:rPr lang="en-GB" dirty="0"/>
              <a:t>a telling example, the HGCAL detection elements are arranged in a </a:t>
            </a:r>
            <a:r>
              <a:rPr lang="en-GB" dirty="0">
                <a:solidFill>
                  <a:srgbClr val="0070C0"/>
                </a:solidFill>
              </a:rPr>
              <a:t>hexagonal symmetry </a:t>
            </a:r>
            <a:r>
              <a:rPr lang="en-GB" dirty="0"/>
              <a:t>which offers construction benefits but significantly complicates the most common imaging </a:t>
            </a:r>
            <a:r>
              <a:rPr lang="en-GB"/>
              <a:t>techniques </a:t>
            </a:r>
            <a:r>
              <a:rPr lang="en-GB" smtClean="0"/>
              <a:t>for shower reconstruction.</a:t>
            </a:r>
            <a:r>
              <a:rPr lang="it-IT" smtClean="0"/>
              <a:t> </a:t>
            </a:r>
            <a:r>
              <a:rPr lang="en-GB" dirty="0"/>
              <a:t>While solutions to this issue do exist (</a:t>
            </a:r>
            <a:r>
              <a:rPr lang="en-GB" i="1" dirty="0"/>
              <a:t>e.g</a:t>
            </a:r>
            <a:r>
              <a:rPr lang="en-GB" dirty="0"/>
              <a:t>., see </a:t>
            </a:r>
            <a:r>
              <a:rPr lang="en-GB" dirty="0">
                <a:solidFill>
                  <a:srgbClr val="00B050"/>
                </a:solidFill>
              </a:rPr>
              <a:t>[</a:t>
            </a:r>
            <a:r>
              <a:rPr lang="en-GB" dirty="0" smtClean="0">
                <a:solidFill>
                  <a:srgbClr val="00B050"/>
                </a:solidFill>
              </a:rPr>
              <a:t>9]</a:t>
            </a:r>
            <a:r>
              <a:rPr lang="en-GB" dirty="0" smtClean="0"/>
              <a:t>), </a:t>
            </a:r>
            <a:r>
              <a:rPr lang="en-GB"/>
              <a:t>this </a:t>
            </a:r>
            <a:r>
              <a:rPr lang="en-GB" smtClean="0"/>
              <a:t>is an example of </a:t>
            </a:r>
            <a:r>
              <a:rPr lang="en-GB">
                <a:solidFill>
                  <a:srgbClr val="0070C0"/>
                </a:solidFill>
              </a:rPr>
              <a:t>misalignment </a:t>
            </a:r>
            <a:r>
              <a:rPr lang="en-GB" smtClean="0">
                <a:solidFill>
                  <a:srgbClr val="0070C0"/>
                </a:solidFill>
              </a:rPr>
              <a:t>between </a:t>
            </a:r>
            <a:r>
              <a:rPr lang="en-GB" dirty="0">
                <a:solidFill>
                  <a:srgbClr val="0070C0"/>
                </a:solidFill>
              </a:rPr>
              <a:t>design and potential exploitation</a:t>
            </a:r>
            <a:r>
              <a:rPr lang="en-GB" dirty="0"/>
              <a:t>. </a:t>
            </a:r>
            <a:endParaRPr lang="it-IT" dirty="0"/>
          </a:p>
          <a:p>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32</a:t>
            </a:fld>
            <a:endParaRPr lang="en-US"/>
          </a:p>
        </p:txBody>
      </p:sp>
    </p:spTree>
    <p:extLst>
      <p:ext uri="{BB962C8B-B14F-4D97-AF65-F5344CB8AC3E}">
        <p14:creationId xmlns:p14="http://schemas.microsoft.com/office/powerpoint/2010/main" val="16388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 </a:t>
            </a:r>
            <a:r>
              <a:rPr lang="it-IT" b="1" err="1">
                <a:solidFill>
                  <a:srgbClr val="C00000"/>
                </a:solidFill>
              </a:rPr>
              <a:t>h</a:t>
            </a:r>
            <a:r>
              <a:rPr lang="it-IT" b="1" smtClean="0">
                <a:solidFill>
                  <a:srgbClr val="C00000"/>
                </a:solidFill>
              </a:rPr>
              <a:t>ybrid </a:t>
            </a:r>
            <a:r>
              <a:rPr lang="it-IT" b="1" dirty="0" err="1">
                <a:solidFill>
                  <a:srgbClr val="C00000"/>
                </a:solidFill>
              </a:rPr>
              <a:t>c</a:t>
            </a:r>
            <a:r>
              <a:rPr lang="it-IT" b="1" smtClean="0">
                <a:solidFill>
                  <a:srgbClr val="C00000"/>
                </a:solidFill>
              </a:rPr>
              <a:t>alorimeter</a:t>
            </a:r>
            <a:r>
              <a:rPr lang="it-IT" b="1" dirty="0" smtClean="0">
                <a:solidFill>
                  <a:srgbClr val="C00000"/>
                </a:solidFill>
              </a:rPr>
              <a:t>?</a:t>
            </a:r>
            <a:endParaRPr lang="it-IT" b="1" dirty="0">
              <a:solidFill>
                <a:srgbClr val="C00000"/>
              </a:solidFill>
            </a:endParaRPr>
          </a:p>
        </p:txBody>
      </p:sp>
      <p:sp>
        <p:nvSpPr>
          <p:cNvPr id="3" name="Segnaposto contenuto 2"/>
          <p:cNvSpPr>
            <a:spLocks noGrp="1"/>
          </p:cNvSpPr>
          <p:nvPr>
            <p:ph idx="1"/>
          </p:nvPr>
        </p:nvSpPr>
        <p:spPr>
          <a:xfrm>
            <a:off x="838200" y="1825624"/>
            <a:ext cx="10766196" cy="4425707"/>
          </a:xfrm>
        </p:spPr>
        <p:txBody>
          <a:bodyPr>
            <a:normAutofit fontScale="77500" lnSpcReduction="20000"/>
          </a:bodyPr>
          <a:lstStyle/>
          <a:p>
            <a:pPr marL="0" indent="0">
              <a:buNone/>
            </a:pPr>
            <a:r>
              <a:rPr lang="it-IT" smtClean="0"/>
              <a:t>As </a:t>
            </a:r>
            <a:r>
              <a:rPr lang="it-IT" dirty="0" err="1" smtClean="0"/>
              <a:t>particle</a:t>
            </a:r>
            <a:r>
              <a:rPr lang="it-IT" dirty="0" smtClean="0"/>
              <a:t> flow </a:t>
            </a:r>
            <a:r>
              <a:rPr lang="it-IT" dirty="0" err="1" smtClean="0"/>
              <a:t>techniques</a:t>
            </a:r>
            <a:r>
              <a:rPr lang="it-IT" dirty="0" smtClean="0"/>
              <a:t> </a:t>
            </a:r>
            <a:r>
              <a:rPr lang="it-IT" dirty="0" err="1" smtClean="0"/>
              <a:t>allow</a:t>
            </a:r>
            <a:r>
              <a:rPr lang="it-IT" dirty="0" smtClean="0"/>
              <a:t> the </a:t>
            </a:r>
            <a:r>
              <a:rPr lang="it-IT" dirty="0" err="1" smtClean="0"/>
              <a:t>tracing</a:t>
            </a:r>
            <a:r>
              <a:rPr lang="it-IT" dirty="0" smtClean="0"/>
              <a:t> of </a:t>
            </a:r>
            <a:r>
              <a:rPr lang="it-IT" dirty="0" err="1" smtClean="0"/>
              <a:t>individual</a:t>
            </a:r>
            <a:r>
              <a:rPr lang="it-IT" dirty="0" smtClean="0"/>
              <a:t> </a:t>
            </a:r>
            <a:r>
              <a:rPr lang="it-IT" dirty="0" err="1" smtClean="0"/>
              <a:t>particles</a:t>
            </a:r>
            <a:r>
              <a:rPr lang="it-IT" dirty="0" smtClean="0"/>
              <a:t> and the complete </a:t>
            </a:r>
            <a:r>
              <a:rPr lang="it-IT" dirty="0" err="1" smtClean="0"/>
              <a:t>reconstruction</a:t>
            </a:r>
            <a:r>
              <a:rPr lang="it-IT" dirty="0" smtClean="0"/>
              <a:t> of dense, </a:t>
            </a:r>
            <a:r>
              <a:rPr lang="it-IT" dirty="0" err="1" smtClean="0"/>
              <a:t>collimated</a:t>
            </a:r>
            <a:r>
              <a:rPr lang="it-IT" dirty="0" smtClean="0"/>
              <a:t> </a:t>
            </a:r>
            <a:r>
              <a:rPr lang="it-IT" dirty="0" err="1" smtClean="0"/>
              <a:t>jets</a:t>
            </a:r>
            <a:r>
              <a:rPr lang="it-IT" dirty="0" smtClean="0"/>
              <a:t>, </a:t>
            </a:r>
            <a:r>
              <a:rPr lang="it-IT" dirty="0" err="1" smtClean="0"/>
              <a:t>we</a:t>
            </a:r>
            <a:r>
              <a:rPr lang="it-IT" dirty="0" smtClean="0"/>
              <a:t> must </a:t>
            </a:r>
            <a:r>
              <a:rPr lang="it-IT" dirty="0" err="1" smtClean="0"/>
              <a:t>have</a:t>
            </a:r>
            <a:r>
              <a:rPr lang="it-IT" dirty="0" smtClean="0"/>
              <a:t> more of </a:t>
            </a:r>
            <a:r>
              <a:rPr lang="it-IT" err="1" smtClean="0"/>
              <a:t>that</a:t>
            </a:r>
            <a:r>
              <a:rPr lang="it-IT" smtClean="0"/>
              <a:t>:</a:t>
            </a:r>
          </a:p>
          <a:p>
            <a:pPr marL="0" indent="0">
              <a:buNone/>
            </a:pPr>
            <a:endParaRPr lang="it-IT" dirty="0" smtClean="0"/>
          </a:p>
          <a:p>
            <a:r>
              <a:rPr lang="it-IT" dirty="0" smtClean="0"/>
              <a:t>Optimizing the design of </a:t>
            </a:r>
            <a:r>
              <a:rPr lang="it-IT" smtClean="0"/>
              <a:t>a detector for a long-timescale project </a:t>
            </a:r>
            <a:r>
              <a:rPr lang="it-IT" dirty="0" err="1" smtClean="0">
                <a:solidFill>
                  <a:srgbClr val="0070C0"/>
                </a:solidFill>
              </a:rPr>
              <a:t>based</a:t>
            </a:r>
            <a:r>
              <a:rPr lang="it-IT" dirty="0" smtClean="0">
                <a:solidFill>
                  <a:srgbClr val="0070C0"/>
                </a:solidFill>
              </a:rPr>
              <a:t> on </a:t>
            </a:r>
            <a:r>
              <a:rPr lang="it-IT" dirty="0" err="1" smtClean="0">
                <a:solidFill>
                  <a:srgbClr val="0070C0"/>
                </a:solidFill>
              </a:rPr>
              <a:t>reconstruction</a:t>
            </a:r>
            <a:r>
              <a:rPr lang="it-IT" dirty="0" smtClean="0">
                <a:solidFill>
                  <a:srgbClr val="0070C0"/>
                </a:solidFill>
              </a:rPr>
              <a:t> </a:t>
            </a:r>
            <a:r>
              <a:rPr lang="it-IT" dirty="0" err="1" smtClean="0">
                <a:solidFill>
                  <a:srgbClr val="0070C0"/>
                </a:solidFill>
              </a:rPr>
              <a:t>capabilities</a:t>
            </a:r>
            <a:r>
              <a:rPr lang="it-IT" dirty="0" smtClean="0">
                <a:solidFill>
                  <a:srgbClr val="0070C0"/>
                </a:solidFill>
              </a:rPr>
              <a:t> </a:t>
            </a:r>
            <a:r>
              <a:rPr lang="it-IT" dirty="0" err="1" smtClean="0">
                <a:solidFill>
                  <a:srgbClr val="0070C0"/>
                </a:solidFill>
              </a:rPr>
              <a:t>which</a:t>
            </a:r>
            <a:r>
              <a:rPr lang="it-IT" dirty="0" smtClean="0">
                <a:solidFill>
                  <a:srgbClr val="0070C0"/>
                </a:solidFill>
              </a:rPr>
              <a:t> </a:t>
            </a:r>
            <a:r>
              <a:rPr lang="it-IT" dirty="0" err="1" smtClean="0">
                <a:solidFill>
                  <a:srgbClr val="0070C0"/>
                </a:solidFill>
              </a:rPr>
              <a:t>will</a:t>
            </a:r>
            <a:r>
              <a:rPr lang="it-IT" dirty="0" smtClean="0">
                <a:solidFill>
                  <a:srgbClr val="0070C0"/>
                </a:solidFill>
              </a:rPr>
              <a:t> be </a:t>
            </a:r>
            <a:r>
              <a:rPr lang="it-IT" dirty="0" err="1" smtClean="0">
                <a:solidFill>
                  <a:srgbClr val="0070C0"/>
                </a:solidFill>
              </a:rPr>
              <a:t>available</a:t>
            </a:r>
            <a:r>
              <a:rPr lang="it-IT" dirty="0" smtClean="0">
                <a:solidFill>
                  <a:srgbClr val="0070C0"/>
                </a:solidFill>
              </a:rPr>
              <a:t> in the future</a:t>
            </a:r>
            <a:r>
              <a:rPr lang="it-IT" dirty="0" smtClean="0">
                <a:solidFill>
                  <a:srgbClr val="FF0000"/>
                </a:solidFill>
              </a:rPr>
              <a:t> </a:t>
            </a:r>
            <a:r>
              <a:rPr lang="it-IT" dirty="0" smtClean="0">
                <a:solidFill>
                  <a:srgbClr val="00B050"/>
                </a:solidFill>
              </a:rPr>
              <a:t>[11] </a:t>
            </a:r>
            <a:r>
              <a:rPr lang="it-IT" dirty="0" err="1" smtClean="0"/>
              <a:t>seems</a:t>
            </a:r>
            <a:r>
              <a:rPr lang="it-IT" dirty="0" smtClean="0"/>
              <a:t> the right </a:t>
            </a:r>
            <a:r>
              <a:rPr lang="it-IT" dirty="0" err="1" smtClean="0"/>
              <a:t>thing</a:t>
            </a:r>
            <a:r>
              <a:rPr lang="it-IT" dirty="0" smtClean="0"/>
              <a:t> to do, </a:t>
            </a:r>
            <a:r>
              <a:rPr lang="it-IT" dirty="0" err="1" smtClean="0"/>
              <a:t>if</a:t>
            </a:r>
            <a:r>
              <a:rPr lang="it-IT" dirty="0" smtClean="0"/>
              <a:t> </a:t>
            </a:r>
            <a:r>
              <a:rPr lang="it-IT" dirty="0" err="1" smtClean="0"/>
              <a:t>we</a:t>
            </a:r>
            <a:r>
              <a:rPr lang="it-IT" dirty="0" smtClean="0"/>
              <a:t> can pull </a:t>
            </a:r>
            <a:r>
              <a:rPr lang="it-IT" err="1" smtClean="0"/>
              <a:t>that</a:t>
            </a:r>
            <a:r>
              <a:rPr lang="it-IT" smtClean="0"/>
              <a:t> off</a:t>
            </a:r>
            <a:endParaRPr lang="it-IT" dirty="0" smtClean="0"/>
          </a:p>
          <a:p>
            <a:r>
              <a:rPr lang="it-IT" dirty="0" err="1" smtClean="0"/>
              <a:t>Integrating</a:t>
            </a:r>
            <a:r>
              <a:rPr lang="it-IT" dirty="0" smtClean="0"/>
              <a:t> </a:t>
            </a:r>
            <a:r>
              <a:rPr lang="it-IT" dirty="0" err="1" smtClean="0"/>
              <a:t>tracking</a:t>
            </a:r>
            <a:r>
              <a:rPr lang="it-IT" dirty="0" smtClean="0"/>
              <a:t> and </a:t>
            </a:r>
            <a:r>
              <a:rPr lang="it-IT" dirty="0" err="1" smtClean="0"/>
              <a:t>calorimetry</a:t>
            </a:r>
            <a:r>
              <a:rPr lang="it-IT" dirty="0" smtClean="0"/>
              <a:t> </a:t>
            </a:r>
            <a:r>
              <a:rPr lang="it-IT" err="1" smtClean="0"/>
              <a:t>layers</a:t>
            </a:r>
            <a:r>
              <a:rPr lang="it-IT" smtClean="0"/>
              <a:t> may improve the «image» reconstruction of energetic hadronic jets, shown to be crucial for high-mass new particles</a:t>
            </a:r>
            <a:endParaRPr lang="it-IT" dirty="0" smtClean="0"/>
          </a:p>
          <a:p>
            <a:r>
              <a:rPr lang="it-IT" err="1" smtClean="0">
                <a:solidFill>
                  <a:srgbClr val="0070C0"/>
                </a:solidFill>
              </a:rPr>
              <a:t>Measuring</a:t>
            </a:r>
            <a:r>
              <a:rPr lang="it-IT" smtClean="0">
                <a:solidFill>
                  <a:srgbClr val="0070C0"/>
                </a:solidFill>
              </a:rPr>
              <a:t> muon energy </a:t>
            </a:r>
            <a:r>
              <a:rPr lang="it-IT" dirty="0" smtClean="0">
                <a:solidFill>
                  <a:srgbClr val="0070C0"/>
                </a:solidFill>
              </a:rPr>
              <a:t>from </a:t>
            </a:r>
            <a:r>
              <a:rPr lang="it-IT" dirty="0" err="1" smtClean="0">
                <a:solidFill>
                  <a:srgbClr val="0070C0"/>
                </a:solidFill>
              </a:rPr>
              <a:t>their</a:t>
            </a:r>
            <a:r>
              <a:rPr lang="it-IT" dirty="0" smtClean="0">
                <a:solidFill>
                  <a:srgbClr val="0070C0"/>
                </a:solidFill>
              </a:rPr>
              <a:t> radiative </a:t>
            </a:r>
            <a:r>
              <a:rPr lang="it-IT" dirty="0" err="1" smtClean="0">
                <a:solidFill>
                  <a:srgbClr val="0070C0"/>
                </a:solidFill>
              </a:rPr>
              <a:t>loss</a:t>
            </a:r>
            <a:r>
              <a:rPr lang="it-IT" dirty="0" smtClean="0">
                <a:solidFill>
                  <a:srgbClr val="0070C0"/>
                </a:solidFill>
              </a:rPr>
              <a:t> </a:t>
            </a:r>
            <a:r>
              <a:rPr lang="it-IT" smtClean="0"/>
              <a:t>in a dense </a:t>
            </a:r>
            <a:r>
              <a:rPr lang="it-IT" err="1" smtClean="0"/>
              <a:t>environment</a:t>
            </a:r>
            <a:r>
              <a:rPr lang="it-IT" smtClean="0"/>
              <a:t> </a:t>
            </a:r>
            <a:r>
              <a:rPr lang="it-IT"/>
              <a:t>using </a:t>
            </a:r>
            <a:r>
              <a:rPr lang="it-IT" smtClean="0"/>
              <a:t>convolutional </a:t>
            </a:r>
            <a:r>
              <a:rPr lang="it-IT"/>
              <a:t>neural networks </a:t>
            </a:r>
            <a:r>
              <a:rPr lang="it-IT" smtClean="0"/>
              <a:t>may extend the use of muon probes of NP in multi-TeV region (see </a:t>
            </a:r>
            <a:r>
              <a:rPr lang="it-IT" i="1" smtClean="0"/>
              <a:t>infra</a:t>
            </a:r>
            <a:r>
              <a:rPr lang="it-IT" smtClean="0"/>
              <a:t>)</a:t>
            </a:r>
            <a:endParaRPr lang="it-IT" dirty="0" smtClean="0"/>
          </a:p>
          <a:p>
            <a:r>
              <a:rPr lang="it-IT" dirty="0" err="1" smtClean="0"/>
              <a:t>Nuclear</a:t>
            </a:r>
            <a:r>
              <a:rPr lang="it-IT" dirty="0" smtClean="0"/>
              <a:t> </a:t>
            </a:r>
            <a:r>
              <a:rPr lang="it-IT" dirty="0" err="1" smtClean="0"/>
              <a:t>interactions</a:t>
            </a:r>
            <a:r>
              <a:rPr lang="it-IT" dirty="0" smtClean="0"/>
              <a:t> </a:t>
            </a:r>
            <a:r>
              <a:rPr lang="it-IT" dirty="0" err="1" smtClean="0"/>
              <a:t>have</a:t>
            </a:r>
            <a:r>
              <a:rPr lang="it-IT" dirty="0" smtClean="0"/>
              <a:t> </a:t>
            </a:r>
            <a:r>
              <a:rPr lang="it-IT" dirty="0" err="1" smtClean="0"/>
              <a:t>always</a:t>
            </a:r>
            <a:r>
              <a:rPr lang="it-IT" dirty="0" smtClean="0"/>
              <a:t> </a:t>
            </a:r>
            <a:r>
              <a:rPr lang="it-IT" dirty="0" err="1" smtClean="0"/>
              <a:t>been</a:t>
            </a:r>
            <a:r>
              <a:rPr lang="it-IT" dirty="0" smtClean="0"/>
              <a:t> </a:t>
            </a:r>
            <a:r>
              <a:rPr lang="it-IT" dirty="0" err="1" smtClean="0"/>
              <a:t>dreaded</a:t>
            </a:r>
            <a:r>
              <a:rPr lang="it-IT" dirty="0" smtClean="0"/>
              <a:t> in a </a:t>
            </a:r>
            <a:r>
              <a:rPr lang="it-IT" dirty="0" err="1" smtClean="0"/>
              <a:t>tracker</a:t>
            </a:r>
            <a:r>
              <a:rPr lang="it-IT" dirty="0" smtClean="0"/>
              <a:t>, </a:t>
            </a:r>
            <a:r>
              <a:rPr lang="it-IT" dirty="0" err="1" smtClean="0"/>
              <a:t>but</a:t>
            </a:r>
            <a:r>
              <a:rPr lang="it-IT" dirty="0" smtClean="0"/>
              <a:t> </a:t>
            </a:r>
            <a:r>
              <a:rPr lang="it-IT" smtClean="0"/>
              <a:t>in a granular calorimeter </a:t>
            </a:r>
            <a:r>
              <a:rPr lang="it-IT" dirty="0" err="1" smtClean="0">
                <a:solidFill>
                  <a:srgbClr val="0070C0"/>
                </a:solidFill>
              </a:rPr>
              <a:t>they</a:t>
            </a:r>
            <a:r>
              <a:rPr lang="it-IT" dirty="0" smtClean="0">
                <a:solidFill>
                  <a:srgbClr val="0070C0"/>
                </a:solidFill>
              </a:rPr>
              <a:t> </a:t>
            </a:r>
            <a:r>
              <a:rPr lang="it-IT" err="1" smtClean="0">
                <a:solidFill>
                  <a:srgbClr val="0070C0"/>
                </a:solidFill>
              </a:rPr>
              <a:t>may</a:t>
            </a:r>
            <a:r>
              <a:rPr lang="it-IT" smtClean="0">
                <a:solidFill>
                  <a:srgbClr val="0070C0"/>
                </a:solidFill>
              </a:rPr>
              <a:t> strengthen </a:t>
            </a:r>
            <a:r>
              <a:rPr lang="it-IT" err="1" smtClean="0">
                <a:solidFill>
                  <a:srgbClr val="0070C0"/>
                </a:solidFill>
              </a:rPr>
              <a:t>particle</a:t>
            </a:r>
            <a:r>
              <a:rPr lang="it-IT" smtClean="0">
                <a:solidFill>
                  <a:srgbClr val="0070C0"/>
                </a:solidFill>
              </a:rPr>
              <a:t>-ID </a:t>
            </a:r>
            <a:r>
              <a:rPr lang="it-IT" smtClean="0"/>
              <a:t>(</a:t>
            </a:r>
            <a:r>
              <a:rPr lang="it-IT" dirty="0" err="1" smtClean="0"/>
              <a:t>using</a:t>
            </a:r>
            <a:r>
              <a:rPr lang="it-IT" dirty="0" smtClean="0"/>
              <a:t> </a:t>
            </a:r>
            <a:r>
              <a:rPr lang="it-IT" dirty="0" err="1" smtClean="0"/>
              <a:t>probabilistic</a:t>
            </a:r>
            <a:r>
              <a:rPr lang="it-IT" dirty="0" smtClean="0"/>
              <a:t> information </a:t>
            </a:r>
            <a:r>
              <a:rPr lang="it-IT" dirty="0" err="1" smtClean="0"/>
              <a:t>coming</a:t>
            </a:r>
            <a:r>
              <a:rPr lang="it-IT" dirty="0" smtClean="0"/>
              <a:t> from </a:t>
            </a:r>
            <a:r>
              <a:rPr lang="it-IT" dirty="0" err="1" smtClean="0"/>
              <a:t>nuclear</a:t>
            </a:r>
            <a:r>
              <a:rPr lang="it-IT" dirty="0" smtClean="0"/>
              <a:t> cross </a:t>
            </a:r>
            <a:r>
              <a:rPr lang="it-IT" dirty="0" err="1" smtClean="0"/>
              <a:t>sections</a:t>
            </a:r>
            <a:r>
              <a:rPr lang="it-IT" dirty="0" smtClean="0"/>
              <a:t> of </a:t>
            </a:r>
            <a:r>
              <a:rPr lang="it-IT" dirty="0" err="1" smtClean="0"/>
              <a:t>different</a:t>
            </a:r>
            <a:r>
              <a:rPr lang="it-IT" dirty="0" smtClean="0"/>
              <a:t> </a:t>
            </a:r>
            <a:r>
              <a:rPr lang="it-IT" err="1" smtClean="0"/>
              <a:t>species</a:t>
            </a:r>
            <a:r>
              <a:rPr lang="it-IT" smtClean="0"/>
              <a:t>)</a:t>
            </a:r>
          </a:p>
          <a:p>
            <a:pPr lvl="1">
              <a:buFont typeface="Wingdings" panose="05000000000000000000" pitchFamily="2" charset="2"/>
              <a:buChar char="à"/>
            </a:pPr>
            <a:r>
              <a:rPr lang="it-IT" smtClean="0">
                <a:sym typeface="Wingdings" panose="05000000000000000000" pitchFamily="2" charset="2"/>
              </a:rPr>
              <a:t>Of special interest to a number of applications</a:t>
            </a:r>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33</a:t>
            </a:fld>
            <a:endParaRPr lang="en-US"/>
          </a:p>
        </p:txBody>
      </p:sp>
    </p:spTree>
    <p:extLst>
      <p:ext uri="{BB962C8B-B14F-4D97-AF65-F5344CB8AC3E}">
        <p14:creationId xmlns:p14="http://schemas.microsoft.com/office/powerpoint/2010/main" val="1426330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Muon energy measurement in a calorimeter?</a:t>
            </a:r>
            <a:endParaRPr lang="it-IT" b="1">
              <a:solidFill>
                <a:srgbClr val="C00000"/>
              </a:solidFill>
            </a:endParaRPr>
          </a:p>
        </p:txBody>
      </p:sp>
      <p:sp>
        <p:nvSpPr>
          <p:cNvPr id="3" name="Segnaposto contenuto 2"/>
          <p:cNvSpPr>
            <a:spLocks noGrp="1"/>
          </p:cNvSpPr>
          <p:nvPr>
            <p:ph idx="1"/>
          </p:nvPr>
        </p:nvSpPr>
        <p:spPr>
          <a:xfrm>
            <a:off x="310057" y="1607068"/>
            <a:ext cx="11482875" cy="881608"/>
          </a:xfrm>
        </p:spPr>
        <p:txBody>
          <a:bodyPr>
            <a:normAutofit fontScale="85000" lnSpcReduction="20000"/>
          </a:bodyPr>
          <a:lstStyle/>
          <a:p>
            <a:pPr marL="0" indent="0">
              <a:buNone/>
            </a:pPr>
            <a:r>
              <a:rPr lang="it-IT" smtClean="0"/>
              <a:t>Muons interact with matter by ionization, pair production, bremsstrahlung, and photonuclear reactions. The E loss is dominated by the high-end of the Landau distribution (knock-on electrons). </a:t>
            </a:r>
          </a:p>
        </p:txBody>
      </p:sp>
      <p:pic>
        <p:nvPicPr>
          <p:cNvPr id="5" name="Immagine 4"/>
          <p:cNvPicPr>
            <a:picLocks noChangeAspect="1"/>
          </p:cNvPicPr>
          <p:nvPr/>
        </p:nvPicPr>
        <p:blipFill>
          <a:blip r:embed="rId2"/>
          <a:stretch>
            <a:fillRect/>
          </a:stretch>
        </p:blipFill>
        <p:spPr>
          <a:xfrm>
            <a:off x="6034021" y="2320503"/>
            <a:ext cx="5929482" cy="3937285"/>
          </a:xfrm>
          <a:prstGeom prst="rect">
            <a:avLst/>
          </a:prstGeom>
        </p:spPr>
      </p:pic>
      <p:sp>
        <p:nvSpPr>
          <p:cNvPr id="7" name="Segnaposto contenuto 2"/>
          <p:cNvSpPr txBox="1">
            <a:spLocks/>
          </p:cNvSpPr>
          <p:nvPr/>
        </p:nvSpPr>
        <p:spPr>
          <a:xfrm>
            <a:off x="358219" y="2766969"/>
            <a:ext cx="5351701" cy="2500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smtClean="0"/>
              <a:t>E loss is very modest and stochastic, so we have to rely on magnetic bending for inference on muon momentum</a:t>
            </a:r>
          </a:p>
          <a:p>
            <a:pPr marL="0" indent="0">
              <a:buFont typeface="Arial" panose="020B0604020202020204" pitchFamily="34" charset="0"/>
              <a:buNone/>
            </a:pPr>
            <a:r>
              <a:rPr lang="it-IT" sz="2000" smtClean="0">
                <a:solidFill>
                  <a:srgbClr val="FF0000"/>
                </a:solidFill>
              </a:rPr>
              <a:t>Bending measurements break down at TeV energies</a:t>
            </a:r>
            <a:r>
              <a:rPr lang="it-IT" sz="2000" smtClean="0"/>
              <a:t>: in B=2T, a 1-TeV muon is deflected by a mm by traveling for 2 metres</a:t>
            </a:r>
          </a:p>
          <a:p>
            <a:pPr marL="0" indent="0">
              <a:buFont typeface="Arial" panose="020B0604020202020204" pitchFamily="34" charset="0"/>
              <a:buNone/>
            </a:pPr>
            <a:r>
              <a:rPr lang="it-IT" sz="2000">
                <a:sym typeface="Wingdings" panose="05000000000000000000" pitchFamily="2" charset="2"/>
              </a:rPr>
              <a:t>R</a:t>
            </a:r>
            <a:r>
              <a:rPr lang="it-IT" sz="2000" smtClean="0">
                <a:sym typeface="Wingdings" panose="05000000000000000000" pitchFamily="2" charset="2"/>
              </a:rPr>
              <a:t>esolution scales linearly with momentum, because </a:t>
            </a:r>
            <a:r>
              <a:rPr lang="it-IT" sz="2000" b="1" smtClean="0">
                <a:sym typeface="Wingdings" panose="05000000000000000000" pitchFamily="2" charset="2"/>
              </a:rPr>
              <a:t>P=qBR</a:t>
            </a:r>
            <a:r>
              <a:rPr lang="it-IT" sz="2000" smtClean="0">
                <a:sym typeface="Wingdings" panose="05000000000000000000" pitchFamily="2" charset="2"/>
              </a:rPr>
              <a:t> for a charge q in a field B, with R radius of curvature. </a:t>
            </a:r>
          </a:p>
          <a:p>
            <a:pPr marL="0" indent="0">
              <a:buFont typeface="Arial" panose="020B0604020202020204" pitchFamily="34" charset="0"/>
              <a:buNone/>
            </a:pPr>
            <a:r>
              <a:rPr lang="it-IT" sz="2000" i="1" smtClean="0">
                <a:sym typeface="Wingdings" panose="05000000000000000000" pitchFamily="2" charset="2"/>
              </a:rPr>
              <a:t>E.g.,</a:t>
            </a:r>
            <a:r>
              <a:rPr lang="it-IT" sz="2000" smtClean="0">
                <a:sym typeface="Wingdings" panose="05000000000000000000" pitchFamily="2" charset="2"/>
              </a:rPr>
              <a:t> in ATLAS  </a:t>
            </a:r>
            <a:r>
              <a:rPr lang="el-GR" sz="2000" b="1" smtClean="0">
                <a:solidFill>
                  <a:srgbClr val="0070C0"/>
                </a:solidFill>
                <a:sym typeface="Wingdings" panose="05000000000000000000" pitchFamily="2" charset="2"/>
              </a:rPr>
              <a:t>σ</a:t>
            </a:r>
            <a:r>
              <a:rPr lang="it-IT" sz="2000" b="1" smtClean="0">
                <a:solidFill>
                  <a:srgbClr val="0070C0"/>
                </a:solidFill>
                <a:sym typeface="Wingdings" panose="05000000000000000000" pitchFamily="2" charset="2"/>
              </a:rPr>
              <a:t>(p)/p = 0.1 - 0.2 p </a:t>
            </a:r>
            <a:r>
              <a:rPr lang="it-IT" sz="2000" smtClean="0">
                <a:sym typeface="Wingdings" panose="05000000000000000000" pitchFamily="2" charset="2"/>
              </a:rPr>
              <a:t>depending on angle etc.</a:t>
            </a:r>
            <a:endParaRPr lang="it-IT" sz="2000"/>
          </a:p>
        </p:txBody>
      </p:sp>
      <p:sp>
        <p:nvSpPr>
          <p:cNvPr id="10" name="Segnaposto piè di pagina 9"/>
          <p:cNvSpPr>
            <a:spLocks noGrp="1"/>
          </p:cNvSpPr>
          <p:nvPr>
            <p:ph type="ftr" sz="quarter" idx="11"/>
          </p:nvPr>
        </p:nvSpPr>
        <p:spPr/>
        <p:txBody>
          <a:bodyPr/>
          <a:lstStyle/>
          <a:p>
            <a:r>
              <a:rPr lang="en-US" smtClean="0"/>
              <a:t>T. Dorigo, Differentiable Programming for Fundamental Physics</a:t>
            </a:r>
            <a:endParaRPr lang="en-US"/>
          </a:p>
        </p:txBody>
      </p:sp>
      <p:sp>
        <p:nvSpPr>
          <p:cNvPr id="11" name="Segnaposto numero diapositiva 10"/>
          <p:cNvSpPr>
            <a:spLocks noGrp="1"/>
          </p:cNvSpPr>
          <p:nvPr>
            <p:ph type="sldNum" sz="quarter" idx="12"/>
          </p:nvPr>
        </p:nvSpPr>
        <p:spPr/>
        <p:txBody>
          <a:bodyPr/>
          <a:lstStyle/>
          <a:p>
            <a:fld id="{C6657B89-A023-4184-86DD-540BD0318D04}" type="slidenum">
              <a:rPr lang="en-US" smtClean="0"/>
              <a:t>34</a:t>
            </a:fld>
            <a:endParaRPr lang="en-US"/>
          </a:p>
        </p:txBody>
      </p:sp>
      <p:sp>
        <p:nvSpPr>
          <p:cNvPr id="13" name="Ovale 12"/>
          <p:cNvSpPr/>
          <p:nvPr/>
        </p:nvSpPr>
        <p:spPr>
          <a:xfrm>
            <a:off x="10006496" y="3432393"/>
            <a:ext cx="1525104" cy="1835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598765" y="6215746"/>
            <a:ext cx="5413198" cy="646331"/>
          </a:xfrm>
          <a:prstGeom prst="rect">
            <a:avLst/>
          </a:prstGeom>
          <a:solidFill>
            <a:schemeClr val="bg1"/>
          </a:solidFill>
        </p:spPr>
        <p:txBody>
          <a:bodyPr wrap="square" rtlCol="0">
            <a:spAutoFit/>
          </a:bodyPr>
          <a:lstStyle/>
          <a:p>
            <a:r>
              <a:rPr lang="it-IT" smtClean="0"/>
              <a:t>Above: mass stopping power for positive muons in Cu, showing the radiative energy loss onset above 1 TeV</a:t>
            </a:r>
            <a:endParaRPr lang="it-IT"/>
          </a:p>
        </p:txBody>
      </p:sp>
    </p:spTree>
    <p:extLst>
      <p:ext uri="{BB962C8B-B14F-4D97-AF65-F5344CB8AC3E}">
        <p14:creationId xmlns:p14="http://schemas.microsoft.com/office/powerpoint/2010/main" val="3899473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solidFill>
                  <a:srgbClr val="C00000"/>
                </a:solidFill>
              </a:rPr>
              <a:t>R</a:t>
            </a:r>
            <a:r>
              <a:rPr lang="it-IT" b="1" smtClean="0">
                <a:solidFill>
                  <a:srgbClr val="C00000"/>
                </a:solidFill>
              </a:rPr>
              <a:t>esults of Regression with CNNs</a:t>
            </a:r>
            <a:endParaRPr lang="it-IT" b="1">
              <a:solidFill>
                <a:srgbClr val="C00000"/>
              </a:solidFill>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690688"/>
            <a:ext cx="3029852" cy="4847764"/>
          </a:xfrm>
          <a:prstGeom prst="rect">
            <a:avLst/>
          </a:prstGeom>
        </p:spPr>
      </p:pic>
      <p:cxnSp>
        <p:nvCxnSpPr>
          <p:cNvPr id="21" name="Connettore diritto 20"/>
          <p:cNvCxnSpPr/>
          <p:nvPr/>
        </p:nvCxnSpPr>
        <p:spPr>
          <a:xfrm>
            <a:off x="9737889" y="1970202"/>
            <a:ext cx="15271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11265032" y="1970202"/>
            <a:ext cx="0" cy="2837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35</a:t>
            </a:fld>
            <a:endParaRPr lang="en-US"/>
          </a:p>
        </p:txBody>
      </p:sp>
      <p:sp>
        <p:nvSpPr>
          <p:cNvPr id="9" name="Segnaposto contenuto 2"/>
          <p:cNvSpPr txBox="1">
            <a:spLocks/>
          </p:cNvSpPr>
          <p:nvPr/>
        </p:nvSpPr>
        <p:spPr>
          <a:xfrm>
            <a:off x="454979" y="1817353"/>
            <a:ext cx="7004901" cy="17100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t>To see how well we can measure high-energy muons in a calorimeter we used a </a:t>
            </a:r>
            <a:r>
              <a:rPr lang="it-IT" smtClean="0">
                <a:solidFill>
                  <a:srgbClr val="0070C0"/>
                </a:solidFill>
              </a:rPr>
              <a:t>customized deep learning architecture</a:t>
            </a:r>
            <a:r>
              <a:rPr lang="it-IT" smtClean="0"/>
              <a:t>, which combines convolutional blocks and dense layers using both high-level features and raw «image-like» energy deposits in 3D space</a:t>
            </a:r>
          </a:p>
          <a:p>
            <a:pPr marL="0" indent="0">
              <a:buFont typeface="Arial" panose="020B0604020202020204" pitchFamily="34" charset="0"/>
              <a:buNone/>
            </a:pPr>
            <a:endParaRPr lang="it-IT"/>
          </a:p>
        </p:txBody>
      </p:sp>
    </p:spTree>
    <p:extLst>
      <p:ext uri="{BB962C8B-B14F-4D97-AF65-F5344CB8AC3E}">
        <p14:creationId xmlns:p14="http://schemas.microsoft.com/office/powerpoint/2010/main" val="4090814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a:stretch>
            <a:fillRect/>
          </a:stretch>
        </p:blipFill>
        <p:spPr>
          <a:xfrm>
            <a:off x="7621324" y="1497313"/>
            <a:ext cx="4520669" cy="2594823"/>
          </a:xfrm>
          <a:prstGeom prst="rect">
            <a:avLst/>
          </a:prstGeom>
        </p:spPr>
      </p:pic>
      <p:sp>
        <p:nvSpPr>
          <p:cNvPr id="2" name="Titolo 1"/>
          <p:cNvSpPr>
            <a:spLocks noGrp="1"/>
          </p:cNvSpPr>
          <p:nvPr>
            <p:ph type="title"/>
          </p:nvPr>
        </p:nvSpPr>
        <p:spPr/>
        <p:txBody>
          <a:bodyPr/>
          <a:lstStyle/>
          <a:p>
            <a:r>
              <a:rPr lang="it-IT" b="1">
                <a:solidFill>
                  <a:srgbClr val="C00000"/>
                </a:solidFill>
              </a:rPr>
              <a:t>Results of Regression with CNNs</a:t>
            </a:r>
          </a:p>
        </p:txBody>
      </p:sp>
      <p:sp>
        <p:nvSpPr>
          <p:cNvPr id="4" name="CasellaDiTesto 3"/>
          <p:cNvSpPr txBox="1"/>
          <p:nvPr/>
        </p:nvSpPr>
        <p:spPr>
          <a:xfrm>
            <a:off x="838200" y="3816626"/>
            <a:ext cx="6325925" cy="2585323"/>
          </a:xfrm>
          <a:prstGeom prst="rect">
            <a:avLst/>
          </a:prstGeom>
          <a:noFill/>
        </p:spPr>
        <p:txBody>
          <a:bodyPr wrap="square" rtlCol="0">
            <a:spAutoFit/>
          </a:bodyPr>
          <a:lstStyle/>
          <a:p>
            <a:r>
              <a:rPr lang="it-IT"/>
              <a:t>Of relevance is the point that </a:t>
            </a:r>
            <a:r>
              <a:rPr lang="it-IT">
                <a:solidFill>
                  <a:srgbClr val="0070C0"/>
                </a:solidFill>
              </a:rPr>
              <a:t>the pattern of radiation deposits</a:t>
            </a:r>
          </a:p>
          <a:p>
            <a:r>
              <a:rPr lang="it-IT">
                <a:solidFill>
                  <a:srgbClr val="0070C0"/>
                </a:solidFill>
              </a:rPr>
              <a:t>contains information useful to regress to true muon </a:t>
            </a:r>
            <a:r>
              <a:rPr lang="it-IT" smtClean="0">
                <a:solidFill>
                  <a:srgbClr val="0070C0"/>
                </a:solidFill>
              </a:rPr>
              <a:t>energy</a:t>
            </a:r>
          </a:p>
          <a:p>
            <a:endParaRPr lang="it-IT"/>
          </a:p>
          <a:p>
            <a:r>
              <a:rPr lang="it-IT" smtClean="0"/>
              <a:t>Results (right) show </a:t>
            </a:r>
            <a:r>
              <a:rPr lang="it-IT"/>
              <a:t>that </a:t>
            </a:r>
            <a:r>
              <a:rPr lang="it-IT">
                <a:solidFill>
                  <a:srgbClr val="0070C0"/>
                </a:solidFill>
              </a:rPr>
              <a:t>one </a:t>
            </a:r>
            <a:r>
              <a:rPr lang="it-IT" smtClean="0">
                <a:solidFill>
                  <a:srgbClr val="0070C0"/>
                </a:solidFill>
              </a:rPr>
              <a:t>can reach 20% </a:t>
            </a:r>
            <a:r>
              <a:rPr lang="it-IT">
                <a:solidFill>
                  <a:srgbClr val="0070C0"/>
                </a:solidFill>
              </a:rPr>
              <a:t>resolution </a:t>
            </a:r>
            <a:r>
              <a:rPr lang="it-IT" smtClean="0"/>
              <a:t>with radiation loss information at 3-4 TeV, a region where curvature information (here assumed is a relative momentum resolution of 20% from magnetic bending at 1 TeV) becomes useless</a:t>
            </a:r>
          </a:p>
          <a:p>
            <a:endParaRPr lang="it-IT"/>
          </a:p>
          <a:p>
            <a:endParaRPr lang="it-IT"/>
          </a:p>
        </p:txBody>
      </p:sp>
      <p:cxnSp>
        <p:nvCxnSpPr>
          <p:cNvPr id="9" name="Connettore 2 8"/>
          <p:cNvCxnSpPr>
            <a:stCxn id="12" idx="3"/>
          </p:cNvCxnSpPr>
          <p:nvPr/>
        </p:nvCxnSpPr>
        <p:spPr>
          <a:xfrm flipV="1">
            <a:off x="6823844" y="2886435"/>
            <a:ext cx="2880329" cy="1256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reccia in giù 9"/>
          <p:cNvSpPr/>
          <p:nvPr/>
        </p:nvSpPr>
        <p:spPr>
          <a:xfrm>
            <a:off x="9779559" y="2651600"/>
            <a:ext cx="357809" cy="6002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838200" y="3816626"/>
            <a:ext cx="5985644" cy="6535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838200" y="4675367"/>
            <a:ext cx="6238461" cy="12029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numero diapositiva 10"/>
          <p:cNvSpPr>
            <a:spLocks noGrp="1"/>
          </p:cNvSpPr>
          <p:nvPr>
            <p:ph type="sldNum" sz="quarter" idx="12"/>
          </p:nvPr>
        </p:nvSpPr>
        <p:spPr/>
        <p:txBody>
          <a:bodyPr/>
          <a:lstStyle/>
          <a:p>
            <a:fld id="{C6657B89-A023-4184-86DD-540BD0318D04}" type="slidenum">
              <a:rPr lang="en-US" smtClean="0"/>
              <a:t>36</a:t>
            </a:fld>
            <a:endParaRPr lang="en-US"/>
          </a:p>
        </p:txBody>
      </p:sp>
      <p:pic>
        <p:nvPicPr>
          <p:cNvPr id="13" name="Immagine 12"/>
          <p:cNvPicPr>
            <a:picLocks noChangeAspect="1"/>
          </p:cNvPicPr>
          <p:nvPr/>
        </p:nvPicPr>
        <p:blipFill>
          <a:blip r:embed="rId3"/>
          <a:stretch>
            <a:fillRect/>
          </a:stretch>
        </p:blipFill>
        <p:spPr>
          <a:xfrm>
            <a:off x="7621324" y="4214400"/>
            <a:ext cx="4560974" cy="2655949"/>
          </a:xfrm>
          <a:prstGeom prst="rect">
            <a:avLst/>
          </a:prstGeom>
        </p:spPr>
      </p:pic>
      <p:sp>
        <p:nvSpPr>
          <p:cNvPr id="18" name="Ovale 17"/>
          <p:cNvSpPr/>
          <p:nvPr/>
        </p:nvSpPr>
        <p:spPr>
          <a:xfrm>
            <a:off x="10808043" y="5791200"/>
            <a:ext cx="1227438" cy="4359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a:stCxn id="14" idx="3"/>
          </p:cNvCxnSpPr>
          <p:nvPr/>
        </p:nvCxnSpPr>
        <p:spPr>
          <a:xfrm>
            <a:off x="7076661" y="5276827"/>
            <a:ext cx="3582724" cy="67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Segnaposto contenuto 2"/>
          <p:cNvSpPr>
            <a:spLocks noGrp="1"/>
          </p:cNvSpPr>
          <p:nvPr>
            <p:ph idx="1"/>
          </p:nvPr>
        </p:nvSpPr>
        <p:spPr>
          <a:xfrm>
            <a:off x="454979" y="1817353"/>
            <a:ext cx="7004901" cy="1710055"/>
          </a:xfrm>
        </p:spPr>
        <p:txBody>
          <a:bodyPr>
            <a:normAutofit fontScale="85000" lnSpcReduction="10000"/>
          </a:bodyPr>
          <a:lstStyle/>
          <a:p>
            <a:pPr marL="0" indent="0">
              <a:buNone/>
            </a:pPr>
            <a:r>
              <a:rPr lang="it-IT" smtClean="0"/>
              <a:t>To see how well we can measure high-energy muons in a calorimeter we used a </a:t>
            </a:r>
            <a:r>
              <a:rPr lang="it-IT" smtClean="0">
                <a:solidFill>
                  <a:srgbClr val="0070C0"/>
                </a:solidFill>
              </a:rPr>
              <a:t>customized deep learning architecture</a:t>
            </a:r>
            <a:r>
              <a:rPr lang="it-IT" smtClean="0"/>
              <a:t>, which combines convolutional blocks and dense layers using both high-level features and raw «image-like» energy deposits in 3D space</a:t>
            </a:r>
          </a:p>
          <a:p>
            <a:pPr marL="0" indent="0">
              <a:buNone/>
            </a:pPr>
            <a:endParaRPr lang="it-IT"/>
          </a:p>
        </p:txBody>
      </p:sp>
    </p:spTree>
    <p:extLst>
      <p:ext uri="{BB962C8B-B14F-4D97-AF65-F5344CB8AC3E}">
        <p14:creationId xmlns:p14="http://schemas.microsoft.com/office/powerpoint/2010/main" val="8357963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7982"/>
            <a:ext cx="10515600" cy="1325563"/>
          </a:xfrm>
        </p:spPr>
        <p:txBody>
          <a:bodyPr/>
          <a:lstStyle/>
          <a:p>
            <a:r>
              <a:rPr lang="it-IT" b="1" smtClean="0">
                <a:solidFill>
                  <a:srgbClr val="C00000"/>
                </a:solidFill>
              </a:rPr>
              <a:t>How large </a:t>
            </a:r>
            <a:r>
              <a:rPr lang="it-IT" b="1" dirty="0" smtClean="0">
                <a:solidFill>
                  <a:srgbClr val="C00000"/>
                </a:solidFill>
              </a:rPr>
              <a:t>are </a:t>
            </a:r>
            <a:r>
              <a:rPr lang="it-IT" b="1" smtClean="0">
                <a:solidFill>
                  <a:srgbClr val="C00000"/>
                </a:solidFill>
              </a:rPr>
              <a:t>the gains of a full optimization?</a:t>
            </a:r>
            <a:endParaRPr lang="it-IT" b="1" dirty="0">
              <a:solidFill>
                <a:srgbClr val="C00000"/>
              </a:solidFill>
            </a:endParaRPr>
          </a:p>
        </p:txBody>
      </p:sp>
      <p:sp>
        <p:nvSpPr>
          <p:cNvPr id="3" name="Segnaposto contenuto 2"/>
          <p:cNvSpPr>
            <a:spLocks noGrp="1"/>
          </p:cNvSpPr>
          <p:nvPr>
            <p:ph idx="1"/>
          </p:nvPr>
        </p:nvSpPr>
        <p:spPr>
          <a:xfrm>
            <a:off x="838199" y="1825625"/>
            <a:ext cx="10691191" cy="4351338"/>
          </a:xfrm>
        </p:spPr>
        <p:txBody>
          <a:bodyPr>
            <a:normAutofit fontScale="85000" lnSpcReduction="20000"/>
          </a:bodyPr>
          <a:lstStyle/>
          <a:p>
            <a:pPr marL="0" indent="0">
              <a:buNone/>
            </a:pPr>
            <a:r>
              <a:rPr lang="en-GB" dirty="0"/>
              <a:t>I recently </a:t>
            </a:r>
            <a:r>
              <a:rPr lang="en-GB" dirty="0" smtClean="0"/>
              <a:t>provided </a:t>
            </a:r>
            <a:r>
              <a:rPr lang="en-GB" dirty="0"/>
              <a:t>a clear example </a:t>
            </a:r>
            <a:r>
              <a:rPr lang="en-US" dirty="0" smtClean="0">
                <a:solidFill>
                  <a:srgbClr val="00B050"/>
                </a:solidFill>
              </a:rPr>
              <a:t>[13] </a:t>
            </a:r>
            <a:r>
              <a:rPr lang="en-GB" dirty="0"/>
              <a:t>of how </a:t>
            </a:r>
            <a:r>
              <a:rPr lang="en-GB" dirty="0">
                <a:solidFill>
                  <a:srgbClr val="0070C0"/>
                </a:solidFill>
              </a:rPr>
              <a:t>experimental design as is carried out today leaves ample room for improvement from the systematic study of even seemingly irrelevant choices</a:t>
            </a:r>
            <a:r>
              <a:rPr lang="en-GB" dirty="0"/>
              <a:t> for, </a:t>
            </a:r>
            <a:r>
              <a:rPr lang="en-GB" i="1" dirty="0"/>
              <a:t>e.g.</a:t>
            </a:r>
            <a:r>
              <a:rPr lang="en-GB" dirty="0"/>
              <a:t>, the placement of active and </a:t>
            </a:r>
            <a:r>
              <a:rPr lang="en-GB"/>
              <a:t>passive </a:t>
            </a:r>
            <a:r>
              <a:rPr lang="en-GB" smtClean="0"/>
              <a:t>material in a simple detector.</a:t>
            </a:r>
            <a:endParaRPr lang="en-GB" dirty="0" smtClean="0"/>
          </a:p>
          <a:p>
            <a:pPr marL="0" indent="0">
              <a:buNone/>
            </a:pPr>
            <a:endParaRPr lang="en-GB" dirty="0"/>
          </a:p>
          <a:p>
            <a:pPr marL="0" indent="0">
              <a:buNone/>
            </a:pPr>
            <a:r>
              <a:rPr lang="en-GB" dirty="0" smtClean="0"/>
              <a:t>The </a:t>
            </a:r>
            <a:r>
              <a:rPr lang="en-GB" dirty="0"/>
              <a:t>chance of doing so was offered by my refereeing work of the </a:t>
            </a:r>
            <a:r>
              <a:rPr lang="en-GB" dirty="0">
                <a:solidFill>
                  <a:srgbClr val="0070C0"/>
                </a:solidFill>
              </a:rPr>
              <a:t>detector proposed by the </a:t>
            </a:r>
            <a:r>
              <a:rPr lang="en-GB" dirty="0" err="1">
                <a:solidFill>
                  <a:srgbClr val="0070C0"/>
                </a:solidFill>
              </a:rPr>
              <a:t>MUonE</a:t>
            </a:r>
            <a:r>
              <a:rPr lang="en-GB" dirty="0">
                <a:solidFill>
                  <a:srgbClr val="0070C0"/>
                </a:solidFill>
              </a:rPr>
              <a:t> collaboration</a:t>
            </a:r>
            <a:r>
              <a:rPr lang="en-GB" dirty="0"/>
              <a:t> </a:t>
            </a:r>
            <a:r>
              <a:rPr lang="en-GB" dirty="0" smtClean="0">
                <a:solidFill>
                  <a:srgbClr val="00B050"/>
                </a:solidFill>
              </a:rPr>
              <a:t>[14]</a:t>
            </a:r>
            <a:r>
              <a:rPr lang="en-GB" dirty="0" smtClean="0"/>
              <a:t>, </a:t>
            </a:r>
            <a:r>
              <a:rPr lang="en-GB" dirty="0"/>
              <a:t>which aims at determining with high precision the cross section of elastic muon-electron scattering. </a:t>
            </a:r>
            <a:endParaRPr lang="en-GB" dirty="0" smtClean="0"/>
          </a:p>
          <a:p>
            <a:pPr marL="0" indent="0">
              <a:buNone/>
            </a:pPr>
            <a:endParaRPr lang="en-GB" dirty="0" smtClean="0"/>
          </a:p>
          <a:p>
            <a:pPr marL="0" indent="0">
              <a:buNone/>
            </a:pPr>
            <a:r>
              <a:rPr lang="en-GB" dirty="0" smtClean="0"/>
              <a:t>In </a:t>
            </a:r>
            <a:r>
              <a:rPr lang="en-GB" dirty="0"/>
              <a:t>the cited study I demonstrated, through the direct exploration of the parameter space of detector geometry, how </a:t>
            </a:r>
            <a:r>
              <a:rPr lang="en-GB" b="1" dirty="0"/>
              <a:t>large gains </a:t>
            </a:r>
            <a:r>
              <a:rPr lang="en-GB" dirty="0"/>
              <a:t>in suitable utility functions (related to the resolution in the event </a:t>
            </a:r>
            <a:r>
              <a:rPr lang="en-GB" dirty="0" smtClean="0"/>
              <a:t>q</a:t>
            </a:r>
            <a:r>
              <a:rPr lang="en-GB" baseline="30000" dirty="0" smtClean="0"/>
              <a:t>2</a:t>
            </a:r>
            <a:r>
              <a:rPr lang="en-GB" dirty="0" smtClean="0"/>
              <a:t>) </a:t>
            </a:r>
            <a:r>
              <a:rPr lang="en-GB" dirty="0"/>
              <a:t>can be obtained by moving away from </a:t>
            </a:r>
            <a:r>
              <a:rPr lang="en-GB" dirty="0" smtClean="0"/>
              <a:t>choices </a:t>
            </a:r>
            <a:r>
              <a:rPr lang="en-GB" dirty="0"/>
              <a:t>dictated by </a:t>
            </a:r>
            <a:r>
              <a:rPr lang="en-GB"/>
              <a:t>past </a:t>
            </a:r>
            <a:r>
              <a:rPr lang="en-GB" smtClean="0"/>
              <a:t>experience</a:t>
            </a:r>
            <a:endParaRPr lang="en-GB" dirty="0" smtClean="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37</a:t>
            </a:fld>
            <a:endParaRPr lang="en-US"/>
          </a:p>
        </p:txBody>
      </p:sp>
    </p:spTree>
    <p:extLst>
      <p:ext uri="{BB962C8B-B14F-4D97-AF65-F5344CB8AC3E}">
        <p14:creationId xmlns:p14="http://schemas.microsoft.com/office/powerpoint/2010/main" val="72632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0780059" cy="1325563"/>
          </a:xfrm>
        </p:spPr>
        <p:txBody>
          <a:bodyPr/>
          <a:lstStyle/>
          <a:p>
            <a:r>
              <a:rPr lang="it-IT" b="1" smtClean="0">
                <a:solidFill>
                  <a:srgbClr val="C00000"/>
                </a:solidFill>
              </a:rPr>
              <a:t>One example of geometry optimization: MUonE</a:t>
            </a:r>
            <a:endParaRPr lang="it-IT" b="1">
              <a:solidFill>
                <a:srgbClr val="C00000"/>
              </a:solidFill>
            </a:endParaRPr>
          </a:p>
        </p:txBody>
      </p:sp>
      <p:sp>
        <p:nvSpPr>
          <p:cNvPr id="3" name="Segnaposto contenuto 2"/>
          <p:cNvSpPr>
            <a:spLocks noGrp="1"/>
          </p:cNvSpPr>
          <p:nvPr>
            <p:ph idx="1"/>
          </p:nvPr>
        </p:nvSpPr>
        <p:spPr>
          <a:xfrm>
            <a:off x="450925" y="1567211"/>
            <a:ext cx="7908394" cy="2263394"/>
          </a:xfrm>
        </p:spPr>
        <p:txBody>
          <a:bodyPr>
            <a:normAutofit fontScale="77500" lnSpcReduction="20000"/>
          </a:bodyPr>
          <a:lstStyle/>
          <a:p>
            <a:pPr marL="0" indent="0">
              <a:buNone/>
            </a:pPr>
            <a:r>
              <a:rPr lang="en-US"/>
              <a:t>MUonE </a:t>
            </a:r>
            <a:r>
              <a:rPr lang="en-US">
                <a:solidFill>
                  <a:srgbClr val="00B050"/>
                </a:solidFill>
              </a:rPr>
              <a:t>[14] </a:t>
            </a:r>
            <a:r>
              <a:rPr lang="en-US"/>
              <a:t>aims to determine with high precision the </a:t>
            </a:r>
            <a:r>
              <a:rPr lang="en-US" smtClean="0"/>
              <a:t>muon-electron </a:t>
            </a:r>
            <a:r>
              <a:rPr lang="en-US"/>
              <a:t>elastic scattering differential cross section, to extract hadronic contributions and reduce the systematics of the g-2 muon </a:t>
            </a:r>
            <a:r>
              <a:rPr lang="en-US" smtClean="0"/>
              <a:t>anomaly</a:t>
            </a:r>
          </a:p>
          <a:p>
            <a:pPr marL="0" indent="0">
              <a:buNone/>
            </a:pPr>
            <a:endParaRPr lang="en-US" smtClean="0"/>
          </a:p>
          <a:p>
            <a:pPr marL="0" indent="0">
              <a:buNone/>
            </a:pPr>
            <a:r>
              <a:rPr lang="en-US" smtClean="0"/>
              <a:t>The experiment must be sensitive to hadronic loop effects particularly at high energy, where a 10</a:t>
            </a:r>
            <a:r>
              <a:rPr lang="en-US" baseline="30000" smtClean="0"/>
              <a:t>-4</a:t>
            </a:r>
            <a:r>
              <a:rPr lang="en-US" smtClean="0"/>
              <a:t> measurement may substantially improve the theoretical understanding of the g-2 value</a:t>
            </a:r>
            <a:endParaRPr lang="en-US"/>
          </a:p>
          <a:p>
            <a:endParaRPr lang="it-IT"/>
          </a:p>
        </p:txBody>
      </p:sp>
      <p:pic>
        <p:nvPicPr>
          <p:cNvPr id="2050" name="Picture 2" descr="https://www.science20.com/files/images/g-2com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319" y="1346165"/>
            <a:ext cx="3746620" cy="2720226"/>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450925" y="4126024"/>
            <a:ext cx="5653713" cy="1571346"/>
          </a:xfrm>
          <a:prstGeom prst="rect">
            <a:avLst/>
          </a:prstGeom>
        </p:spPr>
      </p:pic>
      <p:cxnSp>
        <p:nvCxnSpPr>
          <p:cNvPr id="9" name="Connettore 2 8"/>
          <p:cNvCxnSpPr/>
          <p:nvPr/>
        </p:nvCxnSpPr>
        <p:spPr>
          <a:xfrm>
            <a:off x="7183120" y="3119953"/>
            <a:ext cx="2153920" cy="2518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4"/>
          <a:stretch>
            <a:fillRect/>
          </a:stretch>
        </p:blipFill>
        <p:spPr>
          <a:xfrm>
            <a:off x="9411963" y="4690173"/>
            <a:ext cx="2389829" cy="2035088"/>
          </a:xfrm>
          <a:prstGeom prst="rect">
            <a:avLst/>
          </a:prstGeom>
        </p:spPr>
      </p:pic>
      <p:sp>
        <p:nvSpPr>
          <p:cNvPr id="12" name="CasellaDiTesto 11"/>
          <p:cNvSpPr txBox="1"/>
          <p:nvPr/>
        </p:nvSpPr>
        <p:spPr>
          <a:xfrm>
            <a:off x="838199" y="5995322"/>
            <a:ext cx="8716520" cy="369332"/>
          </a:xfrm>
          <a:prstGeom prst="rect">
            <a:avLst/>
          </a:prstGeom>
          <a:noFill/>
        </p:spPr>
        <p:txBody>
          <a:bodyPr wrap="square" rtlCol="0">
            <a:spAutoFit/>
          </a:bodyPr>
          <a:lstStyle/>
          <a:p>
            <a:r>
              <a:rPr lang="it-IT" i="1" smtClean="0"/>
              <a:t>Above: layout of one of 40 1m-long stations	</a:t>
            </a:r>
            <a:r>
              <a:rPr lang="it-IT" smtClean="0"/>
              <a:t>	</a:t>
            </a:r>
            <a:r>
              <a:rPr lang="it-IT" i="1" smtClean="0"/>
              <a:t>Right: A virtual hadronic loop</a:t>
            </a:r>
            <a:r>
              <a:rPr lang="it-IT" smtClean="0"/>
              <a:t>	</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8" name="Segnaposto numero diapositiva 7"/>
          <p:cNvSpPr>
            <a:spLocks noGrp="1"/>
          </p:cNvSpPr>
          <p:nvPr>
            <p:ph type="sldNum" sz="quarter" idx="12"/>
          </p:nvPr>
        </p:nvSpPr>
        <p:spPr/>
        <p:txBody>
          <a:bodyPr/>
          <a:lstStyle/>
          <a:p>
            <a:fld id="{C6657B89-A023-4184-86DD-540BD0318D04}" type="slidenum">
              <a:rPr lang="en-US" smtClean="0"/>
              <a:t>38</a:t>
            </a:fld>
            <a:endParaRPr lang="en-US"/>
          </a:p>
        </p:txBody>
      </p:sp>
      <p:cxnSp>
        <p:nvCxnSpPr>
          <p:cNvPr id="13" name="Connettore 4 12"/>
          <p:cNvCxnSpPr>
            <a:endCxn id="17" idx="3"/>
          </p:cNvCxnSpPr>
          <p:nvPr/>
        </p:nvCxnSpPr>
        <p:spPr>
          <a:xfrm>
            <a:off x="3689477" y="2279265"/>
            <a:ext cx="5029200" cy="65295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reccia bidirezionale orizzontale 16"/>
          <p:cNvSpPr/>
          <p:nvPr/>
        </p:nvSpPr>
        <p:spPr>
          <a:xfrm>
            <a:off x="8718677" y="2876072"/>
            <a:ext cx="693286" cy="112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8610600" y="3954507"/>
            <a:ext cx="3433376" cy="646331"/>
          </a:xfrm>
          <a:prstGeom prst="rect">
            <a:avLst/>
          </a:prstGeom>
          <a:noFill/>
        </p:spPr>
        <p:txBody>
          <a:bodyPr wrap="none" rtlCol="0">
            <a:spAutoFit/>
          </a:bodyPr>
          <a:lstStyle/>
          <a:p>
            <a:r>
              <a:rPr lang="it-IT" i="1" smtClean="0"/>
              <a:t>Above: the largest known anomaly</a:t>
            </a:r>
          </a:p>
          <a:p>
            <a:r>
              <a:rPr lang="it-IT" i="1" smtClean="0"/>
              <a:t>in the Standard Model to date, g-2</a:t>
            </a:r>
            <a:endParaRPr lang="it-IT" i="1"/>
          </a:p>
        </p:txBody>
      </p:sp>
    </p:spTree>
    <p:extLst>
      <p:ext uri="{BB962C8B-B14F-4D97-AF65-F5344CB8AC3E}">
        <p14:creationId xmlns:p14="http://schemas.microsoft.com/office/powerpoint/2010/main" val="3739304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17" y="386499"/>
            <a:ext cx="10515600" cy="1325563"/>
          </a:xfrm>
        </p:spPr>
        <p:txBody>
          <a:bodyPr/>
          <a:lstStyle/>
          <a:p>
            <a:r>
              <a:rPr lang="en-US" b="1" err="1" smtClean="0">
                <a:solidFill>
                  <a:srgbClr val="C00000"/>
                </a:solidFill>
              </a:rPr>
              <a:t>MUonE</a:t>
            </a:r>
            <a:r>
              <a:rPr lang="en-US" b="1" smtClean="0">
                <a:solidFill>
                  <a:srgbClr val="C00000"/>
                </a:solidFill>
              </a:rPr>
              <a:t> optimization</a:t>
            </a:r>
            <a:endParaRPr lang="en-US" b="1" dirty="0">
              <a:solidFill>
                <a:srgbClr val="C00000"/>
              </a:solidFill>
            </a:endParaRPr>
          </a:p>
        </p:txBody>
      </p:sp>
      <p:sp>
        <p:nvSpPr>
          <p:cNvPr id="3" name="Content Placeholder 2"/>
          <p:cNvSpPr>
            <a:spLocks noGrp="1"/>
          </p:cNvSpPr>
          <p:nvPr>
            <p:ph idx="1"/>
          </p:nvPr>
        </p:nvSpPr>
        <p:spPr>
          <a:xfrm>
            <a:off x="511701" y="1712062"/>
            <a:ext cx="5677063" cy="2468999"/>
          </a:xfrm>
        </p:spPr>
        <p:txBody>
          <a:bodyPr>
            <a:normAutofit fontScale="92500" lnSpcReduction="20000"/>
          </a:bodyPr>
          <a:lstStyle/>
          <a:p>
            <a:pPr marL="0" indent="0">
              <a:buNone/>
            </a:pPr>
            <a:r>
              <a:rPr lang="en-US" sz="2600" smtClean="0"/>
              <a:t>After unsuccessfully asking MUonE members to study alternative layouts, I wrote a simulation of muon scatterings and of event reconstruction, and then </a:t>
            </a:r>
            <a:r>
              <a:rPr lang="en-US" sz="2600" smtClean="0">
                <a:solidFill>
                  <a:srgbClr val="0070C0"/>
                </a:solidFill>
              </a:rPr>
              <a:t>optimized the geometry of the apparatus</a:t>
            </a:r>
            <a:r>
              <a:rPr lang="en-US" sz="2600" smtClean="0"/>
              <a:t>. </a:t>
            </a:r>
          </a:p>
          <a:p>
            <a:pPr marL="0" indent="0">
              <a:buNone/>
            </a:pPr>
            <a:r>
              <a:rPr lang="en-US" sz="2600" smtClean="0"/>
              <a:t>This proved how </a:t>
            </a:r>
            <a:r>
              <a:rPr lang="en-US" sz="2600" b="1" smtClean="0"/>
              <a:t>a factor of 2 improvement in </a:t>
            </a:r>
            <a:r>
              <a:rPr lang="en-US" sz="2600" b="1" dirty="0" smtClean="0"/>
              <a:t>the relevant metric could be achieved </a:t>
            </a:r>
            <a:r>
              <a:rPr lang="en-US" sz="2600" dirty="0" smtClean="0"/>
              <a:t>without increase in </a:t>
            </a:r>
            <a:r>
              <a:rPr lang="en-US" sz="2600" smtClean="0"/>
              <a:t>detector cost.</a:t>
            </a:r>
            <a:endParaRPr lang="en-US" sz="2600" dirty="0" smtClean="0"/>
          </a:p>
          <a:p>
            <a:endParaRPr lang="en-US" dirty="0"/>
          </a:p>
        </p:txBody>
      </p:sp>
      <p:pic>
        <p:nvPicPr>
          <p:cNvPr id="4" name="Picture 3"/>
          <p:cNvPicPr>
            <a:picLocks noChangeAspect="1"/>
          </p:cNvPicPr>
          <p:nvPr/>
        </p:nvPicPr>
        <p:blipFill>
          <a:blip r:embed="rId2"/>
          <a:stretch>
            <a:fillRect/>
          </a:stretch>
        </p:blipFill>
        <p:spPr>
          <a:xfrm>
            <a:off x="6839490" y="692625"/>
            <a:ext cx="5111719" cy="5328012"/>
          </a:xfrm>
          <a:prstGeom prst="rect">
            <a:avLst/>
          </a:prstGeom>
        </p:spPr>
      </p:pic>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39</a:t>
            </a:fld>
            <a:endParaRPr lang="en-US"/>
          </a:p>
        </p:txBody>
      </p:sp>
    </p:spTree>
    <p:extLst>
      <p:ext uri="{BB962C8B-B14F-4D97-AF65-F5344CB8AC3E}">
        <p14:creationId xmlns:p14="http://schemas.microsoft.com/office/powerpoint/2010/main" val="3437454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What</a:t>
            </a:r>
            <a:r>
              <a:rPr lang="it-IT" b="1" dirty="0" smtClean="0">
                <a:solidFill>
                  <a:srgbClr val="C00000"/>
                </a:solidFill>
              </a:rPr>
              <a:t> </a:t>
            </a:r>
            <a:r>
              <a:rPr lang="it-IT" b="1" dirty="0" err="1" smtClean="0">
                <a:solidFill>
                  <a:srgbClr val="C00000"/>
                </a:solidFill>
              </a:rPr>
              <a:t>is</a:t>
            </a:r>
            <a:r>
              <a:rPr lang="it-IT" b="1" dirty="0" smtClean="0">
                <a:solidFill>
                  <a:srgbClr val="C00000"/>
                </a:solidFill>
              </a:rPr>
              <a:t> Intelligence ?</a:t>
            </a:r>
            <a:endParaRPr lang="it-IT" b="1" dirty="0">
              <a:solidFill>
                <a:srgbClr val="C00000"/>
              </a:solidFill>
            </a:endParaRPr>
          </a:p>
        </p:txBody>
      </p:sp>
      <p:sp>
        <p:nvSpPr>
          <p:cNvPr id="3" name="Segnaposto contenuto 2"/>
          <p:cNvSpPr>
            <a:spLocks noGrp="1"/>
          </p:cNvSpPr>
          <p:nvPr>
            <p:ph idx="1"/>
          </p:nvPr>
        </p:nvSpPr>
        <p:spPr>
          <a:xfrm>
            <a:off x="371273" y="1676961"/>
            <a:ext cx="11449454" cy="5167312"/>
          </a:xfrm>
        </p:spPr>
        <p:txBody>
          <a:bodyPr>
            <a:normAutofit fontScale="70000" lnSpcReduction="20000"/>
          </a:bodyPr>
          <a:lstStyle/>
          <a:p>
            <a:pPr marL="0" indent="0">
              <a:buNone/>
            </a:pPr>
            <a:r>
              <a:rPr lang="it-IT" dirty="0" err="1" smtClean="0">
                <a:solidFill>
                  <a:srgbClr val="0070C0"/>
                </a:solidFill>
              </a:rPr>
              <a:t>Before</a:t>
            </a:r>
            <a:r>
              <a:rPr lang="it-IT" dirty="0" smtClean="0">
                <a:solidFill>
                  <a:srgbClr val="0070C0"/>
                </a:solidFill>
              </a:rPr>
              <a:t> </a:t>
            </a:r>
            <a:r>
              <a:rPr lang="it-IT" dirty="0" err="1" smtClean="0">
                <a:solidFill>
                  <a:srgbClr val="0070C0"/>
                </a:solidFill>
              </a:rPr>
              <a:t>we</a:t>
            </a:r>
            <a:r>
              <a:rPr lang="it-IT" dirty="0" smtClean="0">
                <a:solidFill>
                  <a:srgbClr val="0070C0"/>
                </a:solidFill>
              </a:rPr>
              <a:t> </a:t>
            </a:r>
            <a:r>
              <a:rPr lang="it-IT" dirty="0" err="1" smtClean="0">
                <a:solidFill>
                  <a:srgbClr val="0070C0"/>
                </a:solidFill>
              </a:rPr>
              <a:t>discuss</a:t>
            </a:r>
            <a:r>
              <a:rPr lang="it-IT" dirty="0" smtClean="0">
                <a:solidFill>
                  <a:srgbClr val="0070C0"/>
                </a:solidFill>
              </a:rPr>
              <a:t> </a:t>
            </a:r>
            <a:r>
              <a:rPr lang="it-IT" i="1" dirty="0" err="1" smtClean="0">
                <a:solidFill>
                  <a:srgbClr val="0070C0"/>
                </a:solidFill>
              </a:rPr>
              <a:t>artificial</a:t>
            </a:r>
            <a:r>
              <a:rPr lang="it-IT" dirty="0" smtClean="0">
                <a:solidFill>
                  <a:srgbClr val="0070C0"/>
                </a:solidFill>
              </a:rPr>
              <a:t> intelligence</a:t>
            </a:r>
            <a:r>
              <a:rPr lang="it-IT" smtClean="0">
                <a:solidFill>
                  <a:srgbClr val="0070C0"/>
                </a:solidFill>
              </a:rPr>
              <a:t>, and how we are getting there today, we </a:t>
            </a:r>
            <a:r>
              <a:rPr lang="it-IT" dirty="0" err="1" smtClean="0">
                <a:solidFill>
                  <a:srgbClr val="0070C0"/>
                </a:solidFill>
              </a:rPr>
              <a:t>should</a:t>
            </a:r>
            <a:r>
              <a:rPr lang="it-IT" dirty="0" smtClean="0">
                <a:solidFill>
                  <a:srgbClr val="0070C0"/>
                </a:solidFill>
              </a:rPr>
              <a:t> </a:t>
            </a:r>
            <a:r>
              <a:rPr lang="it-IT" dirty="0" err="1" smtClean="0">
                <a:solidFill>
                  <a:srgbClr val="0070C0"/>
                </a:solidFill>
              </a:rPr>
              <a:t>agree</a:t>
            </a:r>
            <a:r>
              <a:rPr lang="it-IT" dirty="0" smtClean="0">
                <a:solidFill>
                  <a:srgbClr val="0070C0"/>
                </a:solidFill>
              </a:rPr>
              <a:t> on </a:t>
            </a:r>
            <a:r>
              <a:rPr lang="it-IT" dirty="0" err="1" smtClean="0">
                <a:solidFill>
                  <a:srgbClr val="0070C0"/>
                </a:solidFill>
              </a:rPr>
              <a:t>what</a:t>
            </a:r>
            <a:r>
              <a:rPr lang="it-IT" dirty="0" smtClean="0">
                <a:solidFill>
                  <a:srgbClr val="0070C0"/>
                </a:solidFill>
              </a:rPr>
              <a:t> </a:t>
            </a:r>
            <a:r>
              <a:rPr lang="it-IT" b="1" dirty="0" smtClean="0">
                <a:solidFill>
                  <a:srgbClr val="0070C0"/>
                </a:solidFill>
              </a:rPr>
              <a:t>intelligence</a:t>
            </a:r>
            <a:r>
              <a:rPr lang="it-IT" dirty="0" smtClean="0">
                <a:solidFill>
                  <a:srgbClr val="0070C0"/>
                </a:solidFill>
              </a:rPr>
              <a:t> </a:t>
            </a:r>
            <a:r>
              <a:rPr lang="it-IT" dirty="0" err="1" smtClean="0">
                <a:solidFill>
                  <a:srgbClr val="0070C0"/>
                </a:solidFill>
              </a:rPr>
              <a:t>is</a:t>
            </a:r>
            <a:r>
              <a:rPr lang="it-IT" dirty="0" smtClean="0">
                <a:solidFill>
                  <a:srgbClr val="0070C0"/>
                </a:solidFill>
              </a:rPr>
              <a:t> – and </a:t>
            </a:r>
            <a:r>
              <a:rPr lang="it-IT" dirty="0" err="1" smtClean="0">
                <a:solidFill>
                  <a:srgbClr val="0070C0"/>
                </a:solidFill>
              </a:rPr>
              <a:t>what</a:t>
            </a:r>
            <a:r>
              <a:rPr lang="it-IT" dirty="0" smtClean="0">
                <a:solidFill>
                  <a:srgbClr val="0070C0"/>
                </a:solidFill>
              </a:rPr>
              <a:t> </a:t>
            </a:r>
            <a:r>
              <a:rPr lang="it-IT" dirty="0" err="1" smtClean="0">
                <a:solidFill>
                  <a:srgbClr val="0070C0"/>
                </a:solidFill>
              </a:rPr>
              <a:t>isn’t</a:t>
            </a:r>
            <a:r>
              <a:rPr lang="it-IT" dirty="0" smtClean="0">
                <a:solidFill>
                  <a:srgbClr val="0070C0"/>
                </a:solidFill>
              </a:rPr>
              <a:t>.</a:t>
            </a:r>
          </a:p>
          <a:p>
            <a:r>
              <a:rPr lang="it-IT" dirty="0" smtClean="0"/>
              <a:t>The </a:t>
            </a:r>
            <a:r>
              <a:rPr lang="it-IT" dirty="0" err="1" smtClean="0"/>
              <a:t>term</a:t>
            </a:r>
            <a:r>
              <a:rPr lang="it-IT" dirty="0" smtClean="0"/>
              <a:t> «intelligence» </a:t>
            </a:r>
            <a:r>
              <a:rPr lang="it-IT" dirty="0" err="1" smtClean="0"/>
              <a:t>comes</a:t>
            </a:r>
            <a:r>
              <a:rPr lang="it-IT" dirty="0" smtClean="0"/>
              <a:t> from Latin </a:t>
            </a:r>
            <a:r>
              <a:rPr lang="en-GB" dirty="0" smtClean="0"/>
              <a:t>“</a:t>
            </a:r>
            <a:r>
              <a:rPr lang="en-GB" i="1" dirty="0" err="1" smtClean="0"/>
              <a:t>intelligo</a:t>
            </a:r>
            <a:r>
              <a:rPr lang="en-GB" dirty="0" smtClean="0"/>
              <a:t>” </a:t>
            </a:r>
          </a:p>
          <a:p>
            <a:pPr marL="0" indent="0">
              <a:buNone/>
            </a:pPr>
            <a:r>
              <a:rPr lang="en-GB" dirty="0">
                <a:sym typeface="Wingdings" panose="05000000000000000000" pitchFamily="2" charset="2"/>
              </a:rPr>
              <a:t>	</a:t>
            </a:r>
            <a:r>
              <a:rPr lang="it-IT" dirty="0" smtClean="0">
                <a:sym typeface="Wingdings" panose="05000000000000000000" pitchFamily="2" charset="2"/>
              </a:rPr>
              <a:t> to </a:t>
            </a:r>
            <a:r>
              <a:rPr lang="it-IT" dirty="0" err="1" smtClean="0">
                <a:sym typeface="Wingdings" panose="05000000000000000000" pitchFamily="2" charset="2"/>
              </a:rPr>
              <a:t>comprehend</a:t>
            </a:r>
            <a:r>
              <a:rPr lang="it-IT" dirty="0" smtClean="0">
                <a:sym typeface="Wingdings" panose="05000000000000000000" pitchFamily="2" charset="2"/>
              </a:rPr>
              <a:t>, to </a:t>
            </a:r>
            <a:r>
              <a:rPr lang="it-IT" dirty="0" err="1" smtClean="0">
                <a:sym typeface="Wingdings" panose="05000000000000000000" pitchFamily="2" charset="2"/>
              </a:rPr>
              <a:t>perceive</a:t>
            </a:r>
            <a:endParaRPr lang="it-IT" dirty="0" smtClean="0">
              <a:sym typeface="Wingdings" panose="05000000000000000000" pitchFamily="2" charset="2"/>
            </a:endParaRPr>
          </a:p>
          <a:p>
            <a:pPr marL="0" indent="0">
              <a:buNone/>
            </a:pPr>
            <a:r>
              <a:rPr lang="it-IT" dirty="0" smtClean="0">
                <a:sym typeface="Wingdings" panose="05000000000000000000" pitchFamily="2" charset="2"/>
              </a:rPr>
              <a:t>…</a:t>
            </a:r>
            <a:r>
              <a:rPr lang="it-IT" dirty="0" err="1" smtClean="0">
                <a:sym typeface="Wingdings" panose="05000000000000000000" pitchFamily="2" charset="2"/>
              </a:rPr>
              <a:t>but</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does</a:t>
            </a:r>
            <a:r>
              <a:rPr lang="it-IT" dirty="0" smtClean="0">
                <a:sym typeface="Wingdings" panose="05000000000000000000" pitchFamily="2" charset="2"/>
              </a:rPr>
              <a:t> </a:t>
            </a:r>
            <a:r>
              <a:rPr lang="it-IT" dirty="0" err="1" smtClean="0">
                <a:sym typeface="Wingdings" panose="05000000000000000000" pitchFamily="2" charset="2"/>
              </a:rPr>
              <a:t>not</a:t>
            </a:r>
            <a:r>
              <a:rPr lang="it-IT" dirty="0" smtClean="0">
                <a:sym typeface="Wingdings" panose="05000000000000000000" pitchFamily="2" charset="2"/>
              </a:rPr>
              <a:t> help </a:t>
            </a:r>
            <a:r>
              <a:rPr lang="it-IT" dirty="0" err="1" smtClean="0">
                <a:sym typeface="Wingdings" panose="05000000000000000000" pitchFamily="2" charset="2"/>
              </a:rPr>
              <a:t>much</a:t>
            </a:r>
            <a:r>
              <a:rPr lang="it-IT" smtClean="0">
                <a:sym typeface="Wingdings" panose="05000000000000000000" pitchFamily="2" charset="2"/>
              </a:rPr>
              <a:t>. </a:t>
            </a:r>
            <a:r>
              <a:rPr lang="it-IT">
                <a:sym typeface="Wingdings" panose="05000000000000000000" pitchFamily="2" charset="2"/>
              </a:rPr>
              <a:t>C</a:t>
            </a:r>
            <a:r>
              <a:rPr lang="it-IT" smtClean="0">
                <a:sym typeface="Wingdings" panose="05000000000000000000" pitchFamily="2" charset="2"/>
              </a:rPr>
              <a:t>onsider </a:t>
            </a:r>
            <a:r>
              <a:rPr lang="it-IT" dirty="0" smtClean="0">
                <a:sym typeface="Wingdings" panose="05000000000000000000" pitchFamily="2" charset="2"/>
              </a:rPr>
              <a:t>the </a:t>
            </a:r>
            <a:r>
              <a:rPr lang="it-IT" dirty="0" err="1" smtClean="0">
                <a:sym typeface="Wingdings" panose="05000000000000000000" pitchFamily="2" charset="2"/>
              </a:rPr>
              <a:t>literature</a:t>
            </a:r>
            <a:r>
              <a:rPr lang="it-IT" dirty="0" smtClean="0">
                <a:sym typeface="Wingdings" panose="05000000000000000000" pitchFamily="2" charset="2"/>
              </a:rPr>
              <a:t> </a:t>
            </a:r>
            <a:r>
              <a:rPr lang="it-IT" smtClean="0">
                <a:sym typeface="Wingdings" panose="05000000000000000000" pitchFamily="2" charset="2"/>
              </a:rPr>
              <a:t>for help: we </a:t>
            </a:r>
            <a:r>
              <a:rPr lang="it-IT" dirty="0" err="1" smtClean="0">
                <a:sym typeface="Wingdings" panose="05000000000000000000" pitchFamily="2" charset="2"/>
              </a:rPr>
              <a:t>find</a:t>
            </a:r>
            <a:r>
              <a:rPr lang="it-IT" dirty="0" smtClean="0">
                <a:sym typeface="Wingdings" panose="05000000000000000000" pitchFamily="2" charset="2"/>
              </a:rPr>
              <a:t> </a:t>
            </a:r>
            <a:r>
              <a:rPr lang="it-IT" dirty="0" err="1" smtClean="0">
                <a:sym typeface="Wingdings" panose="05000000000000000000" pitchFamily="2" charset="2"/>
              </a:rPr>
              <a:t>that</a:t>
            </a:r>
            <a:r>
              <a:rPr lang="it-IT" dirty="0">
                <a:sym typeface="Wingdings" panose="05000000000000000000" pitchFamily="2" charset="2"/>
              </a:rPr>
              <a:t> </a:t>
            </a:r>
            <a:r>
              <a:rPr lang="it-IT" dirty="0" err="1" smtClean="0">
                <a:sym typeface="Wingdings" panose="05000000000000000000" pitchFamily="2" charset="2"/>
              </a:rPr>
              <a:t>notable</a:t>
            </a:r>
            <a:r>
              <a:rPr lang="it-IT" dirty="0" smtClean="0">
                <a:sym typeface="Wingdings" panose="05000000000000000000" pitchFamily="2" charset="2"/>
              </a:rPr>
              <a:t> </a:t>
            </a:r>
            <a:r>
              <a:rPr lang="it-IT" dirty="0" err="1" smtClean="0">
                <a:sym typeface="Wingdings" panose="05000000000000000000" pitchFamily="2" charset="2"/>
              </a:rPr>
              <a:t>definitions</a:t>
            </a:r>
            <a:r>
              <a:rPr lang="it-IT" dirty="0" smtClean="0">
                <a:sym typeface="Wingdings" panose="05000000000000000000" pitchFamily="2" charset="2"/>
              </a:rPr>
              <a:t> </a:t>
            </a:r>
            <a:r>
              <a:rPr lang="it-IT" dirty="0" err="1" smtClean="0">
                <a:sym typeface="Wingdings" panose="05000000000000000000" pitchFamily="2" charset="2"/>
              </a:rPr>
              <a:t>differ</a:t>
            </a:r>
            <a:r>
              <a:rPr lang="it-IT" dirty="0" smtClean="0">
                <a:sym typeface="Wingdings" panose="05000000000000000000" pitchFamily="2" charset="2"/>
              </a:rPr>
              <a:t> </a:t>
            </a:r>
            <a:r>
              <a:rPr lang="it-IT" dirty="0" err="1" smtClean="0">
                <a:sym typeface="Wingdings" panose="05000000000000000000" pitchFamily="2" charset="2"/>
              </a:rPr>
              <a:t>significantly</a:t>
            </a:r>
            <a:r>
              <a:rPr lang="it-IT" dirty="0" smtClean="0">
                <a:sym typeface="Wingdings" panose="05000000000000000000" pitchFamily="2" charset="2"/>
              </a:rPr>
              <a:t>, </a:t>
            </a:r>
            <a:r>
              <a:rPr lang="it-IT" dirty="0" err="1" smtClean="0">
                <a:sym typeface="Wingdings" panose="05000000000000000000" pitchFamily="2" charset="2"/>
              </a:rPr>
              <a:t>also</a:t>
            </a:r>
            <a:r>
              <a:rPr lang="it-IT" dirty="0" smtClean="0">
                <a:sym typeface="Wingdings" panose="05000000000000000000" pitchFamily="2" charset="2"/>
              </a:rPr>
              <a:t> in relation to </a:t>
            </a:r>
            <a:r>
              <a:rPr lang="it-IT" dirty="0" err="1" smtClean="0">
                <a:sym typeface="Wingdings" panose="05000000000000000000" pitchFamily="2" charset="2"/>
              </a:rPr>
              <a:t>what</a:t>
            </a:r>
            <a:r>
              <a:rPr lang="it-IT" dirty="0" smtClean="0">
                <a:sym typeface="Wingdings" panose="05000000000000000000" pitchFamily="2" charset="2"/>
              </a:rPr>
              <a:t> can be general and </a:t>
            </a:r>
            <a:r>
              <a:rPr lang="it-IT" dirty="0" err="1" smtClean="0">
                <a:sym typeface="Wingdings" panose="05000000000000000000" pitchFamily="2" charset="2"/>
              </a:rPr>
              <a:t>what</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a:t>
            </a:r>
            <a:r>
              <a:rPr lang="it-IT" dirty="0" err="1" smtClean="0">
                <a:sym typeface="Wingdings" panose="05000000000000000000" pitchFamily="2" charset="2"/>
              </a:rPr>
              <a:t>specific</a:t>
            </a:r>
            <a:r>
              <a:rPr lang="it-IT" dirty="0" smtClean="0">
                <a:sym typeface="Wingdings" panose="05000000000000000000" pitchFamily="2" charset="2"/>
              </a:rPr>
              <a:t> of human </a:t>
            </a:r>
            <a:r>
              <a:rPr lang="it-IT" dirty="0" err="1" smtClean="0">
                <a:sym typeface="Wingdings" panose="05000000000000000000" pitchFamily="2" charset="2"/>
              </a:rPr>
              <a:t>beings</a:t>
            </a:r>
            <a:r>
              <a:rPr lang="it-IT" dirty="0" smtClean="0">
                <a:sym typeface="Wingdings" panose="05000000000000000000" pitchFamily="2" charset="2"/>
              </a:rPr>
              <a:t>:</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a:t>
            </a:r>
            <a:r>
              <a:rPr lang="en-US" i="1" dirty="0" smtClean="0"/>
              <a:t>The aggregate or global capacity of the individual to act purposefully, to think rationally, and to deal effectively with his environment</a:t>
            </a:r>
            <a:r>
              <a:rPr lang="en-US" dirty="0" smtClean="0"/>
              <a:t>” </a:t>
            </a:r>
            <a:r>
              <a:rPr lang="en-US" dirty="0" smtClean="0">
                <a:solidFill>
                  <a:srgbClr val="00B050"/>
                </a:solidFill>
              </a:rPr>
              <a:t>[Wechsler 1944]</a:t>
            </a:r>
            <a:endParaRPr lang="it-IT" dirty="0" smtClean="0">
              <a:solidFill>
                <a:srgbClr val="00B050"/>
              </a:solidFill>
              <a:sym typeface="Wingdings" panose="05000000000000000000" pitchFamily="2" charset="2"/>
            </a:endParaRPr>
          </a:p>
          <a:p>
            <a:pPr>
              <a:buFont typeface="Wingdings" panose="05000000000000000000" pitchFamily="2" charset="2"/>
              <a:buChar char="Ø"/>
            </a:pPr>
            <a:r>
              <a:rPr lang="en-US" dirty="0" smtClean="0"/>
              <a:t>“</a:t>
            </a:r>
            <a:r>
              <a:rPr lang="en-US" i="1" dirty="0" smtClean="0"/>
              <a:t>The </a:t>
            </a:r>
            <a:r>
              <a:rPr lang="en-US" i="1" dirty="0"/>
              <a:t>unique propensity of human beings to change or modify the structure of their cognitive functioning to adapt to the changing demands of a life </a:t>
            </a:r>
            <a:r>
              <a:rPr lang="en-US" i="1" dirty="0" smtClean="0"/>
              <a:t>situation</a:t>
            </a:r>
            <a:r>
              <a:rPr lang="en-US" dirty="0" smtClean="0"/>
              <a:t>” </a:t>
            </a:r>
            <a:r>
              <a:rPr lang="en-US" dirty="0" smtClean="0">
                <a:solidFill>
                  <a:srgbClr val="00B050"/>
                </a:solidFill>
              </a:rPr>
              <a:t>[Feuerstein 1990]</a:t>
            </a:r>
          </a:p>
          <a:p>
            <a:pPr>
              <a:buFont typeface="Wingdings" panose="05000000000000000000" pitchFamily="2" charset="2"/>
              <a:buChar char="Ø"/>
            </a:pPr>
            <a:endParaRPr lang="en-US" dirty="0" smtClean="0"/>
          </a:p>
          <a:p>
            <a:pPr marL="0" indent="0">
              <a:buNone/>
            </a:pPr>
            <a:r>
              <a:rPr lang="en-US" dirty="0" smtClean="0"/>
              <a:t>But also, and more useful to us, are more abstract definitions such as:</a:t>
            </a:r>
          </a:p>
          <a:p>
            <a:pPr marL="0" indent="0">
              <a:buNone/>
            </a:pPr>
            <a:endParaRPr lang="it-IT" dirty="0" smtClean="0"/>
          </a:p>
          <a:p>
            <a:pPr>
              <a:buFont typeface="Wingdings" panose="05000000000000000000" pitchFamily="2" charset="2"/>
              <a:buChar char="Ø"/>
            </a:pPr>
            <a:r>
              <a:rPr lang="en-US" dirty="0" smtClean="0"/>
              <a:t>“</a:t>
            </a:r>
            <a:r>
              <a:rPr lang="en-US" i="1" dirty="0" smtClean="0"/>
              <a:t>Intelligence </a:t>
            </a:r>
            <a:r>
              <a:rPr lang="en-US" i="1" dirty="0"/>
              <a:t>measures an agent's ability to achieve goals in a wide range of </a:t>
            </a:r>
            <a:r>
              <a:rPr lang="en-US" i="1" dirty="0" smtClean="0"/>
              <a:t>environments</a:t>
            </a:r>
            <a:r>
              <a:rPr lang="en-US" dirty="0" smtClean="0"/>
              <a:t>” </a:t>
            </a:r>
            <a:r>
              <a:rPr lang="en-US" dirty="0" smtClean="0">
                <a:solidFill>
                  <a:srgbClr val="00B050"/>
                </a:solidFill>
              </a:rPr>
              <a:t>[Legg 2007]</a:t>
            </a:r>
          </a:p>
          <a:p>
            <a:pPr>
              <a:buFont typeface="Wingdings" panose="05000000000000000000" pitchFamily="2" charset="2"/>
              <a:buChar char="Ø"/>
            </a:pPr>
            <a:r>
              <a:rPr lang="en-GB" dirty="0" smtClean="0"/>
              <a:t>“</a:t>
            </a:r>
            <a:r>
              <a:rPr lang="en-GB" i="1" dirty="0" smtClean="0"/>
              <a:t>Intelligence </a:t>
            </a:r>
            <a:r>
              <a:rPr lang="it-IT" i="1" dirty="0" err="1" smtClean="0"/>
              <a:t>is</a:t>
            </a:r>
            <a:r>
              <a:rPr lang="it-IT" i="1" dirty="0" smtClean="0"/>
              <a:t> goal-</a:t>
            </a:r>
            <a:r>
              <a:rPr lang="it-IT" i="1" dirty="0" err="1" smtClean="0"/>
              <a:t>directed</a:t>
            </a:r>
            <a:r>
              <a:rPr lang="it-IT" i="1" dirty="0" smtClean="0"/>
              <a:t> </a:t>
            </a:r>
            <a:r>
              <a:rPr lang="it-IT" i="1" dirty="0" err="1" smtClean="0"/>
              <a:t>adaptive</a:t>
            </a:r>
            <a:r>
              <a:rPr lang="it-IT" i="1" dirty="0" smtClean="0"/>
              <a:t> </a:t>
            </a:r>
            <a:r>
              <a:rPr lang="it-IT" i="1" dirty="0" err="1" smtClean="0"/>
              <a:t>behavior</a:t>
            </a:r>
            <a:r>
              <a:rPr lang="en-GB" dirty="0" smtClean="0"/>
              <a:t>” </a:t>
            </a:r>
            <a:r>
              <a:rPr lang="en-GB" dirty="0" smtClean="0">
                <a:solidFill>
                  <a:srgbClr val="00B050"/>
                </a:solidFill>
              </a:rPr>
              <a:t>[Sternberg 1982]</a:t>
            </a:r>
          </a:p>
          <a:p>
            <a:pPr>
              <a:buFont typeface="Wingdings" panose="05000000000000000000" pitchFamily="2" charset="2"/>
              <a:buChar char="Ø"/>
            </a:pPr>
            <a:endParaRPr lang="en-GB" dirty="0"/>
          </a:p>
          <a:p>
            <a:pPr marL="0" indent="0">
              <a:buNone/>
            </a:pPr>
            <a:endParaRPr lang="it-IT" dirty="0" smtClean="0"/>
          </a:p>
          <a:p>
            <a:pPr marL="0" indent="0">
              <a:buNone/>
            </a:pPr>
            <a:endParaRPr lang="it-IT" dirty="0" smtClean="0"/>
          </a:p>
          <a:p>
            <a:pPr marL="0" indent="0">
              <a:buNone/>
            </a:pPr>
            <a:endParaRPr lang="it-IT" dirty="0"/>
          </a:p>
        </p:txBody>
      </p:sp>
      <p:sp>
        <p:nvSpPr>
          <p:cNvPr id="5" name="Segnaposto numero diapositiva 4"/>
          <p:cNvSpPr>
            <a:spLocks noGrp="1"/>
          </p:cNvSpPr>
          <p:nvPr>
            <p:ph type="sldNum" sz="quarter" idx="12"/>
          </p:nvPr>
        </p:nvSpPr>
        <p:spPr/>
        <p:txBody>
          <a:bodyPr/>
          <a:lstStyle/>
          <a:p>
            <a:fld id="{C6657B89-A023-4184-86DD-540BD0318D04}" type="slidenum">
              <a:rPr lang="en-US" smtClean="0"/>
              <a:t>4</a:t>
            </a:fld>
            <a:endParaRPr lang="en-US"/>
          </a:p>
        </p:txBody>
      </p:sp>
    </p:spTree>
    <p:extLst>
      <p:ext uri="{BB962C8B-B14F-4D97-AF65-F5344CB8AC3E}">
        <p14:creationId xmlns:p14="http://schemas.microsoft.com/office/powerpoint/2010/main" val="2006096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17" y="386499"/>
            <a:ext cx="10515600" cy="1325563"/>
          </a:xfrm>
        </p:spPr>
        <p:txBody>
          <a:bodyPr/>
          <a:lstStyle/>
          <a:p>
            <a:r>
              <a:rPr lang="en-US" b="1" err="1" smtClean="0">
                <a:solidFill>
                  <a:srgbClr val="C00000"/>
                </a:solidFill>
              </a:rPr>
              <a:t>MUonE</a:t>
            </a:r>
            <a:r>
              <a:rPr lang="en-US" b="1" smtClean="0">
                <a:solidFill>
                  <a:srgbClr val="C00000"/>
                </a:solidFill>
              </a:rPr>
              <a:t> optimization</a:t>
            </a:r>
            <a:endParaRPr lang="en-US" b="1" dirty="0">
              <a:solidFill>
                <a:srgbClr val="C00000"/>
              </a:solidFill>
            </a:endParaRPr>
          </a:p>
        </p:txBody>
      </p:sp>
      <p:sp>
        <p:nvSpPr>
          <p:cNvPr id="3" name="Content Placeholder 2"/>
          <p:cNvSpPr>
            <a:spLocks noGrp="1"/>
          </p:cNvSpPr>
          <p:nvPr>
            <p:ph idx="1"/>
          </p:nvPr>
        </p:nvSpPr>
        <p:spPr>
          <a:xfrm>
            <a:off x="511701" y="1712062"/>
            <a:ext cx="5677063" cy="2468999"/>
          </a:xfrm>
        </p:spPr>
        <p:txBody>
          <a:bodyPr>
            <a:normAutofit fontScale="92500" lnSpcReduction="20000"/>
          </a:bodyPr>
          <a:lstStyle/>
          <a:p>
            <a:pPr marL="0" indent="0">
              <a:buNone/>
            </a:pPr>
            <a:r>
              <a:rPr lang="en-US" sz="2600" smtClean="0"/>
              <a:t>After unsuccessfully asking MUonE members to study alternative layouts, I wrote a simulation of muon scatterings and of event reconstruction, and then </a:t>
            </a:r>
            <a:r>
              <a:rPr lang="en-US" sz="2600" smtClean="0">
                <a:solidFill>
                  <a:srgbClr val="0070C0"/>
                </a:solidFill>
              </a:rPr>
              <a:t>optimized the geometry of the apparatus</a:t>
            </a:r>
            <a:r>
              <a:rPr lang="en-US" sz="2600" smtClean="0"/>
              <a:t>. </a:t>
            </a:r>
          </a:p>
          <a:p>
            <a:pPr marL="0" indent="0">
              <a:buNone/>
            </a:pPr>
            <a:r>
              <a:rPr lang="en-US" sz="2600" smtClean="0"/>
              <a:t>This proved how </a:t>
            </a:r>
            <a:r>
              <a:rPr lang="en-US" sz="2600" b="1" smtClean="0"/>
              <a:t>a factor of 2 improvement in </a:t>
            </a:r>
            <a:r>
              <a:rPr lang="en-US" sz="2600" b="1" dirty="0" smtClean="0"/>
              <a:t>the relevant metric could be achieved </a:t>
            </a:r>
            <a:r>
              <a:rPr lang="en-US" sz="2600" dirty="0" smtClean="0"/>
              <a:t>without increase in </a:t>
            </a:r>
            <a:r>
              <a:rPr lang="en-US" sz="2600" smtClean="0"/>
              <a:t>detector cost.</a:t>
            </a:r>
            <a:endParaRPr lang="en-US" sz="2600" dirty="0" smtClean="0"/>
          </a:p>
          <a:p>
            <a:endParaRPr lang="en-US" dirty="0"/>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40</a:t>
            </a:fld>
            <a:endParaRPr lang="en-US"/>
          </a:p>
        </p:txBody>
      </p:sp>
      <p:sp>
        <p:nvSpPr>
          <p:cNvPr id="8" name="Rettangolo 7"/>
          <p:cNvSpPr/>
          <p:nvPr/>
        </p:nvSpPr>
        <p:spPr>
          <a:xfrm>
            <a:off x="512652" y="4472778"/>
            <a:ext cx="5390874" cy="1846659"/>
          </a:xfrm>
          <a:prstGeom prst="rect">
            <a:avLst/>
          </a:prstGeom>
        </p:spPr>
        <p:txBody>
          <a:bodyPr wrap="square">
            <a:spAutoFit/>
          </a:bodyPr>
          <a:lstStyle/>
          <a:p>
            <a:r>
              <a:rPr lang="it-IT"/>
              <a:t>We can only guess how large are the gains in the final experimental objectives possible if a fully differentiable model is created for detectors of significantly higher complexity than MUonE.		</a:t>
            </a:r>
            <a:r>
              <a:rPr lang="it-IT" smtClean="0"/>
              <a:t>		</a:t>
            </a:r>
          </a:p>
          <a:p>
            <a:r>
              <a:rPr lang="it-IT" smtClean="0">
                <a:sym typeface="Wingdings" panose="05000000000000000000" pitchFamily="2" charset="2"/>
              </a:rPr>
              <a:t>	</a:t>
            </a:r>
            <a:r>
              <a:rPr lang="it-IT">
                <a:sym typeface="Wingdings" panose="05000000000000000000" pitchFamily="2" charset="2"/>
              </a:rPr>
              <a:t>	</a:t>
            </a:r>
            <a:r>
              <a:rPr lang="it-IT" smtClean="0">
                <a:sym typeface="Wingdings" panose="05000000000000000000" pitchFamily="2" charset="2"/>
              </a:rPr>
              <a:t></a:t>
            </a:r>
            <a:r>
              <a:rPr lang="it-IT" smtClean="0">
                <a:solidFill>
                  <a:srgbClr val="0070C0"/>
                </a:solidFill>
                <a:sym typeface="Wingdings" panose="05000000000000000000" pitchFamily="2" charset="2"/>
              </a:rPr>
              <a:t>  </a:t>
            </a:r>
            <a:r>
              <a:rPr lang="it-IT" sz="2400" b="1" smtClean="0">
                <a:solidFill>
                  <a:srgbClr val="0070C0"/>
                </a:solidFill>
              </a:rPr>
              <a:t>My </a:t>
            </a:r>
            <a:r>
              <a:rPr lang="it-IT" sz="2400" b="1">
                <a:solidFill>
                  <a:srgbClr val="0070C0"/>
                </a:solidFill>
              </a:rPr>
              <a:t>guess: huge</a:t>
            </a:r>
            <a:r>
              <a:rPr lang="it-IT" sz="2400">
                <a:solidFill>
                  <a:srgbClr val="0070C0"/>
                </a:solidFill>
              </a:rPr>
              <a:t>.</a:t>
            </a:r>
            <a:endParaRPr lang="it-IT" sz="2400" dirty="0">
              <a:solidFill>
                <a:srgbClr val="0070C0"/>
              </a:solidFill>
            </a:endParaRPr>
          </a:p>
        </p:txBody>
      </p:sp>
      <p:pic>
        <p:nvPicPr>
          <p:cNvPr id="9" name="Immagine 8"/>
          <p:cNvPicPr>
            <a:picLocks noChangeAspect="1"/>
          </p:cNvPicPr>
          <p:nvPr/>
        </p:nvPicPr>
        <p:blipFill>
          <a:blip r:embed="rId2"/>
          <a:stretch>
            <a:fillRect/>
          </a:stretch>
        </p:blipFill>
        <p:spPr>
          <a:xfrm>
            <a:off x="6361647" y="760133"/>
            <a:ext cx="5634942" cy="4206224"/>
          </a:xfrm>
          <a:prstGeom prst="rect">
            <a:avLst/>
          </a:prstGeom>
        </p:spPr>
      </p:pic>
      <p:sp>
        <p:nvSpPr>
          <p:cNvPr id="10" name="CasellaDiTesto 9"/>
          <p:cNvSpPr txBox="1"/>
          <p:nvPr/>
        </p:nvSpPr>
        <p:spPr>
          <a:xfrm>
            <a:off x="6839490" y="5031832"/>
            <a:ext cx="5592256" cy="923330"/>
          </a:xfrm>
          <a:prstGeom prst="rect">
            <a:avLst/>
          </a:prstGeom>
          <a:noFill/>
        </p:spPr>
        <p:txBody>
          <a:bodyPr wrap="square" rtlCol="0">
            <a:spAutoFit/>
          </a:bodyPr>
          <a:lstStyle/>
          <a:p>
            <a:r>
              <a:rPr lang="it-IT" i="1" dirty="0" err="1" smtClean="0"/>
              <a:t>Above</a:t>
            </a:r>
            <a:r>
              <a:rPr lang="it-IT" i="1" dirty="0" smtClean="0"/>
              <a:t>: relative </a:t>
            </a:r>
            <a:r>
              <a:rPr lang="it-IT" i="1" dirty="0" err="1" smtClean="0"/>
              <a:t>resolution</a:t>
            </a:r>
            <a:r>
              <a:rPr lang="it-IT" i="1" dirty="0" smtClean="0"/>
              <a:t> in </a:t>
            </a:r>
            <a:r>
              <a:rPr lang="it-IT" i="1" dirty="0" err="1" smtClean="0"/>
              <a:t>event</a:t>
            </a:r>
            <a:r>
              <a:rPr lang="it-IT" i="1" dirty="0" smtClean="0"/>
              <a:t> </a:t>
            </a:r>
            <a:r>
              <a:rPr lang="it-IT" i="1" smtClean="0"/>
              <a:t>q</a:t>
            </a:r>
            <a:r>
              <a:rPr lang="it-IT" i="1" baseline="30000" smtClean="0"/>
              <a:t>2</a:t>
            </a:r>
            <a:r>
              <a:rPr lang="it-IT" i="1" smtClean="0"/>
              <a:t> for </a:t>
            </a:r>
            <a:r>
              <a:rPr lang="it-IT" i="1" dirty="0" err="1" smtClean="0"/>
              <a:t>different</a:t>
            </a:r>
            <a:r>
              <a:rPr lang="it-IT" i="1" dirty="0" smtClean="0"/>
              <a:t> </a:t>
            </a:r>
            <a:r>
              <a:rPr lang="it-IT" i="1" err="1" smtClean="0"/>
              <a:t>configurations</a:t>
            </a:r>
            <a:r>
              <a:rPr lang="it-IT" i="1"/>
              <a:t> </a:t>
            </a:r>
            <a:r>
              <a:rPr lang="it-IT" i="1" smtClean="0"/>
              <a:t>(</a:t>
            </a:r>
            <a:r>
              <a:rPr lang="it-IT" i="1" dirty="0" smtClean="0"/>
              <a:t>the </a:t>
            </a:r>
            <a:r>
              <a:rPr lang="it-IT" i="1" dirty="0" err="1" smtClean="0"/>
              <a:t>higher</a:t>
            </a:r>
            <a:r>
              <a:rPr lang="it-IT" i="1" dirty="0" smtClean="0"/>
              <a:t>, </a:t>
            </a:r>
            <a:r>
              <a:rPr lang="it-IT" i="1" dirty="0" err="1" smtClean="0"/>
              <a:t>black</a:t>
            </a:r>
            <a:r>
              <a:rPr lang="it-IT" i="1" dirty="0" smtClean="0"/>
              <a:t> line </a:t>
            </a:r>
            <a:r>
              <a:rPr lang="it-IT" i="1" dirty="0" err="1" smtClean="0"/>
              <a:t>is</a:t>
            </a:r>
            <a:r>
              <a:rPr lang="it-IT" i="1" dirty="0" smtClean="0"/>
              <a:t> the </a:t>
            </a:r>
            <a:r>
              <a:rPr lang="it-IT" i="1" dirty="0" err="1" smtClean="0"/>
              <a:t>original</a:t>
            </a:r>
            <a:r>
              <a:rPr lang="it-IT" i="1" dirty="0" smtClean="0"/>
              <a:t> </a:t>
            </a:r>
            <a:r>
              <a:rPr lang="it-IT" i="1" dirty="0" err="1" smtClean="0"/>
              <a:t>proposal</a:t>
            </a:r>
            <a:r>
              <a:rPr lang="it-IT" i="1" dirty="0" smtClean="0"/>
              <a:t> by the </a:t>
            </a:r>
            <a:r>
              <a:rPr lang="it-IT" i="1" dirty="0" err="1" smtClean="0"/>
              <a:t>MUonE</a:t>
            </a:r>
            <a:r>
              <a:rPr lang="it-IT" i="1" dirty="0" smtClean="0"/>
              <a:t> </a:t>
            </a:r>
            <a:r>
              <a:rPr lang="it-IT" i="1" dirty="0" err="1" smtClean="0"/>
              <a:t>coll</a:t>
            </a:r>
            <a:r>
              <a:rPr lang="it-IT" i="1" dirty="0" smtClean="0"/>
              <a:t>.)</a:t>
            </a:r>
            <a:endParaRPr lang="it-IT" i="1" dirty="0"/>
          </a:p>
        </p:txBody>
      </p:sp>
      <p:sp>
        <p:nvSpPr>
          <p:cNvPr id="11" name="Freccia in giù 10"/>
          <p:cNvSpPr/>
          <p:nvPr/>
        </p:nvSpPr>
        <p:spPr>
          <a:xfrm>
            <a:off x="9635618" y="2392217"/>
            <a:ext cx="516367" cy="1052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8985155" y="1957410"/>
            <a:ext cx="1551450" cy="369332"/>
          </a:xfrm>
          <a:prstGeom prst="rect">
            <a:avLst/>
          </a:prstGeom>
          <a:noFill/>
        </p:spPr>
        <p:txBody>
          <a:bodyPr wrap="none" rtlCol="0">
            <a:spAutoFit/>
          </a:bodyPr>
          <a:lstStyle/>
          <a:p>
            <a:r>
              <a:rPr lang="it-IT" smtClean="0"/>
              <a:t>Original layout</a:t>
            </a:r>
            <a:endParaRPr lang="it-IT"/>
          </a:p>
        </p:txBody>
      </p:sp>
      <p:sp>
        <p:nvSpPr>
          <p:cNvPr id="13" name="CasellaDiTesto 12"/>
          <p:cNvSpPr txBox="1"/>
          <p:nvPr/>
        </p:nvSpPr>
        <p:spPr>
          <a:xfrm>
            <a:off x="9040522" y="3596211"/>
            <a:ext cx="1706557" cy="369332"/>
          </a:xfrm>
          <a:prstGeom prst="rect">
            <a:avLst/>
          </a:prstGeom>
          <a:noFill/>
        </p:spPr>
        <p:txBody>
          <a:bodyPr wrap="none" rtlCol="0">
            <a:spAutoFit/>
          </a:bodyPr>
          <a:lstStyle/>
          <a:p>
            <a:r>
              <a:rPr lang="it-IT" smtClean="0"/>
              <a:t>Opimized layout</a:t>
            </a:r>
            <a:endParaRPr lang="it-IT"/>
          </a:p>
        </p:txBody>
      </p:sp>
    </p:spTree>
    <p:extLst>
      <p:ext uri="{BB962C8B-B14F-4D97-AF65-F5344CB8AC3E}">
        <p14:creationId xmlns:p14="http://schemas.microsoft.com/office/powerpoint/2010/main" val="21102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Computer </a:t>
            </a:r>
            <a:r>
              <a:rPr lang="it-IT" b="1">
                <a:solidFill>
                  <a:srgbClr val="C00000"/>
                </a:solidFill>
              </a:rPr>
              <a:t>s</a:t>
            </a:r>
            <a:r>
              <a:rPr lang="it-IT" b="1" smtClean="0">
                <a:solidFill>
                  <a:srgbClr val="C00000"/>
                </a:solidFill>
              </a:rPr>
              <a:t>cience </a:t>
            </a:r>
            <a:r>
              <a:rPr lang="it-IT" b="1" dirty="0" smtClean="0">
                <a:solidFill>
                  <a:srgbClr val="C00000"/>
                </a:solidFill>
              </a:rPr>
              <a:t>to </a:t>
            </a:r>
            <a:r>
              <a:rPr lang="it-IT" b="1" smtClean="0">
                <a:solidFill>
                  <a:srgbClr val="C00000"/>
                </a:solidFill>
              </a:rPr>
              <a:t>the rescue</a:t>
            </a:r>
            <a:endParaRPr lang="it-IT" b="1" dirty="0">
              <a:solidFill>
                <a:srgbClr val="C00000"/>
              </a:solidFill>
            </a:endParaRPr>
          </a:p>
        </p:txBody>
      </p:sp>
      <p:sp>
        <p:nvSpPr>
          <p:cNvPr id="3" name="Segnaposto contenuto 2"/>
          <p:cNvSpPr>
            <a:spLocks noGrp="1"/>
          </p:cNvSpPr>
          <p:nvPr>
            <p:ph idx="1"/>
          </p:nvPr>
        </p:nvSpPr>
        <p:spPr>
          <a:xfrm>
            <a:off x="838200" y="1825624"/>
            <a:ext cx="10515600" cy="4768813"/>
          </a:xfrm>
        </p:spPr>
        <p:txBody>
          <a:bodyPr>
            <a:normAutofit fontScale="92500" lnSpcReduction="10000"/>
          </a:bodyPr>
          <a:lstStyle/>
          <a:p>
            <a:pPr marL="0" indent="0">
              <a:buNone/>
            </a:pPr>
            <a:r>
              <a:rPr lang="en-GB" dirty="0"/>
              <a:t>Progress in </a:t>
            </a:r>
            <a:r>
              <a:rPr lang="en-GB" dirty="0" smtClean="0"/>
              <a:t>CS redefined </a:t>
            </a:r>
            <a:r>
              <a:rPr lang="en-GB" dirty="0"/>
              <a:t>performance standards of </a:t>
            </a:r>
            <a:r>
              <a:rPr lang="en-GB"/>
              <a:t>our </a:t>
            </a:r>
            <a:r>
              <a:rPr lang="en-GB" smtClean="0"/>
              <a:t>technologies.</a:t>
            </a:r>
          </a:p>
          <a:p>
            <a:pPr marL="0" indent="0">
              <a:buNone/>
            </a:pPr>
            <a:r>
              <a:rPr lang="en-GB" smtClean="0"/>
              <a:t>We </a:t>
            </a:r>
            <a:r>
              <a:rPr lang="en-GB" dirty="0"/>
              <a:t>can today identify AI ingredients in, </a:t>
            </a:r>
            <a:r>
              <a:rPr lang="en-GB" i="1" dirty="0"/>
              <a:t>e.g.</a:t>
            </a:r>
            <a:r>
              <a:rPr lang="en-GB" dirty="0"/>
              <a:t>, language translation, speech recognition, self-driving vehicles. </a:t>
            </a:r>
            <a:endParaRPr lang="en-GB" dirty="0" smtClean="0"/>
          </a:p>
          <a:p>
            <a:pPr marL="0" indent="0">
              <a:buNone/>
            </a:pPr>
            <a:endParaRPr lang="en-GB" smtClean="0">
              <a:sym typeface="Wingdings" panose="05000000000000000000" pitchFamily="2" charset="2"/>
            </a:endParaRPr>
          </a:p>
          <a:p>
            <a:pPr marL="0" indent="0">
              <a:buNone/>
            </a:pPr>
            <a:r>
              <a:rPr lang="en-GB" smtClean="0">
                <a:sym typeface="Wingdings" panose="05000000000000000000" pitchFamily="2" charset="2"/>
              </a:rPr>
              <a:t> </a:t>
            </a:r>
            <a:r>
              <a:rPr lang="en-GB" dirty="0" smtClean="0"/>
              <a:t>Of </a:t>
            </a:r>
            <a:r>
              <a:rPr lang="en-GB" dirty="0"/>
              <a:t>course, </a:t>
            </a:r>
            <a:r>
              <a:rPr lang="en-GB" dirty="0">
                <a:solidFill>
                  <a:srgbClr val="0070C0"/>
                </a:solidFill>
              </a:rPr>
              <a:t>that AI is not general but application-specific: its potential of providing new solutions to old tasks </a:t>
            </a:r>
            <a:r>
              <a:rPr lang="en-GB" b="1" dirty="0">
                <a:solidFill>
                  <a:srgbClr val="0070C0"/>
                </a:solidFill>
              </a:rPr>
              <a:t>depends on our ability to create the right interfaces</a:t>
            </a:r>
            <a:r>
              <a:rPr lang="en-GB">
                <a:solidFill>
                  <a:srgbClr val="0070C0"/>
                </a:solidFill>
              </a:rPr>
              <a:t>. </a:t>
            </a:r>
            <a:r>
              <a:rPr lang="en-GB" smtClean="0"/>
              <a:t> </a:t>
            </a:r>
            <a:endParaRPr lang="en-GB" dirty="0" smtClean="0"/>
          </a:p>
          <a:p>
            <a:pPr marL="0" indent="0">
              <a:buNone/>
            </a:pPr>
            <a:endParaRPr lang="en-GB" dirty="0" smtClean="0"/>
          </a:p>
          <a:p>
            <a:pPr marL="0" indent="0">
              <a:buNone/>
            </a:pPr>
            <a:r>
              <a:rPr lang="en-GB" b="1" dirty="0">
                <a:solidFill>
                  <a:srgbClr val="0070C0"/>
                </a:solidFill>
              </a:rPr>
              <a:t>A new paradigm shift </a:t>
            </a:r>
            <a:r>
              <a:rPr lang="en-GB" b="1">
                <a:solidFill>
                  <a:srgbClr val="0070C0"/>
                </a:solidFill>
              </a:rPr>
              <a:t>is </a:t>
            </a:r>
            <a:r>
              <a:rPr lang="en-GB" b="1" smtClean="0">
                <a:solidFill>
                  <a:srgbClr val="0070C0"/>
                </a:solidFill>
              </a:rPr>
              <a:t>offered </a:t>
            </a:r>
            <a:r>
              <a:rPr lang="en-GB" b="1" dirty="0">
                <a:solidFill>
                  <a:srgbClr val="0070C0"/>
                </a:solidFill>
              </a:rPr>
              <a:t>by differentiable </a:t>
            </a:r>
            <a:r>
              <a:rPr lang="en-GB" b="1" dirty="0" smtClean="0">
                <a:solidFill>
                  <a:srgbClr val="0070C0"/>
                </a:solidFill>
              </a:rPr>
              <a:t>programming </a:t>
            </a:r>
            <a:r>
              <a:rPr lang="en-GB" dirty="0" smtClean="0">
                <a:solidFill>
                  <a:srgbClr val="00B050"/>
                </a:solidFill>
              </a:rPr>
              <a:t>[15]</a:t>
            </a:r>
            <a:r>
              <a:rPr lang="en-GB" dirty="0" smtClean="0"/>
              <a:t>, </a:t>
            </a:r>
            <a:r>
              <a:rPr lang="en-GB" dirty="0"/>
              <a:t>which eases the systematic search of minima of arbitrarily complex multi-dimensional functions; by casting the whole problem in a differentiable framework a </a:t>
            </a:r>
            <a:r>
              <a:rPr lang="en-GB" dirty="0">
                <a:solidFill>
                  <a:srgbClr val="C00000"/>
                </a:solidFill>
              </a:rPr>
              <a:t>full end-to-end optimization becomes possible</a:t>
            </a:r>
            <a:r>
              <a:rPr lang="en-GB" dirty="0"/>
              <a:t>.</a:t>
            </a: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41</a:t>
            </a:fld>
            <a:endParaRPr lang="en-US"/>
          </a:p>
        </p:txBody>
      </p:sp>
    </p:spTree>
    <p:extLst>
      <p:ext uri="{BB962C8B-B14F-4D97-AF65-F5344CB8AC3E}">
        <p14:creationId xmlns:p14="http://schemas.microsoft.com/office/powerpoint/2010/main" val="268532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750" y="51320"/>
            <a:ext cx="10515600" cy="1325563"/>
          </a:xfrm>
        </p:spPr>
        <p:txBody>
          <a:bodyPr/>
          <a:lstStyle/>
          <a:p>
            <a:r>
              <a:rPr lang="it-IT" b="1" smtClean="0">
                <a:solidFill>
                  <a:srgbClr val="C00000"/>
                </a:solidFill>
              </a:rPr>
              <a:t>Automatic Differentiation</a:t>
            </a:r>
            <a:endParaRPr lang="it-IT" b="1">
              <a:solidFill>
                <a:srgbClr val="C0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42</a:t>
            </a:fld>
            <a:endParaRPr lang="en-US"/>
          </a:p>
        </p:txBody>
      </p:sp>
      <p:pic>
        <p:nvPicPr>
          <p:cNvPr id="7" name="Immagine 6"/>
          <p:cNvPicPr>
            <a:picLocks noChangeAspect="1"/>
          </p:cNvPicPr>
          <p:nvPr/>
        </p:nvPicPr>
        <p:blipFill>
          <a:blip r:embed="rId2"/>
          <a:stretch>
            <a:fillRect/>
          </a:stretch>
        </p:blipFill>
        <p:spPr>
          <a:xfrm>
            <a:off x="444549" y="1246271"/>
            <a:ext cx="7304277" cy="5110079"/>
          </a:xfrm>
          <a:prstGeom prst="rect">
            <a:avLst/>
          </a:prstGeom>
        </p:spPr>
      </p:pic>
      <p:sp>
        <p:nvSpPr>
          <p:cNvPr id="8" name="CasellaDiTesto 7"/>
          <p:cNvSpPr txBox="1"/>
          <p:nvPr/>
        </p:nvSpPr>
        <p:spPr>
          <a:xfrm>
            <a:off x="8127624" y="5433020"/>
            <a:ext cx="3226176" cy="923330"/>
          </a:xfrm>
          <a:prstGeom prst="rect">
            <a:avLst/>
          </a:prstGeom>
          <a:noFill/>
        </p:spPr>
        <p:txBody>
          <a:bodyPr wrap="square" rtlCol="0">
            <a:spAutoFit/>
          </a:bodyPr>
          <a:lstStyle/>
          <a:p>
            <a:r>
              <a:rPr lang="da-DK" i="1"/>
              <a:t>Image </a:t>
            </a:r>
            <a:r>
              <a:rPr lang="da-DK" i="1" smtClean="0"/>
              <a:t>from [</a:t>
            </a:r>
            <a:r>
              <a:rPr lang="da-DK" i="1" smtClean="0">
                <a:solidFill>
                  <a:srgbClr val="00B050"/>
                </a:solidFill>
              </a:rPr>
              <a:t>Baydin 2018] </a:t>
            </a:r>
            <a:r>
              <a:rPr lang="da-DK" i="1" smtClean="0"/>
              <a:t>Günes </a:t>
            </a:r>
            <a:r>
              <a:rPr lang="da-DK" i="1"/>
              <a:t>Baydin et al, JMLR 18 (2018) 1–43</a:t>
            </a:r>
            <a:endParaRPr lang="it-IT" i="1"/>
          </a:p>
        </p:txBody>
      </p:sp>
      <p:sp>
        <p:nvSpPr>
          <p:cNvPr id="9" name="CasellaDiTesto 8"/>
          <p:cNvSpPr txBox="1"/>
          <p:nvPr/>
        </p:nvSpPr>
        <p:spPr>
          <a:xfrm>
            <a:off x="7968343" y="1183821"/>
            <a:ext cx="3912188" cy="3785652"/>
          </a:xfrm>
          <a:prstGeom prst="rect">
            <a:avLst/>
          </a:prstGeom>
          <a:noFill/>
        </p:spPr>
        <p:txBody>
          <a:bodyPr wrap="square" rtlCol="0">
            <a:spAutoFit/>
          </a:bodyPr>
          <a:lstStyle/>
          <a:p>
            <a:r>
              <a:rPr lang="it-IT" sz="2000" smtClean="0">
                <a:solidFill>
                  <a:srgbClr val="0070C0"/>
                </a:solidFill>
              </a:rPr>
              <a:t>Wouldn’t it be nice if you coded</a:t>
            </a:r>
          </a:p>
          <a:p>
            <a:r>
              <a:rPr lang="it-IT" sz="2000" smtClean="0">
                <a:solidFill>
                  <a:srgbClr val="0070C0"/>
                </a:solidFill>
              </a:rPr>
              <a:t>a problem and the dependence</a:t>
            </a:r>
          </a:p>
          <a:p>
            <a:r>
              <a:rPr lang="it-IT" sz="2000" smtClean="0">
                <a:solidFill>
                  <a:srgbClr val="0070C0"/>
                </a:solidFill>
              </a:rPr>
              <a:t>of variables in a program, and the</a:t>
            </a:r>
          </a:p>
          <a:p>
            <a:r>
              <a:rPr lang="it-IT" sz="2000" smtClean="0">
                <a:solidFill>
                  <a:srgbClr val="0070C0"/>
                </a:solidFill>
              </a:rPr>
              <a:t>language took care of figuring out</a:t>
            </a:r>
          </a:p>
          <a:p>
            <a:r>
              <a:rPr lang="it-IT" sz="2000" smtClean="0">
                <a:solidFill>
                  <a:srgbClr val="0070C0"/>
                </a:solidFill>
              </a:rPr>
              <a:t>how functions vary depending on </a:t>
            </a:r>
          </a:p>
          <a:p>
            <a:r>
              <a:rPr lang="it-IT" sz="2000" smtClean="0">
                <a:solidFill>
                  <a:srgbClr val="0070C0"/>
                </a:solidFill>
              </a:rPr>
              <a:t>parameters, and carry out the</a:t>
            </a:r>
          </a:p>
          <a:p>
            <a:r>
              <a:rPr lang="it-IT" sz="2000" smtClean="0">
                <a:solidFill>
                  <a:srgbClr val="0070C0"/>
                </a:solidFill>
              </a:rPr>
              <a:t>complicated task of propagating</a:t>
            </a:r>
          </a:p>
          <a:p>
            <a:r>
              <a:rPr lang="it-IT" sz="2000" smtClean="0">
                <a:solidFill>
                  <a:srgbClr val="0070C0"/>
                </a:solidFill>
              </a:rPr>
              <a:t>derivatives around?</a:t>
            </a:r>
          </a:p>
          <a:p>
            <a:endParaRPr lang="it-IT" sz="2000" smtClean="0"/>
          </a:p>
          <a:p>
            <a:r>
              <a:rPr lang="it-IT" sz="2000" smtClean="0"/>
              <a:t>Those of us who have done this </a:t>
            </a:r>
          </a:p>
          <a:p>
            <a:r>
              <a:rPr lang="it-IT" sz="2000" smtClean="0"/>
              <a:t>manually can’t be happier by</a:t>
            </a:r>
          </a:p>
          <a:p>
            <a:r>
              <a:rPr lang="it-IT" sz="2000" smtClean="0"/>
              <a:t>seeing the rise of Pytorch, TF, etc.</a:t>
            </a:r>
            <a:endParaRPr lang="it-IT" sz="2000"/>
          </a:p>
        </p:txBody>
      </p:sp>
    </p:spTree>
    <p:extLst>
      <p:ext uri="{BB962C8B-B14F-4D97-AF65-F5344CB8AC3E}">
        <p14:creationId xmlns:p14="http://schemas.microsoft.com/office/powerpoint/2010/main" val="16804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anim calcmode="lin" valueType="num">
                                      <p:cBhvr additive="base">
                                        <p:cTn id="1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anim calcmode="lin" valueType="num">
                                      <p:cBhvr additive="base">
                                        <p:cTn id="15"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anim calcmode="lin" valueType="num">
                                      <p:cBhvr additive="base">
                                        <p:cTn id="19"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1947" y="105243"/>
            <a:ext cx="11301890" cy="1325563"/>
          </a:xfrm>
        </p:spPr>
        <p:txBody>
          <a:bodyPr/>
          <a:lstStyle/>
          <a:p>
            <a:r>
              <a:rPr lang="it-IT" b="1" smtClean="0">
                <a:solidFill>
                  <a:srgbClr val="C00000"/>
                </a:solidFill>
              </a:rPr>
              <a:t>The frontier: «inference-aware» analysis methods</a:t>
            </a:r>
            <a:endParaRPr lang="it-IT" b="1">
              <a:solidFill>
                <a:srgbClr val="C00000"/>
              </a:solidFill>
            </a:endParaRPr>
          </a:p>
        </p:txBody>
      </p:sp>
      <p:sp>
        <p:nvSpPr>
          <p:cNvPr id="5" name="Segnaposto piè di pagina 4"/>
          <p:cNvSpPr>
            <a:spLocks noGrp="1"/>
          </p:cNvSpPr>
          <p:nvPr>
            <p:ph type="ftr" sz="quarter" idx="11"/>
          </p:nvPr>
        </p:nvSpPr>
        <p:spPr/>
        <p:txBody>
          <a:bodyPr/>
          <a:lstStyle/>
          <a:p>
            <a:r>
              <a:rPr lang="it-IT" smtClean="0"/>
              <a:t>T. Dorigo, Differentiable Programming for Fundamental Physics</a:t>
            </a:r>
            <a:endParaRPr lang="it-IT"/>
          </a:p>
        </p:txBody>
      </p:sp>
      <p:sp>
        <p:nvSpPr>
          <p:cNvPr id="6" name="Segnaposto numero diapositiva 5"/>
          <p:cNvSpPr>
            <a:spLocks noGrp="1"/>
          </p:cNvSpPr>
          <p:nvPr>
            <p:ph type="sldNum" sz="quarter" idx="12"/>
          </p:nvPr>
        </p:nvSpPr>
        <p:spPr/>
        <p:txBody>
          <a:bodyPr/>
          <a:lstStyle/>
          <a:p>
            <a:fld id="{85633A74-02BA-47BE-ABA7-1B8E2337A7EC}" type="slidenum">
              <a:rPr lang="it-IT" smtClean="0"/>
              <a:t>43</a:t>
            </a:fld>
            <a:endParaRPr lang="it-IT"/>
          </a:p>
        </p:txBody>
      </p:sp>
      <p:sp>
        <p:nvSpPr>
          <p:cNvPr id="7" name="Segnaposto contenuto 2"/>
          <p:cNvSpPr>
            <a:spLocks noGrp="1"/>
          </p:cNvSpPr>
          <p:nvPr>
            <p:ph idx="1"/>
          </p:nvPr>
        </p:nvSpPr>
        <p:spPr>
          <a:xfrm>
            <a:off x="567088" y="1573805"/>
            <a:ext cx="10983228" cy="1862414"/>
          </a:xfrm>
        </p:spPr>
        <p:txBody>
          <a:bodyPr>
            <a:normAutofit fontScale="77500" lnSpcReduction="20000"/>
          </a:bodyPr>
          <a:lstStyle/>
          <a:p>
            <a:pPr marL="0" indent="0">
              <a:buNone/>
            </a:pPr>
            <a:r>
              <a:rPr lang="it-IT" smtClean="0"/>
              <a:t>In HEP, the signal/noise discrimination is an intermediate step in the analysis chain: using signal-enriched data we measure relevant physical parameters, striving for the highest precision</a:t>
            </a:r>
          </a:p>
          <a:p>
            <a:pPr marL="0" indent="0">
              <a:buNone/>
            </a:pPr>
            <a:r>
              <a:rPr lang="it-IT" smtClean="0"/>
              <a:t>Imprecise models used in training the classifier affect the measurement with nuisance parameters. The related systematic uncertainties are only dealt with after the training is completed </a:t>
            </a:r>
            <a:r>
              <a:rPr lang="it-IT" smtClean="0">
                <a:sym typeface="Wingdings" panose="05000000000000000000" pitchFamily="2" charset="2"/>
              </a:rPr>
              <a:t> </a:t>
            </a:r>
            <a:r>
              <a:rPr lang="it-IT" smtClean="0">
                <a:solidFill>
                  <a:srgbClr val="0070C0"/>
                </a:solidFill>
                <a:sym typeface="Wingdings" panose="05000000000000000000" pitchFamily="2" charset="2"/>
              </a:rPr>
              <a:t>there is a misalignment </a:t>
            </a:r>
            <a:r>
              <a:rPr lang="it-IT" smtClean="0">
                <a:sym typeface="Wingdings" panose="05000000000000000000" pitchFamily="2" charset="2"/>
              </a:rPr>
              <a:t>between the classifier objective and the experimental goal</a:t>
            </a:r>
            <a:endParaRPr lang="it-IT" dirty="0" smtClean="0">
              <a:solidFill>
                <a:srgbClr val="0070C0"/>
              </a:solidFill>
            </a:endParaRPr>
          </a:p>
        </p:txBody>
      </p:sp>
      <p:pic>
        <p:nvPicPr>
          <p:cNvPr id="8" name="Immagine 7"/>
          <p:cNvPicPr>
            <a:picLocks noChangeAspect="1"/>
          </p:cNvPicPr>
          <p:nvPr/>
        </p:nvPicPr>
        <p:blipFill>
          <a:blip r:embed="rId2"/>
          <a:stretch>
            <a:fillRect/>
          </a:stretch>
        </p:blipFill>
        <p:spPr>
          <a:xfrm>
            <a:off x="4573019" y="3436219"/>
            <a:ext cx="7470818" cy="2825039"/>
          </a:xfrm>
          <a:prstGeom prst="rect">
            <a:avLst/>
          </a:prstGeom>
        </p:spPr>
      </p:pic>
      <p:sp>
        <p:nvSpPr>
          <p:cNvPr id="11" name="Segnaposto contenuto 2"/>
          <p:cNvSpPr txBox="1">
            <a:spLocks/>
          </p:cNvSpPr>
          <p:nvPr/>
        </p:nvSpPr>
        <p:spPr>
          <a:xfrm>
            <a:off x="395211" y="3701873"/>
            <a:ext cx="3947160" cy="29294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mtClean="0">
                <a:sym typeface="Wingdings" panose="05000000000000000000" pitchFamily="2" charset="2"/>
              </a:rPr>
              <a:t>In a recent development </a:t>
            </a:r>
            <a:r>
              <a:rPr lang="it-IT" smtClean="0">
                <a:solidFill>
                  <a:srgbClr val="00B050"/>
                </a:solidFill>
                <a:sym typeface="Wingdings" panose="05000000000000000000" pitchFamily="2" charset="2"/>
              </a:rPr>
              <a:t>[Dorigo 2019] </a:t>
            </a:r>
            <a:r>
              <a:rPr lang="it-IT" smtClean="0">
                <a:sym typeface="Wingdings" panose="05000000000000000000" pitchFamily="2" charset="2"/>
              </a:rPr>
              <a:t>employing differentiable programming techniques we constructed a feedback loop to inform the DNN of the true final outcome of the measurement process, such that the loss function may account for it in the training phase.</a:t>
            </a:r>
          </a:p>
          <a:p>
            <a:pPr>
              <a:buFont typeface="Wingdings" panose="05000000000000000000" pitchFamily="2" charset="2"/>
              <a:buChar char="à"/>
            </a:pPr>
            <a:r>
              <a:rPr lang="it-IT" smtClean="0">
                <a:solidFill>
                  <a:srgbClr val="FF0000"/>
                </a:solidFill>
                <a:sym typeface="Wingdings" panose="05000000000000000000" pitchFamily="2" charset="2"/>
              </a:rPr>
              <a:t>large gains in the ultimate (stat+syst) precision of resulting inference!</a:t>
            </a:r>
          </a:p>
        </p:txBody>
      </p:sp>
    </p:spTree>
    <p:extLst>
      <p:ext uri="{BB962C8B-B14F-4D97-AF65-F5344CB8AC3E}">
        <p14:creationId xmlns:p14="http://schemas.microsoft.com/office/powerpoint/2010/main" val="29972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4833" y="283405"/>
            <a:ext cx="10515600" cy="1325563"/>
          </a:xfrm>
        </p:spPr>
        <p:txBody>
          <a:bodyPr/>
          <a:lstStyle/>
          <a:p>
            <a:r>
              <a:rPr lang="it-IT" b="1" smtClean="0">
                <a:solidFill>
                  <a:srgbClr val="C00000"/>
                </a:solidFill>
              </a:rPr>
              <a:t>A </a:t>
            </a:r>
            <a:r>
              <a:rPr lang="it-IT" b="1" dirty="0" err="1">
                <a:solidFill>
                  <a:srgbClr val="C00000"/>
                </a:solidFill>
              </a:rPr>
              <a:t>s</a:t>
            </a:r>
            <a:r>
              <a:rPr lang="it-IT" b="1" smtClean="0">
                <a:solidFill>
                  <a:srgbClr val="C00000"/>
                </a:solidFill>
              </a:rPr>
              <a:t>tudy of </a:t>
            </a:r>
            <a:r>
              <a:rPr lang="it-IT" b="1" err="1">
                <a:solidFill>
                  <a:srgbClr val="C00000"/>
                </a:solidFill>
              </a:rPr>
              <a:t>m</a:t>
            </a:r>
            <a:r>
              <a:rPr lang="it-IT" b="1" smtClean="0">
                <a:solidFill>
                  <a:srgbClr val="C00000"/>
                </a:solidFill>
              </a:rPr>
              <a:t>uon </a:t>
            </a:r>
            <a:r>
              <a:rPr lang="it-IT" b="1" dirty="0" err="1">
                <a:solidFill>
                  <a:srgbClr val="C00000"/>
                </a:solidFill>
              </a:rPr>
              <a:t>s</a:t>
            </a:r>
            <a:r>
              <a:rPr lang="it-IT" b="1" smtClean="0">
                <a:solidFill>
                  <a:srgbClr val="C00000"/>
                </a:solidFill>
              </a:rPr>
              <a:t>hielding </a:t>
            </a:r>
            <a:r>
              <a:rPr lang="it-IT" b="1" dirty="0" smtClean="0">
                <a:solidFill>
                  <a:srgbClr val="C00000"/>
                </a:solidFill>
              </a:rPr>
              <a:t>in SHIP</a:t>
            </a:r>
            <a:endParaRPr lang="it-IT" b="1" dirty="0">
              <a:solidFill>
                <a:srgbClr val="C00000"/>
              </a:solidFill>
            </a:endParaRPr>
          </a:p>
        </p:txBody>
      </p:sp>
      <p:sp>
        <p:nvSpPr>
          <p:cNvPr id="3" name="Segnaposto contenuto 2"/>
          <p:cNvSpPr>
            <a:spLocks noGrp="1"/>
          </p:cNvSpPr>
          <p:nvPr>
            <p:ph idx="1"/>
          </p:nvPr>
        </p:nvSpPr>
        <p:spPr>
          <a:xfrm>
            <a:off x="599129" y="1643061"/>
            <a:ext cx="5875829" cy="1609021"/>
          </a:xfrm>
        </p:spPr>
        <p:txBody>
          <a:bodyPr>
            <a:normAutofit fontScale="92500"/>
          </a:bodyPr>
          <a:lstStyle/>
          <a:p>
            <a:pPr marL="0" indent="0">
              <a:buNone/>
            </a:pPr>
            <a:r>
              <a:rPr lang="en-US" sz="2400" dirty="0" smtClean="0"/>
              <a:t>In another seminal work </a:t>
            </a:r>
            <a:r>
              <a:rPr lang="en-US" sz="2400" dirty="0" smtClean="0">
                <a:solidFill>
                  <a:srgbClr val="00B050"/>
                </a:solidFill>
              </a:rPr>
              <a:t>[</a:t>
            </a:r>
            <a:r>
              <a:rPr lang="en-US" sz="2400" smtClean="0">
                <a:solidFill>
                  <a:srgbClr val="00B050"/>
                </a:solidFill>
              </a:rPr>
              <a:t>17] </a:t>
            </a:r>
            <a:r>
              <a:rPr lang="en-US" sz="2400" smtClean="0">
                <a:solidFill>
                  <a:srgbClr val="0070C0"/>
                </a:solidFill>
              </a:rPr>
              <a:t>by MODE members in HSE</a:t>
            </a:r>
            <a:r>
              <a:rPr lang="en-US" sz="2400" smtClean="0"/>
              <a:t>, </a:t>
            </a:r>
            <a:r>
              <a:rPr lang="en-US" sz="2400" dirty="0" smtClean="0"/>
              <a:t>local </a:t>
            </a:r>
            <a:r>
              <a:rPr lang="en-US" sz="2400" dirty="0"/>
              <a:t>generative </a:t>
            </a:r>
            <a:r>
              <a:rPr lang="en-US" sz="2400" dirty="0" smtClean="0"/>
              <a:t>surrogates of the gradient of the objective function were proven </a:t>
            </a:r>
            <a:r>
              <a:rPr lang="en-US" sz="2400" dirty="0"/>
              <a:t>to allow </a:t>
            </a:r>
            <a:r>
              <a:rPr lang="en-US" sz="2400" dirty="0" smtClean="0"/>
              <a:t>for the minimization by SGD and a strong reduction in muon background fluxes in the SHIP experiment</a:t>
            </a:r>
            <a:endParaRPr lang="it-IT" dirty="0"/>
          </a:p>
        </p:txBody>
      </p:sp>
      <p:pic>
        <p:nvPicPr>
          <p:cNvPr id="4" name="Picture 2" descr="https://ndownloader.figshare.com/files/21495753/preview/21495753/preview.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4958" y="1549062"/>
            <a:ext cx="5717042" cy="381136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1056999" y="3326485"/>
            <a:ext cx="4708269" cy="2955462"/>
          </a:xfrm>
          <a:prstGeom prst="rect">
            <a:avLst/>
          </a:prstGeom>
        </p:spPr>
      </p:pic>
      <p:sp>
        <p:nvSpPr>
          <p:cNvPr id="6" name="CasellaDiTesto 5"/>
          <p:cNvSpPr txBox="1"/>
          <p:nvPr/>
        </p:nvSpPr>
        <p:spPr>
          <a:xfrm>
            <a:off x="7220542" y="5360421"/>
            <a:ext cx="4315733" cy="369332"/>
          </a:xfrm>
          <a:prstGeom prst="rect">
            <a:avLst/>
          </a:prstGeom>
          <a:noFill/>
        </p:spPr>
        <p:txBody>
          <a:bodyPr wrap="none" rtlCol="0">
            <a:spAutoFit/>
          </a:bodyPr>
          <a:lstStyle/>
          <a:p>
            <a:r>
              <a:rPr lang="it-IT" smtClean="0"/>
              <a:t>Geometry optimization at work in </a:t>
            </a:r>
            <a:r>
              <a:rPr lang="it-IT" b="1" smtClean="0"/>
              <a:t>real time</a:t>
            </a:r>
            <a:r>
              <a:rPr lang="it-IT" smtClean="0"/>
              <a:t>!</a:t>
            </a:r>
            <a:endParaRPr lang="it-IT"/>
          </a:p>
        </p:txBody>
      </p:sp>
      <p:sp>
        <p:nvSpPr>
          <p:cNvPr id="8" name="Segnaposto piè di pagina 7"/>
          <p:cNvSpPr>
            <a:spLocks noGrp="1"/>
          </p:cNvSpPr>
          <p:nvPr>
            <p:ph type="ftr" sz="quarter" idx="11"/>
          </p:nvPr>
        </p:nvSpPr>
        <p:spPr/>
        <p:txBody>
          <a:bodyPr/>
          <a:lstStyle/>
          <a:p>
            <a:r>
              <a:rPr lang="en-US" smtClean="0"/>
              <a:t>T. Dorigo, Differentiable Programming for Fundamental Physics</a:t>
            </a:r>
            <a:endParaRPr lang="en-US"/>
          </a:p>
        </p:txBody>
      </p:sp>
      <p:sp>
        <p:nvSpPr>
          <p:cNvPr id="9" name="Segnaposto numero diapositiva 8"/>
          <p:cNvSpPr>
            <a:spLocks noGrp="1"/>
          </p:cNvSpPr>
          <p:nvPr>
            <p:ph type="sldNum" sz="quarter" idx="12"/>
          </p:nvPr>
        </p:nvSpPr>
        <p:spPr/>
        <p:txBody>
          <a:bodyPr/>
          <a:lstStyle/>
          <a:p>
            <a:fld id="{C6657B89-A023-4184-86DD-540BD0318D04}" type="slidenum">
              <a:rPr lang="en-US" smtClean="0"/>
              <a:t>44</a:t>
            </a:fld>
            <a:endParaRPr lang="en-US"/>
          </a:p>
        </p:txBody>
      </p:sp>
    </p:spTree>
    <p:extLst>
      <p:ext uri="{BB962C8B-B14F-4D97-AF65-F5344CB8AC3E}">
        <p14:creationId xmlns:p14="http://schemas.microsoft.com/office/powerpoint/2010/main" val="704004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27540" y="4674924"/>
            <a:ext cx="1105794" cy="1143535"/>
          </a:xfrm>
          <a:prstGeom prst="rect">
            <a:avLst/>
          </a:prstGeom>
        </p:spPr>
      </p:pic>
      <p:sp>
        <p:nvSpPr>
          <p:cNvPr id="3" name="Subtitle 2"/>
          <p:cNvSpPr>
            <a:spLocks noGrp="1"/>
          </p:cNvSpPr>
          <p:nvPr>
            <p:ph type="subTitle" idx="1"/>
          </p:nvPr>
        </p:nvSpPr>
        <p:spPr>
          <a:xfrm>
            <a:off x="331904" y="-566443"/>
            <a:ext cx="8793156" cy="3390563"/>
          </a:xfrm>
        </p:spPr>
        <p:txBody>
          <a:bodyPr>
            <a:normAutofit fontScale="77500" lnSpcReduction="20000"/>
          </a:bodyPr>
          <a:lstStyle/>
          <a:p>
            <a:endParaRPr lang="en-US" dirty="0"/>
          </a:p>
          <a:p>
            <a:endParaRPr lang="en-US" dirty="0"/>
          </a:p>
          <a:p>
            <a:endParaRPr lang="en-US" sz="3600" b="1" i="1" dirty="0"/>
          </a:p>
          <a:p>
            <a:r>
              <a:rPr lang="en-US" sz="5800" b="1" i="1" dirty="0" smtClean="0">
                <a:solidFill>
                  <a:srgbClr val="C00000"/>
                </a:solidFill>
              </a:rPr>
              <a:t>M</a:t>
            </a:r>
            <a:r>
              <a:rPr lang="en-US" sz="5800" i="1" dirty="0" smtClean="0">
                <a:solidFill>
                  <a:srgbClr val="C00000"/>
                </a:solidFill>
              </a:rPr>
              <a:t>achine-Learning </a:t>
            </a:r>
            <a:r>
              <a:rPr lang="en-US" sz="5800" b="1" i="1" dirty="0" smtClean="0">
                <a:solidFill>
                  <a:srgbClr val="C00000"/>
                </a:solidFill>
              </a:rPr>
              <a:t>O</a:t>
            </a:r>
            <a:r>
              <a:rPr lang="en-US" sz="5800" i="1" dirty="0" smtClean="0">
                <a:solidFill>
                  <a:srgbClr val="C00000"/>
                </a:solidFill>
              </a:rPr>
              <a:t>ptimized </a:t>
            </a:r>
          </a:p>
          <a:p>
            <a:r>
              <a:rPr lang="en-US" sz="5800" b="1" i="1" dirty="0" smtClean="0">
                <a:solidFill>
                  <a:srgbClr val="C00000"/>
                </a:solidFill>
              </a:rPr>
              <a:t>D</a:t>
            </a:r>
            <a:r>
              <a:rPr lang="en-US" sz="5800" i="1" dirty="0" smtClean="0">
                <a:solidFill>
                  <a:srgbClr val="C00000"/>
                </a:solidFill>
              </a:rPr>
              <a:t>esign of </a:t>
            </a:r>
            <a:r>
              <a:rPr lang="en-US" sz="5800" b="1" i="1" dirty="0" smtClean="0">
                <a:solidFill>
                  <a:srgbClr val="C00000"/>
                </a:solidFill>
              </a:rPr>
              <a:t>E</a:t>
            </a:r>
            <a:r>
              <a:rPr lang="en-US" sz="5800" i="1" dirty="0" smtClean="0">
                <a:solidFill>
                  <a:srgbClr val="C00000"/>
                </a:solidFill>
              </a:rPr>
              <a:t>xperiments</a:t>
            </a:r>
          </a:p>
          <a:p>
            <a:r>
              <a:rPr lang="en-US" sz="7100" b="1" i="1" smtClean="0">
                <a:solidFill>
                  <a:srgbClr val="0070C0"/>
                </a:solidFill>
              </a:rPr>
              <a:t>MODE </a:t>
            </a:r>
            <a:r>
              <a:rPr lang="en-US" sz="7100" b="1" i="1">
                <a:solidFill>
                  <a:srgbClr val="0070C0"/>
                </a:solidFill>
              </a:rPr>
              <a:t>Collaboration </a:t>
            </a:r>
            <a:endParaRPr lang="en-US" sz="7100" dirty="0" smtClean="0">
              <a:solidFill>
                <a:srgbClr val="0070C0"/>
              </a:solidFill>
            </a:endParaRPr>
          </a:p>
          <a:p>
            <a:r>
              <a:rPr lang="en-US" smtClean="0">
                <a:hlinkClick r:id="rId3"/>
              </a:rPr>
              <a:t>https://mode-collaboration.github.io</a:t>
            </a:r>
            <a:endParaRPr lang="en-US" dirty="0"/>
          </a:p>
        </p:txBody>
      </p:sp>
      <p:sp>
        <p:nvSpPr>
          <p:cNvPr id="4" name="TextBox 3"/>
          <p:cNvSpPr txBox="1"/>
          <p:nvPr/>
        </p:nvSpPr>
        <p:spPr>
          <a:xfrm>
            <a:off x="463452" y="2966164"/>
            <a:ext cx="11312501" cy="3354765"/>
          </a:xfrm>
          <a:prstGeom prst="rect">
            <a:avLst/>
          </a:prstGeom>
          <a:noFill/>
        </p:spPr>
        <p:txBody>
          <a:bodyPr wrap="square" rtlCol="0">
            <a:spAutoFit/>
          </a:bodyPr>
          <a:lstStyle/>
          <a:p>
            <a:r>
              <a:rPr lang="en-US" sz="2400" smtClean="0"/>
              <a:t>A. G. Baydin</a:t>
            </a:r>
            <a:r>
              <a:rPr lang="en-US" sz="2400" baseline="30000" smtClean="0"/>
              <a:t>5</a:t>
            </a:r>
            <a:r>
              <a:rPr lang="en-US" sz="2400" smtClean="0"/>
              <a:t>, A. Boldyrev</a:t>
            </a:r>
            <a:r>
              <a:rPr lang="en-US" sz="2400" baseline="30000" smtClean="0"/>
              <a:t>4</a:t>
            </a:r>
            <a:r>
              <a:rPr lang="en-US" sz="2400" smtClean="0"/>
              <a:t>, K. Cranmer</a:t>
            </a:r>
            <a:r>
              <a:rPr lang="en-US" sz="2400" baseline="30000" smtClean="0"/>
              <a:t>8</a:t>
            </a:r>
            <a:r>
              <a:rPr lang="en-US" sz="2400" smtClean="0"/>
              <a:t>, P. de Castro Manzano</a:t>
            </a:r>
            <a:r>
              <a:rPr lang="en-US" sz="2400" baseline="30000"/>
              <a:t>1</a:t>
            </a:r>
            <a:r>
              <a:rPr lang="en-US" sz="2400" smtClean="0"/>
              <a:t>, </a:t>
            </a:r>
            <a:r>
              <a:rPr lang="en-US" sz="2400" smtClean="0">
                <a:solidFill>
                  <a:srgbClr val="C00000"/>
                </a:solidFill>
              </a:rPr>
              <a:t>T</a:t>
            </a:r>
            <a:r>
              <a:rPr lang="en-US" sz="2400">
                <a:solidFill>
                  <a:srgbClr val="C00000"/>
                </a:solidFill>
              </a:rPr>
              <a:t>. </a:t>
            </a:r>
            <a:r>
              <a:rPr lang="en-US" sz="2400" smtClean="0">
                <a:solidFill>
                  <a:srgbClr val="C00000"/>
                </a:solidFill>
              </a:rPr>
              <a:t>Dorigo</a:t>
            </a:r>
            <a:r>
              <a:rPr lang="en-US" sz="2400" baseline="30000" smtClean="0"/>
              <a:t>1</a:t>
            </a:r>
            <a:r>
              <a:rPr lang="en-US" sz="2400" smtClean="0"/>
              <a:t>, </a:t>
            </a:r>
            <a:r>
              <a:rPr lang="en-US" sz="2400" dirty="0"/>
              <a:t>C. </a:t>
            </a:r>
            <a:r>
              <a:rPr lang="en-US" sz="2400" dirty="0" smtClean="0"/>
              <a:t>Delaere</a:t>
            </a:r>
            <a:r>
              <a:rPr lang="en-US" sz="2400" baseline="30000" dirty="0" smtClean="0"/>
              <a:t>2</a:t>
            </a:r>
            <a:r>
              <a:rPr lang="en-US" sz="2400" dirty="0" smtClean="0"/>
              <a:t>, </a:t>
            </a:r>
            <a:r>
              <a:rPr lang="en-US" sz="2400" dirty="0"/>
              <a:t>D. </a:t>
            </a:r>
            <a:r>
              <a:rPr lang="en-US" sz="2400" dirty="0" smtClean="0"/>
              <a:t>Derkach</a:t>
            </a:r>
            <a:r>
              <a:rPr lang="en-US" sz="2400" baseline="30000" dirty="0" smtClean="0"/>
              <a:t>4</a:t>
            </a:r>
            <a:r>
              <a:rPr lang="en-US" sz="2400" smtClean="0"/>
              <a:t>, J</a:t>
            </a:r>
            <a:r>
              <a:rPr lang="en-US" sz="2400" dirty="0"/>
              <a:t>. </a:t>
            </a:r>
            <a:r>
              <a:rPr lang="en-US" sz="2400" dirty="0" smtClean="0"/>
              <a:t>Donini</a:t>
            </a:r>
            <a:r>
              <a:rPr lang="en-US" sz="2400" baseline="30000" dirty="0" smtClean="0"/>
              <a:t>3</a:t>
            </a:r>
            <a:r>
              <a:rPr lang="en-US" sz="2400" dirty="0" smtClean="0"/>
              <a:t>, A. Giammanco</a:t>
            </a:r>
            <a:r>
              <a:rPr lang="en-US" sz="2400" baseline="30000" dirty="0" smtClean="0"/>
              <a:t>2</a:t>
            </a:r>
            <a:r>
              <a:rPr lang="en-US" sz="2400" smtClean="0"/>
              <a:t>, J. Kieseler</a:t>
            </a:r>
            <a:r>
              <a:rPr lang="en-US" sz="2400" baseline="30000" smtClean="0"/>
              <a:t>7</a:t>
            </a:r>
            <a:r>
              <a:rPr lang="en-US" sz="2400" smtClean="0"/>
              <a:t>, G. Louppe</a:t>
            </a:r>
            <a:r>
              <a:rPr lang="en-US" sz="2400" baseline="30000" smtClean="0"/>
              <a:t>6</a:t>
            </a:r>
            <a:r>
              <a:rPr lang="en-US" sz="2400" smtClean="0"/>
              <a:t>, L</a:t>
            </a:r>
            <a:r>
              <a:rPr lang="en-US" sz="2400" dirty="0" smtClean="0"/>
              <a:t>. </a:t>
            </a:r>
            <a:r>
              <a:rPr lang="en-US" sz="2400" smtClean="0"/>
              <a:t>Layer</a:t>
            </a:r>
            <a:r>
              <a:rPr lang="en-US" sz="2400" baseline="30000" smtClean="0"/>
              <a:t>1</a:t>
            </a:r>
            <a:r>
              <a:rPr lang="en-US" sz="2400" smtClean="0"/>
              <a:t>, P. Martinez Ruiz del Arbol</a:t>
            </a:r>
            <a:r>
              <a:rPr lang="en-US" sz="2400" baseline="30000" smtClean="0"/>
              <a:t>9</a:t>
            </a:r>
            <a:r>
              <a:rPr lang="en-US" sz="2400" smtClean="0"/>
              <a:t>, F. Ratnikov</a:t>
            </a:r>
            <a:r>
              <a:rPr lang="en-US" sz="2400" baseline="30000"/>
              <a:t>4</a:t>
            </a:r>
            <a:r>
              <a:rPr lang="en-US" sz="2400" smtClean="0"/>
              <a:t>, G</a:t>
            </a:r>
            <a:r>
              <a:rPr lang="en-US" sz="2400" dirty="0" smtClean="0"/>
              <a:t>. Strong</a:t>
            </a:r>
            <a:r>
              <a:rPr lang="en-US" sz="2400" baseline="30000" dirty="0" smtClean="0"/>
              <a:t>1</a:t>
            </a:r>
            <a:r>
              <a:rPr lang="en-US" sz="2400" smtClean="0"/>
              <a:t>, M</a:t>
            </a:r>
            <a:r>
              <a:rPr lang="en-US" sz="2400" dirty="0"/>
              <a:t>. </a:t>
            </a:r>
            <a:r>
              <a:rPr lang="en-US" sz="2400" dirty="0" smtClean="0"/>
              <a:t>Tosi</a:t>
            </a:r>
            <a:r>
              <a:rPr lang="en-US" sz="2400" baseline="30000" dirty="0" smtClean="0"/>
              <a:t>1</a:t>
            </a:r>
            <a:r>
              <a:rPr lang="en-US" sz="2400" dirty="0" smtClean="0"/>
              <a:t>, A</a:t>
            </a:r>
            <a:r>
              <a:rPr lang="en-US" sz="2400" dirty="0"/>
              <a:t>. </a:t>
            </a:r>
            <a:r>
              <a:rPr lang="en-US" sz="2400" dirty="0" smtClean="0"/>
              <a:t>Ustyuzhanin</a:t>
            </a:r>
            <a:r>
              <a:rPr lang="en-US" sz="2400" baseline="30000" dirty="0" smtClean="0"/>
              <a:t>4</a:t>
            </a:r>
            <a:r>
              <a:rPr lang="en-US" sz="2400" dirty="0" smtClean="0"/>
              <a:t>, </a:t>
            </a:r>
            <a:r>
              <a:rPr lang="en-US" sz="2400" dirty="0"/>
              <a:t>P. </a:t>
            </a:r>
            <a:r>
              <a:rPr lang="en-US" sz="2400" dirty="0" smtClean="0"/>
              <a:t>Vischia</a:t>
            </a:r>
            <a:r>
              <a:rPr lang="en-US" sz="2400" baseline="30000" dirty="0" smtClean="0"/>
              <a:t>2</a:t>
            </a:r>
            <a:r>
              <a:rPr lang="en-US" sz="2400" dirty="0" smtClean="0"/>
              <a:t>, H. Yarar</a:t>
            </a:r>
            <a:r>
              <a:rPr lang="en-US" sz="2400" baseline="30000" dirty="0" smtClean="0"/>
              <a:t>1</a:t>
            </a:r>
            <a:endParaRPr lang="en-US" dirty="0"/>
          </a:p>
          <a:p>
            <a:endParaRPr lang="en-US" sz="1400" smtClean="0"/>
          </a:p>
          <a:p>
            <a:r>
              <a:rPr lang="en-US" sz="1400" smtClean="0"/>
              <a:t>1 </a:t>
            </a:r>
            <a:r>
              <a:rPr lang="en-US" sz="1400" dirty="0" smtClean="0"/>
              <a:t>INFN, </a:t>
            </a:r>
            <a:r>
              <a:rPr lang="en-US" sz="1400" dirty="0" err="1" smtClean="0"/>
              <a:t>Sezione</a:t>
            </a:r>
            <a:r>
              <a:rPr lang="en-US" sz="1400" dirty="0" smtClean="0"/>
              <a:t> di </a:t>
            </a:r>
            <a:r>
              <a:rPr lang="en-US" sz="1400" dirty="0" err="1" smtClean="0"/>
              <a:t>Padova</a:t>
            </a:r>
            <a:r>
              <a:rPr lang="en-US" sz="1400" dirty="0" smtClean="0"/>
              <a:t> (and associates from </a:t>
            </a:r>
            <a:r>
              <a:rPr lang="en-US" sz="1400" dirty="0" err="1" smtClean="0"/>
              <a:t>Padova</a:t>
            </a:r>
            <a:r>
              <a:rPr lang="en-US" sz="1400" dirty="0" smtClean="0"/>
              <a:t> and Naples Universities), Italy</a:t>
            </a:r>
          </a:p>
          <a:p>
            <a:r>
              <a:rPr lang="en-US" sz="1400" dirty="0" smtClean="0"/>
              <a:t>2 </a:t>
            </a:r>
            <a:r>
              <a:rPr lang="en-US" sz="1400" dirty="0" err="1" smtClean="0"/>
              <a:t>Université</a:t>
            </a:r>
            <a:r>
              <a:rPr lang="en-US" sz="1400" dirty="0" smtClean="0"/>
              <a:t> </a:t>
            </a:r>
            <a:r>
              <a:rPr lang="en-US" sz="1400" dirty="0" err="1" smtClean="0"/>
              <a:t>Catholique</a:t>
            </a:r>
            <a:r>
              <a:rPr lang="en-US" sz="1400" dirty="0" smtClean="0"/>
              <a:t> de Louvain, Belgium</a:t>
            </a:r>
          </a:p>
          <a:p>
            <a:r>
              <a:rPr lang="en-US" sz="1400" dirty="0" smtClean="0"/>
              <a:t>3 </a:t>
            </a:r>
            <a:r>
              <a:rPr lang="en-US" sz="1400" dirty="0" err="1" smtClean="0"/>
              <a:t>Université</a:t>
            </a:r>
            <a:r>
              <a:rPr lang="en-US" sz="1400" dirty="0" smtClean="0"/>
              <a:t> Clermont Auvergne, France</a:t>
            </a:r>
          </a:p>
          <a:p>
            <a:r>
              <a:rPr lang="en-US" sz="1400" dirty="0" smtClean="0"/>
              <a:t>4 Laboratory for big data analysis of the Higher School of Economics, </a:t>
            </a:r>
            <a:r>
              <a:rPr lang="en-US" sz="1400" smtClean="0"/>
              <a:t>Russia </a:t>
            </a:r>
          </a:p>
          <a:p>
            <a:r>
              <a:rPr lang="en-US" sz="1400" smtClean="0"/>
              <a:t>5 University of Oxford</a:t>
            </a:r>
          </a:p>
          <a:p>
            <a:r>
              <a:rPr lang="en-US" sz="1400" smtClean="0"/>
              <a:t>6 Université de Liege</a:t>
            </a:r>
          </a:p>
          <a:p>
            <a:r>
              <a:rPr lang="en-US" sz="1400" smtClean="0"/>
              <a:t>7 CERN</a:t>
            </a:r>
          </a:p>
          <a:p>
            <a:r>
              <a:rPr lang="en-US" sz="1400" smtClean="0"/>
              <a:t>8 New York University</a:t>
            </a:r>
          </a:p>
          <a:p>
            <a:r>
              <a:rPr lang="en-US" sz="1400" smtClean="0"/>
              <a:t>9 IFCA</a:t>
            </a:r>
            <a:endParaRPr lang="en-US" sz="1400" dirty="0"/>
          </a:p>
        </p:txBody>
      </p:sp>
      <p:pic>
        <p:nvPicPr>
          <p:cNvPr id="2052" name="Picture 4" descr="L'INFN CAMBI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559" y="5836915"/>
            <a:ext cx="1773478" cy="984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STING OFFERS FOR H2020-MSCA-IF CALL - UCLouvain, Belgium | EURAX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749" y="5840576"/>
            <a:ext cx="1268399" cy="9536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igher School of Economics Announces Competition to Creat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818" y="5840575"/>
            <a:ext cx="739989" cy="9536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go UCA jpg - Université Clermont Auverg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863" y="5840574"/>
            <a:ext cx="984579" cy="9536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ew york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054" y="5840574"/>
            <a:ext cx="953649" cy="953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Oxfo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7186" y="5840576"/>
            <a:ext cx="970669" cy="970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è de lie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97240" y="5773676"/>
            <a:ext cx="785026" cy="10475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er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7016" y="5840574"/>
            <a:ext cx="955091" cy="955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ris-he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5400" y="4800849"/>
            <a:ext cx="1234353" cy="92859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13"/>
          <a:stretch>
            <a:fillRect/>
          </a:stretch>
        </p:blipFill>
        <p:spPr>
          <a:xfrm>
            <a:off x="2547663" y="5782544"/>
            <a:ext cx="975134" cy="1075456"/>
          </a:xfrm>
          <a:prstGeom prst="rect">
            <a:avLst/>
          </a:prstGeom>
        </p:spPr>
      </p:pic>
      <p:pic>
        <p:nvPicPr>
          <p:cNvPr id="16" name="Picture 2" descr="https://lh5.googleusercontent.com/ATfI_TI-jjL4G-80H2J05N94UXCGWGjGEHUoyLZSNy13hvjusaSDWQfJex3ibvzObAanKGVVBbDjSamxHtdE1Rcps4s9qZ4-LFZQvheeJQVIo85JNmqZi3zgQEUMAyO6GbinA81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18037" y="254176"/>
            <a:ext cx="2764942" cy="233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595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93" y="296186"/>
            <a:ext cx="10515600" cy="1325563"/>
          </a:xfrm>
        </p:spPr>
        <p:txBody>
          <a:bodyPr>
            <a:normAutofit/>
          </a:bodyPr>
          <a:lstStyle/>
          <a:p>
            <a:r>
              <a:rPr lang="en-US" b="1" smtClean="0">
                <a:solidFill>
                  <a:srgbClr val="C00000"/>
                </a:solidFill>
              </a:rPr>
              <a:t>Realigning design </a:t>
            </a:r>
            <a:r>
              <a:rPr lang="en-US" b="1" dirty="0">
                <a:solidFill>
                  <a:srgbClr val="C00000"/>
                </a:solidFill>
              </a:rPr>
              <a:t>c</a:t>
            </a:r>
            <a:r>
              <a:rPr lang="en-US" b="1" smtClean="0">
                <a:solidFill>
                  <a:srgbClr val="C00000"/>
                </a:solidFill>
              </a:rPr>
              <a:t>hoices and </a:t>
            </a:r>
            <a:r>
              <a:rPr lang="en-US" b="1">
                <a:solidFill>
                  <a:srgbClr val="C00000"/>
                </a:solidFill>
              </a:rPr>
              <a:t>u</a:t>
            </a:r>
            <a:r>
              <a:rPr lang="en-US" b="1" smtClean="0">
                <a:solidFill>
                  <a:srgbClr val="C00000"/>
                </a:solidFill>
              </a:rPr>
              <a:t>ltimate </a:t>
            </a:r>
            <a:r>
              <a:rPr lang="en-US" b="1" dirty="0">
                <a:solidFill>
                  <a:srgbClr val="C00000"/>
                </a:solidFill>
              </a:rPr>
              <a:t>g</a:t>
            </a:r>
            <a:r>
              <a:rPr lang="en-US" b="1" smtClean="0">
                <a:solidFill>
                  <a:srgbClr val="C00000"/>
                </a:solidFill>
              </a:rPr>
              <a:t>oals</a:t>
            </a:r>
            <a:endParaRPr lang="en-US" b="1" dirty="0">
              <a:solidFill>
                <a:srgbClr val="C00000"/>
              </a:solidFill>
            </a:endParaRPr>
          </a:p>
        </p:txBody>
      </p:sp>
      <p:sp>
        <p:nvSpPr>
          <p:cNvPr id="3" name="Content Placeholder 2"/>
          <p:cNvSpPr>
            <a:spLocks noGrp="1"/>
          </p:cNvSpPr>
          <p:nvPr>
            <p:ph idx="1"/>
          </p:nvPr>
        </p:nvSpPr>
        <p:spPr>
          <a:xfrm>
            <a:off x="529093" y="1660884"/>
            <a:ext cx="11431260" cy="911711"/>
          </a:xfrm>
        </p:spPr>
        <p:txBody>
          <a:bodyPr>
            <a:normAutofit fontScale="92500" lnSpcReduction="10000"/>
          </a:bodyPr>
          <a:lstStyle/>
          <a:p>
            <a:pPr marL="0" indent="0">
              <a:buNone/>
            </a:pPr>
            <a:r>
              <a:rPr lang="en-US" sz="2400" dirty="0" smtClean="0"/>
              <a:t>The </a:t>
            </a:r>
            <a:r>
              <a:rPr lang="en-US" sz="2400" smtClean="0"/>
              <a:t>target of </a:t>
            </a:r>
            <a:r>
              <a:rPr lang="en-US" sz="2400" b="1" smtClean="0"/>
              <a:t>MODE</a:t>
            </a:r>
            <a:r>
              <a:rPr lang="en-US" sz="2400" smtClean="0"/>
              <a:t> is </a:t>
            </a:r>
            <a:r>
              <a:rPr lang="en-US" sz="2400" dirty="0" smtClean="0"/>
              <a:t>to </a:t>
            </a:r>
            <a:r>
              <a:rPr lang="en-US" sz="2400" smtClean="0"/>
              <a:t>design a </a:t>
            </a:r>
            <a:r>
              <a:rPr lang="en-US" sz="2400" dirty="0" smtClean="0"/>
              <a:t>scalable, versatile architecture that can provide end-to-end optimization of particle detectors, </a:t>
            </a:r>
            <a:r>
              <a:rPr lang="en-US" sz="2400" dirty="0" smtClean="0">
                <a:solidFill>
                  <a:srgbClr val="0070C0"/>
                </a:solidFill>
              </a:rPr>
              <a:t>proving it on a number of different applications across different domains</a:t>
            </a:r>
            <a:r>
              <a:rPr lang="en-US" sz="2400" dirty="0" smtClean="0"/>
              <a: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254726" y="2911530"/>
            <a:ext cx="6877075" cy="3946470"/>
          </a:xfrm>
          <a:prstGeom prst="rect">
            <a:avLst/>
          </a:prstGeom>
          <a:noFill/>
          <a:ln>
            <a:noFill/>
          </a:ln>
        </p:spPr>
      </p:pic>
      <p:sp>
        <p:nvSpPr>
          <p:cNvPr id="7" name="Content Placeholder 2"/>
          <p:cNvSpPr txBox="1">
            <a:spLocks/>
          </p:cNvSpPr>
          <p:nvPr/>
        </p:nvSpPr>
        <p:spPr>
          <a:xfrm>
            <a:off x="-65314" y="2690164"/>
            <a:ext cx="5241471" cy="41678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b="1" smtClean="0">
                <a:solidFill>
                  <a:srgbClr val="0070C0"/>
                </a:solidFill>
              </a:rPr>
              <a:t>The key observation is that while the detectors of HEP, astro-HEP etc. are quite varied and their purposes are diverse, the inference extraction process, and therefore its modeling, share marked similarities across the board</a:t>
            </a:r>
          </a:p>
          <a:p>
            <a:pPr marL="457200" lvl="1" indent="0">
              <a:buNone/>
            </a:pPr>
            <a:endParaRPr lang="en-US" sz="1800" b="1">
              <a:solidFill>
                <a:srgbClr val="FF0000"/>
              </a:solidFill>
              <a:sym typeface="Wingdings" panose="05000000000000000000" pitchFamily="2" charset="2"/>
            </a:endParaRPr>
          </a:p>
          <a:p>
            <a:pPr marL="457200" lvl="1" indent="0">
              <a:buNone/>
            </a:pPr>
            <a:r>
              <a:rPr lang="en-US" sz="1800" b="1" smtClean="0">
                <a:sym typeface="Wingdings" panose="05000000000000000000" pitchFamily="2" charset="2"/>
              </a:rPr>
              <a:t> </a:t>
            </a:r>
            <a:r>
              <a:rPr lang="en-US" sz="1800" smtClean="0">
                <a:sym typeface="Wingdings" panose="05000000000000000000" pitchFamily="2" charset="2"/>
              </a:rPr>
              <a:t>If we “solve” a few problems we may construct a library of solutions and exploit the universality of the architecture and its modularity, re-using modeling efforts</a:t>
            </a:r>
            <a:endParaRPr lang="en-US" sz="1800"/>
          </a:p>
          <a:p>
            <a:pPr marL="457200" lvl="1" indent="0">
              <a:buNone/>
            </a:pPr>
            <a:endParaRPr lang="en-US" sz="1800" b="1" smtClean="0"/>
          </a:p>
          <a:p>
            <a:pPr marL="457200" lvl="1" indent="0">
              <a:buNone/>
            </a:pPr>
            <a:r>
              <a:rPr lang="en-US" sz="1800" b="1" smtClean="0"/>
              <a:t>Initial </a:t>
            </a:r>
            <a:r>
              <a:rPr lang="en-US" sz="1800" b="1" smtClean="0"/>
              <a:t>study </a:t>
            </a:r>
            <a:r>
              <a:rPr lang="en-US" sz="1800" b="1" dirty="0" smtClean="0"/>
              <a:t>cases</a:t>
            </a:r>
            <a:r>
              <a:rPr lang="en-US" sz="1800" b="1" smtClean="0"/>
              <a:t>: </a:t>
            </a:r>
            <a:endParaRPr lang="en-US" sz="1800" b="1" dirty="0"/>
          </a:p>
          <a:p>
            <a:pPr lvl="1">
              <a:buFontTx/>
              <a:buChar char="-"/>
            </a:pPr>
            <a:r>
              <a:rPr lang="en-US" sz="1800" smtClean="0">
                <a:sym typeface="Wingdings" panose="05000000000000000000" pitchFamily="2" charset="2"/>
              </a:rPr>
              <a:t>Optimization of inference  in progress</a:t>
            </a:r>
          </a:p>
          <a:p>
            <a:pPr lvl="1">
              <a:buFontTx/>
              <a:buChar char="-"/>
            </a:pPr>
            <a:r>
              <a:rPr lang="en-US" sz="1800" smtClean="0">
                <a:sym typeface="Wingdings" panose="05000000000000000000" pitchFamily="2" charset="2"/>
              </a:rPr>
              <a:t>Muon tomography detector optimization </a:t>
            </a:r>
            <a:r>
              <a:rPr lang="en-US" sz="1800" smtClean="0">
                <a:solidFill>
                  <a:srgbClr val="00B050"/>
                </a:solidFill>
                <a:sym typeface="Wingdings" panose="05000000000000000000" pitchFamily="2" charset="2"/>
              </a:rPr>
              <a:t>[18] </a:t>
            </a:r>
            <a:r>
              <a:rPr lang="en-US" sz="1800" smtClean="0">
                <a:sym typeface="Wingdings" panose="05000000000000000000" pitchFamily="2" charset="2"/>
              </a:rPr>
              <a:t> </a:t>
            </a:r>
            <a:r>
              <a:rPr lang="en-US" sz="1800" smtClean="0">
                <a:solidFill>
                  <a:srgbClr val="0070C0"/>
                </a:solidFill>
                <a:sym typeface="Wingdings" panose="05000000000000000000" pitchFamily="2" charset="2"/>
              </a:rPr>
              <a:t>in progress</a:t>
            </a:r>
          </a:p>
          <a:p>
            <a:pPr lvl="1">
              <a:buFontTx/>
              <a:buChar char="-"/>
            </a:pPr>
            <a:r>
              <a:rPr lang="en-US" sz="1800" smtClean="0"/>
              <a:t>Hybrid </a:t>
            </a:r>
            <a:r>
              <a:rPr lang="en-US" sz="1800" dirty="0" smtClean="0"/>
              <a:t>calorimeter design integrating tracking </a:t>
            </a:r>
            <a:r>
              <a:rPr lang="en-US" sz="1800" smtClean="0"/>
              <a:t>layers </a:t>
            </a:r>
            <a:r>
              <a:rPr lang="en-US" sz="1800" smtClean="0">
                <a:sym typeface="Wingdings" panose="05000000000000000000" pitchFamily="2" charset="2"/>
              </a:rPr>
              <a:t> starting</a:t>
            </a:r>
          </a:p>
          <a:p>
            <a:pPr marL="457200" lvl="1" indent="0">
              <a:buNone/>
            </a:pPr>
            <a:r>
              <a:rPr lang="en-US" sz="1800" b="1" smtClean="0"/>
              <a:t>Other </a:t>
            </a:r>
            <a:r>
              <a:rPr lang="en-US" sz="1800" b="1" dirty="0" smtClean="0"/>
              <a:t>use </a:t>
            </a:r>
            <a:r>
              <a:rPr lang="en-US" sz="1800" b="1" smtClean="0"/>
              <a:t>cases </a:t>
            </a:r>
            <a:r>
              <a:rPr lang="en-US" sz="1800" smtClean="0"/>
              <a:t>being considered </a:t>
            </a:r>
            <a:r>
              <a:rPr lang="en-US" sz="1800" dirty="0" smtClean="0"/>
              <a:t>include:</a:t>
            </a:r>
          </a:p>
          <a:p>
            <a:pPr lvl="1">
              <a:buFontTx/>
              <a:buChar char="-"/>
            </a:pPr>
            <a:r>
              <a:rPr lang="en-US" sz="1800" smtClean="0"/>
              <a:t>Muon </a:t>
            </a:r>
            <a:r>
              <a:rPr lang="en-US" sz="1800" dirty="0" smtClean="0"/>
              <a:t>collider </a:t>
            </a:r>
            <a:r>
              <a:rPr lang="en-US" sz="1800" smtClean="0"/>
              <a:t>detector shielding</a:t>
            </a:r>
            <a:r>
              <a:rPr lang="en-US" sz="1800" smtClean="0">
                <a:solidFill>
                  <a:srgbClr val="0070C0"/>
                </a:solidFill>
              </a:rPr>
              <a:t> </a:t>
            </a:r>
            <a:r>
              <a:rPr lang="en-US" sz="1800" smtClean="0">
                <a:solidFill>
                  <a:srgbClr val="00B050"/>
                </a:solidFill>
              </a:rPr>
              <a:t>[20]</a:t>
            </a:r>
            <a:r>
              <a:rPr lang="en-US" sz="1800" smtClean="0">
                <a:solidFill>
                  <a:srgbClr val="C00000"/>
                </a:solidFill>
              </a:rPr>
              <a:t>;</a:t>
            </a:r>
          </a:p>
          <a:p>
            <a:pPr lvl="1">
              <a:buFontTx/>
              <a:buChar char="-"/>
            </a:pPr>
            <a:r>
              <a:rPr lang="en-US" sz="1800"/>
              <a:t>O</a:t>
            </a:r>
            <a:r>
              <a:rPr lang="en-US" sz="1800" smtClean="0"/>
              <a:t>ptimization of detectors for air Cherenkov showers (SWGO)</a:t>
            </a:r>
          </a:p>
          <a:p>
            <a:pPr lvl="1">
              <a:buFontTx/>
              <a:buChar char="-"/>
            </a:pPr>
            <a:r>
              <a:rPr lang="en-US" sz="1800" smtClean="0"/>
              <a:t>plus many more</a:t>
            </a:r>
            <a:endParaRPr lang="en-US" sz="1800" dirty="0"/>
          </a:p>
        </p:txBody>
      </p:sp>
      <p:sp>
        <p:nvSpPr>
          <p:cNvPr id="8" name="Segnaposto numero diapositiva 7"/>
          <p:cNvSpPr>
            <a:spLocks noGrp="1"/>
          </p:cNvSpPr>
          <p:nvPr>
            <p:ph type="sldNum" sz="quarter" idx="12"/>
          </p:nvPr>
        </p:nvSpPr>
        <p:spPr/>
        <p:txBody>
          <a:bodyPr/>
          <a:lstStyle/>
          <a:p>
            <a:fld id="{C6657B89-A023-4184-86DD-540BD0318D04}" type="slidenum">
              <a:rPr lang="en-US" smtClean="0"/>
              <a:t>46</a:t>
            </a:fld>
            <a:endParaRPr lang="en-US"/>
          </a:p>
        </p:txBody>
      </p:sp>
    </p:spTree>
    <p:extLst>
      <p:ext uri="{BB962C8B-B14F-4D97-AF65-F5344CB8AC3E}">
        <p14:creationId xmlns:p14="http://schemas.microsoft.com/office/powerpoint/2010/main" val="183205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And for the time being...</a:t>
            </a:r>
            <a:endParaRPr lang="it-IT" b="1">
              <a:solidFill>
                <a:srgbClr val="C00000"/>
              </a:solidFill>
            </a:endParaRPr>
          </a:p>
        </p:txBody>
      </p:sp>
      <p:sp>
        <p:nvSpPr>
          <p:cNvPr id="3" name="Segnaposto contenuto 2"/>
          <p:cNvSpPr>
            <a:spLocks noGrp="1"/>
          </p:cNvSpPr>
          <p:nvPr>
            <p:ph idx="1"/>
          </p:nvPr>
        </p:nvSpPr>
        <p:spPr>
          <a:xfrm>
            <a:off x="377071" y="1825622"/>
            <a:ext cx="6200709" cy="5007885"/>
          </a:xfrm>
        </p:spPr>
        <p:txBody>
          <a:bodyPr>
            <a:normAutofit fontScale="70000" lnSpcReduction="20000"/>
          </a:bodyPr>
          <a:lstStyle/>
          <a:p>
            <a:pPr marL="0" indent="0">
              <a:buNone/>
            </a:pPr>
            <a:r>
              <a:rPr lang="it-IT" smtClean="0"/>
              <a:t>«Simple» use case: muon tomography. We need no surrogate of a simulator, yet all other pieces of the puzzle still need to be carved and set in.</a:t>
            </a:r>
          </a:p>
          <a:p>
            <a:pPr marL="0" indent="0">
              <a:buNone/>
            </a:pPr>
            <a:endParaRPr lang="it-IT" smtClean="0"/>
          </a:p>
          <a:p>
            <a:pPr marL="0" indent="0">
              <a:buNone/>
            </a:pPr>
            <a:r>
              <a:rPr lang="it-IT" smtClean="0">
                <a:solidFill>
                  <a:srgbClr val="0070C0"/>
                </a:solidFill>
              </a:rPr>
              <a:t>Muon tomography consists in exploiting the flux of cosmic rays that impinge constantly on the Earth’s surface, as a source of data with which to produce inference (or directly imaging) on the contents of unknown volumes of material</a:t>
            </a:r>
          </a:p>
          <a:p>
            <a:pPr marL="0" indent="0">
              <a:buNone/>
            </a:pPr>
            <a:r>
              <a:rPr lang="it-IT" smtClean="0"/>
              <a:t>Applications are countless:</a:t>
            </a:r>
          </a:p>
          <a:p>
            <a:pPr>
              <a:buFontTx/>
              <a:buChar char="-"/>
            </a:pPr>
            <a:r>
              <a:rPr lang="it-IT" smtClean="0"/>
              <a:t>study core of volcanos</a:t>
            </a:r>
          </a:p>
          <a:p>
            <a:pPr>
              <a:buFontTx/>
              <a:buChar char="-"/>
            </a:pPr>
            <a:r>
              <a:rPr lang="it-IT" smtClean="0"/>
              <a:t>prevent smuggling of dangerous materials in containers</a:t>
            </a:r>
          </a:p>
          <a:p>
            <a:pPr>
              <a:buFontTx/>
              <a:buChar char="-"/>
            </a:pPr>
            <a:r>
              <a:rPr lang="it-IT" smtClean="0"/>
              <a:t>study wear of industrial apparata (e.g. steel pipes, furnace material)</a:t>
            </a:r>
          </a:p>
          <a:p>
            <a:pPr>
              <a:buFontTx/>
              <a:buChar char="-"/>
            </a:pPr>
            <a:r>
              <a:rPr lang="it-IT" smtClean="0"/>
              <a:t>archaeological prospections</a:t>
            </a:r>
          </a:p>
          <a:p>
            <a:pPr>
              <a:buFontTx/>
              <a:buChar char="-"/>
            </a:pPr>
            <a:r>
              <a:rPr lang="it-IT" smtClean="0"/>
              <a:t>and many more</a:t>
            </a:r>
          </a:p>
        </p:txBody>
      </p:sp>
      <p:sp>
        <p:nvSpPr>
          <p:cNvPr id="4" name="AutoShape 2" descr="https://mail.google.com/mail/u/0?ui=2&amp;ik=08c2a175ec&amp;attid=0.1&amp;permmsgid=msg-f:1700741507192684334&amp;th=179a3f63cefb7f2e&amp;view=fimg&amp;sz=s0-l75-ft&amp;attbid=ANGjdJ_0Yo2RrQNUMCfKTAcdxrt55y1PAqRi_AZ1RpePrQFJK49JciYlRcXedWkSO-Dz0Y3UIHiJu8dWXMujWOjHn-tV-TCFLeSEr5mEccouAhDCscN0eLQolMcNvSI&amp;disp=emb"/>
          <p:cNvSpPr>
            <a:spLocks noChangeAspect="1" noChangeArrowheads="1"/>
          </p:cNvSpPr>
          <p:nvPr/>
        </p:nvSpPr>
        <p:spPr bwMode="auto">
          <a:xfrm>
            <a:off x="155575" y="-144463"/>
            <a:ext cx="2501564" cy="2501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47</a:t>
            </a:fld>
            <a:endParaRPr lang="en-US"/>
          </a:p>
        </p:txBody>
      </p:sp>
      <p:sp>
        <p:nvSpPr>
          <p:cNvPr id="11" name="CasellaDiTesto 10"/>
          <p:cNvSpPr txBox="1"/>
          <p:nvPr/>
        </p:nvSpPr>
        <p:spPr>
          <a:xfrm>
            <a:off x="7002660" y="4233519"/>
            <a:ext cx="4883196" cy="1754326"/>
          </a:xfrm>
          <a:prstGeom prst="rect">
            <a:avLst/>
          </a:prstGeom>
          <a:noFill/>
        </p:spPr>
        <p:txBody>
          <a:bodyPr wrap="none" rtlCol="0">
            <a:spAutoFit/>
          </a:bodyPr>
          <a:lstStyle/>
          <a:p>
            <a:r>
              <a:rPr lang="it-IT" smtClean="0"/>
              <a:t>Two main methods for inference:</a:t>
            </a:r>
          </a:p>
          <a:p>
            <a:r>
              <a:rPr lang="it-IT" smtClean="0"/>
              <a:t>1 – exploit dependence of scattering angle</a:t>
            </a:r>
          </a:p>
          <a:p>
            <a:r>
              <a:rPr lang="it-IT" smtClean="0"/>
              <a:t>of muons,</a:t>
            </a:r>
            <a:r>
              <a:rPr lang="el-GR" smtClean="0"/>
              <a:t> θ, </a:t>
            </a:r>
            <a:r>
              <a:rPr lang="it-IT" smtClean="0"/>
              <a:t>on atomic number of material,</a:t>
            </a:r>
            <a:r>
              <a:rPr lang="el-GR" smtClean="0"/>
              <a:t> Ζ</a:t>
            </a:r>
            <a:endParaRPr lang="it-IT" smtClean="0"/>
          </a:p>
          <a:p>
            <a:r>
              <a:rPr lang="it-IT" smtClean="0"/>
              <a:t>2 – use incoming momentum spectrum of muons</a:t>
            </a:r>
          </a:p>
          <a:p>
            <a:r>
              <a:rPr lang="it-IT" smtClean="0"/>
              <a:t>and absorption of parts of it by thick matter layers</a:t>
            </a:r>
          </a:p>
          <a:p>
            <a:r>
              <a:rPr lang="it-IT" smtClean="0"/>
              <a:t>to infer thickness (in 3D, with multiple scans)</a:t>
            </a:r>
            <a:endParaRPr lang="it-IT"/>
          </a:p>
        </p:txBody>
      </p:sp>
      <p:pic>
        <p:nvPicPr>
          <p:cNvPr id="13" name="Immagine 12"/>
          <p:cNvPicPr>
            <a:picLocks noChangeAspect="1"/>
          </p:cNvPicPr>
          <p:nvPr/>
        </p:nvPicPr>
        <p:blipFill>
          <a:blip r:embed="rId2"/>
          <a:stretch>
            <a:fillRect/>
          </a:stretch>
        </p:blipFill>
        <p:spPr>
          <a:xfrm>
            <a:off x="6696516" y="0"/>
            <a:ext cx="5495484" cy="2908631"/>
          </a:xfrm>
          <a:prstGeom prst="rect">
            <a:avLst/>
          </a:prstGeom>
        </p:spPr>
      </p:pic>
    </p:spTree>
    <p:extLst>
      <p:ext uri="{BB962C8B-B14F-4D97-AF65-F5344CB8AC3E}">
        <p14:creationId xmlns:p14="http://schemas.microsoft.com/office/powerpoint/2010/main" val="22262552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And for the time being...</a:t>
            </a:r>
            <a:endParaRPr lang="it-IT" b="1">
              <a:solidFill>
                <a:srgbClr val="C00000"/>
              </a:solidFill>
            </a:endParaRPr>
          </a:p>
        </p:txBody>
      </p:sp>
      <p:sp>
        <p:nvSpPr>
          <p:cNvPr id="3" name="Segnaposto contenuto 2"/>
          <p:cNvSpPr>
            <a:spLocks noGrp="1"/>
          </p:cNvSpPr>
          <p:nvPr>
            <p:ph idx="1"/>
          </p:nvPr>
        </p:nvSpPr>
        <p:spPr>
          <a:xfrm>
            <a:off x="377071" y="1825626"/>
            <a:ext cx="6200709" cy="3611788"/>
          </a:xfrm>
        </p:spPr>
        <p:txBody>
          <a:bodyPr>
            <a:normAutofit fontScale="70000" lnSpcReduction="20000"/>
          </a:bodyPr>
          <a:lstStyle/>
          <a:p>
            <a:pPr marL="0" indent="0">
              <a:buNone/>
            </a:pPr>
            <a:r>
              <a:rPr lang="it-IT" smtClean="0"/>
              <a:t>«Simple» use case: muon tomography. We need no surrogate of a simulator, yet all other pieces of the puzzle still need to be carved and set in.</a:t>
            </a:r>
          </a:p>
          <a:p>
            <a:pPr marL="0" indent="0">
              <a:buNone/>
            </a:pPr>
            <a:endParaRPr lang="it-IT" smtClean="0"/>
          </a:p>
          <a:p>
            <a:pPr marL="0" indent="0">
              <a:buNone/>
            </a:pPr>
            <a:r>
              <a:rPr lang="it-IT" smtClean="0"/>
              <a:t>For a simple test, we model a scanned volume of unknown density (</a:t>
            </a:r>
            <a:r>
              <a:rPr lang="it-IT" i="1" smtClean="0"/>
              <a:t>e.g.</a:t>
            </a:r>
            <a:r>
              <a:rPr lang="it-IT" smtClean="0"/>
              <a:t> one including a high-Z block of 0.5x0.1x0.1 m</a:t>
            </a:r>
            <a:r>
              <a:rPr lang="it-IT" baseline="30000" smtClean="0"/>
              <a:t>3</a:t>
            </a:r>
            <a:r>
              <a:rPr lang="it-IT" smtClean="0"/>
              <a:t> somewhere inside a 0.6x1x1m</a:t>
            </a:r>
            <a:r>
              <a:rPr lang="it-IT" baseline="30000" smtClean="0"/>
              <a:t>3</a:t>
            </a:r>
            <a:r>
              <a:rPr lang="it-IT" smtClean="0"/>
              <a:t> of low-Z material)</a:t>
            </a:r>
          </a:p>
          <a:p>
            <a:pPr marL="0" indent="0">
              <a:buNone/>
            </a:pPr>
            <a:r>
              <a:rPr lang="it-IT">
                <a:solidFill>
                  <a:srgbClr val="0070C0"/>
                </a:solidFill>
              </a:rPr>
              <a:t>The system «learns» how to compromise cost and </a:t>
            </a:r>
            <a:r>
              <a:rPr lang="it-IT" smtClean="0">
                <a:solidFill>
                  <a:srgbClr val="0070C0"/>
                </a:solidFill>
              </a:rPr>
              <a:t>precision to optimize the inference on the Z map, </a:t>
            </a:r>
            <a:r>
              <a:rPr lang="it-IT">
                <a:solidFill>
                  <a:srgbClr val="0070C0"/>
                </a:solidFill>
              </a:rPr>
              <a:t>and where detector elements are less </a:t>
            </a:r>
            <a:r>
              <a:rPr lang="it-IT" smtClean="0">
                <a:solidFill>
                  <a:srgbClr val="0070C0"/>
                </a:solidFill>
              </a:rPr>
              <a:t>useful</a:t>
            </a:r>
            <a:endParaRPr lang="it-IT"/>
          </a:p>
          <a:p>
            <a:pPr marL="0" indent="0">
              <a:buNone/>
            </a:pPr>
            <a:r>
              <a:rPr lang="it-IT" smtClean="0">
                <a:solidFill>
                  <a:srgbClr val="C00000"/>
                </a:solidFill>
              </a:rPr>
              <a:t>Still under development, but promising first results already achieved (see next slide)</a:t>
            </a:r>
            <a:endParaRPr lang="it-IT">
              <a:solidFill>
                <a:srgbClr val="C00000"/>
              </a:solidFill>
            </a:endParaRPr>
          </a:p>
        </p:txBody>
      </p:sp>
      <p:sp>
        <p:nvSpPr>
          <p:cNvPr id="4" name="AutoShape 2" descr="https://mail.google.com/mail/u/0?ui=2&amp;ik=08c2a175ec&amp;attid=0.1&amp;permmsgid=msg-f:1700741507192684334&amp;th=179a3f63cefb7f2e&amp;view=fimg&amp;sz=s0-l75-ft&amp;attbid=ANGjdJ_0Yo2RrQNUMCfKTAcdxrt55y1PAqRi_AZ1RpePrQFJK49JciYlRcXedWkSO-Dz0Y3UIHiJu8dWXMujWOjHn-tV-TCFLeSEr5mEccouAhDCscN0eLQolMcNvSI&amp;disp=emb"/>
          <p:cNvSpPr>
            <a:spLocks noChangeAspect="1" noChangeArrowheads="1"/>
          </p:cNvSpPr>
          <p:nvPr/>
        </p:nvSpPr>
        <p:spPr bwMode="auto">
          <a:xfrm>
            <a:off x="155575" y="-144463"/>
            <a:ext cx="2501564" cy="2501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p:cNvPicPr>
            <a:picLocks noChangeAspect="1"/>
          </p:cNvPicPr>
          <p:nvPr/>
        </p:nvPicPr>
        <p:blipFill>
          <a:blip r:embed="rId2"/>
          <a:stretch>
            <a:fillRect/>
          </a:stretch>
        </p:blipFill>
        <p:spPr>
          <a:xfrm>
            <a:off x="6696516" y="0"/>
            <a:ext cx="5495484" cy="2908631"/>
          </a:xfrm>
          <a:prstGeom prst="rect">
            <a:avLst/>
          </a:prstGeom>
        </p:spPr>
      </p:pic>
      <p:pic>
        <p:nvPicPr>
          <p:cNvPr id="8" name="Immagine 7"/>
          <p:cNvPicPr>
            <a:picLocks noChangeAspect="1"/>
          </p:cNvPicPr>
          <p:nvPr/>
        </p:nvPicPr>
        <p:blipFill>
          <a:blip r:embed="rId3"/>
          <a:stretch>
            <a:fillRect/>
          </a:stretch>
        </p:blipFill>
        <p:spPr>
          <a:xfrm>
            <a:off x="8618246" y="3019223"/>
            <a:ext cx="3485763" cy="3815713"/>
          </a:xfrm>
          <a:prstGeom prst="rect">
            <a:avLst/>
          </a:prstGeom>
        </p:spPr>
      </p:pic>
      <p:sp>
        <p:nvSpPr>
          <p:cNvPr id="9" name="CasellaDiTesto 8"/>
          <p:cNvSpPr txBox="1"/>
          <p:nvPr/>
        </p:nvSpPr>
        <p:spPr>
          <a:xfrm>
            <a:off x="6485467" y="5262218"/>
            <a:ext cx="2209800" cy="1200329"/>
          </a:xfrm>
          <a:prstGeom prst="rect">
            <a:avLst/>
          </a:prstGeom>
          <a:noFill/>
        </p:spPr>
        <p:txBody>
          <a:bodyPr wrap="square" rtlCol="0">
            <a:spAutoFit/>
          </a:bodyPr>
          <a:lstStyle/>
          <a:p>
            <a:r>
              <a:rPr lang="it-IT" smtClean="0"/>
              <a:t>Right: scheme of the </a:t>
            </a:r>
          </a:p>
          <a:p>
            <a:r>
              <a:rPr lang="it-IT" smtClean="0"/>
              <a:t>modeled apparatus (graph courtesy </a:t>
            </a:r>
            <a:r>
              <a:rPr lang="it-IT" b="1" smtClean="0"/>
              <a:t>G. C. Strong</a:t>
            </a:r>
            <a:r>
              <a:rPr lang="it-IT" smtClean="0"/>
              <a:t>)</a:t>
            </a:r>
          </a:p>
        </p:txBody>
      </p:sp>
      <p:sp>
        <p:nvSpPr>
          <p:cNvPr id="12" name="Rettangolo 11"/>
          <p:cNvSpPr/>
          <p:nvPr/>
        </p:nvSpPr>
        <p:spPr>
          <a:xfrm>
            <a:off x="8512404" y="3019223"/>
            <a:ext cx="931854" cy="49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piè di pagina 5"/>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48</a:t>
            </a:fld>
            <a:endParaRPr lang="en-US"/>
          </a:p>
        </p:txBody>
      </p:sp>
    </p:spTree>
    <p:extLst>
      <p:ext uri="{BB962C8B-B14F-4D97-AF65-F5344CB8AC3E}">
        <p14:creationId xmlns:p14="http://schemas.microsoft.com/office/powerpoint/2010/main" val="3665996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*VERY* preliminary results</a:t>
            </a:r>
            <a:endParaRPr lang="it-IT" b="1">
              <a:solidFill>
                <a:srgbClr val="C00000"/>
              </a:solidFill>
            </a:endParaRPr>
          </a:p>
        </p:txBody>
      </p:sp>
      <p:sp>
        <p:nvSpPr>
          <p:cNvPr id="3" name="Segnaposto contenuto 2"/>
          <p:cNvSpPr>
            <a:spLocks noGrp="1"/>
          </p:cNvSpPr>
          <p:nvPr>
            <p:ph idx="1"/>
          </p:nvPr>
        </p:nvSpPr>
        <p:spPr>
          <a:xfrm>
            <a:off x="254523" y="2647406"/>
            <a:ext cx="4141965" cy="4121038"/>
          </a:xfrm>
        </p:spPr>
        <p:txBody>
          <a:bodyPr>
            <a:normAutofit fontScale="70000" lnSpcReduction="20000"/>
          </a:bodyPr>
          <a:lstStyle/>
          <a:p>
            <a:pPr marL="0" indent="0">
              <a:buNone/>
            </a:pPr>
            <a:r>
              <a:rPr lang="it-IT" smtClean="0"/>
              <a:t>These graphs show the result of a run of 100 epochs training, followed by a prediction with 100k muons</a:t>
            </a:r>
            <a:endParaRPr lang="it-IT"/>
          </a:p>
          <a:p>
            <a:pPr marL="0" indent="0">
              <a:buNone/>
            </a:pPr>
            <a:r>
              <a:rPr lang="it-IT" smtClean="0"/>
              <a:t>First </a:t>
            </a:r>
            <a:r>
              <a:rPr lang="it-IT">
                <a:solidFill>
                  <a:srgbClr val="0070C0"/>
                </a:solidFill>
              </a:rPr>
              <a:t>proof of principle</a:t>
            </a:r>
            <a:r>
              <a:rPr lang="it-IT"/>
              <a:t> </a:t>
            </a:r>
            <a:r>
              <a:rPr lang="it-IT" smtClean="0"/>
              <a:t>of </a:t>
            </a:r>
            <a:r>
              <a:rPr lang="it-IT"/>
              <a:t>correct training of a differentiable model of a schematic muon tomography apparatus</a:t>
            </a:r>
            <a:r>
              <a:rPr lang="it-IT" smtClean="0"/>
              <a:t>.</a:t>
            </a:r>
          </a:p>
          <a:p>
            <a:pPr marL="0" indent="0">
              <a:buNone/>
            </a:pPr>
            <a:endParaRPr lang="it-IT"/>
          </a:p>
          <a:p>
            <a:pPr marL="0" indent="0">
              <a:buNone/>
            </a:pPr>
            <a:r>
              <a:rPr lang="it-IT"/>
              <a:t>The </a:t>
            </a:r>
            <a:r>
              <a:rPr lang="it-IT" b="1"/>
              <a:t>loss</a:t>
            </a:r>
            <a:r>
              <a:rPr lang="it-IT"/>
              <a:t> is a combination of </a:t>
            </a:r>
            <a:r>
              <a:rPr lang="it-IT">
                <a:solidFill>
                  <a:srgbClr val="0070C0"/>
                </a:solidFill>
              </a:rPr>
              <a:t>detector cost </a:t>
            </a:r>
            <a:r>
              <a:rPr lang="it-IT"/>
              <a:t>(itself a function of sensors efficiency and resolution) </a:t>
            </a:r>
            <a:r>
              <a:rPr lang="it-IT">
                <a:solidFill>
                  <a:srgbClr val="0070C0"/>
                </a:solidFill>
              </a:rPr>
              <a:t>and RMSE on </a:t>
            </a:r>
            <a:r>
              <a:rPr lang="it-IT" smtClean="0">
                <a:solidFill>
                  <a:srgbClr val="0070C0"/>
                </a:solidFill>
              </a:rPr>
              <a:t>rad length estimate</a:t>
            </a:r>
            <a:endParaRPr lang="it-IT"/>
          </a:p>
          <a:p>
            <a:pPr marL="0" indent="0">
              <a:buNone/>
            </a:pPr>
            <a:r>
              <a:rPr lang="it-IT" b="1" smtClean="0"/>
              <a:t>Still a long way to go, but an important milestone for this use case</a:t>
            </a:r>
            <a:endParaRPr lang="it-IT" b="1"/>
          </a:p>
        </p:txBody>
      </p:sp>
      <p:pic>
        <p:nvPicPr>
          <p:cNvPr id="4" name="Immagine 3"/>
          <p:cNvPicPr>
            <a:picLocks noChangeAspect="1"/>
          </p:cNvPicPr>
          <p:nvPr/>
        </p:nvPicPr>
        <p:blipFill>
          <a:blip r:embed="rId2"/>
          <a:stretch>
            <a:fillRect/>
          </a:stretch>
        </p:blipFill>
        <p:spPr>
          <a:xfrm>
            <a:off x="4804072" y="2175681"/>
            <a:ext cx="3945385" cy="3347847"/>
          </a:xfrm>
          <a:prstGeom prst="rect">
            <a:avLst/>
          </a:prstGeom>
        </p:spPr>
      </p:pic>
      <p:sp>
        <p:nvSpPr>
          <p:cNvPr id="8" name="Rettangolo 7"/>
          <p:cNvSpPr/>
          <p:nvPr/>
        </p:nvSpPr>
        <p:spPr>
          <a:xfrm>
            <a:off x="179995" y="1538232"/>
            <a:ext cx="8569462" cy="461665"/>
          </a:xfrm>
          <a:prstGeom prst="rect">
            <a:avLst/>
          </a:prstGeom>
        </p:spPr>
        <p:txBody>
          <a:bodyPr wrap="none">
            <a:spAutoFit/>
          </a:bodyPr>
          <a:lstStyle/>
          <a:p>
            <a:r>
              <a:rPr lang="it-IT" sz="2400">
                <a:solidFill>
                  <a:srgbClr val="0070C0"/>
                </a:solidFill>
              </a:rPr>
              <a:t>The code and results shown </a:t>
            </a:r>
            <a:r>
              <a:rPr lang="it-IT" sz="2400" smtClean="0">
                <a:solidFill>
                  <a:srgbClr val="0070C0"/>
                </a:solidFill>
              </a:rPr>
              <a:t>have been produced by </a:t>
            </a:r>
            <a:r>
              <a:rPr lang="it-IT" sz="2400" b="1">
                <a:solidFill>
                  <a:srgbClr val="0070C0"/>
                </a:solidFill>
              </a:rPr>
              <a:t>Giles </a:t>
            </a:r>
            <a:r>
              <a:rPr lang="it-IT" sz="2400" b="1" smtClean="0">
                <a:solidFill>
                  <a:srgbClr val="0070C0"/>
                </a:solidFill>
              </a:rPr>
              <a:t>C. Strong</a:t>
            </a:r>
            <a:endParaRPr lang="it-IT" sz="2400" b="1">
              <a:solidFill>
                <a:srgbClr val="0070C0"/>
              </a:solidFill>
            </a:endParaRPr>
          </a:p>
        </p:txBody>
      </p:sp>
      <p:sp>
        <p:nvSpPr>
          <p:cNvPr id="9" name="CasellaDiTesto 8"/>
          <p:cNvSpPr txBox="1"/>
          <p:nvPr/>
        </p:nvSpPr>
        <p:spPr>
          <a:xfrm>
            <a:off x="4396488" y="5489174"/>
            <a:ext cx="4469616" cy="1169551"/>
          </a:xfrm>
          <a:prstGeom prst="rect">
            <a:avLst/>
          </a:prstGeom>
          <a:noFill/>
        </p:spPr>
        <p:txBody>
          <a:bodyPr wrap="square" rtlCol="0">
            <a:spAutoFit/>
          </a:bodyPr>
          <a:lstStyle/>
          <a:p>
            <a:r>
              <a:rPr lang="it-IT" sz="1400" b="1" smtClean="0"/>
              <a:t>Above</a:t>
            </a:r>
            <a:r>
              <a:rPr lang="it-IT" sz="1400" smtClean="0"/>
              <a:t>, </a:t>
            </a:r>
            <a:r>
              <a:rPr lang="it-IT" sz="1400"/>
              <a:t>top to bottom: loss, loss composition, resolution map, and efficiency map of detection elements </a:t>
            </a:r>
            <a:r>
              <a:rPr lang="it-IT" sz="1400" smtClean="0"/>
              <a:t>after minimization.</a:t>
            </a:r>
            <a:endParaRPr lang="it-IT" sz="1400"/>
          </a:p>
          <a:p>
            <a:r>
              <a:rPr lang="it-IT" sz="1400" smtClean="0"/>
              <a:t>	</a:t>
            </a:r>
            <a:r>
              <a:rPr lang="it-IT" sz="1400" b="1" smtClean="0"/>
              <a:t>Right</a:t>
            </a:r>
            <a:r>
              <a:rPr lang="it-IT" sz="1400" b="1"/>
              <a:t>:</a:t>
            </a:r>
            <a:r>
              <a:rPr lang="it-IT" sz="1400"/>
              <a:t> predicted and true X</a:t>
            </a:r>
            <a:r>
              <a:rPr lang="it-IT" sz="1400" baseline="-25000"/>
              <a:t>0</a:t>
            </a:r>
            <a:r>
              <a:rPr lang="it-IT" sz="1400"/>
              <a:t> of passive volume</a:t>
            </a:r>
          </a:p>
          <a:p>
            <a:endParaRPr lang="it-IT" sz="1400"/>
          </a:p>
        </p:txBody>
      </p:sp>
      <p:sp>
        <p:nvSpPr>
          <p:cNvPr id="7" name="Segnaposto piè di pagina 6"/>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49</a:t>
            </a:fld>
            <a:endParaRPr lang="en-US"/>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104" y="1348033"/>
            <a:ext cx="3325896" cy="5509967"/>
          </a:xfrm>
          <a:prstGeom prst="rect">
            <a:avLst/>
          </a:prstGeom>
        </p:spPr>
      </p:pic>
    </p:spTree>
    <p:extLst>
      <p:ext uri="{BB962C8B-B14F-4D97-AF65-F5344CB8AC3E}">
        <p14:creationId xmlns:p14="http://schemas.microsoft.com/office/powerpoint/2010/main" val="324542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What</a:t>
            </a:r>
            <a:r>
              <a:rPr lang="it-IT" b="1" dirty="0" smtClean="0">
                <a:solidFill>
                  <a:srgbClr val="C00000"/>
                </a:solidFill>
              </a:rPr>
              <a:t> </a:t>
            </a:r>
            <a:r>
              <a:rPr lang="it-IT" b="1" dirty="0" err="1" smtClean="0">
                <a:solidFill>
                  <a:srgbClr val="C00000"/>
                </a:solidFill>
              </a:rPr>
              <a:t>is</a:t>
            </a:r>
            <a:r>
              <a:rPr lang="it-IT" b="1" dirty="0" smtClean="0">
                <a:solidFill>
                  <a:srgbClr val="C00000"/>
                </a:solidFill>
              </a:rPr>
              <a:t> </a:t>
            </a:r>
            <a:r>
              <a:rPr lang="it-IT" b="1" dirty="0" err="1" smtClean="0">
                <a:solidFill>
                  <a:srgbClr val="C00000"/>
                </a:solidFill>
              </a:rPr>
              <a:t>Artificial</a:t>
            </a:r>
            <a:r>
              <a:rPr lang="it-IT" b="1" dirty="0" smtClean="0">
                <a:solidFill>
                  <a:srgbClr val="C00000"/>
                </a:solidFill>
              </a:rPr>
              <a:t> Intelligence ?</a:t>
            </a:r>
            <a:endParaRPr lang="it-IT" b="1" dirty="0">
              <a:solidFill>
                <a:srgbClr val="C00000"/>
              </a:solidFill>
            </a:endParaRPr>
          </a:p>
        </p:txBody>
      </p:sp>
      <p:sp>
        <p:nvSpPr>
          <p:cNvPr id="3" name="Segnaposto contenuto 2"/>
          <p:cNvSpPr>
            <a:spLocks noGrp="1"/>
          </p:cNvSpPr>
          <p:nvPr>
            <p:ph idx="1"/>
          </p:nvPr>
        </p:nvSpPr>
        <p:spPr>
          <a:xfrm>
            <a:off x="289932" y="1825625"/>
            <a:ext cx="11422170" cy="4935098"/>
          </a:xfrm>
        </p:spPr>
        <p:txBody>
          <a:bodyPr>
            <a:normAutofit fontScale="77500" lnSpcReduction="20000"/>
          </a:bodyPr>
          <a:lstStyle/>
          <a:p>
            <a:pPr marL="0" indent="0">
              <a:buNone/>
            </a:pPr>
            <a:r>
              <a:rPr lang="it-IT" dirty="0" err="1" smtClean="0"/>
              <a:t>Curiously</a:t>
            </a:r>
            <a:r>
              <a:rPr lang="it-IT" dirty="0" smtClean="0"/>
              <a:t>, a precise </a:t>
            </a:r>
            <a:r>
              <a:rPr lang="it-IT" dirty="0" err="1" smtClean="0"/>
              <a:t>definition</a:t>
            </a:r>
            <a:r>
              <a:rPr lang="it-IT" dirty="0" smtClean="0"/>
              <a:t> of </a:t>
            </a:r>
            <a:r>
              <a:rPr lang="it-IT" dirty="0" err="1" smtClean="0"/>
              <a:t>Artificial</a:t>
            </a:r>
            <a:r>
              <a:rPr lang="it-IT" dirty="0" smtClean="0"/>
              <a:t> Intelligence </a:t>
            </a:r>
            <a:r>
              <a:rPr lang="it-IT" dirty="0" err="1" smtClean="0"/>
              <a:t>is</a:t>
            </a:r>
            <a:r>
              <a:rPr lang="it-IT" dirty="0" smtClean="0"/>
              <a:t> </a:t>
            </a:r>
            <a:r>
              <a:rPr lang="it-IT" dirty="0" err="1" smtClean="0"/>
              <a:t>not</a:t>
            </a:r>
            <a:r>
              <a:rPr lang="it-IT" dirty="0" smtClean="0"/>
              <a:t> </a:t>
            </a:r>
            <a:r>
              <a:rPr lang="it-IT" dirty="0" err="1" smtClean="0"/>
              <a:t>less</a:t>
            </a:r>
            <a:r>
              <a:rPr lang="it-IT" dirty="0" smtClean="0"/>
              <a:t> </a:t>
            </a:r>
            <a:r>
              <a:rPr lang="it-IT" dirty="0" err="1" smtClean="0"/>
              <a:t>challenging</a:t>
            </a:r>
            <a:r>
              <a:rPr lang="it-IT" dirty="0" smtClean="0"/>
              <a:t> </a:t>
            </a:r>
            <a:r>
              <a:rPr lang="it-IT" dirty="0" err="1" smtClean="0"/>
              <a:t>than</a:t>
            </a:r>
            <a:r>
              <a:rPr lang="it-IT" dirty="0" smtClean="0"/>
              <a:t> </a:t>
            </a:r>
            <a:r>
              <a:rPr lang="it-IT" dirty="0" err="1" smtClean="0"/>
              <a:t>that</a:t>
            </a:r>
            <a:r>
              <a:rPr lang="it-IT" dirty="0" smtClean="0"/>
              <a:t> of Intelligence </a:t>
            </a:r>
            <a:r>
              <a:rPr lang="it-IT" dirty="0" err="1" smtClean="0"/>
              <a:t>at</a:t>
            </a:r>
            <a:r>
              <a:rPr lang="it-IT" dirty="0" smtClean="0"/>
              <a:t> large</a:t>
            </a:r>
            <a:endParaRPr lang="it-IT" dirty="0"/>
          </a:p>
          <a:p>
            <a:r>
              <a:rPr lang="it-IT" dirty="0" smtClean="0"/>
              <a:t>AI: </a:t>
            </a:r>
            <a:r>
              <a:rPr lang="en-GB" dirty="0" smtClean="0"/>
              <a:t>“</a:t>
            </a:r>
            <a:r>
              <a:rPr lang="it-IT" i="1" dirty="0" smtClean="0"/>
              <a:t>Intelligence </a:t>
            </a:r>
            <a:r>
              <a:rPr lang="it-IT" i="1" dirty="0" err="1" smtClean="0"/>
              <a:t>demonstrated</a:t>
            </a:r>
            <a:r>
              <a:rPr lang="it-IT" i="1" dirty="0" smtClean="0"/>
              <a:t> by </a:t>
            </a:r>
            <a:r>
              <a:rPr lang="it-IT" i="1" dirty="0" err="1" smtClean="0"/>
              <a:t>machines</a:t>
            </a:r>
            <a:r>
              <a:rPr lang="en-GB" i="1" dirty="0" smtClean="0"/>
              <a:t>”</a:t>
            </a:r>
            <a:r>
              <a:rPr lang="it-IT" dirty="0" smtClean="0"/>
              <a:t> – </a:t>
            </a:r>
            <a:r>
              <a:rPr lang="it-IT" dirty="0" err="1" smtClean="0"/>
              <a:t>devices</a:t>
            </a:r>
            <a:r>
              <a:rPr lang="it-IT" dirty="0" smtClean="0"/>
              <a:t> </a:t>
            </a:r>
            <a:r>
              <a:rPr lang="it-IT" dirty="0" err="1" smtClean="0"/>
              <a:t>that</a:t>
            </a:r>
            <a:r>
              <a:rPr lang="it-IT" dirty="0" smtClean="0"/>
              <a:t> </a:t>
            </a:r>
            <a:r>
              <a:rPr lang="it-IT" dirty="0" err="1" smtClean="0"/>
              <a:t>have</a:t>
            </a:r>
            <a:r>
              <a:rPr lang="it-IT" dirty="0" smtClean="0"/>
              <a:t> the </a:t>
            </a:r>
            <a:r>
              <a:rPr lang="it-IT" dirty="0" err="1" smtClean="0"/>
              <a:t>ability</a:t>
            </a:r>
            <a:r>
              <a:rPr lang="it-IT" dirty="0" smtClean="0"/>
              <a:t> to </a:t>
            </a:r>
            <a:r>
              <a:rPr lang="it-IT" dirty="0" err="1" smtClean="0"/>
              <a:t>perceive</a:t>
            </a:r>
            <a:r>
              <a:rPr lang="it-IT" dirty="0" smtClean="0"/>
              <a:t> the </a:t>
            </a:r>
            <a:r>
              <a:rPr lang="it-IT" dirty="0" err="1" smtClean="0"/>
              <a:t>environment</a:t>
            </a:r>
            <a:r>
              <a:rPr lang="it-IT" dirty="0" smtClean="0"/>
              <a:t> and take </a:t>
            </a:r>
            <a:r>
              <a:rPr lang="it-IT" dirty="0" err="1" smtClean="0"/>
              <a:t>actions</a:t>
            </a:r>
            <a:r>
              <a:rPr lang="it-IT" dirty="0" smtClean="0"/>
              <a:t> </a:t>
            </a:r>
            <a:r>
              <a:rPr lang="it-IT" dirty="0" err="1" smtClean="0"/>
              <a:t>toward</a:t>
            </a:r>
            <a:r>
              <a:rPr lang="it-IT" dirty="0" smtClean="0"/>
              <a:t> </a:t>
            </a:r>
            <a:r>
              <a:rPr lang="it-IT" dirty="0" err="1" smtClean="0"/>
              <a:t>achieving</a:t>
            </a:r>
            <a:r>
              <a:rPr lang="it-IT" dirty="0" smtClean="0"/>
              <a:t> some goal</a:t>
            </a:r>
          </a:p>
          <a:p>
            <a:pPr marL="457200" lvl="1" indent="0">
              <a:buNone/>
            </a:pPr>
            <a:r>
              <a:rPr lang="it-IT" dirty="0" smtClean="0">
                <a:solidFill>
                  <a:srgbClr val="0070C0"/>
                </a:solidFill>
              </a:rPr>
              <a:t>The </a:t>
            </a:r>
            <a:r>
              <a:rPr lang="it-IT" dirty="0" err="1" smtClean="0">
                <a:solidFill>
                  <a:srgbClr val="0070C0"/>
                </a:solidFill>
              </a:rPr>
              <a:t>above</a:t>
            </a:r>
            <a:r>
              <a:rPr lang="it-IT" dirty="0" smtClean="0">
                <a:solidFill>
                  <a:srgbClr val="0070C0"/>
                </a:solidFill>
              </a:rPr>
              <a:t> </a:t>
            </a:r>
            <a:r>
              <a:rPr lang="it-IT" dirty="0" err="1" smtClean="0">
                <a:solidFill>
                  <a:srgbClr val="0070C0"/>
                </a:solidFill>
              </a:rPr>
              <a:t>puts</a:t>
            </a:r>
            <a:r>
              <a:rPr lang="it-IT" dirty="0" smtClean="0">
                <a:solidFill>
                  <a:srgbClr val="0070C0"/>
                </a:solidFill>
              </a:rPr>
              <a:t> </a:t>
            </a:r>
            <a:r>
              <a:rPr lang="it-IT" dirty="0" err="1" smtClean="0">
                <a:solidFill>
                  <a:srgbClr val="0070C0"/>
                </a:solidFill>
              </a:rPr>
              <a:t>automatic</a:t>
            </a:r>
            <a:r>
              <a:rPr lang="it-IT" dirty="0" smtClean="0">
                <a:solidFill>
                  <a:srgbClr val="0070C0"/>
                </a:solidFill>
              </a:rPr>
              <a:t> </a:t>
            </a:r>
            <a:r>
              <a:rPr lang="it-IT" dirty="0" err="1" smtClean="0">
                <a:solidFill>
                  <a:srgbClr val="0070C0"/>
                </a:solidFill>
              </a:rPr>
              <a:t>wipers</a:t>
            </a:r>
            <a:r>
              <a:rPr lang="it-IT" dirty="0" smtClean="0">
                <a:solidFill>
                  <a:srgbClr val="0070C0"/>
                </a:solidFill>
              </a:rPr>
              <a:t> and </a:t>
            </a:r>
            <a:r>
              <a:rPr lang="it-IT" dirty="0" err="1" smtClean="0">
                <a:solidFill>
                  <a:srgbClr val="0070C0"/>
                </a:solidFill>
              </a:rPr>
              <a:t>thermostats</a:t>
            </a:r>
            <a:r>
              <a:rPr lang="it-IT" dirty="0" smtClean="0">
                <a:solidFill>
                  <a:srgbClr val="0070C0"/>
                </a:solidFill>
              </a:rPr>
              <a:t> in the AI </a:t>
            </a:r>
            <a:r>
              <a:rPr lang="it-IT" dirty="0" err="1" smtClean="0">
                <a:solidFill>
                  <a:srgbClr val="0070C0"/>
                </a:solidFill>
              </a:rPr>
              <a:t>category</a:t>
            </a:r>
            <a:r>
              <a:rPr lang="it-IT" dirty="0" smtClean="0">
                <a:solidFill>
                  <a:srgbClr val="0070C0"/>
                </a:solidFill>
              </a:rPr>
              <a:t>… </a:t>
            </a:r>
          </a:p>
          <a:p>
            <a:pPr marL="0" indent="0">
              <a:buNone/>
            </a:pPr>
            <a:endParaRPr lang="it-IT" dirty="0" smtClean="0">
              <a:solidFill>
                <a:srgbClr val="0070C0"/>
              </a:solidFill>
            </a:endParaRPr>
          </a:p>
          <a:p>
            <a:pPr marL="0" indent="0">
              <a:buNone/>
            </a:pPr>
            <a:r>
              <a:rPr lang="it-IT" dirty="0" smtClean="0"/>
              <a:t>Patricia </a:t>
            </a:r>
            <a:r>
              <a:rPr lang="it-IT" dirty="0" err="1" smtClean="0"/>
              <a:t>McCorduck</a:t>
            </a:r>
            <a:r>
              <a:rPr lang="it-IT" dirty="0" smtClean="0"/>
              <a:t> </a:t>
            </a:r>
            <a:r>
              <a:rPr lang="it-IT" dirty="0" err="1" smtClean="0"/>
              <a:t>describes</a:t>
            </a:r>
            <a:r>
              <a:rPr lang="it-IT" dirty="0" smtClean="0"/>
              <a:t> the AI </a:t>
            </a:r>
            <a:r>
              <a:rPr lang="it-IT" dirty="0" err="1" smtClean="0"/>
              <a:t>effect</a:t>
            </a:r>
            <a:r>
              <a:rPr lang="it-IT" dirty="0" smtClean="0"/>
              <a:t>: «</a:t>
            </a:r>
            <a:r>
              <a:rPr lang="it-IT" i="1" dirty="0" smtClean="0"/>
              <a:t>AI </a:t>
            </a:r>
            <a:r>
              <a:rPr lang="it-IT" i="1" dirty="0" err="1" smtClean="0"/>
              <a:t>is</a:t>
            </a:r>
            <a:r>
              <a:rPr lang="it-IT" i="1" dirty="0" smtClean="0"/>
              <a:t> </a:t>
            </a:r>
            <a:r>
              <a:rPr lang="it-IT" i="1" dirty="0" err="1" smtClean="0"/>
              <a:t>what</a:t>
            </a:r>
            <a:r>
              <a:rPr lang="it-IT" i="1" dirty="0" smtClean="0"/>
              <a:t> </a:t>
            </a:r>
            <a:r>
              <a:rPr lang="it-IT" i="1" dirty="0" err="1" smtClean="0"/>
              <a:t>hasn’t</a:t>
            </a:r>
            <a:r>
              <a:rPr lang="it-IT" i="1" dirty="0" smtClean="0"/>
              <a:t> </a:t>
            </a:r>
            <a:r>
              <a:rPr lang="it-IT" i="1" dirty="0" err="1" smtClean="0"/>
              <a:t>been</a:t>
            </a:r>
            <a:r>
              <a:rPr lang="it-IT" i="1" dirty="0" smtClean="0"/>
              <a:t> </a:t>
            </a:r>
            <a:r>
              <a:rPr lang="it-IT" i="1" dirty="0" err="1" smtClean="0"/>
              <a:t>done</a:t>
            </a:r>
            <a:r>
              <a:rPr lang="it-IT" i="1" dirty="0" smtClean="0"/>
              <a:t> </a:t>
            </a:r>
            <a:r>
              <a:rPr lang="it-IT" i="1" dirty="0" err="1" smtClean="0"/>
              <a:t>yet</a:t>
            </a:r>
            <a:r>
              <a:rPr lang="it-IT" dirty="0" smtClean="0"/>
              <a:t>» </a:t>
            </a:r>
            <a:r>
              <a:rPr lang="it-IT" dirty="0" smtClean="0">
                <a:solidFill>
                  <a:srgbClr val="00B050"/>
                </a:solidFill>
              </a:rPr>
              <a:t>[Mc </a:t>
            </a:r>
            <a:r>
              <a:rPr lang="it-IT" dirty="0" err="1" smtClean="0">
                <a:solidFill>
                  <a:srgbClr val="00B050"/>
                </a:solidFill>
              </a:rPr>
              <a:t>Corduck</a:t>
            </a:r>
            <a:r>
              <a:rPr lang="it-IT" dirty="0" smtClean="0">
                <a:solidFill>
                  <a:srgbClr val="00B050"/>
                </a:solidFill>
              </a:rPr>
              <a:t> </a:t>
            </a:r>
            <a:r>
              <a:rPr lang="it-IT" smtClean="0">
                <a:solidFill>
                  <a:srgbClr val="00B050"/>
                </a:solidFill>
              </a:rPr>
              <a:t>2004]</a:t>
            </a:r>
          </a:p>
          <a:p>
            <a:pPr marL="0" indent="0">
              <a:buNone/>
            </a:pPr>
            <a:endParaRPr lang="it-IT" dirty="0" smtClean="0">
              <a:solidFill>
                <a:srgbClr val="00B050"/>
              </a:solidFill>
            </a:endParaRPr>
          </a:p>
          <a:p>
            <a:pPr>
              <a:buFont typeface="Wingdings" panose="05000000000000000000" pitchFamily="2" charset="2"/>
              <a:buChar char="à"/>
            </a:pPr>
            <a:r>
              <a:rPr lang="it-IT" dirty="0" err="1" smtClean="0">
                <a:solidFill>
                  <a:srgbClr val="0070C0"/>
                </a:solidFill>
                <a:sym typeface="Wingdings" panose="05000000000000000000" pitchFamily="2" charset="2"/>
              </a:rPr>
              <a:t>We</a:t>
            </a:r>
            <a:r>
              <a:rPr lang="it-IT" dirty="0" smtClean="0">
                <a:solidFill>
                  <a:srgbClr val="0070C0"/>
                </a:solidFill>
                <a:sym typeface="Wingdings" panose="05000000000000000000" pitchFamily="2" charset="2"/>
              </a:rPr>
              <a:t> continue to </a:t>
            </a:r>
            <a:r>
              <a:rPr lang="it-IT" dirty="0" err="1" smtClean="0">
                <a:solidFill>
                  <a:srgbClr val="0070C0"/>
                </a:solidFill>
                <a:sym typeface="Wingdings" panose="05000000000000000000" pitchFamily="2" charset="2"/>
              </a:rPr>
              <a:t>raise</a:t>
            </a:r>
            <a:r>
              <a:rPr lang="it-IT" dirty="0" smtClean="0">
                <a:solidFill>
                  <a:srgbClr val="0070C0"/>
                </a:solidFill>
                <a:sym typeface="Wingdings" panose="05000000000000000000" pitchFamily="2" charset="2"/>
              </a:rPr>
              <a:t> the bar </a:t>
            </a:r>
            <a:r>
              <a:rPr lang="it-IT" dirty="0" err="1" smtClean="0">
                <a:solidFill>
                  <a:srgbClr val="0070C0"/>
                </a:solidFill>
                <a:sym typeface="Wingdings" panose="05000000000000000000" pitchFamily="2" charset="2"/>
              </a:rPr>
              <a:t>as</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we</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get</a:t>
            </a:r>
            <a:r>
              <a:rPr lang="it-IT" dirty="0" smtClean="0">
                <a:solidFill>
                  <a:srgbClr val="0070C0"/>
                </a:solidFill>
                <a:sym typeface="Wingdings" panose="05000000000000000000" pitchFamily="2" charset="2"/>
              </a:rPr>
              <a:t> </a:t>
            </a:r>
            <a:r>
              <a:rPr lang="it-IT" dirty="0" err="1" smtClean="0">
                <a:solidFill>
                  <a:srgbClr val="0070C0"/>
                </a:solidFill>
                <a:sym typeface="Wingdings" panose="05000000000000000000" pitchFamily="2" charset="2"/>
              </a:rPr>
              <a:t>accustomed</a:t>
            </a:r>
            <a:r>
              <a:rPr lang="it-IT" dirty="0" smtClean="0">
                <a:solidFill>
                  <a:srgbClr val="0070C0"/>
                </a:solidFill>
                <a:sym typeface="Wingdings" panose="05000000000000000000" pitchFamily="2" charset="2"/>
              </a:rPr>
              <a:t> </a:t>
            </a:r>
            <a:r>
              <a:rPr lang="it-IT" smtClean="0">
                <a:solidFill>
                  <a:srgbClr val="0070C0"/>
                </a:solidFill>
                <a:sym typeface="Wingdings" panose="05000000000000000000" pitchFamily="2" charset="2"/>
              </a:rPr>
              <a:t>to progress </a:t>
            </a:r>
            <a:r>
              <a:rPr lang="it-IT" dirty="0" smtClean="0">
                <a:solidFill>
                  <a:srgbClr val="0070C0"/>
                </a:solidFill>
                <a:sym typeface="Wingdings" panose="05000000000000000000" pitchFamily="2" charset="2"/>
              </a:rPr>
              <a:t>in </a:t>
            </a:r>
            <a:r>
              <a:rPr lang="it-IT" dirty="0" err="1" smtClean="0">
                <a:solidFill>
                  <a:srgbClr val="0070C0"/>
                </a:solidFill>
                <a:sym typeface="Wingdings" panose="05000000000000000000" pitchFamily="2" charset="2"/>
              </a:rPr>
              <a:t>artificial</a:t>
            </a:r>
            <a:r>
              <a:rPr lang="it-IT" dirty="0" smtClean="0">
                <a:solidFill>
                  <a:srgbClr val="0070C0"/>
                </a:solidFill>
                <a:sym typeface="Wingdings" panose="05000000000000000000" pitchFamily="2" charset="2"/>
              </a:rPr>
              <a:t> intelligence </a:t>
            </a:r>
            <a:r>
              <a:rPr lang="it-IT" dirty="0" err="1" smtClean="0">
                <a:solidFill>
                  <a:srgbClr val="0070C0"/>
                </a:solidFill>
                <a:sym typeface="Wingdings" panose="05000000000000000000" pitchFamily="2" charset="2"/>
              </a:rPr>
              <a:t>research</a:t>
            </a:r>
            <a:r>
              <a:rPr lang="it-IT" dirty="0" smtClean="0">
                <a:solidFill>
                  <a:srgbClr val="0070C0"/>
                </a:solidFill>
                <a:sym typeface="Wingdings" panose="05000000000000000000" pitchFamily="2" charset="2"/>
              </a:rPr>
              <a:t>:</a:t>
            </a:r>
          </a:p>
          <a:p>
            <a:pPr lvl="1">
              <a:buFontTx/>
              <a:buChar char="-"/>
            </a:pPr>
            <a:r>
              <a:rPr lang="it-IT" smtClean="0">
                <a:sym typeface="Wingdings" panose="05000000000000000000" pitchFamily="2" charset="2"/>
              </a:rPr>
              <a:t>Self-</a:t>
            </a:r>
            <a:r>
              <a:rPr lang="it-IT" err="1" smtClean="0">
                <a:sym typeface="Wingdings" panose="05000000000000000000" pitchFamily="2" charset="2"/>
              </a:rPr>
              <a:t>driving</a:t>
            </a:r>
            <a:r>
              <a:rPr lang="it-IT" smtClean="0">
                <a:sym typeface="Wingdings" panose="05000000000000000000" pitchFamily="2" charset="2"/>
              </a:rPr>
              <a:t> cars? </a:t>
            </a:r>
            <a:r>
              <a:rPr lang="it-IT" dirty="0" smtClean="0">
                <a:solidFill>
                  <a:srgbClr val="FF0000"/>
                </a:solidFill>
                <a:sym typeface="Wingdings" panose="05000000000000000000" pitchFamily="2" charset="2"/>
              </a:rPr>
              <a:t>Just a </a:t>
            </a:r>
            <a:r>
              <a:rPr lang="it-IT" dirty="0" err="1" smtClean="0">
                <a:solidFill>
                  <a:srgbClr val="FF0000"/>
                </a:solidFill>
                <a:sym typeface="Wingdings" panose="05000000000000000000" pitchFamily="2" charset="2"/>
              </a:rPr>
              <a:t>smart</a:t>
            </a:r>
            <a:r>
              <a:rPr lang="it-IT" dirty="0" smtClean="0">
                <a:solidFill>
                  <a:srgbClr val="FF0000"/>
                </a:solidFill>
                <a:sym typeface="Wingdings" panose="05000000000000000000" pitchFamily="2" charset="2"/>
              </a:rPr>
              <a:t> NN with </a:t>
            </a:r>
            <a:r>
              <a:rPr lang="it-IT" dirty="0" err="1" smtClean="0">
                <a:solidFill>
                  <a:srgbClr val="FF0000"/>
                </a:solidFill>
                <a:sym typeface="Wingdings" panose="05000000000000000000" pitchFamily="2" charset="2"/>
              </a:rPr>
              <a:t>lots</a:t>
            </a:r>
            <a:r>
              <a:rPr lang="it-IT" dirty="0" smtClean="0">
                <a:solidFill>
                  <a:srgbClr val="FF0000"/>
                </a:solidFill>
                <a:sym typeface="Wingdings" panose="05000000000000000000" pitchFamily="2" charset="2"/>
              </a:rPr>
              <a:t> of input data</a:t>
            </a:r>
          </a:p>
          <a:p>
            <a:pPr lvl="1">
              <a:buFontTx/>
              <a:buChar char="-"/>
            </a:pPr>
            <a:r>
              <a:rPr lang="it-IT" smtClean="0">
                <a:sym typeface="Wingdings" panose="05000000000000000000" pitchFamily="2" charset="2"/>
              </a:rPr>
              <a:t>Speech recognition? </a:t>
            </a:r>
            <a:r>
              <a:rPr lang="it-IT" dirty="0" err="1" smtClean="0">
                <a:solidFill>
                  <a:srgbClr val="FF0000"/>
                </a:solidFill>
                <a:sym typeface="Wingdings" panose="05000000000000000000" pitchFamily="2" charset="2"/>
              </a:rPr>
              <a:t>Only</a:t>
            </a:r>
            <a:r>
              <a:rPr lang="it-IT" dirty="0" smtClean="0">
                <a:solidFill>
                  <a:srgbClr val="FF0000"/>
                </a:solidFill>
                <a:sym typeface="Wingdings" panose="05000000000000000000" pitchFamily="2" charset="2"/>
              </a:rPr>
              <a:t> an </a:t>
            </a:r>
            <a:r>
              <a:rPr lang="it-IT" dirty="0" err="1" smtClean="0">
                <a:solidFill>
                  <a:srgbClr val="FF0000"/>
                </a:solidFill>
                <a:sym typeface="Wingdings" panose="05000000000000000000" pitchFamily="2" charset="2"/>
              </a:rPr>
              <a:t>algorithm</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not</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real</a:t>
            </a:r>
            <a:r>
              <a:rPr lang="it-IT" dirty="0" smtClean="0">
                <a:solidFill>
                  <a:srgbClr val="FF0000"/>
                </a:solidFill>
                <a:sym typeface="Wingdings" panose="05000000000000000000" pitchFamily="2" charset="2"/>
              </a:rPr>
              <a:t> AI</a:t>
            </a:r>
          </a:p>
          <a:p>
            <a:pPr lvl="1">
              <a:buFontTx/>
              <a:buChar char="-"/>
            </a:pPr>
            <a:r>
              <a:rPr lang="it-IT" dirty="0" err="1" smtClean="0">
                <a:sym typeface="Wingdings" panose="05000000000000000000" pitchFamily="2" charset="2"/>
              </a:rPr>
              <a:t>Facebook</a:t>
            </a:r>
            <a:r>
              <a:rPr lang="it-IT" dirty="0" smtClean="0">
                <a:sym typeface="Wingdings" panose="05000000000000000000" pitchFamily="2" charset="2"/>
              </a:rPr>
              <a:t> </a:t>
            </a:r>
            <a:r>
              <a:rPr lang="it-IT" dirty="0" err="1" smtClean="0">
                <a:sym typeface="Wingdings" panose="05000000000000000000" pitchFamily="2" charset="2"/>
              </a:rPr>
              <a:t>targeted</a:t>
            </a:r>
            <a:r>
              <a:rPr lang="it-IT" dirty="0" smtClean="0">
                <a:sym typeface="Wingdings" panose="05000000000000000000" pitchFamily="2" charset="2"/>
              </a:rPr>
              <a:t> </a:t>
            </a:r>
            <a:r>
              <a:rPr lang="it-IT" dirty="0" err="1" smtClean="0">
                <a:sym typeface="Wingdings" panose="05000000000000000000" pitchFamily="2" charset="2"/>
              </a:rPr>
              <a:t>ads</a:t>
            </a:r>
            <a:r>
              <a:rPr lang="it-IT" dirty="0" smtClean="0">
                <a:sym typeface="Wingdings" panose="05000000000000000000" pitchFamily="2" charset="2"/>
              </a:rPr>
              <a:t>, </a:t>
            </a:r>
            <a:r>
              <a:rPr lang="it-IT" dirty="0" err="1" smtClean="0">
                <a:sym typeface="Wingdings" panose="05000000000000000000" pitchFamily="2" charset="2"/>
              </a:rPr>
              <a:t>gmail</a:t>
            </a:r>
            <a:r>
              <a:rPr lang="it-IT" dirty="0" smtClean="0">
                <a:sym typeface="Wingdings" panose="05000000000000000000" pitchFamily="2" charset="2"/>
              </a:rPr>
              <a:t> </a:t>
            </a:r>
            <a:r>
              <a:rPr lang="it-IT" smtClean="0">
                <a:sym typeface="Wingdings" panose="05000000000000000000" pitchFamily="2" charset="2"/>
              </a:rPr>
              <a:t>text completion? </a:t>
            </a:r>
            <a:r>
              <a:rPr lang="it-IT" dirty="0" err="1" smtClean="0">
                <a:solidFill>
                  <a:srgbClr val="FF0000"/>
                </a:solidFill>
                <a:sym typeface="Wingdings" panose="05000000000000000000" pitchFamily="2" charset="2"/>
              </a:rPr>
              <a:t>Specialized</a:t>
            </a:r>
            <a:r>
              <a:rPr lang="it-IT" dirty="0" smtClean="0">
                <a:solidFill>
                  <a:srgbClr val="FF0000"/>
                </a:solidFill>
                <a:sym typeface="Wingdings" panose="05000000000000000000" pitchFamily="2" charset="2"/>
              </a:rPr>
              <a:t> data-</a:t>
            </a:r>
            <a:r>
              <a:rPr lang="it-IT" dirty="0" err="1" smtClean="0">
                <a:solidFill>
                  <a:srgbClr val="FF0000"/>
                </a:solidFill>
                <a:sym typeface="Wingdings" panose="05000000000000000000" pitchFamily="2" charset="2"/>
              </a:rPr>
              <a:t>crunching</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little</a:t>
            </a:r>
            <a:r>
              <a:rPr lang="it-IT" dirty="0" smtClean="0">
                <a:solidFill>
                  <a:srgbClr val="FF0000"/>
                </a:solidFill>
                <a:sym typeface="Wingdings" panose="05000000000000000000" pitchFamily="2" charset="2"/>
              </a:rPr>
              <a:t> more </a:t>
            </a:r>
            <a:r>
              <a:rPr lang="it-IT" dirty="0" err="1" smtClean="0">
                <a:solidFill>
                  <a:srgbClr val="FF0000"/>
                </a:solidFill>
                <a:sym typeface="Wingdings" panose="05000000000000000000" pitchFamily="2" charset="2"/>
              </a:rPr>
              <a:t>than</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nearest-neighbor</a:t>
            </a:r>
            <a:r>
              <a:rPr lang="it-IT" dirty="0" smtClean="0">
                <a:solidFill>
                  <a:srgbClr val="FF0000"/>
                </a:solidFill>
                <a:sym typeface="Wingdings" panose="05000000000000000000" pitchFamily="2" charset="2"/>
              </a:rPr>
              <a:t> </a:t>
            </a:r>
            <a:r>
              <a:rPr lang="it-IT" dirty="0" err="1" smtClean="0">
                <a:solidFill>
                  <a:srgbClr val="FF0000"/>
                </a:solidFill>
                <a:sym typeface="Wingdings" panose="05000000000000000000" pitchFamily="2" charset="2"/>
              </a:rPr>
              <a:t>techniques</a:t>
            </a:r>
            <a:r>
              <a:rPr lang="it-IT" dirty="0" smtClean="0">
                <a:solidFill>
                  <a:srgbClr val="FF0000"/>
                </a:solidFill>
                <a:sym typeface="Wingdings" panose="05000000000000000000" pitchFamily="2" charset="2"/>
              </a:rPr>
              <a:t> </a:t>
            </a:r>
          </a:p>
          <a:p>
            <a:pPr lvl="1">
              <a:buFontTx/>
              <a:buChar char="-"/>
            </a:pPr>
            <a:endParaRPr lang="it-IT" dirty="0">
              <a:sym typeface="Wingdings" panose="05000000000000000000" pitchFamily="2" charset="2"/>
            </a:endParaRPr>
          </a:p>
          <a:p>
            <a:pPr marL="0" indent="0">
              <a:buNone/>
            </a:pPr>
            <a:r>
              <a:rPr lang="it-IT" dirty="0" smtClean="0">
                <a:sym typeface="Wingdings" panose="05000000000000000000" pitchFamily="2" charset="2"/>
              </a:rPr>
              <a:t>At the </a:t>
            </a:r>
            <a:r>
              <a:rPr lang="it-IT" dirty="0" err="1" smtClean="0">
                <a:sym typeface="Wingdings" panose="05000000000000000000" pitchFamily="2" charset="2"/>
              </a:rPr>
              <a:t>basis</a:t>
            </a:r>
            <a:r>
              <a:rPr lang="it-IT" dirty="0" smtClean="0">
                <a:sym typeface="Wingdings" panose="05000000000000000000" pitchFamily="2" charset="2"/>
              </a:rPr>
              <a:t> of </a:t>
            </a:r>
            <a:r>
              <a:rPr lang="it-IT" dirty="0" err="1" smtClean="0">
                <a:sym typeface="Wingdings" panose="05000000000000000000" pitchFamily="2" charset="2"/>
              </a:rPr>
              <a:t>this</a:t>
            </a:r>
            <a:r>
              <a:rPr lang="it-IT" dirty="0" smtClean="0">
                <a:sym typeface="Wingdings" panose="05000000000000000000" pitchFamily="2" charset="2"/>
              </a:rPr>
              <a:t> </a:t>
            </a:r>
            <a:r>
              <a:rPr lang="it-IT" dirty="0" err="1" smtClean="0">
                <a:sym typeface="Wingdings" panose="05000000000000000000" pitchFamily="2" charset="2"/>
              </a:rPr>
              <a:t>is</a:t>
            </a:r>
            <a:r>
              <a:rPr lang="it-IT" dirty="0" smtClean="0">
                <a:sym typeface="Wingdings" panose="05000000000000000000" pitchFamily="2" charset="2"/>
              </a:rPr>
              <a:t> the </a:t>
            </a:r>
            <a:r>
              <a:rPr lang="it-IT" dirty="0" err="1" smtClean="0">
                <a:sym typeface="Wingdings" panose="05000000000000000000" pitchFamily="2" charset="2"/>
              </a:rPr>
              <a:t>perception</a:t>
            </a:r>
            <a:r>
              <a:rPr lang="it-IT" dirty="0" smtClean="0">
                <a:sym typeface="Wingdings" panose="05000000000000000000" pitchFamily="2" charset="2"/>
              </a:rPr>
              <a:t> </a:t>
            </a:r>
            <a:r>
              <a:rPr lang="it-IT" dirty="0" err="1" smtClean="0">
                <a:sym typeface="Wingdings" panose="05000000000000000000" pitchFamily="2" charset="2"/>
              </a:rPr>
              <a:t>that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t>
            </a:r>
            <a:r>
              <a:rPr lang="it-IT" dirty="0" err="1" smtClean="0">
                <a:sym typeface="Wingdings" panose="05000000000000000000" pitchFamily="2" charset="2"/>
              </a:rPr>
              <a:t>as</a:t>
            </a:r>
            <a:r>
              <a:rPr lang="it-IT" dirty="0" smtClean="0">
                <a:sym typeface="Wingdings" panose="05000000000000000000" pitchFamily="2" charset="2"/>
              </a:rPr>
              <a:t> </a:t>
            </a:r>
            <a:r>
              <a:rPr lang="it-IT" dirty="0" err="1" smtClean="0">
                <a:sym typeface="Wingdings" panose="05000000000000000000" pitchFamily="2" charset="2"/>
              </a:rPr>
              <a:t>sentient</a:t>
            </a:r>
            <a:r>
              <a:rPr lang="it-IT" dirty="0" smtClean="0">
                <a:sym typeface="Wingdings" panose="05000000000000000000" pitchFamily="2" charset="2"/>
              </a:rPr>
              <a:t> </a:t>
            </a:r>
            <a:r>
              <a:rPr lang="it-IT" dirty="0" err="1" smtClean="0">
                <a:sym typeface="Wingdings" panose="05000000000000000000" pitchFamily="2" charset="2"/>
              </a:rPr>
              <a:t>beings</a:t>
            </a:r>
            <a:r>
              <a:rPr lang="it-IT" dirty="0" smtClean="0">
                <a:sym typeface="Wingdings" panose="05000000000000000000" pitchFamily="2" charset="2"/>
              </a:rPr>
              <a:t>, «</a:t>
            </a:r>
            <a:r>
              <a:rPr lang="it-IT" b="1" dirty="0" err="1">
                <a:sym typeface="Wingdings" panose="05000000000000000000" pitchFamily="2" charset="2"/>
              </a:rPr>
              <a:t>k</a:t>
            </a:r>
            <a:r>
              <a:rPr lang="it-IT" b="1" dirty="0" err="1" smtClean="0">
                <a:sym typeface="Wingdings" panose="05000000000000000000" pitchFamily="2" charset="2"/>
              </a:rPr>
              <a:t>now</a:t>
            </a:r>
            <a:r>
              <a:rPr lang="it-IT" dirty="0" smtClean="0">
                <a:sym typeface="Wingdings" panose="05000000000000000000" pitchFamily="2" charset="2"/>
              </a:rPr>
              <a:t>» </a:t>
            </a:r>
            <a:r>
              <a:rPr lang="it-IT" dirty="0" err="1" smtClean="0">
                <a:sym typeface="Wingdings" panose="05000000000000000000" pitchFamily="2" charset="2"/>
              </a:rPr>
              <a:t>what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are </a:t>
            </a:r>
            <a:r>
              <a:rPr lang="it-IT" dirty="0" err="1" smtClean="0">
                <a:sym typeface="Wingdings" panose="05000000000000000000" pitchFamily="2" charset="2"/>
              </a:rPr>
              <a:t>doing</a:t>
            </a:r>
            <a:r>
              <a:rPr lang="it-IT" dirty="0" smtClean="0">
                <a:sym typeface="Wingdings" panose="05000000000000000000" pitchFamily="2" charset="2"/>
              </a:rPr>
              <a:t>. </a:t>
            </a:r>
            <a:r>
              <a:rPr lang="it-IT" dirty="0" err="1" smtClean="0">
                <a:sym typeface="Wingdings" panose="05000000000000000000" pitchFamily="2" charset="2"/>
              </a:rPr>
              <a:t>But</a:t>
            </a:r>
            <a:r>
              <a:rPr lang="it-IT" dirty="0" smtClean="0">
                <a:sym typeface="Wingdings" panose="05000000000000000000" pitchFamily="2" charset="2"/>
              </a:rPr>
              <a:t> </a:t>
            </a:r>
            <a:r>
              <a:rPr lang="it-IT" dirty="0" err="1" smtClean="0">
                <a:sym typeface="Wingdings" panose="05000000000000000000" pitchFamily="2" charset="2"/>
              </a:rPr>
              <a:t>we</a:t>
            </a:r>
            <a:r>
              <a:rPr lang="it-IT" dirty="0" smtClean="0">
                <a:sym typeface="Wingdings" panose="05000000000000000000" pitchFamily="2" charset="2"/>
              </a:rPr>
              <a:t>, </a:t>
            </a:r>
            <a:r>
              <a:rPr lang="it-IT" dirty="0" err="1" smtClean="0">
                <a:sym typeface="Wingdings" panose="05000000000000000000" pitchFamily="2" charset="2"/>
              </a:rPr>
              <a:t>too</a:t>
            </a:r>
            <a:r>
              <a:rPr lang="it-IT" dirty="0" smtClean="0">
                <a:sym typeface="Wingdings" panose="05000000000000000000" pitchFamily="2" charset="2"/>
              </a:rPr>
              <a:t>, are </a:t>
            </a:r>
            <a:r>
              <a:rPr lang="it-IT" dirty="0" err="1" smtClean="0">
                <a:sym typeface="Wingdings" panose="05000000000000000000" pitchFamily="2" charset="2"/>
              </a:rPr>
              <a:t>machines</a:t>
            </a:r>
            <a:r>
              <a:rPr lang="it-IT" dirty="0">
                <a:sym typeface="Wingdings" panose="05000000000000000000" pitchFamily="2" charset="2"/>
              </a:rPr>
              <a:t>!</a:t>
            </a:r>
            <a:endParaRPr lang="it-IT" dirty="0"/>
          </a:p>
          <a:p>
            <a:pPr marL="0" indent="0">
              <a:buNone/>
            </a:pPr>
            <a:endParaRPr lang="it-IT" dirty="0" smtClean="0"/>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5</a:t>
            </a:fld>
            <a:endParaRPr lang="en-US"/>
          </a:p>
        </p:txBody>
      </p:sp>
    </p:spTree>
    <p:extLst>
      <p:ext uri="{BB962C8B-B14F-4D97-AF65-F5344CB8AC3E}">
        <p14:creationId xmlns:p14="http://schemas.microsoft.com/office/powerpoint/2010/main" val="1509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1</a:t>
            </a:r>
            <a:r>
              <a:rPr lang="it-IT" b="1" baseline="30000" smtClean="0">
                <a:solidFill>
                  <a:srgbClr val="C00000"/>
                </a:solidFill>
              </a:rPr>
              <a:t>st </a:t>
            </a:r>
            <a:r>
              <a:rPr lang="it-IT" b="1" smtClean="0">
                <a:solidFill>
                  <a:srgbClr val="C00000"/>
                </a:solidFill>
              </a:rPr>
              <a:t>MODE Workshop, </a:t>
            </a:r>
            <a:br>
              <a:rPr lang="it-IT" b="1" smtClean="0">
                <a:solidFill>
                  <a:srgbClr val="C00000"/>
                </a:solidFill>
              </a:rPr>
            </a:br>
            <a:r>
              <a:rPr lang="it-IT" b="1" smtClean="0">
                <a:solidFill>
                  <a:srgbClr val="C00000"/>
                </a:solidFill>
              </a:rPr>
              <a:t>September 6-8, 2021 </a:t>
            </a:r>
            <a:endParaRPr lang="it-IT" b="1">
              <a:solidFill>
                <a:srgbClr val="C00000"/>
              </a:solidFill>
            </a:endParaRPr>
          </a:p>
        </p:txBody>
      </p:sp>
      <p:sp>
        <p:nvSpPr>
          <p:cNvPr id="3" name="Segnaposto contenuto 2"/>
          <p:cNvSpPr>
            <a:spLocks noGrp="1"/>
          </p:cNvSpPr>
          <p:nvPr>
            <p:ph idx="1"/>
          </p:nvPr>
        </p:nvSpPr>
        <p:spPr>
          <a:xfrm>
            <a:off x="710293" y="2114550"/>
            <a:ext cx="5742214" cy="4046084"/>
          </a:xfrm>
        </p:spPr>
        <p:txBody>
          <a:bodyPr>
            <a:normAutofit fontScale="70000" lnSpcReduction="20000"/>
          </a:bodyPr>
          <a:lstStyle/>
          <a:p>
            <a:pPr marL="0" indent="0">
              <a:buNone/>
            </a:pPr>
            <a:r>
              <a:rPr lang="it-IT" smtClean="0"/>
              <a:t>Funded by </a:t>
            </a:r>
            <a:r>
              <a:rPr lang="it-IT" b="1" smtClean="0"/>
              <a:t>IRIS-HEP</a:t>
            </a:r>
            <a:r>
              <a:rPr lang="it-IT" smtClean="0"/>
              <a:t> and </a:t>
            </a:r>
            <a:r>
              <a:rPr lang="it-IT" b="1" smtClean="0"/>
              <a:t>JENAA</a:t>
            </a:r>
            <a:r>
              <a:rPr lang="it-IT" smtClean="0"/>
              <a:t> (Appec-NuPecc-ECFA)</a:t>
            </a:r>
          </a:p>
          <a:p>
            <a:pPr marL="0" indent="0">
              <a:buNone/>
            </a:pPr>
            <a:endParaRPr lang="it-IT" smtClean="0"/>
          </a:p>
          <a:p>
            <a:pPr marL="0" indent="0">
              <a:buNone/>
            </a:pPr>
            <a:r>
              <a:rPr lang="it-IT" smtClean="0"/>
              <a:t>Brought together computer scientists and physicists to focus on synergies with our use cases, and </a:t>
            </a:r>
            <a:r>
              <a:rPr lang="it-IT" smtClean="0">
                <a:solidFill>
                  <a:srgbClr val="0070C0"/>
                </a:solidFill>
              </a:rPr>
              <a:t>discuss cutting-edge techniques for simulation, inference, modeling for differentiable programming applications </a:t>
            </a:r>
          </a:p>
          <a:p>
            <a:pPr marL="0" indent="0">
              <a:buNone/>
            </a:pPr>
            <a:endParaRPr lang="it-IT" smtClean="0"/>
          </a:p>
          <a:p>
            <a:pPr marL="0" indent="0">
              <a:buNone/>
            </a:pPr>
            <a:endParaRPr lang="it-IT"/>
          </a:p>
          <a:p>
            <a:pPr marL="0" indent="0">
              <a:buNone/>
            </a:pPr>
            <a:r>
              <a:rPr lang="it-IT" smtClean="0"/>
              <a:t>Sessions targeting HEP, Astro-HEP, Nuclear, and Neutrino communities </a:t>
            </a:r>
          </a:p>
          <a:p>
            <a:pPr marL="0" indent="0">
              <a:buNone/>
            </a:pPr>
            <a:endParaRPr lang="it-IT" smtClean="0"/>
          </a:p>
          <a:p>
            <a:pPr marL="0" indent="0">
              <a:buNone/>
            </a:pPr>
            <a:r>
              <a:rPr lang="it-IT" smtClean="0"/>
              <a:t>Talks recorded and available at</a:t>
            </a:r>
            <a:endParaRPr lang="it-IT"/>
          </a:p>
          <a:p>
            <a:pPr marL="0" indent="0">
              <a:buNone/>
            </a:pPr>
            <a:r>
              <a:rPr lang="it-IT" smtClean="0">
                <a:hlinkClick r:id="rId2"/>
              </a:rPr>
              <a:t>https</a:t>
            </a:r>
            <a:r>
              <a:rPr lang="it-IT">
                <a:hlinkClick r:id="rId2"/>
              </a:rPr>
              <a:t>://indico.cern.ch/event/1022938/</a:t>
            </a:r>
            <a:endParaRPr lang="it-IT"/>
          </a:p>
        </p:txBody>
      </p:sp>
      <p:sp>
        <p:nvSpPr>
          <p:cNvPr id="6" name="Segnaposto numero diapositiva 5"/>
          <p:cNvSpPr>
            <a:spLocks noGrp="1"/>
          </p:cNvSpPr>
          <p:nvPr>
            <p:ph type="sldNum" sz="quarter" idx="12"/>
          </p:nvPr>
        </p:nvSpPr>
        <p:spPr/>
        <p:txBody>
          <a:bodyPr/>
          <a:lstStyle/>
          <a:p>
            <a:fld id="{C6657B89-A023-4184-86DD-540BD0318D04}" type="slidenum">
              <a:rPr lang="en-US" smtClean="0"/>
              <a:t>50</a:t>
            </a:fld>
            <a:endParaRPr lang="en-US"/>
          </a:p>
        </p:txBody>
      </p:sp>
      <p:pic>
        <p:nvPicPr>
          <p:cNvPr id="7" name="Immagine 6"/>
          <p:cNvPicPr>
            <a:picLocks noChangeAspect="1"/>
          </p:cNvPicPr>
          <p:nvPr/>
        </p:nvPicPr>
        <p:blipFill>
          <a:blip r:embed="rId3"/>
          <a:stretch>
            <a:fillRect/>
          </a:stretch>
        </p:blipFill>
        <p:spPr>
          <a:xfrm>
            <a:off x="6713157" y="0"/>
            <a:ext cx="5478843" cy="6858000"/>
          </a:xfrm>
          <a:prstGeom prst="rect">
            <a:avLst/>
          </a:prstGeom>
        </p:spPr>
      </p:pic>
    </p:spTree>
    <p:extLst>
      <p:ext uri="{BB962C8B-B14F-4D97-AF65-F5344CB8AC3E}">
        <p14:creationId xmlns:p14="http://schemas.microsoft.com/office/powerpoint/2010/main" val="42144918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NPNI article</a:t>
            </a:r>
            <a:endParaRPr lang="it-IT" b="1">
              <a:solidFill>
                <a:srgbClr val="C00000"/>
              </a:solidFill>
            </a:endParaRPr>
          </a:p>
        </p:txBody>
      </p:sp>
      <p:sp>
        <p:nvSpPr>
          <p:cNvPr id="3" name="Segnaposto contenuto 2"/>
          <p:cNvSpPr>
            <a:spLocks noGrp="1"/>
          </p:cNvSpPr>
          <p:nvPr>
            <p:ph idx="1"/>
          </p:nvPr>
        </p:nvSpPr>
        <p:spPr>
          <a:xfrm>
            <a:off x="838200" y="1825625"/>
            <a:ext cx="4450237" cy="4351338"/>
          </a:xfrm>
        </p:spPr>
        <p:txBody>
          <a:bodyPr/>
          <a:lstStyle/>
          <a:p>
            <a:pPr marL="0" indent="0">
              <a:buNone/>
            </a:pPr>
            <a:r>
              <a:rPr lang="it-IT" smtClean="0"/>
              <a:t>A short «advertising» article describing the plans of the MODE collaboration has been published in Nuclear Physics News International (paper version out this fall, already available online</a:t>
            </a:r>
            <a:r>
              <a:rPr lang="en-US">
                <a:solidFill>
                  <a:srgbClr val="00B050"/>
                </a:solidFill>
              </a:rPr>
              <a:t>[21</a:t>
            </a:r>
            <a:r>
              <a:rPr lang="en-US" smtClean="0">
                <a:solidFill>
                  <a:srgbClr val="00B050"/>
                </a:solidFill>
              </a:rPr>
              <a:t>]</a:t>
            </a:r>
            <a:r>
              <a:rPr lang="it-IT" smtClean="0"/>
              <a:t>)</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51</a:t>
            </a:fld>
            <a:endParaRPr lang="en-US"/>
          </a:p>
        </p:txBody>
      </p:sp>
      <p:pic>
        <p:nvPicPr>
          <p:cNvPr id="7" name="Immagine 6"/>
          <p:cNvPicPr>
            <a:picLocks noChangeAspect="1"/>
          </p:cNvPicPr>
          <p:nvPr/>
        </p:nvPicPr>
        <p:blipFill>
          <a:blip r:embed="rId2"/>
          <a:stretch>
            <a:fillRect/>
          </a:stretch>
        </p:blipFill>
        <p:spPr>
          <a:xfrm>
            <a:off x="5929460" y="365126"/>
            <a:ext cx="6093462" cy="6053222"/>
          </a:xfrm>
          <a:prstGeom prst="rect">
            <a:avLst/>
          </a:prstGeom>
        </p:spPr>
      </p:pic>
    </p:spTree>
    <p:extLst>
      <p:ext uri="{BB962C8B-B14F-4D97-AF65-F5344CB8AC3E}">
        <p14:creationId xmlns:p14="http://schemas.microsoft.com/office/powerpoint/2010/main" val="9790700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3614" y="2731253"/>
            <a:ext cx="10515600" cy="1325563"/>
          </a:xfrm>
        </p:spPr>
        <p:txBody>
          <a:bodyPr/>
          <a:lstStyle/>
          <a:p>
            <a:pPr algn="ctr"/>
            <a:r>
              <a:rPr lang="it-IT" b="1" smtClean="0">
                <a:solidFill>
                  <a:srgbClr val="C00000"/>
                </a:solidFill>
              </a:rPr>
              <a:t>THANK YOU FOR YOUR ATTENTION!</a:t>
            </a:r>
            <a:endParaRPr lang="it-IT" b="1">
              <a:solidFill>
                <a:srgbClr val="C00000"/>
              </a:solidFill>
            </a:endParaRPr>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52</a:t>
            </a:fld>
            <a:endParaRPr lang="en-US"/>
          </a:p>
        </p:txBody>
      </p:sp>
    </p:spTree>
    <p:extLst>
      <p:ext uri="{BB962C8B-B14F-4D97-AF65-F5344CB8AC3E}">
        <p14:creationId xmlns:p14="http://schemas.microsoft.com/office/powerpoint/2010/main" val="40081943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endParaRPr lang="it-IT" b="1" dirty="0">
              <a:solidFill>
                <a:srgbClr val="C00000"/>
              </a:solidFill>
            </a:endParaRPr>
          </a:p>
        </p:txBody>
      </p:sp>
      <p:sp>
        <p:nvSpPr>
          <p:cNvPr id="3" name="Segnaposto contenuto 2"/>
          <p:cNvSpPr>
            <a:spLocks noGrp="1"/>
          </p:cNvSpPr>
          <p:nvPr>
            <p:ph idx="1"/>
          </p:nvPr>
        </p:nvSpPr>
        <p:spPr/>
        <p:txBody>
          <a:bodyPr>
            <a:normAutofit fontScale="62500" lnSpcReduction="20000"/>
          </a:bodyPr>
          <a:lstStyle/>
          <a:p>
            <a:pPr marL="0" indent="0">
              <a:buNone/>
            </a:pPr>
            <a:endParaRPr lang="en-GB" sz="2200" b="1" smtClean="0">
              <a:solidFill>
                <a:srgbClr val="C00000"/>
              </a:solidFill>
            </a:endParaRPr>
          </a:p>
          <a:p>
            <a:r>
              <a:rPr lang="en-US" sz="2400" b="1"/>
              <a:t>Wechsler 1944</a:t>
            </a:r>
            <a:r>
              <a:rPr lang="en-US" sz="2400"/>
              <a:t>: </a:t>
            </a:r>
            <a:r>
              <a:rPr lang="en-US" sz="2400" i="1"/>
              <a:t>D. Wechsler, The measurement of adult intelligence, </a:t>
            </a:r>
            <a:r>
              <a:rPr lang="en-US" sz="2400"/>
              <a:t>Baltimore: Williams &amp; Wilkins (1944) </a:t>
            </a:r>
            <a:r>
              <a:rPr lang="en-US" sz="2400">
                <a:hlinkClick r:id="rId2" tooltip="ISBN (identifier)"/>
              </a:rPr>
              <a:t>ISBN</a:t>
            </a:r>
            <a:r>
              <a:rPr lang="en-US" sz="2400"/>
              <a:t> </a:t>
            </a:r>
            <a:r>
              <a:rPr lang="en-US" sz="2400">
                <a:hlinkClick r:id="rId3" tooltip="Special:BookSources/978-0-19-502296-4"/>
              </a:rPr>
              <a:t>978-0-19-502296-4</a:t>
            </a:r>
            <a:endParaRPr lang="en-US" sz="2400"/>
          </a:p>
          <a:p>
            <a:r>
              <a:rPr lang="en-US" sz="2400" b="1"/>
              <a:t>Feuerstein 1990</a:t>
            </a:r>
            <a:r>
              <a:rPr lang="en-US" sz="2400"/>
              <a:t>: </a:t>
            </a:r>
            <a:r>
              <a:rPr lang="en-US" sz="2400" i="1"/>
              <a:t>R. </a:t>
            </a:r>
            <a:r>
              <a:rPr lang="it-IT" sz="2400" i="1"/>
              <a:t>Feuerstein et al., Dynamic assessments of cognitive modifiability, </a:t>
            </a:r>
            <a:r>
              <a:rPr lang="it-IT" sz="2400"/>
              <a:t>ICELP Press (1990)</a:t>
            </a:r>
            <a:endParaRPr lang="en-US" sz="2400"/>
          </a:p>
          <a:p>
            <a:r>
              <a:rPr lang="en-US" sz="2400" b="1"/>
              <a:t>Legg 2007</a:t>
            </a:r>
            <a:r>
              <a:rPr lang="en-US" sz="2400"/>
              <a:t>: S. Legg and M. Hutter,  </a:t>
            </a:r>
            <a:r>
              <a:rPr lang="en-US" sz="2400" i="1">
                <a:hlinkClick r:id="rId4"/>
              </a:rPr>
              <a:t>A Collection of Definitions of Intelligence</a:t>
            </a:r>
            <a:r>
              <a:rPr lang="en-US" sz="2400"/>
              <a:t> , Proc. AGI Workshop 206, </a:t>
            </a:r>
            <a:r>
              <a:rPr lang="en-US" sz="2400" b="1"/>
              <a:t>157</a:t>
            </a:r>
            <a:r>
              <a:rPr lang="en-US" sz="2400"/>
              <a:t> (2007). </a:t>
            </a:r>
            <a:r>
              <a:rPr lang="en-US" sz="2400">
                <a:hlinkClick r:id="rId2" tooltip="ISBN (identifier)"/>
              </a:rPr>
              <a:t>ISBN</a:t>
            </a:r>
            <a:r>
              <a:rPr lang="en-US" sz="2400"/>
              <a:t> </a:t>
            </a:r>
            <a:r>
              <a:rPr lang="en-US" sz="2400">
                <a:hlinkClick r:id="rId5" tooltip="Special:BookSources/9781586037581"/>
              </a:rPr>
              <a:t>9781586037581</a:t>
            </a:r>
            <a:endParaRPr lang="en-US" sz="2400"/>
          </a:p>
          <a:p>
            <a:r>
              <a:rPr lang="en-GB" sz="2400" b="1"/>
              <a:t>Sternberg 1982</a:t>
            </a:r>
            <a:r>
              <a:rPr lang="en-GB" sz="2400"/>
              <a:t>: </a:t>
            </a:r>
            <a:r>
              <a:rPr lang="it-IT" sz="2400"/>
              <a:t>R.J. Sternberg and W. Salter,</a:t>
            </a:r>
            <a:r>
              <a:rPr lang="it-IT" sz="2400" i="1"/>
              <a:t> Handbook of human intelligence, </a:t>
            </a:r>
            <a:r>
              <a:rPr lang="it-IT" sz="2400"/>
              <a:t>Cambridge University Press (1982) </a:t>
            </a:r>
            <a:r>
              <a:rPr lang="it-IT" sz="2400">
                <a:hlinkClick r:id="rId2" tooltip="ISBN (identifier)"/>
              </a:rPr>
              <a:t>ISBN</a:t>
            </a:r>
            <a:r>
              <a:rPr lang="it-IT" sz="2400"/>
              <a:t> </a:t>
            </a:r>
            <a:r>
              <a:rPr lang="it-IT" sz="2400">
                <a:hlinkClick r:id="rId6" tooltip="Special:BookSources/978-0-521-29687-8"/>
              </a:rPr>
              <a:t>978-0-521-29687-8</a:t>
            </a:r>
            <a:endParaRPr lang="it-IT" sz="2400"/>
          </a:p>
          <a:p>
            <a:r>
              <a:rPr lang="en-US" sz="2400" b="1"/>
              <a:t>McCorduck 2004</a:t>
            </a:r>
            <a:r>
              <a:rPr lang="en-US" sz="2400"/>
              <a:t>: </a:t>
            </a:r>
            <a:r>
              <a:rPr lang="it-IT" sz="2400"/>
              <a:t>P. McCorduck, </a:t>
            </a:r>
            <a:r>
              <a:rPr lang="it-IT" sz="2400" i="1"/>
              <a:t>Machines who think</a:t>
            </a:r>
            <a:r>
              <a:rPr lang="it-IT" sz="2400"/>
              <a:t>, AK Peters (2004), </a:t>
            </a:r>
            <a:r>
              <a:rPr lang="it-IT" sz="2400">
                <a:hlinkClick r:id="rId7"/>
              </a:rPr>
              <a:t>ISBN 1-56881-205-1</a:t>
            </a:r>
            <a:endParaRPr lang="it-IT" sz="2400"/>
          </a:p>
          <a:p>
            <a:r>
              <a:rPr lang="it-IT" sz="2400" b="1"/>
              <a:t>Church 1936</a:t>
            </a:r>
            <a:r>
              <a:rPr lang="it-IT" sz="2400"/>
              <a:t>: A. C</a:t>
            </a:r>
            <a:r>
              <a:rPr lang="en-US" sz="2400"/>
              <a:t>hurch, </a:t>
            </a:r>
            <a:r>
              <a:rPr lang="en-US" sz="2400" i="1"/>
              <a:t>An Unsolvable Problem of Elementary Number Theory, </a:t>
            </a:r>
            <a:r>
              <a:rPr lang="en-US" sz="2400"/>
              <a:t>American Journal of Mathematics </a:t>
            </a:r>
            <a:r>
              <a:rPr lang="en-US" sz="2400" b="1"/>
              <a:t>58</a:t>
            </a:r>
            <a:r>
              <a:rPr lang="en-US" sz="2400"/>
              <a:t> (2) 345 (1936),  </a:t>
            </a:r>
            <a:r>
              <a:rPr lang="en-US" sz="2400">
                <a:hlinkClick r:id="rId8" tooltip="Doi (identifier)"/>
              </a:rPr>
              <a:t>doi</a:t>
            </a:r>
            <a:r>
              <a:rPr lang="en-US" sz="2400"/>
              <a:t>:</a:t>
            </a:r>
            <a:r>
              <a:rPr lang="en-US" sz="2400">
                <a:hlinkClick r:id="rId9"/>
              </a:rPr>
              <a:t>10.2307/2371045</a:t>
            </a:r>
            <a:endParaRPr lang="en-US" sz="2400"/>
          </a:p>
          <a:p>
            <a:r>
              <a:rPr lang="en-US" sz="2400" b="1"/>
              <a:t>CMS 2012</a:t>
            </a:r>
            <a:r>
              <a:rPr lang="en-US" sz="2400"/>
              <a:t>: CMS collaboration, </a:t>
            </a:r>
            <a:r>
              <a:rPr lang="en-US" sz="2400" i="1"/>
              <a:t>Observation of a new boson at a mass of 125 GeV with the CMS experiment at the LHC</a:t>
            </a:r>
            <a:r>
              <a:rPr lang="en-US" sz="2400"/>
              <a:t>, Phys. Lett. B 716 (2012) 30, </a:t>
            </a:r>
            <a:r>
              <a:rPr lang="en-US" sz="2400">
                <a:hlinkClick r:id="rId10"/>
              </a:rPr>
              <a:t>doi:10.1016/j.physletb.2012.08.021</a:t>
            </a:r>
            <a:endParaRPr lang="it-IT" sz="2400"/>
          </a:p>
          <a:p>
            <a:r>
              <a:rPr lang="it-IT" sz="2400" b="1"/>
              <a:t>Turing 1937</a:t>
            </a:r>
            <a:r>
              <a:rPr lang="it-IT" sz="2400"/>
              <a:t>: A.M. </a:t>
            </a:r>
            <a:r>
              <a:rPr lang="en-US" sz="2400"/>
              <a:t>Turing, </a:t>
            </a:r>
            <a:r>
              <a:rPr lang="en-US" sz="2400" i="1"/>
              <a:t>On Computable Numbers, with an Application to the Entscheidungsproblem</a:t>
            </a:r>
            <a:r>
              <a:rPr lang="en-US" sz="2400"/>
              <a:t>, </a:t>
            </a:r>
            <a:r>
              <a:rPr lang="en-US" sz="2400" i="1"/>
              <a:t>Proceedings of the London Mathematical Society</a:t>
            </a:r>
            <a:r>
              <a:rPr lang="en-US" sz="2400"/>
              <a:t>, 2, </a:t>
            </a:r>
            <a:r>
              <a:rPr lang="en-US" sz="2400" b="1"/>
              <a:t>42</a:t>
            </a:r>
            <a:r>
              <a:rPr lang="en-US" sz="2400"/>
              <a:t>, 230 (1936), </a:t>
            </a:r>
            <a:r>
              <a:rPr lang="en-US" sz="2400">
                <a:hlinkClick r:id="rId8" tooltip="Doi (identifier)"/>
              </a:rPr>
              <a:t>doi</a:t>
            </a:r>
            <a:r>
              <a:rPr lang="en-US" sz="2400"/>
              <a:t>:</a:t>
            </a:r>
            <a:r>
              <a:rPr lang="en-US" sz="2400">
                <a:hlinkClick r:id="rId11"/>
              </a:rPr>
              <a:t>10.1112/plms/s2-42.1.230</a:t>
            </a:r>
            <a:endParaRPr lang="en-US" sz="2400"/>
          </a:p>
          <a:p>
            <a:r>
              <a:rPr lang="en-US" sz="2400" b="1"/>
              <a:t>Pitts 1943</a:t>
            </a:r>
            <a:r>
              <a:rPr lang="en-US" sz="2400"/>
              <a:t>: W.S. McCulloch and W. Pitts, </a:t>
            </a:r>
            <a:r>
              <a:rPr lang="en-US" sz="2400" i="1"/>
              <a:t>A logical calculus of the ideas immanent in nervous activity, </a:t>
            </a:r>
            <a:r>
              <a:rPr lang="en-US" sz="2400"/>
              <a:t>Bulletin of Mathematical Biophysics. </a:t>
            </a:r>
            <a:r>
              <a:rPr lang="en-US" sz="2400" b="1"/>
              <a:t>5</a:t>
            </a:r>
            <a:r>
              <a:rPr lang="en-US" sz="2400"/>
              <a:t> (4) 115 (1943), </a:t>
            </a:r>
            <a:r>
              <a:rPr lang="en-US" sz="2400" smtClean="0">
                <a:hlinkClick r:id="rId8" tooltip="Doi (identifier)"/>
              </a:rPr>
              <a:t>doi</a:t>
            </a:r>
            <a:r>
              <a:rPr lang="en-US" sz="2400" smtClean="0"/>
              <a:t>:</a:t>
            </a:r>
            <a:r>
              <a:rPr lang="en-US" sz="2400" smtClean="0">
                <a:hlinkClick r:id="rId12"/>
              </a:rPr>
              <a:t>10.1007/bf02478259</a:t>
            </a:r>
            <a:endParaRPr lang="en-US" sz="2400" smtClean="0"/>
          </a:p>
          <a:p>
            <a:r>
              <a:rPr lang="en-US" sz="2400" b="1"/>
              <a:t>Turing 1950</a:t>
            </a:r>
            <a:r>
              <a:rPr lang="en-US" sz="2400"/>
              <a:t>: A.M. Turing, </a:t>
            </a:r>
            <a:r>
              <a:rPr lang="en-US" sz="2400" i="1"/>
              <a:t>Computing Machinery and Intelligence,</a:t>
            </a:r>
            <a:r>
              <a:rPr lang="en-US" sz="2400"/>
              <a:t>  Mind </a:t>
            </a:r>
            <a:r>
              <a:rPr lang="en-US" sz="2400" b="1"/>
              <a:t>LIX</a:t>
            </a:r>
            <a:r>
              <a:rPr lang="en-US" sz="2400"/>
              <a:t> (236) 433 (1950), </a:t>
            </a:r>
            <a:r>
              <a:rPr lang="en-US" sz="2400">
                <a:hlinkClick r:id="rId8" tooltip="Doi (identifier)"/>
              </a:rPr>
              <a:t>doi</a:t>
            </a:r>
            <a:r>
              <a:rPr lang="en-US" sz="2400"/>
              <a:t>:</a:t>
            </a:r>
            <a:r>
              <a:rPr lang="en-US" sz="2400">
                <a:hlinkClick r:id="rId13"/>
              </a:rPr>
              <a:t>10.1093/mind/LIX.236.433</a:t>
            </a:r>
            <a:endParaRPr lang="en-US" sz="2400"/>
          </a:p>
          <a:p>
            <a:endParaRPr lang="en-US" sz="240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53</a:t>
            </a:fld>
            <a:endParaRPr lang="en-US"/>
          </a:p>
        </p:txBody>
      </p:sp>
    </p:spTree>
    <p:extLst>
      <p:ext uri="{BB962C8B-B14F-4D97-AF65-F5344CB8AC3E}">
        <p14:creationId xmlns:p14="http://schemas.microsoft.com/office/powerpoint/2010/main" val="1310918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References /2 </a:t>
            </a:r>
            <a:endParaRPr lang="it-IT" b="1">
              <a:solidFill>
                <a:srgbClr val="C00000"/>
              </a:solidFill>
            </a:endParaRPr>
          </a:p>
        </p:txBody>
      </p:sp>
      <p:sp>
        <p:nvSpPr>
          <p:cNvPr id="3" name="Segnaposto contenuto 2"/>
          <p:cNvSpPr>
            <a:spLocks noGrp="1"/>
          </p:cNvSpPr>
          <p:nvPr>
            <p:ph idx="1"/>
          </p:nvPr>
        </p:nvSpPr>
        <p:spPr>
          <a:xfrm>
            <a:off x="838200" y="1825624"/>
            <a:ext cx="10515600" cy="4808257"/>
          </a:xfrm>
        </p:spPr>
        <p:txBody>
          <a:bodyPr>
            <a:normAutofit fontScale="55000" lnSpcReduction="20000"/>
          </a:bodyPr>
          <a:lstStyle/>
          <a:p>
            <a:r>
              <a:rPr lang="en-US" b="1" smtClean="0"/>
              <a:t>Simon </a:t>
            </a:r>
            <a:r>
              <a:rPr lang="en-US" b="1"/>
              <a:t>1958</a:t>
            </a:r>
            <a:r>
              <a:rPr lang="en-US"/>
              <a:t>: H.A. Simon and A. Newell, </a:t>
            </a:r>
            <a:r>
              <a:rPr lang="en-US" i="1"/>
              <a:t>Heuristic Problem Solving: The Next Advance in Operations Research</a:t>
            </a:r>
            <a:r>
              <a:rPr lang="en-US"/>
              <a:t>, Operations Research, </a:t>
            </a:r>
            <a:r>
              <a:rPr lang="en-US" b="1"/>
              <a:t>6</a:t>
            </a:r>
            <a:r>
              <a:rPr lang="en-US"/>
              <a:t> (1958), </a:t>
            </a:r>
            <a:r>
              <a:rPr lang="en-US">
                <a:hlinkClick r:id="rId2" tooltip="Doi (identifier)"/>
              </a:rPr>
              <a:t>doi</a:t>
            </a:r>
            <a:r>
              <a:rPr lang="en-US"/>
              <a:t>:</a:t>
            </a:r>
            <a:r>
              <a:rPr lang="en-US">
                <a:hlinkClick r:id="rId3"/>
              </a:rPr>
              <a:t>10.1287/opre.6.1.1 </a:t>
            </a:r>
            <a:endParaRPr lang="en-US"/>
          </a:p>
          <a:p>
            <a:r>
              <a:rPr lang="en-US" b="1"/>
              <a:t>Minsky 1967</a:t>
            </a:r>
            <a:r>
              <a:rPr lang="en-US"/>
              <a:t>: M. Minsky, </a:t>
            </a:r>
            <a:r>
              <a:rPr lang="en-US" i="1"/>
              <a:t>Computation: Finite and Infinite Machines</a:t>
            </a:r>
            <a:r>
              <a:rPr lang="en-US"/>
              <a:t>, Englewood Cliffs, N.J.: Prentice-Hall (1967)</a:t>
            </a:r>
          </a:p>
          <a:p>
            <a:r>
              <a:rPr lang="en-US" b="1"/>
              <a:t>Rosenblatt 1958</a:t>
            </a:r>
            <a:r>
              <a:rPr lang="en-US"/>
              <a:t>: F. Rosenblatt, </a:t>
            </a:r>
            <a:r>
              <a:rPr lang="en-US" i="1"/>
              <a:t>The perceptron: A probabilistic model for information storage and organization in the brain</a:t>
            </a:r>
            <a:r>
              <a:rPr lang="en-US"/>
              <a:t>, Psychological Review </a:t>
            </a:r>
            <a:r>
              <a:rPr lang="en-US" b="1"/>
              <a:t>65</a:t>
            </a:r>
            <a:r>
              <a:rPr lang="en-US"/>
              <a:t> (6) 386–408 (1958), </a:t>
            </a:r>
            <a:r>
              <a:rPr lang="it-IT"/>
              <a:t> </a:t>
            </a:r>
            <a:r>
              <a:rPr lang="it-IT">
                <a:hlinkClick r:id="rId2" tooltip="Doi (identifier)"/>
              </a:rPr>
              <a:t>doi</a:t>
            </a:r>
            <a:r>
              <a:rPr lang="it-IT"/>
              <a:t>:</a:t>
            </a:r>
            <a:r>
              <a:rPr lang="it-IT">
                <a:hlinkClick r:id="rId4"/>
              </a:rPr>
              <a:t>10.1037/h0042519</a:t>
            </a:r>
            <a:r>
              <a:rPr lang="it-IT"/>
              <a:t> </a:t>
            </a:r>
            <a:endParaRPr lang="en-US"/>
          </a:p>
          <a:p>
            <a:r>
              <a:rPr lang="en-US" b="1"/>
              <a:t>Minsky 1969</a:t>
            </a:r>
            <a:r>
              <a:rPr lang="en-US"/>
              <a:t>: M. Minsky and S. Papert, </a:t>
            </a:r>
            <a:r>
              <a:rPr lang="en-US" i="1"/>
              <a:t>Perceptrons, an introduction to computational geometry</a:t>
            </a:r>
            <a:r>
              <a:rPr lang="en-US"/>
              <a:t>, MIT press (1969), </a:t>
            </a:r>
            <a:r>
              <a:rPr lang="it-IT"/>
              <a:t>ISBN: 9780262630221.</a:t>
            </a:r>
          </a:p>
          <a:p>
            <a:r>
              <a:rPr lang="it-IT" b="1"/>
              <a:t>Mitchell 1997</a:t>
            </a:r>
            <a:r>
              <a:rPr lang="it-IT"/>
              <a:t>: T. </a:t>
            </a:r>
            <a:r>
              <a:rPr lang="en-US"/>
              <a:t>Mitchell, </a:t>
            </a:r>
            <a:r>
              <a:rPr lang="en-US" i="1"/>
              <a:t>Machine Learning</a:t>
            </a:r>
            <a:r>
              <a:rPr lang="en-US"/>
              <a:t>, McGraw Hill. (1997). </a:t>
            </a:r>
            <a:r>
              <a:rPr lang="en-US">
                <a:hlinkClick r:id="rId5" tooltip="ISBN (identifier)"/>
              </a:rPr>
              <a:t>ISBN</a:t>
            </a:r>
            <a:r>
              <a:rPr lang="en-US"/>
              <a:t> </a:t>
            </a:r>
            <a:r>
              <a:rPr lang="en-US">
                <a:hlinkClick r:id="rId6" tooltip="Special:BookSources/978-0-07-042807-2"/>
              </a:rPr>
              <a:t>978-0-07-042807-2</a:t>
            </a:r>
            <a:r>
              <a:rPr lang="en-US" smtClean="0"/>
              <a:t>.</a:t>
            </a:r>
          </a:p>
          <a:p>
            <a:r>
              <a:rPr lang="en-US" b="1"/>
              <a:t>Kaggle 2014</a:t>
            </a:r>
            <a:r>
              <a:rPr lang="en-US"/>
              <a:t>: </a:t>
            </a:r>
            <a:r>
              <a:rPr lang="en-US">
                <a:hlinkClick r:id="rId7"/>
              </a:rPr>
              <a:t>https://</a:t>
            </a:r>
            <a:r>
              <a:rPr lang="en-US" smtClean="0">
                <a:hlinkClick r:id="rId7"/>
              </a:rPr>
              <a:t>www.kaggle.com/c/higgs-boson</a:t>
            </a:r>
            <a:r>
              <a:rPr lang="en-US" smtClean="0"/>
              <a:t> </a:t>
            </a:r>
          </a:p>
          <a:p>
            <a:r>
              <a:rPr lang="en-US" b="1" smtClean="0"/>
              <a:t>Strong 2020</a:t>
            </a:r>
            <a:r>
              <a:rPr lang="en-US" smtClean="0"/>
              <a:t>: Giles C. Strong, “</a:t>
            </a:r>
            <a:r>
              <a:rPr lang="en-US" i="1"/>
              <a:t>On the impact of selected modern deep-learning techniques to the performance and celerity of classification models in an experimental high-energy physics use </a:t>
            </a:r>
            <a:r>
              <a:rPr lang="en-US" i="1" smtClean="0"/>
              <a:t>case</a:t>
            </a:r>
            <a:r>
              <a:rPr lang="en-US" smtClean="0"/>
              <a:t>”, arXiv:</a:t>
            </a:r>
            <a:r>
              <a:rPr lang="it-IT"/>
              <a:t> </a:t>
            </a:r>
            <a:r>
              <a:rPr lang="it-IT">
                <a:hlinkClick r:id="rId8"/>
              </a:rPr>
              <a:t>2002.01427</a:t>
            </a:r>
            <a:r>
              <a:rPr lang="it-IT"/>
              <a:t> [physics.data-an</a:t>
            </a:r>
            <a:r>
              <a:rPr lang="it-IT" smtClean="0"/>
              <a:t>] (2020).</a:t>
            </a:r>
            <a:endParaRPr lang="en-US"/>
          </a:p>
          <a:p>
            <a:r>
              <a:rPr lang="en-US" b="1"/>
              <a:t>Kasieczka 2019</a:t>
            </a:r>
            <a:r>
              <a:rPr lang="en-US"/>
              <a:t>: G. Kasieczka et al., </a:t>
            </a:r>
            <a:r>
              <a:rPr lang="en-US" i="1"/>
              <a:t>The Machine Learning Landscape of Top Taggers</a:t>
            </a:r>
            <a:r>
              <a:rPr lang="en-US"/>
              <a:t>, </a:t>
            </a:r>
            <a:r>
              <a:rPr lang="en-US">
                <a:hlinkClick r:id="rId9"/>
              </a:rPr>
              <a:t>SciPost Phys. 7, 014 (2019</a:t>
            </a:r>
            <a:r>
              <a:rPr lang="en-US" smtClean="0">
                <a:hlinkClick r:id="rId9"/>
              </a:rPr>
              <a:t>).</a:t>
            </a:r>
            <a:endParaRPr lang="en-US" smtClean="0"/>
          </a:p>
          <a:p>
            <a:r>
              <a:rPr lang="en-US" b="1" smtClean="0"/>
              <a:t>Kieseler 2020</a:t>
            </a:r>
            <a:r>
              <a:rPr lang="en-US" smtClean="0"/>
              <a:t>: </a:t>
            </a:r>
            <a:r>
              <a:rPr lang="it-IT"/>
              <a:t>J.Kieseler, arxiv:2002.03605, </a:t>
            </a:r>
            <a:r>
              <a:rPr lang="it-IT" smtClean="0"/>
              <a:t>EPJC</a:t>
            </a:r>
          </a:p>
          <a:p>
            <a:r>
              <a:rPr lang="it-IT" b="1" smtClean="0"/>
              <a:t>De Castro 2020</a:t>
            </a:r>
            <a:r>
              <a:rPr lang="it-IT" smtClean="0"/>
              <a:t>: </a:t>
            </a:r>
            <a:r>
              <a:rPr lang="it-IT" smtClean="0">
                <a:hlinkClick r:id="rId10"/>
              </a:rPr>
              <a:t>arXiv:2007.09121(stat.ML)</a:t>
            </a:r>
            <a:r>
              <a:rPr lang="it-IT" smtClean="0"/>
              <a:t>, to be published by World Scientific. </a:t>
            </a:r>
            <a:endParaRPr lang="en-US"/>
          </a:p>
          <a:p>
            <a:r>
              <a:rPr lang="en-US" b="1"/>
              <a:t>Dorigo 2019</a:t>
            </a:r>
            <a:r>
              <a:rPr lang="en-US"/>
              <a:t>: P. de Castro Manzano and T. Dorigo, INFERNO: Inference-Aware Neural Optimization, Computer Physics Comm. 244 (2019) 170, </a:t>
            </a:r>
            <a:r>
              <a:rPr lang="it-IT"/>
              <a:t> </a:t>
            </a:r>
            <a:r>
              <a:rPr lang="it-IT" smtClean="0">
                <a:hlinkClick r:id="rId11"/>
              </a:rPr>
              <a:t>10.1016/j.cpc.2019.06.007</a:t>
            </a:r>
            <a:endParaRPr lang="it-IT" smtClean="0"/>
          </a:p>
          <a:p>
            <a:r>
              <a:rPr lang="it-IT" b="1" smtClean="0"/>
              <a:t>Baydin 2018</a:t>
            </a:r>
            <a:r>
              <a:rPr lang="it-IT" smtClean="0"/>
              <a:t>: </a:t>
            </a:r>
            <a:r>
              <a:rPr lang="da-DK"/>
              <a:t>Günes Baydin et al, JMLR 18 (2018) </a:t>
            </a:r>
            <a:r>
              <a:rPr lang="da-DK" smtClean="0"/>
              <a:t>1–43.</a:t>
            </a:r>
            <a:endParaRPr lang="it-IT"/>
          </a:p>
          <a:p>
            <a:r>
              <a:rPr lang="en-US" b="1" smtClean="0"/>
              <a:t>XiLINK </a:t>
            </a:r>
            <a:r>
              <a:rPr lang="en-US" b="1"/>
              <a:t>2020</a:t>
            </a:r>
            <a:r>
              <a:rPr lang="en-US"/>
              <a:t>: </a:t>
            </a:r>
            <a:r>
              <a:rPr lang="en-US">
                <a:hlinkClick r:id="rId12"/>
              </a:rPr>
              <a:t>https://www.xilinx.com/publications/powered-by-xilinx/cerncasestudy-final.pdf</a:t>
            </a:r>
            <a:endParaRPr lang="en-GB" b="1">
              <a:solidFill>
                <a:srgbClr val="C00000"/>
              </a:solidFill>
            </a:endParaRPr>
          </a:p>
          <a:p>
            <a:pPr marL="0" indent="0">
              <a:buNone/>
            </a:pPr>
            <a:endParaRPr lang="en-GB" b="1">
              <a:solidFill>
                <a:srgbClr val="C00000"/>
              </a:solidFill>
            </a:endParaRPr>
          </a:p>
          <a:p>
            <a:endParaRPr lang="it-IT"/>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54</a:t>
            </a:fld>
            <a:endParaRPr lang="en-US"/>
          </a:p>
        </p:txBody>
      </p:sp>
    </p:spTree>
    <p:extLst>
      <p:ext uri="{BB962C8B-B14F-4D97-AF65-F5344CB8AC3E}">
        <p14:creationId xmlns:p14="http://schemas.microsoft.com/office/powerpoint/2010/main" val="18494979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3</a:t>
            </a:r>
            <a:endParaRPr lang="it-IT" b="1" dirty="0">
              <a:solidFill>
                <a:srgbClr val="C00000"/>
              </a:solidFill>
            </a:endParaRPr>
          </a:p>
        </p:txBody>
      </p:sp>
      <p:sp>
        <p:nvSpPr>
          <p:cNvPr id="3" name="Segnaposto contenuto 2"/>
          <p:cNvSpPr>
            <a:spLocks noGrp="1"/>
          </p:cNvSpPr>
          <p:nvPr>
            <p:ph idx="1"/>
          </p:nvPr>
        </p:nvSpPr>
        <p:spPr/>
        <p:txBody>
          <a:bodyPr>
            <a:normAutofit fontScale="70000" lnSpcReduction="20000"/>
          </a:bodyPr>
          <a:lstStyle/>
          <a:p>
            <a:pPr marL="0" indent="0">
              <a:buNone/>
            </a:pPr>
            <a:endParaRPr lang="en-GB" sz="2400" b="1">
              <a:solidFill>
                <a:srgbClr val="C00000"/>
              </a:solidFill>
            </a:endParaRPr>
          </a:p>
          <a:p>
            <a:pPr marL="0" indent="0">
              <a:buNone/>
            </a:pPr>
            <a:r>
              <a:rPr lang="en-GB" sz="2400" b="1">
                <a:solidFill>
                  <a:srgbClr val="C00000"/>
                </a:solidFill>
              </a:rPr>
              <a:t>1.</a:t>
            </a:r>
            <a:r>
              <a:rPr lang="en-GB" sz="2400"/>
              <a:t> The European Strategy Group, "</a:t>
            </a:r>
            <a:r>
              <a:rPr lang="en-GB" sz="2400" i="1"/>
              <a:t>2020 Update of the European Strategy for Particle Physics</a:t>
            </a:r>
            <a:r>
              <a:rPr lang="en-GB" sz="2400"/>
              <a:t>," CERN, Geneva, https://europeanstrategy.cern/, doi: </a:t>
            </a:r>
            <a:r>
              <a:rPr lang="en-GB" sz="2400" u="sng">
                <a:hlinkClick r:id="rId2"/>
              </a:rPr>
              <a:t>http://dx.doi.org/10.17181/ESU2020Deliberation</a:t>
            </a:r>
            <a:r>
              <a:rPr lang="en-GB" sz="2400"/>
              <a:t>, 2020.</a:t>
            </a:r>
          </a:p>
          <a:p>
            <a:pPr marL="0" indent="0">
              <a:buNone/>
            </a:pPr>
            <a:endParaRPr lang="en-GB" sz="2400"/>
          </a:p>
          <a:p>
            <a:pPr marL="0" indent="0">
              <a:buNone/>
            </a:pPr>
            <a:r>
              <a:rPr lang="en-GB" sz="2400" b="1">
                <a:solidFill>
                  <a:srgbClr val="C00000"/>
                </a:solidFill>
              </a:rPr>
              <a:t>2.</a:t>
            </a:r>
            <a:r>
              <a:rPr lang="en-GB" sz="2400" b="1"/>
              <a:t> </a:t>
            </a:r>
            <a:r>
              <a:rPr lang="en-GB" sz="2400"/>
              <a:t>The topic has been discussed widely in blogs and other social media. </a:t>
            </a:r>
            <a:r>
              <a:rPr lang="en-GB" sz="2400" i="1"/>
              <a:t>E.g.</a:t>
            </a:r>
            <a:r>
              <a:rPr lang="en-GB" sz="2400"/>
              <a:t>, see Sabine Hossenfelder’s discussion here: </a:t>
            </a:r>
            <a:r>
              <a:rPr lang="en-GB" sz="2400" u="sng">
                <a:hlinkClick r:id="rId3"/>
              </a:rPr>
              <a:t>http://backreaction.blogspot.com/2019/06/if-we-spend-money-on-larger-particle.html</a:t>
            </a:r>
            <a:r>
              <a:rPr lang="en-GB" sz="2400"/>
              <a:t>, or see Alessandro Strumia’s guest post at the same site: </a:t>
            </a:r>
            <a:r>
              <a:rPr lang="en-GB" sz="2400" u="sng">
                <a:hlinkClick r:id="rId4"/>
              </a:rPr>
              <a:t>http://backreaction.blogspot.com/2020/06/guest-post-who-needs-giant-new-collider.html</a:t>
            </a:r>
            <a:r>
              <a:rPr lang="en-GB" sz="2400"/>
              <a:t>. Also see the New York Times op-ed by S. Hossenfelder, </a:t>
            </a:r>
            <a:r>
              <a:rPr lang="en-GB" sz="2400" u="sng">
                <a:hlinkClick r:id="rId5"/>
              </a:rPr>
              <a:t>https://www.nytimes.com/2019/01/23/opinion/particle-physics-large-hadron-collider.html</a:t>
            </a:r>
            <a:r>
              <a:rPr lang="en-GB" sz="2400"/>
              <a:t> </a:t>
            </a:r>
            <a:endParaRPr lang="it-IT" sz="2400"/>
          </a:p>
          <a:p>
            <a:pPr marL="514350" indent="-514350">
              <a:buFont typeface="+mj-lt"/>
              <a:buAutoNum type="arabicPeriod"/>
            </a:pPr>
            <a:endParaRPr lang="it-IT" sz="2400"/>
          </a:p>
          <a:p>
            <a:pPr marL="0" indent="0">
              <a:buNone/>
            </a:pPr>
            <a:r>
              <a:rPr lang="it-IT" sz="2200" b="1" smtClean="0">
                <a:solidFill>
                  <a:srgbClr val="C00000"/>
                </a:solidFill>
              </a:rPr>
              <a:t>3</a:t>
            </a:r>
            <a:r>
              <a:rPr lang="it-IT" sz="2200" b="1" dirty="0" smtClean="0">
                <a:solidFill>
                  <a:srgbClr val="C00000"/>
                </a:solidFill>
              </a:rPr>
              <a:t>.</a:t>
            </a:r>
            <a:r>
              <a:rPr lang="it-IT" sz="2200" dirty="0" smtClean="0"/>
              <a:t> </a:t>
            </a:r>
            <a:r>
              <a:rPr lang="en-GB" sz="2200" dirty="0" smtClean="0"/>
              <a:t>F</a:t>
            </a:r>
            <a:r>
              <a:rPr lang="en-GB" sz="2200" dirty="0"/>
              <a:t>. Hartmann, </a:t>
            </a:r>
            <a:r>
              <a:rPr lang="en-GB" sz="2200" i="1" dirty="0"/>
              <a:t>Evolution of Silicon Sensor Technology in Particle Physics</a:t>
            </a:r>
            <a:r>
              <a:rPr lang="en-GB" sz="2200" dirty="0"/>
              <a:t>, Springer Tracts in Modern Physics, 2017, ISBN 978-3-319-64436-3; P. </a:t>
            </a:r>
            <a:r>
              <a:rPr lang="en-GB" sz="2200" dirty="0" err="1"/>
              <a:t>Delpierre</a:t>
            </a:r>
            <a:r>
              <a:rPr lang="en-GB" sz="2200" dirty="0"/>
              <a:t>, </a:t>
            </a:r>
            <a:r>
              <a:rPr lang="en-GB" sz="2200" i="1" dirty="0"/>
              <a:t>A history of hybrid pixel detectors, from high energy physics to medical imaging</a:t>
            </a:r>
            <a:r>
              <a:rPr lang="en-GB" sz="2200" dirty="0"/>
              <a:t>, J. INST. 9 (2014) C05059, </a:t>
            </a:r>
            <a:r>
              <a:rPr lang="en-GB" sz="2200" dirty="0" err="1"/>
              <a:t>doi</a:t>
            </a:r>
            <a:r>
              <a:rPr lang="en-GB" sz="2200" dirty="0"/>
              <a:t>: </a:t>
            </a:r>
            <a:r>
              <a:rPr lang="en-GB" sz="2200" u="sng" dirty="0">
                <a:hlinkClick r:id="rId6"/>
              </a:rPr>
              <a:t>10.1088/1748-0221/9/05/C05059</a:t>
            </a:r>
            <a:r>
              <a:rPr lang="en-GB" sz="2200" dirty="0"/>
              <a:t>; P. </a:t>
            </a:r>
            <a:r>
              <a:rPr lang="en-GB" sz="2200" dirty="0" err="1"/>
              <a:t>Allport</a:t>
            </a:r>
            <a:r>
              <a:rPr lang="en-GB" sz="2200" dirty="0"/>
              <a:t>, </a:t>
            </a:r>
            <a:r>
              <a:rPr lang="en-GB" sz="2200" i="1" dirty="0"/>
              <a:t>Applications of silicon strip and pixel-based particle tracking detectors</a:t>
            </a:r>
            <a:r>
              <a:rPr lang="en-GB" sz="2200" dirty="0"/>
              <a:t>, Nature Reviews Physics 1 (2019) 567–576, </a:t>
            </a:r>
            <a:r>
              <a:rPr lang="en-GB" sz="2200" dirty="0" err="1"/>
              <a:t>doi</a:t>
            </a:r>
            <a:r>
              <a:rPr lang="en-GB" sz="2200" dirty="0"/>
              <a:t>: </a:t>
            </a:r>
            <a:r>
              <a:rPr lang="en-GB" sz="2200" u="sng" dirty="0">
                <a:hlinkClick r:id="rId7"/>
              </a:rPr>
              <a:t>https://doi.org/10.1038/s42254-019-0081-z</a:t>
            </a:r>
            <a:r>
              <a:rPr lang="en-GB" sz="2200" dirty="0"/>
              <a:t>; G. Case, </a:t>
            </a:r>
            <a:r>
              <a:rPr lang="en-GB" sz="2200" i="1" dirty="0"/>
              <a:t>New trends in silicon detector technology</a:t>
            </a:r>
            <a:r>
              <a:rPr lang="en-GB" sz="2200" dirty="0"/>
              <a:t>, JINST 15 (2020), </a:t>
            </a:r>
            <a:r>
              <a:rPr lang="en-GB" sz="2200" u="sng" dirty="0">
                <a:hlinkClick r:id="rId8"/>
              </a:rPr>
              <a:t>https://iopscience.iop.org/article/10.1088/1748-0221/15/05/C05057</a:t>
            </a:r>
            <a:r>
              <a:rPr lang="en-GB" sz="2200" dirty="0"/>
              <a:t>; M. Garcia-</a:t>
            </a:r>
            <a:r>
              <a:rPr lang="en-GB" sz="2200" dirty="0" err="1"/>
              <a:t>Sciveres</a:t>
            </a:r>
            <a:r>
              <a:rPr lang="en-GB" sz="2200" dirty="0"/>
              <a:t> and N. </a:t>
            </a:r>
            <a:r>
              <a:rPr lang="en-GB" sz="2200" dirty="0" err="1"/>
              <a:t>Wermes</a:t>
            </a:r>
            <a:r>
              <a:rPr lang="en-GB" sz="2200" dirty="0"/>
              <a:t>, </a:t>
            </a:r>
            <a:r>
              <a:rPr lang="en-GB" sz="2200" i="1" dirty="0"/>
              <a:t>A review of advances in pixel detectors for experiments with high rate and radiation</a:t>
            </a:r>
            <a:r>
              <a:rPr lang="en-GB" sz="2200" dirty="0"/>
              <a:t>, Rep. </a:t>
            </a:r>
            <a:r>
              <a:rPr lang="en-GB" sz="2200" dirty="0" err="1"/>
              <a:t>Prog</a:t>
            </a:r>
            <a:r>
              <a:rPr lang="en-GB" sz="2200" dirty="0"/>
              <a:t>. Phys. 81 (2018) 066101, </a:t>
            </a:r>
            <a:r>
              <a:rPr lang="en-GB" sz="2200" dirty="0" err="1"/>
              <a:t>doi</a:t>
            </a:r>
            <a:r>
              <a:rPr lang="en-GB" sz="2200" dirty="0"/>
              <a:t>: </a:t>
            </a:r>
            <a:r>
              <a:rPr lang="en-GB" sz="2200" u="sng" dirty="0">
                <a:hlinkClick r:id="rId9"/>
              </a:rPr>
              <a:t>http://doi.org/10.1088/1361-6633/aab064</a:t>
            </a:r>
            <a:r>
              <a:rPr lang="en-GB" sz="2200" dirty="0"/>
              <a:t>.</a:t>
            </a:r>
            <a:endParaRPr lang="it-IT" sz="2200" dirty="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55</a:t>
            </a:fld>
            <a:endParaRPr lang="en-US"/>
          </a:p>
        </p:txBody>
      </p:sp>
    </p:spTree>
    <p:extLst>
      <p:ext uri="{BB962C8B-B14F-4D97-AF65-F5344CB8AC3E}">
        <p14:creationId xmlns:p14="http://schemas.microsoft.com/office/powerpoint/2010/main" val="4237701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4</a:t>
            </a:r>
            <a:endParaRPr lang="it-IT" b="1" dirty="0">
              <a:solidFill>
                <a:srgbClr val="C00000"/>
              </a:solidFill>
            </a:endParaRPr>
          </a:p>
        </p:txBody>
      </p:sp>
      <p:sp>
        <p:nvSpPr>
          <p:cNvPr id="3" name="Segnaposto contenuto 2"/>
          <p:cNvSpPr>
            <a:spLocks noGrp="1"/>
          </p:cNvSpPr>
          <p:nvPr>
            <p:ph idx="1"/>
          </p:nvPr>
        </p:nvSpPr>
        <p:spPr>
          <a:xfrm>
            <a:off x="838200" y="1825625"/>
            <a:ext cx="10515600" cy="3965575"/>
          </a:xfrm>
        </p:spPr>
        <p:txBody>
          <a:bodyPr>
            <a:noAutofit/>
          </a:bodyPr>
          <a:lstStyle/>
          <a:p>
            <a:pPr marL="0" indent="0">
              <a:buNone/>
            </a:pPr>
            <a:r>
              <a:rPr lang="it-IT" sz="1800" b="1" dirty="0" smtClean="0">
                <a:solidFill>
                  <a:srgbClr val="C00000"/>
                </a:solidFill>
              </a:rPr>
              <a:t>4.</a:t>
            </a:r>
            <a:r>
              <a:rPr lang="it-IT" sz="1800" b="1" dirty="0" smtClean="0"/>
              <a:t> </a:t>
            </a:r>
            <a:r>
              <a:rPr lang="en-US" sz="1800" dirty="0" smtClean="0"/>
              <a:t>Y</a:t>
            </a:r>
            <a:r>
              <a:rPr lang="en-US" sz="1800" dirty="0"/>
              <a:t>. </a:t>
            </a:r>
            <a:r>
              <a:rPr lang="en-US" sz="1800" dirty="0" err="1"/>
              <a:t>Mishnayot</a:t>
            </a:r>
            <a:r>
              <a:rPr lang="en-US" sz="1800" dirty="0"/>
              <a:t> </a:t>
            </a:r>
            <a:r>
              <a:rPr lang="en-US" sz="1800" i="1" dirty="0"/>
              <a:t>et al</a:t>
            </a:r>
            <a:r>
              <a:rPr lang="en-US" sz="1800" dirty="0"/>
              <a:t>., “</a:t>
            </a:r>
            <a:r>
              <a:rPr lang="en-US" sz="1800" i="1" dirty="0"/>
              <a:t>3D Printing of Scintillating Materials</a:t>
            </a:r>
            <a:r>
              <a:rPr lang="en-US" sz="1800" dirty="0"/>
              <a:t>”, </a:t>
            </a:r>
            <a:r>
              <a:rPr lang="en-US" sz="1800" u="sng" dirty="0">
                <a:hlinkClick r:id="rId2"/>
              </a:rPr>
              <a:t>arXiv:1406.4817[</a:t>
            </a:r>
            <a:r>
              <a:rPr lang="en-US" sz="1800" u="sng" dirty="0" err="1">
                <a:hlinkClick r:id="rId2"/>
              </a:rPr>
              <a:t>cond-mat.mtrl-sci</a:t>
            </a:r>
            <a:r>
              <a:rPr lang="en-US" sz="1800" u="sng" dirty="0">
                <a:hlinkClick r:id="rId2"/>
              </a:rPr>
              <a:t>]</a:t>
            </a:r>
            <a:r>
              <a:rPr lang="en-US" sz="1800" dirty="0"/>
              <a:t> (2014); Y. Abreu </a:t>
            </a:r>
            <a:r>
              <a:rPr lang="en-US" sz="1800" i="1" dirty="0"/>
              <a:t>et al</a:t>
            </a:r>
            <a:r>
              <a:rPr lang="en-US" sz="1800" dirty="0"/>
              <a:t>. (</a:t>
            </a:r>
            <a:r>
              <a:rPr lang="en-US" sz="1800" dirty="0" err="1"/>
              <a:t>SoLID</a:t>
            </a:r>
            <a:r>
              <a:rPr lang="en-US" sz="1800" dirty="0"/>
              <a:t> Collaboration), “</a:t>
            </a:r>
            <a:r>
              <a:rPr lang="en-US" sz="1800" i="1" dirty="0"/>
              <a:t>A novel segmented-scintillator antineutrino detector</a:t>
            </a:r>
            <a:r>
              <a:rPr lang="en-US" sz="1800" dirty="0" smtClean="0"/>
              <a:t>”,</a:t>
            </a:r>
            <a:r>
              <a:rPr lang="it-IT" sz="1800" dirty="0"/>
              <a:t> </a:t>
            </a:r>
            <a:r>
              <a:rPr lang="en-US" sz="1800" dirty="0" smtClean="0"/>
              <a:t>JINST </a:t>
            </a:r>
            <a:r>
              <a:rPr lang="en-US" sz="1800" dirty="0"/>
              <a:t>12 (2017) P04024, </a:t>
            </a:r>
            <a:r>
              <a:rPr lang="en-US" sz="1800" dirty="0" err="1"/>
              <a:t>doi</a:t>
            </a:r>
            <a:r>
              <a:rPr lang="en-US" sz="1800" dirty="0"/>
              <a:t>: </a:t>
            </a:r>
            <a:r>
              <a:rPr lang="en-US" sz="1800" u="sng">
                <a:hlinkClick r:id="rId3"/>
              </a:rPr>
              <a:t>10.1088/1748-0221/12/04/P04024</a:t>
            </a:r>
            <a:r>
              <a:rPr lang="en-US" sz="1800" smtClean="0"/>
              <a:t>.</a:t>
            </a:r>
          </a:p>
          <a:p>
            <a:pPr marL="0" indent="0">
              <a:buNone/>
            </a:pPr>
            <a:endParaRPr lang="it-IT" sz="1800" dirty="0"/>
          </a:p>
          <a:p>
            <a:pPr marL="0" indent="0">
              <a:buNone/>
            </a:pPr>
            <a:r>
              <a:rPr lang="en-US" sz="1800" b="1" dirty="0" smtClean="0">
                <a:solidFill>
                  <a:srgbClr val="C00000"/>
                </a:solidFill>
              </a:rPr>
              <a:t>5.</a:t>
            </a:r>
            <a:r>
              <a:rPr lang="en-US" sz="1800" dirty="0" smtClean="0"/>
              <a:t> </a:t>
            </a:r>
            <a:r>
              <a:rPr lang="en-US" sz="1800" dirty="0"/>
              <a:t>M. </a:t>
            </a:r>
            <a:r>
              <a:rPr lang="en-US" sz="1800" dirty="0" err="1"/>
              <a:t>Mandurrino</a:t>
            </a:r>
            <a:r>
              <a:rPr lang="en-US" sz="1800" dirty="0"/>
              <a:t> </a:t>
            </a:r>
            <a:r>
              <a:rPr lang="en-US" sz="1800" i="1" dirty="0"/>
              <a:t>et al</a:t>
            </a:r>
            <a:r>
              <a:rPr lang="en-US" sz="1800" dirty="0"/>
              <a:t>., "</a:t>
            </a:r>
            <a:r>
              <a:rPr lang="en-US" sz="1800" i="1" dirty="0"/>
              <a:t>Demonstration of 200 --, 100 --, and 50 micron Pitch Resistive AC Coupled Silicon Detectors (RSD) With 100% Fill Factor for 4D Particle Tracking</a:t>
            </a:r>
            <a:r>
              <a:rPr lang="en-US" sz="1800" dirty="0"/>
              <a:t>,” IEEE Electron Device Letters 40, 11 (2019) 1780, </a:t>
            </a:r>
            <a:r>
              <a:rPr lang="en-US" sz="1800" u="sng" dirty="0">
                <a:hlinkClick r:id="rId4"/>
              </a:rPr>
              <a:t>arXiv:1907.03314[</a:t>
            </a:r>
            <a:r>
              <a:rPr lang="en-US" sz="1800" u="sng" dirty="0" err="1">
                <a:hlinkClick r:id="rId4"/>
              </a:rPr>
              <a:t>physics.ins-det</a:t>
            </a:r>
            <a:r>
              <a:rPr lang="en-US" sz="1800" u="sng" dirty="0">
                <a:hlinkClick r:id="rId4"/>
              </a:rPr>
              <a:t>]</a:t>
            </a:r>
            <a:r>
              <a:rPr lang="en-US" sz="1800" dirty="0"/>
              <a:t>; M. </a:t>
            </a:r>
            <a:r>
              <a:rPr lang="en-US" sz="1800" dirty="0" err="1"/>
              <a:t>Mandurrino</a:t>
            </a:r>
            <a:r>
              <a:rPr lang="en-US" sz="1800" dirty="0"/>
              <a:t> </a:t>
            </a:r>
            <a:r>
              <a:rPr lang="en-US" sz="1800" i="1" dirty="0"/>
              <a:t>et al</a:t>
            </a:r>
            <a:r>
              <a:rPr lang="en-US" sz="1800" dirty="0"/>
              <a:t>., “</a:t>
            </a:r>
            <a:r>
              <a:rPr lang="en-US" sz="1800" i="1" dirty="0"/>
              <a:t>Analysis and numerical design of Resistive AC Coupled Silicon Detectors (RSD) for 4D particle tracking</a:t>
            </a:r>
            <a:r>
              <a:rPr lang="en-US" sz="1800" dirty="0"/>
              <a:t>”, </a:t>
            </a:r>
            <a:r>
              <a:rPr lang="en-US" sz="1800" dirty="0" err="1"/>
              <a:t>Nucl</a:t>
            </a:r>
            <a:r>
              <a:rPr lang="en-US" sz="1800" dirty="0"/>
              <a:t>. Instr. Meth. A959 (2020) 163479, </a:t>
            </a:r>
            <a:r>
              <a:rPr lang="en-US" sz="1800" dirty="0" err="1"/>
              <a:t>doi</a:t>
            </a:r>
            <a:r>
              <a:rPr lang="en-US" sz="1800"/>
              <a:t>: </a:t>
            </a:r>
            <a:r>
              <a:rPr lang="en-US" sz="1800" u="sng" smtClean="0">
                <a:hlinkClick r:id="rId5"/>
              </a:rPr>
              <a:t>10.1016/j.nima.2020.163479</a:t>
            </a:r>
            <a:r>
              <a:rPr lang="en-US" sz="1800" smtClean="0"/>
              <a:t>; M. Tornago et al., “</a:t>
            </a:r>
            <a:r>
              <a:rPr lang="en-US" sz="1800" i="1" smtClean="0"/>
              <a:t>Resistive AC-Coupled Silicon Detectors: Principles of operation and first results from a combined analysis of beam test and laster data</a:t>
            </a:r>
            <a:r>
              <a:rPr lang="en-US" sz="1800" smtClean="0"/>
              <a:t>”, NIM A 1003 (2021) 165319, </a:t>
            </a:r>
            <a:r>
              <a:rPr lang="it-IT" sz="1800">
                <a:hlinkClick r:id="rId6"/>
              </a:rPr>
              <a:t>https://</a:t>
            </a:r>
            <a:r>
              <a:rPr lang="it-IT" sz="1800" smtClean="0">
                <a:hlinkClick r:id="rId6"/>
              </a:rPr>
              <a:t>www.researchgate.net/publication/343095980</a:t>
            </a:r>
            <a:r>
              <a:rPr lang="it-IT" sz="1800" smtClean="0"/>
              <a:t> .</a:t>
            </a:r>
          </a:p>
          <a:p>
            <a:pPr marL="0" indent="0">
              <a:buNone/>
            </a:pPr>
            <a:endParaRPr lang="it-IT" sz="1800" dirty="0"/>
          </a:p>
          <a:p>
            <a:pPr marL="0" indent="0">
              <a:buNone/>
            </a:pPr>
            <a:r>
              <a:rPr lang="it-IT" sz="1800" dirty="0" smtClean="0"/>
              <a:t> </a:t>
            </a:r>
            <a:r>
              <a:rPr lang="it-IT" sz="1800" b="1" dirty="0">
                <a:solidFill>
                  <a:srgbClr val="C00000"/>
                </a:solidFill>
              </a:rPr>
              <a:t>6.</a:t>
            </a:r>
            <a:r>
              <a:rPr lang="en-GB" sz="1800" b="1" dirty="0"/>
              <a:t> </a:t>
            </a:r>
            <a:r>
              <a:rPr lang="en-GB" sz="1800" dirty="0"/>
              <a:t>CMS Collaboration, “</a:t>
            </a:r>
            <a:r>
              <a:rPr lang="en-GB" sz="1800" i="1" dirty="0"/>
              <a:t>The Phase-2 Upgrade of the CMS Endcap Calorimeter</a:t>
            </a:r>
            <a:r>
              <a:rPr lang="en-GB" sz="1800" dirty="0"/>
              <a:t>”, CERN-LHCC-2017-023 (2018), </a:t>
            </a:r>
            <a:r>
              <a:rPr lang="en-GB" sz="1800" u="sng" dirty="0">
                <a:hlinkClick r:id="rId7"/>
              </a:rPr>
              <a:t>https://cds.cern.ch/record/2293646?ln=en</a:t>
            </a:r>
            <a:r>
              <a:rPr lang="en-GB" sz="1800" dirty="0"/>
              <a:t> .</a:t>
            </a:r>
            <a:endParaRPr lang="it-IT" sz="1800" dirty="0"/>
          </a:p>
          <a:p>
            <a:pPr marL="0" indent="0">
              <a:buNone/>
            </a:pPr>
            <a:endParaRPr lang="it-IT" sz="2400"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56</a:t>
            </a:fld>
            <a:endParaRPr lang="en-US"/>
          </a:p>
        </p:txBody>
      </p:sp>
    </p:spTree>
    <p:extLst>
      <p:ext uri="{BB962C8B-B14F-4D97-AF65-F5344CB8AC3E}">
        <p14:creationId xmlns:p14="http://schemas.microsoft.com/office/powerpoint/2010/main" val="37192094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5</a:t>
            </a:r>
            <a:endParaRPr lang="it-IT" b="1" dirty="0">
              <a:solidFill>
                <a:srgbClr val="C00000"/>
              </a:solidFill>
            </a:endParaRPr>
          </a:p>
        </p:txBody>
      </p:sp>
      <p:sp>
        <p:nvSpPr>
          <p:cNvPr id="3" name="Segnaposto contenuto 2"/>
          <p:cNvSpPr>
            <a:spLocks noGrp="1"/>
          </p:cNvSpPr>
          <p:nvPr>
            <p:ph idx="1"/>
          </p:nvPr>
        </p:nvSpPr>
        <p:spPr>
          <a:xfrm>
            <a:off x="838200" y="1825625"/>
            <a:ext cx="10515600" cy="4001434"/>
          </a:xfrm>
        </p:spPr>
        <p:txBody>
          <a:bodyPr>
            <a:normAutofit fontScale="92500" lnSpcReduction="20000"/>
          </a:bodyPr>
          <a:lstStyle/>
          <a:p>
            <a:pPr marL="0" indent="0">
              <a:buNone/>
            </a:pPr>
            <a:r>
              <a:rPr lang="it-IT" sz="2200" b="1" dirty="0" smtClean="0">
                <a:solidFill>
                  <a:srgbClr val="C00000"/>
                </a:solidFill>
              </a:rPr>
              <a:t>7. </a:t>
            </a:r>
            <a:r>
              <a:rPr lang="en-US" sz="2200" dirty="0"/>
              <a:t>J. </a:t>
            </a:r>
            <a:r>
              <a:rPr lang="en-US" sz="2200" dirty="0" err="1"/>
              <a:t>Repond</a:t>
            </a:r>
            <a:r>
              <a:rPr lang="en-US" sz="2200" dirty="0"/>
              <a:t> </a:t>
            </a:r>
            <a:r>
              <a:rPr lang="en-US" sz="2200" i="1" dirty="0"/>
              <a:t>et al</a:t>
            </a:r>
            <a:r>
              <a:rPr lang="en-US" sz="2200" dirty="0"/>
              <a:t>., “</a:t>
            </a:r>
            <a:r>
              <a:rPr lang="en-US" sz="2200" i="1" dirty="0"/>
              <a:t>Hadronic Energy Resolution of a Combined High Granularity Scintillator Calorimeter System</a:t>
            </a:r>
            <a:r>
              <a:rPr lang="en-US" sz="2200" dirty="0"/>
              <a:t>”, JINST 13 (2018) P12022, </a:t>
            </a:r>
            <a:r>
              <a:rPr lang="en-US" sz="2200" dirty="0" err="1"/>
              <a:t>doi</a:t>
            </a:r>
            <a:r>
              <a:rPr lang="en-US" sz="2200" dirty="0"/>
              <a:t>: </a:t>
            </a:r>
            <a:r>
              <a:rPr lang="en-US" sz="2200" u="sng" dirty="0">
                <a:hlinkClick r:id="rId2"/>
              </a:rPr>
              <a:t>10.1088/1748-0221/13/12/P12022</a:t>
            </a:r>
            <a:r>
              <a:rPr lang="en-US" sz="2200" dirty="0"/>
              <a:t>; C. </a:t>
            </a:r>
            <a:r>
              <a:rPr lang="en-US" sz="2200" dirty="0" err="1"/>
              <a:t>Adloff</a:t>
            </a:r>
            <a:r>
              <a:rPr lang="en-US" sz="2200" dirty="0"/>
              <a:t> </a:t>
            </a:r>
            <a:r>
              <a:rPr lang="en-US" sz="2200" i="1" dirty="0"/>
              <a:t>et al</a:t>
            </a:r>
            <a:r>
              <a:rPr lang="en-US" sz="2200" dirty="0"/>
              <a:t>., “</a:t>
            </a:r>
            <a:r>
              <a:rPr lang="en-US" sz="2200" i="1" dirty="0"/>
              <a:t>Tests of a particle flow algorithm with CALICE test beam data</a:t>
            </a:r>
            <a:r>
              <a:rPr lang="en-US" sz="2200" dirty="0"/>
              <a:t>”, JINST 6 (2011) P07005,  </a:t>
            </a:r>
            <a:r>
              <a:rPr lang="en-US" sz="2200" dirty="0" err="1"/>
              <a:t>doi</a:t>
            </a:r>
            <a:r>
              <a:rPr lang="en-US" sz="2200" dirty="0"/>
              <a:t>: </a:t>
            </a:r>
            <a:r>
              <a:rPr lang="en-US" sz="2200" u="sng" dirty="0">
                <a:hlinkClick r:id="rId3"/>
              </a:rPr>
              <a:t>10.1088/1748-0221/6/07/P07005</a:t>
            </a:r>
            <a:r>
              <a:rPr lang="en-US" sz="2200" dirty="0" smtClean="0"/>
              <a:t>.</a:t>
            </a:r>
            <a:r>
              <a:rPr lang="en-US" sz="2200"/>
              <a:t> </a:t>
            </a:r>
            <a:endParaRPr lang="en-US" sz="2200" smtClean="0"/>
          </a:p>
          <a:p>
            <a:pPr marL="0" indent="0">
              <a:buNone/>
            </a:pPr>
            <a:endParaRPr lang="it-IT" sz="2200" dirty="0"/>
          </a:p>
          <a:p>
            <a:pPr marL="0" indent="0">
              <a:buNone/>
            </a:pPr>
            <a:r>
              <a:rPr lang="en-US" sz="2200" b="1" dirty="0" smtClean="0">
                <a:solidFill>
                  <a:srgbClr val="C00000"/>
                </a:solidFill>
              </a:rPr>
              <a:t>8.</a:t>
            </a:r>
            <a:r>
              <a:rPr lang="en-US" sz="2200" b="1" dirty="0" smtClean="0"/>
              <a:t> </a:t>
            </a:r>
            <a:r>
              <a:rPr lang="en-US" sz="2200" dirty="0"/>
              <a:t>P.W. </a:t>
            </a:r>
            <a:r>
              <a:rPr lang="en-US" sz="2200" dirty="0" err="1"/>
              <a:t>Cattaneo</a:t>
            </a:r>
            <a:r>
              <a:rPr lang="en-US" sz="2200" dirty="0"/>
              <a:t> </a:t>
            </a:r>
            <a:r>
              <a:rPr lang="en-US" sz="2200" i="1" dirty="0"/>
              <a:t>et al</a:t>
            </a:r>
            <a:r>
              <a:rPr lang="en-US" sz="2200" dirty="0"/>
              <a:t>., “</a:t>
            </a:r>
            <a:r>
              <a:rPr lang="en-US" sz="2200" i="1" dirty="0" err="1"/>
              <a:t>CaloCube</a:t>
            </a:r>
            <a:r>
              <a:rPr lang="en-US" sz="2200" i="1" dirty="0"/>
              <a:t>: a novel calorimeter for high-energy cosmic rays in space</a:t>
            </a:r>
            <a:r>
              <a:rPr lang="en-US" sz="2200" dirty="0"/>
              <a:t>”, JINST 12 (2017) 06, C06004, </a:t>
            </a:r>
            <a:r>
              <a:rPr lang="en-US" sz="2200" dirty="0" err="1"/>
              <a:t>doi</a:t>
            </a:r>
            <a:r>
              <a:rPr lang="en-US" sz="2200" dirty="0"/>
              <a:t>: </a:t>
            </a:r>
            <a:r>
              <a:rPr lang="en-US" sz="2200" u="sng" dirty="0">
                <a:hlinkClick r:id="rId4"/>
              </a:rPr>
              <a:t>10.1088/1748-0221/12/06/C06004</a:t>
            </a:r>
            <a:r>
              <a:rPr lang="en-US" sz="2200" dirty="0"/>
              <a:t> . </a:t>
            </a:r>
            <a:endParaRPr lang="it-IT" sz="2200" dirty="0"/>
          </a:p>
          <a:p>
            <a:pPr marL="0" indent="0">
              <a:buNone/>
            </a:pPr>
            <a:endParaRPr lang="it-IT" sz="2200" b="1" smtClean="0">
              <a:solidFill>
                <a:srgbClr val="C00000"/>
              </a:solidFill>
            </a:endParaRPr>
          </a:p>
          <a:p>
            <a:pPr marL="0" indent="0">
              <a:buNone/>
            </a:pPr>
            <a:r>
              <a:rPr lang="it-IT" sz="2200" b="1" smtClean="0">
                <a:solidFill>
                  <a:srgbClr val="C00000"/>
                </a:solidFill>
              </a:rPr>
              <a:t>9</a:t>
            </a:r>
            <a:r>
              <a:rPr lang="it-IT" sz="2200" b="1" dirty="0">
                <a:solidFill>
                  <a:srgbClr val="C00000"/>
                </a:solidFill>
              </a:rPr>
              <a:t>.</a:t>
            </a:r>
            <a:r>
              <a:rPr lang="it-IT" sz="2200" b="1" dirty="0"/>
              <a:t> </a:t>
            </a:r>
            <a:r>
              <a:rPr lang="en-GB" sz="2200" dirty="0"/>
              <a:t>E. </a:t>
            </a:r>
            <a:r>
              <a:rPr lang="en-GB" sz="2200" dirty="0" err="1"/>
              <a:t>Hoogeboom</a:t>
            </a:r>
            <a:r>
              <a:rPr lang="en-GB" sz="2200" dirty="0"/>
              <a:t> </a:t>
            </a:r>
            <a:r>
              <a:rPr lang="en-GB" sz="2200" i="1" dirty="0"/>
              <a:t>et al.</a:t>
            </a:r>
            <a:r>
              <a:rPr lang="en-GB" sz="2200" dirty="0"/>
              <a:t>, “</a:t>
            </a:r>
            <a:r>
              <a:rPr lang="en-GB" sz="2200" i="1" dirty="0" err="1"/>
              <a:t>HexaConv</a:t>
            </a:r>
            <a:r>
              <a:rPr lang="en-GB" sz="2200" dirty="0"/>
              <a:t>”, </a:t>
            </a:r>
            <a:r>
              <a:rPr lang="en-GB" sz="2200" u="sng" dirty="0">
                <a:hlinkClick r:id="rId5"/>
              </a:rPr>
              <a:t>arXiv:1803.02108[</a:t>
            </a:r>
            <a:r>
              <a:rPr lang="en-GB" sz="2200" u="sng" dirty="0" err="1">
                <a:hlinkClick r:id="rId5"/>
              </a:rPr>
              <a:t>cs.LG</a:t>
            </a:r>
            <a:r>
              <a:rPr lang="en-GB" sz="2200" u="sng" dirty="0">
                <a:hlinkClick r:id="rId5"/>
              </a:rPr>
              <a:t>]</a:t>
            </a:r>
            <a:r>
              <a:rPr lang="en-GB" sz="2200" dirty="0"/>
              <a:t> (2018)).</a:t>
            </a:r>
            <a:endParaRPr lang="it-IT" sz="2200" dirty="0"/>
          </a:p>
          <a:p>
            <a:pPr marL="0" indent="0">
              <a:buNone/>
            </a:pPr>
            <a:endParaRPr lang="it-IT" sz="2200" b="1" smtClean="0">
              <a:solidFill>
                <a:srgbClr val="C00000"/>
              </a:solidFill>
            </a:endParaRPr>
          </a:p>
          <a:p>
            <a:pPr marL="0" indent="0">
              <a:buNone/>
            </a:pPr>
            <a:r>
              <a:rPr lang="it-IT" sz="2200" b="1" smtClean="0">
                <a:solidFill>
                  <a:srgbClr val="C00000"/>
                </a:solidFill>
              </a:rPr>
              <a:t>10</a:t>
            </a:r>
            <a:r>
              <a:rPr lang="it-IT" sz="2200" b="1" dirty="0">
                <a:solidFill>
                  <a:srgbClr val="C00000"/>
                </a:solidFill>
              </a:rPr>
              <a:t>. </a:t>
            </a:r>
            <a:r>
              <a:rPr lang="en-US" sz="2200" dirty="0"/>
              <a:t>M. </a:t>
            </a:r>
            <a:r>
              <a:rPr lang="en-US" sz="2200" dirty="0" err="1"/>
              <a:t>Sirunyan</a:t>
            </a:r>
            <a:r>
              <a:rPr lang="en-US" sz="2200" dirty="0"/>
              <a:t> </a:t>
            </a:r>
            <a:r>
              <a:rPr lang="en-US" sz="2200" i="1" dirty="0"/>
              <a:t>et al</a:t>
            </a:r>
            <a:r>
              <a:rPr lang="en-US" sz="2200" dirty="0"/>
              <a:t>. (CMS Collaboration), “</a:t>
            </a:r>
            <a:r>
              <a:rPr lang="en-US" sz="2200" i="1" dirty="0"/>
              <a:t>Particle-flow reconstruction and global event</a:t>
            </a:r>
            <a:r>
              <a:rPr lang="it-IT" sz="2200" dirty="0"/>
              <a:t> </a:t>
            </a:r>
            <a:r>
              <a:rPr lang="en-US" sz="2200" i="1" dirty="0"/>
              <a:t>description with the CMS detector</a:t>
            </a:r>
            <a:r>
              <a:rPr lang="en-US" sz="2200" dirty="0"/>
              <a:t>”, JINST 12 (2017) P10003, </a:t>
            </a:r>
            <a:r>
              <a:rPr lang="en-US" sz="2200" dirty="0" err="1"/>
              <a:t>doi</a:t>
            </a:r>
            <a:r>
              <a:rPr lang="en-US" sz="2200" dirty="0"/>
              <a:t>: </a:t>
            </a:r>
            <a:r>
              <a:rPr lang="en-US" sz="2200" u="sng" dirty="0">
                <a:hlinkClick r:id="rId6"/>
              </a:rPr>
              <a:t>10.1088/1748-0221/12/10/P10003</a:t>
            </a:r>
            <a:r>
              <a:rPr lang="en-US" sz="2200" dirty="0"/>
              <a:t> .</a:t>
            </a:r>
            <a:endParaRPr lang="it-IT" sz="2200" dirty="0"/>
          </a:p>
          <a:p>
            <a:pPr marL="0" indent="0">
              <a:buNone/>
            </a:pPr>
            <a:endParaRPr lang="it-IT" sz="2400"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57</a:t>
            </a:fld>
            <a:endParaRPr lang="en-US"/>
          </a:p>
        </p:txBody>
      </p:sp>
    </p:spTree>
    <p:extLst>
      <p:ext uri="{BB962C8B-B14F-4D97-AF65-F5344CB8AC3E}">
        <p14:creationId xmlns:p14="http://schemas.microsoft.com/office/powerpoint/2010/main" val="4091266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6</a:t>
            </a:r>
            <a:endParaRPr lang="it-IT" b="1" dirty="0">
              <a:solidFill>
                <a:srgbClr val="C00000"/>
              </a:solidFill>
            </a:endParaRPr>
          </a:p>
        </p:txBody>
      </p:sp>
      <p:sp>
        <p:nvSpPr>
          <p:cNvPr id="3" name="Segnaposto contenuto 2"/>
          <p:cNvSpPr>
            <a:spLocks noGrp="1"/>
          </p:cNvSpPr>
          <p:nvPr>
            <p:ph idx="1"/>
          </p:nvPr>
        </p:nvSpPr>
        <p:spPr>
          <a:xfrm>
            <a:off x="838200" y="1825625"/>
            <a:ext cx="10515600" cy="3750422"/>
          </a:xfrm>
        </p:spPr>
        <p:txBody>
          <a:bodyPr>
            <a:normAutofit fontScale="77500" lnSpcReduction="20000"/>
          </a:bodyPr>
          <a:lstStyle/>
          <a:p>
            <a:pPr marL="0" indent="0">
              <a:buNone/>
            </a:pPr>
            <a:r>
              <a:rPr lang="it-IT" sz="2400" b="1" dirty="0" smtClean="0">
                <a:solidFill>
                  <a:srgbClr val="C00000"/>
                </a:solidFill>
              </a:rPr>
              <a:t>11. </a:t>
            </a:r>
            <a:r>
              <a:rPr lang="en-US" sz="2400" dirty="0"/>
              <a:t>See </a:t>
            </a:r>
            <a:r>
              <a:rPr lang="en-US" sz="2400" i="1" dirty="0"/>
              <a:t>e.g.</a:t>
            </a:r>
            <a:r>
              <a:rPr lang="en-US" sz="2400" dirty="0"/>
              <a:t> S.R. </a:t>
            </a:r>
            <a:r>
              <a:rPr lang="en-US" sz="2400" dirty="0" err="1"/>
              <a:t>Qasim</a:t>
            </a:r>
            <a:r>
              <a:rPr lang="en-US" sz="2400" dirty="0"/>
              <a:t>, </a:t>
            </a:r>
            <a:r>
              <a:rPr lang="en-US" sz="2400" b="1" dirty="0"/>
              <a:t>J. </a:t>
            </a:r>
            <a:r>
              <a:rPr lang="en-US" sz="2400" b="1" dirty="0" err="1"/>
              <a:t>Kieseler</a:t>
            </a:r>
            <a:r>
              <a:rPr lang="en-US" sz="2400" dirty="0"/>
              <a:t>, Y. </a:t>
            </a:r>
            <a:r>
              <a:rPr lang="en-US" sz="2400" dirty="0" err="1"/>
              <a:t>Iiyama</a:t>
            </a:r>
            <a:r>
              <a:rPr lang="en-US" sz="2400" dirty="0"/>
              <a:t>, and M. </a:t>
            </a:r>
            <a:r>
              <a:rPr lang="en-US" sz="2400" dirty="0" err="1"/>
              <a:t>Pierini</a:t>
            </a:r>
            <a:r>
              <a:rPr lang="en-US" sz="2400" dirty="0"/>
              <a:t>, “</a:t>
            </a:r>
            <a:r>
              <a:rPr lang="en-US" sz="2400" i="1" dirty="0"/>
              <a:t>Learning representations of irregular particle-detector geometry with distance-weighted graph networks</a:t>
            </a:r>
            <a:r>
              <a:rPr lang="en-US" sz="2400" dirty="0"/>
              <a:t>”, Eur. Phys. J. C79 (2019) 7,608, </a:t>
            </a:r>
            <a:r>
              <a:rPr lang="en-US" sz="2400" dirty="0" err="1"/>
              <a:t>doi</a:t>
            </a:r>
            <a:r>
              <a:rPr lang="en-US" sz="2400" dirty="0"/>
              <a:t>: </a:t>
            </a:r>
            <a:r>
              <a:rPr lang="en-US" sz="2400" u="sng" dirty="0">
                <a:hlinkClick r:id="rId2"/>
              </a:rPr>
              <a:t>10.1140/</a:t>
            </a:r>
            <a:r>
              <a:rPr lang="en-US" sz="2400" u="sng" dirty="0" err="1">
                <a:hlinkClick r:id="rId2"/>
              </a:rPr>
              <a:t>epjc</a:t>
            </a:r>
            <a:r>
              <a:rPr lang="en-US" sz="2400" u="sng" dirty="0">
                <a:hlinkClick r:id="rId2"/>
              </a:rPr>
              <a:t>/s10052-019-7113-9</a:t>
            </a:r>
            <a:r>
              <a:rPr lang="en-US" sz="2400" dirty="0"/>
              <a:t>; </a:t>
            </a:r>
            <a:r>
              <a:rPr lang="en-US" sz="2400" b="1" dirty="0"/>
              <a:t>J. </a:t>
            </a:r>
            <a:r>
              <a:rPr lang="en-US" sz="2400" b="1" dirty="0" err="1"/>
              <a:t>Kieseler</a:t>
            </a:r>
            <a:r>
              <a:rPr lang="en-US" sz="2400" dirty="0"/>
              <a:t>, “</a:t>
            </a:r>
            <a:r>
              <a:rPr lang="en-US" sz="2400" i="1" dirty="0"/>
              <a:t>Object condensation: one-stage grid-free multi-object reconstruction in physics detectors, graph and image data</a:t>
            </a:r>
            <a:r>
              <a:rPr lang="en-US" sz="2400" dirty="0"/>
              <a:t>”, </a:t>
            </a:r>
            <a:r>
              <a:rPr lang="en-US" sz="2400" u="sng" dirty="0">
                <a:hlinkClick r:id="rId3"/>
              </a:rPr>
              <a:t>arXiv:2002.03605[</a:t>
            </a:r>
            <a:r>
              <a:rPr lang="en-US" sz="2400" u="sng" dirty="0" err="1">
                <a:hlinkClick r:id="rId3"/>
              </a:rPr>
              <a:t>physics.data</a:t>
            </a:r>
            <a:r>
              <a:rPr lang="en-US" sz="2400" u="sng" dirty="0">
                <a:hlinkClick r:id="rId3"/>
              </a:rPr>
              <a:t>-an]</a:t>
            </a:r>
            <a:r>
              <a:rPr lang="en-US" sz="2400" dirty="0"/>
              <a:t> (2020); J. </a:t>
            </a:r>
            <a:r>
              <a:rPr lang="en-US" sz="2400" dirty="0" err="1"/>
              <a:t>Alimena</a:t>
            </a:r>
            <a:r>
              <a:rPr lang="en-US" sz="2400" dirty="0"/>
              <a:t>, Y. </a:t>
            </a:r>
            <a:r>
              <a:rPr lang="en-US" sz="2400" dirty="0" err="1"/>
              <a:t>Iiymana</a:t>
            </a:r>
            <a:r>
              <a:rPr lang="en-US" sz="2400" dirty="0"/>
              <a:t>, </a:t>
            </a:r>
            <a:r>
              <a:rPr lang="en-US" sz="2400" b="1" dirty="0"/>
              <a:t>J. </a:t>
            </a:r>
            <a:r>
              <a:rPr lang="en-US" sz="2400" b="1" dirty="0" err="1"/>
              <a:t>Kieseler</a:t>
            </a:r>
            <a:r>
              <a:rPr lang="en-US" sz="2400" dirty="0"/>
              <a:t>, “</a:t>
            </a:r>
            <a:r>
              <a:rPr lang="en-US" sz="2400" i="1" dirty="0"/>
              <a:t>Fast convolutional neural networks for identifying long-lived particles in a high-granularity calorimeter</a:t>
            </a:r>
            <a:r>
              <a:rPr lang="en-US" sz="2400" dirty="0"/>
              <a:t>”, </a:t>
            </a:r>
            <a:r>
              <a:rPr lang="en-US" sz="2400" u="sng" dirty="0">
                <a:hlinkClick r:id="rId4"/>
              </a:rPr>
              <a:t>arXiv:2004.10744 [</a:t>
            </a:r>
            <a:r>
              <a:rPr lang="en-US" sz="2400" u="sng" dirty="0" err="1">
                <a:hlinkClick r:id="rId4"/>
              </a:rPr>
              <a:t>hep</a:t>
            </a:r>
            <a:r>
              <a:rPr lang="en-US" sz="2400" u="sng" dirty="0">
                <a:hlinkClick r:id="rId4"/>
              </a:rPr>
              <a:t>-ex]</a:t>
            </a:r>
            <a:r>
              <a:rPr lang="en-US" sz="2400" dirty="0"/>
              <a:t> (</a:t>
            </a:r>
            <a:r>
              <a:rPr lang="en-US" sz="2400"/>
              <a:t>2020</a:t>
            </a:r>
            <a:r>
              <a:rPr lang="en-US" sz="2400" smtClean="0"/>
              <a:t>).</a:t>
            </a:r>
          </a:p>
          <a:p>
            <a:pPr marL="0" indent="0">
              <a:buNone/>
            </a:pPr>
            <a:endParaRPr lang="en-US" sz="2400" dirty="0" smtClean="0"/>
          </a:p>
          <a:p>
            <a:pPr marL="0" indent="0">
              <a:buNone/>
            </a:pPr>
            <a:r>
              <a:rPr lang="it-IT" sz="2400" b="1" dirty="0">
                <a:solidFill>
                  <a:srgbClr val="C00000"/>
                </a:solidFill>
              </a:rPr>
              <a:t>12.</a:t>
            </a:r>
            <a:r>
              <a:rPr lang="it-IT" sz="2400" dirty="0">
                <a:solidFill>
                  <a:srgbClr val="C00000"/>
                </a:solidFill>
              </a:rPr>
              <a:t> </a:t>
            </a:r>
            <a:r>
              <a:rPr lang="en-GB" sz="2400" b="1" dirty="0"/>
              <a:t>T. Dorigo, J. </a:t>
            </a:r>
            <a:r>
              <a:rPr lang="en-GB" sz="2400" b="1" dirty="0" err="1"/>
              <a:t>Kieseler</a:t>
            </a:r>
            <a:r>
              <a:rPr lang="en-GB" sz="2400" b="1" dirty="0"/>
              <a:t>, L. Layer </a:t>
            </a:r>
            <a:r>
              <a:rPr lang="en-GB" sz="2400" dirty="0"/>
              <a:t>and </a:t>
            </a:r>
            <a:r>
              <a:rPr lang="en-GB" sz="2400" b="1" dirty="0"/>
              <a:t>G. Strong</a:t>
            </a:r>
            <a:r>
              <a:rPr lang="en-US" sz="2400" dirty="0"/>
              <a:t>, “</a:t>
            </a:r>
            <a:r>
              <a:rPr lang="en-US" sz="2400" i="1" dirty="0"/>
              <a:t>Muon Energy Measurement from Radiative Losses in a Calorimeter for a Collider Detector</a:t>
            </a:r>
            <a:r>
              <a:rPr lang="en-US" sz="2400" dirty="0"/>
              <a:t>”, </a:t>
            </a:r>
            <a:r>
              <a:rPr lang="en-US" sz="2400" u="sng" dirty="0">
                <a:hlinkClick r:id="rId5"/>
              </a:rPr>
              <a:t>http://arxiv.org/abs/2008.10958</a:t>
            </a:r>
            <a:r>
              <a:rPr lang="en-US" sz="2400" dirty="0"/>
              <a:t> (2020).</a:t>
            </a:r>
            <a:endParaRPr lang="it-IT" sz="2400" dirty="0"/>
          </a:p>
          <a:p>
            <a:pPr marL="0" indent="0">
              <a:buNone/>
            </a:pPr>
            <a:endParaRPr lang="it-IT" sz="2400" b="1" smtClean="0">
              <a:solidFill>
                <a:srgbClr val="C00000"/>
              </a:solidFill>
            </a:endParaRPr>
          </a:p>
          <a:p>
            <a:pPr marL="0" indent="0">
              <a:buNone/>
            </a:pPr>
            <a:r>
              <a:rPr lang="it-IT" sz="2400" b="1" smtClean="0">
                <a:solidFill>
                  <a:srgbClr val="C00000"/>
                </a:solidFill>
              </a:rPr>
              <a:t>13</a:t>
            </a:r>
            <a:r>
              <a:rPr lang="it-IT" sz="2400" b="1" dirty="0">
                <a:solidFill>
                  <a:srgbClr val="C00000"/>
                </a:solidFill>
              </a:rPr>
              <a:t>.</a:t>
            </a:r>
            <a:r>
              <a:rPr lang="it-IT" sz="2400" dirty="0"/>
              <a:t> </a:t>
            </a:r>
            <a:r>
              <a:rPr lang="en-GB" sz="2400" b="1" dirty="0"/>
              <a:t>T. Dorigo</a:t>
            </a:r>
            <a:r>
              <a:rPr lang="en-GB" sz="2400" dirty="0"/>
              <a:t>, "</a:t>
            </a:r>
            <a:r>
              <a:rPr lang="en-GB" sz="2400" i="1" dirty="0"/>
              <a:t>Geometry Optimization of a Muon-Electron Scattering Detector</a:t>
            </a:r>
            <a:r>
              <a:rPr lang="en-GB" sz="2400" dirty="0"/>
              <a:t>," Physics Open 4 (2020) 100022, arXiv:200200973[</a:t>
            </a:r>
            <a:r>
              <a:rPr lang="en-GB" sz="2400" dirty="0" err="1"/>
              <a:t>physics.ins-det</a:t>
            </a:r>
            <a:r>
              <a:rPr lang="en-GB" sz="2400" dirty="0"/>
              <a:t>], </a:t>
            </a:r>
            <a:r>
              <a:rPr lang="en-GB" sz="2400" dirty="0" err="1"/>
              <a:t>doi</a:t>
            </a:r>
            <a:r>
              <a:rPr lang="en-GB" sz="2400" dirty="0"/>
              <a:t>: </a:t>
            </a:r>
            <a:r>
              <a:rPr lang="en-GB" sz="2400" u="sng" dirty="0">
                <a:hlinkClick r:id="rId6"/>
              </a:rPr>
              <a:t>10.1016/j.physo.2020.100022</a:t>
            </a:r>
            <a:r>
              <a:rPr lang="en-GB" sz="2400" dirty="0" smtClean="0"/>
              <a:t>.</a:t>
            </a:r>
          </a:p>
          <a:p>
            <a:pPr marL="0" indent="0">
              <a:buNone/>
            </a:pPr>
            <a:endParaRPr lang="it-IT" sz="2400" b="1" smtClean="0">
              <a:solidFill>
                <a:srgbClr val="C00000"/>
              </a:solidFill>
            </a:endParaRPr>
          </a:p>
          <a:p>
            <a:pPr marL="0" indent="0">
              <a:buNone/>
            </a:pPr>
            <a:r>
              <a:rPr lang="it-IT" sz="2400" b="1" smtClean="0">
                <a:solidFill>
                  <a:srgbClr val="C00000"/>
                </a:solidFill>
              </a:rPr>
              <a:t>14</a:t>
            </a:r>
            <a:r>
              <a:rPr lang="it-IT" sz="2400" b="1" dirty="0">
                <a:solidFill>
                  <a:srgbClr val="C00000"/>
                </a:solidFill>
              </a:rPr>
              <a:t>. </a:t>
            </a:r>
            <a:r>
              <a:rPr lang="en-GB" sz="2400" dirty="0"/>
              <a:t>G. </a:t>
            </a:r>
            <a:r>
              <a:rPr lang="en-GB" sz="2400" dirty="0" err="1"/>
              <a:t>Abbiendi</a:t>
            </a:r>
            <a:r>
              <a:rPr lang="en-GB" sz="2400" dirty="0"/>
              <a:t> </a:t>
            </a:r>
            <a:r>
              <a:rPr lang="en-GB" sz="2400" i="1" dirty="0"/>
              <a:t>et al</a:t>
            </a:r>
            <a:r>
              <a:rPr lang="en-GB" sz="2400" dirty="0"/>
              <a:t>., “</a:t>
            </a:r>
            <a:r>
              <a:rPr lang="en-GB" sz="2400" i="1" dirty="0"/>
              <a:t>Letter of Intent: The </a:t>
            </a:r>
            <a:r>
              <a:rPr lang="en-GB" sz="2400" i="1" dirty="0" err="1"/>
              <a:t>MUonE</a:t>
            </a:r>
            <a:r>
              <a:rPr lang="en-GB" sz="2400" i="1" dirty="0"/>
              <a:t> Project</a:t>
            </a:r>
            <a:r>
              <a:rPr lang="en-GB" sz="2400" dirty="0"/>
              <a:t>”, </a:t>
            </a:r>
            <a:r>
              <a:rPr lang="en-GB" sz="2400" u="sng" dirty="0">
                <a:hlinkClick r:id="rId7"/>
              </a:rPr>
              <a:t>CERN-SPSC-2019-026</a:t>
            </a:r>
            <a:r>
              <a:rPr lang="en-GB" sz="2400" dirty="0"/>
              <a:t>/SPSC-I-252 (2019).</a:t>
            </a:r>
          </a:p>
          <a:p>
            <a:pPr marL="0" indent="0">
              <a:buNone/>
            </a:pPr>
            <a:endParaRPr lang="it-IT" dirty="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58</a:t>
            </a:fld>
            <a:endParaRPr lang="en-US"/>
          </a:p>
        </p:txBody>
      </p:sp>
    </p:spTree>
    <p:extLst>
      <p:ext uri="{BB962C8B-B14F-4D97-AF65-F5344CB8AC3E}">
        <p14:creationId xmlns:p14="http://schemas.microsoft.com/office/powerpoint/2010/main" val="282126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7</a:t>
            </a:r>
            <a:endParaRPr lang="it-IT" b="1" dirty="0">
              <a:solidFill>
                <a:srgbClr val="C00000"/>
              </a:solidFill>
            </a:endParaRPr>
          </a:p>
        </p:txBody>
      </p:sp>
      <p:sp>
        <p:nvSpPr>
          <p:cNvPr id="3" name="Segnaposto contenuto 2"/>
          <p:cNvSpPr>
            <a:spLocks noGrp="1"/>
          </p:cNvSpPr>
          <p:nvPr>
            <p:ph idx="1"/>
          </p:nvPr>
        </p:nvSpPr>
        <p:spPr/>
        <p:txBody>
          <a:bodyPr>
            <a:noAutofit/>
          </a:bodyPr>
          <a:lstStyle/>
          <a:p>
            <a:pPr marL="0" indent="0">
              <a:buNone/>
            </a:pPr>
            <a:r>
              <a:rPr lang="en-GB" sz="1800" b="1" dirty="0" smtClean="0">
                <a:solidFill>
                  <a:srgbClr val="C00000"/>
                </a:solidFill>
              </a:rPr>
              <a:t>15.</a:t>
            </a:r>
            <a:r>
              <a:rPr lang="en-GB" sz="1800" dirty="0" smtClean="0">
                <a:solidFill>
                  <a:srgbClr val="C00000"/>
                </a:solidFill>
              </a:rPr>
              <a:t> </a:t>
            </a:r>
            <a:r>
              <a:rPr lang="en-GB" sz="1800" b="1" dirty="0"/>
              <a:t>A. </a:t>
            </a:r>
            <a:r>
              <a:rPr lang="en-GB" sz="1800" b="1" dirty="0" err="1"/>
              <a:t>Güneş</a:t>
            </a:r>
            <a:r>
              <a:rPr lang="en-GB" sz="1800" b="1" dirty="0"/>
              <a:t> </a:t>
            </a:r>
            <a:r>
              <a:rPr lang="en-GB" sz="1800" b="1" dirty="0" err="1"/>
              <a:t>Baydin</a:t>
            </a:r>
            <a:r>
              <a:rPr lang="en-GB" sz="1800" dirty="0"/>
              <a:t>, B.A. </a:t>
            </a:r>
            <a:r>
              <a:rPr lang="en-GB" sz="1800" dirty="0" err="1"/>
              <a:t>Pearlmutter</a:t>
            </a:r>
            <a:r>
              <a:rPr lang="en-GB" sz="1800" dirty="0"/>
              <a:t>, A.A. </a:t>
            </a:r>
            <a:r>
              <a:rPr lang="en-GB" sz="1800" dirty="0" err="1"/>
              <a:t>Radul</a:t>
            </a:r>
            <a:r>
              <a:rPr lang="en-GB" sz="1800" dirty="0"/>
              <a:t>, and J.M. </a:t>
            </a:r>
            <a:r>
              <a:rPr lang="en-GB" sz="1800" dirty="0" err="1"/>
              <a:t>Siskind</a:t>
            </a:r>
            <a:r>
              <a:rPr lang="en-GB" sz="1800" dirty="0"/>
              <a:t>, “</a:t>
            </a:r>
            <a:r>
              <a:rPr lang="en-GB" sz="1800" i="1" dirty="0"/>
              <a:t>Automatic Differentiation in Machine Learning: a Survey</a:t>
            </a:r>
            <a:r>
              <a:rPr lang="en-GB" sz="1800" dirty="0"/>
              <a:t>”, Journal of Machine Learning Research (JMLR) 18 (153) (2018) 1, </a:t>
            </a:r>
            <a:r>
              <a:rPr lang="en-GB" sz="1800" u="sng" dirty="0">
                <a:hlinkClick r:id="rId2"/>
              </a:rPr>
              <a:t>http://</a:t>
            </a:r>
            <a:r>
              <a:rPr lang="en-GB" sz="1800" u="sng" dirty="0" smtClean="0">
                <a:hlinkClick r:id="rId2"/>
              </a:rPr>
              <a:t>jmlr.org/papers/v18/17-468.html</a:t>
            </a:r>
            <a:r>
              <a:rPr lang="it-IT" sz="1800" dirty="0" smtClean="0"/>
              <a:t>; </a:t>
            </a:r>
            <a:r>
              <a:rPr lang="en-GB" sz="1800" dirty="0" smtClean="0"/>
              <a:t>Y</a:t>
            </a:r>
            <a:r>
              <a:rPr lang="en-GB" sz="1800" dirty="0"/>
              <a:t>. </a:t>
            </a:r>
            <a:r>
              <a:rPr lang="en-GB" sz="1800" dirty="0" err="1"/>
              <a:t>LeCun</a:t>
            </a:r>
            <a:r>
              <a:rPr lang="en-GB" sz="1800" dirty="0"/>
              <a:t>, Y. </a:t>
            </a:r>
            <a:r>
              <a:rPr lang="en-GB" sz="1800" dirty="0" err="1"/>
              <a:t>Bengio</a:t>
            </a:r>
            <a:r>
              <a:rPr lang="en-GB" sz="1800" dirty="0"/>
              <a:t>, and G. Hinton, “</a:t>
            </a:r>
            <a:r>
              <a:rPr lang="en-GB" sz="1800" i="1" dirty="0"/>
              <a:t>Deep learning</a:t>
            </a:r>
            <a:r>
              <a:rPr lang="en-GB" sz="1800" dirty="0"/>
              <a:t>”, Nature, 521(7553) (2015) 436, </a:t>
            </a:r>
            <a:r>
              <a:rPr lang="en-GB" sz="1800" dirty="0" err="1"/>
              <a:t>doi</a:t>
            </a:r>
            <a:r>
              <a:rPr lang="en-GB" sz="1800" dirty="0"/>
              <a:t>: </a:t>
            </a:r>
            <a:r>
              <a:rPr lang="en-GB" sz="1800" u="sng" dirty="0">
                <a:hlinkClick r:id="rId3"/>
              </a:rPr>
              <a:t>10.1038/nature14539</a:t>
            </a:r>
            <a:r>
              <a:rPr lang="en-GB" sz="1800"/>
              <a:t>. </a:t>
            </a:r>
            <a:endParaRPr lang="en-GB" sz="1800" smtClean="0"/>
          </a:p>
          <a:p>
            <a:pPr marL="0" indent="0">
              <a:buNone/>
            </a:pPr>
            <a:endParaRPr lang="en-GB" sz="1800" dirty="0" smtClean="0"/>
          </a:p>
          <a:p>
            <a:pPr marL="0" indent="0">
              <a:buNone/>
            </a:pPr>
            <a:r>
              <a:rPr lang="it-IT" sz="1800" b="1" dirty="0">
                <a:solidFill>
                  <a:srgbClr val="C00000"/>
                </a:solidFill>
              </a:rPr>
              <a:t>16.</a:t>
            </a:r>
            <a:r>
              <a:rPr lang="it-IT" sz="1800" b="1" dirty="0"/>
              <a:t> </a:t>
            </a:r>
            <a:r>
              <a:rPr lang="en-GB" sz="1800" b="1" dirty="0"/>
              <a:t>P. de Castro </a:t>
            </a:r>
            <a:r>
              <a:rPr lang="en-GB" sz="1800" b="1" dirty="0" err="1"/>
              <a:t>Manzano</a:t>
            </a:r>
            <a:r>
              <a:rPr lang="en-GB" sz="1800" b="1" dirty="0"/>
              <a:t> </a:t>
            </a:r>
            <a:r>
              <a:rPr lang="en-GB" sz="1800" dirty="0"/>
              <a:t>and </a:t>
            </a:r>
            <a:r>
              <a:rPr lang="en-GB" sz="1800" b="1" dirty="0"/>
              <a:t>T. Dorigo</a:t>
            </a:r>
            <a:r>
              <a:rPr lang="en-GB" sz="1800" dirty="0"/>
              <a:t>, “</a:t>
            </a:r>
            <a:r>
              <a:rPr lang="en-GB" sz="1800" i="1" dirty="0"/>
              <a:t>INFERNO: Inference-Aware Neural Optimization</a:t>
            </a:r>
            <a:r>
              <a:rPr lang="en-GB" sz="1800" dirty="0"/>
              <a:t>”, Comp. Phys. </a:t>
            </a:r>
            <a:r>
              <a:rPr lang="en-GB" sz="1800" dirty="0" err="1"/>
              <a:t>Commun</a:t>
            </a:r>
            <a:r>
              <a:rPr lang="en-GB" sz="1800" dirty="0"/>
              <a:t>. 244 (2019) 170; Arxiv:1806.04743v2 [stat.ml] (2018), </a:t>
            </a:r>
            <a:r>
              <a:rPr lang="en-GB" sz="1800" dirty="0" err="1"/>
              <a:t>doi</a:t>
            </a:r>
            <a:r>
              <a:rPr lang="en-GB" sz="1800" dirty="0"/>
              <a:t>: </a:t>
            </a:r>
            <a:r>
              <a:rPr lang="en-GB" sz="1800" u="sng" dirty="0">
                <a:hlinkClick r:id="rId4"/>
              </a:rPr>
              <a:t>10.1016/j.cpc.2019.06.007</a:t>
            </a:r>
            <a:r>
              <a:rPr lang="en-GB" sz="1800" dirty="0"/>
              <a:t>.</a:t>
            </a:r>
          </a:p>
          <a:p>
            <a:pPr marL="0" indent="0">
              <a:buNone/>
            </a:pPr>
            <a:endParaRPr lang="en-GB" sz="1800" b="1" smtClean="0">
              <a:solidFill>
                <a:srgbClr val="C00000"/>
              </a:solidFill>
            </a:endParaRPr>
          </a:p>
          <a:p>
            <a:pPr marL="0" indent="0">
              <a:buNone/>
            </a:pPr>
            <a:r>
              <a:rPr lang="en-GB" sz="1800" b="1" smtClean="0">
                <a:solidFill>
                  <a:srgbClr val="C00000"/>
                </a:solidFill>
              </a:rPr>
              <a:t>17</a:t>
            </a:r>
            <a:r>
              <a:rPr lang="en-GB" sz="1800" b="1" dirty="0">
                <a:solidFill>
                  <a:srgbClr val="C00000"/>
                </a:solidFill>
              </a:rPr>
              <a:t>.</a:t>
            </a:r>
            <a:r>
              <a:rPr lang="en-GB" sz="1800" dirty="0"/>
              <a:t> </a:t>
            </a:r>
            <a:r>
              <a:rPr lang="en-US" sz="1800" dirty="0"/>
              <a:t>S. </a:t>
            </a:r>
            <a:r>
              <a:rPr lang="en-US" sz="1800" dirty="0" err="1"/>
              <a:t>Shirobokov</a:t>
            </a:r>
            <a:r>
              <a:rPr lang="en-US" sz="1800" dirty="0"/>
              <a:t>, </a:t>
            </a:r>
            <a:r>
              <a:rPr lang="en-US" sz="1800" b="1" dirty="0"/>
              <a:t>A. </a:t>
            </a:r>
            <a:r>
              <a:rPr lang="en-US" sz="1800" b="1" dirty="0" err="1"/>
              <a:t>Ustyuzhanin</a:t>
            </a:r>
            <a:r>
              <a:rPr lang="en-US" sz="1800" b="1" dirty="0"/>
              <a:t>, A. </a:t>
            </a:r>
            <a:r>
              <a:rPr lang="en-GB" sz="1800" b="1" dirty="0" err="1"/>
              <a:t>Güneş</a:t>
            </a:r>
            <a:r>
              <a:rPr lang="en-GB" sz="1800" b="1" dirty="0"/>
              <a:t> </a:t>
            </a:r>
            <a:r>
              <a:rPr lang="en-US" sz="1800" b="1" dirty="0" err="1"/>
              <a:t>Badyin</a:t>
            </a:r>
            <a:r>
              <a:rPr lang="en-US" sz="1800" dirty="0"/>
              <a:t> </a:t>
            </a:r>
            <a:r>
              <a:rPr lang="en-US" sz="1800" i="1" dirty="0"/>
              <a:t>et al</a:t>
            </a:r>
            <a:r>
              <a:rPr lang="en-US" sz="1800" dirty="0"/>
              <a:t>., “</a:t>
            </a:r>
            <a:r>
              <a:rPr lang="en-US" sz="1800" i="1" dirty="0"/>
              <a:t>Differentiating the Black-Box: Optimization with Local Generative Surrogates</a:t>
            </a:r>
            <a:r>
              <a:rPr lang="en-US" sz="1800" dirty="0"/>
              <a:t>”, </a:t>
            </a:r>
            <a:r>
              <a:rPr lang="en-US" sz="1800" u="sng" dirty="0">
                <a:hlinkClick r:id="rId5"/>
              </a:rPr>
              <a:t>arXiv:2002.04632v1[</a:t>
            </a:r>
            <a:r>
              <a:rPr lang="en-US" sz="1800" u="sng" dirty="0" err="1">
                <a:hlinkClick r:id="rId5"/>
              </a:rPr>
              <a:t>cs.LG</a:t>
            </a:r>
            <a:r>
              <a:rPr lang="en-US" sz="1800" u="sng" dirty="0">
                <a:hlinkClick r:id="rId5"/>
              </a:rPr>
              <a:t>]</a:t>
            </a:r>
            <a:r>
              <a:rPr lang="en-US" sz="1800" dirty="0"/>
              <a:t> (2020</a:t>
            </a:r>
            <a:r>
              <a:rPr lang="en-US" sz="1800" dirty="0" smtClean="0"/>
              <a:t>).</a:t>
            </a:r>
          </a:p>
          <a:p>
            <a:pPr marL="0" indent="0">
              <a:buNone/>
            </a:pPr>
            <a:endParaRPr lang="en-GB" sz="1800" b="1" smtClean="0">
              <a:solidFill>
                <a:srgbClr val="C00000"/>
              </a:solidFill>
            </a:endParaRPr>
          </a:p>
          <a:p>
            <a:pPr marL="0" indent="0">
              <a:buNone/>
            </a:pPr>
            <a:r>
              <a:rPr lang="en-GB" sz="1800" b="1" smtClean="0">
                <a:solidFill>
                  <a:srgbClr val="C00000"/>
                </a:solidFill>
              </a:rPr>
              <a:t>18</a:t>
            </a:r>
            <a:r>
              <a:rPr lang="en-GB" sz="1800" b="1" dirty="0">
                <a:solidFill>
                  <a:srgbClr val="C00000"/>
                </a:solidFill>
              </a:rPr>
              <a:t>. </a:t>
            </a:r>
            <a:r>
              <a:rPr lang="en-US" sz="1800" dirty="0"/>
              <a:t>S. </a:t>
            </a:r>
            <a:r>
              <a:rPr lang="en-US" sz="1800" dirty="0" err="1"/>
              <a:t>Wuyckens</a:t>
            </a:r>
            <a:r>
              <a:rPr lang="en-US" sz="1800" dirty="0"/>
              <a:t>, </a:t>
            </a:r>
            <a:r>
              <a:rPr lang="en-US" sz="1800" b="1" dirty="0"/>
              <a:t>A. </a:t>
            </a:r>
            <a:r>
              <a:rPr lang="en-US" sz="1800" b="1" dirty="0" err="1"/>
              <a:t>Giammanco</a:t>
            </a:r>
            <a:r>
              <a:rPr lang="en-US" sz="1800" dirty="0"/>
              <a:t>, P. </a:t>
            </a:r>
            <a:r>
              <a:rPr lang="en-US" sz="1800" dirty="0" err="1"/>
              <a:t>Demin</a:t>
            </a:r>
            <a:r>
              <a:rPr lang="en-US" sz="1800" dirty="0"/>
              <a:t>, and E. Cortina Gil, “</a:t>
            </a:r>
            <a:r>
              <a:rPr lang="en-US" sz="1800" i="1" dirty="0"/>
              <a:t>A Portable muon telescope based on small and gas-tight Resistive Plate Chambers</a:t>
            </a:r>
            <a:r>
              <a:rPr lang="en-US" sz="1800" dirty="0"/>
              <a:t>”, Phil. Trans. Royal Soc. A377 (2019) 2137, arXiv:1806.06602v2[</a:t>
            </a:r>
            <a:r>
              <a:rPr lang="en-US" sz="1800" dirty="0" err="1"/>
              <a:t>physics.ins-det</a:t>
            </a:r>
            <a:r>
              <a:rPr lang="en-US" sz="1800" dirty="0"/>
              <a:t>] (2018), </a:t>
            </a:r>
            <a:r>
              <a:rPr lang="en-US" sz="1800" dirty="0" err="1"/>
              <a:t>doi</a:t>
            </a:r>
            <a:r>
              <a:rPr lang="en-US" sz="1800" dirty="0"/>
              <a:t>: </a:t>
            </a:r>
            <a:r>
              <a:rPr lang="en-US" sz="1800" u="sng" dirty="0">
                <a:hlinkClick r:id="rId6"/>
              </a:rPr>
              <a:t>10.1098/rsta.2018.0139</a:t>
            </a:r>
            <a:r>
              <a:rPr lang="en-US" sz="1800" dirty="0"/>
              <a:t>.</a:t>
            </a:r>
            <a:endParaRPr lang="it-IT" sz="1800" dirty="0"/>
          </a:p>
          <a:p>
            <a:pPr marL="0" indent="0">
              <a:buNone/>
            </a:pPr>
            <a:endParaRPr lang="it-IT" sz="2400" dirty="0"/>
          </a:p>
          <a:p>
            <a:pPr marL="0" indent="0">
              <a:buNone/>
            </a:pPr>
            <a:endParaRPr lang="it-IT" sz="2400" dirty="0"/>
          </a:p>
          <a:p>
            <a:pPr marL="0" indent="0">
              <a:buNone/>
            </a:pPr>
            <a:endParaRPr lang="it-IT" sz="2400"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59</a:t>
            </a:fld>
            <a:endParaRPr lang="en-US"/>
          </a:p>
        </p:txBody>
      </p:sp>
    </p:spTree>
    <p:extLst>
      <p:ext uri="{BB962C8B-B14F-4D97-AF65-F5344CB8AC3E}">
        <p14:creationId xmlns:p14="http://schemas.microsoft.com/office/powerpoint/2010/main" val="3709962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3072" y="457200"/>
            <a:ext cx="10368705" cy="1143000"/>
          </a:xfrm>
        </p:spPr>
        <p:txBody>
          <a:bodyPr>
            <a:normAutofit fontScale="90000"/>
          </a:bodyPr>
          <a:lstStyle/>
          <a:p>
            <a:r>
              <a:rPr lang="it-IT" b="1" dirty="0" smtClean="0">
                <a:solidFill>
                  <a:srgbClr val="C00000"/>
                </a:solidFill>
              </a:rPr>
              <a:t> </a:t>
            </a:r>
            <a:r>
              <a:rPr lang="it-IT" sz="4900" b="1" dirty="0" smtClean="0">
                <a:solidFill>
                  <a:srgbClr val="C00000"/>
                </a:solidFill>
              </a:rPr>
              <a:t>BTW - Can </a:t>
            </a:r>
            <a:r>
              <a:rPr lang="it-IT" sz="4900" b="1" dirty="0" err="1" smtClean="0">
                <a:solidFill>
                  <a:srgbClr val="C00000"/>
                </a:solidFill>
              </a:rPr>
              <a:t>We</a:t>
            </a:r>
            <a:r>
              <a:rPr lang="it-IT" sz="4900" b="1" dirty="0" smtClean="0">
                <a:solidFill>
                  <a:srgbClr val="C00000"/>
                </a:solidFill>
              </a:rPr>
              <a:t> </a:t>
            </a:r>
            <a:r>
              <a:rPr lang="it-IT" sz="4900" b="1" dirty="0" err="1" smtClean="0">
                <a:solidFill>
                  <a:srgbClr val="C00000"/>
                </a:solidFill>
              </a:rPr>
              <a:t>Agree</a:t>
            </a:r>
            <a:r>
              <a:rPr lang="it-IT" sz="4900" b="1" dirty="0" smtClean="0">
                <a:solidFill>
                  <a:srgbClr val="C00000"/>
                </a:solidFill>
              </a:rPr>
              <a:t> </a:t>
            </a:r>
            <a:r>
              <a:rPr lang="it-IT" sz="4900" b="1" dirty="0">
                <a:solidFill>
                  <a:srgbClr val="C00000"/>
                </a:solidFill>
              </a:rPr>
              <a:t>on </a:t>
            </a:r>
            <a:r>
              <a:rPr lang="it-IT" sz="4900" b="1" dirty="0" err="1" smtClean="0">
                <a:solidFill>
                  <a:srgbClr val="C00000"/>
                </a:solidFill>
              </a:rPr>
              <a:t>What</a:t>
            </a:r>
            <a:r>
              <a:rPr lang="it-IT" sz="4900" b="1" dirty="0" smtClean="0">
                <a:solidFill>
                  <a:srgbClr val="C00000"/>
                </a:solidFill>
              </a:rPr>
              <a:t> </a:t>
            </a:r>
            <a:r>
              <a:rPr lang="it-IT" sz="4900" b="1" dirty="0">
                <a:solidFill>
                  <a:srgbClr val="C00000"/>
                </a:solidFill>
              </a:rPr>
              <a:t>"Learning" </a:t>
            </a:r>
            <a:r>
              <a:rPr lang="it-IT" sz="4900" b="1" dirty="0" err="1" smtClean="0">
                <a:solidFill>
                  <a:srgbClr val="C00000"/>
                </a:solidFill>
              </a:rPr>
              <a:t>Is</a:t>
            </a:r>
            <a:r>
              <a:rPr lang="it-IT" sz="4900" b="1" dirty="0">
                <a:solidFill>
                  <a:srgbClr val="C00000"/>
                </a:solidFill>
              </a:rPr>
              <a:t>?</a:t>
            </a:r>
            <a:endParaRPr lang="en-US" sz="4900" b="1" dirty="0">
              <a:solidFill>
                <a:srgbClr val="C00000"/>
              </a:solidFill>
            </a:endParaRPr>
          </a:p>
        </p:txBody>
      </p:sp>
      <p:sp>
        <p:nvSpPr>
          <p:cNvPr id="3" name="Segnaposto contenuto 2"/>
          <p:cNvSpPr>
            <a:spLocks noGrp="1"/>
          </p:cNvSpPr>
          <p:nvPr>
            <p:ph idx="1"/>
          </p:nvPr>
        </p:nvSpPr>
        <p:spPr>
          <a:xfrm>
            <a:off x="923072" y="1600200"/>
            <a:ext cx="9622264" cy="5141168"/>
          </a:xfrm>
        </p:spPr>
        <p:txBody>
          <a:bodyPr>
            <a:normAutofit fontScale="77500" lnSpcReduction="20000"/>
          </a:bodyPr>
          <a:lstStyle/>
          <a:p>
            <a:pPr marL="0" indent="0">
              <a:lnSpc>
                <a:spcPct val="105000"/>
              </a:lnSpc>
              <a:buNone/>
            </a:pPr>
            <a:r>
              <a:rPr lang="it-IT" dirty="0" err="1" smtClean="0"/>
              <a:t>Maybe</a:t>
            </a:r>
            <a:r>
              <a:rPr lang="it-IT" dirty="0" smtClean="0"/>
              <a:t> </a:t>
            </a:r>
            <a:r>
              <a:rPr lang="it-IT" dirty="0" err="1" smtClean="0"/>
              <a:t>this</a:t>
            </a:r>
            <a:r>
              <a:rPr lang="it-IT" dirty="0" smtClean="0"/>
              <a:t> </a:t>
            </a:r>
            <a:r>
              <a:rPr lang="it-IT" dirty="0" err="1" smtClean="0"/>
              <a:t>really</a:t>
            </a:r>
            <a:r>
              <a:rPr lang="it-IT" dirty="0" smtClean="0"/>
              <a:t> </a:t>
            </a:r>
            <a:r>
              <a:rPr lang="it-IT" dirty="0" err="1" smtClean="0"/>
              <a:t>is</a:t>
            </a:r>
            <a:r>
              <a:rPr lang="it-IT" dirty="0" smtClean="0"/>
              <a:t> the </a:t>
            </a:r>
            <a:r>
              <a:rPr lang="it-IT" dirty="0" err="1" smtClean="0"/>
              <a:t>relevant</a:t>
            </a:r>
            <a:r>
              <a:rPr lang="it-IT" dirty="0" smtClean="0"/>
              <a:t> </a:t>
            </a:r>
            <a:r>
              <a:rPr lang="it-IT" dirty="0" err="1" smtClean="0"/>
              <a:t>question</a:t>
            </a:r>
            <a:r>
              <a:rPr lang="it-IT" dirty="0" smtClean="0"/>
              <a:t>. </a:t>
            </a:r>
            <a:r>
              <a:rPr lang="it-IT" dirty="0" err="1" smtClean="0"/>
              <a:t>Not</a:t>
            </a:r>
            <a:r>
              <a:rPr lang="it-IT" dirty="0" smtClean="0"/>
              <a:t> </a:t>
            </a:r>
            <a:r>
              <a:rPr lang="it-IT" dirty="0" err="1" smtClean="0"/>
              <a:t>idle</a:t>
            </a:r>
            <a:r>
              <a:rPr lang="it-IT" dirty="0" smtClean="0"/>
              <a:t> to </a:t>
            </a:r>
            <a:r>
              <a:rPr lang="it-IT" dirty="0" err="1" smtClean="0"/>
              <a:t>answer</a:t>
            </a:r>
            <a:r>
              <a:rPr lang="it-IT" dirty="0" smtClean="0"/>
              <a:t> </a:t>
            </a:r>
            <a:r>
              <a:rPr lang="it-IT" dirty="0" err="1" smtClean="0"/>
              <a:t>it</a:t>
            </a:r>
            <a:r>
              <a:rPr lang="it-IT" dirty="0" smtClean="0"/>
              <a:t>, </a:t>
            </a:r>
            <a:r>
              <a:rPr lang="it-IT" dirty="0" err="1" smtClean="0"/>
              <a:t>as</a:t>
            </a:r>
            <a:r>
              <a:rPr lang="it-IT" dirty="0" smtClean="0"/>
              <a:t> by </a:t>
            </a:r>
            <a:r>
              <a:rPr lang="it-IT" dirty="0" err="1" smtClean="0"/>
              <a:t>clarifying</a:t>
            </a:r>
            <a:r>
              <a:rPr lang="it-IT" dirty="0" smtClean="0"/>
              <a:t> </a:t>
            </a:r>
            <a:r>
              <a:rPr lang="it-IT" dirty="0" err="1" smtClean="0"/>
              <a:t>what</a:t>
            </a:r>
            <a:r>
              <a:rPr lang="it-IT" dirty="0" smtClean="0"/>
              <a:t> </a:t>
            </a:r>
            <a:r>
              <a:rPr lang="it-IT" dirty="0" err="1" smtClean="0"/>
              <a:t>our</a:t>
            </a:r>
            <a:r>
              <a:rPr lang="it-IT" dirty="0" smtClean="0"/>
              <a:t> goal </a:t>
            </a:r>
            <a:r>
              <a:rPr lang="it-IT" dirty="0" err="1" smtClean="0"/>
              <a:t>is</a:t>
            </a:r>
            <a:r>
              <a:rPr lang="it-IT" dirty="0" smtClean="0"/>
              <a:t> </a:t>
            </a:r>
            <a:r>
              <a:rPr lang="it-IT" dirty="0" err="1" smtClean="0"/>
              <a:t>we</a:t>
            </a:r>
            <a:r>
              <a:rPr lang="it-IT" dirty="0" smtClean="0"/>
              <a:t> take a </a:t>
            </a:r>
            <a:r>
              <a:rPr lang="it-IT" dirty="0" err="1" smtClean="0"/>
              <a:t>step</a:t>
            </a:r>
            <a:r>
              <a:rPr lang="it-IT" dirty="0" smtClean="0"/>
              <a:t> in the right </a:t>
            </a:r>
            <a:r>
              <a:rPr lang="it-IT" dirty="0" err="1" smtClean="0"/>
              <a:t>direction</a:t>
            </a:r>
            <a:r>
              <a:rPr lang="it-IT" dirty="0" smtClean="0"/>
              <a:t>. </a:t>
            </a:r>
            <a:r>
              <a:rPr lang="it-IT" dirty="0" err="1" smtClean="0"/>
              <a:t>Artificial</a:t>
            </a:r>
            <a:r>
              <a:rPr lang="it-IT" dirty="0" smtClean="0"/>
              <a:t> intelligence </a:t>
            </a:r>
            <a:r>
              <a:rPr lang="it-IT" dirty="0" err="1" smtClean="0"/>
              <a:t>requires</a:t>
            </a:r>
            <a:r>
              <a:rPr lang="it-IT" dirty="0" smtClean="0"/>
              <a:t> </a:t>
            </a:r>
            <a:r>
              <a:rPr lang="it-IT" dirty="0" err="1" smtClean="0"/>
              <a:t>machines</a:t>
            </a:r>
            <a:r>
              <a:rPr lang="it-IT" dirty="0" smtClean="0"/>
              <a:t> to </a:t>
            </a:r>
            <a:r>
              <a:rPr lang="it-IT" dirty="0" err="1" smtClean="0"/>
              <a:t>learn</a:t>
            </a:r>
            <a:r>
              <a:rPr lang="it-IT" dirty="0" smtClean="0"/>
              <a:t> new </a:t>
            </a:r>
            <a:r>
              <a:rPr lang="it-IT" dirty="0" err="1" smtClean="0"/>
              <a:t>tricks</a:t>
            </a:r>
            <a:r>
              <a:rPr lang="it-IT" dirty="0" smtClean="0"/>
              <a:t> from </a:t>
            </a:r>
            <a:r>
              <a:rPr lang="it-IT" dirty="0" err="1" smtClean="0"/>
              <a:t>experience</a:t>
            </a:r>
            <a:r>
              <a:rPr lang="it-IT" dirty="0" smtClean="0"/>
              <a:t>!</a:t>
            </a:r>
          </a:p>
          <a:p>
            <a:pPr marL="0" indent="0">
              <a:lnSpc>
                <a:spcPct val="105000"/>
              </a:lnSpc>
              <a:buNone/>
            </a:pPr>
            <a:endParaRPr lang="it-IT" dirty="0" smtClean="0"/>
          </a:p>
          <a:p>
            <a:pPr marL="0" indent="0">
              <a:lnSpc>
                <a:spcPct val="105000"/>
              </a:lnSpc>
              <a:buNone/>
            </a:pPr>
            <a:r>
              <a:rPr lang="it-IT" dirty="0" smtClean="0"/>
              <a:t>Some </a:t>
            </a:r>
            <a:r>
              <a:rPr lang="it-IT" b="1" dirty="0" err="1" smtClean="0"/>
              <a:t>definitions</a:t>
            </a:r>
            <a:r>
              <a:rPr lang="it-IT" b="1" dirty="0" smtClean="0"/>
              <a:t> of Learning</a:t>
            </a:r>
            <a:r>
              <a:rPr lang="it-IT" dirty="0" smtClean="0"/>
              <a:t>:</a:t>
            </a:r>
          </a:p>
          <a:p>
            <a:pPr>
              <a:lnSpc>
                <a:spcPct val="105000"/>
              </a:lnSpc>
            </a:pPr>
            <a:r>
              <a:rPr lang="en-US" dirty="0" smtClean="0"/>
              <a:t>the </a:t>
            </a:r>
            <a:r>
              <a:rPr lang="en-US" dirty="0">
                <a:solidFill>
                  <a:srgbClr val="0070C0"/>
                </a:solidFill>
              </a:rPr>
              <a:t>process of acquiring new, or modifying existing, knowledge, behaviors, skills, values, or </a:t>
            </a:r>
            <a:r>
              <a:rPr lang="en-US" dirty="0" smtClean="0">
                <a:solidFill>
                  <a:srgbClr val="0070C0"/>
                </a:solidFill>
              </a:rPr>
              <a:t>preferences</a:t>
            </a:r>
            <a:endParaRPr lang="it-IT" dirty="0">
              <a:solidFill>
                <a:srgbClr val="0070C0"/>
              </a:solidFill>
            </a:endParaRPr>
          </a:p>
          <a:p>
            <a:pPr>
              <a:lnSpc>
                <a:spcPct val="105000"/>
              </a:lnSpc>
            </a:pPr>
            <a:r>
              <a:rPr lang="en-US" dirty="0" smtClean="0"/>
              <a:t>the </a:t>
            </a:r>
            <a:r>
              <a:rPr lang="en-US" dirty="0"/>
              <a:t>acquisition of knowledge or skills through study, experience, or being </a:t>
            </a:r>
            <a:r>
              <a:rPr lang="en-US" dirty="0" smtClean="0"/>
              <a:t>taught.</a:t>
            </a:r>
          </a:p>
          <a:p>
            <a:pPr>
              <a:lnSpc>
                <a:spcPct val="105000"/>
              </a:lnSpc>
            </a:pPr>
            <a:r>
              <a:rPr lang="en-US" dirty="0" smtClean="0"/>
              <a:t>becoming </a:t>
            </a:r>
            <a:r>
              <a:rPr lang="en-US" dirty="0"/>
              <a:t>aware </a:t>
            </a:r>
            <a:r>
              <a:rPr lang="en-US"/>
              <a:t>of </a:t>
            </a:r>
            <a:r>
              <a:rPr lang="en-US" smtClean="0"/>
              <a:t>something, </a:t>
            </a:r>
            <a:r>
              <a:rPr lang="en-US" dirty="0"/>
              <a:t>by information or from observation</a:t>
            </a:r>
            <a:r>
              <a:rPr lang="en-US" dirty="0" smtClean="0"/>
              <a:t>.</a:t>
            </a:r>
          </a:p>
          <a:p>
            <a:pPr marL="0" indent="0">
              <a:lnSpc>
                <a:spcPct val="105000"/>
              </a:lnSpc>
              <a:buNone/>
            </a:pPr>
            <a:endParaRPr lang="it-IT" dirty="0" smtClean="0"/>
          </a:p>
          <a:p>
            <a:pPr marL="0" indent="0">
              <a:lnSpc>
                <a:spcPct val="105000"/>
              </a:lnSpc>
              <a:buNone/>
            </a:pPr>
            <a:r>
              <a:rPr lang="it-IT" dirty="0" smtClean="0"/>
              <a:t>In general: </a:t>
            </a:r>
            <a:r>
              <a:rPr lang="it-IT" dirty="0" err="1" smtClean="0">
                <a:solidFill>
                  <a:srgbClr val="FF0000"/>
                </a:solidFill>
              </a:rPr>
              <a:t>learning</a:t>
            </a:r>
            <a:r>
              <a:rPr lang="it-IT" dirty="0" smtClean="0">
                <a:solidFill>
                  <a:srgbClr val="FF0000"/>
                </a:solidFill>
              </a:rPr>
              <a:t> </a:t>
            </a:r>
            <a:r>
              <a:rPr lang="it-IT" dirty="0" err="1" smtClean="0">
                <a:solidFill>
                  <a:srgbClr val="FF0000"/>
                </a:solidFill>
              </a:rPr>
              <a:t>involves</a:t>
            </a:r>
            <a:r>
              <a:rPr lang="it-IT" dirty="0" smtClean="0">
                <a:solidFill>
                  <a:srgbClr val="FF0000"/>
                </a:solidFill>
              </a:rPr>
              <a:t> </a:t>
            </a:r>
            <a:r>
              <a:rPr lang="it-IT" b="1" dirty="0" err="1" smtClean="0">
                <a:solidFill>
                  <a:srgbClr val="FF0000"/>
                </a:solidFill>
              </a:rPr>
              <a:t>adapting</a:t>
            </a:r>
            <a:r>
              <a:rPr lang="it-IT" b="1" dirty="0" smtClean="0">
                <a:solidFill>
                  <a:srgbClr val="FF0000"/>
                </a:solidFill>
              </a:rPr>
              <a:t> </a:t>
            </a:r>
            <a:r>
              <a:rPr lang="it-IT" b="1" dirty="0" err="1" smtClean="0">
                <a:solidFill>
                  <a:srgbClr val="FF0000"/>
                </a:solidFill>
              </a:rPr>
              <a:t>our</a:t>
            </a:r>
            <a:r>
              <a:rPr lang="it-IT" b="1" dirty="0" smtClean="0">
                <a:solidFill>
                  <a:srgbClr val="FF0000"/>
                </a:solidFill>
              </a:rPr>
              <a:t> </a:t>
            </a:r>
            <a:r>
              <a:rPr lang="it-IT" b="1" dirty="0" err="1" smtClean="0">
                <a:solidFill>
                  <a:srgbClr val="FF0000"/>
                </a:solidFill>
              </a:rPr>
              <a:t>response</a:t>
            </a:r>
            <a:r>
              <a:rPr lang="it-IT" b="1" dirty="0" smtClean="0">
                <a:solidFill>
                  <a:srgbClr val="FF0000"/>
                </a:solidFill>
              </a:rPr>
              <a:t> </a:t>
            </a:r>
            <a:r>
              <a:rPr lang="it-IT" dirty="0" smtClean="0">
                <a:solidFill>
                  <a:srgbClr val="FF0000"/>
                </a:solidFill>
              </a:rPr>
              <a:t>to </a:t>
            </a:r>
            <a:r>
              <a:rPr lang="it-IT" dirty="0" err="1" smtClean="0">
                <a:solidFill>
                  <a:srgbClr val="FF0000"/>
                </a:solidFill>
              </a:rPr>
              <a:t>stimuli</a:t>
            </a:r>
            <a:r>
              <a:rPr lang="it-IT" dirty="0" smtClean="0">
                <a:solidFill>
                  <a:srgbClr val="FF0000"/>
                </a:solidFill>
              </a:rPr>
              <a:t> via a </a:t>
            </a:r>
            <a:r>
              <a:rPr lang="it-IT" dirty="0" err="1" smtClean="0">
                <a:solidFill>
                  <a:srgbClr val="FF0000"/>
                </a:solidFill>
              </a:rPr>
              <a:t>continuous</a:t>
            </a:r>
            <a:r>
              <a:rPr lang="it-IT" dirty="0" smtClean="0">
                <a:solidFill>
                  <a:srgbClr val="FF0000"/>
                </a:solidFill>
              </a:rPr>
              <a:t> </a:t>
            </a:r>
            <a:r>
              <a:rPr lang="it-IT" dirty="0" err="1" smtClean="0">
                <a:solidFill>
                  <a:srgbClr val="FF0000"/>
                </a:solidFill>
              </a:rPr>
              <a:t>inference</a:t>
            </a:r>
            <a:r>
              <a:rPr lang="it-IT" dirty="0" smtClean="0"/>
              <a:t>. The </a:t>
            </a:r>
            <a:r>
              <a:rPr lang="it-IT" dirty="0" err="1" smtClean="0"/>
              <a:t>inference</a:t>
            </a:r>
            <a:r>
              <a:rPr lang="it-IT" dirty="0" smtClean="0"/>
              <a:t> </a:t>
            </a:r>
            <a:r>
              <a:rPr lang="it-IT" dirty="0" err="1" smtClean="0"/>
              <a:t>is</a:t>
            </a:r>
            <a:r>
              <a:rPr lang="it-IT" dirty="0" smtClean="0"/>
              <a:t> </a:t>
            </a:r>
            <a:r>
              <a:rPr lang="it-IT" dirty="0" err="1" smtClean="0"/>
              <a:t>done</a:t>
            </a:r>
            <a:r>
              <a:rPr lang="it-IT" dirty="0" smtClean="0"/>
              <a:t> by </a:t>
            </a:r>
            <a:r>
              <a:rPr lang="it-IT" dirty="0" err="1" smtClean="0"/>
              <a:t>comparing</a:t>
            </a:r>
            <a:r>
              <a:rPr lang="it-IT" dirty="0" smtClean="0"/>
              <a:t> new data to data </a:t>
            </a:r>
            <a:r>
              <a:rPr lang="it-IT" dirty="0" err="1" smtClean="0"/>
              <a:t>already</a:t>
            </a:r>
            <a:r>
              <a:rPr lang="it-IT" dirty="0" smtClean="0"/>
              <a:t> </a:t>
            </a:r>
            <a:r>
              <a:rPr lang="it-IT" dirty="0" err="1" smtClean="0"/>
              <a:t>processed</a:t>
            </a:r>
            <a:r>
              <a:rPr lang="it-IT" dirty="0" smtClean="0"/>
              <a:t>. How </a:t>
            </a:r>
            <a:r>
              <a:rPr lang="it-IT" dirty="0" err="1" smtClean="0"/>
              <a:t>is</a:t>
            </a:r>
            <a:r>
              <a:rPr lang="it-IT" dirty="0" smtClean="0"/>
              <a:t> </a:t>
            </a:r>
            <a:r>
              <a:rPr lang="it-IT" dirty="0" err="1" smtClean="0"/>
              <a:t>that</a:t>
            </a:r>
            <a:r>
              <a:rPr lang="it-IT" dirty="0" smtClean="0"/>
              <a:t> </a:t>
            </a:r>
            <a:r>
              <a:rPr lang="it-IT" dirty="0" err="1" smtClean="0"/>
              <a:t>done</a:t>
            </a:r>
            <a:r>
              <a:rPr lang="it-IT" dirty="0" smtClean="0"/>
              <a:t>? </a:t>
            </a:r>
            <a:r>
              <a:rPr lang="it-IT" b="1" dirty="0" smtClean="0"/>
              <a:t>By the use </a:t>
            </a:r>
            <a:r>
              <a:rPr lang="it-IT" b="1" smtClean="0"/>
              <a:t>of the mechanism called analogy</a:t>
            </a:r>
            <a:r>
              <a:rPr lang="it-IT" dirty="0" smtClean="0"/>
              <a:t>.</a:t>
            </a:r>
            <a:endParaRPr lang="en-US" dirty="0"/>
          </a:p>
        </p:txBody>
      </p:sp>
      <p:sp>
        <p:nvSpPr>
          <p:cNvPr id="5" name="Segnaposto numero diapositiva 4"/>
          <p:cNvSpPr>
            <a:spLocks noGrp="1"/>
          </p:cNvSpPr>
          <p:nvPr>
            <p:ph type="sldNum" sz="quarter" idx="12"/>
          </p:nvPr>
        </p:nvSpPr>
        <p:spPr/>
        <p:txBody>
          <a:bodyPr/>
          <a:lstStyle/>
          <a:p>
            <a:fld id="{C6657B89-A023-4184-86DD-540BD0318D04}" type="slidenum">
              <a:rPr lang="en-US" smtClean="0"/>
              <a:t>6</a:t>
            </a:fld>
            <a:endParaRPr lang="en-US"/>
          </a:p>
        </p:txBody>
      </p:sp>
    </p:spTree>
    <p:extLst>
      <p:ext uri="{BB962C8B-B14F-4D97-AF65-F5344CB8AC3E}">
        <p14:creationId xmlns:p14="http://schemas.microsoft.com/office/powerpoint/2010/main" val="16254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8</a:t>
            </a:r>
            <a:endParaRPr lang="it-IT" b="1" dirty="0">
              <a:solidFill>
                <a:srgbClr val="C00000"/>
              </a:solidFill>
            </a:endParaRPr>
          </a:p>
        </p:txBody>
      </p:sp>
      <p:sp>
        <p:nvSpPr>
          <p:cNvPr id="3" name="Segnaposto contenuto 2"/>
          <p:cNvSpPr>
            <a:spLocks noGrp="1"/>
          </p:cNvSpPr>
          <p:nvPr>
            <p:ph idx="1"/>
          </p:nvPr>
        </p:nvSpPr>
        <p:spPr>
          <a:xfrm>
            <a:off x="838200" y="1825624"/>
            <a:ext cx="10515600" cy="4811843"/>
          </a:xfrm>
        </p:spPr>
        <p:txBody>
          <a:bodyPr>
            <a:normAutofit/>
          </a:bodyPr>
          <a:lstStyle/>
          <a:p>
            <a:pPr marL="0" indent="0">
              <a:buNone/>
            </a:pPr>
            <a:r>
              <a:rPr lang="it-IT" sz="1800" b="1" dirty="0" smtClean="0">
                <a:solidFill>
                  <a:srgbClr val="C00000"/>
                </a:solidFill>
              </a:rPr>
              <a:t>19.</a:t>
            </a:r>
            <a:r>
              <a:rPr lang="it-IT" sz="1800" dirty="0" smtClean="0"/>
              <a:t> </a:t>
            </a:r>
            <a:r>
              <a:rPr lang="en-US" sz="1800" dirty="0"/>
              <a:t>P. </a:t>
            </a:r>
            <a:r>
              <a:rPr lang="en-US" sz="1800" dirty="0" err="1"/>
              <a:t>Giubilato</a:t>
            </a:r>
            <a:r>
              <a:rPr lang="en-US" sz="1800" dirty="0"/>
              <a:t> </a:t>
            </a:r>
            <a:r>
              <a:rPr lang="en-US" sz="1800" i="1" dirty="0"/>
              <a:t>et al</a:t>
            </a:r>
            <a:r>
              <a:rPr lang="en-US" sz="1800" dirty="0"/>
              <a:t>., “</a:t>
            </a:r>
            <a:r>
              <a:rPr lang="en-US" sz="1800" i="1" dirty="0" err="1"/>
              <a:t>iMPACT</a:t>
            </a:r>
            <a:r>
              <a:rPr lang="en-US" sz="1800" i="1" dirty="0"/>
              <a:t>: innovative </a:t>
            </a:r>
            <a:r>
              <a:rPr lang="en-US" sz="1800" i="1" dirty="0" err="1"/>
              <a:t>pCT</a:t>
            </a:r>
            <a:r>
              <a:rPr lang="en-US" sz="1800" i="1" dirty="0"/>
              <a:t> scanner</a:t>
            </a:r>
            <a:r>
              <a:rPr lang="en-US" sz="1800" dirty="0"/>
              <a:t>”, </a:t>
            </a:r>
            <a:r>
              <a:rPr lang="en-GB" sz="1800" dirty="0"/>
              <a:t>IEEE Nuclear Science Symposium and Medical Imaging Conference (NSS/MIC) IEEE (2015), </a:t>
            </a:r>
            <a:r>
              <a:rPr lang="en-GB" sz="1800" u="sng" dirty="0">
                <a:hlinkClick r:id="rId2"/>
              </a:rPr>
              <a:t>https://ieeexplore.ieee.org/abstract/document/7581240</a:t>
            </a:r>
            <a:r>
              <a:rPr lang="en-US" sz="1800" dirty="0"/>
              <a:t>; S. </a:t>
            </a:r>
            <a:r>
              <a:rPr lang="en-US" sz="1800" dirty="0" err="1"/>
              <a:t>Mattiazzo</a:t>
            </a:r>
            <a:r>
              <a:rPr lang="en-US" sz="1800" dirty="0"/>
              <a:t>, </a:t>
            </a:r>
            <a:r>
              <a:rPr lang="en-US" sz="1800" i="1" dirty="0"/>
              <a:t>et al</a:t>
            </a:r>
            <a:r>
              <a:rPr lang="en-US" sz="1800" dirty="0"/>
              <a:t>., “</a:t>
            </a:r>
            <a:r>
              <a:rPr lang="en-GB" sz="1800" i="1" dirty="0"/>
              <a:t>Advanced proton imaging in computed tomography</a:t>
            </a:r>
            <a:r>
              <a:rPr lang="en-GB" sz="1800" dirty="0"/>
              <a:t>”, Radiation protection dosimetry 166.1 (2015) 388, </a:t>
            </a:r>
            <a:r>
              <a:rPr lang="en-GB" sz="1800" u="sng" dirty="0">
                <a:hlinkClick r:id="rId3"/>
              </a:rPr>
              <a:t> https://academic.oup.com/rpd/article/166/1-4/388/1612689</a:t>
            </a:r>
            <a:r>
              <a:rPr lang="en-GB" sz="1800" dirty="0"/>
              <a:t>;  </a:t>
            </a:r>
            <a:r>
              <a:rPr lang="en-US" sz="1800" dirty="0"/>
              <a:t>S. </a:t>
            </a:r>
            <a:r>
              <a:rPr lang="en-US" sz="1800" dirty="0" err="1"/>
              <a:t>Mattiazzo</a:t>
            </a:r>
            <a:r>
              <a:rPr lang="en-US" sz="1800" dirty="0"/>
              <a:t> </a:t>
            </a:r>
            <a:r>
              <a:rPr lang="en-US" sz="1800" i="1" dirty="0"/>
              <a:t>et al</a:t>
            </a:r>
            <a:r>
              <a:rPr lang="en-US" sz="1800" dirty="0"/>
              <a:t>., “</a:t>
            </a:r>
            <a:r>
              <a:rPr lang="en-GB" sz="1800" i="1" dirty="0"/>
              <a:t>The </a:t>
            </a:r>
            <a:r>
              <a:rPr lang="en-GB" sz="1800" i="1" dirty="0" err="1"/>
              <a:t>iMPACT</a:t>
            </a:r>
            <a:r>
              <a:rPr lang="en-GB" sz="1800" i="1" dirty="0"/>
              <a:t> project tracker and calorimeter</a:t>
            </a:r>
            <a:r>
              <a:rPr lang="en-GB" sz="1800" dirty="0"/>
              <a:t>”, </a:t>
            </a:r>
            <a:r>
              <a:rPr lang="en-GB" sz="1800" dirty="0" err="1"/>
              <a:t>Nucl</a:t>
            </a:r>
            <a:r>
              <a:rPr lang="en-GB" sz="1800" dirty="0"/>
              <a:t>. Instr. Meth. </a:t>
            </a:r>
            <a:r>
              <a:rPr lang="it-IT" sz="1800" dirty="0"/>
              <a:t>A845 (2017) 664, </a:t>
            </a:r>
            <a:r>
              <a:rPr lang="it-IT" sz="1800" u="sng" dirty="0">
                <a:hlinkClick r:id="rId4"/>
              </a:rPr>
              <a:t>https://www.sciencedirect.com/science/article/pii/S0168900216303412</a:t>
            </a:r>
            <a:r>
              <a:rPr lang="it-IT" sz="1800" dirty="0"/>
              <a:t>; N. </a:t>
            </a:r>
            <a:r>
              <a:rPr lang="it-IT" sz="1800" dirty="0" err="1"/>
              <a:t>Pozzobon</a:t>
            </a:r>
            <a:r>
              <a:rPr lang="it-IT" sz="1800" dirty="0"/>
              <a:t> </a:t>
            </a:r>
            <a:r>
              <a:rPr lang="it-IT" sz="1800" i="1" dirty="0"/>
              <a:t>et al</a:t>
            </a:r>
            <a:r>
              <a:rPr lang="it-IT" sz="1800" dirty="0"/>
              <a:t>. </a:t>
            </a:r>
            <a:r>
              <a:rPr lang="en-US" sz="1800" dirty="0"/>
              <a:t>“</a:t>
            </a:r>
            <a:r>
              <a:rPr lang="en-GB" sz="1800" i="1" dirty="0"/>
              <a:t>Calorimeter prototyping for the </a:t>
            </a:r>
            <a:r>
              <a:rPr lang="en-GB" sz="1800" i="1" dirty="0" err="1"/>
              <a:t>iMPACT</a:t>
            </a:r>
            <a:r>
              <a:rPr lang="en-GB" sz="1800" i="1" dirty="0"/>
              <a:t> project </a:t>
            </a:r>
            <a:r>
              <a:rPr lang="en-GB" sz="1800" i="1" dirty="0" err="1"/>
              <a:t>pCT</a:t>
            </a:r>
            <a:r>
              <a:rPr lang="en-GB" sz="1800" i="1" dirty="0"/>
              <a:t> scanner</a:t>
            </a:r>
            <a:r>
              <a:rPr lang="en-GB" sz="1800" dirty="0"/>
              <a:t>”, </a:t>
            </a:r>
            <a:r>
              <a:rPr lang="en-GB" sz="1800" dirty="0" err="1"/>
              <a:t>Nucl</a:t>
            </a:r>
            <a:r>
              <a:rPr lang="en-GB" sz="1800" dirty="0"/>
              <a:t>. Instr. Meth. </a:t>
            </a:r>
            <a:r>
              <a:rPr lang="en-US" sz="1800" dirty="0"/>
              <a:t>A</a:t>
            </a:r>
            <a:r>
              <a:rPr lang="en-GB" sz="1800" dirty="0"/>
              <a:t>936 (2019) 1, </a:t>
            </a:r>
            <a:r>
              <a:rPr lang="en-GB" sz="1800" u="sng" dirty="0">
                <a:hlinkClick r:id="rId5"/>
              </a:rPr>
              <a:t>https://ui.adsabs.harvard.edu/abs/2019NIMPA.936....1P/abstract</a:t>
            </a:r>
            <a:r>
              <a:rPr lang="en-GB" sz="1800" dirty="0"/>
              <a:t>.</a:t>
            </a:r>
            <a:r>
              <a:rPr lang="en-GB" sz="1800"/>
              <a:t> </a:t>
            </a:r>
            <a:endParaRPr lang="en-GB" sz="1800" smtClean="0"/>
          </a:p>
          <a:p>
            <a:pPr marL="0" indent="0">
              <a:buNone/>
            </a:pPr>
            <a:endParaRPr lang="it-IT" sz="1800" dirty="0"/>
          </a:p>
          <a:p>
            <a:pPr marL="0" indent="0">
              <a:buNone/>
            </a:pPr>
            <a:r>
              <a:rPr lang="it-IT" sz="1800" b="1" dirty="0" smtClean="0">
                <a:solidFill>
                  <a:srgbClr val="C00000"/>
                </a:solidFill>
              </a:rPr>
              <a:t>20.</a:t>
            </a:r>
            <a:r>
              <a:rPr lang="it-IT" sz="1800" dirty="0" smtClean="0"/>
              <a:t> </a:t>
            </a:r>
            <a:r>
              <a:rPr lang="en-GB" sz="1800" dirty="0"/>
              <a:t>N. </a:t>
            </a:r>
            <a:r>
              <a:rPr lang="en-GB" sz="1800" dirty="0" err="1"/>
              <a:t>Bartosik</a:t>
            </a:r>
            <a:r>
              <a:rPr lang="en-GB" sz="1800" dirty="0"/>
              <a:t> </a:t>
            </a:r>
            <a:r>
              <a:rPr lang="en-GB" sz="1800" i="1" dirty="0"/>
              <a:t>et al</a:t>
            </a:r>
            <a:r>
              <a:rPr lang="en-GB" sz="1800" dirty="0"/>
              <a:t>., “</a:t>
            </a:r>
            <a:r>
              <a:rPr lang="en-GB" sz="1800" i="1" dirty="0"/>
              <a:t>Preliminary Report on the Study of Beam-Induced Background Effects at a Muon Collider</a:t>
            </a:r>
            <a:r>
              <a:rPr lang="en-GB" sz="1800" dirty="0"/>
              <a:t>,” </a:t>
            </a:r>
            <a:r>
              <a:rPr lang="en-GB" sz="1800" u="sng" dirty="0">
                <a:hlinkClick r:id="rId6"/>
              </a:rPr>
              <a:t>arXiv:1905.03725[hep-ex]</a:t>
            </a:r>
            <a:r>
              <a:rPr lang="en-GB" sz="1800" dirty="0"/>
              <a:t> (2019); N. </a:t>
            </a:r>
            <a:r>
              <a:rPr lang="en-GB" sz="1800" dirty="0" err="1"/>
              <a:t>Bartosik</a:t>
            </a:r>
            <a:r>
              <a:rPr lang="en-GB" sz="1800" dirty="0"/>
              <a:t> </a:t>
            </a:r>
            <a:r>
              <a:rPr lang="en-GB" sz="1800" i="1" dirty="0"/>
              <a:t>et al.</a:t>
            </a:r>
            <a:r>
              <a:rPr lang="en-GB" sz="1800" dirty="0"/>
              <a:t>, “</a:t>
            </a:r>
            <a:r>
              <a:rPr lang="en-GB" sz="1800" i="1" dirty="0"/>
              <a:t>Detector and Physics Performance at a Muon Collider</a:t>
            </a:r>
            <a:r>
              <a:rPr lang="en-GB" sz="1800" dirty="0"/>
              <a:t>,” J. Inst.</a:t>
            </a:r>
            <a:r>
              <a:rPr lang="en-GB" sz="1800" i="1" dirty="0"/>
              <a:t> </a:t>
            </a:r>
            <a:r>
              <a:rPr lang="en-GB" sz="1800" dirty="0"/>
              <a:t>15 (2020) P05001, </a:t>
            </a:r>
            <a:r>
              <a:rPr lang="en-GB" sz="1800" dirty="0" err="1"/>
              <a:t>doi</a:t>
            </a:r>
            <a:r>
              <a:rPr lang="en-GB" sz="1800" dirty="0"/>
              <a:t>: </a:t>
            </a:r>
            <a:r>
              <a:rPr lang="en-GB" sz="1800" u="sng">
                <a:hlinkClick r:id="rId7"/>
              </a:rPr>
              <a:t>10.1088/1748-0221/15/05/P05001</a:t>
            </a:r>
            <a:r>
              <a:rPr lang="en-GB" sz="1800" smtClean="0"/>
              <a:t>.</a:t>
            </a:r>
          </a:p>
          <a:p>
            <a:pPr marL="0" indent="0">
              <a:buNone/>
            </a:pPr>
            <a:endParaRPr lang="it-IT" sz="1800" dirty="0"/>
          </a:p>
          <a:p>
            <a:pPr marL="0" indent="0">
              <a:buNone/>
            </a:pPr>
            <a:endParaRPr lang="it-IT" dirty="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60</a:t>
            </a:fld>
            <a:endParaRPr lang="en-US"/>
          </a:p>
        </p:txBody>
      </p:sp>
    </p:spTree>
    <p:extLst>
      <p:ext uri="{BB962C8B-B14F-4D97-AF65-F5344CB8AC3E}">
        <p14:creationId xmlns:p14="http://schemas.microsoft.com/office/powerpoint/2010/main" val="15065982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C00000"/>
                </a:solidFill>
              </a:rPr>
              <a:t>References</a:t>
            </a:r>
            <a:r>
              <a:rPr lang="it-IT" b="1" dirty="0" smtClean="0">
                <a:solidFill>
                  <a:srgbClr val="C00000"/>
                </a:solidFill>
              </a:rPr>
              <a:t> </a:t>
            </a:r>
            <a:r>
              <a:rPr lang="it-IT" b="1" smtClean="0">
                <a:solidFill>
                  <a:srgbClr val="C00000"/>
                </a:solidFill>
              </a:rPr>
              <a:t>/ 9</a:t>
            </a:r>
            <a:endParaRPr lang="it-IT" b="1" dirty="0">
              <a:solidFill>
                <a:srgbClr val="C00000"/>
              </a:solidFill>
            </a:endParaRPr>
          </a:p>
        </p:txBody>
      </p:sp>
      <p:sp>
        <p:nvSpPr>
          <p:cNvPr id="3" name="Segnaposto contenuto 2"/>
          <p:cNvSpPr>
            <a:spLocks noGrp="1"/>
          </p:cNvSpPr>
          <p:nvPr>
            <p:ph idx="1"/>
          </p:nvPr>
        </p:nvSpPr>
        <p:spPr>
          <a:xfrm>
            <a:off x="838200" y="1825624"/>
            <a:ext cx="10515600" cy="4811843"/>
          </a:xfrm>
        </p:spPr>
        <p:txBody>
          <a:bodyPr>
            <a:normAutofit/>
          </a:bodyPr>
          <a:lstStyle/>
          <a:p>
            <a:pPr marL="0" indent="0">
              <a:buNone/>
            </a:pPr>
            <a:r>
              <a:rPr lang="en-GB" sz="1800" b="1" smtClean="0">
                <a:solidFill>
                  <a:srgbClr val="C00000"/>
                </a:solidFill>
              </a:rPr>
              <a:t>21.</a:t>
            </a:r>
            <a:r>
              <a:rPr lang="en-GB" sz="1800" smtClean="0"/>
              <a:t> </a:t>
            </a:r>
            <a:r>
              <a:rPr lang="en-GB" sz="1800" b="1" smtClean="0"/>
              <a:t>A.G. Baydin </a:t>
            </a:r>
            <a:r>
              <a:rPr lang="en-GB" sz="1800" smtClean="0"/>
              <a:t>et al., </a:t>
            </a:r>
            <a:r>
              <a:rPr lang="en-GB" sz="1800" i="1" smtClean="0">
                <a:hlinkClick r:id="rId2"/>
              </a:rPr>
              <a:t>“Toward Machine Learning Optimization of Experimental Design</a:t>
            </a:r>
            <a:r>
              <a:rPr lang="en-GB" sz="1800" i="1" smtClean="0"/>
              <a:t>”</a:t>
            </a:r>
            <a:r>
              <a:rPr lang="en-GB" sz="1800" smtClean="0"/>
              <a:t>, submitted to Nuclear Physics News International, 2021.</a:t>
            </a:r>
          </a:p>
          <a:p>
            <a:pPr marL="0" indent="0">
              <a:buNone/>
            </a:pPr>
            <a:endParaRPr lang="it-IT" sz="1800" dirty="0"/>
          </a:p>
          <a:p>
            <a:pPr marL="0" indent="0">
              <a:buNone/>
            </a:pPr>
            <a:r>
              <a:rPr lang="en-GB" sz="1800" b="1" smtClean="0">
                <a:solidFill>
                  <a:srgbClr val="C00000"/>
                </a:solidFill>
              </a:rPr>
              <a:t>22.</a:t>
            </a:r>
            <a:r>
              <a:rPr lang="en-GB" sz="1800" smtClean="0"/>
              <a:t> W. Sakumoto et al., “</a:t>
            </a:r>
            <a:r>
              <a:rPr lang="en-GB" sz="1800" i="1" smtClean="0"/>
              <a:t>Measurement of TeV muon energy loss in iron</a:t>
            </a:r>
            <a:r>
              <a:rPr lang="en-GB" sz="1800" smtClean="0"/>
              <a:t>”,Phys. Rev. D45, 9 (1992) 3042.</a:t>
            </a:r>
            <a:endParaRPr lang="it-IT" sz="1800" dirty="0"/>
          </a:p>
          <a:p>
            <a:pPr marL="0" indent="0">
              <a:buNone/>
            </a:pPr>
            <a:endParaRPr lang="en-GB" sz="1800" b="1" smtClean="0">
              <a:solidFill>
                <a:srgbClr val="C00000"/>
              </a:solidFill>
            </a:endParaRPr>
          </a:p>
          <a:p>
            <a:pPr marL="0" indent="0">
              <a:buNone/>
            </a:pPr>
            <a:r>
              <a:rPr lang="en-GB" sz="1800" b="1" smtClean="0">
                <a:solidFill>
                  <a:srgbClr val="C00000"/>
                </a:solidFill>
              </a:rPr>
              <a:t>23.</a:t>
            </a:r>
            <a:r>
              <a:rPr lang="en-GB" sz="1800" smtClean="0"/>
              <a:t> The IceCUBE</a:t>
            </a:r>
            <a:r>
              <a:rPr lang="en-US" sz="1800" smtClean="0"/>
              <a:t> Collaboration, “</a:t>
            </a:r>
            <a:r>
              <a:rPr lang="en-US" sz="1800" i="1" smtClean="0"/>
              <a:t>Muon </a:t>
            </a:r>
            <a:r>
              <a:rPr lang="en-US" sz="1800" i="1"/>
              <a:t>energy reconstruction and atmospheric neutrino spectrum unfolding with </a:t>
            </a:r>
            <a:r>
              <a:rPr lang="en-US" sz="1800" i="1" smtClean="0"/>
              <a:t>the </a:t>
            </a:r>
            <a:r>
              <a:rPr lang="it-IT" sz="1800" i="1" smtClean="0"/>
              <a:t>IceCube detector</a:t>
            </a:r>
            <a:r>
              <a:rPr lang="en-GB" sz="1800" i="1" smtClean="0"/>
              <a:t>”</a:t>
            </a:r>
            <a:r>
              <a:rPr lang="it-IT" sz="1800" smtClean="0"/>
              <a:t>, proc. 30th International Cosmic-Ray Conference (2007), Merida, Mexico, arXiv:0711.0353v1</a:t>
            </a:r>
          </a:p>
          <a:p>
            <a:pPr marL="0" indent="0">
              <a:buNone/>
            </a:pPr>
            <a:endParaRPr lang="it-IT" sz="1800" b="1" smtClean="0">
              <a:solidFill>
                <a:srgbClr val="C00000"/>
              </a:solidFill>
            </a:endParaRPr>
          </a:p>
          <a:p>
            <a:pPr marL="0" indent="0">
              <a:buNone/>
            </a:pPr>
            <a:r>
              <a:rPr lang="it-IT" sz="1800" b="1" smtClean="0">
                <a:solidFill>
                  <a:srgbClr val="C00000"/>
                </a:solidFill>
              </a:rPr>
              <a:t>24</a:t>
            </a:r>
            <a:r>
              <a:rPr lang="it-IT" sz="1800" b="1">
                <a:solidFill>
                  <a:srgbClr val="C00000"/>
                </a:solidFill>
              </a:rPr>
              <a:t>.</a:t>
            </a:r>
            <a:r>
              <a:rPr lang="it-IT" sz="1800"/>
              <a:t> </a:t>
            </a:r>
            <a:r>
              <a:rPr lang="it-IT" sz="1800" b="1" smtClean="0"/>
              <a:t>P. </a:t>
            </a:r>
            <a:r>
              <a:rPr lang="it-IT" sz="1800" b="1"/>
              <a:t>de Castro Manzano</a:t>
            </a:r>
            <a:r>
              <a:rPr lang="it-IT" sz="1800"/>
              <a:t>, </a:t>
            </a:r>
            <a:r>
              <a:rPr lang="it-IT" sz="1800">
                <a:hlinkClick r:id="rId3"/>
              </a:rPr>
              <a:t>https://</a:t>
            </a:r>
            <a:r>
              <a:rPr lang="it-IT" sz="1800" smtClean="0">
                <a:hlinkClick r:id="rId3"/>
              </a:rPr>
              <a:t>github.com/pablodecm/paper-inferno</a:t>
            </a:r>
            <a:r>
              <a:rPr lang="it-IT" sz="1800" smtClean="0"/>
              <a:t>  </a:t>
            </a:r>
            <a:endParaRPr lang="it-IT" sz="1800"/>
          </a:p>
          <a:p>
            <a:pPr marL="0" indent="0">
              <a:buNone/>
            </a:pPr>
            <a:endParaRPr lang="it-IT" sz="1800" b="1" smtClean="0">
              <a:solidFill>
                <a:srgbClr val="C00000"/>
              </a:solidFill>
            </a:endParaRPr>
          </a:p>
          <a:p>
            <a:pPr marL="0" indent="0">
              <a:buNone/>
            </a:pPr>
            <a:r>
              <a:rPr lang="it-IT" sz="1800" b="1" smtClean="0">
                <a:solidFill>
                  <a:srgbClr val="C00000"/>
                </a:solidFill>
              </a:rPr>
              <a:t>25</a:t>
            </a:r>
            <a:r>
              <a:rPr lang="it-IT" sz="1800" b="1">
                <a:solidFill>
                  <a:srgbClr val="C00000"/>
                </a:solidFill>
              </a:rPr>
              <a:t>.</a:t>
            </a:r>
            <a:r>
              <a:rPr lang="it-IT" sz="1800"/>
              <a:t> </a:t>
            </a:r>
            <a:r>
              <a:rPr lang="it-IT" sz="1800" b="1"/>
              <a:t>G. C. Strong</a:t>
            </a:r>
            <a:r>
              <a:rPr lang="it-IT" sz="1800"/>
              <a:t>, </a:t>
            </a:r>
            <a:r>
              <a:rPr lang="it-IT" sz="1800">
                <a:hlinkClick r:id="rId4"/>
              </a:rPr>
              <a:t>https://gilesstrong.github.io/pytorch_inferno</a:t>
            </a:r>
            <a:r>
              <a:rPr lang="it-IT" sz="1800" smtClean="0">
                <a:hlinkClick r:id="rId4"/>
              </a:rPr>
              <a:t>/</a:t>
            </a:r>
            <a:r>
              <a:rPr lang="it-IT" sz="1800" smtClean="0"/>
              <a:t> </a:t>
            </a:r>
            <a:endParaRPr lang="it-IT" sz="1800"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61</a:t>
            </a:fld>
            <a:endParaRPr lang="en-US"/>
          </a:p>
        </p:txBody>
      </p:sp>
    </p:spTree>
    <p:extLst>
      <p:ext uri="{BB962C8B-B14F-4D97-AF65-F5344CB8AC3E}">
        <p14:creationId xmlns:p14="http://schemas.microsoft.com/office/powerpoint/2010/main" val="98161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0810" y="2816094"/>
            <a:ext cx="10515600" cy="1325563"/>
          </a:xfrm>
        </p:spPr>
        <p:txBody>
          <a:bodyPr/>
          <a:lstStyle/>
          <a:p>
            <a:r>
              <a:rPr lang="it-IT" b="1">
                <a:solidFill>
                  <a:srgbClr val="C00000"/>
                </a:solidFill>
              </a:rPr>
              <a:t>	</a:t>
            </a:r>
            <a:r>
              <a:rPr lang="it-IT" b="1" smtClean="0">
                <a:solidFill>
                  <a:srgbClr val="C00000"/>
                </a:solidFill>
              </a:rPr>
              <a:t>				Backup</a:t>
            </a:r>
            <a:endParaRPr lang="it-IT" b="1" dirty="0">
              <a:solidFill>
                <a:srgbClr val="C0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62</a:t>
            </a:fld>
            <a:endParaRPr lang="en-US"/>
          </a:p>
        </p:txBody>
      </p:sp>
    </p:spTree>
    <p:extLst>
      <p:ext uri="{BB962C8B-B14F-4D97-AF65-F5344CB8AC3E}">
        <p14:creationId xmlns:p14="http://schemas.microsoft.com/office/powerpoint/2010/main" val="22954299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 </a:t>
            </a:r>
            <a:r>
              <a:rPr lang="it-IT" b="1" dirty="0" err="1" smtClean="0">
                <a:solidFill>
                  <a:srgbClr val="C00000"/>
                </a:solidFill>
              </a:rPr>
              <a:t>Five</a:t>
            </a:r>
            <a:r>
              <a:rPr lang="it-IT" b="1" dirty="0" smtClean="0">
                <a:solidFill>
                  <a:srgbClr val="C00000"/>
                </a:solidFill>
              </a:rPr>
              <a:t>-Slide </a:t>
            </a:r>
            <a:r>
              <a:rPr lang="it-IT" b="1" dirty="0" err="1" smtClean="0">
                <a:solidFill>
                  <a:srgbClr val="C00000"/>
                </a:solidFill>
              </a:rPr>
              <a:t>History</a:t>
            </a:r>
            <a:r>
              <a:rPr lang="it-IT" b="1" dirty="0" smtClean="0">
                <a:solidFill>
                  <a:srgbClr val="C00000"/>
                </a:solidFill>
              </a:rPr>
              <a:t> of AI : 1 – the </a:t>
            </a:r>
            <a:r>
              <a:rPr lang="it-IT" b="1" dirty="0" err="1" smtClean="0">
                <a:solidFill>
                  <a:srgbClr val="C00000"/>
                </a:solidFill>
              </a:rPr>
              <a:t>Origins</a:t>
            </a:r>
            <a:endParaRPr lang="it-IT" b="1" dirty="0">
              <a:solidFill>
                <a:srgbClr val="C00000"/>
              </a:solidFill>
            </a:endParaRPr>
          </a:p>
        </p:txBody>
      </p:sp>
      <p:sp>
        <p:nvSpPr>
          <p:cNvPr id="3" name="Segnaposto contenuto 2"/>
          <p:cNvSpPr>
            <a:spLocks noGrp="1"/>
          </p:cNvSpPr>
          <p:nvPr>
            <p:ph idx="1"/>
          </p:nvPr>
        </p:nvSpPr>
        <p:spPr>
          <a:xfrm>
            <a:off x="391886" y="2106385"/>
            <a:ext cx="8645110" cy="4572615"/>
          </a:xfrm>
        </p:spPr>
        <p:txBody>
          <a:bodyPr>
            <a:normAutofit fontScale="85000" lnSpcReduction="20000"/>
          </a:bodyPr>
          <a:lstStyle/>
          <a:p>
            <a:pPr marL="0" indent="0">
              <a:buNone/>
            </a:pPr>
            <a:r>
              <a:rPr lang="it-IT" dirty="0" smtClean="0"/>
              <a:t>The idea of </a:t>
            </a:r>
            <a:r>
              <a:rPr lang="it-IT" dirty="0" err="1" smtClean="0"/>
              <a:t>artificial</a:t>
            </a:r>
            <a:r>
              <a:rPr lang="it-IT" dirty="0" smtClean="0"/>
              <a:t> intelligence in </a:t>
            </a:r>
            <a:r>
              <a:rPr lang="it-IT" dirty="0" err="1" smtClean="0"/>
              <a:t>ancient</a:t>
            </a:r>
            <a:r>
              <a:rPr lang="it-IT" dirty="0" smtClean="0"/>
              <a:t> </a:t>
            </a:r>
            <a:r>
              <a:rPr lang="it-IT" dirty="0" err="1" smtClean="0"/>
              <a:t>history</a:t>
            </a:r>
            <a:r>
              <a:rPr lang="it-IT" dirty="0" smtClean="0"/>
              <a:t> </a:t>
            </a:r>
            <a:r>
              <a:rPr lang="it-IT" dirty="0" err="1" smtClean="0"/>
              <a:t>is</a:t>
            </a:r>
            <a:r>
              <a:rPr lang="it-IT" dirty="0" smtClean="0"/>
              <a:t> </a:t>
            </a:r>
            <a:r>
              <a:rPr lang="it-IT" dirty="0" err="1" smtClean="0"/>
              <a:t>only</a:t>
            </a:r>
            <a:r>
              <a:rPr lang="it-IT" dirty="0" smtClean="0"/>
              <a:t> </a:t>
            </a:r>
            <a:r>
              <a:rPr lang="it-IT" dirty="0" err="1" smtClean="0"/>
              <a:t>found</a:t>
            </a:r>
            <a:r>
              <a:rPr lang="it-IT" dirty="0" smtClean="0"/>
              <a:t> </a:t>
            </a:r>
            <a:r>
              <a:rPr lang="it-IT" dirty="0" err="1" smtClean="0"/>
              <a:t>connected</a:t>
            </a:r>
            <a:r>
              <a:rPr lang="it-IT" dirty="0" smtClean="0"/>
              <a:t> with </a:t>
            </a:r>
            <a:r>
              <a:rPr lang="it-IT" dirty="0" err="1" smtClean="0"/>
              <a:t>that</a:t>
            </a:r>
            <a:r>
              <a:rPr lang="it-IT" dirty="0" smtClean="0"/>
              <a:t> of </a:t>
            </a:r>
            <a:r>
              <a:rPr lang="it-IT" dirty="0" err="1" smtClean="0"/>
              <a:t>creating</a:t>
            </a:r>
            <a:r>
              <a:rPr lang="it-IT" dirty="0" smtClean="0"/>
              <a:t> life from </a:t>
            </a:r>
            <a:r>
              <a:rPr lang="it-IT" dirty="0" err="1" smtClean="0"/>
              <a:t>unanimated</a:t>
            </a:r>
            <a:r>
              <a:rPr lang="it-IT" dirty="0" smtClean="0"/>
              <a:t> </a:t>
            </a:r>
            <a:r>
              <a:rPr lang="it-IT" dirty="0" err="1" smtClean="0"/>
              <a:t>matter</a:t>
            </a:r>
            <a:r>
              <a:rPr lang="it-IT" dirty="0" smtClean="0"/>
              <a:t>:</a:t>
            </a:r>
          </a:p>
          <a:p>
            <a:r>
              <a:rPr lang="it-IT" i="1" dirty="0" err="1" smtClean="0">
                <a:solidFill>
                  <a:srgbClr val="0070C0"/>
                </a:solidFill>
              </a:rPr>
              <a:t>Talos</a:t>
            </a:r>
            <a:r>
              <a:rPr lang="it-IT" dirty="0" smtClean="0"/>
              <a:t>, an </a:t>
            </a:r>
            <a:r>
              <a:rPr lang="it-IT" dirty="0" err="1" smtClean="0"/>
              <a:t>automated</a:t>
            </a:r>
            <a:r>
              <a:rPr lang="it-IT" dirty="0" smtClean="0"/>
              <a:t> </a:t>
            </a:r>
            <a:r>
              <a:rPr lang="it-IT" dirty="0" err="1" smtClean="0"/>
              <a:t>guardian</a:t>
            </a:r>
            <a:r>
              <a:rPr lang="it-IT" dirty="0" smtClean="0"/>
              <a:t> of Crete </a:t>
            </a:r>
          </a:p>
          <a:p>
            <a:r>
              <a:rPr lang="it-IT" i="1" dirty="0" smtClean="0">
                <a:solidFill>
                  <a:srgbClr val="0070C0"/>
                </a:solidFill>
              </a:rPr>
              <a:t>Galatea</a:t>
            </a:r>
            <a:r>
              <a:rPr lang="it-IT" dirty="0" smtClean="0"/>
              <a:t>, a statue made by </a:t>
            </a:r>
            <a:r>
              <a:rPr lang="it-IT" dirty="0" err="1" smtClean="0"/>
              <a:t>king</a:t>
            </a:r>
            <a:r>
              <a:rPr lang="it-IT" dirty="0" smtClean="0"/>
              <a:t> and </a:t>
            </a:r>
            <a:r>
              <a:rPr lang="it-IT" dirty="0" err="1" smtClean="0"/>
              <a:t>sculptor</a:t>
            </a:r>
            <a:r>
              <a:rPr lang="it-IT" dirty="0" smtClean="0"/>
              <a:t> </a:t>
            </a:r>
            <a:r>
              <a:rPr lang="it-IT" dirty="0" err="1" smtClean="0"/>
              <a:t>Pygmalion</a:t>
            </a:r>
            <a:endParaRPr lang="it-IT" dirty="0" smtClean="0"/>
          </a:p>
          <a:p>
            <a:r>
              <a:rPr lang="it-IT" dirty="0" smtClean="0"/>
              <a:t>The </a:t>
            </a:r>
            <a:r>
              <a:rPr lang="it-IT" i="1" dirty="0" smtClean="0">
                <a:solidFill>
                  <a:srgbClr val="0070C0"/>
                </a:solidFill>
              </a:rPr>
              <a:t>Golem</a:t>
            </a:r>
            <a:r>
              <a:rPr lang="it-IT" dirty="0" smtClean="0"/>
              <a:t>, from </a:t>
            </a:r>
            <a:r>
              <a:rPr lang="it-IT" dirty="0" err="1" smtClean="0"/>
              <a:t>Jewish</a:t>
            </a:r>
            <a:r>
              <a:rPr lang="it-IT" dirty="0" smtClean="0"/>
              <a:t> folklore </a:t>
            </a:r>
          </a:p>
          <a:p>
            <a:pPr marL="0" indent="0">
              <a:buNone/>
            </a:pPr>
            <a:r>
              <a:rPr lang="it-IT" dirty="0" smtClean="0"/>
              <a:t>A </a:t>
            </a:r>
            <a:r>
              <a:rPr lang="it-IT" dirty="0" err="1" smtClean="0"/>
              <a:t>different</a:t>
            </a:r>
            <a:r>
              <a:rPr lang="it-IT" dirty="0" smtClean="0"/>
              <a:t> </a:t>
            </a:r>
            <a:r>
              <a:rPr lang="it-IT" dirty="0" err="1" smtClean="0"/>
              <a:t>path</a:t>
            </a:r>
            <a:r>
              <a:rPr lang="it-IT" dirty="0" smtClean="0"/>
              <a:t> </a:t>
            </a:r>
            <a:r>
              <a:rPr lang="it-IT" dirty="0" err="1" smtClean="0"/>
              <a:t>emerged</a:t>
            </a:r>
            <a:r>
              <a:rPr lang="it-IT" dirty="0" smtClean="0"/>
              <a:t> </a:t>
            </a:r>
            <a:r>
              <a:rPr lang="it-IT" dirty="0" err="1" smtClean="0"/>
              <a:t>much</a:t>
            </a:r>
            <a:r>
              <a:rPr lang="it-IT" dirty="0" smtClean="0"/>
              <a:t> </a:t>
            </a:r>
            <a:r>
              <a:rPr lang="it-IT" dirty="0" err="1" smtClean="0"/>
              <a:t>later</a:t>
            </a:r>
            <a:r>
              <a:rPr lang="it-IT" dirty="0" smtClean="0"/>
              <a:t>, with the idea of </a:t>
            </a:r>
            <a:r>
              <a:rPr lang="it-IT" i="1" dirty="0" err="1" smtClean="0"/>
              <a:t>automata</a:t>
            </a:r>
            <a:r>
              <a:rPr lang="it-IT" dirty="0" smtClean="0"/>
              <a:t> and </a:t>
            </a:r>
            <a:r>
              <a:rPr lang="it-IT" dirty="0" err="1" smtClean="0"/>
              <a:t>real</a:t>
            </a:r>
            <a:r>
              <a:rPr lang="it-IT" dirty="0" smtClean="0"/>
              <a:t> </a:t>
            </a:r>
            <a:r>
              <a:rPr lang="it-IT" dirty="0" err="1" smtClean="0"/>
              <a:t>examples</a:t>
            </a:r>
            <a:r>
              <a:rPr lang="it-IT" dirty="0" smtClean="0"/>
              <a:t> </a:t>
            </a:r>
            <a:r>
              <a:rPr lang="it-IT" dirty="0" err="1" smtClean="0"/>
              <a:t>built</a:t>
            </a:r>
            <a:r>
              <a:rPr lang="it-IT" dirty="0" smtClean="0"/>
              <a:t> by </a:t>
            </a:r>
            <a:r>
              <a:rPr lang="it-IT" dirty="0" err="1" smtClean="0"/>
              <a:t>craftsmen</a:t>
            </a:r>
            <a:endParaRPr lang="it-IT" dirty="0" smtClean="0"/>
          </a:p>
          <a:p>
            <a:pPr marL="0" indent="0">
              <a:buNone/>
            </a:pPr>
            <a:endParaRPr lang="it-IT" dirty="0"/>
          </a:p>
          <a:p>
            <a:pPr marL="0" indent="0">
              <a:buNone/>
            </a:pPr>
            <a:r>
              <a:rPr lang="it-IT" dirty="0" smtClean="0"/>
              <a:t>A </a:t>
            </a:r>
            <a:r>
              <a:rPr lang="it-IT" dirty="0" err="1" smtClean="0"/>
              <a:t>significant</a:t>
            </a:r>
            <a:r>
              <a:rPr lang="it-IT" dirty="0" smtClean="0"/>
              <a:t> </a:t>
            </a:r>
            <a:r>
              <a:rPr lang="it-IT" dirty="0" err="1" smtClean="0"/>
              <a:t>development</a:t>
            </a:r>
            <a:r>
              <a:rPr lang="it-IT" dirty="0" smtClean="0"/>
              <a:t> of the </a:t>
            </a:r>
            <a:r>
              <a:rPr lang="it-IT" dirty="0" err="1" smtClean="0"/>
              <a:t>underpinnings</a:t>
            </a:r>
            <a:r>
              <a:rPr lang="it-IT" dirty="0" smtClean="0"/>
              <a:t> of AI </a:t>
            </a:r>
            <a:r>
              <a:rPr lang="it-IT" dirty="0" err="1" smtClean="0"/>
              <a:t>was</a:t>
            </a:r>
            <a:r>
              <a:rPr lang="it-IT" dirty="0" smtClean="0"/>
              <a:t> </a:t>
            </a:r>
            <a:r>
              <a:rPr lang="it-IT" dirty="0" err="1" smtClean="0"/>
              <a:t>produced</a:t>
            </a:r>
            <a:r>
              <a:rPr lang="it-IT" dirty="0" smtClean="0"/>
              <a:t> by </a:t>
            </a:r>
            <a:r>
              <a:rPr lang="it-IT" dirty="0" err="1" smtClean="0"/>
              <a:t>SciFi</a:t>
            </a:r>
            <a:r>
              <a:rPr lang="it-IT" dirty="0" smtClean="0"/>
              <a:t> </a:t>
            </a:r>
            <a:r>
              <a:rPr lang="it-IT" dirty="0" err="1" smtClean="0"/>
              <a:t>writers</a:t>
            </a:r>
            <a:r>
              <a:rPr lang="it-IT" dirty="0" smtClean="0"/>
              <a:t> in the late XIX and </a:t>
            </a:r>
            <a:r>
              <a:rPr lang="it-IT" dirty="0" err="1" smtClean="0"/>
              <a:t>early</a:t>
            </a:r>
            <a:r>
              <a:rPr lang="it-IT" dirty="0" smtClean="0"/>
              <a:t> XX </a:t>
            </a:r>
            <a:r>
              <a:rPr lang="it-IT" dirty="0" err="1" smtClean="0"/>
              <a:t>centuries</a:t>
            </a:r>
            <a:endParaRPr lang="it-IT" dirty="0" smtClean="0"/>
          </a:p>
          <a:p>
            <a:pPr marL="0" indent="0">
              <a:buNone/>
            </a:pPr>
            <a:r>
              <a:rPr lang="it-IT" dirty="0" smtClean="0"/>
              <a:t>The </a:t>
            </a:r>
            <a:r>
              <a:rPr lang="it-IT" dirty="0" err="1" smtClean="0"/>
              <a:t>study</a:t>
            </a:r>
            <a:r>
              <a:rPr lang="it-IT" dirty="0" smtClean="0"/>
              <a:t> of </a:t>
            </a:r>
            <a:r>
              <a:rPr lang="it-IT" dirty="0" err="1" smtClean="0"/>
              <a:t>mathematical</a:t>
            </a:r>
            <a:r>
              <a:rPr lang="it-IT" dirty="0" smtClean="0"/>
              <a:t> </a:t>
            </a:r>
            <a:r>
              <a:rPr lang="it-IT" dirty="0" err="1" smtClean="0"/>
              <a:t>logic</a:t>
            </a:r>
            <a:r>
              <a:rPr lang="it-IT" dirty="0" smtClean="0"/>
              <a:t> </a:t>
            </a:r>
            <a:r>
              <a:rPr lang="it-IT" dirty="0" err="1" smtClean="0"/>
              <a:t>provided</a:t>
            </a:r>
            <a:r>
              <a:rPr lang="it-IT" dirty="0" smtClean="0"/>
              <a:t> </a:t>
            </a:r>
            <a:r>
              <a:rPr lang="it-IT" dirty="0" err="1" smtClean="0"/>
              <a:t>even</a:t>
            </a:r>
            <a:r>
              <a:rPr lang="it-IT" dirty="0" smtClean="0"/>
              <a:t> more concrete </a:t>
            </a:r>
            <a:r>
              <a:rPr lang="it-IT" dirty="0" err="1" smtClean="0"/>
              <a:t>bases</a:t>
            </a:r>
            <a:r>
              <a:rPr lang="it-IT" dirty="0" smtClean="0"/>
              <a:t>, with a </a:t>
            </a:r>
            <a:r>
              <a:rPr lang="it-IT" dirty="0" err="1" smtClean="0"/>
              <a:t>demonstration</a:t>
            </a:r>
            <a:r>
              <a:rPr lang="it-IT" dirty="0" smtClean="0"/>
              <a:t> </a:t>
            </a:r>
            <a:r>
              <a:rPr lang="it-IT" dirty="0" err="1" smtClean="0"/>
              <a:t>that</a:t>
            </a:r>
            <a:r>
              <a:rPr lang="it-IT" dirty="0" smtClean="0"/>
              <a:t> </a:t>
            </a:r>
            <a:r>
              <a:rPr lang="it-IT" dirty="0" err="1" smtClean="0">
                <a:solidFill>
                  <a:srgbClr val="FF0000"/>
                </a:solidFill>
              </a:rPr>
              <a:t>any</a:t>
            </a:r>
            <a:r>
              <a:rPr lang="it-IT" dirty="0" smtClean="0">
                <a:solidFill>
                  <a:srgbClr val="FF0000"/>
                </a:solidFill>
              </a:rPr>
              <a:t> </a:t>
            </a:r>
            <a:r>
              <a:rPr lang="it-IT" dirty="0" err="1" smtClean="0">
                <a:solidFill>
                  <a:srgbClr val="FF0000"/>
                </a:solidFill>
              </a:rPr>
              <a:t>form</a:t>
            </a:r>
            <a:r>
              <a:rPr lang="it-IT" dirty="0" smtClean="0">
                <a:solidFill>
                  <a:srgbClr val="FF0000"/>
                </a:solidFill>
              </a:rPr>
              <a:t> of </a:t>
            </a:r>
            <a:r>
              <a:rPr lang="it-IT" dirty="0" err="1" smtClean="0">
                <a:solidFill>
                  <a:srgbClr val="FF0000"/>
                </a:solidFill>
              </a:rPr>
              <a:t>mathematical</a:t>
            </a:r>
            <a:r>
              <a:rPr lang="it-IT" dirty="0" smtClean="0">
                <a:solidFill>
                  <a:srgbClr val="FF0000"/>
                </a:solidFill>
              </a:rPr>
              <a:t> </a:t>
            </a:r>
            <a:r>
              <a:rPr lang="it-IT" dirty="0" err="1" smtClean="0">
                <a:solidFill>
                  <a:srgbClr val="FF0000"/>
                </a:solidFill>
              </a:rPr>
              <a:t>reasoning</a:t>
            </a:r>
            <a:r>
              <a:rPr lang="it-IT" dirty="0" smtClean="0">
                <a:solidFill>
                  <a:srgbClr val="FF0000"/>
                </a:solidFill>
              </a:rPr>
              <a:t> </a:t>
            </a:r>
            <a:r>
              <a:rPr lang="it-IT" dirty="0" err="1" smtClean="0">
                <a:solidFill>
                  <a:srgbClr val="FF0000"/>
                </a:solidFill>
              </a:rPr>
              <a:t>could</a:t>
            </a:r>
            <a:r>
              <a:rPr lang="it-IT" dirty="0" smtClean="0">
                <a:solidFill>
                  <a:srgbClr val="FF0000"/>
                </a:solidFill>
              </a:rPr>
              <a:t> be </a:t>
            </a:r>
            <a:r>
              <a:rPr lang="it-IT" dirty="0" err="1" smtClean="0">
                <a:solidFill>
                  <a:srgbClr val="FF0000"/>
                </a:solidFill>
              </a:rPr>
              <a:t>mechanized</a:t>
            </a:r>
            <a:r>
              <a:rPr lang="it-IT" dirty="0" smtClean="0"/>
              <a:t> </a:t>
            </a:r>
            <a:r>
              <a:rPr lang="it-IT" dirty="0" smtClean="0">
                <a:solidFill>
                  <a:srgbClr val="00B050"/>
                </a:solidFill>
              </a:rPr>
              <a:t>[Church 1936; </a:t>
            </a:r>
            <a:r>
              <a:rPr lang="it-IT" dirty="0" err="1" smtClean="0">
                <a:solidFill>
                  <a:srgbClr val="00B050"/>
                </a:solidFill>
              </a:rPr>
              <a:t>Turing</a:t>
            </a:r>
            <a:r>
              <a:rPr lang="it-IT" dirty="0" smtClean="0">
                <a:solidFill>
                  <a:srgbClr val="00B050"/>
                </a:solidFill>
              </a:rPr>
              <a:t> 1936]</a:t>
            </a:r>
          </a:p>
          <a:p>
            <a:pPr marL="0" indent="0">
              <a:buNone/>
            </a:pPr>
            <a:endParaRPr lang="it-IT" dirty="0" smtClean="0"/>
          </a:p>
          <a:p>
            <a:endParaRPr lang="it-IT" dirty="0" smtClean="0"/>
          </a:p>
          <a:p>
            <a:endParaRPr lang="it-IT" dirty="0" smtClean="0"/>
          </a:p>
          <a:p>
            <a:endParaRPr lang="it-IT" dirty="0" smtClean="0"/>
          </a:p>
          <a:p>
            <a:endParaRPr lang="it-IT" dirty="0"/>
          </a:p>
        </p:txBody>
      </p:sp>
      <p:pic>
        <p:nvPicPr>
          <p:cNvPr id="2050" name="Picture 2" descr="Talos - Giant Automation in Greek Mythology | Mythology.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464" y="1548960"/>
            <a:ext cx="2568572" cy="1622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378" y="3313533"/>
            <a:ext cx="1346657" cy="1324213"/>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4"/>
          <a:stretch>
            <a:fillRect/>
          </a:stretch>
        </p:blipFill>
        <p:spPr>
          <a:xfrm>
            <a:off x="9377464" y="3313532"/>
            <a:ext cx="1270574" cy="1324213"/>
          </a:xfrm>
          <a:prstGeom prst="rect">
            <a:avLst/>
          </a:prstGeom>
        </p:spPr>
      </p:pic>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63</a:t>
            </a:fld>
            <a:endParaRPr lang="en-US"/>
          </a:p>
        </p:txBody>
      </p:sp>
      <p:pic>
        <p:nvPicPr>
          <p:cNvPr id="1026" name="Picture 2" descr="The Church-Turing Thesis: Logical Limit or Breachable Barrier? | January  2019 | Communications of the A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8459" y="4779592"/>
            <a:ext cx="1967576" cy="19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2 – </a:t>
            </a:r>
            <a:r>
              <a:rPr lang="it-IT" b="1" dirty="0" err="1" smtClean="0">
                <a:solidFill>
                  <a:srgbClr val="C00000"/>
                </a:solidFill>
              </a:rPr>
              <a:t>Before</a:t>
            </a:r>
            <a:r>
              <a:rPr lang="it-IT" b="1" dirty="0" smtClean="0">
                <a:solidFill>
                  <a:srgbClr val="C00000"/>
                </a:solidFill>
              </a:rPr>
              <a:t> the Birth</a:t>
            </a:r>
            <a:endParaRPr lang="it-IT" b="1" dirty="0">
              <a:solidFill>
                <a:srgbClr val="C00000"/>
              </a:solidFill>
            </a:endParaRPr>
          </a:p>
        </p:txBody>
      </p:sp>
      <p:sp>
        <p:nvSpPr>
          <p:cNvPr id="3" name="Segnaposto contenuto 2"/>
          <p:cNvSpPr>
            <a:spLocks noGrp="1"/>
          </p:cNvSpPr>
          <p:nvPr>
            <p:ph idx="1"/>
          </p:nvPr>
        </p:nvSpPr>
        <p:spPr>
          <a:xfrm>
            <a:off x="430306" y="1820331"/>
            <a:ext cx="11555209" cy="1240304"/>
          </a:xfrm>
        </p:spPr>
        <p:txBody>
          <a:bodyPr>
            <a:normAutofit/>
          </a:bodyPr>
          <a:lstStyle/>
          <a:p>
            <a:pPr marL="0" indent="0">
              <a:buNone/>
            </a:pPr>
            <a:r>
              <a:rPr lang="it-IT" sz="2400" dirty="0" err="1" smtClean="0"/>
              <a:t>Important</a:t>
            </a:r>
            <a:r>
              <a:rPr lang="it-IT" sz="2400" dirty="0" smtClean="0"/>
              <a:t> </a:t>
            </a:r>
            <a:r>
              <a:rPr lang="it-IT" sz="2400" dirty="0" err="1" smtClean="0"/>
              <a:t>milestones</a:t>
            </a:r>
            <a:r>
              <a:rPr lang="it-IT" sz="2400" dirty="0" smtClean="0"/>
              <a:t> </a:t>
            </a:r>
            <a:r>
              <a:rPr lang="it-IT" sz="2400" dirty="0" err="1" smtClean="0"/>
              <a:t>toward</a:t>
            </a:r>
            <a:r>
              <a:rPr lang="it-IT" sz="2400" dirty="0" smtClean="0"/>
              <a:t> a </a:t>
            </a:r>
            <a:r>
              <a:rPr lang="it-IT" sz="2400" dirty="0" err="1" smtClean="0"/>
              <a:t>recognition</a:t>
            </a:r>
            <a:r>
              <a:rPr lang="it-IT" sz="2400" dirty="0" smtClean="0"/>
              <a:t> of the </a:t>
            </a:r>
            <a:r>
              <a:rPr lang="it-IT" sz="2400" dirty="0" err="1" smtClean="0"/>
              <a:t>possibility</a:t>
            </a:r>
            <a:r>
              <a:rPr lang="it-IT" sz="2400" dirty="0" smtClean="0"/>
              <a:t> of </a:t>
            </a:r>
            <a:r>
              <a:rPr lang="it-IT" sz="2400" dirty="0" err="1" smtClean="0"/>
              <a:t>artificial</a:t>
            </a:r>
            <a:r>
              <a:rPr lang="it-IT" sz="2400" dirty="0" smtClean="0"/>
              <a:t> </a:t>
            </a:r>
            <a:r>
              <a:rPr lang="it-IT" sz="2400" dirty="0" err="1" smtClean="0"/>
              <a:t>thinking</a:t>
            </a:r>
            <a:r>
              <a:rPr lang="it-IT" sz="2400" dirty="0" smtClean="0"/>
              <a:t>:</a:t>
            </a:r>
          </a:p>
          <a:p>
            <a:pPr marL="0" indent="0">
              <a:buNone/>
            </a:pPr>
            <a:endParaRPr lang="it-IT" dirty="0"/>
          </a:p>
        </p:txBody>
      </p:sp>
      <p:pic>
        <p:nvPicPr>
          <p:cNvPr id="3074" name="Picture 2" descr="Machine, Learning, 1951 | The Scientist Magaz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302" y="4029789"/>
            <a:ext cx="2128145" cy="266254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509024" y="2598628"/>
            <a:ext cx="5754357" cy="3785652"/>
          </a:xfrm>
          <a:prstGeom prst="rect">
            <a:avLst/>
          </a:prstGeom>
        </p:spPr>
        <p:txBody>
          <a:bodyPr wrap="square">
            <a:spAutoFit/>
          </a:bodyPr>
          <a:lstStyle/>
          <a:p>
            <a:pPr marL="285750" indent="-285750">
              <a:buFont typeface="Arial" panose="020B0604020202020204" pitchFamily="34" charset="0"/>
              <a:buChar char="•"/>
            </a:pPr>
            <a:r>
              <a:rPr lang="it-IT" sz="2000" dirty="0" smtClean="0"/>
              <a:t>In 1943 Walter </a:t>
            </a:r>
            <a:r>
              <a:rPr lang="it-IT" sz="2000" dirty="0" err="1" smtClean="0"/>
              <a:t>Pitts</a:t>
            </a:r>
            <a:r>
              <a:rPr lang="it-IT" sz="2000" dirty="0" smtClean="0"/>
              <a:t> and Warren </a:t>
            </a:r>
            <a:r>
              <a:rPr lang="it-IT" sz="2000" dirty="0" err="1" smtClean="0"/>
              <a:t>McCullock</a:t>
            </a:r>
            <a:r>
              <a:rPr lang="it-IT" sz="2000" dirty="0" smtClean="0"/>
              <a:t> </a:t>
            </a:r>
            <a:r>
              <a:rPr lang="it-IT" sz="2000" dirty="0" err="1" smtClean="0"/>
              <a:t>showed</a:t>
            </a:r>
            <a:r>
              <a:rPr lang="it-IT" sz="2000" dirty="0" smtClean="0"/>
              <a:t> </a:t>
            </a:r>
            <a:r>
              <a:rPr lang="it-IT" sz="2000" dirty="0" err="1" smtClean="0"/>
              <a:t>how</a:t>
            </a:r>
            <a:r>
              <a:rPr lang="it-IT" sz="2000" dirty="0" smtClean="0"/>
              <a:t> </a:t>
            </a:r>
            <a:r>
              <a:rPr lang="it-IT" sz="2000" dirty="0" err="1" smtClean="0">
                <a:solidFill>
                  <a:srgbClr val="0070C0"/>
                </a:solidFill>
              </a:rPr>
              <a:t>artificial</a:t>
            </a:r>
            <a:r>
              <a:rPr lang="it-IT" sz="2000" dirty="0" smtClean="0">
                <a:solidFill>
                  <a:srgbClr val="0070C0"/>
                </a:solidFill>
              </a:rPr>
              <a:t> </a:t>
            </a:r>
            <a:r>
              <a:rPr lang="it-IT" sz="2000" dirty="0" err="1" smtClean="0">
                <a:solidFill>
                  <a:srgbClr val="0070C0"/>
                </a:solidFill>
              </a:rPr>
              <a:t>neurons</a:t>
            </a:r>
            <a:r>
              <a:rPr lang="it-IT" sz="2000" dirty="0" smtClean="0">
                <a:solidFill>
                  <a:srgbClr val="0070C0"/>
                </a:solidFill>
              </a:rPr>
              <a:t> </a:t>
            </a:r>
            <a:r>
              <a:rPr lang="it-IT" sz="2000" dirty="0" err="1" smtClean="0">
                <a:solidFill>
                  <a:srgbClr val="0070C0"/>
                </a:solidFill>
              </a:rPr>
              <a:t>could</a:t>
            </a:r>
            <a:r>
              <a:rPr lang="it-IT" sz="2000" dirty="0" smtClean="0">
                <a:solidFill>
                  <a:srgbClr val="0070C0"/>
                </a:solidFill>
              </a:rPr>
              <a:t> be </a:t>
            </a:r>
            <a:r>
              <a:rPr lang="it-IT" sz="2000" dirty="0" err="1" smtClean="0">
                <a:solidFill>
                  <a:srgbClr val="0070C0"/>
                </a:solidFill>
              </a:rPr>
              <a:t>arranged</a:t>
            </a:r>
            <a:r>
              <a:rPr lang="it-IT" sz="2000" dirty="0" smtClean="0">
                <a:solidFill>
                  <a:srgbClr val="0070C0"/>
                </a:solidFill>
              </a:rPr>
              <a:t> in networks to </a:t>
            </a:r>
            <a:r>
              <a:rPr lang="it-IT" sz="2000" dirty="0" err="1" smtClean="0">
                <a:solidFill>
                  <a:srgbClr val="0070C0"/>
                </a:solidFill>
              </a:rPr>
              <a:t>perform</a:t>
            </a:r>
            <a:r>
              <a:rPr lang="it-IT" sz="2000" dirty="0" smtClean="0">
                <a:solidFill>
                  <a:srgbClr val="0070C0"/>
                </a:solidFill>
              </a:rPr>
              <a:t> </a:t>
            </a:r>
            <a:r>
              <a:rPr lang="it-IT" sz="2000" dirty="0" err="1" smtClean="0">
                <a:solidFill>
                  <a:srgbClr val="0070C0"/>
                </a:solidFill>
              </a:rPr>
              <a:t>simple</a:t>
            </a:r>
            <a:r>
              <a:rPr lang="it-IT" sz="2000" dirty="0" smtClean="0">
                <a:solidFill>
                  <a:srgbClr val="0070C0"/>
                </a:solidFill>
              </a:rPr>
              <a:t> </a:t>
            </a:r>
            <a:r>
              <a:rPr lang="it-IT" sz="2000" dirty="0" err="1" smtClean="0">
                <a:solidFill>
                  <a:srgbClr val="0070C0"/>
                </a:solidFill>
              </a:rPr>
              <a:t>logic</a:t>
            </a:r>
            <a:r>
              <a:rPr lang="it-IT" sz="2000" dirty="0"/>
              <a:t> </a:t>
            </a:r>
            <a:r>
              <a:rPr lang="it-IT" sz="2000" dirty="0" smtClean="0">
                <a:solidFill>
                  <a:srgbClr val="00B050"/>
                </a:solidFill>
              </a:rPr>
              <a:t>[</a:t>
            </a:r>
            <a:r>
              <a:rPr lang="it-IT" sz="2000" dirty="0" err="1" smtClean="0">
                <a:solidFill>
                  <a:srgbClr val="00B050"/>
                </a:solidFill>
              </a:rPr>
              <a:t>Pitts</a:t>
            </a:r>
            <a:r>
              <a:rPr lang="it-IT" sz="2000" dirty="0" smtClean="0">
                <a:solidFill>
                  <a:srgbClr val="00B050"/>
                </a:solidFill>
              </a:rPr>
              <a:t> 1943]</a:t>
            </a:r>
            <a:r>
              <a:rPr lang="it-IT" sz="2000" dirty="0" smtClean="0"/>
              <a:t>(the </a:t>
            </a:r>
            <a:r>
              <a:rPr lang="it-IT" sz="2000" dirty="0" err="1" smtClean="0"/>
              <a:t>basic</a:t>
            </a:r>
            <a:r>
              <a:rPr lang="it-IT" sz="2000" dirty="0" smtClean="0"/>
              <a:t> </a:t>
            </a:r>
            <a:r>
              <a:rPr lang="it-IT" sz="2000" dirty="0" err="1" smtClean="0"/>
              <a:t>unit</a:t>
            </a:r>
            <a:r>
              <a:rPr lang="it-IT" sz="2000" dirty="0" smtClean="0"/>
              <a:t> </a:t>
            </a:r>
            <a:r>
              <a:rPr lang="it-IT" sz="2000" dirty="0" err="1" smtClean="0"/>
              <a:t>term</a:t>
            </a:r>
            <a:r>
              <a:rPr lang="it-IT" sz="2000" dirty="0" smtClean="0"/>
              <a:t> «</a:t>
            </a:r>
            <a:r>
              <a:rPr lang="it-IT" sz="2000" dirty="0" err="1" smtClean="0"/>
              <a:t>psychon</a:t>
            </a:r>
            <a:r>
              <a:rPr lang="it-IT" sz="2000" dirty="0" smtClean="0"/>
              <a:t>» </a:t>
            </a:r>
            <a:r>
              <a:rPr lang="it-IT" sz="2000" dirty="0" err="1" smtClean="0"/>
              <a:t>never</a:t>
            </a:r>
            <a:r>
              <a:rPr lang="it-IT" sz="2000" dirty="0" smtClean="0"/>
              <a:t> </a:t>
            </a:r>
            <a:r>
              <a:rPr lang="it-IT" sz="2000" dirty="0" err="1" smtClean="0"/>
              <a:t>caught</a:t>
            </a:r>
            <a:r>
              <a:rPr lang="it-IT" sz="2000" dirty="0" smtClean="0"/>
              <a:t> up)</a:t>
            </a:r>
          </a:p>
          <a:p>
            <a:pPr marL="285750" indent="-285750">
              <a:buFont typeface="Arial" panose="020B0604020202020204" pitchFamily="34" charset="0"/>
              <a:buChar char="•"/>
            </a:pPr>
            <a:endParaRPr lang="it-IT" sz="2000" dirty="0" smtClean="0"/>
          </a:p>
          <a:p>
            <a:pPr marL="285750" indent="-285750">
              <a:buFont typeface="Arial" panose="020B0604020202020204" pitchFamily="34" charset="0"/>
              <a:buChar char="•"/>
            </a:pPr>
            <a:r>
              <a:rPr lang="it-IT" sz="2000" dirty="0" smtClean="0"/>
              <a:t>In 1950 </a:t>
            </a:r>
            <a:r>
              <a:rPr lang="it-IT" sz="2000" dirty="0" err="1" smtClean="0"/>
              <a:t>Turing</a:t>
            </a:r>
            <a:r>
              <a:rPr lang="it-IT" sz="2000" dirty="0" smtClean="0"/>
              <a:t> </a:t>
            </a:r>
            <a:r>
              <a:rPr lang="it-IT" sz="2000" dirty="0" err="1" smtClean="0"/>
              <a:t>laid</a:t>
            </a:r>
            <a:r>
              <a:rPr lang="it-IT" sz="2000" dirty="0" smtClean="0"/>
              <a:t> down the </a:t>
            </a:r>
            <a:r>
              <a:rPr lang="it-IT" sz="2000" dirty="0" err="1" smtClean="0"/>
              <a:t>bases</a:t>
            </a:r>
            <a:r>
              <a:rPr lang="it-IT" sz="2000" dirty="0" smtClean="0"/>
              <a:t> to </a:t>
            </a:r>
            <a:r>
              <a:rPr lang="it-IT" sz="2000" dirty="0" err="1" smtClean="0"/>
              <a:t>discuss</a:t>
            </a:r>
            <a:r>
              <a:rPr lang="it-IT" sz="2000" dirty="0" smtClean="0"/>
              <a:t> </a:t>
            </a:r>
            <a:r>
              <a:rPr lang="it-IT" sz="2000" dirty="0" err="1" smtClean="0"/>
              <a:t>about</a:t>
            </a:r>
            <a:r>
              <a:rPr lang="it-IT" sz="2000" dirty="0" smtClean="0"/>
              <a:t> AI, </a:t>
            </a:r>
            <a:r>
              <a:rPr lang="it-IT" sz="2000" dirty="0" err="1" smtClean="0"/>
              <a:t>proposing</a:t>
            </a:r>
            <a:r>
              <a:rPr lang="it-IT" sz="2000" dirty="0" smtClean="0"/>
              <a:t> the </a:t>
            </a:r>
            <a:r>
              <a:rPr lang="it-IT" sz="2000" dirty="0" err="1" smtClean="0">
                <a:solidFill>
                  <a:srgbClr val="0070C0"/>
                </a:solidFill>
              </a:rPr>
              <a:t>Turing</a:t>
            </a:r>
            <a:r>
              <a:rPr lang="it-IT" sz="2000" dirty="0" smtClean="0">
                <a:solidFill>
                  <a:srgbClr val="0070C0"/>
                </a:solidFill>
              </a:rPr>
              <a:t> test («</a:t>
            </a:r>
            <a:r>
              <a:rPr lang="it-IT" sz="2000" dirty="0" err="1" smtClean="0">
                <a:solidFill>
                  <a:srgbClr val="0070C0"/>
                </a:solidFill>
              </a:rPr>
              <a:t>imitation</a:t>
            </a:r>
            <a:r>
              <a:rPr lang="it-IT" sz="2000" dirty="0" smtClean="0">
                <a:solidFill>
                  <a:srgbClr val="0070C0"/>
                </a:solidFill>
              </a:rPr>
              <a:t> </a:t>
            </a:r>
            <a:r>
              <a:rPr lang="it-IT" sz="2000" smtClean="0">
                <a:solidFill>
                  <a:srgbClr val="0070C0"/>
                </a:solidFill>
              </a:rPr>
              <a:t>game») </a:t>
            </a:r>
            <a:r>
              <a:rPr lang="it-IT" sz="2000" smtClean="0"/>
              <a:t>to </a:t>
            </a:r>
            <a:r>
              <a:rPr lang="it-IT" sz="2000" dirty="0" smtClean="0"/>
              <a:t>express </a:t>
            </a:r>
            <a:r>
              <a:rPr lang="it-IT" sz="2000" dirty="0" err="1" smtClean="0"/>
              <a:t>how</a:t>
            </a:r>
            <a:r>
              <a:rPr lang="it-IT" sz="2000" dirty="0" smtClean="0"/>
              <a:t> </a:t>
            </a:r>
            <a:r>
              <a:rPr lang="it-IT" sz="2000" dirty="0" err="1" smtClean="0"/>
              <a:t>intelligent</a:t>
            </a:r>
            <a:r>
              <a:rPr lang="it-IT" sz="2000" dirty="0" smtClean="0"/>
              <a:t> </a:t>
            </a:r>
            <a:r>
              <a:rPr lang="it-IT" sz="2000" dirty="0" err="1" smtClean="0"/>
              <a:t>thinking</a:t>
            </a:r>
            <a:r>
              <a:rPr lang="it-IT" sz="2000" dirty="0" smtClean="0"/>
              <a:t> </a:t>
            </a:r>
            <a:r>
              <a:rPr lang="it-IT" sz="2000" dirty="0" err="1" smtClean="0"/>
              <a:t>could</a:t>
            </a:r>
            <a:r>
              <a:rPr lang="it-IT" sz="2000" dirty="0" smtClean="0"/>
              <a:t> be </a:t>
            </a:r>
            <a:r>
              <a:rPr lang="it-IT" sz="2000" dirty="0" err="1" smtClean="0"/>
              <a:t>defined</a:t>
            </a:r>
            <a:r>
              <a:rPr lang="it-IT" sz="2000" dirty="0" smtClean="0"/>
              <a:t> </a:t>
            </a:r>
            <a:r>
              <a:rPr lang="it-IT" sz="2000" dirty="0" smtClean="0">
                <a:solidFill>
                  <a:srgbClr val="00B050"/>
                </a:solidFill>
              </a:rPr>
              <a:t>[</a:t>
            </a:r>
            <a:r>
              <a:rPr lang="it-IT" sz="2000" dirty="0" err="1" smtClean="0">
                <a:solidFill>
                  <a:srgbClr val="00B050"/>
                </a:solidFill>
              </a:rPr>
              <a:t>Turing</a:t>
            </a:r>
            <a:r>
              <a:rPr lang="it-IT" sz="2000" dirty="0" smtClean="0">
                <a:solidFill>
                  <a:srgbClr val="00B050"/>
                </a:solidFill>
              </a:rPr>
              <a:t> 1950]</a:t>
            </a:r>
          </a:p>
          <a:p>
            <a:pPr marL="285750" indent="-285750">
              <a:buFont typeface="Arial" panose="020B0604020202020204" pitchFamily="34" charset="0"/>
              <a:buChar char="•"/>
            </a:pPr>
            <a:endParaRPr lang="it-IT" sz="2000" dirty="0" smtClean="0"/>
          </a:p>
          <a:p>
            <a:pPr marL="285750" indent="-285750">
              <a:buFont typeface="Arial" panose="020B0604020202020204" pitchFamily="34" charset="0"/>
              <a:buChar char="•"/>
            </a:pPr>
            <a:r>
              <a:rPr lang="it-IT" sz="2000" dirty="0" smtClean="0"/>
              <a:t>Marvin </a:t>
            </a:r>
            <a:r>
              <a:rPr lang="it-IT" sz="2000" dirty="0" err="1" smtClean="0"/>
              <a:t>Minsky</a:t>
            </a:r>
            <a:r>
              <a:rPr lang="it-IT" sz="2000" dirty="0" smtClean="0"/>
              <a:t> </a:t>
            </a:r>
            <a:r>
              <a:rPr lang="it-IT" sz="2000" dirty="0" err="1" smtClean="0"/>
              <a:t>took</a:t>
            </a:r>
            <a:r>
              <a:rPr lang="it-IT" sz="2000" dirty="0" smtClean="0"/>
              <a:t> </a:t>
            </a:r>
            <a:r>
              <a:rPr lang="it-IT" sz="2000" dirty="0" err="1" smtClean="0"/>
              <a:t>inspiration</a:t>
            </a:r>
            <a:r>
              <a:rPr lang="it-IT" sz="2000" dirty="0" smtClean="0"/>
              <a:t> from </a:t>
            </a:r>
            <a:r>
              <a:rPr lang="it-IT" sz="2000" dirty="0" err="1" smtClean="0"/>
              <a:t>Pitts</a:t>
            </a:r>
            <a:r>
              <a:rPr lang="it-IT" sz="2000" dirty="0" smtClean="0"/>
              <a:t> and </a:t>
            </a:r>
            <a:r>
              <a:rPr lang="it-IT" sz="2000" dirty="0" err="1" smtClean="0"/>
              <a:t>McCullock</a:t>
            </a:r>
            <a:r>
              <a:rPr lang="it-IT" sz="2000" dirty="0" smtClean="0"/>
              <a:t> to </a:t>
            </a:r>
            <a:r>
              <a:rPr lang="it-IT" sz="2000" dirty="0" err="1" smtClean="0">
                <a:solidFill>
                  <a:srgbClr val="0070C0"/>
                </a:solidFill>
              </a:rPr>
              <a:t>build</a:t>
            </a:r>
            <a:r>
              <a:rPr lang="it-IT" sz="2000" dirty="0" smtClean="0">
                <a:solidFill>
                  <a:srgbClr val="0070C0"/>
                </a:solidFill>
              </a:rPr>
              <a:t> the first </a:t>
            </a:r>
            <a:r>
              <a:rPr lang="it-IT" sz="2000" dirty="0" err="1" smtClean="0">
                <a:solidFill>
                  <a:srgbClr val="0070C0"/>
                </a:solidFill>
              </a:rPr>
              <a:t>neural</a:t>
            </a:r>
            <a:r>
              <a:rPr lang="it-IT" sz="2000" dirty="0" smtClean="0">
                <a:solidFill>
                  <a:srgbClr val="0070C0"/>
                </a:solidFill>
              </a:rPr>
              <a:t> network</a:t>
            </a:r>
            <a:r>
              <a:rPr lang="it-IT" sz="2000" dirty="0" smtClean="0"/>
              <a:t> in 1951</a:t>
            </a:r>
          </a:p>
        </p:txBody>
      </p:sp>
      <p:pic>
        <p:nvPicPr>
          <p:cNvPr id="3076" name="Picture 4" descr="https://1.bp.blogspot.com/-u59IVaKus7U/WhIMOtEpHGI/AAAAAAAAr9Q/S8ChBoRRJtoX8jv6T_fiO7ELmOW4PJWAQCLcBGAs/s4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077" y="2440483"/>
            <a:ext cx="3201439" cy="20329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computer beating humans and passing Turing's test wasn't a fair f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4076" y="4802890"/>
            <a:ext cx="3201439" cy="1889444"/>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64</a:t>
            </a:fld>
            <a:endParaRPr lang="en-US"/>
          </a:p>
        </p:txBody>
      </p:sp>
      <p:pic>
        <p:nvPicPr>
          <p:cNvPr id="10" name="Picture 8" descr="Una storia di vita: Alan Turing - Blog Psicologa Trevigl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04" y="2694395"/>
            <a:ext cx="2128144" cy="126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additive="base">
                                        <p:cTn id="11" dur="500" fill="hold"/>
                                        <p:tgtEl>
                                          <p:spTgt spid="3078"/>
                                        </p:tgtEl>
                                        <p:attrNameLst>
                                          <p:attrName>ppt_x</p:attrName>
                                        </p:attrNameLst>
                                      </p:cBhvr>
                                      <p:tavLst>
                                        <p:tav tm="0">
                                          <p:val>
                                            <p:strVal val="#ppt_x"/>
                                          </p:val>
                                        </p:tav>
                                        <p:tav tm="100000">
                                          <p:val>
                                            <p:strVal val="#ppt_x"/>
                                          </p:val>
                                        </p:tav>
                                      </p:tavLst>
                                    </p:anim>
                                    <p:anim calcmode="lin" valueType="num">
                                      <p:cBhvr additive="base">
                                        <p:cTn id="1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3 – The </a:t>
            </a:r>
            <a:r>
              <a:rPr lang="it-IT" b="1" dirty="0" err="1" smtClean="0">
                <a:solidFill>
                  <a:srgbClr val="C00000"/>
                </a:solidFill>
              </a:rPr>
              <a:t>Modern</a:t>
            </a:r>
            <a:r>
              <a:rPr lang="it-IT" b="1" dirty="0" smtClean="0">
                <a:solidFill>
                  <a:srgbClr val="C00000"/>
                </a:solidFill>
              </a:rPr>
              <a:t> </a:t>
            </a:r>
            <a:r>
              <a:rPr lang="it-IT" b="1" dirty="0" err="1" smtClean="0">
                <a:solidFill>
                  <a:srgbClr val="C00000"/>
                </a:solidFill>
              </a:rPr>
              <a:t>Origins</a:t>
            </a:r>
            <a:endParaRPr lang="it-IT" b="1" dirty="0">
              <a:solidFill>
                <a:srgbClr val="C00000"/>
              </a:solidFill>
            </a:endParaRPr>
          </a:p>
        </p:txBody>
      </p:sp>
      <p:sp>
        <p:nvSpPr>
          <p:cNvPr id="3" name="Segnaposto contenuto 2"/>
          <p:cNvSpPr>
            <a:spLocks noGrp="1"/>
          </p:cNvSpPr>
          <p:nvPr>
            <p:ph idx="1"/>
          </p:nvPr>
        </p:nvSpPr>
        <p:spPr>
          <a:xfrm>
            <a:off x="488577" y="1936015"/>
            <a:ext cx="7913083" cy="4351338"/>
          </a:xfrm>
        </p:spPr>
        <p:txBody>
          <a:bodyPr>
            <a:normAutofit fontScale="77500" lnSpcReduction="20000"/>
          </a:bodyPr>
          <a:lstStyle/>
          <a:p>
            <a:pPr marL="0" indent="0">
              <a:buNone/>
            </a:pPr>
            <a:r>
              <a:rPr lang="it-IT" dirty="0" smtClean="0"/>
              <a:t>In 1956 a </a:t>
            </a:r>
            <a:r>
              <a:rPr lang="it-IT" dirty="0" err="1" smtClean="0"/>
              <a:t>landmark</a:t>
            </a:r>
            <a:r>
              <a:rPr lang="it-IT" dirty="0" smtClean="0"/>
              <a:t> workshop </a:t>
            </a:r>
            <a:r>
              <a:rPr lang="it-IT" dirty="0" err="1" smtClean="0"/>
              <a:t>was</a:t>
            </a:r>
            <a:r>
              <a:rPr lang="it-IT" dirty="0" smtClean="0"/>
              <a:t> </a:t>
            </a:r>
            <a:r>
              <a:rPr lang="it-IT" dirty="0" err="1" smtClean="0"/>
              <a:t>organized</a:t>
            </a:r>
            <a:r>
              <a:rPr lang="it-IT" dirty="0" smtClean="0"/>
              <a:t> in Dartmouth by </a:t>
            </a:r>
            <a:r>
              <a:rPr lang="it-IT" dirty="0" err="1" smtClean="0"/>
              <a:t>Minsky</a:t>
            </a:r>
            <a:r>
              <a:rPr lang="it-IT" dirty="0" smtClean="0"/>
              <a:t> and John McCarthy. At the workshop </a:t>
            </a:r>
            <a:r>
              <a:rPr lang="it-IT" dirty="0" err="1" smtClean="0"/>
              <a:t>were</a:t>
            </a:r>
            <a:r>
              <a:rPr lang="it-IT" dirty="0" smtClean="0"/>
              <a:t> </a:t>
            </a:r>
            <a:r>
              <a:rPr lang="it-IT" dirty="0" err="1" smtClean="0"/>
              <a:t>laid</a:t>
            </a:r>
            <a:r>
              <a:rPr lang="it-IT" dirty="0" smtClean="0"/>
              <a:t> the </a:t>
            </a:r>
            <a:r>
              <a:rPr lang="it-IT" dirty="0" err="1" smtClean="0"/>
              <a:t>bases</a:t>
            </a:r>
            <a:r>
              <a:rPr lang="it-IT" dirty="0" smtClean="0"/>
              <a:t> of </a:t>
            </a:r>
            <a:r>
              <a:rPr lang="it-IT" dirty="0" err="1" smtClean="0"/>
              <a:t>fundamental</a:t>
            </a:r>
            <a:r>
              <a:rPr lang="it-IT" dirty="0" smtClean="0"/>
              <a:t> </a:t>
            </a:r>
            <a:r>
              <a:rPr lang="it-IT" dirty="0" err="1" smtClean="0"/>
              <a:t>research</a:t>
            </a:r>
            <a:r>
              <a:rPr lang="it-IT" dirty="0" smtClean="0"/>
              <a:t> in </a:t>
            </a:r>
            <a:r>
              <a:rPr lang="it-IT" b="1" dirty="0" err="1" smtClean="0"/>
              <a:t>artificial</a:t>
            </a:r>
            <a:r>
              <a:rPr lang="it-IT" b="1" dirty="0" smtClean="0"/>
              <a:t> intelligence</a:t>
            </a:r>
            <a:r>
              <a:rPr lang="it-IT" dirty="0" smtClean="0"/>
              <a:t> –a </a:t>
            </a:r>
            <a:r>
              <a:rPr lang="it-IT" dirty="0" err="1" smtClean="0"/>
              <a:t>name</a:t>
            </a:r>
            <a:r>
              <a:rPr lang="it-IT" dirty="0" smtClean="0"/>
              <a:t> </a:t>
            </a:r>
            <a:r>
              <a:rPr lang="it-IT" dirty="0" err="1" smtClean="0"/>
              <a:t>coined</a:t>
            </a:r>
            <a:r>
              <a:rPr lang="it-IT" dirty="0" smtClean="0"/>
              <a:t> </a:t>
            </a:r>
            <a:r>
              <a:rPr lang="it-IT" dirty="0" err="1" smtClean="0"/>
              <a:t>there</a:t>
            </a:r>
            <a:endParaRPr lang="it-IT" dirty="0" smtClean="0"/>
          </a:p>
          <a:p>
            <a:pPr marL="0" indent="0">
              <a:buNone/>
            </a:pPr>
            <a:endParaRPr lang="it-IT" dirty="0"/>
          </a:p>
          <a:p>
            <a:pPr marL="0" indent="0">
              <a:buNone/>
            </a:pPr>
            <a:r>
              <a:rPr lang="en-US" dirty="0" smtClean="0"/>
              <a:t>The paradigm that was born in Dartmouth was that “</a:t>
            </a:r>
            <a:r>
              <a:rPr lang="en-US" i="1" dirty="0" smtClean="0">
                <a:solidFill>
                  <a:srgbClr val="0070C0"/>
                </a:solidFill>
              </a:rPr>
              <a:t>every </a:t>
            </a:r>
            <a:r>
              <a:rPr lang="en-US" i="1" dirty="0">
                <a:solidFill>
                  <a:srgbClr val="0070C0"/>
                </a:solidFill>
              </a:rPr>
              <a:t>aspect of learning or any other feature of intelligence can be so precisely described that a machine can be </a:t>
            </a:r>
            <a:r>
              <a:rPr lang="en-US" i="1" dirty="0" smtClean="0">
                <a:solidFill>
                  <a:srgbClr val="0070C0"/>
                </a:solidFill>
              </a:rPr>
              <a:t>made </a:t>
            </a:r>
            <a:r>
              <a:rPr lang="en-US" i="1" dirty="0">
                <a:solidFill>
                  <a:srgbClr val="0070C0"/>
                </a:solidFill>
              </a:rPr>
              <a:t>to simulate </a:t>
            </a:r>
            <a:r>
              <a:rPr lang="en-US" i="1" dirty="0" smtClean="0">
                <a:solidFill>
                  <a:srgbClr val="0070C0"/>
                </a:solidFill>
              </a:rPr>
              <a:t>it</a:t>
            </a:r>
            <a:r>
              <a:rPr lang="en-US" dirty="0" smtClean="0"/>
              <a:t>”</a:t>
            </a:r>
          </a:p>
          <a:p>
            <a:pPr marL="0" indent="0">
              <a:buNone/>
            </a:pPr>
            <a:endParaRPr lang="en-US" dirty="0"/>
          </a:p>
          <a:p>
            <a:pPr marL="0" indent="0">
              <a:buNone/>
            </a:pPr>
            <a:r>
              <a:rPr lang="en-US" dirty="0" smtClean="0">
                <a:solidFill>
                  <a:srgbClr val="FF0000"/>
                </a:solidFill>
              </a:rPr>
              <a:t>Simulation! </a:t>
            </a:r>
          </a:p>
          <a:p>
            <a:pPr marL="0" indent="0">
              <a:buNone/>
            </a:pPr>
            <a:r>
              <a:rPr lang="en-US" dirty="0" smtClean="0"/>
              <a:t>-  A sham object: </a:t>
            </a:r>
            <a:r>
              <a:rPr lang="en-US" b="1" dirty="0" smtClean="0"/>
              <a:t>counterfeit</a:t>
            </a:r>
            <a:r>
              <a:rPr lang="en-US" dirty="0" smtClean="0"/>
              <a:t> [Merriam-Webster]</a:t>
            </a:r>
          </a:p>
          <a:p>
            <a:pPr>
              <a:buFontTx/>
              <a:buChar char="-"/>
            </a:pPr>
            <a:r>
              <a:rPr lang="en-US" dirty="0" smtClean="0"/>
              <a:t>The action of pretending: </a:t>
            </a:r>
            <a:r>
              <a:rPr lang="en-US" b="1" dirty="0" smtClean="0"/>
              <a:t>deception</a:t>
            </a:r>
            <a:r>
              <a:rPr lang="en-US" dirty="0" smtClean="0"/>
              <a:t> [Oxford Languages]</a:t>
            </a:r>
          </a:p>
          <a:p>
            <a:pPr>
              <a:buFontTx/>
              <a:buChar char="-"/>
            </a:pPr>
            <a:r>
              <a:rPr lang="en-US" dirty="0" smtClean="0"/>
              <a:t>The production of a </a:t>
            </a:r>
            <a:r>
              <a:rPr lang="en-US" b="1" dirty="0" smtClean="0"/>
              <a:t>computer model</a:t>
            </a:r>
            <a:r>
              <a:rPr lang="en-US" dirty="0" smtClean="0"/>
              <a:t> of something [OL]</a:t>
            </a:r>
          </a:p>
          <a:p>
            <a:pPr>
              <a:buFontTx/>
              <a:buChar char="-"/>
            </a:pPr>
            <a:endParaRPr lang="en-US" dirty="0"/>
          </a:p>
          <a:p>
            <a:pPr marL="0" indent="0">
              <a:buNone/>
            </a:pPr>
            <a:endParaRPr lang="en-US" dirty="0" smtClean="0"/>
          </a:p>
          <a:p>
            <a:pPr>
              <a:buFontTx/>
              <a:buChar char="-"/>
            </a:pPr>
            <a:endParaRPr lang="en-US" dirty="0" smtClean="0"/>
          </a:p>
          <a:p>
            <a:pPr>
              <a:buFontTx/>
              <a:buChar char="-"/>
            </a:pPr>
            <a:endParaRPr lang="en-US" dirty="0" smtClean="0"/>
          </a:p>
          <a:p>
            <a:pPr>
              <a:buFontTx/>
              <a:buChar char="-"/>
            </a:pPr>
            <a:endParaRPr lang="it-IT" dirty="0"/>
          </a:p>
        </p:txBody>
      </p:sp>
      <p:pic>
        <p:nvPicPr>
          <p:cNvPr id="5" name="Immagine 4"/>
          <p:cNvPicPr>
            <a:picLocks noChangeAspect="1"/>
          </p:cNvPicPr>
          <p:nvPr/>
        </p:nvPicPr>
        <p:blipFill>
          <a:blip r:embed="rId2"/>
          <a:stretch>
            <a:fillRect/>
          </a:stretch>
        </p:blipFill>
        <p:spPr>
          <a:xfrm>
            <a:off x="7960659" y="3771893"/>
            <a:ext cx="4086784" cy="2882439"/>
          </a:xfrm>
          <a:prstGeom prst="rect">
            <a:avLst/>
          </a:prstGeom>
        </p:spPr>
      </p:pic>
      <p:pic>
        <p:nvPicPr>
          <p:cNvPr id="6" name="Immagine 5"/>
          <p:cNvPicPr>
            <a:picLocks noChangeAspect="1"/>
          </p:cNvPicPr>
          <p:nvPr/>
        </p:nvPicPr>
        <p:blipFill>
          <a:blip r:embed="rId3"/>
          <a:stretch>
            <a:fillRect/>
          </a:stretch>
        </p:blipFill>
        <p:spPr>
          <a:xfrm>
            <a:off x="8910006" y="1358153"/>
            <a:ext cx="3174190" cy="2285999"/>
          </a:xfrm>
          <a:prstGeom prst="rect">
            <a:avLst/>
          </a:prstGeom>
        </p:spPr>
      </p:pic>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7" name="Segnaposto numero diapositiva 6"/>
          <p:cNvSpPr>
            <a:spLocks noGrp="1"/>
          </p:cNvSpPr>
          <p:nvPr>
            <p:ph type="sldNum" sz="quarter" idx="12"/>
          </p:nvPr>
        </p:nvSpPr>
        <p:spPr/>
        <p:txBody>
          <a:bodyPr/>
          <a:lstStyle/>
          <a:p>
            <a:fld id="{C6657B89-A023-4184-86DD-540BD0318D04}" type="slidenum">
              <a:rPr lang="en-US" smtClean="0"/>
              <a:t>65</a:t>
            </a:fld>
            <a:endParaRPr lang="en-US"/>
          </a:p>
        </p:txBody>
      </p:sp>
    </p:spTree>
    <p:extLst>
      <p:ext uri="{BB962C8B-B14F-4D97-AF65-F5344CB8AC3E}">
        <p14:creationId xmlns:p14="http://schemas.microsoft.com/office/powerpoint/2010/main" val="33156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4 – </a:t>
            </a:r>
            <a:r>
              <a:rPr lang="it-IT" b="1" dirty="0" err="1" smtClean="0">
                <a:solidFill>
                  <a:srgbClr val="C00000"/>
                </a:solidFill>
              </a:rPr>
              <a:t>Summers</a:t>
            </a:r>
            <a:r>
              <a:rPr lang="it-IT" b="1" dirty="0" smtClean="0">
                <a:solidFill>
                  <a:srgbClr val="C00000"/>
                </a:solidFill>
              </a:rPr>
              <a:t> …</a:t>
            </a:r>
            <a:endParaRPr lang="it-IT" b="1" dirty="0">
              <a:solidFill>
                <a:srgbClr val="C00000"/>
              </a:solidFill>
            </a:endParaRPr>
          </a:p>
        </p:txBody>
      </p:sp>
      <p:sp>
        <p:nvSpPr>
          <p:cNvPr id="3" name="Segnaposto contenuto 2"/>
          <p:cNvSpPr>
            <a:spLocks noGrp="1"/>
          </p:cNvSpPr>
          <p:nvPr>
            <p:ph idx="1"/>
          </p:nvPr>
        </p:nvSpPr>
        <p:spPr>
          <a:xfrm>
            <a:off x="359723" y="1690688"/>
            <a:ext cx="11472553" cy="2472786"/>
          </a:xfrm>
        </p:spPr>
        <p:txBody>
          <a:bodyPr>
            <a:noAutofit/>
          </a:bodyPr>
          <a:lstStyle/>
          <a:p>
            <a:pPr marL="0" indent="0">
              <a:buNone/>
            </a:pPr>
            <a:r>
              <a:rPr lang="it-IT" sz="2400" dirty="0" err="1" smtClean="0"/>
              <a:t>Following</a:t>
            </a:r>
            <a:r>
              <a:rPr lang="it-IT" sz="2400" dirty="0" smtClean="0"/>
              <a:t> Dartmouth, AI </a:t>
            </a:r>
            <a:r>
              <a:rPr lang="it-IT" sz="2400" dirty="0" err="1" smtClean="0"/>
              <a:t>received</a:t>
            </a:r>
            <a:r>
              <a:rPr lang="it-IT" sz="2400" dirty="0" smtClean="0"/>
              <a:t> large </a:t>
            </a:r>
            <a:r>
              <a:rPr lang="it-IT" sz="2400" dirty="0" err="1" smtClean="0"/>
              <a:t>funding</a:t>
            </a:r>
            <a:r>
              <a:rPr lang="it-IT" sz="2400" dirty="0" smtClean="0"/>
              <a:t> and </a:t>
            </a:r>
            <a:r>
              <a:rPr lang="it-IT" sz="2400" dirty="0" err="1" smtClean="0"/>
              <a:t>ideas</a:t>
            </a:r>
            <a:r>
              <a:rPr lang="it-IT" sz="2400" dirty="0" smtClean="0"/>
              <a:t> </a:t>
            </a:r>
            <a:r>
              <a:rPr lang="it-IT" sz="2400" dirty="0" err="1" smtClean="0"/>
              <a:t>thrived</a:t>
            </a:r>
            <a:r>
              <a:rPr lang="it-IT" sz="2400" dirty="0" smtClean="0"/>
              <a:t>. New </a:t>
            </a:r>
            <a:r>
              <a:rPr lang="it-IT" sz="2400" dirty="0" err="1" smtClean="0"/>
              <a:t>applications</a:t>
            </a:r>
            <a:r>
              <a:rPr lang="it-IT" sz="2400" dirty="0" smtClean="0"/>
              <a:t> </a:t>
            </a:r>
            <a:r>
              <a:rPr lang="it-IT" sz="2400" dirty="0" err="1" smtClean="0"/>
              <a:t>were</a:t>
            </a:r>
            <a:r>
              <a:rPr lang="it-IT" sz="2400" dirty="0" smtClean="0"/>
              <a:t> </a:t>
            </a:r>
            <a:r>
              <a:rPr lang="it-IT" sz="2400" dirty="0" err="1" smtClean="0"/>
              <a:t>found</a:t>
            </a:r>
            <a:r>
              <a:rPr lang="it-IT" sz="2400" dirty="0" smtClean="0"/>
              <a:t> and </a:t>
            </a:r>
            <a:r>
              <a:rPr lang="it-IT" sz="2400" dirty="0" err="1" smtClean="0"/>
              <a:t>problems</a:t>
            </a:r>
            <a:r>
              <a:rPr lang="it-IT" sz="2400" dirty="0" smtClean="0"/>
              <a:t> </a:t>
            </a:r>
            <a:r>
              <a:rPr lang="it-IT" sz="2400" dirty="0" err="1" smtClean="0"/>
              <a:t>solved</a:t>
            </a:r>
            <a:r>
              <a:rPr lang="it-IT" sz="2400" dirty="0" smtClean="0"/>
              <a:t>; </a:t>
            </a:r>
            <a:r>
              <a:rPr lang="it-IT" sz="2400" dirty="0" err="1" smtClean="0"/>
              <a:t>enthusiasm</a:t>
            </a:r>
            <a:r>
              <a:rPr lang="it-IT" sz="2400" dirty="0" smtClean="0"/>
              <a:t> </a:t>
            </a:r>
            <a:r>
              <a:rPr lang="it-IT" sz="2400" dirty="0" err="1" smtClean="0"/>
              <a:t>reigned</a:t>
            </a:r>
            <a:r>
              <a:rPr lang="it-IT" sz="2400" dirty="0" smtClean="0"/>
              <a:t>:</a:t>
            </a:r>
          </a:p>
          <a:p>
            <a:r>
              <a:rPr lang="en-US" sz="2400" dirty="0" smtClean="0"/>
              <a:t>1958:</a:t>
            </a:r>
            <a:r>
              <a:rPr lang="en-US" sz="2400" dirty="0"/>
              <a:t> </a:t>
            </a:r>
            <a:r>
              <a:rPr lang="en-US" sz="2400" dirty="0" smtClean="0"/>
              <a:t> “</a:t>
            </a:r>
            <a:r>
              <a:rPr lang="en-US" sz="2400" i="1" dirty="0" smtClean="0">
                <a:solidFill>
                  <a:srgbClr val="0070C0"/>
                </a:solidFill>
              </a:rPr>
              <a:t>Within </a:t>
            </a:r>
            <a:r>
              <a:rPr lang="en-US" sz="2400" i="1" dirty="0">
                <a:solidFill>
                  <a:srgbClr val="0070C0"/>
                </a:solidFill>
              </a:rPr>
              <a:t>ten years a digital computer will be the world's chess </a:t>
            </a:r>
            <a:r>
              <a:rPr lang="en-US" sz="2400" i="1" dirty="0" smtClean="0">
                <a:solidFill>
                  <a:srgbClr val="0070C0"/>
                </a:solidFill>
              </a:rPr>
              <a:t>champion</a:t>
            </a:r>
            <a:r>
              <a:rPr lang="en-US" sz="2400" i="1" dirty="0" smtClean="0"/>
              <a:t>; […] within </a:t>
            </a:r>
            <a:r>
              <a:rPr lang="en-US" sz="2400" i="1" dirty="0"/>
              <a:t>ten years a digital computer will discover and prove an important new mathematical theorem</a:t>
            </a:r>
            <a:r>
              <a:rPr lang="en-US" sz="2400" dirty="0" smtClean="0"/>
              <a:t>.” </a:t>
            </a:r>
            <a:r>
              <a:rPr lang="en-US" sz="2400" dirty="0" smtClean="0">
                <a:solidFill>
                  <a:srgbClr val="00B050"/>
                </a:solidFill>
              </a:rPr>
              <a:t>[Simon 1958]</a:t>
            </a:r>
          </a:p>
          <a:p>
            <a:r>
              <a:rPr lang="en-US" sz="2400" dirty="0" smtClean="0"/>
              <a:t>1967: “</a:t>
            </a:r>
            <a:r>
              <a:rPr lang="en-US" sz="2400" i="1" dirty="0" smtClean="0">
                <a:solidFill>
                  <a:srgbClr val="0070C0"/>
                </a:solidFill>
              </a:rPr>
              <a:t>Within </a:t>
            </a:r>
            <a:r>
              <a:rPr lang="en-US" sz="2400" i="1" dirty="0">
                <a:solidFill>
                  <a:srgbClr val="0070C0"/>
                </a:solidFill>
              </a:rPr>
              <a:t>a generation ... the problem of creating 'artificial intelligence' will substantially be </a:t>
            </a:r>
            <a:r>
              <a:rPr lang="en-US" sz="2400" i="1" dirty="0" smtClean="0">
                <a:solidFill>
                  <a:srgbClr val="0070C0"/>
                </a:solidFill>
              </a:rPr>
              <a:t>solved</a:t>
            </a:r>
            <a:r>
              <a:rPr lang="en-US" sz="2400" i="1" dirty="0" smtClean="0"/>
              <a:t>.</a:t>
            </a:r>
            <a:r>
              <a:rPr lang="en-US" sz="2400" dirty="0" smtClean="0"/>
              <a:t>” </a:t>
            </a:r>
            <a:r>
              <a:rPr lang="en-US" sz="2400" dirty="0" smtClean="0">
                <a:solidFill>
                  <a:srgbClr val="00B050"/>
                </a:solidFill>
              </a:rPr>
              <a:t>[Minsky 1967] </a:t>
            </a:r>
          </a:p>
        </p:txBody>
      </p:sp>
      <p:pic>
        <p:nvPicPr>
          <p:cNvPr id="5123" name="Picture 3" descr="Java Implementation for Rosenblatt Perceptron - Data Analy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90" y="4579994"/>
            <a:ext cx="4348739" cy="195283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855368" y="4491427"/>
            <a:ext cx="6766018" cy="2308324"/>
          </a:xfrm>
          <a:prstGeom prst="rect">
            <a:avLst/>
          </a:prstGeom>
          <a:noFill/>
        </p:spPr>
        <p:txBody>
          <a:bodyPr wrap="square" rtlCol="0">
            <a:spAutoFit/>
          </a:bodyPr>
          <a:lstStyle/>
          <a:p>
            <a:r>
              <a:rPr lang="it-IT" sz="2400" dirty="0"/>
              <a:t>Frank </a:t>
            </a:r>
            <a:r>
              <a:rPr lang="it-IT" sz="2400" dirty="0" err="1"/>
              <a:t>Rosenblatt</a:t>
            </a:r>
            <a:r>
              <a:rPr lang="it-IT" sz="2400" dirty="0"/>
              <a:t> </a:t>
            </a:r>
            <a:r>
              <a:rPr lang="it-IT" sz="2400" dirty="0" err="1"/>
              <a:t>invented</a:t>
            </a:r>
            <a:r>
              <a:rPr lang="it-IT" sz="2400" dirty="0"/>
              <a:t> in 1958 the </a:t>
            </a:r>
            <a:r>
              <a:rPr lang="it-IT" sz="2400" dirty="0" err="1"/>
              <a:t>perceptron</a:t>
            </a:r>
            <a:r>
              <a:rPr lang="it-IT" sz="2400" dirty="0"/>
              <a:t>, a single-</a:t>
            </a:r>
            <a:r>
              <a:rPr lang="it-IT" sz="2400" dirty="0" err="1"/>
              <a:t>layer</a:t>
            </a:r>
            <a:r>
              <a:rPr lang="it-IT" sz="2400" dirty="0"/>
              <a:t> NN </a:t>
            </a:r>
            <a:r>
              <a:rPr lang="it-IT" sz="2400" dirty="0" err="1"/>
              <a:t>element</a:t>
            </a:r>
            <a:r>
              <a:rPr lang="it-IT" sz="2400" dirty="0"/>
              <a:t> </a:t>
            </a:r>
            <a:r>
              <a:rPr lang="it-IT" sz="2400" dirty="0">
                <a:solidFill>
                  <a:srgbClr val="00B050"/>
                </a:solidFill>
              </a:rPr>
              <a:t>[</a:t>
            </a:r>
            <a:r>
              <a:rPr lang="en-US" sz="2400" dirty="0">
                <a:solidFill>
                  <a:srgbClr val="00B050"/>
                </a:solidFill>
              </a:rPr>
              <a:t>Rosenblatt 1958]</a:t>
            </a:r>
            <a:r>
              <a:rPr lang="it-IT" sz="2400" dirty="0"/>
              <a:t>, and </a:t>
            </a:r>
            <a:r>
              <a:rPr lang="it-IT" sz="2400" dirty="0" err="1"/>
              <a:t>predicted</a:t>
            </a:r>
            <a:r>
              <a:rPr lang="it-IT" sz="2400" dirty="0"/>
              <a:t> </a:t>
            </a:r>
            <a:r>
              <a:rPr lang="it-IT" sz="2400" dirty="0" err="1"/>
              <a:t>this</a:t>
            </a:r>
            <a:r>
              <a:rPr lang="it-IT" sz="2400" dirty="0"/>
              <a:t> </a:t>
            </a:r>
            <a:r>
              <a:rPr lang="it-IT" sz="2400" dirty="0" err="1"/>
              <a:t>would</a:t>
            </a:r>
            <a:r>
              <a:rPr lang="it-IT" sz="2400" dirty="0"/>
              <a:t> </a:t>
            </a:r>
            <a:r>
              <a:rPr lang="it-IT" sz="2400" dirty="0" err="1"/>
              <a:t>bring</a:t>
            </a:r>
            <a:r>
              <a:rPr lang="it-IT" sz="2400" dirty="0"/>
              <a:t> a </a:t>
            </a:r>
            <a:r>
              <a:rPr lang="it-IT" sz="2400" dirty="0" err="1"/>
              <a:t>breakthrough</a:t>
            </a:r>
            <a:r>
              <a:rPr lang="it-IT" sz="2400"/>
              <a:t>: </a:t>
            </a:r>
            <a:r>
              <a:rPr lang="en-GB" sz="2400" smtClean="0"/>
              <a:t>“</a:t>
            </a:r>
            <a:r>
              <a:rPr lang="it-IT" sz="2400" i="1" smtClean="0">
                <a:solidFill>
                  <a:srgbClr val="0070C0"/>
                </a:solidFill>
              </a:rPr>
              <a:t>a </a:t>
            </a:r>
            <a:r>
              <a:rPr lang="en-US" sz="2400" i="1" dirty="0">
                <a:solidFill>
                  <a:srgbClr val="0070C0"/>
                </a:solidFill>
              </a:rPr>
              <a:t>perceptron may eventually be able to learn, make decisions, and </a:t>
            </a:r>
            <a:r>
              <a:rPr lang="en-US" sz="2400" i="1">
                <a:solidFill>
                  <a:srgbClr val="0070C0"/>
                </a:solidFill>
              </a:rPr>
              <a:t>translate </a:t>
            </a:r>
            <a:r>
              <a:rPr lang="en-US" sz="2400" i="1" smtClean="0">
                <a:solidFill>
                  <a:srgbClr val="0070C0"/>
                </a:solidFill>
              </a:rPr>
              <a:t>languages</a:t>
            </a:r>
            <a:r>
              <a:rPr lang="en-US" sz="2400" smtClean="0"/>
              <a:t>”.</a:t>
            </a:r>
            <a:endParaRPr lang="it-IT" sz="2400" dirty="0"/>
          </a:p>
          <a:p>
            <a:endParaRPr lang="it-IT" sz="2400"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66</a:t>
            </a:fld>
            <a:endParaRPr lang="en-US"/>
          </a:p>
        </p:txBody>
      </p:sp>
    </p:spTree>
    <p:extLst>
      <p:ext uri="{BB962C8B-B14F-4D97-AF65-F5344CB8AC3E}">
        <p14:creationId xmlns:p14="http://schemas.microsoft.com/office/powerpoint/2010/main" val="36366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additive="base">
                                        <p:cTn id="11" dur="500" fill="hold"/>
                                        <p:tgtEl>
                                          <p:spTgt spid="5123"/>
                                        </p:tgtEl>
                                        <p:attrNameLst>
                                          <p:attrName>ppt_x</p:attrName>
                                        </p:attrNameLst>
                                      </p:cBhvr>
                                      <p:tavLst>
                                        <p:tav tm="0">
                                          <p:val>
                                            <p:strVal val="#ppt_x"/>
                                          </p:val>
                                        </p:tav>
                                        <p:tav tm="100000">
                                          <p:val>
                                            <p:strVal val="#ppt_x"/>
                                          </p:val>
                                        </p:tav>
                                      </p:tavLst>
                                    </p:anim>
                                    <p:anim calcmode="lin" valueType="num">
                                      <p:cBhvr additive="base">
                                        <p:cTn id="12"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smtClean="0">
                <a:solidFill>
                  <a:srgbClr val="C00000"/>
                </a:solidFill>
              </a:rPr>
              <a:t>… And Winters</a:t>
            </a:r>
            <a:endParaRPr lang="it-IT" b="1" dirty="0">
              <a:solidFill>
                <a:srgbClr val="C00000"/>
              </a:solidFill>
            </a:endParaRPr>
          </a:p>
        </p:txBody>
      </p:sp>
      <p:sp>
        <p:nvSpPr>
          <p:cNvPr id="4" name="Segnaposto contenuto 2"/>
          <p:cNvSpPr txBox="1">
            <a:spLocks noGrp="1"/>
          </p:cNvSpPr>
          <p:nvPr>
            <p:ph idx="1"/>
          </p:nvPr>
        </p:nvSpPr>
        <p:spPr>
          <a:xfrm>
            <a:off x="699975" y="1683951"/>
            <a:ext cx="111978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t>A 1969 book by Minsky and </a:t>
            </a:r>
            <a:r>
              <a:rPr lang="en-US" sz="2200" dirty="0" err="1" smtClean="0"/>
              <a:t>Papert</a:t>
            </a:r>
            <a:r>
              <a:rPr lang="en-US" sz="2200" dirty="0" smtClean="0"/>
              <a:t> [</a:t>
            </a:r>
            <a:r>
              <a:rPr lang="en-US" sz="2200" dirty="0" smtClean="0">
                <a:solidFill>
                  <a:srgbClr val="00B050"/>
                </a:solidFill>
              </a:rPr>
              <a:t>Minsky 1969] </a:t>
            </a:r>
            <a:r>
              <a:rPr lang="en-US" sz="2200" dirty="0" smtClean="0"/>
              <a:t>threw serious doubt on the capability of such systems. This had a huge influence on the general perception of AI.</a:t>
            </a:r>
            <a:endParaRPr lang="it-IT" sz="2200" dirty="0" smtClean="0"/>
          </a:p>
          <a:p>
            <a:pPr marL="0" indent="0">
              <a:buFont typeface="Arial" panose="020B0604020202020204" pitchFamily="34" charset="0"/>
              <a:buNone/>
            </a:pPr>
            <a:r>
              <a:rPr lang="it-IT" sz="2200" dirty="0" smtClean="0"/>
              <a:t>In the </a:t>
            </a:r>
            <a:r>
              <a:rPr lang="it-IT" sz="2200" dirty="0" err="1" smtClean="0"/>
              <a:t>early</a:t>
            </a:r>
            <a:r>
              <a:rPr lang="it-IT" sz="2200" dirty="0" smtClean="0"/>
              <a:t> 1970s the </a:t>
            </a:r>
            <a:r>
              <a:rPr lang="it-IT" sz="2200" dirty="0" err="1" smtClean="0"/>
              <a:t>lack</a:t>
            </a:r>
            <a:r>
              <a:rPr lang="it-IT" sz="2200" dirty="0" smtClean="0"/>
              <a:t> of </a:t>
            </a:r>
            <a:r>
              <a:rPr lang="it-IT" sz="2200" dirty="0" err="1" smtClean="0"/>
              <a:t>results</a:t>
            </a:r>
            <a:r>
              <a:rPr lang="it-IT" sz="2200" dirty="0" smtClean="0"/>
              <a:t> </a:t>
            </a:r>
            <a:r>
              <a:rPr lang="it-IT" sz="2200" dirty="0" err="1" smtClean="0"/>
              <a:t>given</a:t>
            </a:r>
            <a:r>
              <a:rPr lang="it-IT" sz="2200" dirty="0" smtClean="0"/>
              <a:t> the high </a:t>
            </a:r>
            <a:r>
              <a:rPr lang="it-IT" sz="2200" dirty="0" err="1" smtClean="0"/>
              <a:t>expectations</a:t>
            </a:r>
            <a:r>
              <a:rPr lang="it-IT" sz="2200" dirty="0" smtClean="0"/>
              <a:t>, and the </a:t>
            </a:r>
            <a:r>
              <a:rPr lang="it-IT" sz="2200" dirty="0" err="1" smtClean="0"/>
              <a:t>lack</a:t>
            </a:r>
            <a:r>
              <a:rPr lang="it-IT" sz="2200" dirty="0" smtClean="0"/>
              <a:t> of </a:t>
            </a:r>
            <a:r>
              <a:rPr lang="it-IT" sz="2200" dirty="0" err="1" smtClean="0"/>
              <a:t>sufficient</a:t>
            </a:r>
            <a:r>
              <a:rPr lang="it-IT" sz="2200" dirty="0" smtClean="0"/>
              <a:t> </a:t>
            </a:r>
            <a:r>
              <a:rPr lang="it-IT" sz="2200" dirty="0" err="1" smtClean="0"/>
              <a:t>computing</a:t>
            </a:r>
            <a:r>
              <a:rPr lang="it-IT" sz="2200" dirty="0" smtClean="0"/>
              <a:t> </a:t>
            </a:r>
            <a:r>
              <a:rPr lang="it-IT" sz="2200" dirty="0" err="1" smtClean="0"/>
              <a:t>power</a:t>
            </a:r>
            <a:r>
              <a:rPr lang="it-IT" sz="2200" dirty="0" smtClean="0"/>
              <a:t> to </a:t>
            </a:r>
            <a:r>
              <a:rPr lang="it-IT" sz="2200" dirty="0" err="1" smtClean="0"/>
              <a:t>handle</a:t>
            </a:r>
            <a:r>
              <a:rPr lang="it-IT" sz="2200" dirty="0" smtClean="0"/>
              <a:t> </a:t>
            </a:r>
            <a:r>
              <a:rPr lang="it-IT" sz="2200" dirty="0" err="1" smtClean="0"/>
              <a:t>anything</a:t>
            </a:r>
            <a:r>
              <a:rPr lang="it-IT" sz="2200" dirty="0" smtClean="0"/>
              <a:t> </a:t>
            </a:r>
            <a:r>
              <a:rPr lang="it-IT" sz="2200" dirty="0" err="1" smtClean="0"/>
              <a:t>but</a:t>
            </a:r>
            <a:r>
              <a:rPr lang="it-IT" sz="2200" dirty="0" smtClean="0"/>
              <a:t> </a:t>
            </a:r>
            <a:r>
              <a:rPr lang="it-IT" sz="2200" err="1" smtClean="0"/>
              <a:t>toy</a:t>
            </a:r>
            <a:r>
              <a:rPr lang="it-IT" sz="2200" smtClean="0"/>
              <a:t> applications, </a:t>
            </a:r>
            <a:r>
              <a:rPr lang="it-IT" sz="2200" dirty="0" err="1" smtClean="0"/>
              <a:t>started</a:t>
            </a:r>
            <a:r>
              <a:rPr lang="it-IT" sz="2200" dirty="0" smtClean="0"/>
              <a:t> a </a:t>
            </a:r>
            <a:r>
              <a:rPr lang="it-IT" sz="2200" dirty="0" err="1" smtClean="0"/>
              <a:t>period</a:t>
            </a:r>
            <a:r>
              <a:rPr lang="it-IT" sz="2200" dirty="0" smtClean="0"/>
              <a:t> of </a:t>
            </a:r>
            <a:r>
              <a:rPr lang="it-IT" sz="2200" dirty="0" err="1" smtClean="0"/>
              <a:t>almost</a:t>
            </a:r>
            <a:r>
              <a:rPr lang="it-IT" sz="2200" dirty="0" smtClean="0"/>
              <a:t> zero </a:t>
            </a:r>
            <a:r>
              <a:rPr lang="it-IT" sz="2200" dirty="0" err="1" smtClean="0"/>
              <a:t>funding</a:t>
            </a:r>
            <a:r>
              <a:rPr lang="it-IT" sz="2200" dirty="0" smtClean="0"/>
              <a:t> and </a:t>
            </a:r>
            <a:r>
              <a:rPr lang="it-IT" sz="2200" dirty="0" err="1" smtClean="0"/>
              <a:t>academic</a:t>
            </a:r>
            <a:r>
              <a:rPr lang="it-IT" sz="2200" dirty="0" smtClean="0"/>
              <a:t> </a:t>
            </a:r>
            <a:r>
              <a:rPr lang="it-IT" sz="2200" dirty="0" err="1" smtClean="0"/>
              <a:t>interest</a:t>
            </a:r>
            <a:r>
              <a:rPr lang="it-IT" sz="2200" dirty="0" smtClean="0"/>
              <a:t> (the «AI </a:t>
            </a:r>
            <a:r>
              <a:rPr lang="it-IT" sz="2200" dirty="0" err="1" smtClean="0"/>
              <a:t>Winter</a:t>
            </a:r>
            <a:r>
              <a:rPr lang="it-IT" sz="2200" dirty="0" smtClean="0"/>
              <a:t>»).</a:t>
            </a:r>
          </a:p>
        </p:txBody>
      </p:sp>
      <p:pic>
        <p:nvPicPr>
          <p:cNvPr id="5" name="Immagine 4"/>
          <p:cNvPicPr>
            <a:picLocks noChangeAspect="1"/>
          </p:cNvPicPr>
          <p:nvPr/>
        </p:nvPicPr>
        <p:blipFill>
          <a:blip r:embed="rId2"/>
          <a:stretch>
            <a:fillRect/>
          </a:stretch>
        </p:blipFill>
        <p:spPr>
          <a:xfrm>
            <a:off x="7306961" y="3859620"/>
            <a:ext cx="4732369" cy="2839422"/>
          </a:xfrm>
          <a:prstGeom prst="rect">
            <a:avLst/>
          </a:prstGeom>
        </p:spPr>
      </p:pic>
      <p:sp>
        <p:nvSpPr>
          <p:cNvPr id="6" name="Segnaposto contenuto 2"/>
          <p:cNvSpPr txBox="1">
            <a:spLocks/>
          </p:cNvSpPr>
          <p:nvPr/>
        </p:nvSpPr>
        <p:spPr>
          <a:xfrm>
            <a:off x="699975" y="3859620"/>
            <a:ext cx="6405849" cy="25939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200" dirty="0" smtClean="0"/>
              <a:t>A short revival of </a:t>
            </a:r>
            <a:r>
              <a:rPr lang="it-IT" sz="2200" dirty="0" err="1" smtClean="0"/>
              <a:t>interest</a:t>
            </a:r>
            <a:r>
              <a:rPr lang="it-IT" sz="2200" dirty="0" smtClean="0"/>
              <a:t> in AI </a:t>
            </a:r>
            <a:r>
              <a:rPr lang="it-IT" sz="2200" dirty="0" err="1" smtClean="0"/>
              <a:t>research</a:t>
            </a:r>
            <a:r>
              <a:rPr lang="it-IT" sz="2200" dirty="0" smtClean="0"/>
              <a:t> </a:t>
            </a:r>
            <a:r>
              <a:rPr lang="it-IT" sz="2200" dirty="0" err="1" smtClean="0"/>
              <a:t>came</a:t>
            </a:r>
            <a:r>
              <a:rPr lang="it-IT" sz="2200" dirty="0" smtClean="0"/>
              <a:t> in the 1980s, with the focus on «</a:t>
            </a:r>
            <a:r>
              <a:rPr lang="it-IT" sz="2200" b="1" dirty="0" err="1" smtClean="0"/>
              <a:t>expert</a:t>
            </a:r>
            <a:r>
              <a:rPr lang="it-IT" sz="2200" b="1" dirty="0" smtClean="0"/>
              <a:t> </a:t>
            </a:r>
            <a:r>
              <a:rPr lang="it-IT" sz="2200" b="1" dirty="0" err="1" smtClean="0"/>
              <a:t>systems</a:t>
            </a:r>
            <a:r>
              <a:rPr lang="it-IT" sz="2200" dirty="0" smtClean="0"/>
              <a:t>» - </a:t>
            </a:r>
            <a:r>
              <a:rPr lang="en-US" sz="2200" dirty="0" smtClean="0"/>
              <a:t>computer programs that </a:t>
            </a:r>
            <a:r>
              <a:rPr lang="en-US" sz="2200" dirty="0" smtClean="0">
                <a:solidFill>
                  <a:srgbClr val="0070C0"/>
                </a:solidFill>
              </a:rPr>
              <a:t>answer questions or solve problems about a specific domain of knowledge, using logical rules derived from the knowledge of experts</a:t>
            </a:r>
            <a:r>
              <a:rPr lang="en-US" sz="2200" dirty="0" smtClean="0"/>
              <a:t>. </a:t>
            </a:r>
          </a:p>
          <a:p>
            <a:pPr marL="0" indent="0">
              <a:buFont typeface="Arial" panose="020B0604020202020204" pitchFamily="34" charset="0"/>
              <a:buNone/>
            </a:pPr>
            <a:r>
              <a:rPr lang="en-US" sz="2200" dirty="0" smtClean="0"/>
              <a:t>But that was also short-lasting, due also to the high cost of specialized hardware and a </a:t>
            </a:r>
            <a:r>
              <a:rPr lang="en-US" sz="2200" dirty="0" err="1" smtClean="0"/>
              <a:t>unfavourable</a:t>
            </a:r>
            <a:r>
              <a:rPr lang="en-US" sz="2200" dirty="0" smtClean="0"/>
              <a:t> economic juncture 	</a:t>
            </a:r>
            <a:r>
              <a:rPr lang="en-US" sz="2200" smtClean="0">
                <a:sym typeface="Wingdings" panose="05000000000000000000" pitchFamily="2" charset="2"/>
              </a:rPr>
              <a:t> </a:t>
            </a:r>
            <a:r>
              <a:rPr lang="en-US" sz="2200" b="1" dirty="0">
                <a:sym typeface="Wingdings" panose="05000000000000000000" pitchFamily="2" charset="2"/>
              </a:rPr>
              <a:t>s</a:t>
            </a:r>
            <a:r>
              <a:rPr lang="en-US" sz="2200" b="1" smtClean="0">
                <a:sym typeface="Wingdings" panose="05000000000000000000" pitchFamily="2" charset="2"/>
              </a:rPr>
              <a:t>econd </a:t>
            </a:r>
            <a:r>
              <a:rPr lang="en-US" sz="2200" b="1" dirty="0" smtClean="0">
                <a:sym typeface="Wingdings" panose="05000000000000000000" pitchFamily="2" charset="2"/>
              </a:rPr>
              <a:t>AI winter</a:t>
            </a:r>
            <a:endParaRPr lang="it-IT" sz="2200" b="1" dirty="0"/>
          </a:p>
        </p:txBody>
      </p:sp>
      <p:sp>
        <p:nvSpPr>
          <p:cNvPr id="7" name="Segnaposto numero diapositiva 6"/>
          <p:cNvSpPr>
            <a:spLocks noGrp="1"/>
          </p:cNvSpPr>
          <p:nvPr>
            <p:ph type="sldNum" sz="quarter" idx="12"/>
          </p:nvPr>
        </p:nvSpPr>
        <p:spPr/>
        <p:txBody>
          <a:bodyPr/>
          <a:lstStyle/>
          <a:p>
            <a:fld id="{C6657B89-A023-4184-86DD-540BD0318D04}" type="slidenum">
              <a:rPr lang="en-US" smtClean="0"/>
              <a:t>67</a:t>
            </a:fld>
            <a:endParaRPr lang="en-US"/>
          </a:p>
        </p:txBody>
      </p:sp>
    </p:spTree>
    <p:extLst>
      <p:ext uri="{BB962C8B-B14F-4D97-AF65-F5344CB8AC3E}">
        <p14:creationId xmlns:p14="http://schemas.microsoft.com/office/powerpoint/2010/main" val="19441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AI </a:t>
            </a:r>
            <a:r>
              <a:rPr lang="it-IT" b="1" dirty="0" err="1" smtClean="0">
                <a:solidFill>
                  <a:srgbClr val="C00000"/>
                </a:solidFill>
              </a:rPr>
              <a:t>History</a:t>
            </a:r>
            <a:r>
              <a:rPr lang="it-IT" b="1" dirty="0" smtClean="0">
                <a:solidFill>
                  <a:srgbClr val="C00000"/>
                </a:solidFill>
              </a:rPr>
              <a:t> 5: Machine Learning </a:t>
            </a:r>
            <a:r>
              <a:rPr lang="it-IT" b="1" dirty="0" smtClean="0">
                <a:solidFill>
                  <a:srgbClr val="C00000"/>
                </a:solidFill>
                <a:sym typeface="Wingdings" panose="05000000000000000000" pitchFamily="2" charset="2"/>
              </a:rPr>
              <a:t> AI</a:t>
            </a:r>
            <a:endParaRPr lang="it-IT" b="1" dirty="0">
              <a:solidFill>
                <a:srgbClr val="C00000"/>
              </a:solidFill>
            </a:endParaRPr>
          </a:p>
        </p:txBody>
      </p:sp>
      <p:sp>
        <p:nvSpPr>
          <p:cNvPr id="3" name="Segnaposto contenuto 2"/>
          <p:cNvSpPr>
            <a:spLocks noGrp="1"/>
          </p:cNvSpPr>
          <p:nvPr>
            <p:ph idx="1"/>
          </p:nvPr>
        </p:nvSpPr>
        <p:spPr>
          <a:xfrm>
            <a:off x="323384" y="1817649"/>
            <a:ext cx="11605736" cy="2022071"/>
          </a:xfrm>
        </p:spPr>
        <p:txBody>
          <a:bodyPr>
            <a:normAutofit fontScale="85000" lnSpcReduction="20000"/>
          </a:bodyPr>
          <a:lstStyle/>
          <a:p>
            <a:pPr marL="0" indent="0">
              <a:buNone/>
            </a:pPr>
            <a:r>
              <a:rPr lang="it-IT" dirty="0" smtClean="0"/>
              <a:t>From the 90ies the </a:t>
            </a:r>
            <a:r>
              <a:rPr lang="it-IT" dirty="0" err="1" smtClean="0"/>
              <a:t>path</a:t>
            </a:r>
            <a:r>
              <a:rPr lang="it-IT" dirty="0" smtClean="0"/>
              <a:t> to AI </a:t>
            </a:r>
            <a:r>
              <a:rPr lang="it-IT" dirty="0" err="1" smtClean="0"/>
              <a:t>took</a:t>
            </a:r>
            <a:r>
              <a:rPr lang="it-IT" dirty="0" smtClean="0"/>
              <a:t> a </a:t>
            </a:r>
            <a:r>
              <a:rPr lang="it-IT" err="1" smtClean="0"/>
              <a:t>different</a:t>
            </a:r>
            <a:r>
              <a:rPr lang="it-IT" smtClean="0"/>
              <a:t> direction, </a:t>
            </a:r>
            <a:r>
              <a:rPr lang="it-IT" dirty="0" err="1" smtClean="0"/>
              <a:t>eased</a:t>
            </a:r>
            <a:r>
              <a:rPr lang="it-IT" dirty="0" smtClean="0"/>
              <a:t> by </a:t>
            </a:r>
            <a:r>
              <a:rPr lang="it-IT" dirty="0" err="1" smtClean="0"/>
              <a:t>increases</a:t>
            </a:r>
            <a:r>
              <a:rPr lang="it-IT" dirty="0" smtClean="0"/>
              <a:t> in cheap CPU, with </a:t>
            </a:r>
            <a:r>
              <a:rPr lang="it-IT" dirty="0" err="1" smtClean="0"/>
              <a:t>development</a:t>
            </a:r>
            <a:r>
              <a:rPr lang="it-IT" dirty="0" smtClean="0"/>
              <a:t> of Statistical Learning </a:t>
            </a:r>
            <a:r>
              <a:rPr lang="it-IT" dirty="0" err="1" smtClean="0"/>
              <a:t>techniques</a:t>
            </a:r>
            <a:r>
              <a:rPr lang="it-IT" dirty="0" smtClean="0"/>
              <a:t> (</a:t>
            </a:r>
            <a:r>
              <a:rPr lang="it-IT" i="1" smtClean="0"/>
              <a:t>e.g.,</a:t>
            </a:r>
            <a:r>
              <a:rPr lang="it-IT" smtClean="0"/>
              <a:t> </a:t>
            </a:r>
            <a:r>
              <a:rPr lang="it-IT" dirty="0" err="1" smtClean="0"/>
              <a:t>decision</a:t>
            </a:r>
            <a:r>
              <a:rPr lang="it-IT" dirty="0" smtClean="0"/>
              <a:t> </a:t>
            </a:r>
            <a:r>
              <a:rPr lang="it-IT" dirty="0" err="1" smtClean="0"/>
              <a:t>trees</a:t>
            </a:r>
            <a:r>
              <a:rPr lang="it-IT" dirty="0" smtClean="0"/>
              <a:t>) and </a:t>
            </a:r>
            <a:r>
              <a:rPr lang="it-IT" dirty="0" err="1" smtClean="0"/>
              <a:t>breakthroughs</a:t>
            </a:r>
            <a:r>
              <a:rPr lang="it-IT" dirty="0" smtClean="0"/>
              <a:t> in </a:t>
            </a:r>
            <a:r>
              <a:rPr lang="it-IT" dirty="0" err="1" smtClean="0"/>
              <a:t>neural</a:t>
            </a:r>
            <a:r>
              <a:rPr lang="it-IT" dirty="0" smtClean="0"/>
              <a:t> networks </a:t>
            </a:r>
            <a:r>
              <a:rPr lang="it-IT" dirty="0" err="1" smtClean="0"/>
              <a:t>research</a:t>
            </a:r>
            <a:endParaRPr lang="it-IT" dirty="0" smtClean="0"/>
          </a:p>
          <a:p>
            <a:r>
              <a:rPr lang="en-US" dirty="0" smtClean="0">
                <a:solidFill>
                  <a:srgbClr val="00B050"/>
                </a:solidFill>
              </a:rPr>
              <a:t>[Mitchell 1997] </a:t>
            </a:r>
            <a:r>
              <a:rPr lang="en-US" dirty="0" smtClean="0"/>
              <a:t>provides a succinct deﬁnition of what Machine Learning is: “</a:t>
            </a:r>
            <a:r>
              <a:rPr lang="en-US" i="1" dirty="0" smtClean="0">
                <a:solidFill>
                  <a:srgbClr val="0070C0"/>
                </a:solidFill>
              </a:rPr>
              <a:t>A computer program is said to learn from experience E with respect to some class of tasks T and performance measure P , if its performance at tasks in T , as measured by P , improves with </a:t>
            </a:r>
            <a:r>
              <a:rPr lang="en-US" i="1" smtClean="0">
                <a:solidFill>
                  <a:srgbClr val="0070C0"/>
                </a:solidFill>
              </a:rPr>
              <a:t>experience E</a:t>
            </a:r>
            <a:r>
              <a:rPr lang="en-US" smtClean="0"/>
              <a:t>”</a:t>
            </a:r>
            <a:endParaRPr lang="it-IT" dirty="0"/>
          </a:p>
        </p:txBody>
      </p:sp>
      <p:sp>
        <p:nvSpPr>
          <p:cNvPr id="8" name="CasellaDiTesto 7"/>
          <p:cNvSpPr txBox="1"/>
          <p:nvPr/>
        </p:nvSpPr>
        <p:spPr>
          <a:xfrm>
            <a:off x="8519532" y="6155473"/>
            <a:ext cx="3409588" cy="646331"/>
          </a:xfrm>
          <a:prstGeom prst="rect">
            <a:avLst/>
          </a:prstGeom>
          <a:noFill/>
        </p:spPr>
        <p:txBody>
          <a:bodyPr wrap="none" rtlCol="0">
            <a:spAutoFit/>
          </a:bodyPr>
          <a:lstStyle/>
          <a:p>
            <a:r>
              <a:rPr lang="it-IT" i="1" dirty="0" smtClean="0"/>
              <a:t>1997: </a:t>
            </a:r>
            <a:r>
              <a:rPr lang="it-IT" i="1" dirty="0" err="1" smtClean="0"/>
              <a:t>Deep</a:t>
            </a:r>
            <a:r>
              <a:rPr lang="it-IT" i="1" dirty="0" smtClean="0"/>
              <a:t> Blue </a:t>
            </a:r>
            <a:r>
              <a:rPr lang="it-IT" i="1" dirty="0" err="1" smtClean="0"/>
              <a:t>defeats</a:t>
            </a:r>
            <a:r>
              <a:rPr lang="it-IT" i="1" dirty="0" smtClean="0"/>
              <a:t> the </a:t>
            </a:r>
            <a:r>
              <a:rPr lang="it-IT" i="1" dirty="0" err="1" smtClean="0"/>
              <a:t>chess</a:t>
            </a:r>
            <a:endParaRPr lang="it-IT" i="1" dirty="0" smtClean="0"/>
          </a:p>
          <a:p>
            <a:r>
              <a:rPr lang="it-IT" i="1" dirty="0" smtClean="0"/>
              <a:t>World </a:t>
            </a:r>
            <a:r>
              <a:rPr lang="it-IT" i="1" dirty="0" err="1" smtClean="0"/>
              <a:t>Champion</a:t>
            </a:r>
            <a:r>
              <a:rPr lang="it-IT" i="1" dirty="0" smtClean="0"/>
              <a:t> G. Kasparov</a:t>
            </a:r>
            <a:endParaRPr lang="it-IT" i="1" dirty="0"/>
          </a:p>
        </p:txBody>
      </p:sp>
      <p:pic>
        <p:nvPicPr>
          <p:cNvPr id="7172" name="Picture 4" descr="Deep Blue vs Kasparov – lo scacco matto digita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6146" y="4006441"/>
            <a:ext cx="3813718" cy="2149032"/>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contenuto 2"/>
          <p:cNvSpPr txBox="1">
            <a:spLocks/>
          </p:cNvSpPr>
          <p:nvPr/>
        </p:nvSpPr>
        <p:spPr>
          <a:xfrm>
            <a:off x="323384" y="4457699"/>
            <a:ext cx="7205547" cy="2092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t>The </a:t>
            </a:r>
            <a:r>
              <a:rPr lang="en-US" sz="2400" dirty="0" smtClean="0"/>
              <a:t>development of complex </a:t>
            </a:r>
            <a:r>
              <a:rPr lang="en-US" sz="2400" smtClean="0"/>
              <a:t>neural networks, </a:t>
            </a:r>
            <a:r>
              <a:rPr lang="en-US" sz="2400" b="1" smtClean="0"/>
              <a:t>and their adaptation to different problems</a:t>
            </a:r>
            <a:r>
              <a:rPr lang="en-US" sz="2400" smtClean="0"/>
              <a:t>, </a:t>
            </a:r>
            <a:r>
              <a:rPr lang="en-US" sz="2400" dirty="0" smtClean="0"/>
              <a:t>brought many successful applications, </a:t>
            </a:r>
            <a:r>
              <a:rPr lang="en-US" sz="2400" dirty="0" smtClean="0">
                <a:solidFill>
                  <a:srgbClr val="0070C0"/>
                </a:solidFill>
              </a:rPr>
              <a:t>where we may </a:t>
            </a:r>
            <a:r>
              <a:rPr lang="en-US" sz="2400" smtClean="0">
                <a:solidFill>
                  <a:srgbClr val="0070C0"/>
                </a:solidFill>
              </a:rPr>
              <a:t>now arguably identify </a:t>
            </a:r>
            <a:r>
              <a:rPr lang="en-US" sz="2400" dirty="0" smtClean="0">
                <a:solidFill>
                  <a:srgbClr val="0070C0"/>
                </a:solidFill>
              </a:rPr>
              <a:t>artificial intelligence at work</a:t>
            </a:r>
          </a:p>
          <a:p>
            <a:pPr marL="0" indent="0">
              <a:buFont typeface="Arial" panose="020B0604020202020204" pitchFamily="34" charset="0"/>
              <a:buNone/>
            </a:pPr>
            <a:endParaRPr lang="it-IT" sz="2400" dirty="0"/>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68</a:t>
            </a:fld>
            <a:endParaRPr lang="en-US"/>
          </a:p>
        </p:txBody>
      </p:sp>
    </p:spTree>
    <p:extLst>
      <p:ext uri="{BB962C8B-B14F-4D97-AF65-F5344CB8AC3E}">
        <p14:creationId xmlns:p14="http://schemas.microsoft.com/office/powerpoint/2010/main" val="2796384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Recipe for a perfect trigger</a:t>
            </a:r>
            <a:endParaRPr lang="it-IT" b="1">
              <a:solidFill>
                <a:srgbClr val="C00000"/>
              </a:solidFill>
            </a:endParaRPr>
          </a:p>
        </p:txBody>
      </p:sp>
      <p:sp>
        <p:nvSpPr>
          <p:cNvPr id="3" name="Segnaposto contenuto 2"/>
          <p:cNvSpPr>
            <a:spLocks noGrp="1"/>
          </p:cNvSpPr>
          <p:nvPr>
            <p:ph idx="1"/>
          </p:nvPr>
        </p:nvSpPr>
        <p:spPr>
          <a:xfrm>
            <a:off x="838200" y="1758156"/>
            <a:ext cx="10515600" cy="1410556"/>
          </a:xfrm>
        </p:spPr>
        <p:txBody>
          <a:bodyPr>
            <a:normAutofit/>
          </a:bodyPr>
          <a:lstStyle/>
          <a:p>
            <a:pPr marL="0" indent="0">
              <a:buNone/>
            </a:pPr>
            <a:r>
              <a:rPr lang="it-IT" sz="2400" smtClean="0"/>
              <a:t>Similarly, we are actually </a:t>
            </a:r>
            <a:r>
              <a:rPr lang="it-IT" sz="2400" i="1" smtClean="0"/>
              <a:t>used</a:t>
            </a:r>
            <a:r>
              <a:rPr lang="it-IT" sz="2400" smtClean="0"/>
              <a:t> to create multi-target optimization strategies, e.g. when we allocate resources for the trigger menu of a collider detector.</a:t>
            </a:r>
          </a:p>
          <a:p>
            <a:pPr marL="0" indent="0">
              <a:buNone/>
            </a:pPr>
            <a:endParaRPr lang="it-IT"/>
          </a:p>
          <a:p>
            <a:pPr marL="0" indent="0">
              <a:buNone/>
            </a:pPr>
            <a:endParaRPr lang="it-IT"/>
          </a:p>
        </p:txBody>
      </p:sp>
      <p:pic>
        <p:nvPicPr>
          <p:cNvPr id="4" name="Immagine 3"/>
          <p:cNvPicPr>
            <a:picLocks noChangeAspect="1"/>
          </p:cNvPicPr>
          <p:nvPr/>
        </p:nvPicPr>
        <p:blipFill>
          <a:blip r:embed="rId2"/>
          <a:stretch>
            <a:fillRect/>
          </a:stretch>
        </p:blipFill>
        <p:spPr>
          <a:xfrm>
            <a:off x="8939694" y="4579950"/>
            <a:ext cx="3181405" cy="2202511"/>
          </a:xfrm>
          <a:prstGeom prst="rect">
            <a:avLst/>
          </a:prstGeom>
        </p:spPr>
      </p:pic>
      <p:pic>
        <p:nvPicPr>
          <p:cNvPr id="5" name="Immagine 4"/>
          <p:cNvPicPr>
            <a:picLocks noChangeAspect="1"/>
          </p:cNvPicPr>
          <p:nvPr/>
        </p:nvPicPr>
        <p:blipFill>
          <a:blip r:embed="rId3"/>
          <a:stretch>
            <a:fillRect/>
          </a:stretch>
        </p:blipFill>
        <p:spPr>
          <a:xfrm>
            <a:off x="10402014" y="2753878"/>
            <a:ext cx="1719085" cy="1758604"/>
          </a:xfrm>
          <a:prstGeom prst="rect">
            <a:avLst/>
          </a:prstGeom>
        </p:spPr>
      </p:pic>
      <p:pic>
        <p:nvPicPr>
          <p:cNvPr id="6" name="Immagine 5"/>
          <p:cNvPicPr>
            <a:picLocks noChangeAspect="1"/>
          </p:cNvPicPr>
          <p:nvPr/>
        </p:nvPicPr>
        <p:blipFill>
          <a:blip r:embed="rId4"/>
          <a:stretch>
            <a:fillRect/>
          </a:stretch>
        </p:blipFill>
        <p:spPr>
          <a:xfrm>
            <a:off x="5429839" y="2753878"/>
            <a:ext cx="3437577" cy="2430557"/>
          </a:xfrm>
          <a:prstGeom prst="rect">
            <a:avLst/>
          </a:prstGeom>
        </p:spPr>
      </p:pic>
      <p:sp>
        <p:nvSpPr>
          <p:cNvPr id="7" name="CasellaDiTesto 6"/>
          <p:cNvSpPr txBox="1"/>
          <p:nvPr/>
        </p:nvSpPr>
        <p:spPr>
          <a:xfrm>
            <a:off x="486800" y="4164434"/>
            <a:ext cx="7356501" cy="2523768"/>
          </a:xfrm>
          <a:prstGeom prst="rect">
            <a:avLst/>
          </a:prstGeom>
          <a:noFill/>
        </p:spPr>
        <p:txBody>
          <a:bodyPr wrap="none" rtlCol="0">
            <a:spAutoFit/>
          </a:bodyPr>
          <a:lstStyle/>
          <a:p>
            <a:r>
              <a:rPr lang="it-IT" sz="2000" smtClean="0"/>
              <a:t>Consider </a:t>
            </a:r>
            <a:r>
              <a:rPr lang="it-IT" sz="2000"/>
              <a:t>CDF, Run 1 (1992-96): taking in </a:t>
            </a:r>
          </a:p>
          <a:p>
            <a:r>
              <a:rPr lang="it-IT" sz="2000"/>
              <a:t>a rate of </a:t>
            </a:r>
            <a:r>
              <a:rPr lang="it-IT" sz="2000" smtClean="0"/>
              <a:t>300 kHz </a:t>
            </a:r>
            <a:r>
              <a:rPr lang="it-IT" sz="2000"/>
              <a:t>of proton-antiproton </a:t>
            </a:r>
          </a:p>
          <a:p>
            <a:r>
              <a:rPr lang="it-IT" sz="2000" smtClean="0"/>
              <a:t>collisions </a:t>
            </a:r>
            <a:r>
              <a:rPr lang="it-IT" sz="2000"/>
              <a:t>and having to select 50 </a:t>
            </a:r>
            <a:r>
              <a:rPr lang="it-IT" sz="2000" smtClean="0"/>
              <a:t>Hz</a:t>
            </a:r>
            <a:endParaRPr lang="it-IT" sz="2000"/>
          </a:p>
          <a:p>
            <a:r>
              <a:rPr lang="it-IT" sz="2000" smtClean="0"/>
              <a:t>of writable data created </a:t>
            </a:r>
            <a:r>
              <a:rPr lang="it-IT" sz="2000"/>
              <a:t>some of the </a:t>
            </a:r>
            <a:endParaRPr lang="it-IT" sz="2000" smtClean="0"/>
          </a:p>
          <a:p>
            <a:r>
              <a:rPr lang="it-IT" sz="2000" smtClean="0"/>
              <a:t>most </a:t>
            </a:r>
            <a:r>
              <a:rPr lang="it-IT" sz="2000"/>
              <a:t>heated </a:t>
            </a:r>
            <a:r>
              <a:rPr lang="it-IT" sz="2000" smtClean="0"/>
              <a:t>scientifically-driven, rationally motivated, painfully well </a:t>
            </a:r>
          </a:p>
          <a:p>
            <a:r>
              <a:rPr lang="it-IT" sz="2000" smtClean="0"/>
              <a:t>argumented </a:t>
            </a:r>
            <a:r>
              <a:rPr lang="it-IT" sz="2000"/>
              <a:t>debates I ever </a:t>
            </a:r>
            <a:r>
              <a:rPr lang="it-IT" sz="2000" smtClean="0"/>
              <a:t>listened to. </a:t>
            </a:r>
            <a:r>
              <a:rPr lang="it-IT" sz="2000" smtClean="0">
                <a:solidFill>
                  <a:srgbClr val="0070C0"/>
                </a:solidFill>
              </a:rPr>
              <a:t>The </a:t>
            </a:r>
            <a:r>
              <a:rPr lang="it-IT" sz="2000">
                <a:solidFill>
                  <a:srgbClr val="0070C0"/>
                </a:solidFill>
              </a:rPr>
              <a:t>top quark had to be </a:t>
            </a:r>
            <a:endParaRPr lang="it-IT" sz="2000" smtClean="0">
              <a:solidFill>
                <a:srgbClr val="0070C0"/>
              </a:solidFill>
            </a:endParaRPr>
          </a:p>
          <a:p>
            <a:r>
              <a:rPr lang="it-IT" sz="2000" smtClean="0">
                <a:solidFill>
                  <a:srgbClr val="0070C0"/>
                </a:solidFill>
              </a:rPr>
              <a:t>discovered</a:t>
            </a:r>
            <a:r>
              <a:rPr lang="it-IT" sz="2000">
                <a:solidFill>
                  <a:srgbClr val="0070C0"/>
                </a:solidFill>
              </a:rPr>
              <a:t>, but it was not the </a:t>
            </a:r>
            <a:r>
              <a:rPr lang="it-IT" sz="2000" smtClean="0">
                <a:solidFill>
                  <a:srgbClr val="0070C0"/>
                </a:solidFill>
              </a:rPr>
              <a:t>only </a:t>
            </a:r>
            <a:r>
              <a:rPr lang="it-IT" sz="2000">
                <a:solidFill>
                  <a:srgbClr val="0070C0"/>
                </a:solidFill>
              </a:rPr>
              <a:t>goal of the experiment...</a:t>
            </a:r>
          </a:p>
          <a:p>
            <a:endParaRPr lang="it-IT"/>
          </a:p>
        </p:txBody>
      </p:sp>
      <p:pic>
        <p:nvPicPr>
          <p:cNvPr id="8" name="Immagine 7"/>
          <p:cNvPicPr>
            <a:picLocks noChangeAspect="1"/>
          </p:cNvPicPr>
          <p:nvPr/>
        </p:nvPicPr>
        <p:blipFill>
          <a:blip r:embed="rId5"/>
          <a:stretch>
            <a:fillRect/>
          </a:stretch>
        </p:blipFill>
        <p:spPr>
          <a:xfrm>
            <a:off x="8928482" y="2753878"/>
            <a:ext cx="1412466" cy="1758604"/>
          </a:xfrm>
          <a:prstGeom prst="rect">
            <a:avLst/>
          </a:prstGeom>
        </p:spPr>
      </p:pic>
      <p:sp>
        <p:nvSpPr>
          <p:cNvPr id="10" name="Segnaposto piè di pagina 9"/>
          <p:cNvSpPr>
            <a:spLocks noGrp="1"/>
          </p:cNvSpPr>
          <p:nvPr>
            <p:ph type="ftr" sz="quarter" idx="11"/>
          </p:nvPr>
        </p:nvSpPr>
        <p:spPr/>
        <p:txBody>
          <a:bodyPr/>
          <a:lstStyle/>
          <a:p>
            <a:r>
              <a:rPr lang="en-US" smtClean="0"/>
              <a:t>T. Dorigo, Differentiable Programming for Fundamental Physics</a:t>
            </a:r>
            <a:endParaRPr lang="en-US"/>
          </a:p>
        </p:txBody>
      </p:sp>
      <p:sp>
        <p:nvSpPr>
          <p:cNvPr id="11" name="Segnaposto numero diapositiva 10"/>
          <p:cNvSpPr>
            <a:spLocks noGrp="1"/>
          </p:cNvSpPr>
          <p:nvPr>
            <p:ph type="sldNum" sz="quarter" idx="12"/>
          </p:nvPr>
        </p:nvSpPr>
        <p:spPr/>
        <p:txBody>
          <a:bodyPr/>
          <a:lstStyle/>
          <a:p>
            <a:fld id="{C6657B89-A023-4184-86DD-540BD0318D04}" type="slidenum">
              <a:rPr lang="en-US" smtClean="0"/>
              <a:t>69</a:t>
            </a:fld>
            <a:endParaRPr lang="en-US"/>
          </a:p>
        </p:txBody>
      </p:sp>
    </p:spTree>
    <p:extLst>
      <p:ext uri="{BB962C8B-B14F-4D97-AF65-F5344CB8AC3E}">
        <p14:creationId xmlns:p14="http://schemas.microsoft.com/office/powerpoint/2010/main" val="3942372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4696" y="441997"/>
            <a:ext cx="8229600" cy="1143000"/>
          </a:xfrm>
        </p:spPr>
        <p:txBody>
          <a:bodyPr>
            <a:normAutofit/>
          </a:bodyPr>
          <a:lstStyle/>
          <a:p>
            <a:r>
              <a:rPr lang="it-IT" b="1" dirty="0" err="1" smtClean="0">
                <a:solidFill>
                  <a:srgbClr val="C00000"/>
                </a:solidFill>
              </a:rPr>
              <a:t>Analogies</a:t>
            </a:r>
            <a:r>
              <a:rPr lang="it-IT" b="1" dirty="0" smtClean="0">
                <a:solidFill>
                  <a:srgbClr val="C00000"/>
                </a:solidFill>
              </a:rPr>
              <a:t>: The </a:t>
            </a:r>
            <a:r>
              <a:rPr lang="it-IT" b="1" dirty="0" err="1" smtClean="0">
                <a:solidFill>
                  <a:srgbClr val="C00000"/>
                </a:solidFill>
              </a:rPr>
              <a:t>Heart</a:t>
            </a:r>
            <a:r>
              <a:rPr lang="it-IT" b="1" dirty="0" smtClean="0">
                <a:solidFill>
                  <a:srgbClr val="C00000"/>
                </a:solidFill>
              </a:rPr>
              <a:t> of </a:t>
            </a:r>
            <a:r>
              <a:rPr lang="it-IT" b="1" dirty="0" err="1" smtClean="0">
                <a:solidFill>
                  <a:srgbClr val="C00000"/>
                </a:solidFill>
              </a:rPr>
              <a:t>Thinking</a:t>
            </a:r>
            <a:endParaRPr lang="en-US" b="1" dirty="0">
              <a:solidFill>
                <a:srgbClr val="C00000"/>
              </a:solidFill>
            </a:endParaRPr>
          </a:p>
        </p:txBody>
      </p:sp>
      <p:sp>
        <p:nvSpPr>
          <p:cNvPr id="3" name="CasellaDiTesto 2"/>
          <p:cNvSpPr txBox="1"/>
          <p:nvPr/>
        </p:nvSpPr>
        <p:spPr>
          <a:xfrm>
            <a:off x="552976" y="2125453"/>
            <a:ext cx="8215243" cy="3477875"/>
          </a:xfrm>
          <a:prstGeom prst="rect">
            <a:avLst/>
          </a:prstGeom>
          <a:noFill/>
        </p:spPr>
        <p:txBody>
          <a:bodyPr wrap="square" rtlCol="0">
            <a:spAutoFit/>
          </a:bodyPr>
          <a:lstStyle/>
          <a:p>
            <a:r>
              <a:rPr lang="it-IT" sz="2000" b="1" dirty="0" err="1"/>
              <a:t>Analogies</a:t>
            </a:r>
            <a:r>
              <a:rPr lang="it-IT" sz="2000" dirty="0"/>
              <a:t>: </a:t>
            </a:r>
            <a:r>
              <a:rPr lang="it-IT" sz="2000" dirty="0" err="1"/>
              <a:t>arguably</a:t>
            </a:r>
            <a:r>
              <a:rPr lang="it-IT" sz="2000" dirty="0"/>
              <a:t> the building </a:t>
            </a:r>
            <a:r>
              <a:rPr lang="it-IT" sz="2000" dirty="0" err="1"/>
              <a:t>blocks</a:t>
            </a:r>
            <a:r>
              <a:rPr lang="it-IT" sz="2000" dirty="0"/>
              <a:t> of </a:t>
            </a:r>
            <a:r>
              <a:rPr lang="it-IT" sz="2000" dirty="0" err="1"/>
              <a:t>our</a:t>
            </a:r>
            <a:r>
              <a:rPr lang="it-IT" sz="2000" dirty="0"/>
              <a:t> </a:t>
            </a:r>
            <a:r>
              <a:rPr lang="it-IT" sz="2000" dirty="0" err="1"/>
              <a:t>learning</a:t>
            </a:r>
            <a:r>
              <a:rPr lang="it-IT" sz="2000" dirty="0"/>
              <a:t> </a:t>
            </a:r>
            <a:r>
              <a:rPr lang="it-IT" sz="2000" dirty="0" err="1"/>
              <a:t>process</a:t>
            </a:r>
            <a:r>
              <a:rPr lang="it-IT" sz="2000" dirty="0"/>
              <a:t>. </a:t>
            </a:r>
            <a:r>
              <a:rPr lang="it-IT" sz="2000" dirty="0" err="1">
                <a:solidFill>
                  <a:srgbClr val="FF0000"/>
                </a:solidFill>
              </a:rPr>
              <a:t>We</a:t>
            </a:r>
            <a:r>
              <a:rPr lang="it-IT" sz="2000" dirty="0">
                <a:solidFill>
                  <a:srgbClr val="FF0000"/>
                </a:solidFill>
              </a:rPr>
              <a:t> </a:t>
            </a:r>
            <a:r>
              <a:rPr lang="it-IT" sz="2000" dirty="0" err="1">
                <a:solidFill>
                  <a:srgbClr val="FF0000"/>
                </a:solidFill>
              </a:rPr>
              <a:t>learn</a:t>
            </a:r>
            <a:r>
              <a:rPr lang="it-IT" sz="2000" dirty="0">
                <a:solidFill>
                  <a:srgbClr val="FF0000"/>
                </a:solidFill>
              </a:rPr>
              <a:t> new </a:t>
            </a:r>
            <a:r>
              <a:rPr lang="it-IT" sz="2000" dirty="0" err="1">
                <a:solidFill>
                  <a:srgbClr val="FF0000"/>
                </a:solidFill>
              </a:rPr>
              <a:t>features</a:t>
            </a:r>
            <a:r>
              <a:rPr lang="it-IT" sz="2000" dirty="0">
                <a:solidFill>
                  <a:srgbClr val="FF0000"/>
                </a:solidFill>
              </a:rPr>
              <a:t> in a </a:t>
            </a:r>
            <a:r>
              <a:rPr lang="it-IT" sz="2000" dirty="0" err="1">
                <a:solidFill>
                  <a:srgbClr val="FF0000"/>
                </a:solidFill>
              </a:rPr>
              <a:t>unknown</a:t>
            </a:r>
            <a:r>
              <a:rPr lang="it-IT" sz="2000" dirty="0">
                <a:solidFill>
                  <a:srgbClr val="FF0000"/>
                </a:solidFill>
              </a:rPr>
              <a:t> </a:t>
            </a:r>
            <a:r>
              <a:rPr lang="it-IT" sz="2000" dirty="0" err="1">
                <a:solidFill>
                  <a:srgbClr val="FF0000"/>
                </a:solidFill>
              </a:rPr>
              <a:t>object</a:t>
            </a:r>
            <a:r>
              <a:rPr lang="it-IT" sz="2000" dirty="0">
                <a:solidFill>
                  <a:srgbClr val="FF0000"/>
                </a:solidFill>
              </a:rPr>
              <a:t> by </a:t>
            </a:r>
            <a:r>
              <a:rPr lang="it-IT" sz="2000" b="1" dirty="0" err="1">
                <a:solidFill>
                  <a:srgbClr val="FF0000"/>
                </a:solidFill>
              </a:rPr>
              <a:t>analogy</a:t>
            </a:r>
            <a:r>
              <a:rPr lang="it-IT" sz="2000" dirty="0">
                <a:solidFill>
                  <a:srgbClr val="FF0000"/>
                </a:solidFill>
              </a:rPr>
              <a:t> to </a:t>
            </a:r>
            <a:r>
              <a:rPr lang="it-IT" sz="2000" dirty="0" err="1">
                <a:solidFill>
                  <a:srgbClr val="FF0000"/>
                </a:solidFill>
              </a:rPr>
              <a:t>known</a:t>
            </a:r>
            <a:r>
              <a:rPr lang="it-IT" sz="2000" dirty="0">
                <a:solidFill>
                  <a:srgbClr val="FF0000"/>
                </a:solidFill>
              </a:rPr>
              <a:t> </a:t>
            </a:r>
            <a:r>
              <a:rPr lang="it-IT" sz="2000" dirty="0" err="1">
                <a:solidFill>
                  <a:srgbClr val="FF0000"/>
                </a:solidFill>
              </a:rPr>
              <a:t>features</a:t>
            </a:r>
            <a:r>
              <a:rPr lang="it-IT" sz="2000" dirty="0">
                <a:solidFill>
                  <a:srgbClr val="FF0000"/>
                </a:solidFill>
              </a:rPr>
              <a:t> in </a:t>
            </a:r>
            <a:r>
              <a:rPr lang="it-IT" sz="2000" b="1" dirty="0" err="1">
                <a:solidFill>
                  <a:srgbClr val="FF0000"/>
                </a:solidFill>
              </a:rPr>
              <a:t>similar</a:t>
            </a:r>
            <a:r>
              <a:rPr lang="it-IT" sz="2000" dirty="0">
                <a:solidFill>
                  <a:srgbClr val="FF0000"/>
                </a:solidFill>
              </a:rPr>
              <a:t> </a:t>
            </a:r>
            <a:r>
              <a:rPr lang="it-IT" sz="2000" dirty="0" err="1">
                <a:solidFill>
                  <a:srgbClr val="FF0000"/>
                </a:solidFill>
              </a:rPr>
              <a:t>known</a:t>
            </a:r>
            <a:r>
              <a:rPr lang="it-IT" sz="2000" dirty="0">
                <a:solidFill>
                  <a:srgbClr val="FF0000"/>
                </a:solidFill>
              </a:rPr>
              <a:t> </a:t>
            </a:r>
            <a:r>
              <a:rPr lang="it-IT" sz="2000" dirty="0" err="1" smtClean="0">
                <a:solidFill>
                  <a:srgbClr val="FF0000"/>
                </a:solidFill>
              </a:rPr>
              <a:t>objects</a:t>
            </a:r>
            <a:endParaRPr lang="it-IT" sz="2000" dirty="0">
              <a:solidFill>
                <a:srgbClr val="FF0000"/>
              </a:solidFill>
            </a:endParaRPr>
          </a:p>
          <a:p>
            <a:r>
              <a:rPr lang="it-IT" sz="2000" smtClean="0"/>
              <a:t>True </a:t>
            </a:r>
            <a:r>
              <a:rPr lang="it-IT" sz="2000" dirty="0"/>
              <a:t>for </a:t>
            </a:r>
            <a:r>
              <a:rPr lang="it-IT" sz="2000" dirty="0" err="1"/>
              <a:t>language</a:t>
            </a:r>
            <a:r>
              <a:rPr lang="it-IT" sz="2000" dirty="0"/>
              <a:t>, </a:t>
            </a:r>
            <a:r>
              <a:rPr lang="it-IT" sz="2000" dirty="0" err="1"/>
              <a:t>tools</a:t>
            </a:r>
            <a:r>
              <a:rPr lang="it-IT" sz="2000" dirty="0"/>
              <a:t>, </a:t>
            </a:r>
            <a:r>
              <a:rPr lang="it-IT" sz="2000" dirty="0" err="1"/>
              <a:t>complex</a:t>
            </a:r>
            <a:r>
              <a:rPr lang="it-IT" sz="2000" dirty="0"/>
              <a:t> </a:t>
            </a:r>
            <a:r>
              <a:rPr lang="it-IT" sz="2000" dirty="0" err="1"/>
              <a:t>systems</a:t>
            </a:r>
            <a:r>
              <a:rPr lang="it-IT" sz="2000" dirty="0"/>
              <a:t> – EVERYTHING WE INTERACT WITH</a:t>
            </a:r>
          </a:p>
          <a:p>
            <a:endParaRPr lang="it-IT" sz="2000" dirty="0"/>
          </a:p>
          <a:p>
            <a:r>
              <a:rPr lang="it-IT" sz="2000" dirty="0"/>
              <a:t>... </a:t>
            </a:r>
            <a:r>
              <a:rPr lang="it-IT" sz="2000" dirty="0" err="1"/>
              <a:t>But</a:t>
            </a:r>
            <a:r>
              <a:rPr lang="it-IT" sz="2000" dirty="0"/>
              <a:t> </a:t>
            </a:r>
            <a:r>
              <a:rPr lang="it-IT" sz="2000" dirty="0" err="1"/>
              <a:t>before</a:t>
            </a:r>
            <a:r>
              <a:rPr lang="it-IT" sz="2000" dirty="0"/>
              <a:t> </a:t>
            </a:r>
            <a:r>
              <a:rPr lang="it-IT" sz="2000" dirty="0" err="1"/>
              <a:t>we</a:t>
            </a:r>
            <a:r>
              <a:rPr lang="it-IT" sz="2000" dirty="0"/>
              <a:t> </a:t>
            </a:r>
            <a:r>
              <a:rPr lang="it-IT" sz="2000" dirty="0" err="1"/>
              <a:t>even</a:t>
            </a:r>
            <a:r>
              <a:rPr lang="it-IT" sz="2000" dirty="0"/>
              <a:t> start to use </a:t>
            </a:r>
            <a:r>
              <a:rPr lang="it-IT" sz="2000" dirty="0" err="1"/>
              <a:t>analogy</a:t>
            </a:r>
            <a:r>
              <a:rPr lang="it-IT" sz="2000" dirty="0"/>
              <a:t> for </a:t>
            </a:r>
            <a:r>
              <a:rPr lang="it-IT" sz="2000" dirty="0" err="1"/>
              <a:t>inference</a:t>
            </a:r>
            <a:r>
              <a:rPr lang="it-IT" sz="2000" dirty="0"/>
              <a:t> or </a:t>
            </a:r>
            <a:r>
              <a:rPr lang="it-IT" sz="2000" dirty="0" err="1"/>
              <a:t>guesswork</a:t>
            </a:r>
            <a:r>
              <a:rPr lang="it-IT" sz="2000" dirty="0"/>
              <a:t>, </a:t>
            </a:r>
            <a:r>
              <a:rPr lang="it-IT" sz="2000" err="1"/>
              <a:t>we</a:t>
            </a:r>
            <a:r>
              <a:rPr lang="it-IT" sz="2000"/>
              <a:t> </a:t>
            </a:r>
            <a:r>
              <a:rPr lang="it-IT" sz="2000" smtClean="0"/>
              <a:t>(sometimes implictly) </a:t>
            </a:r>
            <a:r>
              <a:rPr lang="it-IT" sz="2000" b="1" dirty="0" err="1"/>
              <a:t>classify</a:t>
            </a:r>
            <a:r>
              <a:rPr lang="it-IT" sz="2000" dirty="0"/>
              <a:t> </a:t>
            </a:r>
            <a:r>
              <a:rPr lang="it-IT" sz="2000" dirty="0" err="1"/>
              <a:t>unknown</a:t>
            </a:r>
            <a:r>
              <a:rPr lang="it-IT" sz="2000" dirty="0"/>
              <a:t> </a:t>
            </a:r>
            <a:r>
              <a:rPr lang="it-IT" sz="2000" dirty="0" err="1"/>
              <a:t>elements</a:t>
            </a:r>
            <a:r>
              <a:rPr lang="it-IT" sz="2000" dirty="0"/>
              <a:t> in </a:t>
            </a:r>
            <a:r>
              <a:rPr lang="it-IT" sz="2000" dirty="0" err="1"/>
              <a:t>their</a:t>
            </a:r>
            <a:r>
              <a:rPr lang="it-IT" sz="2000" dirty="0"/>
              <a:t> </a:t>
            </a:r>
            <a:r>
              <a:rPr lang="it-IT" sz="2000" dirty="0" err="1">
                <a:solidFill>
                  <a:srgbClr val="FF0000"/>
                </a:solidFill>
              </a:rPr>
              <a:t>equivalence</a:t>
            </a:r>
            <a:r>
              <a:rPr lang="it-IT" sz="2000" dirty="0">
                <a:solidFill>
                  <a:srgbClr val="FF0000"/>
                </a:solidFill>
              </a:rPr>
              <a:t> </a:t>
            </a:r>
            <a:r>
              <a:rPr lang="it-IT" sz="2000" dirty="0" err="1">
                <a:solidFill>
                  <a:srgbClr val="FF0000"/>
                </a:solidFill>
              </a:rPr>
              <a:t>class</a:t>
            </a:r>
            <a:r>
              <a:rPr lang="it-IT" sz="2000" dirty="0" smtClean="0">
                <a:solidFill>
                  <a:srgbClr val="FF0000"/>
                </a:solidFill>
              </a:rPr>
              <a:t>!</a:t>
            </a:r>
            <a:endParaRPr lang="it-IT" sz="2000" dirty="0"/>
          </a:p>
          <a:p>
            <a:endParaRPr lang="it-IT" sz="2000" dirty="0"/>
          </a:p>
          <a:p>
            <a:r>
              <a:rPr lang="it-IT" sz="2000" dirty="0"/>
              <a:t>In a </a:t>
            </a:r>
            <a:r>
              <a:rPr lang="it-IT" sz="2000" dirty="0" err="1"/>
              <a:t>sense</a:t>
            </a:r>
            <a:r>
              <a:rPr lang="it-IT" sz="2000" dirty="0"/>
              <a:t>, </a:t>
            </a:r>
            <a:r>
              <a:rPr lang="it-IT" sz="2000" b="1" dirty="0" err="1"/>
              <a:t>Classification</a:t>
            </a:r>
            <a:r>
              <a:rPr lang="it-IT" sz="2000" dirty="0"/>
              <a:t> </a:t>
            </a:r>
            <a:r>
              <a:rPr lang="it-IT" sz="2000" dirty="0" err="1"/>
              <a:t>is</a:t>
            </a:r>
            <a:r>
              <a:rPr lang="it-IT" sz="2000" dirty="0"/>
              <a:t> </a:t>
            </a:r>
            <a:r>
              <a:rPr lang="it-IT" sz="2000" dirty="0" err="1"/>
              <a:t>even</a:t>
            </a:r>
            <a:r>
              <a:rPr lang="it-IT" sz="2000" dirty="0"/>
              <a:t> more "</a:t>
            </a:r>
            <a:r>
              <a:rPr lang="it-IT" sz="2000" dirty="0" err="1"/>
              <a:t>fundamental</a:t>
            </a:r>
            <a:r>
              <a:rPr lang="it-IT" sz="2000" dirty="0"/>
              <a:t>" in </a:t>
            </a:r>
            <a:r>
              <a:rPr lang="it-IT" sz="2000" dirty="0" err="1"/>
              <a:t>our</a:t>
            </a:r>
            <a:r>
              <a:rPr lang="it-IT" sz="2000" dirty="0"/>
              <a:t> </a:t>
            </a:r>
            <a:r>
              <a:rPr lang="it-IT" sz="2000" dirty="0" err="1"/>
              <a:t>learning</a:t>
            </a:r>
            <a:r>
              <a:rPr lang="it-IT" sz="2000" dirty="0"/>
              <a:t> </a:t>
            </a:r>
            <a:r>
              <a:rPr lang="it-IT" sz="2000" dirty="0" err="1"/>
              <a:t>process</a:t>
            </a:r>
            <a:r>
              <a:rPr lang="it-IT" sz="2000" dirty="0"/>
              <a:t> </a:t>
            </a:r>
            <a:r>
              <a:rPr lang="it-IT" sz="2000" dirty="0" err="1"/>
              <a:t>than</a:t>
            </a:r>
            <a:r>
              <a:rPr lang="it-IT" sz="2000" dirty="0"/>
              <a:t> </a:t>
            </a:r>
            <a:r>
              <a:rPr lang="it-IT" sz="2000" dirty="0" err="1"/>
              <a:t>is</a:t>
            </a:r>
            <a:r>
              <a:rPr lang="it-IT" sz="2000" dirty="0"/>
              <a:t> </a:t>
            </a:r>
            <a:r>
              <a:rPr lang="it-IT" sz="2000" b="1" dirty="0" err="1"/>
              <a:t>Analogy</a:t>
            </a:r>
            <a:r>
              <a:rPr lang="it-IT" sz="2000" b="1"/>
              <a:t>. </a:t>
            </a:r>
            <a:r>
              <a:rPr lang="it-IT" sz="2000" smtClean="0">
                <a:solidFill>
                  <a:srgbClr val="0070C0"/>
                </a:solidFill>
              </a:rPr>
              <a:t>Or </a:t>
            </a:r>
            <a:r>
              <a:rPr lang="it-IT" sz="2000" dirty="0" err="1">
                <a:solidFill>
                  <a:srgbClr val="0070C0"/>
                </a:solidFill>
              </a:rPr>
              <a:t>maybe</a:t>
            </a:r>
            <a:r>
              <a:rPr lang="it-IT" sz="2000" dirty="0">
                <a:solidFill>
                  <a:srgbClr val="0070C0"/>
                </a:solidFill>
              </a:rPr>
              <a:t> </a:t>
            </a:r>
            <a:r>
              <a:rPr lang="it-IT" sz="2000" dirty="0" err="1">
                <a:solidFill>
                  <a:srgbClr val="0070C0"/>
                </a:solidFill>
              </a:rPr>
              <a:t>we</a:t>
            </a:r>
            <a:r>
              <a:rPr lang="it-IT" sz="2000" dirty="0">
                <a:solidFill>
                  <a:srgbClr val="0070C0"/>
                </a:solidFill>
              </a:rPr>
              <a:t> </a:t>
            </a:r>
            <a:r>
              <a:rPr lang="it-IT" sz="2000" dirty="0" err="1">
                <a:solidFill>
                  <a:srgbClr val="0070C0"/>
                </a:solidFill>
              </a:rPr>
              <a:t>should</a:t>
            </a:r>
            <a:r>
              <a:rPr lang="it-IT" sz="2000" dirty="0">
                <a:solidFill>
                  <a:srgbClr val="0070C0"/>
                </a:solidFill>
              </a:rPr>
              <a:t> </a:t>
            </a:r>
            <a:r>
              <a:rPr lang="it-IT" sz="2000" dirty="0" err="1">
                <a:solidFill>
                  <a:srgbClr val="0070C0"/>
                </a:solidFill>
              </a:rPr>
              <a:t>say</a:t>
            </a:r>
            <a:r>
              <a:rPr lang="it-IT" sz="2000" dirty="0">
                <a:solidFill>
                  <a:srgbClr val="0070C0"/>
                </a:solidFill>
              </a:rPr>
              <a:t> </a:t>
            </a:r>
            <a:r>
              <a:rPr lang="it-IT" sz="2000" dirty="0" err="1">
                <a:solidFill>
                  <a:srgbClr val="0070C0"/>
                </a:solidFill>
              </a:rPr>
              <a:t>that</a:t>
            </a:r>
            <a:r>
              <a:rPr lang="it-IT" sz="2000" dirty="0">
                <a:solidFill>
                  <a:srgbClr val="0070C0"/>
                </a:solidFill>
              </a:rPr>
              <a:t> </a:t>
            </a:r>
            <a:r>
              <a:rPr lang="it-IT" sz="2000" dirty="0" err="1">
                <a:solidFill>
                  <a:srgbClr val="0070C0"/>
                </a:solidFill>
              </a:rPr>
              <a:t>classification</a:t>
            </a:r>
            <a:r>
              <a:rPr lang="it-IT" sz="2000" dirty="0">
                <a:solidFill>
                  <a:srgbClr val="0070C0"/>
                </a:solidFill>
              </a:rPr>
              <a:t> </a:t>
            </a:r>
            <a:r>
              <a:rPr lang="it-IT" sz="2000" dirty="0" err="1">
                <a:solidFill>
                  <a:srgbClr val="0070C0"/>
                </a:solidFill>
              </a:rPr>
              <a:t>is</a:t>
            </a:r>
            <a:r>
              <a:rPr lang="it-IT" sz="2000" dirty="0">
                <a:solidFill>
                  <a:srgbClr val="0070C0"/>
                </a:solidFill>
              </a:rPr>
              <a:t> the </a:t>
            </a:r>
            <a:r>
              <a:rPr lang="it-IT" sz="2000" dirty="0" err="1">
                <a:solidFill>
                  <a:srgbClr val="0070C0"/>
                </a:solidFill>
              </a:rPr>
              <a:t>key</a:t>
            </a:r>
            <a:r>
              <a:rPr lang="it-IT" sz="2000" dirty="0">
                <a:solidFill>
                  <a:srgbClr val="0070C0"/>
                </a:solidFill>
              </a:rPr>
              <a:t> </a:t>
            </a:r>
            <a:r>
              <a:rPr lang="it-IT" sz="2000" dirty="0" err="1">
                <a:solidFill>
                  <a:srgbClr val="0070C0"/>
                </a:solidFill>
              </a:rPr>
              <a:t>ingredient</a:t>
            </a:r>
            <a:r>
              <a:rPr lang="it-IT" sz="2000" dirty="0">
                <a:solidFill>
                  <a:srgbClr val="0070C0"/>
                </a:solidFill>
              </a:rPr>
              <a:t> in building </a:t>
            </a:r>
            <a:r>
              <a:rPr lang="it-IT" sz="2000" dirty="0" err="1">
                <a:solidFill>
                  <a:srgbClr val="0070C0"/>
                </a:solidFill>
              </a:rPr>
              <a:t>analogies</a:t>
            </a:r>
            <a:r>
              <a:rPr lang="it-IT" sz="2000" dirty="0">
                <a:solidFill>
                  <a:srgbClr val="0070C0"/>
                </a:solidFill>
              </a:rPr>
              <a:t>.</a:t>
            </a:r>
            <a:endParaRPr lang="en-US" sz="2000" dirty="0">
              <a:solidFill>
                <a:srgbClr val="0070C0"/>
              </a:solidFill>
            </a:endParaRPr>
          </a:p>
        </p:txBody>
      </p:sp>
      <p:pic>
        <p:nvPicPr>
          <p:cNvPr id="4098" name="Picture 2" descr="Image result for l'analogie coeur de la pens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4296" y="1584997"/>
            <a:ext cx="3047896" cy="4606678"/>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7</a:t>
            </a:fld>
            <a:endParaRPr lang="en-US"/>
          </a:p>
        </p:txBody>
      </p:sp>
    </p:spTree>
    <p:extLst>
      <p:ext uri="{BB962C8B-B14F-4D97-AF65-F5344CB8AC3E}">
        <p14:creationId xmlns:p14="http://schemas.microsoft.com/office/powerpoint/2010/main" val="375942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When technology exists, and is not used...</a:t>
            </a:r>
            <a:endParaRPr lang="it-IT" b="1">
              <a:solidFill>
                <a:srgbClr val="C00000"/>
              </a:solidFill>
            </a:endParaRPr>
          </a:p>
        </p:txBody>
      </p:sp>
      <p:sp>
        <p:nvSpPr>
          <p:cNvPr id="3" name="Segnaposto contenuto 2"/>
          <p:cNvSpPr>
            <a:spLocks noGrp="1"/>
          </p:cNvSpPr>
          <p:nvPr>
            <p:ph idx="1"/>
          </p:nvPr>
        </p:nvSpPr>
        <p:spPr>
          <a:xfrm>
            <a:off x="838200" y="1825625"/>
            <a:ext cx="6109447" cy="4351338"/>
          </a:xfrm>
        </p:spPr>
        <p:txBody>
          <a:bodyPr>
            <a:normAutofit fontScale="70000" lnSpcReduction="20000"/>
          </a:bodyPr>
          <a:lstStyle/>
          <a:p>
            <a:pPr marL="0" indent="0">
              <a:buNone/>
            </a:pPr>
            <a:r>
              <a:rPr lang="it-IT" smtClean="0"/>
              <a:t>The 1901 discovery of a wrecked ship in front of Antikythera, a Greek island south of the Peloponnese, brought evidence that </a:t>
            </a:r>
            <a:r>
              <a:rPr lang="it-IT" smtClean="0">
                <a:solidFill>
                  <a:srgbClr val="FF0000"/>
                </a:solidFill>
              </a:rPr>
              <a:t>the ancient Greeks could craft very complex instruments to predict eclipses</a:t>
            </a:r>
            <a:r>
              <a:rPr lang="it-IT" smtClean="0"/>
              <a:t> and the position of planets, moon and sun at the turn of a crank</a:t>
            </a:r>
          </a:p>
          <a:p>
            <a:pPr marL="0" indent="0">
              <a:buNone/>
            </a:pPr>
            <a:endParaRPr lang="it-IT"/>
          </a:p>
          <a:p>
            <a:pPr marL="0" indent="0">
              <a:buNone/>
            </a:pPr>
            <a:r>
              <a:rPr lang="it-IT" smtClean="0"/>
              <a:t>It has been argued that </a:t>
            </a:r>
            <a:r>
              <a:rPr lang="it-IT" smtClean="0">
                <a:solidFill>
                  <a:srgbClr val="0070C0"/>
                </a:solidFill>
              </a:rPr>
              <a:t>such technological marvels could have spurred a revolution that would have brought us to the technology level we’re at now in 300 years</a:t>
            </a:r>
            <a:r>
              <a:rPr lang="it-IT" smtClean="0"/>
              <a:t>, but it did not – </a:t>
            </a:r>
            <a:r>
              <a:rPr lang="it-IT" smtClean="0">
                <a:solidFill>
                  <a:srgbClr val="FF0000"/>
                </a:solidFill>
              </a:rPr>
              <a:t>there were not enough use cases to attract those early inventors’ wits</a:t>
            </a:r>
            <a:r>
              <a:rPr lang="it-IT" smtClean="0"/>
              <a:t>, nor resources to support basic research.</a:t>
            </a:r>
          </a:p>
          <a:p>
            <a:pPr marL="0" indent="0">
              <a:buNone/>
            </a:pPr>
            <a:endParaRPr lang="it-IT" smtClean="0"/>
          </a:p>
          <a:p>
            <a:pPr marL="0" indent="0">
              <a:buNone/>
            </a:pPr>
            <a:r>
              <a:rPr lang="it-IT" smtClean="0"/>
              <a:t>I’m not saying we run the same risks as the Greeks (and humanity) of 2500 years ago, but </a:t>
            </a:r>
            <a:r>
              <a:rPr lang="it-IT" b="1" smtClean="0"/>
              <a:t>revolutions do not start by themselves </a:t>
            </a:r>
            <a:r>
              <a:rPr lang="it-IT" smtClean="0"/>
              <a:t>– we have to take the new technology and adapt it to our use cases!</a:t>
            </a:r>
            <a:endParaRPr lang="it-IT"/>
          </a:p>
        </p:txBody>
      </p:sp>
      <p:sp>
        <p:nvSpPr>
          <p:cNvPr id="4" name="Segnaposto piè di pagina 3"/>
          <p:cNvSpPr>
            <a:spLocks noGrp="1"/>
          </p:cNvSpPr>
          <p:nvPr>
            <p:ph type="ftr" sz="quarter" idx="11"/>
          </p:nvPr>
        </p:nvSpPr>
        <p:spPr/>
        <p:txBody>
          <a:bodyPr/>
          <a:lstStyle/>
          <a:p>
            <a:r>
              <a:rPr lang="en-US" smtClean="0"/>
              <a:t>T. Dorigo, Differentiable Programming for Fundamental Physics</a:t>
            </a:r>
            <a:endParaRPr lang="en-US"/>
          </a:p>
        </p:txBody>
      </p:sp>
      <p:sp>
        <p:nvSpPr>
          <p:cNvPr id="5" name="Segnaposto numero diapositiva 4"/>
          <p:cNvSpPr>
            <a:spLocks noGrp="1"/>
          </p:cNvSpPr>
          <p:nvPr>
            <p:ph type="sldNum" sz="quarter" idx="12"/>
          </p:nvPr>
        </p:nvSpPr>
        <p:spPr/>
        <p:txBody>
          <a:bodyPr/>
          <a:lstStyle/>
          <a:p>
            <a:fld id="{C6657B89-A023-4184-86DD-540BD0318D04}" type="slidenum">
              <a:rPr lang="en-US" smtClean="0"/>
              <a:t>70</a:t>
            </a:fld>
            <a:endParaRPr lang="en-US"/>
          </a:p>
        </p:txBody>
      </p:sp>
      <p:pic>
        <p:nvPicPr>
          <p:cNvPr id="4098" name="Picture 2" descr="Watch the Virtual 3D Reconstruction of the Antikythera Mechanism / World&amp;#39;s  Oldest Analog Compu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8659" y="3886291"/>
            <a:ext cx="4630738" cy="229067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7644512" y="1585692"/>
            <a:ext cx="3739032" cy="2210905"/>
          </a:xfrm>
          <a:prstGeom prst="rect">
            <a:avLst/>
          </a:prstGeom>
        </p:spPr>
      </p:pic>
    </p:spTree>
    <p:extLst>
      <p:ext uri="{BB962C8B-B14F-4D97-AF65-F5344CB8AC3E}">
        <p14:creationId xmlns:p14="http://schemas.microsoft.com/office/powerpoint/2010/main" val="25136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INFERNO</a:t>
            </a:r>
            <a:endParaRPr lang="it-IT" b="1" dirty="0">
              <a:solidFill>
                <a:srgbClr val="C00000"/>
              </a:solidFill>
            </a:endParaRPr>
          </a:p>
        </p:txBody>
      </p:sp>
      <p:sp>
        <p:nvSpPr>
          <p:cNvPr id="3" name="Segnaposto contenuto 2"/>
          <p:cNvSpPr>
            <a:spLocks noGrp="1"/>
          </p:cNvSpPr>
          <p:nvPr>
            <p:ph idx="1"/>
          </p:nvPr>
        </p:nvSpPr>
        <p:spPr>
          <a:xfrm>
            <a:off x="499724" y="1519316"/>
            <a:ext cx="5596276" cy="3332549"/>
          </a:xfrm>
        </p:spPr>
        <p:txBody>
          <a:bodyPr>
            <a:normAutofit fontScale="70000" lnSpcReduction="20000"/>
          </a:bodyPr>
          <a:lstStyle/>
          <a:p>
            <a:pPr marL="0" indent="0">
              <a:buNone/>
            </a:pPr>
            <a:r>
              <a:rPr lang="en-GB" dirty="0" smtClean="0"/>
              <a:t>As an example of what differentiable programming </a:t>
            </a:r>
            <a:r>
              <a:rPr lang="en-GB" smtClean="0"/>
              <a:t>can do for fundamental research, I designed with </a:t>
            </a:r>
            <a:r>
              <a:rPr lang="en-GB" b="1" smtClean="0"/>
              <a:t>P. de Castro </a:t>
            </a:r>
            <a:r>
              <a:rPr lang="en-GB" smtClean="0"/>
              <a:t>an </a:t>
            </a:r>
            <a:r>
              <a:rPr lang="en-GB" dirty="0"/>
              <a:t>innovative algorithm </a:t>
            </a:r>
            <a:r>
              <a:rPr lang="en-GB" dirty="0" smtClean="0">
                <a:solidFill>
                  <a:srgbClr val="00B050"/>
                </a:solidFill>
              </a:rPr>
              <a:t>[</a:t>
            </a:r>
            <a:r>
              <a:rPr lang="en-GB" smtClean="0">
                <a:solidFill>
                  <a:srgbClr val="00B050"/>
                </a:solidFill>
              </a:rPr>
              <a:t>16] </a:t>
            </a:r>
            <a:r>
              <a:rPr lang="en-GB" smtClean="0"/>
              <a:t>using automatic </a:t>
            </a:r>
            <a:r>
              <a:rPr lang="en-GB"/>
              <a:t>differentiation </a:t>
            </a:r>
            <a:r>
              <a:rPr lang="en-GB" smtClean="0"/>
              <a:t>to </a:t>
            </a:r>
            <a:r>
              <a:rPr lang="en-GB" dirty="0">
                <a:solidFill>
                  <a:srgbClr val="0070C0"/>
                </a:solidFill>
              </a:rPr>
              <a:t>construct a loss </a:t>
            </a:r>
            <a:r>
              <a:rPr lang="en-GB">
                <a:solidFill>
                  <a:srgbClr val="0070C0"/>
                </a:solidFill>
              </a:rPr>
              <a:t>function </a:t>
            </a:r>
            <a:r>
              <a:rPr lang="en-GB" smtClean="0">
                <a:solidFill>
                  <a:srgbClr val="0070C0"/>
                </a:solidFill>
              </a:rPr>
              <a:t>that </a:t>
            </a:r>
            <a:r>
              <a:rPr lang="en-GB" b="1" dirty="0">
                <a:solidFill>
                  <a:srgbClr val="0070C0"/>
                </a:solidFill>
              </a:rPr>
              <a:t>directly targets </a:t>
            </a:r>
            <a:r>
              <a:rPr lang="en-GB" b="1">
                <a:solidFill>
                  <a:srgbClr val="0070C0"/>
                </a:solidFill>
              </a:rPr>
              <a:t>the </a:t>
            </a:r>
            <a:r>
              <a:rPr lang="en-GB" b="1" smtClean="0">
                <a:solidFill>
                  <a:srgbClr val="0070C0"/>
                </a:solidFill>
              </a:rPr>
              <a:t>end result of </a:t>
            </a:r>
            <a:r>
              <a:rPr lang="en-GB" b="1">
                <a:solidFill>
                  <a:srgbClr val="0070C0"/>
                </a:solidFill>
              </a:rPr>
              <a:t>the </a:t>
            </a:r>
            <a:r>
              <a:rPr lang="en-GB" b="1" smtClean="0">
                <a:solidFill>
                  <a:srgbClr val="0070C0"/>
                </a:solidFill>
              </a:rPr>
              <a:t>analysis</a:t>
            </a:r>
            <a:r>
              <a:rPr lang="en-GB" smtClean="0">
                <a:solidFill>
                  <a:srgbClr val="0070C0"/>
                </a:solidFill>
              </a:rPr>
              <a:t> </a:t>
            </a:r>
            <a:r>
              <a:rPr lang="en-GB" smtClean="0"/>
              <a:t>instead of an intermediate one. </a:t>
            </a:r>
          </a:p>
          <a:p>
            <a:pPr marL="0" indent="0">
              <a:buNone/>
            </a:pPr>
            <a:endParaRPr lang="en-GB" dirty="0" smtClean="0"/>
          </a:p>
          <a:p>
            <a:pPr marL="0" indent="0">
              <a:buNone/>
            </a:pPr>
            <a:r>
              <a:rPr lang="en-GB" dirty="0" smtClean="0"/>
              <a:t>If the loss function is constructed </a:t>
            </a:r>
            <a:r>
              <a:rPr lang="en-GB"/>
              <a:t>to </a:t>
            </a:r>
            <a:r>
              <a:rPr lang="en-GB" smtClean="0"/>
              <a:t>incorporate </a:t>
            </a:r>
            <a:r>
              <a:rPr lang="en-GB" dirty="0"/>
              <a:t>the effects of nuisance parameters on the measurement </a:t>
            </a:r>
            <a:r>
              <a:rPr lang="en-GB" dirty="0" smtClean="0"/>
              <a:t>objective, </a:t>
            </a:r>
            <a:r>
              <a:rPr lang="en-GB" dirty="0" smtClean="0">
                <a:solidFill>
                  <a:srgbClr val="0070C0"/>
                </a:solidFill>
              </a:rPr>
              <a:t>virtual </a:t>
            </a:r>
            <a:r>
              <a:rPr lang="en-GB" dirty="0">
                <a:solidFill>
                  <a:srgbClr val="0070C0"/>
                </a:solidFill>
              </a:rPr>
              <a:t>optimality </a:t>
            </a:r>
            <a:r>
              <a:rPr lang="en-GB" dirty="0" smtClean="0">
                <a:solidFill>
                  <a:srgbClr val="0070C0"/>
                </a:solidFill>
              </a:rPr>
              <a:t>of </a:t>
            </a:r>
            <a:r>
              <a:rPr lang="en-GB" dirty="0">
                <a:solidFill>
                  <a:srgbClr val="0070C0"/>
                </a:solidFill>
              </a:rPr>
              <a:t>the classification task and </a:t>
            </a:r>
            <a:r>
              <a:rPr lang="en-GB" b="1" dirty="0">
                <a:solidFill>
                  <a:srgbClr val="0070C0"/>
                </a:solidFill>
              </a:rPr>
              <a:t>large improvements in precision </a:t>
            </a:r>
            <a:r>
              <a:rPr lang="en-GB" dirty="0">
                <a:solidFill>
                  <a:srgbClr val="0070C0"/>
                </a:solidFill>
              </a:rPr>
              <a:t>can </a:t>
            </a:r>
            <a:r>
              <a:rPr lang="en-GB">
                <a:solidFill>
                  <a:srgbClr val="0070C0"/>
                </a:solidFill>
              </a:rPr>
              <a:t>be </a:t>
            </a:r>
            <a:r>
              <a:rPr lang="en-GB" smtClean="0">
                <a:solidFill>
                  <a:srgbClr val="0070C0"/>
                </a:solidFill>
              </a:rPr>
              <a:t>achieved</a:t>
            </a:r>
            <a:endParaRPr lang="it-IT" dirty="0"/>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6321707" y="419915"/>
            <a:ext cx="5740400" cy="2291080"/>
          </a:xfrm>
          <a:prstGeom prst="rect">
            <a:avLst/>
          </a:prstGeom>
          <a:noFill/>
          <a:ln>
            <a:noFill/>
          </a:ln>
        </p:spPr>
      </p:pic>
      <p:sp>
        <p:nvSpPr>
          <p:cNvPr id="5" name="Rettangolo 4"/>
          <p:cNvSpPr/>
          <p:nvPr/>
        </p:nvSpPr>
        <p:spPr>
          <a:xfrm>
            <a:off x="6459794" y="2765785"/>
            <a:ext cx="5602313" cy="3693319"/>
          </a:xfrm>
          <a:prstGeom prst="rect">
            <a:avLst/>
          </a:prstGeom>
        </p:spPr>
        <p:txBody>
          <a:bodyPr wrap="square">
            <a:spAutoFit/>
          </a:bodyPr>
          <a:lstStyle/>
          <a:p>
            <a:pPr>
              <a:spcAft>
                <a:spcPts val="0"/>
              </a:spcAft>
            </a:pPr>
            <a:r>
              <a:rPr lang="en-GB" i="1" smtClean="0">
                <a:latin typeface="Times New Roman" panose="02020603050405020304" pitchFamily="18" charset="0"/>
                <a:ea typeface="Times New Roman" panose="02020603050405020304" pitchFamily="18" charset="0"/>
              </a:rPr>
              <a:t>Top: Control </a:t>
            </a:r>
            <a:r>
              <a:rPr lang="en-GB" i="1" dirty="0">
                <a:latin typeface="Times New Roman" panose="02020603050405020304" pitchFamily="18" charset="0"/>
                <a:ea typeface="Times New Roman" panose="02020603050405020304" pitchFamily="18" charset="0"/>
              </a:rPr>
              <a:t>flow of INFERNO algorithm, which extracts optimal NN parameters given a final </a:t>
            </a:r>
            <a:r>
              <a:rPr lang="en-GB" i="1">
                <a:latin typeface="Times New Roman" panose="02020603050405020304" pitchFamily="18" charset="0"/>
                <a:ea typeface="Times New Roman" panose="02020603050405020304" pitchFamily="18" charset="0"/>
              </a:rPr>
              <a:t>analysis </a:t>
            </a:r>
            <a:r>
              <a:rPr lang="en-GB" i="1" smtClean="0">
                <a:latin typeface="Times New Roman" panose="02020603050405020304" pitchFamily="18" charset="0"/>
                <a:ea typeface="Times New Roman" panose="02020603050405020304" pitchFamily="18" charset="0"/>
              </a:rPr>
              <a:t>objective, </a:t>
            </a:r>
            <a:r>
              <a:rPr lang="en-GB" i="1" dirty="0">
                <a:latin typeface="Times New Roman" panose="02020603050405020304" pitchFamily="18" charset="0"/>
                <a:ea typeface="Times New Roman" panose="02020603050405020304" pitchFamily="18" charset="0"/>
              </a:rPr>
              <a:t>such that the resulting measurement becomes maximally robust to nuisance parameters. Data </a:t>
            </a:r>
            <a:r>
              <a:rPr lang="en-GB" b="1" i="1" dirty="0">
                <a:latin typeface="Times New Roman" panose="02020603050405020304" pitchFamily="18" charset="0"/>
                <a:ea typeface="Times New Roman" panose="02020603050405020304" pitchFamily="18" charset="0"/>
              </a:rPr>
              <a:t>x</a:t>
            </a:r>
            <a:r>
              <a:rPr lang="en-GB" i="1" dirty="0">
                <a:latin typeface="Times New Roman" panose="02020603050405020304" pitchFamily="18" charset="0"/>
                <a:ea typeface="Times New Roman" panose="02020603050405020304" pitchFamily="18" charset="0"/>
              </a:rPr>
              <a:t> generated by a simulator </a:t>
            </a:r>
            <a:r>
              <a:rPr lang="en-GB" b="1" i="1" dirty="0">
                <a:latin typeface="Times New Roman" panose="02020603050405020304" pitchFamily="18" charset="0"/>
                <a:ea typeface="Times New Roman" panose="02020603050405020304" pitchFamily="18" charset="0"/>
              </a:rPr>
              <a:t>g</a:t>
            </a:r>
            <a:r>
              <a:rPr lang="en-GB" i="1" dirty="0">
                <a:latin typeface="Times New Roman" panose="02020603050405020304" pitchFamily="18" charset="0"/>
                <a:ea typeface="Times New Roman" panose="02020603050405020304" pitchFamily="18" charset="0"/>
              </a:rPr>
              <a:t> (left block) which depend on nuisances </a:t>
            </a:r>
            <a:r>
              <a:rPr lang="el-GR" b="1" i="1" dirty="0">
                <a:latin typeface="Times New Roman" panose="02020603050405020304" pitchFamily="18" charset="0"/>
                <a:ea typeface="Times New Roman" panose="02020603050405020304" pitchFamily="18" charset="0"/>
              </a:rPr>
              <a:t>θ</a:t>
            </a:r>
            <a:r>
              <a:rPr lang="en-US" b="1" i="1" baseline="-25000" dirty="0">
                <a:latin typeface="Times New Roman" panose="02020603050405020304" pitchFamily="18" charset="0"/>
                <a:ea typeface="Times New Roman" panose="02020603050405020304" pitchFamily="18" charset="0"/>
              </a:rPr>
              <a:t>MC</a:t>
            </a:r>
            <a:r>
              <a:rPr lang="en-US" i="1" dirty="0">
                <a:latin typeface="Times New Roman" panose="02020603050405020304" pitchFamily="18" charset="0"/>
                <a:ea typeface="Times New Roman" panose="02020603050405020304" pitchFamily="18" charset="0"/>
              </a:rPr>
              <a:t> are used to train a NN </a:t>
            </a:r>
            <a:r>
              <a:rPr lang="en-US" b="1" i="1" dirty="0">
                <a:latin typeface="Times New Roman" panose="02020603050405020304" pitchFamily="18" charset="0"/>
                <a:ea typeface="Times New Roman" panose="02020603050405020304" pitchFamily="18" charset="0"/>
              </a:rPr>
              <a:t>h</a:t>
            </a:r>
            <a:r>
              <a:rPr lang="en-US" i="1" dirty="0">
                <a:latin typeface="Times New Roman" panose="02020603050405020304" pitchFamily="18" charset="0"/>
                <a:ea typeface="Times New Roman" panose="02020603050405020304" pitchFamily="18" charset="0"/>
              </a:rPr>
              <a:t> (second block), producing output </a:t>
            </a:r>
            <a:r>
              <a:rPr lang="en-US" b="1" i="1" dirty="0">
                <a:latin typeface="Times New Roman" panose="02020603050405020304" pitchFamily="18" charset="0"/>
                <a:ea typeface="Times New Roman" panose="02020603050405020304" pitchFamily="18" charset="0"/>
              </a:rPr>
              <a:t>y</a:t>
            </a:r>
            <a:r>
              <a:rPr lang="en-US" i="1" dirty="0">
                <a:latin typeface="Times New Roman" panose="02020603050405020304" pitchFamily="18" charset="0"/>
                <a:ea typeface="Times New Roman" panose="02020603050405020304" pitchFamily="18" charset="0"/>
              </a:rPr>
              <a:t>. The output is made differentiable by a </a:t>
            </a:r>
            <a:r>
              <a:rPr lang="en-US" i="1" dirty="0" err="1">
                <a:latin typeface="Times New Roman" panose="02020603050405020304" pitchFamily="18" charset="0"/>
                <a:ea typeface="Times New Roman" panose="02020603050405020304" pitchFamily="18" charset="0"/>
              </a:rPr>
              <a:t>softmax</a:t>
            </a:r>
            <a:r>
              <a:rPr lang="en-US" i="1" dirty="0">
                <a:latin typeface="Times New Roman" panose="02020603050405020304" pitchFamily="18" charset="0"/>
                <a:ea typeface="Times New Roman" panose="02020603050405020304" pitchFamily="18" charset="0"/>
              </a:rPr>
              <a:t> function</a:t>
            </a:r>
            <a:r>
              <a:rPr lang="en-US" i="1" dirty="0">
                <a:solidFill>
                  <a:srgbClr val="00B050"/>
                </a:solidFill>
                <a:latin typeface="Times New Roman" panose="02020603050405020304" pitchFamily="18" charset="0"/>
                <a:ea typeface="Times New Roman" panose="02020603050405020304" pitchFamily="18" charset="0"/>
              </a:rPr>
              <a:t> </a:t>
            </a:r>
            <a:r>
              <a:rPr lang="en-US" i="1" dirty="0">
                <a:latin typeface="Times New Roman" panose="02020603050405020304" pitchFamily="18" charset="0"/>
                <a:ea typeface="Times New Roman" panose="02020603050405020304" pitchFamily="18" charset="0"/>
              </a:rPr>
              <a:t>(third block) and used to construct a summary statistic </a:t>
            </a:r>
            <a:r>
              <a:rPr lang="en-US" b="1" i="1" dirty="0">
                <a:latin typeface="Times New Roman" panose="02020603050405020304" pitchFamily="18" charset="0"/>
                <a:ea typeface="Times New Roman" panose="02020603050405020304" pitchFamily="18" charset="0"/>
              </a:rPr>
              <a:t>t</a:t>
            </a:r>
            <a:r>
              <a:rPr lang="en-US" i="1" dirty="0">
                <a:latin typeface="Times New Roman" panose="02020603050405020304" pitchFamily="18" charset="0"/>
                <a:ea typeface="Times New Roman" panose="02020603050405020304" pitchFamily="18" charset="0"/>
              </a:rPr>
              <a:t>, which is </a:t>
            </a:r>
            <a:r>
              <a:rPr lang="en-US" i="1" dirty="0" err="1">
                <a:latin typeface="Times New Roman" panose="02020603050405020304" pitchFamily="18" charset="0"/>
                <a:ea typeface="Times New Roman" panose="02020603050405020304" pitchFamily="18" charset="0"/>
              </a:rPr>
              <a:t>histogrammed</a:t>
            </a:r>
            <a:r>
              <a:rPr lang="en-US" i="1" dirty="0">
                <a:latin typeface="Times New Roman" panose="02020603050405020304" pitchFamily="18" charset="0"/>
                <a:ea typeface="Times New Roman" panose="02020603050405020304" pitchFamily="18" charset="0"/>
              </a:rPr>
              <a:t> to compute a saturated likelihood</a:t>
            </a:r>
            <a:r>
              <a:rPr lang="en-US" i="1" dirty="0">
                <a:solidFill>
                  <a:srgbClr val="00B050"/>
                </a:solidFill>
                <a:latin typeface="Times New Roman" panose="02020603050405020304" pitchFamily="18" charset="0"/>
                <a:ea typeface="Times New Roman" panose="02020603050405020304" pitchFamily="18" charset="0"/>
              </a:rPr>
              <a:t> </a:t>
            </a:r>
            <a:r>
              <a:rPr lang="en-US" b="1" i="1" dirty="0">
                <a:latin typeface="Times New Roman" panose="02020603050405020304" pitchFamily="18" charset="0"/>
                <a:ea typeface="Times New Roman" panose="02020603050405020304" pitchFamily="18" charset="0"/>
              </a:rPr>
              <a:t>L</a:t>
            </a:r>
            <a:r>
              <a:rPr lang="en-US" b="1" i="1" baseline="-25000" dirty="0">
                <a:latin typeface="Times New Roman" panose="02020603050405020304" pitchFamily="18" charset="0"/>
                <a:ea typeface="Times New Roman" panose="02020603050405020304" pitchFamily="18" charset="0"/>
              </a:rPr>
              <a:t>A</a:t>
            </a:r>
            <a:r>
              <a:rPr lang="en-US" i="1" dirty="0">
                <a:latin typeface="Times New Roman" panose="02020603050405020304" pitchFamily="18" charset="0"/>
                <a:ea typeface="Times New Roman" panose="02020603050405020304" pitchFamily="18" charset="0"/>
              </a:rPr>
              <a:t> used to perform inference (right block). The expected variance </a:t>
            </a:r>
            <a:r>
              <a:rPr lang="en-US" b="1" i="1" dirty="0">
                <a:latin typeface="Times New Roman" panose="02020603050405020304" pitchFamily="18" charset="0"/>
                <a:ea typeface="Times New Roman" panose="02020603050405020304" pitchFamily="18" charset="0"/>
              </a:rPr>
              <a:t>U</a:t>
            </a:r>
            <a:r>
              <a:rPr lang="en-US" i="1" dirty="0">
                <a:latin typeface="Times New Roman" panose="02020603050405020304" pitchFamily="18" charset="0"/>
                <a:ea typeface="Times New Roman" panose="02020603050405020304" pitchFamily="18" charset="0"/>
              </a:rPr>
              <a:t> on the parameter of interest may be derived from the information matrix </a:t>
            </a:r>
            <a:r>
              <a:rPr lang="en-US" b="1" i="1" dirty="0">
                <a:latin typeface="Times New Roman" panose="02020603050405020304" pitchFamily="18" charset="0"/>
                <a:ea typeface="Times New Roman" panose="02020603050405020304" pitchFamily="18" charset="0"/>
              </a:rPr>
              <a:t>I</a:t>
            </a:r>
            <a:r>
              <a:rPr lang="en-US" i="1" dirty="0">
                <a:latin typeface="Times New Roman" panose="02020603050405020304" pitchFamily="18" charset="0"/>
                <a:ea typeface="Times New Roman" panose="02020603050405020304" pitchFamily="18" charset="0"/>
              </a:rPr>
              <a:t>, and used as NN loss, whose parameters </a:t>
            </a:r>
            <a:r>
              <a:rPr lang="el-GR" b="1" i="1" dirty="0">
                <a:latin typeface="Times New Roman" panose="02020603050405020304" pitchFamily="18" charset="0"/>
                <a:ea typeface="Times New Roman" panose="02020603050405020304" pitchFamily="18" charset="0"/>
              </a:rPr>
              <a:t>φ</a:t>
            </a:r>
            <a:r>
              <a:rPr lang="en-US" i="1" dirty="0">
                <a:latin typeface="Times New Roman" panose="02020603050405020304" pitchFamily="18" charset="0"/>
                <a:ea typeface="Times New Roman" panose="02020603050405020304" pitchFamily="18" charset="0"/>
              </a:rPr>
              <a:t> are optimized by </a:t>
            </a:r>
            <a:r>
              <a:rPr lang="en-US" i="1" dirty="0" smtClean="0">
                <a:latin typeface="Times New Roman" panose="02020603050405020304" pitchFamily="18" charset="0"/>
                <a:ea typeface="Times New Roman" panose="02020603050405020304" pitchFamily="18" charset="0"/>
              </a:rPr>
              <a:t>backpropagation. </a:t>
            </a:r>
            <a:endParaRPr lang="it-IT" sz="1400" dirty="0">
              <a:effectLst/>
              <a:latin typeface="Times New Roman" panose="02020603050405020304" pitchFamily="18" charset="0"/>
              <a:ea typeface="Times New Roman" panose="02020603050405020304" pitchFamily="18" charset="0"/>
            </a:endParaRPr>
          </a:p>
        </p:txBody>
      </p:sp>
      <p:pic>
        <p:nvPicPr>
          <p:cNvPr id="6" name="Immagine 5"/>
          <p:cNvPicPr>
            <a:picLocks noChangeAspect="1"/>
          </p:cNvPicPr>
          <p:nvPr/>
        </p:nvPicPr>
        <p:blipFill>
          <a:blip r:embed="rId3"/>
          <a:stretch>
            <a:fillRect/>
          </a:stretch>
        </p:blipFill>
        <p:spPr>
          <a:xfrm>
            <a:off x="620896" y="4731025"/>
            <a:ext cx="2556976" cy="1964967"/>
          </a:xfrm>
          <a:prstGeom prst="rect">
            <a:avLst/>
          </a:prstGeom>
        </p:spPr>
      </p:pic>
      <p:sp>
        <p:nvSpPr>
          <p:cNvPr id="7" name="Rettangolo 6"/>
          <p:cNvSpPr/>
          <p:nvPr/>
        </p:nvSpPr>
        <p:spPr>
          <a:xfrm>
            <a:off x="3236904" y="4795555"/>
            <a:ext cx="3084384" cy="1969770"/>
          </a:xfrm>
          <a:prstGeom prst="rect">
            <a:avLst/>
          </a:prstGeom>
        </p:spPr>
        <p:txBody>
          <a:bodyPr wrap="square">
            <a:spAutoFit/>
          </a:bodyPr>
          <a:lstStyle/>
          <a:p>
            <a:pPr>
              <a:spcAft>
                <a:spcPts val="0"/>
              </a:spcAft>
            </a:pPr>
            <a:r>
              <a:rPr lang="en-GB" i="1" smtClean="0">
                <a:latin typeface="Times New Roman" panose="02020603050405020304" pitchFamily="18" charset="0"/>
                <a:ea typeface="Times New Roman" panose="02020603050405020304" pitchFamily="18" charset="0"/>
              </a:rPr>
              <a:t>Left: profile likelihood on the parameter of interest for a neural network with (blue) and without (red) the feedback on effect of nuisances provided by INFERNO</a:t>
            </a:r>
          </a:p>
          <a:p>
            <a:pPr>
              <a:spcAft>
                <a:spcPts val="0"/>
              </a:spcAft>
            </a:pPr>
            <a:endParaRPr lang="it-IT" sz="1400" dirty="0">
              <a:effectLst/>
              <a:latin typeface="Times New Roman" panose="02020603050405020304" pitchFamily="18" charset="0"/>
              <a:ea typeface="Times New Roman" panose="02020603050405020304" pitchFamily="18" charset="0"/>
            </a:endParaRPr>
          </a:p>
        </p:txBody>
      </p:sp>
      <p:sp>
        <p:nvSpPr>
          <p:cNvPr id="9" name="Segnaposto piè di pagina 8"/>
          <p:cNvSpPr>
            <a:spLocks noGrp="1"/>
          </p:cNvSpPr>
          <p:nvPr>
            <p:ph type="ftr" sz="quarter" idx="11"/>
          </p:nvPr>
        </p:nvSpPr>
        <p:spPr/>
        <p:txBody>
          <a:bodyPr/>
          <a:lstStyle/>
          <a:p>
            <a:r>
              <a:rPr lang="en-US" smtClean="0"/>
              <a:t>T. Dorigo, Differentiable Programming for Fundamental Physics</a:t>
            </a:r>
            <a:endParaRPr lang="en-US"/>
          </a:p>
        </p:txBody>
      </p:sp>
      <p:sp>
        <p:nvSpPr>
          <p:cNvPr id="10" name="Segnaposto numero diapositiva 9"/>
          <p:cNvSpPr>
            <a:spLocks noGrp="1"/>
          </p:cNvSpPr>
          <p:nvPr>
            <p:ph type="sldNum" sz="quarter" idx="12"/>
          </p:nvPr>
        </p:nvSpPr>
        <p:spPr/>
        <p:txBody>
          <a:bodyPr/>
          <a:lstStyle/>
          <a:p>
            <a:fld id="{C6657B89-A023-4184-86DD-540BD0318D04}" type="slidenum">
              <a:rPr lang="en-US" smtClean="0"/>
              <a:t>71</a:t>
            </a:fld>
            <a:endParaRPr lang="en-US"/>
          </a:p>
        </p:txBody>
      </p:sp>
      <p:sp>
        <p:nvSpPr>
          <p:cNvPr id="11" name="CasellaDiTesto 10"/>
          <p:cNvSpPr txBox="1"/>
          <p:nvPr/>
        </p:nvSpPr>
        <p:spPr>
          <a:xfrm>
            <a:off x="6459794" y="2765785"/>
            <a:ext cx="5539188" cy="3416320"/>
          </a:xfrm>
          <a:prstGeom prst="rect">
            <a:avLst/>
          </a:prstGeom>
          <a:solidFill>
            <a:schemeClr val="bg1"/>
          </a:solidFill>
        </p:spPr>
        <p:txBody>
          <a:bodyPr wrap="square" rtlCol="0">
            <a:spAutoFit/>
          </a:bodyPr>
          <a:lstStyle/>
          <a:p>
            <a:r>
              <a:rPr lang="it-IT" smtClean="0"/>
              <a:t>The code of INFERNO (in TF 1.0) is available on github</a:t>
            </a:r>
            <a:r>
              <a:rPr lang="it-IT" smtClean="0">
                <a:solidFill>
                  <a:srgbClr val="C00000"/>
                </a:solidFill>
              </a:rPr>
              <a:t>[24]</a:t>
            </a:r>
            <a:r>
              <a:rPr lang="it-IT" smtClean="0"/>
              <a:t>.</a:t>
            </a:r>
          </a:p>
          <a:p>
            <a:r>
              <a:rPr lang="it-IT" smtClean="0"/>
              <a:t> </a:t>
            </a:r>
          </a:p>
          <a:p>
            <a:r>
              <a:rPr lang="it-IT" b="1" smtClean="0"/>
              <a:t>Giles C. Strong</a:t>
            </a:r>
            <a:r>
              <a:rPr lang="it-IT" smtClean="0"/>
              <a:t> also made available</a:t>
            </a:r>
            <a:r>
              <a:rPr lang="it-IT" smtClean="0">
                <a:solidFill>
                  <a:srgbClr val="C00000"/>
                </a:solidFill>
              </a:rPr>
              <a:t>[25]</a:t>
            </a:r>
            <a:r>
              <a:rPr lang="it-IT" smtClean="0"/>
              <a:t> a PyTorch implementation and is demonstrating its performance on astro-HEP use case.</a:t>
            </a:r>
          </a:p>
          <a:p>
            <a:endParaRPr lang="it-IT" smtClean="0"/>
          </a:p>
          <a:p>
            <a:r>
              <a:rPr lang="it-IT" b="1" smtClean="0"/>
              <a:t>Lukas Layer </a:t>
            </a:r>
            <a:r>
              <a:rPr lang="it-IT" smtClean="0"/>
              <a:t>ported the code to TF2.0. </a:t>
            </a:r>
          </a:p>
          <a:p>
            <a:endParaRPr lang="it-IT"/>
          </a:p>
          <a:p>
            <a:r>
              <a:rPr lang="it-IT" smtClean="0"/>
              <a:t>Presently, </a:t>
            </a:r>
            <a:r>
              <a:rPr lang="it-IT" smtClean="0">
                <a:solidFill>
                  <a:srgbClr val="0070C0"/>
                </a:solidFill>
              </a:rPr>
              <a:t>this technology is being tested in a</a:t>
            </a:r>
          </a:p>
          <a:p>
            <a:r>
              <a:rPr lang="it-IT" smtClean="0">
                <a:solidFill>
                  <a:srgbClr val="0070C0"/>
                </a:solidFill>
              </a:rPr>
              <a:t>real CMS analysis</a:t>
            </a:r>
            <a:r>
              <a:rPr lang="it-IT" smtClean="0"/>
              <a:t>, using open Run1 data to replicate</a:t>
            </a:r>
          </a:p>
          <a:p>
            <a:r>
              <a:rPr lang="it-IT" smtClean="0"/>
              <a:t>a top cross section measurement, by </a:t>
            </a:r>
            <a:r>
              <a:rPr lang="it-IT" b="1" smtClean="0"/>
              <a:t>Lukas Layer</a:t>
            </a:r>
            <a:endParaRPr lang="it-IT" b="1"/>
          </a:p>
        </p:txBody>
      </p:sp>
      <p:sp>
        <p:nvSpPr>
          <p:cNvPr id="13" name="Rettangolo 12"/>
          <p:cNvSpPr/>
          <p:nvPr/>
        </p:nvSpPr>
        <p:spPr>
          <a:xfrm>
            <a:off x="6459794" y="6182104"/>
            <a:ext cx="5539188"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4"/>
          <a:stretch>
            <a:fillRect/>
          </a:stretch>
        </p:blipFill>
        <p:spPr>
          <a:xfrm>
            <a:off x="6497082" y="327389"/>
            <a:ext cx="5525064" cy="6394086"/>
          </a:xfrm>
          <a:prstGeom prst="rect">
            <a:avLst/>
          </a:prstGeom>
        </p:spPr>
      </p:pic>
    </p:spTree>
    <p:extLst>
      <p:ext uri="{BB962C8B-B14F-4D97-AF65-F5344CB8AC3E}">
        <p14:creationId xmlns:p14="http://schemas.microsoft.com/office/powerpoint/2010/main" val="17971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plication of tt → τh + jets (TOP-11-004)…"/>
          <p:cNvSpPr txBox="1">
            <a:spLocks noGrp="1"/>
          </p:cNvSpPr>
          <p:nvPr>
            <p:ph type="title"/>
          </p:nvPr>
        </p:nvSpPr>
        <p:spPr>
          <a:xfrm>
            <a:off x="245098" y="653285"/>
            <a:ext cx="11946902" cy="969791"/>
          </a:xfrm>
          <a:prstGeom prst="rect">
            <a:avLst/>
          </a:prstGeom>
        </p:spPr>
        <p:txBody>
          <a:bodyPr>
            <a:noAutofit/>
          </a:bodyPr>
          <a:lstStyle/>
          <a:p>
            <a:pPr defTabSz="209482">
              <a:defRPr sz="4080"/>
            </a:pPr>
            <a:r>
              <a:rPr b="1">
                <a:solidFill>
                  <a:srgbClr val="C00000"/>
                </a:solidFill>
              </a:rPr>
              <a:t>Replication of </a:t>
            </a:r>
            <a:r>
              <a:rPr b="1" smtClean="0">
                <a:solidFill>
                  <a:srgbClr val="C00000"/>
                </a:solidFill>
              </a:rPr>
              <a:t>tt </a:t>
            </a:r>
            <a:r>
              <a:rPr b="1">
                <a:solidFill>
                  <a:srgbClr val="C00000"/>
                </a:solidFill>
              </a:rPr>
              <a:t>→ </a:t>
            </a:r>
            <a:r>
              <a:rPr b="1" i="1">
                <a:solidFill>
                  <a:srgbClr val="C00000"/>
                </a:solidFill>
                <a:ea typeface="Helvetica Neue"/>
                <a:cs typeface="Helvetica Neue"/>
                <a:sym typeface="Helvetica Neue"/>
              </a:rPr>
              <a:t>τ</a:t>
            </a:r>
            <a:r>
              <a:rPr b="1" i="1" baseline="-13843">
                <a:solidFill>
                  <a:srgbClr val="C00000"/>
                </a:solidFill>
                <a:ea typeface="Helvetica Neue"/>
                <a:cs typeface="Helvetica Neue"/>
                <a:sym typeface="Helvetica Neue"/>
              </a:rPr>
              <a:t>h </a:t>
            </a:r>
            <a:r>
              <a:rPr b="1" i="1" baseline="-7843">
                <a:solidFill>
                  <a:srgbClr val="C00000"/>
                </a:solidFill>
                <a:ea typeface="Helvetica Neue"/>
                <a:cs typeface="Helvetica Neue"/>
                <a:sym typeface="Helvetica Neue"/>
              </a:rPr>
              <a:t>+ </a:t>
            </a:r>
            <a:r>
              <a:rPr b="1" baseline="-7843">
                <a:solidFill>
                  <a:srgbClr val="C00000"/>
                </a:solidFill>
              </a:rPr>
              <a:t>jets (</a:t>
            </a:r>
            <a:r>
              <a:rPr b="1" baseline="-7843" smtClean="0">
                <a:solidFill>
                  <a:srgbClr val="C00000"/>
                </a:solidFill>
              </a:rPr>
              <a:t>TOP-11-004)</a:t>
            </a:r>
            <a:r>
              <a:rPr lang="it-IT" b="1">
                <a:solidFill>
                  <a:srgbClr val="C00000"/>
                </a:solidFill>
              </a:rPr>
              <a:t> </a:t>
            </a:r>
            <a:r>
              <a:rPr b="1" smtClean="0">
                <a:solidFill>
                  <a:srgbClr val="C00000"/>
                </a:solidFill>
              </a:rPr>
              <a:t>with </a:t>
            </a:r>
            <a:r>
              <a:rPr b="1">
                <a:solidFill>
                  <a:srgbClr val="C00000"/>
                </a:solidFill>
              </a:rPr>
              <a:t>CMS Open Data</a:t>
            </a:r>
          </a:p>
        </p:txBody>
      </p:sp>
      <p:sp>
        <p:nvSpPr>
          <p:cNvPr id="120" name="Goal: test and benchmark INFERNO in a realistic CMS analysis…"/>
          <p:cNvSpPr txBox="1">
            <a:spLocks noGrp="1"/>
          </p:cNvSpPr>
          <p:nvPr>
            <p:ph type="body" sz="half" idx="1"/>
          </p:nvPr>
        </p:nvSpPr>
        <p:spPr>
          <a:xfrm>
            <a:off x="368124" y="1623076"/>
            <a:ext cx="11170284" cy="3441705"/>
          </a:xfrm>
          <a:prstGeom prst="rect">
            <a:avLst/>
          </a:prstGeom>
        </p:spPr>
        <p:txBody>
          <a:bodyPr>
            <a:normAutofit/>
          </a:bodyPr>
          <a:lstStyle/>
          <a:p>
            <a:pPr marL="0" indent="0" defTabSz="361460">
              <a:spcBef>
                <a:spcPts val="2531"/>
              </a:spcBef>
              <a:buNone/>
              <a:defRPr sz="2816" b="1"/>
            </a:pPr>
            <a:r>
              <a:t>Goal: test and benchmark INFERNO in a realistic CMS analysis</a:t>
            </a:r>
          </a:p>
          <a:p>
            <a:pPr marL="275024" indent="-275024" defTabSz="361460">
              <a:spcBef>
                <a:spcPts val="2531"/>
              </a:spcBef>
              <a:defRPr sz="2816"/>
            </a:pPr>
            <a:r>
              <a:t>Replicate </a:t>
            </a:r>
            <a:r>
              <a:rPr/>
              <a:t>tt cross section measurement in tau + jets </a:t>
            </a:r>
            <a:r>
              <a:rPr smtClean="0"/>
              <a:t>channel: </a:t>
            </a:r>
            <a:r>
              <a:rPr/>
              <a:t>2011 CMS</a:t>
            </a:r>
            <a:r>
              <a:t> analysis that uses a Neural Network and is </a:t>
            </a:r>
            <a:r>
              <a:rPr/>
              <a:t>dominated by systematic uncertainties</a:t>
            </a:r>
          </a:p>
          <a:p>
            <a:pPr marL="0" indent="0" defTabSz="361460">
              <a:spcBef>
                <a:spcPts val="2531"/>
              </a:spcBef>
              <a:buNone/>
              <a:defRPr sz="2816" b="1"/>
            </a:pPr>
            <a:r>
              <a:rPr lang="el-GR" sz="2400"/>
              <a:t>σ</a:t>
            </a:r>
            <a:r>
              <a:rPr lang="it-IT" sz="2400" smtClean="0"/>
              <a:t>(tt+X)=</a:t>
            </a:r>
            <a:r>
              <a:rPr sz="2400" smtClean="0"/>
              <a:t>156 </a:t>
            </a:r>
            <a:r>
              <a:rPr sz="2400"/>
              <a:t>± 12 (stat.) ± 33 (sys.) ± 3 (lumi) pb </a:t>
            </a:r>
          </a:p>
        </p:txBody>
      </p:sp>
      <p:pic>
        <p:nvPicPr>
          <p:cNvPr id="121" name="nn_original.png" descr="nn_original.png"/>
          <p:cNvPicPr>
            <a:picLocks noChangeAspect="1"/>
          </p:cNvPicPr>
          <p:nvPr/>
        </p:nvPicPr>
        <p:blipFill>
          <a:blip r:embed="rId2">
            <a:extLst/>
          </a:blip>
          <a:stretch>
            <a:fillRect/>
          </a:stretch>
        </p:blipFill>
        <p:spPr>
          <a:xfrm>
            <a:off x="6551629" y="3110407"/>
            <a:ext cx="5640371" cy="3719669"/>
          </a:xfrm>
          <a:prstGeom prst="rect">
            <a:avLst/>
          </a:prstGeom>
          <a:ln w="12700">
            <a:miter lim="400000"/>
          </a:ln>
        </p:spPr>
      </p:pic>
      <p:grpSp>
        <p:nvGrpSpPr>
          <p:cNvPr id="126" name="Group"/>
          <p:cNvGrpSpPr/>
          <p:nvPr/>
        </p:nvGrpSpPr>
        <p:grpSpPr>
          <a:xfrm>
            <a:off x="1255815" y="4408314"/>
            <a:ext cx="4408124" cy="2358362"/>
            <a:chOff x="0" y="0"/>
            <a:chExt cx="4238647" cy="3811839"/>
          </a:xfrm>
        </p:grpSpPr>
        <p:pic>
          <p:nvPicPr>
            <p:cNvPr id="122" name="syst_table.png" descr="syst_table.png"/>
            <p:cNvPicPr>
              <a:picLocks noChangeAspect="1"/>
            </p:cNvPicPr>
            <p:nvPr/>
          </p:nvPicPr>
          <p:blipFill>
            <a:blip r:embed="rId3">
              <a:extLst/>
            </a:blip>
            <a:stretch>
              <a:fillRect/>
            </a:stretch>
          </p:blipFill>
          <p:spPr>
            <a:xfrm>
              <a:off x="0" y="0"/>
              <a:ext cx="4238648" cy="3811840"/>
            </a:xfrm>
            <a:prstGeom prst="rect">
              <a:avLst/>
            </a:prstGeom>
            <a:ln w="12700" cap="flat">
              <a:noFill/>
              <a:miter lim="400000"/>
            </a:ln>
            <a:effectLst/>
          </p:spPr>
        </p:pic>
        <p:sp>
          <p:nvSpPr>
            <p:cNvPr id="123" name="Rectangle"/>
            <p:cNvSpPr/>
            <p:nvPr/>
          </p:nvSpPr>
          <p:spPr>
            <a:xfrm>
              <a:off x="41769" y="1671977"/>
              <a:ext cx="3780565" cy="526622"/>
            </a:xfrm>
            <a:prstGeom prst="rect">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24" name="Rectangle"/>
            <p:cNvSpPr/>
            <p:nvPr/>
          </p:nvSpPr>
          <p:spPr>
            <a:xfrm>
              <a:off x="41769" y="1281444"/>
              <a:ext cx="3780565" cy="195069"/>
            </a:xfrm>
            <a:prstGeom prst="rect">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25" name="Rectangle"/>
            <p:cNvSpPr/>
            <p:nvPr/>
          </p:nvSpPr>
          <p:spPr>
            <a:xfrm>
              <a:off x="41769" y="2394063"/>
              <a:ext cx="3780565" cy="195069"/>
            </a:xfrm>
            <a:prstGeom prst="rect">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sp>
        <p:nvSpPr>
          <p:cNvPr id="2" name="Ovale 1"/>
          <p:cNvSpPr/>
          <p:nvPr/>
        </p:nvSpPr>
        <p:spPr>
          <a:xfrm>
            <a:off x="3393889" y="3553735"/>
            <a:ext cx="1291232" cy="9049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p:cNvSpPr>
            <a:spLocks noGrp="1"/>
          </p:cNvSpPr>
          <p:nvPr>
            <p:ph type="sldNum" sz="quarter" idx="2"/>
          </p:nvPr>
        </p:nvSpPr>
        <p:spPr/>
        <p:txBody>
          <a:bodyPr/>
          <a:lstStyle/>
          <a:p>
            <a:fld id="{86CB4B4D-7CA3-9044-876B-883B54F8677D}" type="slidenum">
              <a:rPr lang="it-IT" smtClean="0"/>
              <a:t>72</a:t>
            </a:fld>
            <a:endParaRPr lang="it-IT"/>
          </a:p>
        </p:txBody>
      </p:sp>
    </p:spTree>
    <p:extLst>
      <p:ext uri="{BB962C8B-B14F-4D97-AF65-F5344CB8AC3E}">
        <p14:creationId xmlns:p14="http://schemas.microsoft.com/office/powerpoint/2010/main" val="1021584837"/>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Measurement of tt → τh + jets with INFERNO"/>
          <p:cNvSpPr txBox="1">
            <a:spLocks noGrp="1"/>
          </p:cNvSpPr>
          <p:nvPr>
            <p:ph type="title"/>
          </p:nvPr>
        </p:nvSpPr>
        <p:spPr>
          <a:xfrm>
            <a:off x="650953" y="1095136"/>
            <a:ext cx="9394959" cy="574194"/>
          </a:xfrm>
          <a:prstGeom prst="rect">
            <a:avLst/>
          </a:prstGeom>
        </p:spPr>
        <p:txBody>
          <a:bodyPr>
            <a:noAutofit/>
          </a:bodyPr>
          <a:lstStyle/>
          <a:p>
            <a:pPr defTabSz="217697">
              <a:defRPr sz="4240"/>
            </a:pPr>
            <a:r>
              <a:rPr b="1">
                <a:solidFill>
                  <a:srgbClr val="C00000"/>
                </a:solidFill>
              </a:rPr>
              <a:t>Measurement of tt → </a:t>
            </a:r>
            <a:r>
              <a:rPr b="1" i="1">
                <a:solidFill>
                  <a:srgbClr val="C00000"/>
                </a:solidFill>
                <a:ea typeface="Helvetica Neue"/>
                <a:cs typeface="Helvetica Neue"/>
                <a:sym typeface="Helvetica Neue"/>
              </a:rPr>
              <a:t>τ</a:t>
            </a:r>
            <a:r>
              <a:rPr b="1" i="1" baseline="-13547">
                <a:solidFill>
                  <a:srgbClr val="C00000"/>
                </a:solidFill>
                <a:ea typeface="Helvetica Neue"/>
                <a:cs typeface="Helvetica Neue"/>
                <a:sym typeface="Helvetica Neue"/>
              </a:rPr>
              <a:t>h </a:t>
            </a:r>
            <a:r>
              <a:rPr b="1" i="1" baseline="-7547">
                <a:solidFill>
                  <a:srgbClr val="C00000"/>
                </a:solidFill>
                <a:ea typeface="Helvetica Neue"/>
                <a:cs typeface="Helvetica Neue"/>
                <a:sym typeface="Helvetica Neue"/>
              </a:rPr>
              <a:t>+ </a:t>
            </a:r>
            <a:r>
              <a:rPr b="1" baseline="-7547">
                <a:solidFill>
                  <a:srgbClr val="C00000"/>
                </a:solidFill>
              </a:rPr>
              <a:t>jets </a:t>
            </a:r>
            <a:r>
              <a:rPr lang="it-IT" b="1" baseline="-7547" smtClean="0">
                <a:solidFill>
                  <a:srgbClr val="C00000"/>
                </a:solidFill>
              </a:rPr>
              <a:t/>
            </a:r>
            <a:br>
              <a:rPr lang="it-IT" b="1" baseline="-7547" smtClean="0">
                <a:solidFill>
                  <a:srgbClr val="C00000"/>
                </a:solidFill>
              </a:rPr>
            </a:br>
            <a:r>
              <a:rPr b="1" smtClean="0">
                <a:solidFill>
                  <a:srgbClr val="C00000"/>
                </a:solidFill>
              </a:rPr>
              <a:t>with </a:t>
            </a:r>
            <a:r>
              <a:rPr b="1">
                <a:solidFill>
                  <a:srgbClr val="C00000"/>
                </a:solidFill>
              </a:rPr>
              <a:t>INFERNO</a:t>
            </a:r>
          </a:p>
        </p:txBody>
      </p:sp>
      <p:sp>
        <p:nvSpPr>
          <p:cNvPr id="129" name="Results of tt → τh + jets reproduced with CMS Open Data…"/>
          <p:cNvSpPr txBox="1">
            <a:spLocks noGrp="1"/>
          </p:cNvSpPr>
          <p:nvPr>
            <p:ph type="body" sz="quarter" idx="1"/>
          </p:nvPr>
        </p:nvSpPr>
        <p:spPr>
          <a:xfrm>
            <a:off x="650953" y="3025914"/>
            <a:ext cx="6678557" cy="2303741"/>
          </a:xfrm>
          <a:prstGeom prst="rect">
            <a:avLst/>
          </a:prstGeom>
        </p:spPr>
        <p:txBody>
          <a:bodyPr>
            <a:normAutofit fontScale="92500" lnSpcReduction="20000"/>
          </a:bodyPr>
          <a:lstStyle/>
          <a:p>
            <a:pPr marL="0" indent="0" defTabSz="365568">
              <a:spcBef>
                <a:spcPts val="2601"/>
              </a:spcBef>
              <a:buNone/>
              <a:defRPr sz="2848"/>
            </a:pPr>
            <a:r>
              <a:t>Results of tt → </a:t>
            </a:r>
            <a:r>
              <a:rPr i="1"/>
              <a:t>τ</a:t>
            </a:r>
            <a:r>
              <a:rPr i="1" baseline="-5999"/>
              <a:t>h</a:t>
            </a:r>
            <a:r>
              <a:rPr i="1"/>
              <a:t> + </a:t>
            </a:r>
            <a:r>
              <a:t>jets reproduced with CMS Open Data</a:t>
            </a:r>
          </a:p>
          <a:p>
            <a:pPr marL="278149" indent="-278149" defTabSz="365568">
              <a:spcBef>
                <a:spcPts val="2601"/>
              </a:spcBef>
              <a:defRPr sz="2848"/>
            </a:pPr>
            <a:r>
              <a:t>First successful trainings with INFERNO</a:t>
            </a:r>
          </a:p>
          <a:p>
            <a:pPr marL="278149" indent="-278149" defTabSz="365568">
              <a:spcBef>
                <a:spcPts val="2601"/>
              </a:spcBef>
              <a:defRPr sz="2848"/>
            </a:pPr>
            <a:r>
              <a:t>Indication that INFERNO outperforms BCE also with realistic data</a:t>
            </a:r>
          </a:p>
        </p:txBody>
      </p:sp>
      <p:pic>
        <p:nvPicPr>
          <p:cNvPr id="131" name="nn.png" descr="nn.png"/>
          <p:cNvPicPr>
            <a:picLocks noChangeAspect="1"/>
          </p:cNvPicPr>
          <p:nvPr/>
        </p:nvPicPr>
        <p:blipFill>
          <a:blip r:embed="rId2">
            <a:extLst/>
          </a:blip>
          <a:stretch>
            <a:fillRect/>
          </a:stretch>
        </p:blipFill>
        <p:spPr>
          <a:xfrm>
            <a:off x="8026295" y="3289005"/>
            <a:ext cx="4165705" cy="3568995"/>
          </a:xfrm>
          <a:prstGeom prst="rect">
            <a:avLst/>
          </a:prstGeom>
          <a:ln w="12700">
            <a:miter lim="400000"/>
          </a:ln>
        </p:spPr>
      </p:pic>
      <p:pic>
        <p:nvPicPr>
          <p:cNvPr id="132" name="likelihood.png" descr="likelihood.png"/>
          <p:cNvPicPr>
            <a:picLocks noChangeAspect="1"/>
          </p:cNvPicPr>
          <p:nvPr/>
        </p:nvPicPr>
        <p:blipFill>
          <a:blip r:embed="rId3">
            <a:extLst/>
          </a:blip>
          <a:stretch>
            <a:fillRect/>
          </a:stretch>
        </p:blipFill>
        <p:spPr>
          <a:xfrm>
            <a:off x="8547669" y="98367"/>
            <a:ext cx="3644331" cy="3186709"/>
          </a:xfrm>
          <a:prstGeom prst="rect">
            <a:avLst/>
          </a:prstGeom>
          <a:ln w="12700">
            <a:miter lim="400000"/>
          </a:ln>
        </p:spPr>
      </p:pic>
      <p:sp>
        <p:nvSpPr>
          <p:cNvPr id="133" name="DNN with binary cross entropy"/>
          <p:cNvSpPr txBox="1"/>
          <p:nvPr/>
        </p:nvSpPr>
        <p:spPr>
          <a:xfrm>
            <a:off x="9010639" y="6576367"/>
            <a:ext cx="2197013" cy="277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900"/>
            </a:lvl1pPr>
          </a:lstStyle>
          <a:p>
            <a:r>
              <a:rPr sz="1336"/>
              <a:t>DNN with binary cross entropy</a:t>
            </a:r>
          </a:p>
        </p:txBody>
      </p:sp>
      <p:cxnSp>
        <p:nvCxnSpPr>
          <p:cNvPr id="3" name="Connettore 2 2"/>
          <p:cNvCxnSpPr/>
          <p:nvPr/>
        </p:nvCxnSpPr>
        <p:spPr>
          <a:xfrm flipV="1">
            <a:off x="6834433" y="2516957"/>
            <a:ext cx="3091992" cy="1951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egnaposto numero diapositiva 1"/>
          <p:cNvSpPr>
            <a:spLocks noGrp="1"/>
          </p:cNvSpPr>
          <p:nvPr>
            <p:ph type="sldNum" sz="quarter" idx="2"/>
          </p:nvPr>
        </p:nvSpPr>
        <p:spPr/>
        <p:txBody>
          <a:bodyPr/>
          <a:lstStyle/>
          <a:p>
            <a:fld id="{86CB4B4D-7CA3-9044-876B-883B54F8677D}" type="slidenum">
              <a:rPr lang="it-IT" smtClean="0"/>
              <a:t>73</a:t>
            </a:fld>
            <a:endParaRPr lang="it-IT"/>
          </a:p>
        </p:txBody>
      </p:sp>
    </p:spTree>
    <p:extLst>
      <p:ext uri="{BB962C8B-B14F-4D97-AF65-F5344CB8AC3E}">
        <p14:creationId xmlns:p14="http://schemas.microsoft.com/office/powerpoint/2010/main" val="760732115"/>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Realigning our design choices to future AI</a:t>
            </a:r>
            <a:endParaRPr lang="it-IT" b="1">
              <a:solidFill>
                <a:srgbClr val="C00000"/>
              </a:solidFill>
            </a:endParaRPr>
          </a:p>
        </p:txBody>
      </p:sp>
      <p:sp>
        <p:nvSpPr>
          <p:cNvPr id="3" name="Segnaposto contenuto 2"/>
          <p:cNvSpPr>
            <a:spLocks noGrp="1"/>
          </p:cNvSpPr>
          <p:nvPr>
            <p:ph idx="1"/>
          </p:nvPr>
        </p:nvSpPr>
        <p:spPr>
          <a:xfrm>
            <a:off x="838200" y="1690688"/>
            <a:ext cx="10515600" cy="4530725"/>
          </a:xfrm>
        </p:spPr>
        <p:txBody>
          <a:bodyPr>
            <a:normAutofit fontScale="70000" lnSpcReduction="20000"/>
          </a:bodyPr>
          <a:lstStyle/>
          <a:p>
            <a:pPr marL="0" indent="0">
              <a:buNone/>
            </a:pPr>
            <a:r>
              <a:rPr lang="it-IT" smtClean="0"/>
              <a:t>A point which cannot be stressed enough is that if we design today something that will operate 10 or 20 years in the future, </a:t>
            </a:r>
            <a:r>
              <a:rPr lang="it-IT" smtClean="0">
                <a:solidFill>
                  <a:srgbClr val="0070C0"/>
                </a:solidFill>
              </a:rPr>
              <a:t>we need to account for the pattern recognition capabilities of future automated systems</a:t>
            </a:r>
          </a:p>
          <a:p>
            <a:pPr marL="0" indent="0">
              <a:buNone/>
            </a:pPr>
            <a:r>
              <a:rPr lang="it-IT" smtClean="0"/>
              <a:t>In 20 years, will we use a Kalman filter to reconstruct trajectories in our trackers, or photon energy and direction in our calorimeters? </a:t>
            </a:r>
          </a:p>
          <a:p>
            <a:pPr marL="0" indent="0">
              <a:buNone/>
            </a:pPr>
            <a:r>
              <a:rPr lang="it-IT" smtClean="0"/>
              <a:t>No, we won’t. We will employ AI technology, streamlined by a decade of consolidation in similar tasks.</a:t>
            </a:r>
          </a:p>
          <a:p>
            <a:pPr marL="0" indent="0">
              <a:buNone/>
            </a:pPr>
            <a:endParaRPr lang="it-IT" smtClean="0"/>
          </a:p>
          <a:p>
            <a:pPr marL="0" indent="0">
              <a:buNone/>
            </a:pPr>
            <a:r>
              <a:rPr lang="it-IT" smtClean="0"/>
              <a:t>Shouldn’t we then build those devices by considering how AI technology could best exploit them? If we do not, we will suffer a misalignment of our design choices and the future capabilities of the software we will end up using.</a:t>
            </a:r>
          </a:p>
          <a:p>
            <a:pPr marL="0" indent="0">
              <a:buNone/>
            </a:pPr>
            <a:r>
              <a:rPr lang="it-IT" smtClean="0"/>
              <a:t>			</a:t>
            </a:r>
            <a:r>
              <a:rPr lang="it-IT" b="1" smtClean="0"/>
              <a:t>How to get around this problem? </a:t>
            </a:r>
          </a:p>
          <a:p>
            <a:pPr marL="0" indent="0">
              <a:buNone/>
            </a:pPr>
            <a:endParaRPr lang="it-IT" smtClean="0">
              <a:solidFill>
                <a:srgbClr val="0070C0"/>
              </a:solidFill>
            </a:endParaRPr>
          </a:p>
          <a:p>
            <a:pPr marL="0" indent="0">
              <a:buNone/>
            </a:pPr>
            <a:r>
              <a:rPr lang="it-IT" smtClean="0">
                <a:solidFill>
                  <a:srgbClr val="0070C0"/>
                </a:solidFill>
              </a:rPr>
              <a:t>We can and should try to model increasingly performant pattern recognition in our optimization loops, and verify whether there are discontinuities in the solutions space.</a:t>
            </a:r>
          </a:p>
          <a:p>
            <a:pPr marL="0" indent="0">
              <a:buNone/>
            </a:pPr>
            <a:r>
              <a:rPr lang="it-IT" smtClean="0">
                <a:solidFill>
                  <a:srgbClr val="C00000"/>
                </a:solidFill>
              </a:rPr>
              <a:t>It is not going to be easy, but it is IMHO absolutely necessary to start getting equipped.</a:t>
            </a:r>
            <a:endParaRPr lang="it-IT">
              <a:solidFill>
                <a:srgbClr val="C0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74</a:t>
            </a:fld>
            <a:endParaRPr lang="en-US"/>
          </a:p>
        </p:txBody>
      </p:sp>
    </p:spTree>
    <p:extLst>
      <p:ext uri="{BB962C8B-B14F-4D97-AF65-F5344CB8AC3E}">
        <p14:creationId xmlns:p14="http://schemas.microsoft.com/office/powerpoint/2010/main" val="27536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LHCb EM calorimeter optimization</a:t>
            </a:r>
            <a:endParaRPr lang="it-IT" b="1">
              <a:solidFill>
                <a:srgbClr val="C00000"/>
              </a:solidFill>
            </a:endParaRPr>
          </a:p>
        </p:txBody>
      </p:sp>
      <p:sp>
        <p:nvSpPr>
          <p:cNvPr id="3" name="Segnaposto contenuto 2"/>
          <p:cNvSpPr>
            <a:spLocks noGrp="1"/>
          </p:cNvSpPr>
          <p:nvPr>
            <p:ph idx="1"/>
          </p:nvPr>
        </p:nvSpPr>
        <p:spPr>
          <a:xfrm>
            <a:off x="436605" y="1825625"/>
            <a:ext cx="9012195" cy="2186202"/>
          </a:xfrm>
        </p:spPr>
        <p:txBody>
          <a:bodyPr>
            <a:normAutofit fontScale="70000" lnSpcReduction="20000"/>
          </a:bodyPr>
          <a:lstStyle/>
          <a:p>
            <a:pPr marL="0" indent="0">
              <a:buNone/>
            </a:pPr>
            <a:r>
              <a:rPr lang="it-IT" smtClean="0"/>
              <a:t>MODE members who collaborate with LHCb (</a:t>
            </a:r>
            <a:r>
              <a:rPr lang="it-IT" b="1" smtClean="0"/>
              <a:t>Alexey Boldyrev, Fedor Ratnikov, Andrey Ustyuzhanin, Denis Derkach</a:t>
            </a:r>
            <a:r>
              <a:rPr lang="it-IT" smtClean="0"/>
              <a:t>) are studying the optimization of the electromagnetic calorimeter for the LHCb upgrade, using a differentiable model of the detector</a:t>
            </a:r>
          </a:p>
          <a:p>
            <a:pPr marL="0" indent="0">
              <a:buNone/>
            </a:pPr>
            <a:r>
              <a:rPr lang="it-IT" smtClean="0"/>
              <a:t>Creating a valid model of showers is a hard problem, which can be solved with GANs</a:t>
            </a:r>
          </a:p>
          <a:p>
            <a:pPr marL="0" indent="0">
              <a:buNone/>
            </a:pPr>
            <a:r>
              <a:rPr lang="it-IT" smtClean="0"/>
              <a:t>The model allows to investigate how to best arrange modules of three different kinds optimizing cost and performance</a:t>
            </a:r>
            <a:endParaRPr lang="it-IT"/>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75</a:t>
            </a:fld>
            <a:endParaRPr lang="en-US"/>
          </a:p>
        </p:txBody>
      </p:sp>
      <p:pic>
        <p:nvPicPr>
          <p:cNvPr id="7" name="Immagine 6"/>
          <p:cNvPicPr>
            <a:picLocks noChangeAspect="1"/>
          </p:cNvPicPr>
          <p:nvPr/>
        </p:nvPicPr>
        <p:blipFill>
          <a:blip r:embed="rId2"/>
          <a:stretch>
            <a:fillRect/>
          </a:stretch>
        </p:blipFill>
        <p:spPr>
          <a:xfrm>
            <a:off x="131309" y="4404967"/>
            <a:ext cx="3596506" cy="2323457"/>
          </a:xfrm>
          <a:prstGeom prst="rect">
            <a:avLst/>
          </a:prstGeom>
        </p:spPr>
      </p:pic>
      <p:pic>
        <p:nvPicPr>
          <p:cNvPr id="8" name="Immagine 7"/>
          <p:cNvPicPr>
            <a:picLocks noChangeAspect="1"/>
          </p:cNvPicPr>
          <p:nvPr/>
        </p:nvPicPr>
        <p:blipFill>
          <a:blip r:embed="rId3"/>
          <a:stretch>
            <a:fillRect/>
          </a:stretch>
        </p:blipFill>
        <p:spPr>
          <a:xfrm>
            <a:off x="6389860" y="3943500"/>
            <a:ext cx="5703286" cy="2407720"/>
          </a:xfrm>
          <a:prstGeom prst="rect">
            <a:avLst/>
          </a:prstGeom>
        </p:spPr>
      </p:pic>
      <p:pic>
        <p:nvPicPr>
          <p:cNvPr id="9" name="Immagine 8"/>
          <p:cNvPicPr>
            <a:picLocks noChangeAspect="1"/>
          </p:cNvPicPr>
          <p:nvPr/>
        </p:nvPicPr>
        <p:blipFill>
          <a:blip r:embed="rId4"/>
          <a:stretch>
            <a:fillRect/>
          </a:stretch>
        </p:blipFill>
        <p:spPr>
          <a:xfrm>
            <a:off x="9745149" y="77798"/>
            <a:ext cx="2347997" cy="1816902"/>
          </a:xfrm>
          <a:prstGeom prst="rect">
            <a:avLst/>
          </a:prstGeom>
        </p:spPr>
      </p:pic>
      <p:pic>
        <p:nvPicPr>
          <p:cNvPr id="10" name="Immagine 9"/>
          <p:cNvPicPr>
            <a:picLocks noChangeAspect="1"/>
          </p:cNvPicPr>
          <p:nvPr/>
        </p:nvPicPr>
        <p:blipFill>
          <a:blip r:embed="rId5"/>
          <a:stretch>
            <a:fillRect/>
          </a:stretch>
        </p:blipFill>
        <p:spPr>
          <a:xfrm>
            <a:off x="9745150" y="1978015"/>
            <a:ext cx="2347996" cy="1804348"/>
          </a:xfrm>
          <a:prstGeom prst="rect">
            <a:avLst/>
          </a:prstGeom>
        </p:spPr>
      </p:pic>
      <p:pic>
        <p:nvPicPr>
          <p:cNvPr id="11" name="Immagine 10"/>
          <p:cNvPicPr>
            <a:picLocks noChangeAspect="1"/>
          </p:cNvPicPr>
          <p:nvPr/>
        </p:nvPicPr>
        <p:blipFill>
          <a:blip r:embed="rId6"/>
          <a:stretch>
            <a:fillRect/>
          </a:stretch>
        </p:blipFill>
        <p:spPr>
          <a:xfrm>
            <a:off x="3824799" y="4404967"/>
            <a:ext cx="2500128" cy="1946253"/>
          </a:xfrm>
          <a:prstGeom prst="rect">
            <a:avLst/>
          </a:prstGeom>
        </p:spPr>
      </p:pic>
    </p:spTree>
    <p:extLst>
      <p:ext uri="{BB962C8B-B14F-4D97-AF65-F5344CB8AC3E}">
        <p14:creationId xmlns:p14="http://schemas.microsoft.com/office/powerpoint/2010/main" val="33767752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Background</a:t>
            </a:r>
            <a:r>
              <a:rPr lang="it-IT" b="1" dirty="0" smtClean="0">
                <a:solidFill>
                  <a:srgbClr val="C00000"/>
                </a:solidFill>
              </a:rPr>
              <a:t>: </a:t>
            </a:r>
            <a:r>
              <a:rPr lang="it-IT" b="1" dirty="0" err="1" smtClean="0">
                <a:solidFill>
                  <a:srgbClr val="C00000"/>
                </a:solidFill>
              </a:rPr>
              <a:t>boosted</a:t>
            </a:r>
            <a:r>
              <a:rPr lang="it-IT" b="1" dirty="0" smtClean="0">
                <a:solidFill>
                  <a:srgbClr val="C00000"/>
                </a:solidFill>
              </a:rPr>
              <a:t> </a:t>
            </a:r>
            <a:r>
              <a:rPr lang="it-IT" b="1" dirty="0" err="1" smtClean="0">
                <a:solidFill>
                  <a:srgbClr val="C00000"/>
                </a:solidFill>
              </a:rPr>
              <a:t>decays</a:t>
            </a:r>
            <a:r>
              <a:rPr lang="it-IT" b="1" dirty="0">
                <a:solidFill>
                  <a:srgbClr val="C00000"/>
                </a:solidFill>
              </a:rPr>
              <a:t> </a:t>
            </a:r>
            <a:r>
              <a:rPr lang="it-IT" b="1" dirty="0" smtClean="0">
                <a:solidFill>
                  <a:srgbClr val="C00000"/>
                </a:solidFill>
              </a:rPr>
              <a:t>and </a:t>
            </a:r>
            <a:r>
              <a:rPr lang="it-IT" b="1" err="1" smtClean="0">
                <a:solidFill>
                  <a:srgbClr val="C00000"/>
                </a:solidFill>
              </a:rPr>
              <a:t>fat</a:t>
            </a:r>
            <a:r>
              <a:rPr lang="it-IT" b="1" smtClean="0">
                <a:solidFill>
                  <a:srgbClr val="C00000"/>
                </a:solidFill>
              </a:rPr>
              <a:t> jets</a:t>
            </a:r>
            <a:endParaRPr lang="it-IT" b="1" dirty="0">
              <a:solidFill>
                <a:srgbClr val="C00000"/>
              </a:solidFill>
            </a:endParaRPr>
          </a:p>
        </p:txBody>
      </p:sp>
      <p:sp>
        <p:nvSpPr>
          <p:cNvPr id="3" name="Segnaposto contenuto 2"/>
          <p:cNvSpPr>
            <a:spLocks noGrp="1"/>
          </p:cNvSpPr>
          <p:nvPr>
            <p:ph idx="1"/>
          </p:nvPr>
        </p:nvSpPr>
        <p:spPr>
          <a:xfrm>
            <a:off x="655320" y="1870075"/>
            <a:ext cx="5640977" cy="3959225"/>
          </a:xfrm>
        </p:spPr>
        <p:txBody>
          <a:bodyPr>
            <a:normAutofit fontScale="77500" lnSpcReduction="20000"/>
          </a:bodyPr>
          <a:lstStyle/>
          <a:p>
            <a:pPr marL="0" indent="0">
              <a:lnSpc>
                <a:spcPct val="95000"/>
              </a:lnSpc>
              <a:buNone/>
            </a:pPr>
            <a:r>
              <a:rPr lang="it-IT" dirty="0" err="1" smtClean="0"/>
              <a:t>Energetic</a:t>
            </a:r>
            <a:r>
              <a:rPr lang="it-IT" dirty="0" smtClean="0"/>
              <a:t> LHC </a:t>
            </a:r>
            <a:r>
              <a:rPr lang="it-IT" dirty="0" err="1" smtClean="0"/>
              <a:t>collisions</a:t>
            </a:r>
            <a:r>
              <a:rPr lang="it-IT" dirty="0" smtClean="0"/>
              <a:t> </a:t>
            </a:r>
            <a:r>
              <a:rPr lang="it-IT" dirty="0" err="1" smtClean="0"/>
              <a:t>may</a:t>
            </a:r>
            <a:r>
              <a:rPr lang="it-IT" dirty="0" smtClean="0"/>
              <a:t> produce </a:t>
            </a:r>
            <a:r>
              <a:rPr lang="it-IT" dirty="0" err="1" smtClean="0"/>
              <a:t>heavy</a:t>
            </a:r>
            <a:r>
              <a:rPr lang="it-IT" dirty="0" smtClean="0"/>
              <a:t> </a:t>
            </a:r>
            <a:r>
              <a:rPr lang="it-IT" dirty="0" err="1" smtClean="0"/>
              <a:t>objects</a:t>
            </a:r>
            <a:r>
              <a:rPr lang="it-IT" dirty="0" smtClean="0"/>
              <a:t> with large </a:t>
            </a:r>
            <a:r>
              <a:rPr lang="it-IT" dirty="0" err="1" smtClean="0"/>
              <a:t>momentum</a:t>
            </a:r>
            <a:r>
              <a:rPr lang="it-IT" dirty="0" smtClean="0"/>
              <a:t> (top </a:t>
            </a:r>
            <a:r>
              <a:rPr lang="it-IT" dirty="0" err="1" smtClean="0"/>
              <a:t>quarks</a:t>
            </a:r>
            <a:r>
              <a:rPr lang="it-IT" dirty="0" smtClean="0"/>
              <a:t>, or W, Z, H </a:t>
            </a:r>
            <a:r>
              <a:rPr lang="it-IT" dirty="0" err="1" smtClean="0"/>
              <a:t>bosons</a:t>
            </a:r>
            <a:r>
              <a:rPr lang="it-IT" dirty="0" smtClean="0"/>
              <a:t>). </a:t>
            </a:r>
            <a:r>
              <a:rPr lang="it-IT" dirty="0" err="1" smtClean="0"/>
              <a:t>When</a:t>
            </a:r>
            <a:r>
              <a:rPr lang="it-IT" dirty="0" smtClean="0"/>
              <a:t> </a:t>
            </a:r>
            <a:r>
              <a:rPr lang="it-IT" dirty="0" err="1" smtClean="0"/>
              <a:t>these</a:t>
            </a:r>
            <a:r>
              <a:rPr lang="it-IT" dirty="0" smtClean="0"/>
              <a:t> </a:t>
            </a:r>
            <a:r>
              <a:rPr lang="it-IT" dirty="0" err="1" smtClean="0"/>
              <a:t>decays</a:t>
            </a:r>
            <a:r>
              <a:rPr lang="it-IT" dirty="0" smtClean="0"/>
              <a:t>, </a:t>
            </a:r>
            <a:r>
              <a:rPr lang="it-IT" dirty="0" err="1" smtClean="0"/>
              <a:t>they</a:t>
            </a:r>
            <a:r>
              <a:rPr lang="it-IT" dirty="0" smtClean="0"/>
              <a:t> </a:t>
            </a:r>
            <a:r>
              <a:rPr lang="it-IT" dirty="0" err="1" smtClean="0"/>
              <a:t>usually</a:t>
            </a:r>
            <a:r>
              <a:rPr lang="it-IT" dirty="0" smtClean="0"/>
              <a:t> </a:t>
            </a:r>
            <a:r>
              <a:rPr lang="it-IT" dirty="0" err="1" smtClean="0"/>
              <a:t>yield</a:t>
            </a:r>
            <a:r>
              <a:rPr lang="it-IT" dirty="0" smtClean="0"/>
              <a:t> a </a:t>
            </a:r>
            <a:r>
              <a:rPr lang="it-IT" dirty="0" err="1" smtClean="0"/>
              <a:t>collimated</a:t>
            </a:r>
            <a:r>
              <a:rPr lang="it-IT" dirty="0" smtClean="0"/>
              <a:t> </a:t>
            </a:r>
            <a:r>
              <a:rPr lang="it-IT" dirty="0" err="1" smtClean="0"/>
              <a:t>stream</a:t>
            </a:r>
            <a:r>
              <a:rPr lang="it-IT" dirty="0" smtClean="0"/>
              <a:t> of </a:t>
            </a:r>
            <a:r>
              <a:rPr lang="it-IT" dirty="0" err="1" smtClean="0"/>
              <a:t>particles</a:t>
            </a:r>
            <a:r>
              <a:rPr lang="it-IT" dirty="0" smtClean="0"/>
              <a:t> – a single </a:t>
            </a:r>
            <a:r>
              <a:rPr lang="it-IT" dirty="0" err="1" smtClean="0"/>
              <a:t>hadron</a:t>
            </a:r>
            <a:r>
              <a:rPr lang="it-IT" dirty="0" smtClean="0"/>
              <a:t> jet.</a:t>
            </a:r>
          </a:p>
          <a:p>
            <a:pPr marL="0" indent="0">
              <a:lnSpc>
                <a:spcPct val="95000"/>
              </a:lnSpc>
              <a:buNone/>
            </a:pPr>
            <a:endParaRPr lang="it-IT" dirty="0" smtClean="0"/>
          </a:p>
          <a:p>
            <a:pPr marL="0" indent="0">
              <a:lnSpc>
                <a:spcPct val="95000"/>
              </a:lnSpc>
              <a:buNone/>
            </a:pPr>
            <a:r>
              <a:rPr lang="it-IT" dirty="0" smtClean="0"/>
              <a:t>A </a:t>
            </a:r>
            <a:r>
              <a:rPr lang="it-IT" dirty="0" err="1" smtClean="0"/>
              <a:t>number</a:t>
            </a:r>
            <a:r>
              <a:rPr lang="it-IT" dirty="0" smtClean="0"/>
              <a:t> of </a:t>
            </a:r>
            <a:r>
              <a:rPr lang="it-IT" dirty="0" err="1" smtClean="0"/>
              <a:t>techniques</a:t>
            </a:r>
            <a:r>
              <a:rPr lang="it-IT" dirty="0" smtClean="0"/>
              <a:t> </a:t>
            </a:r>
            <a:r>
              <a:rPr lang="it-IT" dirty="0" err="1" smtClean="0"/>
              <a:t>allow</a:t>
            </a:r>
            <a:r>
              <a:rPr lang="it-IT" dirty="0" smtClean="0"/>
              <a:t> the </a:t>
            </a:r>
            <a:r>
              <a:rPr lang="it-IT" dirty="0" err="1" smtClean="0"/>
              <a:t>extraction</a:t>
            </a:r>
            <a:r>
              <a:rPr lang="it-IT" dirty="0" smtClean="0"/>
              <a:t> of </a:t>
            </a:r>
            <a:r>
              <a:rPr lang="it-IT" dirty="0" err="1" smtClean="0"/>
              <a:t>features</a:t>
            </a:r>
            <a:r>
              <a:rPr lang="it-IT" dirty="0" smtClean="0"/>
              <a:t> sensitive to the </a:t>
            </a:r>
            <a:r>
              <a:rPr lang="it-IT" dirty="0" err="1" smtClean="0"/>
              <a:t>heavy</a:t>
            </a:r>
            <a:r>
              <a:rPr lang="it-IT" dirty="0" smtClean="0"/>
              <a:t> </a:t>
            </a:r>
            <a:r>
              <a:rPr lang="it-IT" err="1" smtClean="0"/>
              <a:t>object</a:t>
            </a:r>
            <a:r>
              <a:rPr lang="it-IT" smtClean="0"/>
              <a:t> decay</a:t>
            </a:r>
          </a:p>
          <a:p>
            <a:pPr marL="0" indent="0">
              <a:lnSpc>
                <a:spcPct val="95000"/>
              </a:lnSpc>
              <a:buNone/>
            </a:pPr>
            <a:endParaRPr lang="it-IT"/>
          </a:p>
          <a:p>
            <a:pPr marL="0" indent="0">
              <a:lnSpc>
                <a:spcPct val="95000"/>
              </a:lnSpc>
              <a:buNone/>
            </a:pPr>
            <a:r>
              <a:rPr lang="it-IT" smtClean="0"/>
              <a:t>The point is however that high granularity and effective identification of constituents in dense environments has become unavoidable</a:t>
            </a:r>
            <a:endParaRPr lang="it-IT" dirty="0" smtClean="0"/>
          </a:p>
        </p:txBody>
      </p:sp>
      <p:pic>
        <p:nvPicPr>
          <p:cNvPr id="2050" name="Picture 2" descr="A pair of highly-boosted top quark candidates measured in 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185" y="1870075"/>
            <a:ext cx="5489327" cy="329359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7556422" y="5343058"/>
            <a:ext cx="4545090" cy="646331"/>
          </a:xfrm>
          <a:prstGeom prst="rect">
            <a:avLst/>
          </a:prstGeom>
          <a:noFill/>
        </p:spPr>
        <p:txBody>
          <a:bodyPr wrap="none" rtlCol="0">
            <a:spAutoFit/>
          </a:bodyPr>
          <a:lstStyle/>
          <a:p>
            <a:r>
              <a:rPr lang="it-IT" i="1" dirty="0" err="1" smtClean="0">
                <a:solidFill>
                  <a:srgbClr val="FF0000"/>
                </a:solidFill>
              </a:rPr>
              <a:t>Above</a:t>
            </a:r>
            <a:r>
              <a:rPr lang="it-IT" i="1" dirty="0" smtClean="0">
                <a:solidFill>
                  <a:srgbClr val="FF0000"/>
                </a:solidFill>
              </a:rPr>
              <a:t>: a top-</a:t>
            </a:r>
            <a:r>
              <a:rPr lang="it-IT" i="1" dirty="0" err="1" smtClean="0">
                <a:solidFill>
                  <a:srgbClr val="FF0000"/>
                </a:solidFill>
              </a:rPr>
              <a:t>pair</a:t>
            </a:r>
            <a:r>
              <a:rPr lang="it-IT" i="1" dirty="0" smtClean="0">
                <a:solidFill>
                  <a:srgbClr val="FF0000"/>
                </a:solidFill>
              </a:rPr>
              <a:t> </a:t>
            </a:r>
            <a:r>
              <a:rPr lang="it-IT" i="1" dirty="0" err="1" smtClean="0">
                <a:solidFill>
                  <a:srgbClr val="FF0000"/>
                </a:solidFill>
              </a:rPr>
              <a:t>decay</a:t>
            </a:r>
            <a:r>
              <a:rPr lang="it-IT" i="1" dirty="0" smtClean="0">
                <a:solidFill>
                  <a:srgbClr val="FF0000"/>
                </a:solidFill>
              </a:rPr>
              <a:t> </a:t>
            </a:r>
            <a:r>
              <a:rPr lang="it-IT" i="1" dirty="0" err="1" smtClean="0">
                <a:solidFill>
                  <a:srgbClr val="FF0000"/>
                </a:solidFill>
              </a:rPr>
              <a:t>produces</a:t>
            </a:r>
            <a:r>
              <a:rPr lang="it-IT" i="1" dirty="0" smtClean="0">
                <a:solidFill>
                  <a:srgbClr val="FF0000"/>
                </a:solidFill>
              </a:rPr>
              <a:t> </a:t>
            </a:r>
            <a:r>
              <a:rPr lang="it-IT" i="1" dirty="0" err="1" smtClean="0">
                <a:solidFill>
                  <a:srgbClr val="FF0000"/>
                </a:solidFill>
              </a:rPr>
              <a:t>two</a:t>
            </a:r>
            <a:r>
              <a:rPr lang="it-IT" i="1" dirty="0" smtClean="0">
                <a:solidFill>
                  <a:srgbClr val="FF0000"/>
                </a:solidFill>
              </a:rPr>
              <a:t> </a:t>
            </a:r>
            <a:r>
              <a:rPr lang="it-IT" i="1" dirty="0" err="1" smtClean="0">
                <a:solidFill>
                  <a:srgbClr val="FF0000"/>
                </a:solidFill>
              </a:rPr>
              <a:t>fat</a:t>
            </a:r>
            <a:r>
              <a:rPr lang="it-IT" i="1" dirty="0" smtClean="0">
                <a:solidFill>
                  <a:srgbClr val="FF0000"/>
                </a:solidFill>
              </a:rPr>
              <a:t> </a:t>
            </a:r>
            <a:r>
              <a:rPr lang="it-IT" i="1" dirty="0" err="1" smtClean="0">
                <a:solidFill>
                  <a:srgbClr val="FF0000"/>
                </a:solidFill>
              </a:rPr>
              <a:t>jets</a:t>
            </a:r>
            <a:r>
              <a:rPr lang="it-IT" i="1" dirty="0" smtClean="0">
                <a:solidFill>
                  <a:srgbClr val="FF0000"/>
                </a:solidFill>
              </a:rPr>
              <a:t>, </a:t>
            </a:r>
          </a:p>
          <a:p>
            <a:r>
              <a:rPr lang="it-IT" i="1" dirty="0" err="1" smtClean="0">
                <a:solidFill>
                  <a:srgbClr val="FF0000"/>
                </a:solidFill>
              </a:rPr>
              <a:t>where</a:t>
            </a:r>
            <a:r>
              <a:rPr lang="it-IT" i="1" dirty="0" smtClean="0">
                <a:solidFill>
                  <a:srgbClr val="FF0000"/>
                </a:solidFill>
              </a:rPr>
              <a:t> the </a:t>
            </a:r>
            <a:r>
              <a:rPr lang="it-IT" i="1" dirty="0" err="1" smtClean="0">
                <a:solidFill>
                  <a:srgbClr val="FF0000"/>
                </a:solidFill>
              </a:rPr>
              <a:t>individual</a:t>
            </a:r>
            <a:r>
              <a:rPr lang="it-IT" i="1" dirty="0" smtClean="0">
                <a:solidFill>
                  <a:srgbClr val="FF0000"/>
                </a:solidFill>
              </a:rPr>
              <a:t> </a:t>
            </a:r>
            <a:r>
              <a:rPr lang="it-IT" i="1" dirty="0" err="1" smtClean="0">
                <a:solidFill>
                  <a:srgbClr val="FF0000"/>
                </a:solidFill>
              </a:rPr>
              <a:t>subjects</a:t>
            </a:r>
            <a:r>
              <a:rPr lang="it-IT" i="1" dirty="0" smtClean="0">
                <a:solidFill>
                  <a:srgbClr val="FF0000"/>
                </a:solidFill>
              </a:rPr>
              <a:t> are </a:t>
            </a:r>
            <a:r>
              <a:rPr lang="it-IT" i="1" dirty="0" err="1" smtClean="0">
                <a:solidFill>
                  <a:srgbClr val="FF0000"/>
                </a:solidFill>
              </a:rPr>
              <a:t>visible</a:t>
            </a:r>
            <a:r>
              <a:rPr lang="it-IT" i="1" dirty="0" smtClean="0">
                <a:solidFill>
                  <a:srgbClr val="FF0000"/>
                </a:solidFill>
              </a:rPr>
              <a:t> </a:t>
            </a:r>
            <a:endParaRPr lang="it-IT" i="1" dirty="0">
              <a:solidFill>
                <a:srgbClr val="FF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76</a:t>
            </a:fld>
            <a:endParaRPr lang="en-US"/>
          </a:p>
        </p:txBody>
      </p:sp>
    </p:spTree>
    <p:extLst>
      <p:ext uri="{BB962C8B-B14F-4D97-AF65-F5344CB8AC3E}">
        <p14:creationId xmlns:p14="http://schemas.microsoft.com/office/powerpoint/2010/main" val="18693140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- 1</a:t>
            </a:r>
            <a:endParaRPr lang="it-IT" b="1" dirty="0">
              <a:solidFill>
                <a:srgbClr val="C00000"/>
              </a:solidFill>
            </a:endParaRPr>
          </a:p>
        </p:txBody>
      </p:sp>
      <p:sp>
        <p:nvSpPr>
          <p:cNvPr id="3" name="Segnaposto contenuto 2"/>
          <p:cNvSpPr>
            <a:spLocks noGrp="1"/>
          </p:cNvSpPr>
          <p:nvPr>
            <p:ph idx="1"/>
          </p:nvPr>
        </p:nvSpPr>
        <p:spPr>
          <a:xfrm>
            <a:off x="838200" y="2003668"/>
            <a:ext cx="10515600" cy="4224411"/>
          </a:xfrm>
        </p:spPr>
        <p:txBody>
          <a:bodyPr>
            <a:normAutofit fontScale="85000" lnSpcReduction="20000"/>
          </a:bodyPr>
          <a:lstStyle/>
          <a:p>
            <a:pPr marL="0" indent="0">
              <a:buNone/>
            </a:pPr>
            <a:r>
              <a:rPr lang="en-GB" dirty="0" smtClean="0"/>
              <a:t>An </a:t>
            </a:r>
            <a:r>
              <a:rPr lang="en-GB" dirty="0"/>
              <a:t>end-to-end detector design optimization task can be briefly formalized in the following way</a:t>
            </a:r>
            <a:r>
              <a:rPr lang="en-GB"/>
              <a:t>. </a:t>
            </a:r>
            <a:endParaRPr lang="en-GB" smtClean="0"/>
          </a:p>
          <a:p>
            <a:pPr marL="0" indent="0">
              <a:buNone/>
            </a:pPr>
            <a:endParaRPr lang="en-GB" dirty="0" smtClean="0"/>
          </a:p>
          <a:p>
            <a:pPr marL="0" indent="0">
              <a:buNone/>
            </a:pPr>
            <a:r>
              <a:rPr lang="en-GB" dirty="0" smtClean="0"/>
              <a:t>We </a:t>
            </a:r>
            <a:r>
              <a:rPr lang="en-GB" dirty="0"/>
              <a:t>start with a simulation of the physics processes of relevance for the considered application, which generates a multi-dimensional, </a:t>
            </a:r>
            <a:r>
              <a:rPr lang="en-GB" dirty="0">
                <a:solidFill>
                  <a:srgbClr val="0070C0"/>
                </a:solidFill>
              </a:rPr>
              <a:t>stochastic</a:t>
            </a:r>
            <a:r>
              <a:rPr lang="en-GB" dirty="0"/>
              <a:t> input variable </a:t>
            </a:r>
            <a:r>
              <a:rPr lang="en-GB" b="1" dirty="0">
                <a:solidFill>
                  <a:srgbClr val="C00000"/>
                </a:solidFill>
              </a:rPr>
              <a:t>x</a:t>
            </a:r>
            <a:r>
              <a:rPr lang="en-GB" dirty="0"/>
              <a:t>, distributed with a </a:t>
            </a:r>
            <a:r>
              <a:rPr lang="en-GB"/>
              <a:t>PDF </a:t>
            </a:r>
            <a:r>
              <a:rPr lang="en-GB" b="1" smtClean="0">
                <a:solidFill>
                  <a:srgbClr val="C00000"/>
                </a:solidFill>
              </a:rPr>
              <a:t>f(x</a:t>
            </a:r>
            <a:r>
              <a:rPr lang="en-GB" b="1" dirty="0">
                <a:solidFill>
                  <a:srgbClr val="C00000"/>
                </a:solidFill>
              </a:rPr>
              <a:t>)</a:t>
            </a:r>
            <a:r>
              <a:rPr lang="en-GB" dirty="0"/>
              <a:t>. </a:t>
            </a:r>
            <a:endParaRPr lang="en-GB" dirty="0" smtClean="0"/>
          </a:p>
          <a:p>
            <a:pPr marL="0" indent="0">
              <a:buNone/>
            </a:pPr>
            <a:r>
              <a:rPr lang="en-GB" dirty="0" smtClean="0"/>
              <a:t>The </a:t>
            </a:r>
            <a:r>
              <a:rPr lang="en-GB" dirty="0"/>
              <a:t>input is turned by the simulation of the detection apparatus into sensor readouts </a:t>
            </a:r>
            <a:r>
              <a:rPr lang="en-GB" b="1" dirty="0">
                <a:solidFill>
                  <a:srgbClr val="C00000"/>
                </a:solidFill>
              </a:rPr>
              <a:t>z</a:t>
            </a:r>
            <a:r>
              <a:rPr lang="en-GB" dirty="0"/>
              <a:t> distributed with a </a:t>
            </a:r>
            <a:r>
              <a:rPr lang="en-GB"/>
              <a:t>PDF </a:t>
            </a:r>
            <a:endParaRPr lang="en-GB" smtClean="0"/>
          </a:p>
          <a:p>
            <a:pPr marL="0" indent="0">
              <a:buNone/>
            </a:pPr>
            <a:r>
              <a:rPr lang="en-GB" b="1" smtClean="0"/>
              <a:t>			</a:t>
            </a:r>
            <a:r>
              <a:rPr lang="en-GB" b="1" smtClean="0">
                <a:solidFill>
                  <a:srgbClr val="C00000"/>
                </a:solidFill>
              </a:rPr>
              <a:t>p(z|x,</a:t>
            </a:r>
            <a:r>
              <a:rPr lang="el-GR" b="1" dirty="0">
                <a:solidFill>
                  <a:srgbClr val="C00000"/>
                </a:solidFill>
              </a:rPr>
              <a:t>θ</a:t>
            </a:r>
            <a:r>
              <a:rPr lang="en-US" b="1">
                <a:solidFill>
                  <a:srgbClr val="C00000"/>
                </a:solidFill>
              </a:rPr>
              <a:t>)</a:t>
            </a:r>
            <a:r>
              <a:rPr lang="en-US"/>
              <a:t>, </a:t>
            </a:r>
            <a:endParaRPr lang="en-US" smtClean="0"/>
          </a:p>
          <a:p>
            <a:pPr marL="0" indent="0">
              <a:buNone/>
            </a:pPr>
            <a:r>
              <a:rPr lang="en-US" smtClean="0"/>
              <a:t>which </a:t>
            </a:r>
            <a:r>
              <a:rPr lang="en-US" dirty="0"/>
              <a:t>constitute the </a:t>
            </a:r>
            <a:r>
              <a:rPr lang="en-US"/>
              <a:t>observed </a:t>
            </a:r>
            <a:r>
              <a:rPr lang="en-US" smtClean="0"/>
              <a:t>low-level features </a:t>
            </a:r>
            <a:r>
              <a:rPr lang="en-US" dirty="0"/>
              <a:t>of the </a:t>
            </a:r>
            <a:r>
              <a:rPr lang="en-US" dirty="0" smtClean="0"/>
              <a:t>physical process; readouts </a:t>
            </a:r>
            <a:r>
              <a:rPr lang="en-US" b="1" dirty="0">
                <a:solidFill>
                  <a:srgbClr val="C00000"/>
                </a:solidFill>
              </a:rPr>
              <a:t>z</a:t>
            </a:r>
            <a:r>
              <a:rPr lang="en-US" dirty="0">
                <a:solidFill>
                  <a:srgbClr val="C00000"/>
                </a:solidFill>
              </a:rPr>
              <a:t> </a:t>
            </a:r>
            <a:r>
              <a:rPr lang="en-US" dirty="0"/>
              <a:t>depend through </a:t>
            </a:r>
            <a:r>
              <a:rPr lang="en-US" b="1" dirty="0">
                <a:solidFill>
                  <a:srgbClr val="C00000"/>
                </a:solidFill>
              </a:rPr>
              <a:t>p( )</a:t>
            </a:r>
            <a:r>
              <a:rPr lang="en-US" dirty="0">
                <a:solidFill>
                  <a:srgbClr val="C00000"/>
                </a:solidFill>
              </a:rPr>
              <a:t> </a:t>
            </a:r>
            <a:r>
              <a:rPr lang="en-US" dirty="0"/>
              <a:t>on parameters </a:t>
            </a:r>
            <a:r>
              <a:rPr lang="el-GR" b="1" dirty="0">
                <a:solidFill>
                  <a:srgbClr val="C00000"/>
                </a:solidFill>
              </a:rPr>
              <a:t>θ</a:t>
            </a:r>
            <a:r>
              <a:rPr lang="el-GR" dirty="0"/>
              <a:t> </a:t>
            </a:r>
            <a:r>
              <a:rPr lang="en-US" dirty="0"/>
              <a:t>that describe the physical properties of the detector and its geometry. </a:t>
            </a:r>
            <a:endParaRPr lang="en-US" dirty="0" smtClean="0"/>
          </a:p>
          <a:p>
            <a:pPr marL="0" indent="0">
              <a:buNone/>
            </a:pPr>
            <a:endParaRPr lang="it-IT" dirty="0"/>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77</a:t>
            </a:fld>
            <a:endParaRPr lang="en-US"/>
          </a:p>
        </p:txBody>
      </p:sp>
    </p:spTree>
    <p:extLst>
      <p:ext uri="{BB962C8B-B14F-4D97-AF65-F5344CB8AC3E}">
        <p14:creationId xmlns:p14="http://schemas.microsoft.com/office/powerpoint/2010/main" val="20876659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8640" y="2116815"/>
            <a:ext cx="11226800" cy="5096785"/>
          </a:xfrm>
        </p:spPr>
        <p:txBody>
          <a:bodyPr>
            <a:normAutofit fontScale="77500" lnSpcReduction="20000"/>
          </a:bodyPr>
          <a:lstStyle/>
          <a:p>
            <a:pPr marL="0" indent="0">
              <a:buNone/>
            </a:pPr>
            <a:r>
              <a:rPr lang="en-US" dirty="0"/>
              <a:t>The observations </a:t>
            </a:r>
            <a:r>
              <a:rPr lang="en-US" b="1" dirty="0">
                <a:solidFill>
                  <a:srgbClr val="C00000"/>
                </a:solidFill>
              </a:rPr>
              <a:t>z</a:t>
            </a:r>
            <a:r>
              <a:rPr lang="en-US" dirty="0"/>
              <a:t> are used by a reconstruction model </a:t>
            </a:r>
            <a:r>
              <a:rPr lang="en-US" b="1" dirty="0">
                <a:solidFill>
                  <a:srgbClr val="C00000"/>
                </a:solidFill>
              </a:rPr>
              <a:t>R( )</a:t>
            </a:r>
            <a:r>
              <a:rPr lang="en-US" dirty="0">
                <a:solidFill>
                  <a:srgbClr val="C00000"/>
                </a:solidFill>
              </a:rPr>
              <a:t> </a:t>
            </a:r>
            <a:r>
              <a:rPr lang="en-US" dirty="0"/>
              <a:t>that produces high-level </a:t>
            </a:r>
            <a:r>
              <a:rPr lang="en-US"/>
              <a:t>features </a:t>
            </a:r>
            <a:endParaRPr lang="en-US" smtClean="0"/>
          </a:p>
          <a:p>
            <a:pPr marL="0" indent="0">
              <a:buNone/>
            </a:pPr>
            <a:r>
              <a:rPr lang="en-US" b="1"/>
              <a:t>	</a:t>
            </a:r>
            <a:r>
              <a:rPr lang="en-US" b="1" smtClean="0"/>
              <a:t>	</a:t>
            </a:r>
            <a:r>
              <a:rPr lang="el-GR" b="1" smtClean="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 = R[z,</a:t>
            </a:r>
            <a:r>
              <a:rPr lang="el-GR" b="1" dirty="0">
                <a:solidFill>
                  <a:srgbClr val="C00000"/>
                </a:solidFill>
              </a:rPr>
              <a:t>θ</a:t>
            </a:r>
            <a:r>
              <a:rPr lang="en-US" b="1" dirty="0">
                <a:solidFill>
                  <a:srgbClr val="C00000"/>
                </a:solidFill>
              </a:rPr>
              <a:t>,</a:t>
            </a:r>
            <a:r>
              <a:rPr lang="el-GR" b="1" dirty="0">
                <a:solidFill>
                  <a:srgbClr val="C00000"/>
                </a:solidFill>
              </a:rPr>
              <a:t>ν</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a:t>
            </a:r>
            <a:r>
              <a:rPr lang="en-US" i="1" dirty="0"/>
              <a:t>e.g.</a:t>
            </a:r>
            <a:r>
              <a:rPr lang="en-US" dirty="0"/>
              <a:t> </a:t>
            </a:r>
            <a:r>
              <a:rPr lang="en-US"/>
              <a:t>particle </a:t>
            </a:r>
            <a:r>
              <a:rPr lang="en-US" smtClean="0"/>
              <a:t>four-momenta), </a:t>
            </a:r>
            <a:r>
              <a:rPr lang="en-US" dirty="0"/>
              <a:t>by employing knowledge of the detector parameters as well as a model of the detector-driven nuisance parameters </a:t>
            </a:r>
            <a:r>
              <a:rPr lang="el-GR" b="1" dirty="0">
                <a:solidFill>
                  <a:srgbClr val="C00000"/>
                </a:solidFill>
              </a:rPr>
              <a:t>ν</a:t>
            </a:r>
            <a:r>
              <a:rPr lang="en-US" b="1" dirty="0">
                <a:solidFill>
                  <a:srgbClr val="C00000"/>
                </a:solidFill>
              </a:rPr>
              <a:t>(</a:t>
            </a:r>
            <a:r>
              <a:rPr lang="el-GR" b="1" dirty="0">
                <a:solidFill>
                  <a:srgbClr val="C00000"/>
                </a:solidFill>
              </a:rPr>
              <a:t>θ</a:t>
            </a:r>
            <a:r>
              <a:rPr lang="en-US" b="1" dirty="0">
                <a:solidFill>
                  <a:srgbClr val="C00000"/>
                </a:solidFill>
              </a:rPr>
              <a:t>)</a:t>
            </a:r>
            <a:r>
              <a:rPr lang="en-US" dirty="0"/>
              <a:t> which affect the pattern recognition task. </a:t>
            </a:r>
            <a:endParaRPr lang="en-US" dirty="0" smtClean="0"/>
          </a:p>
          <a:p>
            <a:pPr marL="0" indent="0">
              <a:buNone/>
            </a:pPr>
            <a:endParaRPr lang="en-US" dirty="0" smtClean="0"/>
          </a:p>
          <a:p>
            <a:pPr marL="0" indent="0">
              <a:buNone/>
            </a:pPr>
            <a:r>
              <a:rPr lang="en-US" dirty="0" smtClean="0"/>
              <a:t>In </a:t>
            </a:r>
            <a:r>
              <a:rPr lang="en-US" dirty="0"/>
              <a:t>turn, high-level features </a:t>
            </a:r>
            <a:r>
              <a:rPr lang="el-GR" b="1" dirty="0">
                <a:solidFill>
                  <a:srgbClr val="C00000"/>
                </a:solidFill>
              </a:rPr>
              <a:t>ζ</a:t>
            </a:r>
            <a:r>
              <a:rPr lang="en-US" b="1" dirty="0">
                <a:solidFill>
                  <a:srgbClr val="C00000"/>
                </a:solidFill>
              </a:rPr>
              <a:t>(</a:t>
            </a:r>
            <a:r>
              <a:rPr lang="el-GR" b="1" dirty="0">
                <a:solidFill>
                  <a:srgbClr val="C00000"/>
                </a:solidFill>
              </a:rPr>
              <a:t>θ</a:t>
            </a:r>
            <a:r>
              <a:rPr lang="en-US" b="1" dirty="0">
                <a:solidFill>
                  <a:srgbClr val="C00000"/>
                </a:solidFill>
              </a:rPr>
              <a:t>)</a:t>
            </a:r>
            <a:r>
              <a:rPr lang="en-US" dirty="0"/>
              <a:t> constitute the input </a:t>
            </a:r>
            <a:r>
              <a:rPr lang="en-US"/>
              <a:t>of </a:t>
            </a:r>
            <a:r>
              <a:rPr lang="en-US" smtClean="0"/>
              <a:t>a further, less dramatic, dimensionality reduction, the </a:t>
            </a:r>
            <a:r>
              <a:rPr lang="en-US" dirty="0"/>
              <a:t>data analysis step: this </a:t>
            </a:r>
            <a:r>
              <a:rPr lang="en-US"/>
              <a:t>is </a:t>
            </a:r>
            <a:r>
              <a:rPr lang="en-US" smtClean="0"/>
              <a:t>typically </a:t>
            </a:r>
            <a:r>
              <a:rPr lang="en-US" dirty="0"/>
              <a:t>performed by a classifier or </a:t>
            </a:r>
            <a:r>
              <a:rPr lang="en-US" err="1"/>
              <a:t>regressor</a:t>
            </a:r>
            <a:r>
              <a:rPr lang="en-US"/>
              <a:t> </a:t>
            </a:r>
            <a:r>
              <a:rPr lang="en-US" b="1" smtClean="0">
                <a:solidFill>
                  <a:srgbClr val="C00000"/>
                </a:solidFill>
              </a:rPr>
              <a:t>NN( </a:t>
            </a:r>
            <a:r>
              <a:rPr lang="en-US" b="1" dirty="0">
                <a:solidFill>
                  <a:srgbClr val="C00000"/>
                </a:solidFill>
              </a:rPr>
              <a:t>)</a:t>
            </a:r>
            <a:r>
              <a:rPr lang="en-US" dirty="0">
                <a:solidFill>
                  <a:srgbClr val="C00000"/>
                </a:solidFill>
              </a:rPr>
              <a:t> </a:t>
            </a:r>
            <a:r>
              <a:rPr lang="en-US" dirty="0"/>
              <a:t>powered by </a:t>
            </a:r>
            <a:r>
              <a:rPr lang="en-US"/>
              <a:t>a </a:t>
            </a:r>
            <a:r>
              <a:rPr lang="en-US" smtClean="0"/>
              <a:t>neural network. </a:t>
            </a:r>
            <a:endParaRPr lang="en-US" dirty="0" smtClean="0"/>
          </a:p>
          <a:p>
            <a:pPr marL="0" indent="0">
              <a:buNone/>
            </a:pPr>
            <a:endParaRPr lang="en-US" dirty="0" smtClean="0"/>
          </a:p>
          <a:p>
            <a:pPr marL="0" indent="0">
              <a:buNone/>
            </a:pPr>
            <a:r>
              <a:rPr lang="en-US" dirty="0" smtClean="0"/>
              <a:t>Once </a:t>
            </a:r>
            <a:r>
              <a:rPr lang="en-US" dirty="0"/>
              <a:t>properly trained for the task at hand, </a:t>
            </a:r>
            <a:r>
              <a:rPr lang="en-US"/>
              <a:t>the </a:t>
            </a:r>
            <a:r>
              <a:rPr lang="en-US" smtClean="0"/>
              <a:t>network produces </a:t>
            </a:r>
            <a:r>
              <a:rPr lang="en-US" dirty="0"/>
              <a:t>a low-dimensional summary </a:t>
            </a:r>
            <a:r>
              <a:rPr lang="en-US"/>
              <a:t>statistic </a:t>
            </a:r>
            <a:endParaRPr lang="en-US" smtClean="0"/>
          </a:p>
          <a:p>
            <a:pPr marL="0" indent="0">
              <a:buNone/>
            </a:pPr>
            <a:r>
              <a:rPr lang="en-US" b="1"/>
              <a:t>	</a:t>
            </a:r>
            <a:r>
              <a:rPr lang="en-US" b="1" smtClean="0"/>
              <a:t>	</a:t>
            </a:r>
            <a:r>
              <a:rPr lang="en-US" b="1" smtClean="0">
                <a:solidFill>
                  <a:srgbClr val="C00000"/>
                </a:solidFill>
              </a:rPr>
              <a:t>s </a:t>
            </a:r>
            <a:r>
              <a:rPr lang="en-US" b="1">
                <a:solidFill>
                  <a:srgbClr val="C00000"/>
                </a:solidFill>
              </a:rPr>
              <a:t>= </a:t>
            </a:r>
            <a:r>
              <a:rPr lang="en-US" b="1" smtClean="0">
                <a:solidFill>
                  <a:srgbClr val="C00000"/>
                </a:solidFill>
              </a:rPr>
              <a:t>NN[</a:t>
            </a:r>
            <a:r>
              <a:rPr lang="el-GR" b="1" dirty="0">
                <a:solidFill>
                  <a:srgbClr val="C00000"/>
                </a:solidFill>
              </a:rPr>
              <a:t>ζ</a:t>
            </a:r>
            <a:r>
              <a:rPr lang="en-US" b="1" dirty="0">
                <a:solidFill>
                  <a:srgbClr val="C00000"/>
                </a:solidFill>
              </a:rPr>
              <a:t>(</a:t>
            </a:r>
            <a:r>
              <a:rPr lang="el-GR" b="1" dirty="0">
                <a:solidFill>
                  <a:srgbClr val="C00000"/>
                </a:solidFill>
              </a:rPr>
              <a:t>θ</a:t>
            </a:r>
            <a:r>
              <a:rPr lang="en-US" b="1">
                <a:solidFill>
                  <a:srgbClr val="C00000"/>
                </a:solidFill>
              </a:rPr>
              <a:t>)]</a:t>
            </a:r>
            <a:r>
              <a:rPr lang="en-US">
                <a:solidFill>
                  <a:srgbClr val="C00000"/>
                </a:solidFill>
              </a:rPr>
              <a:t> </a:t>
            </a:r>
            <a:endParaRPr lang="en-US" smtClean="0">
              <a:solidFill>
                <a:srgbClr val="C00000"/>
              </a:solidFill>
            </a:endParaRPr>
          </a:p>
          <a:p>
            <a:pPr marL="0" indent="0">
              <a:buNone/>
            </a:pPr>
            <a:r>
              <a:rPr lang="en-US" smtClean="0"/>
              <a:t>with </a:t>
            </a:r>
            <a:r>
              <a:rPr lang="en-US" dirty="0"/>
              <a:t>which inference can finally be carried out to produce the desired goal of the experiment.</a:t>
            </a:r>
            <a:endParaRPr lang="it-IT" dirty="0"/>
          </a:p>
        </p:txBody>
      </p:sp>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- 2</a:t>
            </a:r>
            <a:endParaRPr lang="it-IT" b="1" dirty="0">
              <a:solidFill>
                <a:srgbClr val="C00000"/>
              </a:solidFill>
            </a:endParaRPr>
          </a:p>
        </p:txBody>
      </p:sp>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78</a:t>
            </a:fld>
            <a:endParaRPr lang="en-US"/>
          </a:p>
        </p:txBody>
      </p:sp>
    </p:spTree>
    <p:extLst>
      <p:ext uri="{BB962C8B-B14F-4D97-AF65-F5344CB8AC3E}">
        <p14:creationId xmlns:p14="http://schemas.microsoft.com/office/powerpoint/2010/main" val="8496210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695960" y="1690688"/>
                <a:ext cx="10848840" cy="6217920"/>
              </a:xfrm>
            </p:spPr>
            <p:txBody>
              <a:bodyPr>
                <a:normAutofit fontScale="70000" lnSpcReduction="20000"/>
              </a:bodyPr>
              <a:lstStyle/>
              <a:p>
                <a:pPr marL="0" indent="0">
                  <a:lnSpc>
                    <a:spcPct val="120000"/>
                  </a:lnSpc>
                  <a:buNone/>
                </a:pPr>
                <a:r>
                  <a:rPr lang="en-US" dirty="0" smtClean="0"/>
                  <a:t>In general, one may formally specify the problem of identifying optimal detector parameters as that of finding estimators</a:t>
                </a:r>
                <a:r>
                  <a:rPr lang="en-US" b="1" dirty="0"/>
                  <a:t> </a:t>
                </a:r>
                <a14:m>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smtClean="0">
                            <a:solidFill>
                              <a:srgbClr val="C00000"/>
                            </a:solidFill>
                            <a:latin typeface="Cambria Math" panose="02040503050406030204" pitchFamily="18" charset="0"/>
                          </a:rPr>
                          <m:t>𝜽</m:t>
                        </m:r>
                      </m:e>
                    </m:acc>
                    <m:r>
                      <a:rPr lang="en-US" i="1">
                        <a:latin typeface="Cambria Math" panose="02040503050406030204" pitchFamily="18" charset="0"/>
                      </a:rPr>
                      <m:t> </m:t>
                    </m:r>
                  </m:oMath>
                </a14:m>
                <a:r>
                  <a:rPr lang="en-US" dirty="0"/>
                  <a:t>that satisfy</a:t>
                </a:r>
                <a:endParaRPr lang="it-IT" dirty="0">
                  <a:effectLst/>
                </a:endParaRPr>
              </a:p>
              <a:p>
                <a:pPr marL="0" indent="0">
                  <a:lnSpc>
                    <a:spcPct val="120000"/>
                  </a:lnSpc>
                  <a:buNone/>
                </a:pPr>
                <a14:m>
                  <m:oMathPara xmlns:m="http://schemas.openxmlformats.org/officeDocument/2006/math">
                    <m:oMathParaPr>
                      <m:jc m:val="centerGroup"/>
                    </m:oMathParaPr>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nary>
                            <m:naryPr>
                              <m:limLoc m:val="undOvr"/>
                              <m:subHide m:val="on"/>
                              <m:supHide m:val="on"/>
                              <m:ctrlPr>
                                <a:rPr lang="it-IT" b="1" i="1">
                                  <a:solidFill>
                                    <a:srgbClr val="C00000"/>
                                  </a:solidFill>
                                  <a:latin typeface="Cambria Math" panose="02040503050406030204" pitchFamily="18" charset="0"/>
                                </a:rPr>
                              </m:ctrlPr>
                            </m:naryPr>
                            <m:sub/>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l-GR" b="1" i="1">
                                          <a:solidFill>
                                            <a:srgbClr val="C00000"/>
                                          </a:solidFill>
                                          <a:latin typeface="Cambria Math" panose="02040503050406030204" pitchFamily="18" charset="0"/>
                                        </a:rPr>
                                        <m:t>𝜻</m:t>
                                      </m:r>
                                    </m:e>
                                  </m:d>
                                  <m:r>
                                    <a:rPr lang="en-US" b="1" i="1">
                                      <a:solidFill>
                                        <a:srgbClr val="C00000"/>
                                      </a:solidFill>
                                      <a:latin typeface="Cambria Math" panose="02040503050406030204" pitchFamily="18" charset="0"/>
                                    </a:rPr>
                                    <m:t>,</m:t>
                                  </m:r>
                                  <m:r>
                                    <a:rPr lang="it-IT"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𝜽</m:t>
                                      </m:r>
                                    </m:e>
                                  </m:d>
                                </m:e>
                              </m:d>
                              <m:r>
                                <a:rPr lang="en-US" b="1" i="1">
                                  <a:solidFill>
                                    <a:srgbClr val="C00000"/>
                                  </a:solidFill>
                                  <a:latin typeface="Cambria Math" panose="02040503050406030204" pitchFamily="18" charset="0"/>
                                </a:rPr>
                                <m:t>𝒑</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𝒛</m:t>
                                  </m:r>
                                </m:e>
                                <m:e>
                                  <m:r>
                                    <a:rPr lang="en-US" b="1" i="1">
                                      <a:solidFill>
                                        <a:srgbClr val="C00000"/>
                                      </a:solidFill>
                                      <a:latin typeface="Cambria Math" panose="02040503050406030204" pitchFamily="18" charset="0"/>
                                    </a:rPr>
                                    <m:t>𝒙</m:t>
                                  </m:r>
                                  <m:r>
                                    <a:rPr lang="en-US" b="1" i="1">
                                      <a:solidFill>
                                        <a:srgbClr val="C00000"/>
                                      </a:solidFill>
                                      <a:latin typeface="Cambria Math" panose="02040503050406030204" pitchFamily="18" charset="0"/>
                                    </a:rPr>
                                    <m:t>,</m:t>
                                  </m:r>
                                  <m:r>
                                    <a:rPr lang="el-GR" b="1" i="1">
                                      <a:solidFill>
                                        <a:srgbClr val="C00000"/>
                                      </a:solidFill>
                                      <a:latin typeface="Cambria Math" panose="02040503050406030204" pitchFamily="18" charset="0"/>
                                    </a:rPr>
                                    <m:t>𝜽</m:t>
                                  </m:r>
                                </m:e>
                              </m:d>
                              <m:r>
                                <a:rPr lang="it-IT" b="1" i="1">
                                  <a:solidFill>
                                    <a:srgbClr val="C00000"/>
                                  </a:solidFill>
                                  <a:latin typeface="Cambria Math" panose="02040503050406030204" pitchFamily="18" charset="0"/>
                                </a:rPr>
                                <m:t>𝒇</m:t>
                              </m:r>
                              <m:d>
                                <m:dPr>
                                  <m:ctrlPr>
                                    <a:rPr lang="it-IT" b="1" i="1">
                                      <a:solidFill>
                                        <a:srgbClr val="C00000"/>
                                      </a:solidFill>
                                      <a:latin typeface="Cambria Math" panose="02040503050406030204" pitchFamily="18" charset="0"/>
                                    </a:rPr>
                                  </m:ctrlPr>
                                </m:dPr>
                                <m:e>
                                  <m:r>
                                    <a:rPr lang="it-IT" b="1" i="1">
                                      <a:solidFill>
                                        <a:srgbClr val="C00000"/>
                                      </a:solidFill>
                                      <a:latin typeface="Cambria Math" panose="02040503050406030204" pitchFamily="18" charset="0"/>
                                    </a:rPr>
                                    <m:t>𝒙</m:t>
                                  </m:r>
                                </m:e>
                              </m:d>
                              <m:r>
                                <a:rPr lang="it-IT" b="1" i="1">
                                  <a:solidFill>
                                    <a:srgbClr val="C00000"/>
                                  </a:solidFill>
                                  <a:latin typeface="Cambria Math" panose="02040503050406030204" pitchFamily="18" charset="0"/>
                                </a:rPr>
                                <m:t>𝒅𝒙𝒅𝒛</m:t>
                              </m:r>
                            </m:e>
                          </m:nary>
                        </m:e>
                      </m:func>
                    </m:oMath>
                  </m:oMathPara>
                </a14:m>
                <a:endParaRPr lang="it-IT" dirty="0" smtClean="0"/>
              </a:p>
              <a:p>
                <a:pPr marL="0" indent="0">
                  <a:lnSpc>
                    <a:spcPct val="120000"/>
                  </a:lnSpc>
                  <a:buNone/>
                </a:pPr>
                <a:r>
                  <a:rPr lang="en-US" b="1" smtClean="0">
                    <a:solidFill>
                      <a:srgbClr val="C00000"/>
                    </a:solidFill>
                  </a:rPr>
                  <a:t>c(</a:t>
                </a:r>
                <a:r>
                  <a:rPr lang="el-GR" b="1" dirty="0">
                    <a:solidFill>
                      <a:srgbClr val="C00000"/>
                    </a:solidFill>
                  </a:rPr>
                  <a:t>θ</a:t>
                </a:r>
                <a:r>
                  <a:rPr lang="en-US" b="1" dirty="0">
                    <a:solidFill>
                      <a:srgbClr val="C00000"/>
                    </a:solidFill>
                  </a:rPr>
                  <a:t>)</a:t>
                </a:r>
                <a:r>
                  <a:rPr lang="en-US" dirty="0"/>
                  <a:t> is a function modeling the cost of the considered detector layout of parameters </a:t>
                </a:r>
                <a:r>
                  <a:rPr lang="el-GR" b="1" dirty="0">
                    <a:solidFill>
                      <a:srgbClr val="C00000"/>
                    </a:solidFill>
                  </a:rPr>
                  <a:t>θ</a:t>
                </a:r>
                <a:r>
                  <a:rPr lang="en-US" dirty="0"/>
                  <a:t>, and the loss </a:t>
                </a:r>
                <a:r>
                  <a:rPr lang="en-US"/>
                  <a:t>function </a:t>
                </a:r>
                <a:r>
                  <a:rPr lang="en-US" b="1" smtClean="0">
                    <a:solidFill>
                      <a:srgbClr val="C00000"/>
                    </a:solidFill>
                  </a:rPr>
                  <a:t>L[NN,c</a:t>
                </a:r>
                <a:r>
                  <a:rPr lang="en-US" b="1" dirty="0">
                    <a:solidFill>
                      <a:srgbClr val="C00000"/>
                    </a:solidFill>
                  </a:rPr>
                  <a:t>]</a:t>
                </a:r>
                <a:r>
                  <a:rPr lang="en-US" dirty="0"/>
                  <a:t> is constructed to appropriately weight the result of the measurement in terms of its desirable goals, as well as to obey cost constraints and other use-case-specific limitations</a:t>
                </a:r>
                <a:r>
                  <a:rPr lang="en-US" dirty="0" smtClean="0"/>
                  <a:t>.</a:t>
                </a:r>
              </a:p>
              <a:p>
                <a:pPr marL="0" indent="0">
                  <a:lnSpc>
                    <a:spcPct val="120000"/>
                  </a:lnSpc>
                  <a:buNone/>
                </a:pPr>
                <a:r>
                  <a:rPr lang="en-US" dirty="0"/>
                  <a:t>Since in the cases of interest the PDF </a:t>
                </a:r>
                <a:r>
                  <a:rPr lang="en-US" b="1" dirty="0">
                    <a:solidFill>
                      <a:srgbClr val="C00000"/>
                    </a:solidFill>
                  </a:rPr>
                  <a:t>p(</a:t>
                </a:r>
                <a:r>
                  <a:rPr lang="en-US" b="1" dirty="0" err="1">
                    <a:solidFill>
                      <a:srgbClr val="C00000"/>
                    </a:solidFill>
                  </a:rPr>
                  <a:t>z|x</a:t>
                </a:r>
                <a:r>
                  <a:rPr lang="en-US" b="1" dirty="0">
                    <a:solidFill>
                      <a:srgbClr val="C00000"/>
                    </a:solidFill>
                  </a:rPr>
                  <a:t>,</a:t>
                </a:r>
                <a:r>
                  <a:rPr lang="el-GR" b="1" dirty="0">
                    <a:solidFill>
                      <a:srgbClr val="C00000"/>
                    </a:solidFill>
                  </a:rPr>
                  <a:t>θ</a:t>
                </a:r>
                <a:r>
                  <a:rPr lang="en-US" b="1" dirty="0">
                    <a:solidFill>
                      <a:srgbClr val="C00000"/>
                    </a:solidFill>
                  </a:rPr>
                  <a:t>)</a:t>
                </a:r>
                <a:r>
                  <a:rPr lang="en-US" dirty="0"/>
                  <a:t> is not available in closed form –the considered models are implicit–, we must rely on </a:t>
                </a:r>
                <a:r>
                  <a:rPr lang="en-US"/>
                  <a:t>forward </a:t>
                </a:r>
                <a:r>
                  <a:rPr lang="en-US" smtClean="0"/>
                  <a:t>simulation: we approximate </a:t>
                </a:r>
                <a14:m>
                  <m:oMath xmlns:m="http://schemas.openxmlformats.org/officeDocument/2006/math">
                    <m:acc>
                      <m:accPr>
                        <m:chr m:val="̂"/>
                        <m:ctrlPr>
                          <a:rPr lang="it-IT"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oMath>
                </a14:m>
                <a:r>
                  <a:rPr lang="en-US" dirty="0"/>
                  <a:t> </a:t>
                </a:r>
                <a:r>
                  <a:rPr lang="en-US"/>
                  <a:t>with </a:t>
                </a:r>
                <a:r>
                  <a:rPr lang="en-US" smtClean="0"/>
                  <a:t>a sample of n events:</a:t>
                </a:r>
                <a:endParaRPr lang="en-US"/>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𝜽</m:t>
                              </m:r>
                            </m:e>
                          </m:acc>
                        </m:e>
                        <m:sub>
                          <m:r>
                            <a:rPr lang="en-US" b="1" i="1">
                              <a:solidFill>
                                <a:srgbClr val="C00000"/>
                              </a:solidFill>
                              <a:latin typeface="Cambria Math" panose="02040503050406030204" pitchFamily="18" charset="0"/>
                            </a:rPr>
                            <m:t>𝒂</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𝒂𝒓𝒈</m:t>
                      </m:r>
                      <m:func>
                        <m:funcPr>
                          <m:ctrlPr>
                            <a:rPr lang="it-IT" b="1" i="1">
                              <a:solidFill>
                                <a:srgbClr val="C00000"/>
                              </a:solidFill>
                              <a:latin typeface="Cambria Math" panose="02040503050406030204" pitchFamily="18" charset="0"/>
                            </a:rPr>
                          </m:ctrlPr>
                        </m:funcPr>
                        <m:fName>
                          <m:limLow>
                            <m:limLowPr>
                              <m:ctrlPr>
                                <a:rPr lang="it-IT" b="1" i="1">
                                  <a:solidFill>
                                    <a:srgbClr val="C00000"/>
                                  </a:solidFill>
                                  <a:latin typeface="Cambria Math" panose="02040503050406030204" pitchFamily="18" charset="0"/>
                                </a:rPr>
                              </m:ctrlPr>
                            </m:limLowPr>
                            <m:e>
                              <m:r>
                                <a:rPr lang="en-GB" b="1" i="1">
                                  <a:solidFill>
                                    <a:srgbClr val="C00000"/>
                                  </a:solidFill>
                                  <a:latin typeface="Cambria Math" panose="02040503050406030204" pitchFamily="18" charset="0"/>
                                </a:rPr>
                                <m:t>𝐦𝐢𝐧</m:t>
                              </m:r>
                            </m:e>
                            <m:lim>
                              <m:r>
                                <a:rPr lang="en-US" b="1" i="1">
                                  <a:solidFill>
                                    <a:srgbClr val="C00000"/>
                                  </a:solidFill>
                                  <a:latin typeface="Cambria Math" panose="02040503050406030204" pitchFamily="18" charset="0"/>
                                </a:rPr>
                                <m:t>𝜽</m:t>
                              </m:r>
                            </m:lim>
                          </m:limLow>
                        </m:fName>
                        <m:e>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e>
                      </m:func>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r>
                            <a:rPr lang="en-US" b="1" i="1">
                              <a:solidFill>
                                <a:srgbClr val="C00000"/>
                              </a:solidFill>
                              <a:latin typeface="Cambria Math" panose="02040503050406030204" pitchFamily="18" charset="0"/>
                            </a:rPr>
                            <m:t>𝑳</m:t>
                          </m:r>
                          <m:d>
                            <m:dPr>
                              <m:begChr m:val="["/>
                              <m:endChr m:val="]"/>
                              <m:ctrlPr>
                                <a:rPr lang="it-IT" b="1" i="1">
                                  <a:solidFill>
                                    <a:srgbClr val="C00000"/>
                                  </a:solidFill>
                                  <a:latin typeface="Cambria Math" panose="02040503050406030204" pitchFamily="18" charset="0"/>
                                </a:rPr>
                              </m:ctrlPr>
                            </m:dPr>
                            <m:e>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𝒛</m:t>
                                          </m:r>
                                        </m:e>
                                        <m:sub>
                                          <m:r>
                                            <a:rPr lang="en-US" b="1" i="1">
                                              <a:solidFill>
                                                <a:srgbClr val="C00000"/>
                                              </a:solidFill>
                                              <a:latin typeface="Cambria Math" panose="02040503050406030204" pitchFamily="18" charset="0"/>
                                            </a:rPr>
                                            <m:t>𝒊</m:t>
                                          </m:r>
                                        </m:sub>
                                      </m:sSub>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𝜽</m:t>
                                  </m:r>
                                </m:e>
                              </m:d>
                            </m:e>
                          </m:d>
                        </m:e>
                      </m:nary>
                    </m:oMath>
                  </m:oMathPara>
                </a14:m>
                <a:endParaRPr lang="en-US" smtClean="0"/>
              </a:p>
              <a:p>
                <a:pPr marL="0" indent="0">
                  <a:lnSpc>
                    <a:spcPct val="120000"/>
                  </a:lnSpc>
                  <a:buNone/>
                </a:pPr>
                <a:r>
                  <a:rPr lang="en-US" smtClean="0"/>
                  <a:t>where </a:t>
                </a:r>
                <a:r>
                  <a:rPr lang="en-US" b="1" dirty="0" err="1">
                    <a:solidFill>
                      <a:srgbClr val="C00000"/>
                    </a:solidFill>
                  </a:rPr>
                  <a:t>z</a:t>
                </a:r>
                <a:r>
                  <a:rPr lang="en-US" b="1" baseline="-25000" dirty="0" err="1">
                    <a:solidFill>
                      <a:srgbClr val="C00000"/>
                    </a:solidFill>
                  </a:rPr>
                  <a:t>i</a:t>
                </a:r>
                <a:r>
                  <a:rPr lang="en-US" dirty="0">
                    <a:solidFill>
                      <a:srgbClr val="C00000"/>
                    </a:solidFill>
                  </a:rPr>
                  <a:t> </a:t>
                </a:r>
                <a:r>
                  <a:rPr lang="en-US" dirty="0"/>
                  <a:t>is distributed as </a:t>
                </a:r>
                <a:r>
                  <a:rPr lang="en-US" b="1" dirty="0">
                    <a:solidFill>
                      <a:srgbClr val="C00000"/>
                    </a:solidFill>
                  </a:rPr>
                  <a:t>F(x</a:t>
                </a:r>
                <a:r>
                  <a:rPr lang="en-US" b="1" baseline="-25000" dirty="0">
                    <a:solidFill>
                      <a:srgbClr val="C00000"/>
                    </a:solidFill>
                  </a:rPr>
                  <a:t>i</a:t>
                </a:r>
                <a:r>
                  <a:rPr lang="en-US" b="1" dirty="0">
                    <a:solidFill>
                      <a:srgbClr val="C00000"/>
                    </a:solidFill>
                  </a:rPr>
                  <a:t>,</a:t>
                </a:r>
                <a:r>
                  <a:rPr lang="el-GR" b="1" dirty="0">
                    <a:solidFill>
                      <a:srgbClr val="C00000"/>
                    </a:solidFill>
                  </a:rPr>
                  <a:t>θ</a:t>
                </a:r>
                <a:r>
                  <a:rPr lang="en-US" b="1" dirty="0">
                    <a:solidFill>
                      <a:srgbClr val="C00000"/>
                    </a:solidFill>
                  </a:rPr>
                  <a:t>)</a:t>
                </a:r>
                <a:r>
                  <a:rPr lang="en-US" dirty="0"/>
                  <a:t> to emulate </a:t>
                </a:r>
                <a:r>
                  <a:rPr lang="en-US" b="1" dirty="0">
                    <a:solidFill>
                      <a:srgbClr val="C00000"/>
                    </a:solidFill>
                  </a:rPr>
                  <a:t>p(</a:t>
                </a:r>
                <a:r>
                  <a:rPr lang="en-US" b="1" dirty="0" err="1">
                    <a:solidFill>
                      <a:srgbClr val="C00000"/>
                    </a:solidFill>
                  </a:rPr>
                  <a:t>z|x</a:t>
                </a:r>
                <a:r>
                  <a:rPr lang="en-US" b="1" dirty="0">
                    <a:solidFill>
                      <a:srgbClr val="C00000"/>
                    </a:solidFill>
                  </a:rPr>
                  <a:t>,</a:t>
                </a:r>
                <a:r>
                  <a:rPr lang="el-GR" b="1" dirty="0">
                    <a:solidFill>
                      <a:srgbClr val="C00000"/>
                    </a:solidFill>
                  </a:rPr>
                  <a:t>θ</a:t>
                </a:r>
                <a:r>
                  <a:rPr lang="en-US" b="1" dirty="0">
                    <a:solidFill>
                      <a:srgbClr val="C00000"/>
                    </a:solidFill>
                  </a:rPr>
                  <a:t>)</a:t>
                </a:r>
                <a:r>
                  <a:rPr lang="en-US" dirty="0">
                    <a:solidFill>
                      <a:srgbClr val="C00000"/>
                    </a:solidFill>
                  </a:rPr>
                  <a:t> </a:t>
                </a:r>
                <a:r>
                  <a:rPr lang="en-US" dirty="0"/>
                  <a:t>as </a:t>
                </a:r>
                <a:r>
                  <a:rPr lang="en-US" b="1" dirty="0">
                    <a:solidFill>
                      <a:srgbClr val="C00000"/>
                    </a:solidFill>
                  </a:rPr>
                  <a:t>x</a:t>
                </a:r>
                <a:r>
                  <a:rPr lang="en-US" b="1" baseline="-25000" dirty="0">
                    <a:solidFill>
                      <a:srgbClr val="C00000"/>
                    </a:solidFill>
                  </a:rPr>
                  <a:t>i</a:t>
                </a:r>
                <a:r>
                  <a:rPr lang="en-US" dirty="0"/>
                  <a:t> is sampled from its PDF </a:t>
                </a:r>
                <a:r>
                  <a:rPr lang="en-US" b="1" dirty="0">
                    <a:solidFill>
                      <a:srgbClr val="C00000"/>
                    </a:solidFill>
                  </a:rPr>
                  <a:t>f( )</a:t>
                </a:r>
                <a:r>
                  <a:rPr lang="en-US" dirty="0">
                    <a:solidFill>
                      <a:srgbClr val="C00000"/>
                    </a:solidFill>
                  </a:rPr>
                  <a:t> </a:t>
                </a:r>
                <a:r>
                  <a:rPr lang="en-US" dirty="0"/>
                  <a:t>by the simulator. One may thus obtain an estimate of the loss function and the detector parameters which minimize it. </a:t>
                </a:r>
                <a:endParaRPr lang="en-US" dirty="0" smtClean="0"/>
              </a:p>
              <a:p>
                <a:pPr marL="0" indent="0">
                  <a:buNone/>
                </a:pPr>
                <a:endParaRPr lang="it-IT" dirty="0">
                  <a:effectLst/>
                </a:endParaRPr>
              </a:p>
              <a:p>
                <a:pPr marL="0" indent="0">
                  <a:buNone/>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695960" y="1690688"/>
                <a:ext cx="10848840" cy="6217920"/>
              </a:xfrm>
              <a:blipFill>
                <a:blip r:embed="rId2"/>
                <a:stretch>
                  <a:fillRect l="-562" t="-490"/>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- 3</a:t>
            </a:r>
            <a:endParaRPr lang="it-IT" b="1" dirty="0">
              <a:solidFill>
                <a:srgbClr val="C00000"/>
              </a:solidFill>
            </a:endParaRPr>
          </a:p>
        </p:txBody>
      </p:sp>
    </p:spTree>
    <p:extLst>
      <p:ext uri="{BB962C8B-B14F-4D97-AF65-F5344CB8AC3E}">
        <p14:creationId xmlns:p14="http://schemas.microsoft.com/office/powerpoint/2010/main" val="276015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5408" y="334570"/>
            <a:ext cx="10062082" cy="1143000"/>
          </a:xfrm>
        </p:spPr>
        <p:txBody>
          <a:bodyPr>
            <a:noAutofit/>
          </a:bodyPr>
          <a:lstStyle/>
          <a:p>
            <a:r>
              <a:rPr lang="it-IT" b="1" dirty="0" err="1" smtClean="0">
                <a:solidFill>
                  <a:srgbClr val="C00000"/>
                </a:solidFill>
              </a:rPr>
              <a:t>Classification</a:t>
            </a:r>
            <a:r>
              <a:rPr lang="it-IT" b="1" dirty="0" smtClean="0">
                <a:solidFill>
                  <a:srgbClr val="C00000"/>
                </a:solidFill>
              </a:rPr>
              <a:t> and the </a:t>
            </a:r>
            <a:r>
              <a:rPr lang="it-IT" b="1" dirty="0" err="1">
                <a:solidFill>
                  <a:srgbClr val="C00000"/>
                </a:solidFill>
              </a:rPr>
              <a:t>S</a:t>
            </a:r>
            <a:r>
              <a:rPr lang="it-IT" b="1" dirty="0" err="1" smtClean="0">
                <a:solidFill>
                  <a:srgbClr val="C00000"/>
                </a:solidFill>
              </a:rPr>
              <a:t>cientific</a:t>
            </a:r>
            <a:r>
              <a:rPr lang="it-IT" b="1" dirty="0" smtClean="0">
                <a:solidFill>
                  <a:srgbClr val="C00000"/>
                </a:solidFill>
              </a:rPr>
              <a:t> </a:t>
            </a:r>
            <a:r>
              <a:rPr lang="it-IT" b="1" dirty="0">
                <a:solidFill>
                  <a:srgbClr val="C00000"/>
                </a:solidFill>
              </a:rPr>
              <a:t>M</a:t>
            </a:r>
            <a:r>
              <a:rPr lang="it-IT" b="1" dirty="0" smtClean="0">
                <a:solidFill>
                  <a:srgbClr val="C00000"/>
                </a:solidFill>
              </a:rPr>
              <a:t>ethod</a:t>
            </a:r>
            <a:endParaRPr lang="en-US" b="1" dirty="0">
              <a:solidFill>
                <a:srgbClr val="C00000"/>
              </a:solidFill>
            </a:endParaRPr>
          </a:p>
        </p:txBody>
      </p:sp>
      <p:sp>
        <p:nvSpPr>
          <p:cNvPr id="3" name="Segnaposto contenuto 2"/>
          <p:cNvSpPr>
            <a:spLocks noGrp="1"/>
          </p:cNvSpPr>
          <p:nvPr>
            <p:ph idx="1"/>
          </p:nvPr>
        </p:nvSpPr>
        <p:spPr>
          <a:xfrm>
            <a:off x="321535" y="1699325"/>
            <a:ext cx="8229600" cy="792087"/>
          </a:xfrm>
        </p:spPr>
        <p:txBody>
          <a:bodyPr>
            <a:noAutofit/>
          </a:bodyPr>
          <a:lstStyle/>
          <a:p>
            <a:pPr marL="0" indent="0">
              <a:buNone/>
            </a:pPr>
            <a:r>
              <a:rPr lang="it-IT" sz="2200" dirty="0" err="1" smtClean="0"/>
              <a:t>Countless</a:t>
            </a:r>
            <a:r>
              <a:rPr lang="it-IT" sz="2200" dirty="0" smtClean="0"/>
              <a:t> </a:t>
            </a:r>
            <a:r>
              <a:rPr lang="it-IT" sz="2200" dirty="0" err="1" smtClean="0"/>
              <a:t>examples</a:t>
            </a:r>
            <a:r>
              <a:rPr lang="it-IT" sz="2200" dirty="0" smtClean="0"/>
              <a:t> </a:t>
            </a:r>
            <a:r>
              <a:rPr lang="it-IT" sz="2200" dirty="0" err="1" smtClean="0"/>
              <a:t>may</a:t>
            </a:r>
            <a:r>
              <a:rPr lang="it-IT" sz="2200" dirty="0" smtClean="0"/>
              <a:t> be made of </a:t>
            </a:r>
            <a:r>
              <a:rPr lang="it-IT" sz="2200" dirty="0" err="1" smtClean="0"/>
              <a:t>how</a:t>
            </a:r>
            <a:r>
              <a:rPr lang="it-IT" sz="2200" dirty="0" smtClean="0"/>
              <a:t> </a:t>
            </a:r>
            <a:r>
              <a:rPr lang="it-IT" sz="2200" dirty="0" err="1" smtClean="0"/>
              <a:t>breakthroughs</a:t>
            </a:r>
            <a:r>
              <a:rPr lang="it-IT" sz="2200" dirty="0" smtClean="0"/>
              <a:t> in the </a:t>
            </a:r>
            <a:r>
              <a:rPr lang="it-IT" sz="2200" dirty="0" err="1" smtClean="0"/>
              <a:t>understanding</a:t>
            </a:r>
            <a:r>
              <a:rPr lang="it-IT" sz="2200" dirty="0" smtClean="0"/>
              <a:t> of the world </a:t>
            </a:r>
            <a:r>
              <a:rPr lang="it-IT" sz="2200" dirty="0" err="1" smtClean="0"/>
              <a:t>were</a:t>
            </a:r>
            <a:r>
              <a:rPr lang="it-IT" sz="2200" dirty="0" smtClean="0"/>
              <a:t> </a:t>
            </a:r>
            <a:r>
              <a:rPr lang="it-IT" sz="2200" dirty="0" err="1" smtClean="0"/>
              <a:t>brought</a:t>
            </a:r>
            <a:r>
              <a:rPr lang="it-IT" sz="2200" dirty="0" smtClean="0"/>
              <a:t> by </a:t>
            </a:r>
            <a:r>
              <a:rPr lang="it-IT" sz="2200" dirty="0" err="1" smtClean="0"/>
              <a:t>classifying</a:t>
            </a:r>
            <a:r>
              <a:rPr lang="it-IT" sz="2200" dirty="0" smtClean="0"/>
              <a:t> </a:t>
            </a:r>
            <a:r>
              <a:rPr lang="it-IT" sz="2200" dirty="0" err="1" smtClean="0"/>
              <a:t>observations</a:t>
            </a:r>
            <a:r>
              <a:rPr lang="it-IT" sz="2200" dirty="0" smtClean="0"/>
              <a:t> </a:t>
            </a:r>
          </a:p>
          <a:p>
            <a:pPr marL="0" indent="0">
              <a:buNone/>
            </a:pPr>
            <a:endParaRPr lang="it-IT" sz="2400" dirty="0" smtClean="0"/>
          </a:p>
        </p:txBody>
      </p:sp>
      <p:sp>
        <p:nvSpPr>
          <p:cNvPr id="5" name="Segnaposto contenuto 2"/>
          <p:cNvSpPr txBox="1">
            <a:spLocks/>
          </p:cNvSpPr>
          <p:nvPr/>
        </p:nvSpPr>
        <p:spPr>
          <a:xfrm>
            <a:off x="321535" y="2665395"/>
            <a:ext cx="5657350" cy="248396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it-IT" dirty="0" err="1">
                <a:solidFill>
                  <a:srgbClr val="FF0000"/>
                </a:solidFill>
              </a:rPr>
              <a:t>Mendeleev's</a:t>
            </a:r>
            <a:r>
              <a:rPr lang="it-IT" dirty="0">
                <a:solidFill>
                  <a:srgbClr val="FF0000"/>
                </a:solidFill>
              </a:rPr>
              <a:t> </a:t>
            </a:r>
            <a:r>
              <a:rPr lang="it-IT" dirty="0" err="1">
                <a:solidFill>
                  <a:srgbClr val="FF0000"/>
                </a:solidFill>
              </a:rPr>
              <a:t>table</a:t>
            </a:r>
            <a:r>
              <a:rPr lang="it-IT"/>
              <a:t>, </a:t>
            </a:r>
            <a:r>
              <a:rPr lang="it-IT" smtClean="0"/>
              <a:t>1869</a:t>
            </a:r>
            <a:endParaRPr lang="it-IT" dirty="0"/>
          </a:p>
          <a:p>
            <a:pPr>
              <a:buFontTx/>
              <a:buChar char="-"/>
            </a:pPr>
            <a:r>
              <a:rPr lang="it-IT" dirty="0" err="1">
                <a:solidFill>
                  <a:srgbClr val="FF0000"/>
                </a:solidFill>
              </a:rPr>
              <a:t>Galaxies</a:t>
            </a:r>
            <a:r>
              <a:rPr lang="it-IT" dirty="0"/>
              <a:t>: Edwin </a:t>
            </a:r>
            <a:r>
              <a:rPr lang="it-IT" dirty="0" err="1"/>
              <a:t>Hubble</a:t>
            </a:r>
            <a:r>
              <a:rPr lang="it-IT" dirty="0"/>
              <a:t>, </a:t>
            </a:r>
            <a:r>
              <a:rPr lang="it-IT" dirty="0" smtClean="0"/>
              <a:t>1926</a:t>
            </a:r>
            <a:endParaRPr lang="it-IT" dirty="0"/>
          </a:p>
          <a:p>
            <a:pPr>
              <a:buFontTx/>
              <a:buChar char="-"/>
            </a:pPr>
            <a:r>
              <a:rPr lang="it-IT" dirty="0" err="1">
                <a:solidFill>
                  <a:srgbClr val="FF0000"/>
                </a:solidFill>
              </a:rPr>
              <a:t>Evolution</a:t>
            </a:r>
            <a:r>
              <a:rPr lang="it-IT" dirty="0">
                <a:solidFill>
                  <a:srgbClr val="FF0000"/>
                </a:solidFill>
              </a:rPr>
              <a:t> of </a:t>
            </a:r>
            <a:r>
              <a:rPr lang="it-IT" dirty="0" err="1">
                <a:solidFill>
                  <a:srgbClr val="FF0000"/>
                </a:solidFill>
              </a:rPr>
              <a:t>species</a:t>
            </a:r>
            <a:r>
              <a:rPr lang="it-IT" dirty="0"/>
              <a:t>: Darwin, 1859 (</a:t>
            </a:r>
            <a:r>
              <a:rPr lang="it-IT" dirty="0" err="1"/>
              <a:t>classification</a:t>
            </a:r>
            <a:r>
              <a:rPr lang="it-IT" dirty="0"/>
              <a:t> of </a:t>
            </a:r>
            <a:r>
              <a:rPr lang="it-IT" dirty="0" err="1"/>
              <a:t>organisms</a:t>
            </a:r>
            <a:r>
              <a:rPr lang="it-IT" dirty="0"/>
              <a:t> </a:t>
            </a:r>
            <a:r>
              <a:rPr lang="it-IT" dirty="0" err="1"/>
              <a:t>was</a:t>
            </a:r>
            <a:r>
              <a:rPr lang="it-IT" dirty="0"/>
              <a:t> </a:t>
            </a:r>
            <a:r>
              <a:rPr lang="it-IT" dirty="0" err="1"/>
              <a:t>instrumental</a:t>
            </a:r>
            <a:r>
              <a:rPr lang="it-IT" dirty="0"/>
              <a:t> in </a:t>
            </a:r>
            <a:r>
              <a:rPr lang="it-IT" dirty="0" err="1"/>
              <a:t>allowing</a:t>
            </a:r>
            <a:r>
              <a:rPr lang="it-IT" dirty="0"/>
              <a:t> a model of the </a:t>
            </a:r>
            <a:r>
              <a:rPr lang="it-IT" dirty="0" err="1"/>
              <a:t>evolution</a:t>
            </a:r>
            <a:r>
              <a:rPr lang="it-IT" dirty="0"/>
              <a:t>, </a:t>
            </a:r>
            <a:r>
              <a:rPr lang="it-IT" dirty="0" err="1"/>
              <a:t>although</a:t>
            </a:r>
            <a:r>
              <a:rPr lang="it-IT" dirty="0"/>
              <a:t> he </a:t>
            </a:r>
            <a:r>
              <a:rPr lang="it-IT" dirty="0" err="1"/>
              <a:t>used</a:t>
            </a:r>
            <a:r>
              <a:rPr lang="it-IT" dirty="0"/>
              <a:t> </a:t>
            </a:r>
            <a:r>
              <a:rPr lang="it-IT" dirty="0" err="1"/>
              <a:t>genealogy</a:t>
            </a:r>
            <a:r>
              <a:rPr lang="it-IT" dirty="0"/>
              <a:t> </a:t>
            </a:r>
            <a:r>
              <a:rPr lang="it-IT" dirty="0" err="1"/>
              <a:t>criteria</a:t>
            </a:r>
            <a:r>
              <a:rPr lang="it-IT" dirty="0"/>
              <a:t> </a:t>
            </a:r>
            <a:r>
              <a:rPr lang="it-IT" dirty="0" err="1"/>
              <a:t>rather</a:t>
            </a:r>
            <a:r>
              <a:rPr lang="it-IT" dirty="0"/>
              <a:t> </a:t>
            </a:r>
            <a:r>
              <a:rPr lang="it-IT" dirty="0" err="1"/>
              <a:t>than</a:t>
            </a:r>
            <a:r>
              <a:rPr lang="it-IT" dirty="0"/>
              <a:t> </a:t>
            </a:r>
            <a:r>
              <a:rPr lang="it-IT" dirty="0" err="1"/>
              <a:t>similarity</a:t>
            </a:r>
            <a:r>
              <a:rPr lang="it-IT" dirty="0" smtClean="0"/>
              <a:t>)</a:t>
            </a:r>
            <a:endParaRPr lang="it-IT" dirty="0"/>
          </a:p>
          <a:p>
            <a:pPr>
              <a:buFontTx/>
              <a:buChar char="-"/>
            </a:pPr>
            <a:r>
              <a:rPr lang="it-IT" dirty="0" err="1">
                <a:solidFill>
                  <a:srgbClr val="FF0000"/>
                </a:solidFill>
              </a:rPr>
              <a:t>Hadrons</a:t>
            </a:r>
            <a:r>
              <a:rPr lang="it-IT" dirty="0"/>
              <a:t>: </a:t>
            </a:r>
            <a:r>
              <a:rPr lang="it-IT" dirty="0" err="1"/>
              <a:t>Gell</a:t>
            </a:r>
            <a:r>
              <a:rPr lang="it-IT" dirty="0"/>
              <a:t>-Mann and </a:t>
            </a:r>
            <a:r>
              <a:rPr lang="it-IT" dirty="0" err="1"/>
              <a:t>Zweig</a:t>
            </a:r>
            <a:r>
              <a:rPr lang="it-IT" dirty="0"/>
              <a:t>, 1964</a:t>
            </a:r>
            <a:endParaRPr lang="en-US" dirty="0"/>
          </a:p>
          <a:p>
            <a:pPr marL="0" indent="0">
              <a:buNone/>
            </a:pPr>
            <a:endParaRPr lang="it-IT" dirty="0"/>
          </a:p>
          <a:p>
            <a:pPr marL="0" indent="0">
              <a:buNone/>
            </a:pPr>
            <a:endParaRPr lang="it-IT" dirty="0"/>
          </a:p>
        </p:txBody>
      </p:sp>
      <p:pic>
        <p:nvPicPr>
          <p:cNvPr id="7172" name="Picture 4" descr="https://upload.wikimedia.org/wikipedia/commons/thumb/2/21/HubbleTuningFork.jpg/290px-HubbleTuningF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6558" y="354566"/>
            <a:ext cx="2192483" cy="180690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classification of spec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2091" y="4662589"/>
            <a:ext cx="2194659" cy="209680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u(4) quark multip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859" y="3429381"/>
            <a:ext cx="2199827" cy="3330016"/>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2"/>
          <p:cNvSpPr txBox="1">
            <a:spLocks/>
          </p:cNvSpPr>
          <p:nvPr/>
        </p:nvSpPr>
        <p:spPr>
          <a:xfrm>
            <a:off x="321535" y="5385639"/>
            <a:ext cx="5534238" cy="1235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200" dirty="0" err="1" smtClean="0"/>
              <a:t>It</a:t>
            </a:r>
            <a:r>
              <a:rPr lang="it-IT" sz="2200" dirty="0" smtClean="0"/>
              <a:t> </a:t>
            </a:r>
            <a:r>
              <a:rPr lang="it-IT" sz="2200" dirty="0" err="1" smtClean="0"/>
              <a:t>is</a:t>
            </a:r>
            <a:r>
              <a:rPr lang="it-IT" sz="2200" dirty="0" smtClean="0"/>
              <a:t> </a:t>
            </a:r>
            <a:r>
              <a:rPr lang="it-IT" sz="2200" dirty="0" err="1" smtClean="0"/>
              <a:t>thus</a:t>
            </a:r>
            <a:r>
              <a:rPr lang="it-IT" sz="2200" dirty="0" smtClean="0"/>
              <a:t> no </a:t>
            </a:r>
            <a:r>
              <a:rPr lang="it-IT" sz="2200" dirty="0" err="1" smtClean="0"/>
              <a:t>surprise</a:t>
            </a:r>
            <a:r>
              <a:rPr lang="it-IT" sz="2200" dirty="0" smtClean="0"/>
              <a:t> </a:t>
            </a:r>
            <a:r>
              <a:rPr lang="it-IT" sz="2200" dirty="0" err="1" smtClean="0"/>
              <a:t>that</a:t>
            </a:r>
            <a:r>
              <a:rPr lang="it-IT" sz="2200" dirty="0" smtClean="0"/>
              <a:t> the </a:t>
            </a:r>
            <a:r>
              <a:rPr lang="it-IT" sz="2200" dirty="0" err="1" smtClean="0">
                <a:solidFill>
                  <a:srgbClr val="0070C0"/>
                </a:solidFill>
              </a:rPr>
              <a:t>advancements</a:t>
            </a:r>
            <a:r>
              <a:rPr lang="it-IT" sz="2200" dirty="0" smtClean="0">
                <a:solidFill>
                  <a:srgbClr val="0070C0"/>
                </a:solidFill>
              </a:rPr>
              <a:t> in </a:t>
            </a:r>
            <a:r>
              <a:rPr lang="it-IT" sz="2200" dirty="0" err="1" smtClean="0">
                <a:solidFill>
                  <a:srgbClr val="0070C0"/>
                </a:solidFill>
              </a:rPr>
              <a:t>supervised</a:t>
            </a:r>
            <a:r>
              <a:rPr lang="it-IT" sz="2200" dirty="0" smtClean="0">
                <a:solidFill>
                  <a:srgbClr val="0070C0"/>
                </a:solidFill>
              </a:rPr>
              <a:t> </a:t>
            </a:r>
            <a:r>
              <a:rPr lang="it-IT" sz="2200" dirty="0" err="1" smtClean="0">
                <a:solidFill>
                  <a:srgbClr val="0070C0"/>
                </a:solidFill>
              </a:rPr>
              <a:t>learning</a:t>
            </a:r>
            <a:r>
              <a:rPr lang="it-IT" sz="2200" dirty="0" smtClean="0">
                <a:solidFill>
                  <a:srgbClr val="0070C0"/>
                </a:solidFill>
              </a:rPr>
              <a:t> are </a:t>
            </a:r>
            <a:r>
              <a:rPr lang="it-IT" sz="2200" dirty="0" err="1" smtClean="0">
                <a:solidFill>
                  <a:srgbClr val="0070C0"/>
                </a:solidFill>
              </a:rPr>
              <a:t>bringing</a:t>
            </a:r>
            <a:r>
              <a:rPr lang="it-IT" sz="2200" dirty="0" smtClean="0">
                <a:solidFill>
                  <a:srgbClr val="0070C0"/>
                </a:solidFill>
              </a:rPr>
              <a:t> </a:t>
            </a:r>
            <a:r>
              <a:rPr lang="it-IT" sz="2200" dirty="0" err="1" smtClean="0">
                <a:solidFill>
                  <a:srgbClr val="0070C0"/>
                </a:solidFill>
              </a:rPr>
              <a:t>huge</a:t>
            </a:r>
            <a:r>
              <a:rPr lang="it-IT" sz="2200" dirty="0" smtClean="0">
                <a:solidFill>
                  <a:srgbClr val="0070C0"/>
                </a:solidFill>
              </a:rPr>
              <a:t> benefits to </a:t>
            </a:r>
            <a:r>
              <a:rPr lang="it-IT" sz="2200" dirty="0" err="1" smtClean="0">
                <a:solidFill>
                  <a:srgbClr val="0070C0"/>
                </a:solidFill>
              </a:rPr>
              <a:t>fundamental</a:t>
            </a:r>
            <a:r>
              <a:rPr lang="it-IT" sz="2200" dirty="0" smtClean="0">
                <a:solidFill>
                  <a:srgbClr val="0070C0"/>
                </a:solidFill>
              </a:rPr>
              <a:t> </a:t>
            </a:r>
            <a:r>
              <a:rPr lang="it-IT" sz="2200" dirty="0" err="1" smtClean="0">
                <a:solidFill>
                  <a:srgbClr val="0070C0"/>
                </a:solidFill>
              </a:rPr>
              <a:t>physics</a:t>
            </a:r>
            <a:r>
              <a:rPr lang="it-IT" sz="2200" dirty="0" smtClean="0">
                <a:solidFill>
                  <a:srgbClr val="0070C0"/>
                </a:solidFill>
              </a:rPr>
              <a:t> </a:t>
            </a:r>
            <a:r>
              <a:rPr lang="it-IT" sz="2200" dirty="0" err="1" smtClean="0">
                <a:solidFill>
                  <a:srgbClr val="0070C0"/>
                </a:solidFill>
              </a:rPr>
              <a:t>research</a:t>
            </a:r>
            <a:r>
              <a:rPr lang="it-IT" sz="2200" dirty="0" smtClean="0">
                <a:solidFill>
                  <a:srgbClr val="0070C0"/>
                </a:solidFill>
              </a:rPr>
              <a:t> </a:t>
            </a:r>
            <a:r>
              <a:rPr lang="it-IT" sz="2200" dirty="0" err="1" smtClean="0">
                <a:solidFill>
                  <a:srgbClr val="0070C0"/>
                </a:solidFill>
              </a:rPr>
              <a:t>today</a:t>
            </a:r>
            <a:endParaRPr lang="it-IT" sz="2200" dirty="0">
              <a:solidFill>
                <a:srgbClr val="0070C0"/>
              </a:solidFill>
            </a:endParaRPr>
          </a:p>
        </p:txBody>
      </p:sp>
      <p:pic>
        <p:nvPicPr>
          <p:cNvPr id="8194" name="Picture 2" descr="150 years ago, the periodic table began with one chemist's vision | Science  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0012" y="4662590"/>
            <a:ext cx="1312753" cy="2096808"/>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6"/>
          <a:stretch>
            <a:fillRect/>
          </a:stretch>
        </p:blipFill>
        <p:spPr>
          <a:xfrm>
            <a:off x="8490012" y="2291827"/>
            <a:ext cx="3606738" cy="2240410"/>
          </a:xfrm>
          <a:prstGeom prst="rect">
            <a:avLst/>
          </a:prstGeom>
        </p:spPr>
      </p:pic>
      <p:sp>
        <p:nvSpPr>
          <p:cNvPr id="7" name="Segnaposto numero diapositiva 6"/>
          <p:cNvSpPr>
            <a:spLocks noGrp="1"/>
          </p:cNvSpPr>
          <p:nvPr>
            <p:ph type="sldNum" sz="quarter" idx="12"/>
          </p:nvPr>
        </p:nvSpPr>
        <p:spPr/>
        <p:txBody>
          <a:bodyPr/>
          <a:lstStyle/>
          <a:p>
            <a:fld id="{C6657B89-A023-4184-86DD-540BD0318D04}" type="slidenum">
              <a:rPr lang="en-US" smtClean="0"/>
              <a:t>8</a:t>
            </a:fld>
            <a:endParaRPr lang="en-US"/>
          </a:p>
        </p:txBody>
      </p:sp>
    </p:spTree>
    <p:extLst>
      <p:ext uri="{BB962C8B-B14F-4D97-AF65-F5344CB8AC3E}">
        <p14:creationId xmlns:p14="http://schemas.microsoft.com/office/powerpoint/2010/main" val="20609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973813" y="1788160"/>
                <a:ext cx="10544379" cy="5151120"/>
              </a:xfrm>
            </p:spPr>
            <p:txBody>
              <a:bodyPr>
                <a:normAutofit fontScale="70000" lnSpcReduction="20000"/>
              </a:bodyPr>
              <a:lstStyle/>
              <a:p>
                <a:pPr marL="0" indent="0">
                  <a:lnSpc>
                    <a:spcPct val="120000"/>
                  </a:lnSpc>
                  <a:buNone/>
                </a:pPr>
                <a:r>
                  <a:rPr lang="en-US" dirty="0" smtClean="0"/>
                  <a:t>It has </a:t>
                </a:r>
                <a:r>
                  <a:rPr lang="en-US" smtClean="0"/>
                  <a:t>been shown </a:t>
                </a:r>
                <a:r>
                  <a:rPr lang="en-US"/>
                  <a:t>how </a:t>
                </a:r>
                <a:r>
                  <a:rPr lang="en-US" smtClean="0"/>
                  <a:t>in applications such as those of our interest it </a:t>
                </a:r>
                <a:r>
                  <a:rPr lang="en-US" dirty="0"/>
                  <a:t>is viable to approximate the non-differentiable stochastic simulator </a:t>
                </a:r>
                <a:r>
                  <a:rPr lang="en-US" b="1" dirty="0">
                    <a:solidFill>
                      <a:srgbClr val="C00000"/>
                    </a:solidFill>
                  </a:rPr>
                  <a:t>F( )</a:t>
                </a:r>
                <a:r>
                  <a:rPr lang="en-US" dirty="0"/>
                  <a:t> with a local surrogate model</a:t>
                </a:r>
                <a:r>
                  <a:rPr lang="en-US"/>
                  <a:t>, </a:t>
                </a:r>
                <a:endParaRPr lang="en-US" smtClean="0"/>
              </a:p>
              <a:p>
                <a:pPr marL="0" indent="0">
                  <a:lnSpc>
                    <a:spcPct val="120000"/>
                  </a:lnSpc>
                  <a:buNone/>
                </a:pPr>
                <a:r>
                  <a:rPr lang="en-US" b="1"/>
                  <a:t>	</a:t>
                </a:r>
                <a:r>
                  <a:rPr lang="en-US" b="1" smtClean="0"/>
                  <a:t>		</a:t>
                </a:r>
                <a:r>
                  <a:rPr lang="en-US" b="1" smtClean="0">
                    <a:solidFill>
                      <a:srgbClr val="C00000"/>
                    </a:solidFill>
                  </a:rPr>
                  <a:t>z </a:t>
                </a:r>
                <a:r>
                  <a:rPr lang="en-US" b="1" dirty="0">
                    <a:solidFill>
                      <a:srgbClr val="C00000"/>
                    </a:solidFill>
                  </a:rPr>
                  <a:t>= S(</a:t>
                </a:r>
                <a:r>
                  <a:rPr lang="en-US" b="1" dirty="0" err="1">
                    <a:solidFill>
                      <a:srgbClr val="C00000"/>
                    </a:solidFill>
                  </a:rPr>
                  <a:t>y,x</a:t>
                </a:r>
                <a:r>
                  <a:rPr lang="en-US" b="1" dirty="0">
                    <a:solidFill>
                      <a:srgbClr val="C00000"/>
                    </a:solidFill>
                  </a:rPr>
                  <a:t>,</a:t>
                </a:r>
                <a:r>
                  <a:rPr lang="el-GR" b="1" dirty="0">
                    <a:solidFill>
                      <a:srgbClr val="C00000"/>
                    </a:solidFill>
                  </a:rPr>
                  <a:t>θ</a:t>
                </a:r>
                <a:r>
                  <a:rPr lang="en-US" b="1">
                    <a:solidFill>
                      <a:srgbClr val="C00000"/>
                    </a:solidFill>
                  </a:rPr>
                  <a:t>)</a:t>
                </a:r>
                <a:r>
                  <a:rPr lang="en-US"/>
                  <a:t>, </a:t>
                </a:r>
                <a:endParaRPr lang="en-US" smtClean="0"/>
              </a:p>
              <a:p>
                <a:pPr marL="0" indent="0">
                  <a:lnSpc>
                    <a:spcPct val="120000"/>
                  </a:lnSpc>
                  <a:buNone/>
                </a:pPr>
                <a:r>
                  <a:rPr lang="en-US" smtClean="0"/>
                  <a:t>that </a:t>
                </a:r>
                <a:r>
                  <a:rPr lang="en-US" dirty="0"/>
                  <a:t>depends on a parameter </a:t>
                </a:r>
                <a:r>
                  <a:rPr lang="en-US" b="1" dirty="0">
                    <a:solidFill>
                      <a:srgbClr val="C00000"/>
                    </a:solidFill>
                  </a:rPr>
                  <a:t>y</a:t>
                </a:r>
                <a:r>
                  <a:rPr lang="en-US" dirty="0"/>
                  <a:t> describing the stochastic variation of the </a:t>
                </a:r>
                <a:r>
                  <a:rPr lang="en-US"/>
                  <a:t>approximated </a:t>
                </a:r>
                <a:r>
                  <a:rPr lang="en-US" smtClean="0"/>
                  <a:t>distribution. </a:t>
                </a:r>
                <a:r>
                  <a:rPr lang="en-US" dirty="0"/>
                  <a:t>This allows to descend to the minimum of the approximated loss </a:t>
                </a:r>
                <a14:m>
                  <m:oMath xmlns:m="http://schemas.openxmlformats.org/officeDocument/2006/math">
                    <m:acc>
                      <m:accPr>
                        <m:chr m:val="̂"/>
                        <m:ctrlPr>
                          <a:rPr lang="it-IT" b="1" i="1">
                            <a:latin typeface="Cambria Math" panose="02040503050406030204" pitchFamily="18" charset="0"/>
                          </a:rPr>
                        </m:ctrlPr>
                      </m:accPr>
                      <m:e>
                        <m:r>
                          <a:rPr lang="en-US" b="1" i="1" smtClean="0">
                            <a:solidFill>
                              <a:srgbClr val="C00000"/>
                            </a:solidFill>
                            <a:latin typeface="Cambria Math" panose="02040503050406030204" pitchFamily="18" charset="0"/>
                          </a:rPr>
                          <m:t>𝑳</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𝒛</m:t>
                        </m:r>
                        <m:r>
                          <a:rPr lang="en-US" b="1" i="1" smtClean="0">
                            <a:solidFill>
                              <a:srgbClr val="C00000"/>
                            </a:solidFill>
                            <a:latin typeface="Cambria Math" panose="02040503050406030204" pitchFamily="18" charset="0"/>
                          </a:rPr>
                          <m:t>)</m:t>
                        </m:r>
                      </m:e>
                    </m:acc>
                  </m:oMath>
                </a14:m>
                <a:r>
                  <a:rPr lang="en-US" b="1" dirty="0"/>
                  <a:t> </a:t>
                </a:r>
                <a:r>
                  <a:rPr lang="en-US" dirty="0"/>
                  <a:t>by following its </a:t>
                </a:r>
                <a:r>
                  <a:rPr lang="en-US"/>
                  <a:t>surrogate </a:t>
                </a:r>
                <a:r>
                  <a:rPr lang="en-US" smtClean="0"/>
                  <a:t>gradient</a:t>
                </a:r>
                <a:endParaRPr lang="it-IT" dirty="0"/>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it-IT" b="1" i="1" smtClean="0">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m:t>
                          </m:r>
                        </m:e>
                        <m:sub>
                          <m:r>
                            <a:rPr lang="en-US" b="1" i="1">
                              <a:solidFill>
                                <a:srgbClr val="C00000"/>
                              </a:solidFill>
                              <a:latin typeface="Cambria Math" panose="02040503050406030204" pitchFamily="18" charset="0"/>
                            </a:rPr>
                            <m:t>𝜽</m:t>
                          </m:r>
                        </m:sub>
                      </m:sSub>
                      <m:acc>
                        <m:accPr>
                          <m:chr m:val="̂"/>
                          <m:ctrlPr>
                            <a:rPr lang="it-IT" b="1" i="1">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𝑳</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𝒛</m:t>
                          </m:r>
                          <m:r>
                            <a:rPr lang="en-US" b="1" i="1">
                              <a:solidFill>
                                <a:srgbClr val="C00000"/>
                              </a:solidFill>
                              <a:latin typeface="Cambria Math" panose="02040503050406030204" pitchFamily="18" charset="0"/>
                            </a:rPr>
                            <m:t>)</m:t>
                          </m:r>
                        </m:e>
                      </m:acc>
                      <m:r>
                        <a:rPr lang="en-US" b="1" i="1">
                          <a:solidFill>
                            <a:srgbClr val="C00000"/>
                          </a:solidFill>
                          <a:latin typeface="Cambria Math" panose="02040503050406030204" pitchFamily="18" charset="0"/>
                        </a:rPr>
                        <m:t>=</m:t>
                      </m:r>
                      <m:f>
                        <m:fPr>
                          <m:ctrlPr>
                            <a:rPr lang="it-IT" b="1" i="1">
                              <a:solidFill>
                                <a:srgbClr val="C00000"/>
                              </a:solidFill>
                              <a:latin typeface="Cambria Math" panose="02040503050406030204" pitchFamily="18" charset="0"/>
                            </a:rPr>
                          </m:ctrlPr>
                        </m:fPr>
                        <m:num>
                          <m:r>
                            <a:rPr lang="en-US" b="1" i="1">
                              <a:solidFill>
                                <a:srgbClr val="C00000"/>
                              </a:solidFill>
                              <a:latin typeface="Cambria Math" panose="02040503050406030204" pitchFamily="18" charset="0"/>
                            </a:rPr>
                            <m:t>𝟏</m:t>
                          </m:r>
                        </m:num>
                        <m:den>
                          <m:r>
                            <a:rPr lang="en-US" b="1" i="1">
                              <a:solidFill>
                                <a:srgbClr val="C00000"/>
                              </a:solidFill>
                              <a:latin typeface="Cambria Math" panose="02040503050406030204" pitchFamily="18" charset="0"/>
                            </a:rPr>
                            <m:t>𝒏</m:t>
                          </m:r>
                        </m:den>
                      </m:f>
                      <m:nary>
                        <m:naryPr>
                          <m:chr m:val="∑"/>
                          <m:limLoc m:val="undOvr"/>
                          <m:ctrlPr>
                            <a:rPr lang="it-IT" b="1" i="1">
                              <a:solidFill>
                                <a:srgbClr val="C00000"/>
                              </a:solidFill>
                              <a:latin typeface="Cambria Math" panose="02040503050406030204" pitchFamily="18" charset="0"/>
                            </a:rPr>
                          </m:ctrlPr>
                        </m:naryPr>
                        <m:sub>
                          <m:r>
                            <a:rPr lang="en-US" b="1" i="1">
                              <a:solidFill>
                                <a:srgbClr val="C00000"/>
                              </a:solidFill>
                              <a:latin typeface="Cambria Math" panose="02040503050406030204" pitchFamily="18" charset="0"/>
                            </a:rPr>
                            <m:t>𝒊</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𝟏</m:t>
                          </m:r>
                        </m:sub>
                        <m:sup>
                          <m:r>
                            <a:rPr lang="en-US" b="1" i="1">
                              <a:solidFill>
                                <a:srgbClr val="C00000"/>
                              </a:solidFill>
                              <a:latin typeface="Cambria Math" panose="02040503050406030204" pitchFamily="18" charset="0"/>
                            </a:rPr>
                            <m:t>𝒏</m:t>
                          </m:r>
                        </m:sup>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m:t>
                              </m:r>
                            </m:e>
                            <m:sub>
                              <m:r>
                                <a:rPr lang="en-US" b="1" i="1">
                                  <a:solidFill>
                                    <a:srgbClr val="C00000"/>
                                  </a:solidFill>
                                  <a:latin typeface="Cambria Math" panose="02040503050406030204" pitchFamily="18" charset="0"/>
                                </a:rPr>
                                <m:t>𝜽</m:t>
                              </m:r>
                            </m:sub>
                          </m:sSub>
                          <m:r>
                            <a:rPr lang="en-US" b="1" i="1">
                              <a:solidFill>
                                <a:srgbClr val="C00000"/>
                              </a:solidFill>
                              <a:latin typeface="Cambria Math" panose="02040503050406030204" pitchFamily="18" charset="0"/>
                            </a:rPr>
                            <m:t>𝑳</m:t>
                          </m:r>
                          <m:r>
                            <a:rPr lang="en-US" b="1" i="1">
                              <a:solidFill>
                                <a:srgbClr val="C00000"/>
                              </a:solidFill>
                              <a:latin typeface="Cambria Math" panose="02040503050406030204" pitchFamily="18" charset="0"/>
                            </a:rPr>
                            <m:t>[</m:t>
                          </m:r>
                          <m:r>
                            <a:rPr lang="it-IT" b="1" i="1" smtClean="0">
                              <a:solidFill>
                                <a:srgbClr val="C00000"/>
                              </a:solidFill>
                              <a:latin typeface="Cambria Math" panose="02040503050406030204" pitchFamily="18" charset="0"/>
                            </a:rPr>
                            <m:t>𝑵𝑵</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𝑹</m:t>
                              </m:r>
                              <m:d>
                                <m:dPr>
                                  <m:ctrlPr>
                                    <a:rPr lang="it-IT" b="1" i="1">
                                      <a:solidFill>
                                        <a:srgbClr val="C00000"/>
                                      </a:solidFill>
                                      <a:latin typeface="Cambria Math" panose="02040503050406030204" pitchFamily="18" charset="0"/>
                                    </a:rPr>
                                  </m:ctrlPr>
                                </m:dPr>
                                <m:e>
                                  <m:r>
                                    <a:rPr lang="en-US" b="1" i="1">
                                      <a:solidFill>
                                        <a:srgbClr val="C00000"/>
                                      </a:solidFill>
                                      <a:latin typeface="Cambria Math" panose="02040503050406030204" pitchFamily="18" charset="0"/>
                                    </a:rPr>
                                    <m:t>𝑺</m:t>
                                  </m:r>
                                  <m:d>
                                    <m:dPr>
                                      <m:ctrlPr>
                                        <a:rPr lang="it-IT" b="1" i="1">
                                          <a:solidFill>
                                            <a:srgbClr val="C00000"/>
                                          </a:solidFill>
                                          <a:latin typeface="Cambria Math" panose="02040503050406030204" pitchFamily="18" charset="0"/>
                                        </a:rPr>
                                      </m:ctrlPr>
                                    </m:dPr>
                                    <m:e>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𝒚</m:t>
                                          </m:r>
                                        </m:e>
                                        <m:sub>
                                          <m:r>
                                            <a:rPr lang="en-US" b="1" i="1">
                                              <a:solidFill>
                                                <a:srgbClr val="C00000"/>
                                              </a:solidFill>
                                              <a:latin typeface="Cambria Math" panose="02040503050406030204" pitchFamily="18" charset="0"/>
                                            </a:rPr>
                                            <m:t>𝒊</m:t>
                                          </m:r>
                                        </m:sub>
                                      </m:sSub>
                                      <m:r>
                                        <a:rPr lang="en-US" b="1" i="1">
                                          <a:solidFill>
                                            <a:srgbClr val="C00000"/>
                                          </a:solidFill>
                                          <a:latin typeface="Cambria Math" panose="02040503050406030204" pitchFamily="18" charset="0"/>
                                        </a:rPr>
                                        <m:t>,</m:t>
                                      </m:r>
                                      <m:sSub>
                                        <m:sSubPr>
                                          <m:ctrlPr>
                                            <a:rPr lang="it-IT"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𝒙</m:t>
                                          </m:r>
                                        </m:e>
                                        <m:sub>
                                          <m:r>
                                            <a:rPr lang="en-US" b="1" i="1">
                                              <a:solidFill>
                                                <a:srgbClr val="C00000"/>
                                              </a:solidFill>
                                              <a:latin typeface="Cambria Math" panose="02040503050406030204" pitchFamily="18" charset="0"/>
                                            </a:rPr>
                                            <m:t>𝒊</m:t>
                                          </m:r>
                                        </m:sub>
                                      </m:sSub>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𝜽</m:t>
                                      </m:r>
                                    </m:e>
                                  </m:d>
                                </m:e>
                              </m:d>
                            </m:e>
                          </m:d>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𝒄</m:t>
                          </m:r>
                          <m:r>
                            <a:rPr lang="en-US" b="1" i="1">
                              <a:solidFill>
                                <a:srgbClr val="C00000"/>
                              </a:solidFill>
                              <a:latin typeface="Cambria Math" panose="02040503050406030204" pitchFamily="18" charset="0"/>
                            </a:rPr>
                            <m:t>(</m:t>
                          </m:r>
                          <m:r>
                            <a:rPr lang="en-US" b="1" i="1">
                              <a:solidFill>
                                <a:srgbClr val="C00000"/>
                              </a:solidFill>
                              <a:latin typeface="Cambria Math" panose="02040503050406030204" pitchFamily="18" charset="0"/>
                            </a:rPr>
                            <m:t>𝜽</m:t>
                          </m:r>
                          <m:r>
                            <a:rPr lang="en-US" b="1" i="1">
                              <a:solidFill>
                                <a:srgbClr val="C00000"/>
                              </a:solidFill>
                              <a:latin typeface="Cambria Math" panose="02040503050406030204" pitchFamily="18" charset="0"/>
                            </a:rPr>
                            <m:t>)]</m:t>
                          </m:r>
                        </m:e>
                      </m:nary>
                      <m:r>
                        <a:rPr lang="en-US" b="1" i="1">
                          <a:solidFill>
                            <a:srgbClr val="C00000"/>
                          </a:solidFill>
                          <a:latin typeface="Cambria Math" panose="02040503050406030204" pitchFamily="18" charset="0"/>
                        </a:rPr>
                        <m:t>.</m:t>
                      </m:r>
                    </m:oMath>
                  </m:oMathPara>
                </a14:m>
                <a:endParaRPr lang="en-US" smtClean="0">
                  <a:solidFill>
                    <a:srgbClr val="C00000"/>
                  </a:solidFill>
                </a:endParaRPr>
              </a:p>
              <a:p>
                <a:pPr marL="0" indent="0">
                  <a:lnSpc>
                    <a:spcPct val="120000"/>
                  </a:lnSpc>
                  <a:buNone/>
                </a:pPr>
                <a:r>
                  <a:rPr lang="en-US" smtClean="0">
                    <a:solidFill>
                      <a:srgbClr val="0070C0"/>
                    </a:solidFill>
                  </a:rPr>
                  <a:t>The </a:t>
                </a:r>
                <a:r>
                  <a:rPr lang="en-US" dirty="0">
                    <a:solidFill>
                      <a:srgbClr val="0070C0"/>
                    </a:solidFill>
                  </a:rPr>
                  <a:t>above recipe </a:t>
                </a:r>
                <a:r>
                  <a:rPr lang="en-US">
                    <a:solidFill>
                      <a:srgbClr val="0070C0"/>
                    </a:solidFill>
                  </a:rPr>
                  <a:t>requires </a:t>
                </a:r>
                <a:r>
                  <a:rPr lang="en-US" smtClean="0">
                    <a:solidFill>
                      <a:srgbClr val="0070C0"/>
                    </a:solidFill>
                  </a:rPr>
                  <a:t>one to </a:t>
                </a:r>
                <a:r>
                  <a:rPr lang="en-US" dirty="0">
                    <a:solidFill>
                      <a:srgbClr val="0070C0"/>
                    </a:solidFill>
                  </a:rPr>
                  <a:t>learn the differentiable surrogate</a:t>
                </a:r>
                <a:r>
                  <a:rPr lang="en-US" b="1" dirty="0">
                    <a:solidFill>
                      <a:srgbClr val="0070C0"/>
                    </a:solidFill>
                  </a:rPr>
                  <a:t> </a:t>
                </a:r>
                <a:r>
                  <a:rPr lang="en-US" b="1" dirty="0">
                    <a:solidFill>
                      <a:srgbClr val="C00000"/>
                    </a:solidFill>
                  </a:rPr>
                  <a:t>S( )</a:t>
                </a:r>
                <a:r>
                  <a:rPr lang="en-US" dirty="0"/>
                  <a:t>: this is a task liable to be carried out independently from the optimization </a:t>
                </a:r>
                <a:r>
                  <a:rPr lang="en-US" smtClean="0"/>
                  <a:t>procedure.</a:t>
                </a:r>
                <a:endParaRPr lang="en-US"/>
              </a:p>
              <a:p>
                <a:pPr marL="0" indent="0">
                  <a:lnSpc>
                    <a:spcPct val="120000"/>
                  </a:lnSpc>
                  <a:buNone/>
                </a:pPr>
                <a:r>
                  <a:rPr lang="en-US"/>
                  <a:t>T</a:t>
                </a:r>
                <a:r>
                  <a:rPr lang="en-US" smtClean="0"/>
                  <a:t>he modular structure of a differentiable pipeline modeling the optimization cycle allows the user to turn on and off specific parts of the chain, helping the system in its exploration of the feature space. </a:t>
                </a:r>
                <a:endParaRPr lang="en-US" dirty="0"/>
              </a:p>
              <a:p>
                <a:pPr>
                  <a:lnSpc>
                    <a:spcPct val="120000"/>
                  </a:lnSpc>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973813" y="1788160"/>
                <a:ext cx="10544379" cy="5151120"/>
              </a:xfrm>
              <a:blipFill>
                <a:blip r:embed="rId2"/>
                <a:stretch>
                  <a:fillRect l="-636" t="-592" r="-1041"/>
                </a:stretch>
              </a:blipFill>
            </p:spPr>
            <p:txBody>
              <a:bodyPr/>
              <a:lstStyle/>
              <a:p>
                <a:r>
                  <a:rPr lang="it-IT">
                    <a:noFill/>
                  </a:rPr>
                  <a:t> </a:t>
                </a:r>
              </a:p>
            </p:txBody>
          </p:sp>
        </mc:Fallback>
      </mc:AlternateContent>
      <p:sp>
        <p:nvSpPr>
          <p:cNvPr id="4" name="Titolo 1"/>
          <p:cNvSpPr>
            <a:spLocks noGrp="1"/>
          </p:cNvSpPr>
          <p:nvPr>
            <p:ph type="title"/>
          </p:nvPr>
        </p:nvSpPr>
        <p:spPr>
          <a:xfrm>
            <a:off x="838200" y="365125"/>
            <a:ext cx="11049000" cy="1325563"/>
          </a:xfrm>
        </p:spPr>
        <p:txBody>
          <a:bodyPr>
            <a:normAutofit/>
          </a:bodyPr>
          <a:lstStyle/>
          <a:p>
            <a:r>
              <a:rPr lang="en-GB" b="1" smtClean="0">
                <a:solidFill>
                  <a:srgbClr val="C00000"/>
                </a:solidFill>
              </a:rPr>
              <a:t>Four-slide </a:t>
            </a:r>
            <a:r>
              <a:rPr lang="en-GB" b="1" dirty="0" smtClean="0">
                <a:solidFill>
                  <a:srgbClr val="C00000"/>
                </a:solidFill>
              </a:rPr>
              <a:t>d</a:t>
            </a:r>
            <a:r>
              <a:rPr lang="en-GB" b="1" smtClean="0">
                <a:solidFill>
                  <a:srgbClr val="C00000"/>
                </a:solidFill>
              </a:rPr>
              <a:t>escription </a:t>
            </a:r>
            <a:r>
              <a:rPr lang="en-GB" b="1">
                <a:solidFill>
                  <a:srgbClr val="C00000"/>
                </a:solidFill>
              </a:rPr>
              <a:t>of a</a:t>
            </a:r>
            <a:r>
              <a:rPr lang="en-GB" b="1" smtClean="0">
                <a:solidFill>
                  <a:srgbClr val="C00000"/>
                </a:solidFill>
              </a:rPr>
              <a:t> </a:t>
            </a:r>
            <a:r>
              <a:rPr lang="en-GB" b="1">
                <a:solidFill>
                  <a:srgbClr val="C00000"/>
                </a:solidFill>
              </a:rPr>
              <a:t>d</a:t>
            </a:r>
            <a:r>
              <a:rPr lang="en-GB" b="1" smtClean="0">
                <a:solidFill>
                  <a:srgbClr val="C00000"/>
                </a:solidFill>
              </a:rPr>
              <a:t>ifferentiable model</a:t>
            </a:r>
            <a:br>
              <a:rPr lang="en-GB" b="1" smtClean="0">
                <a:solidFill>
                  <a:srgbClr val="C00000"/>
                </a:solidFill>
              </a:rPr>
            </a:br>
            <a:r>
              <a:rPr lang="en-GB" b="1" smtClean="0">
                <a:solidFill>
                  <a:srgbClr val="C00000"/>
                </a:solidFill>
              </a:rPr>
              <a:t>for design optimization - 4</a:t>
            </a:r>
            <a:endParaRPr lang="it-IT" b="1" dirty="0">
              <a:solidFill>
                <a:srgbClr val="C00000"/>
              </a:solidFill>
            </a:endParaRPr>
          </a:p>
        </p:txBody>
      </p:sp>
      <p:sp>
        <p:nvSpPr>
          <p:cNvPr id="6" name="Segnaposto numero diapositiva 5"/>
          <p:cNvSpPr>
            <a:spLocks noGrp="1"/>
          </p:cNvSpPr>
          <p:nvPr>
            <p:ph type="sldNum" sz="quarter" idx="12"/>
          </p:nvPr>
        </p:nvSpPr>
        <p:spPr/>
        <p:txBody>
          <a:bodyPr/>
          <a:lstStyle/>
          <a:p>
            <a:fld id="{C6657B89-A023-4184-86DD-540BD0318D04}" type="slidenum">
              <a:rPr lang="en-US" smtClean="0"/>
              <a:t>80</a:t>
            </a:fld>
            <a:endParaRPr lang="en-US"/>
          </a:p>
        </p:txBody>
      </p:sp>
    </p:spTree>
    <p:extLst>
      <p:ext uri="{BB962C8B-B14F-4D97-AF65-F5344CB8AC3E}">
        <p14:creationId xmlns:p14="http://schemas.microsoft.com/office/powerpoint/2010/main" val="1545965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C00000"/>
                </a:solidFill>
              </a:rPr>
              <a:t>Status and </a:t>
            </a:r>
            <a:r>
              <a:rPr lang="en-US" b="1">
                <a:solidFill>
                  <a:srgbClr val="C00000"/>
                </a:solidFill>
              </a:rPr>
              <a:t>n</a:t>
            </a:r>
            <a:r>
              <a:rPr lang="en-US" b="1" smtClean="0">
                <a:solidFill>
                  <a:srgbClr val="C00000"/>
                </a:solidFill>
              </a:rPr>
              <a:t>ext steps</a:t>
            </a:r>
            <a:endParaRPr lang="en-US" b="1" dirty="0">
              <a:solidFill>
                <a:srgbClr val="C00000"/>
              </a:solidFill>
            </a:endParaRPr>
          </a:p>
        </p:txBody>
      </p:sp>
      <p:sp>
        <p:nvSpPr>
          <p:cNvPr id="3" name="Content Placeholder 2"/>
          <p:cNvSpPr>
            <a:spLocks noGrp="1"/>
          </p:cNvSpPr>
          <p:nvPr>
            <p:ph idx="1"/>
          </p:nvPr>
        </p:nvSpPr>
        <p:spPr>
          <a:xfrm>
            <a:off x="679938" y="1690688"/>
            <a:ext cx="6011009" cy="4697723"/>
          </a:xfrm>
        </p:spPr>
        <p:txBody>
          <a:bodyPr>
            <a:normAutofit fontScale="62500" lnSpcReduction="20000"/>
          </a:bodyPr>
          <a:lstStyle/>
          <a:p>
            <a:pPr marL="0" indent="0">
              <a:buNone/>
            </a:pPr>
            <a:r>
              <a:rPr lang="en-US" smtClean="0"/>
              <a:t>An article describing the MODE program has been published last month in Nuclear Physics News International </a:t>
            </a:r>
            <a:r>
              <a:rPr lang="en-US" smtClean="0">
                <a:solidFill>
                  <a:srgbClr val="00B050"/>
                </a:solidFill>
              </a:rPr>
              <a:t>[21]</a:t>
            </a:r>
          </a:p>
          <a:p>
            <a:r>
              <a:rPr lang="en-US" smtClean="0"/>
              <a:t>A more detailed “white paper” on differentiable programming for detector design optimization is being drafted</a:t>
            </a:r>
          </a:p>
          <a:p>
            <a:pPr marL="0" indent="0">
              <a:buNone/>
            </a:pPr>
            <a:r>
              <a:rPr lang="en-US" smtClean="0"/>
              <a:t>We ran a </a:t>
            </a:r>
            <a:r>
              <a:rPr lang="en-US" dirty="0" smtClean="0">
                <a:solidFill>
                  <a:srgbClr val="0070C0"/>
                </a:solidFill>
              </a:rPr>
              <a:t>workshop on “</a:t>
            </a:r>
            <a:r>
              <a:rPr lang="en-US" i="1" dirty="0" smtClean="0">
                <a:solidFill>
                  <a:srgbClr val="0070C0"/>
                </a:solidFill>
              </a:rPr>
              <a:t>Differentiable Programming for Design Optimization</a:t>
            </a:r>
            <a:r>
              <a:rPr lang="en-US" smtClean="0">
                <a:solidFill>
                  <a:srgbClr val="0070C0"/>
                </a:solidFill>
              </a:rPr>
              <a:t>” </a:t>
            </a:r>
            <a:r>
              <a:rPr lang="en-US" smtClean="0"/>
              <a:t>on September 6-8 2021 in Louvain-la-Neuve, where we got computer scientists and physicists in the same place to discuss possible applications</a:t>
            </a:r>
            <a:endParaRPr lang="en-US" dirty="0" smtClean="0"/>
          </a:p>
          <a:p>
            <a:r>
              <a:rPr lang="en-US" smtClean="0"/>
              <a:t>Extra support </a:t>
            </a:r>
            <a:r>
              <a:rPr lang="en-US" dirty="0" smtClean="0"/>
              <a:t>for this </a:t>
            </a:r>
            <a:r>
              <a:rPr lang="en-US" smtClean="0"/>
              <a:t>activity is provided by IRIS-HEP and JENAA</a:t>
            </a:r>
            <a:endParaRPr lang="en-US" dirty="0" smtClean="0"/>
          </a:p>
          <a:p>
            <a:endParaRPr lang="en-US" smtClean="0"/>
          </a:p>
          <a:p>
            <a:pPr marL="0" indent="0">
              <a:buNone/>
            </a:pPr>
            <a:r>
              <a:rPr lang="en-US" smtClean="0"/>
              <a:t>If you are a detector developer or a software developer, you are welcome to join, propose applications, become a member of MODE</a:t>
            </a:r>
          </a:p>
          <a:p>
            <a:pPr marL="0" indent="0">
              <a:buNone/>
            </a:pPr>
            <a:r>
              <a:rPr lang="en-US" b="1" smtClean="0">
                <a:solidFill>
                  <a:srgbClr val="C00000"/>
                </a:solidFill>
              </a:rPr>
              <a:t>Every solved application = a publication AND added knowledge base on solving these hard problems!</a:t>
            </a:r>
          </a:p>
          <a:p>
            <a:pPr marL="0" indent="0">
              <a:buNone/>
            </a:pPr>
            <a:endParaRPr lang="en-US" dirty="0" smtClean="0"/>
          </a:p>
          <a:p>
            <a:pPr marL="0" indent="0">
              <a:buNone/>
            </a:pPr>
            <a:endParaRPr lang="en-US" dirty="0"/>
          </a:p>
        </p:txBody>
      </p:sp>
      <p:pic>
        <p:nvPicPr>
          <p:cNvPr id="4" name="Immagine 3"/>
          <p:cNvPicPr>
            <a:picLocks noChangeAspect="1"/>
          </p:cNvPicPr>
          <p:nvPr/>
        </p:nvPicPr>
        <p:blipFill>
          <a:blip r:embed="rId2"/>
          <a:stretch>
            <a:fillRect/>
          </a:stretch>
        </p:blipFill>
        <p:spPr>
          <a:xfrm>
            <a:off x="7148147" y="1417035"/>
            <a:ext cx="4926416" cy="5168926"/>
          </a:xfrm>
          <a:prstGeom prst="rect">
            <a:avLst/>
          </a:prstGeom>
        </p:spPr>
      </p:pic>
      <p:pic>
        <p:nvPicPr>
          <p:cNvPr id="5" name="Picture 10" descr="Image result for iris-h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794" y="331255"/>
            <a:ext cx="1234353" cy="928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1289405" y="359263"/>
            <a:ext cx="877717" cy="907674"/>
          </a:xfrm>
          <a:prstGeom prst="rect">
            <a:avLst/>
          </a:prstGeom>
        </p:spPr>
      </p:pic>
      <p:pic>
        <p:nvPicPr>
          <p:cNvPr id="7" name="Picture 6" descr="HOSTING OFFERS FOR H2020-MSCA-IF CALL - UCLouvain, Belgium | EURAX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2771" y="336728"/>
            <a:ext cx="1121764" cy="843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5.googleusercontent.com/ATfI_TI-jjL4G-80H2J05N94UXCGWGjGEHUoyLZSNy13hvjusaSDWQfJex3ibvzObAanKGVVBbDjSamxHtdE1Rcps4s9qZ4-LFZQvheeJQVIo85JNmqZi3zgQEUMAyO6GbinA81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2078" y="331255"/>
            <a:ext cx="1004916" cy="848873"/>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numero diapositiva 9"/>
          <p:cNvSpPr>
            <a:spLocks noGrp="1"/>
          </p:cNvSpPr>
          <p:nvPr>
            <p:ph type="sldNum" sz="quarter" idx="12"/>
          </p:nvPr>
        </p:nvSpPr>
        <p:spPr/>
        <p:txBody>
          <a:bodyPr/>
          <a:lstStyle/>
          <a:p>
            <a:fld id="{C6657B89-A023-4184-86DD-540BD0318D04}" type="slidenum">
              <a:rPr lang="en-US" smtClean="0"/>
              <a:t>81</a:t>
            </a:fld>
            <a:endParaRPr lang="en-US"/>
          </a:p>
        </p:txBody>
      </p:sp>
    </p:spTree>
    <p:extLst>
      <p:ext uri="{BB962C8B-B14F-4D97-AF65-F5344CB8AC3E}">
        <p14:creationId xmlns:p14="http://schemas.microsoft.com/office/powerpoint/2010/main" val="20471913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smtClean="0">
                <a:solidFill>
                  <a:srgbClr val="C00000"/>
                </a:solidFill>
              </a:rPr>
              <a:t>Serendipitous alignment: the case of HCAL</a:t>
            </a:r>
            <a:endParaRPr lang="it-IT" b="1" dirty="0">
              <a:solidFill>
                <a:srgbClr val="C00000"/>
              </a:solidFill>
            </a:endParaRPr>
          </a:p>
        </p:txBody>
      </p:sp>
      <p:sp>
        <p:nvSpPr>
          <p:cNvPr id="3" name="Segnaposto contenuto 2"/>
          <p:cNvSpPr>
            <a:spLocks noGrp="1"/>
          </p:cNvSpPr>
          <p:nvPr>
            <p:ph idx="1"/>
          </p:nvPr>
        </p:nvSpPr>
        <p:spPr>
          <a:xfrm>
            <a:off x="838200" y="1825625"/>
            <a:ext cx="6788972" cy="4867406"/>
          </a:xfrm>
        </p:spPr>
        <p:txBody>
          <a:bodyPr>
            <a:normAutofit fontScale="70000" lnSpcReduction="20000"/>
          </a:bodyPr>
          <a:lstStyle/>
          <a:p>
            <a:pPr marL="0" indent="0">
              <a:buNone/>
            </a:pPr>
            <a:r>
              <a:rPr lang="en-GB" smtClean="0"/>
              <a:t>Take the LHC experiments for a telling example. CMS</a:t>
            </a:r>
            <a:r>
              <a:rPr lang="en-GB"/>
              <a:t> </a:t>
            </a:r>
            <a:r>
              <a:rPr lang="en-GB" smtClean="0"/>
              <a:t>was </a:t>
            </a:r>
            <a:r>
              <a:rPr lang="en-GB" dirty="0" smtClean="0"/>
              <a:t>originally </a:t>
            </a:r>
            <a:r>
              <a:rPr lang="en-GB" dirty="0"/>
              <a:t>endowed with a less performant hadron calorimeter </a:t>
            </a:r>
            <a:r>
              <a:rPr lang="en-GB"/>
              <a:t>than </a:t>
            </a:r>
            <a:r>
              <a:rPr lang="en-GB" smtClean="0"/>
              <a:t>ATLAS. But </a:t>
            </a:r>
            <a:r>
              <a:rPr lang="en-GB" smtClean="0">
                <a:solidFill>
                  <a:srgbClr val="0070C0"/>
                </a:solidFill>
              </a:rPr>
              <a:t>hadron calorimetry ended up being crucial for a number of new physics searches </a:t>
            </a:r>
            <a:r>
              <a:rPr lang="en-GB" smtClean="0"/>
              <a:t>involving boosted jets. </a:t>
            </a:r>
          </a:p>
          <a:p>
            <a:pPr marL="0" indent="0">
              <a:buNone/>
            </a:pPr>
            <a:r>
              <a:rPr lang="en-GB" smtClean="0"/>
              <a:t>CMS regained </a:t>
            </a:r>
            <a:r>
              <a:rPr lang="en-GB" dirty="0" smtClean="0"/>
              <a:t>the lost ground through </a:t>
            </a:r>
            <a:r>
              <a:rPr lang="en-GB" dirty="0"/>
              <a:t>the high </a:t>
            </a:r>
            <a:r>
              <a:rPr lang="en-GB"/>
              <a:t>performance </a:t>
            </a:r>
            <a:r>
              <a:rPr lang="en-GB" smtClean="0"/>
              <a:t>of its </a:t>
            </a:r>
            <a:r>
              <a:rPr lang="en-GB" dirty="0"/>
              <a:t>“particle flow” reconstruction </a:t>
            </a:r>
            <a:r>
              <a:rPr lang="en-GB" dirty="0" smtClean="0"/>
              <a:t>algorithm</a:t>
            </a:r>
            <a:r>
              <a:rPr lang="en-US" dirty="0"/>
              <a:t> </a:t>
            </a:r>
            <a:r>
              <a:rPr lang="en-US" dirty="0" smtClean="0">
                <a:solidFill>
                  <a:srgbClr val="00B050"/>
                </a:solidFill>
              </a:rPr>
              <a:t>[10]</a:t>
            </a:r>
            <a:r>
              <a:rPr lang="en-GB" dirty="0" smtClean="0"/>
              <a:t>. </a:t>
            </a:r>
          </a:p>
          <a:p>
            <a:pPr marL="0" indent="0">
              <a:buNone/>
            </a:pPr>
            <a:endParaRPr lang="en-GB" dirty="0" smtClean="0"/>
          </a:p>
          <a:p>
            <a:pPr marL="0" indent="0">
              <a:buNone/>
            </a:pPr>
            <a:r>
              <a:rPr lang="en-GB" dirty="0" smtClean="0"/>
              <a:t>This </a:t>
            </a:r>
            <a:r>
              <a:rPr lang="en-GB" dirty="0"/>
              <a:t>was only possible thanks to the </a:t>
            </a:r>
            <a:r>
              <a:rPr lang="en-GB" dirty="0">
                <a:solidFill>
                  <a:srgbClr val="0070C0"/>
                </a:solidFill>
              </a:rPr>
              <a:t>high magnetic field integral of CMS</a:t>
            </a:r>
            <a:r>
              <a:rPr lang="en-GB" dirty="0"/>
              <a:t>, which spreads out charged particles of different momenta within jets, easing their matching to calorimeter deposits. </a:t>
            </a:r>
            <a:endParaRPr lang="en-GB" dirty="0" smtClean="0"/>
          </a:p>
          <a:p>
            <a:pPr marL="0" indent="0">
              <a:buNone/>
            </a:pPr>
            <a:endParaRPr lang="en-GB" dirty="0" smtClean="0"/>
          </a:p>
          <a:p>
            <a:pPr marL="0" indent="0">
              <a:buNone/>
            </a:pPr>
            <a:r>
              <a:rPr lang="en-GB" dirty="0" smtClean="0"/>
              <a:t>This </a:t>
            </a:r>
            <a:r>
              <a:rPr lang="en-GB" i="1" dirty="0">
                <a:solidFill>
                  <a:srgbClr val="0070C0"/>
                </a:solidFill>
              </a:rPr>
              <a:t>post-hoc</a:t>
            </a:r>
            <a:r>
              <a:rPr lang="en-GB" dirty="0">
                <a:solidFill>
                  <a:srgbClr val="0070C0"/>
                </a:solidFill>
              </a:rPr>
              <a:t> exploitation of the solenoid characteristics</a:t>
            </a:r>
            <a:r>
              <a:rPr lang="en-GB" dirty="0"/>
              <a:t>, whose </a:t>
            </a:r>
            <a:r>
              <a:rPr lang="en-GB"/>
              <a:t>original </a:t>
            </a:r>
            <a:r>
              <a:rPr lang="en-GB" smtClean="0"/>
              <a:t>specifications </a:t>
            </a:r>
            <a:r>
              <a:rPr lang="en-GB" dirty="0"/>
              <a:t>were rather driven by compactness and transverse </a:t>
            </a:r>
            <a:r>
              <a:rPr lang="en-GB"/>
              <a:t>momentum </a:t>
            </a:r>
            <a:r>
              <a:rPr lang="en-GB" smtClean="0"/>
              <a:t>resolution, </a:t>
            </a:r>
            <a:r>
              <a:rPr lang="en-GB" dirty="0">
                <a:solidFill>
                  <a:srgbClr val="0070C0"/>
                </a:solidFill>
              </a:rPr>
              <a:t>is a </a:t>
            </a:r>
            <a:r>
              <a:rPr lang="en-GB" b="1" dirty="0">
                <a:solidFill>
                  <a:srgbClr val="0070C0"/>
                </a:solidFill>
              </a:rPr>
              <a:t>striking example of </a:t>
            </a:r>
            <a:r>
              <a:rPr lang="en-GB" b="1">
                <a:solidFill>
                  <a:srgbClr val="0070C0"/>
                </a:solidFill>
              </a:rPr>
              <a:t>how </a:t>
            </a:r>
            <a:r>
              <a:rPr lang="en-GB" b="1" smtClean="0">
                <a:solidFill>
                  <a:srgbClr val="0070C0"/>
                </a:solidFill>
              </a:rPr>
              <a:t>the </a:t>
            </a:r>
            <a:r>
              <a:rPr lang="en-GB" b="1" dirty="0">
                <a:solidFill>
                  <a:srgbClr val="0070C0"/>
                </a:solidFill>
              </a:rPr>
              <a:t>combined search of hardware and software </a:t>
            </a:r>
            <a:r>
              <a:rPr lang="en-GB" b="1">
                <a:solidFill>
                  <a:srgbClr val="0070C0"/>
                </a:solidFill>
              </a:rPr>
              <a:t>solutions </a:t>
            </a:r>
            <a:r>
              <a:rPr lang="en-GB" b="1" smtClean="0">
                <a:solidFill>
                  <a:srgbClr val="0070C0"/>
                </a:solidFill>
              </a:rPr>
              <a:t>may be proficuous </a:t>
            </a:r>
            <a:r>
              <a:rPr lang="en-GB" smtClean="0"/>
              <a:t>to </a:t>
            </a:r>
            <a:r>
              <a:rPr lang="en-GB" dirty="0"/>
              <a:t>inform the optimization of a modern particle detector.</a:t>
            </a:r>
            <a:r>
              <a:rPr lang="it-IT" dirty="0"/>
              <a:t> </a:t>
            </a:r>
          </a:p>
        </p:txBody>
      </p:sp>
      <p:pic>
        <p:nvPicPr>
          <p:cNvPr id="1026" name="Picture 2" descr="Particle-flow reconstruction and global event description with the CMS  detector - CERN Document 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172" y="1795861"/>
            <a:ext cx="4746961" cy="4213032"/>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r>
              <a:rPr lang="en-US" smtClean="0"/>
              <a:t>T. Dorigo, Differentiable Programming for Fundamental Physics</a:t>
            </a:r>
            <a:endParaRPr lang="en-US"/>
          </a:p>
        </p:txBody>
      </p:sp>
      <p:sp>
        <p:nvSpPr>
          <p:cNvPr id="6" name="Segnaposto numero diapositiva 5"/>
          <p:cNvSpPr>
            <a:spLocks noGrp="1"/>
          </p:cNvSpPr>
          <p:nvPr>
            <p:ph type="sldNum" sz="quarter" idx="12"/>
          </p:nvPr>
        </p:nvSpPr>
        <p:spPr/>
        <p:txBody>
          <a:bodyPr/>
          <a:lstStyle/>
          <a:p>
            <a:fld id="{C6657B89-A023-4184-86DD-540BD0318D04}" type="slidenum">
              <a:rPr lang="en-US" smtClean="0"/>
              <a:t>82</a:t>
            </a:fld>
            <a:endParaRPr lang="en-US"/>
          </a:p>
        </p:txBody>
      </p:sp>
    </p:spTree>
    <p:extLst>
      <p:ext uri="{BB962C8B-B14F-4D97-AF65-F5344CB8AC3E}">
        <p14:creationId xmlns:p14="http://schemas.microsoft.com/office/powerpoint/2010/main" val="39590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7584" y="233304"/>
            <a:ext cx="10515600" cy="1325563"/>
          </a:xfrm>
        </p:spPr>
        <p:txBody>
          <a:bodyPr/>
          <a:lstStyle/>
          <a:p>
            <a:r>
              <a:rPr lang="it-IT" b="1" smtClean="0">
                <a:solidFill>
                  <a:srgbClr val="C00000"/>
                </a:solidFill>
              </a:rPr>
              <a:t>High-Energy Physics and AI</a:t>
            </a:r>
            <a:endParaRPr lang="it-IT" b="1" dirty="0">
              <a:solidFill>
                <a:srgbClr val="C00000"/>
              </a:solidFill>
            </a:endParaRPr>
          </a:p>
        </p:txBody>
      </p:sp>
      <p:sp>
        <p:nvSpPr>
          <p:cNvPr id="3" name="Segnaposto contenuto 2"/>
          <p:cNvSpPr>
            <a:spLocks noGrp="1"/>
          </p:cNvSpPr>
          <p:nvPr>
            <p:ph idx="1"/>
          </p:nvPr>
        </p:nvSpPr>
        <p:spPr>
          <a:xfrm>
            <a:off x="434169" y="1558867"/>
            <a:ext cx="7259403" cy="5207134"/>
          </a:xfrm>
        </p:spPr>
        <p:txBody>
          <a:bodyPr>
            <a:normAutofit fontScale="70000" lnSpcReduction="20000"/>
          </a:bodyPr>
          <a:lstStyle/>
          <a:p>
            <a:pPr marL="0" indent="0">
              <a:buNone/>
            </a:pPr>
            <a:r>
              <a:rPr lang="it-IT" smtClean="0"/>
              <a:t>While the use of AI is common to all research areas of fundamental physics [incl. high-energy physics (HEP), astro-HEP, nuclear, neutrino,...], </a:t>
            </a:r>
            <a:r>
              <a:rPr lang="it-IT" b="1" smtClean="0"/>
              <a:t>we focus on HEP examples here</a:t>
            </a:r>
          </a:p>
          <a:p>
            <a:pPr marL="0" indent="0">
              <a:buNone/>
            </a:pPr>
            <a:r>
              <a:rPr lang="it-IT" smtClean="0"/>
              <a:t>In HEP we study the inner structure of matter by colliding high-energy particle beams. Reactions produce complex «events». </a:t>
            </a:r>
          </a:p>
          <a:p>
            <a:pPr marL="0" indent="0">
              <a:buNone/>
            </a:pPr>
            <a:endParaRPr lang="it-IT"/>
          </a:p>
          <a:p>
            <a:pPr>
              <a:buFont typeface="Wingdings" panose="05000000000000000000" pitchFamily="2" charset="2"/>
              <a:buChar char="Ø"/>
            </a:pPr>
            <a:r>
              <a:rPr lang="it-IT" smtClean="0"/>
              <a:t>We need to reconstruct the reactions from the information we collect of all secondary interactions between produced particles and detection elements</a:t>
            </a:r>
            <a:r>
              <a:rPr lang="it-IT"/>
              <a:t> </a:t>
            </a:r>
            <a:r>
              <a:rPr lang="it-IT" smtClean="0">
                <a:sym typeface="Wingdings" panose="05000000000000000000" pitchFamily="2" charset="2"/>
              </a:rPr>
              <a:t></a:t>
            </a:r>
            <a:r>
              <a:rPr lang="it-IT" smtClean="0">
                <a:solidFill>
                  <a:srgbClr val="FF0000"/>
                </a:solidFill>
                <a:sym typeface="Wingdings" panose="05000000000000000000" pitchFamily="2" charset="2"/>
              </a:rPr>
              <a:t> inference, pattern recognition, dimensionality reduction </a:t>
            </a:r>
            <a:endParaRPr lang="it-IT" dirty="0" smtClean="0">
              <a:solidFill>
                <a:srgbClr val="FF0000"/>
              </a:solidFill>
              <a:sym typeface="Wingdings" panose="05000000000000000000" pitchFamily="2" charset="2"/>
            </a:endParaRPr>
          </a:p>
          <a:p>
            <a:pPr>
              <a:buFont typeface="Wingdings" panose="05000000000000000000" pitchFamily="2" charset="2"/>
              <a:buChar char="Ø"/>
            </a:pPr>
            <a:r>
              <a:rPr lang="it-IT" smtClean="0">
                <a:sym typeface="Wingdings" panose="05000000000000000000" pitchFamily="2" charset="2"/>
              </a:rPr>
              <a:t>We need to identify rare signals in enormous datasets dominated by backgrounds</a:t>
            </a:r>
            <a:r>
              <a:rPr lang="it-IT">
                <a:sym typeface="Wingdings" panose="05000000000000000000" pitchFamily="2" charset="2"/>
              </a:rPr>
              <a:t> </a:t>
            </a:r>
            <a:r>
              <a:rPr lang="it-IT" smtClean="0">
                <a:sym typeface="Wingdings" panose="05000000000000000000" pitchFamily="2" charset="2"/>
              </a:rPr>
              <a:t> </a:t>
            </a:r>
            <a:r>
              <a:rPr lang="it-IT" smtClean="0">
                <a:solidFill>
                  <a:srgbClr val="FF0000"/>
                </a:solidFill>
                <a:sym typeface="Wingdings" panose="05000000000000000000" pitchFamily="2" charset="2"/>
              </a:rPr>
              <a:t>classification</a:t>
            </a:r>
          </a:p>
          <a:p>
            <a:pPr>
              <a:buFont typeface="Wingdings" panose="05000000000000000000" pitchFamily="2" charset="2"/>
              <a:buChar char="Ø"/>
            </a:pPr>
            <a:r>
              <a:rPr lang="it-IT" smtClean="0">
                <a:sym typeface="Wingdings" panose="05000000000000000000" pitchFamily="2" charset="2"/>
              </a:rPr>
              <a:t>We want to measure physical quantities with the utmost precision  </a:t>
            </a:r>
            <a:r>
              <a:rPr lang="it-IT" smtClean="0">
                <a:solidFill>
                  <a:srgbClr val="FF0000"/>
                </a:solidFill>
                <a:sym typeface="Wingdings" panose="05000000000000000000" pitchFamily="2" charset="2"/>
              </a:rPr>
              <a:t>regression, optimized inference</a:t>
            </a:r>
            <a:endParaRPr lang="it-IT" dirty="0" smtClean="0">
              <a:solidFill>
                <a:srgbClr val="FF0000"/>
              </a:solidFill>
              <a:sym typeface="Wingdings" panose="05000000000000000000" pitchFamily="2" charset="2"/>
            </a:endParaRPr>
          </a:p>
          <a:p>
            <a:pPr>
              <a:buFont typeface="Wingdings" panose="05000000000000000000" pitchFamily="2" charset="2"/>
              <a:buChar char="Ø"/>
            </a:pPr>
            <a:r>
              <a:rPr lang="it-IT" smtClean="0">
                <a:sym typeface="Wingdings" panose="05000000000000000000" pitchFamily="2" charset="2"/>
              </a:rPr>
              <a:t>We search for unpredicted structures in data  unsupervised learning: </a:t>
            </a:r>
            <a:r>
              <a:rPr lang="it-IT" smtClean="0">
                <a:solidFill>
                  <a:srgbClr val="FF0000"/>
                </a:solidFill>
                <a:sym typeface="Wingdings" panose="05000000000000000000" pitchFamily="2" charset="2"/>
              </a:rPr>
              <a:t>clustering,  anomaly detection</a:t>
            </a:r>
          </a:p>
          <a:p>
            <a:pPr>
              <a:buFont typeface="Wingdings" panose="05000000000000000000" pitchFamily="2" charset="2"/>
              <a:buChar char="Ø"/>
            </a:pPr>
            <a:endParaRPr lang="it-IT" smtClean="0">
              <a:solidFill>
                <a:srgbClr val="FF0000"/>
              </a:solidFill>
              <a:sym typeface="Wingdings" panose="05000000000000000000" pitchFamily="2" charset="2"/>
            </a:endParaRPr>
          </a:p>
          <a:p>
            <a:pPr marL="0" indent="0">
              <a:buNone/>
            </a:pPr>
            <a:r>
              <a:rPr lang="it-IT" smtClean="0">
                <a:solidFill>
                  <a:srgbClr val="0070C0"/>
                </a:solidFill>
                <a:sym typeface="Wingdings" panose="05000000000000000000" pitchFamily="2" charset="2"/>
              </a:rPr>
              <a:t>In these and other applications, AI tools are fundamental helpers. </a:t>
            </a:r>
            <a:endParaRPr lang="it-IT" dirty="0"/>
          </a:p>
        </p:txBody>
      </p:sp>
      <p:pic>
        <p:nvPicPr>
          <p:cNvPr id="5" name="Immagine 4"/>
          <p:cNvPicPr>
            <a:picLocks noChangeAspect="1"/>
          </p:cNvPicPr>
          <p:nvPr/>
        </p:nvPicPr>
        <p:blipFill>
          <a:blip r:embed="rId2"/>
          <a:stretch>
            <a:fillRect/>
          </a:stretch>
        </p:blipFill>
        <p:spPr>
          <a:xfrm>
            <a:off x="7880171" y="212814"/>
            <a:ext cx="4204058" cy="2692106"/>
          </a:xfrm>
          <a:prstGeom prst="rect">
            <a:avLst/>
          </a:prstGeom>
        </p:spPr>
      </p:pic>
      <p:pic>
        <p:nvPicPr>
          <p:cNvPr id="6" name="Immagine 5"/>
          <p:cNvPicPr>
            <a:picLocks noChangeAspect="1"/>
          </p:cNvPicPr>
          <p:nvPr/>
        </p:nvPicPr>
        <p:blipFill>
          <a:blip r:embed="rId3"/>
          <a:stretch>
            <a:fillRect/>
          </a:stretch>
        </p:blipFill>
        <p:spPr>
          <a:xfrm>
            <a:off x="7885606" y="3593127"/>
            <a:ext cx="4204058" cy="3172874"/>
          </a:xfrm>
          <a:prstGeom prst="rect">
            <a:avLst/>
          </a:prstGeom>
        </p:spPr>
      </p:pic>
      <p:sp>
        <p:nvSpPr>
          <p:cNvPr id="9" name="Segnaposto numero diapositiva 8"/>
          <p:cNvSpPr>
            <a:spLocks noGrp="1"/>
          </p:cNvSpPr>
          <p:nvPr>
            <p:ph type="sldNum" sz="quarter" idx="12"/>
          </p:nvPr>
        </p:nvSpPr>
        <p:spPr/>
        <p:txBody>
          <a:bodyPr/>
          <a:lstStyle/>
          <a:p>
            <a:fld id="{85633A74-02BA-47BE-ABA7-1B8E2337A7EC}" type="slidenum">
              <a:rPr lang="it-IT" smtClean="0"/>
              <a:t>9</a:t>
            </a:fld>
            <a:endParaRPr lang="it-IT"/>
          </a:p>
        </p:txBody>
      </p:sp>
      <p:sp>
        <p:nvSpPr>
          <p:cNvPr id="10" name="CasellaDiTesto 9"/>
          <p:cNvSpPr txBox="1"/>
          <p:nvPr/>
        </p:nvSpPr>
        <p:spPr>
          <a:xfrm>
            <a:off x="7885606" y="3025381"/>
            <a:ext cx="4198623" cy="523220"/>
          </a:xfrm>
          <a:prstGeom prst="rect">
            <a:avLst/>
          </a:prstGeom>
          <a:noFill/>
        </p:spPr>
        <p:txBody>
          <a:bodyPr wrap="square" rtlCol="0">
            <a:spAutoFit/>
          </a:bodyPr>
          <a:lstStyle/>
          <a:p>
            <a:r>
              <a:rPr lang="it-IT" sz="1400" i="1" smtClean="0"/>
              <a:t>Above: the CMS experiment at CERN; below: computer reconstruction of particle signals produced in a collision</a:t>
            </a:r>
            <a:endParaRPr lang="it-IT" sz="1400" i="1"/>
          </a:p>
        </p:txBody>
      </p:sp>
    </p:spTree>
    <p:extLst>
      <p:ext uri="{BB962C8B-B14F-4D97-AF65-F5344CB8AC3E}">
        <p14:creationId xmlns:p14="http://schemas.microsoft.com/office/powerpoint/2010/main" val="30796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17092</TotalTime>
  <Words>9189</Words>
  <Application>Microsoft Office PowerPoint</Application>
  <PresentationFormat>Widescreen</PresentationFormat>
  <Paragraphs>798</Paragraphs>
  <Slides>82</Slides>
  <Notes>0</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82</vt:i4>
      </vt:variant>
    </vt:vector>
  </HeadingPairs>
  <TitlesOfParts>
    <vt:vector size="91" baseType="lpstr">
      <vt:lpstr>Arial</vt:lpstr>
      <vt:lpstr>Calibri</vt:lpstr>
      <vt:lpstr>Calibri Light</vt:lpstr>
      <vt:lpstr>Cambria Math</vt:lpstr>
      <vt:lpstr>Helvetica Neue</vt:lpstr>
      <vt:lpstr>Helvetica Neue Medium</vt:lpstr>
      <vt:lpstr>Times New Roman</vt:lpstr>
      <vt:lpstr>Wingdings</vt:lpstr>
      <vt:lpstr>Office Theme</vt:lpstr>
      <vt:lpstr>Applications of Differentiable Programming  to Fundamental Physics Research:  Status and Perspectives</vt:lpstr>
      <vt:lpstr>Abstract</vt:lpstr>
      <vt:lpstr>Contents of this lecture</vt:lpstr>
      <vt:lpstr>What is Intelligence ?</vt:lpstr>
      <vt:lpstr>What is Artificial Intelligence ?</vt:lpstr>
      <vt:lpstr> BTW - Can We Agree on What "Learning" Is?</vt:lpstr>
      <vt:lpstr>Analogies: The Heart of Thinking</vt:lpstr>
      <vt:lpstr>Classification and the Scientific Method</vt:lpstr>
      <vt:lpstr>High-Energy Physics and AI</vt:lpstr>
      <vt:lpstr>Beyond classification and regression: Current AI directions in fundamental physics</vt:lpstr>
      <vt:lpstr>Cooking up good summaries</vt:lpstr>
      <vt:lpstr>The inverse problem: simulation-based inference</vt:lpstr>
      <vt:lpstr>The rise of deep learning in HEP</vt:lpstr>
      <vt:lpstr>Looking deeper into the best solution</vt:lpstr>
      <vt:lpstr>New ways to detect particles: boosted jets</vt:lpstr>
      <vt:lpstr>Tracking Particles in Dense Environments</vt:lpstr>
      <vt:lpstr>Object condensation</vt:lpstr>
      <vt:lpstr>Object condensation / 2 –  Example on image data</vt:lpstr>
      <vt:lpstr>OC 3 - Application to  particle reconstruction</vt:lpstr>
      <vt:lpstr>Incorporation of Nuisances in Classification</vt:lpstr>
      <vt:lpstr>Taking it one step further</vt:lpstr>
      <vt:lpstr>Future Challenges: Introduction/1 </vt:lpstr>
      <vt:lpstr>Future Challenges: Introduction/2  </vt:lpstr>
      <vt:lpstr>Future Challenges: Introduction/3 </vt:lpstr>
      <vt:lpstr>The Status Quo</vt:lpstr>
      <vt:lpstr>Optimal for what?</vt:lpstr>
      <vt:lpstr>Recipe for a perfect dinner</vt:lpstr>
      <vt:lpstr>Recipe for a perfect detector</vt:lpstr>
      <vt:lpstr>Makeshift surrogates of objectives</vt:lpstr>
      <vt:lpstr>Makeshift surrogates of objectives</vt:lpstr>
      <vt:lpstr>The design space is large – no, larger</vt:lpstr>
      <vt:lpstr>Speaking of calorimeters…</vt:lpstr>
      <vt:lpstr>A hybrid calorimeter?</vt:lpstr>
      <vt:lpstr>Muon energy measurement in a calorimeter?</vt:lpstr>
      <vt:lpstr>Results of Regression with CNNs</vt:lpstr>
      <vt:lpstr>Results of Regression with CNNs</vt:lpstr>
      <vt:lpstr>How large are the gains of a full optimization?</vt:lpstr>
      <vt:lpstr>One example of geometry optimization: MUonE</vt:lpstr>
      <vt:lpstr>MUonE optimization</vt:lpstr>
      <vt:lpstr>MUonE optimization</vt:lpstr>
      <vt:lpstr>Computer science to the rescue</vt:lpstr>
      <vt:lpstr>Automatic Differentiation</vt:lpstr>
      <vt:lpstr>The frontier: «inference-aware» analysis methods</vt:lpstr>
      <vt:lpstr>A study of muon shielding in SHIP</vt:lpstr>
      <vt:lpstr>Presentazione standard di PowerPoint</vt:lpstr>
      <vt:lpstr>Realigning design choices and ultimate goals</vt:lpstr>
      <vt:lpstr>And for the time being...</vt:lpstr>
      <vt:lpstr>And for the time being...</vt:lpstr>
      <vt:lpstr>*VERY* preliminary results</vt:lpstr>
      <vt:lpstr>1st MODE Workshop,  September 6-8, 2021 </vt:lpstr>
      <vt:lpstr>NPNI article</vt:lpstr>
      <vt:lpstr>THANK YOU FOR YOUR ATTENTION!</vt:lpstr>
      <vt:lpstr>References</vt:lpstr>
      <vt:lpstr>References /2 </vt:lpstr>
      <vt:lpstr>References / 3</vt:lpstr>
      <vt:lpstr>References / 4</vt:lpstr>
      <vt:lpstr>References / 5</vt:lpstr>
      <vt:lpstr>References / 6</vt:lpstr>
      <vt:lpstr>References / 7</vt:lpstr>
      <vt:lpstr>References / 8</vt:lpstr>
      <vt:lpstr>References / 9</vt:lpstr>
      <vt:lpstr>     Backup</vt:lpstr>
      <vt:lpstr>A Five-Slide History of AI : 1 – the Origins</vt:lpstr>
      <vt:lpstr>AI History: 2 – Before the Birth</vt:lpstr>
      <vt:lpstr>AI History: 3 – The Modern Origins</vt:lpstr>
      <vt:lpstr>AI History: 4 – Summers …</vt:lpstr>
      <vt:lpstr>… And Winters</vt:lpstr>
      <vt:lpstr>AI History 5: Machine Learning  AI</vt:lpstr>
      <vt:lpstr>Recipe for a perfect trigger</vt:lpstr>
      <vt:lpstr>When technology exists, and is not used...</vt:lpstr>
      <vt:lpstr>INFERNO</vt:lpstr>
      <vt:lpstr>Replication of tt → τh + jets (TOP-11-004) with CMS Open Data</vt:lpstr>
      <vt:lpstr>Measurement of tt → τh + jets  with INFERNO</vt:lpstr>
      <vt:lpstr>Realigning our design choices to future AI</vt:lpstr>
      <vt:lpstr>LHCb EM calorimeter optimization</vt:lpstr>
      <vt:lpstr>Background: boosted decays and fat jets</vt:lpstr>
      <vt:lpstr>Four-slide description of a differentiable model for design optimization - 1</vt:lpstr>
      <vt:lpstr>Four-slide description of a differentiable model for design optimization - 2</vt:lpstr>
      <vt:lpstr>Four-slide description of a differentiable model for design optimization - 3</vt:lpstr>
      <vt:lpstr>Four-slide description of a differentiable model for design optimization - 4</vt:lpstr>
      <vt:lpstr>Status and next steps</vt:lpstr>
      <vt:lpstr>Serendipitous alignment: the case of HCAL</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Dorigo</dc:creator>
  <cp:lastModifiedBy>Dorigo</cp:lastModifiedBy>
  <cp:revision>203</cp:revision>
  <dcterms:created xsi:type="dcterms:W3CDTF">2020-08-26T08:10:34Z</dcterms:created>
  <dcterms:modified xsi:type="dcterms:W3CDTF">2021-09-28T07:03:25Z</dcterms:modified>
</cp:coreProperties>
</file>