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524" r:id="rId2"/>
    <p:sldId id="525" r:id="rId3"/>
    <p:sldId id="379" r:id="rId4"/>
    <p:sldId id="468" r:id="rId5"/>
    <p:sldId id="546" r:id="rId6"/>
    <p:sldId id="508" r:id="rId7"/>
    <p:sldId id="531" r:id="rId8"/>
    <p:sldId id="545" r:id="rId9"/>
    <p:sldId id="532" r:id="rId10"/>
    <p:sldId id="547" r:id="rId11"/>
    <p:sldId id="406" r:id="rId12"/>
    <p:sldId id="507" r:id="rId13"/>
    <p:sldId id="418" r:id="rId14"/>
    <p:sldId id="416" r:id="rId15"/>
    <p:sldId id="534" r:id="rId16"/>
    <p:sldId id="422" r:id="rId17"/>
    <p:sldId id="548" r:id="rId18"/>
    <p:sldId id="551" r:id="rId19"/>
    <p:sldId id="565" r:id="rId20"/>
    <p:sldId id="550" r:id="rId21"/>
    <p:sldId id="307" r:id="rId22"/>
    <p:sldId id="571" r:id="rId23"/>
    <p:sldId id="557" r:id="rId24"/>
    <p:sldId id="556" r:id="rId25"/>
    <p:sldId id="566" r:id="rId26"/>
    <p:sldId id="558" r:id="rId27"/>
    <p:sldId id="567" r:id="rId28"/>
    <p:sldId id="568" r:id="rId29"/>
    <p:sldId id="569" r:id="rId30"/>
    <p:sldId id="559" r:id="rId31"/>
    <p:sldId id="570" r:id="rId32"/>
    <p:sldId id="552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8B4EA14-2D5C-4BC6-9528-8A734D78E110}">
          <p14:sldIdLst>
            <p14:sldId id="524"/>
            <p14:sldId id="525"/>
            <p14:sldId id="379"/>
            <p14:sldId id="468"/>
            <p14:sldId id="546"/>
            <p14:sldId id="508"/>
            <p14:sldId id="531"/>
            <p14:sldId id="545"/>
            <p14:sldId id="532"/>
            <p14:sldId id="547"/>
            <p14:sldId id="406"/>
            <p14:sldId id="507"/>
            <p14:sldId id="418"/>
            <p14:sldId id="416"/>
            <p14:sldId id="534"/>
            <p14:sldId id="422"/>
            <p14:sldId id="548"/>
            <p14:sldId id="551"/>
            <p14:sldId id="565"/>
            <p14:sldId id="550"/>
            <p14:sldId id="307"/>
            <p14:sldId id="571"/>
            <p14:sldId id="557"/>
            <p14:sldId id="556"/>
            <p14:sldId id="566"/>
            <p14:sldId id="558"/>
            <p14:sldId id="567"/>
            <p14:sldId id="568"/>
            <p14:sldId id="569"/>
            <p14:sldId id="559"/>
            <p14:sldId id="570"/>
            <p14:sldId id="552"/>
          </p14:sldIdLst>
        </p14:section>
        <p14:section name="spare" id="{E908F361-DB32-9644-9028-9B65B82EBC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55DFF"/>
    <a:srgbClr val="015303"/>
    <a:srgbClr val="E618CD"/>
    <a:srgbClr val="000000"/>
    <a:srgbClr val="FFFF66"/>
    <a:srgbClr val="F96307"/>
    <a:srgbClr val="008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5116" autoAdjust="0"/>
  </p:normalViewPr>
  <p:slideViewPr>
    <p:cSldViewPr>
      <p:cViewPr varScale="1">
        <p:scale>
          <a:sx n="55" d="100"/>
          <a:sy n="55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28D1C-B1A7-40B0-A705-EDDBBD42C04E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669F4-C91C-4967-8FE8-12B4C7579C0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49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3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879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48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3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37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706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53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40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43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88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59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31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238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19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69F4-C91C-4967-8FE8-12B4C7579C0E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89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tango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tango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tango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tango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tango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tango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tango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tango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tango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62226A6-FA2B-4BCF-9CAE-B3F417191048}" type="datetimeFigureOut">
              <a:rPr lang="it-IT" smtClean="0"/>
              <a:pPr/>
              <a:t>24/10/2019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F38476C-98E0-4AAC-96CF-F08E8ACF9ECC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043" y="3429000"/>
            <a:ext cx="91976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STRANEX</a:t>
            </a:r>
          </a:p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Recent progress and perspectives in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STRANge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EXotic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atoms studies and related topics</a:t>
            </a:r>
            <a:endParaRPr lang="it-IT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0E7665-F524-447F-B044-78D33915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523" y="1375734"/>
            <a:ext cx="3046953" cy="1909250"/>
          </a:xfrm>
          <a:prstGeom prst="rect">
            <a:avLst/>
          </a:prstGeom>
        </p:spPr>
      </p:pic>
      <p:sp>
        <p:nvSpPr>
          <p:cNvPr id="7" name="CasellaDiTesto 4">
            <a:extLst>
              <a:ext uri="{FF2B5EF4-FFF2-40B4-BE49-F238E27FC236}">
                <a16:creationId xmlns:a16="http://schemas.microsoft.com/office/drawing/2014/main" id="{042CA186-C660-4242-BA4B-34B696EB6812}"/>
              </a:ext>
            </a:extLst>
          </p:cNvPr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algn="ctr"/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Trento, 21-25 / 10/ 2019 </a:t>
            </a:r>
            <a:endParaRPr lang="it-IT" sz="2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63352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Istituto Nazionale Fisica Nucleare - Laboratori Nazionali di Frascati</a:t>
            </a:r>
            <a:endParaRPr lang="it-IT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6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Outline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7567" y="1793736"/>
            <a:ext cx="9028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Kaonic atoms physics at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New Silicon Drift Detectors (SDDs) technology for precision KD measurements</a:t>
            </a:r>
          </a:p>
          <a:p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SDDs in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65562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2049D2-6F40-4818-BE41-6F2EABB7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449" y="2041217"/>
            <a:ext cx="4335386" cy="3478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DD444-209C-4C1B-B8C5-165E7655AF6E}"/>
              </a:ext>
            </a:extLst>
          </p:cNvPr>
          <p:cNvSpPr txBox="1"/>
          <p:nvPr/>
        </p:nvSpPr>
        <p:spPr>
          <a:xfrm>
            <a:off x="-45763" y="6323667"/>
            <a:ext cx="3850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[1] P.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Rehak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at al,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Instr. Meth. Phys. Res. A235, (1985) 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E8C5A-A406-4087-9659-E47D72A6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0" y="2212981"/>
            <a:ext cx="3375432" cy="2025259"/>
          </a:xfrm>
          <a:prstGeom prst="rect">
            <a:avLst/>
          </a:prstGeom>
          <a:noFill/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919FD74-C487-46F4-B859-3ADFF6BEE81B}"/>
              </a:ext>
            </a:extLst>
          </p:cNvPr>
          <p:cNvSpPr/>
          <p:nvPr/>
        </p:nvSpPr>
        <p:spPr>
          <a:xfrm>
            <a:off x="14217" y="697452"/>
            <a:ext cx="909125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accent4"/>
                </a:solidFill>
                <a:latin typeface="+mj-lt"/>
              </a:rPr>
              <a:t>Silicon Drift </a:t>
            </a:r>
            <a:r>
              <a:rPr lang="it-IT" sz="2800" b="1" dirty="0" err="1">
                <a:solidFill>
                  <a:schemeClr val="accent4"/>
                </a:solidFill>
                <a:latin typeface="+mj-lt"/>
              </a:rPr>
              <a:t>Chamber</a:t>
            </a:r>
            <a:r>
              <a:rPr lang="it-IT" sz="2800" b="1" dirty="0">
                <a:solidFill>
                  <a:schemeClr val="accent4"/>
                </a:solidFill>
                <a:latin typeface="+mj-lt"/>
              </a:rPr>
              <a:t> (SDC)</a:t>
            </a:r>
            <a:endParaRPr lang="it-IT" sz="24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52BC30C-2940-4359-AD81-A8B71055F325}"/>
              </a:ext>
            </a:extLst>
          </p:cNvPr>
          <p:cNvGrpSpPr/>
          <p:nvPr/>
        </p:nvGrpSpPr>
        <p:grpSpPr>
          <a:xfrm>
            <a:off x="-55445" y="764704"/>
            <a:ext cx="9205921" cy="6093296"/>
            <a:chOff x="-73753" y="697452"/>
            <a:chExt cx="9205921" cy="60932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4B1D0F-E9DA-4E12-892B-000015C21FAB}"/>
                </a:ext>
              </a:extLst>
            </p:cNvPr>
            <p:cNvSpPr/>
            <p:nvPr/>
          </p:nvSpPr>
          <p:spPr>
            <a:xfrm>
              <a:off x="-73753" y="6513749"/>
              <a:ext cx="44254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[2] C. Fiorini et al., IEEE transactions on nuclear science, 47(4) (2000)</a:t>
              </a:r>
              <a:endParaRPr lang="it-IT" sz="3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99F4BF24-B7E9-4FEA-8BD8-8B4E889F177C}"/>
                </a:ext>
              </a:extLst>
            </p:cNvPr>
            <p:cNvGrpSpPr/>
            <p:nvPr/>
          </p:nvGrpSpPr>
          <p:grpSpPr>
            <a:xfrm>
              <a:off x="14115" y="697452"/>
              <a:ext cx="9118053" cy="4979722"/>
              <a:chOff x="25947" y="648870"/>
              <a:chExt cx="9118053" cy="4979722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1919FD74-C487-46F4-B859-3ADFF6BEE81B}"/>
                  </a:ext>
                </a:extLst>
              </p:cNvPr>
              <p:cNvSpPr/>
              <p:nvPr/>
            </p:nvSpPr>
            <p:spPr>
              <a:xfrm>
                <a:off x="52747" y="648870"/>
                <a:ext cx="90912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b="1" dirty="0">
                    <a:solidFill>
                      <a:schemeClr val="accent4"/>
                    </a:solidFill>
                    <a:latin typeface="+mj-lt"/>
                  </a:rPr>
                  <a:t>Silicon Drift Detector (SDD)</a:t>
                </a:r>
                <a:endParaRPr lang="it-IT" sz="2400" dirty="0">
                  <a:solidFill>
                    <a:schemeClr val="accent4"/>
                  </a:solidFill>
                  <a:latin typeface="+mj-lt"/>
                </a:endParaRPr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9B9CCB00-801D-4A1C-9B61-92B9F335DC68}"/>
                  </a:ext>
                </a:extLst>
              </p:cNvPr>
              <p:cNvGrpSpPr/>
              <p:nvPr/>
            </p:nvGrpSpPr>
            <p:grpSpPr>
              <a:xfrm>
                <a:off x="25947" y="1602502"/>
                <a:ext cx="8996676" cy="4026090"/>
                <a:chOff x="25947" y="1602502"/>
                <a:chExt cx="8996676" cy="4026090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3544668-9D6A-4209-BB7D-349A7376BE77}"/>
                    </a:ext>
                  </a:extLst>
                </p:cNvPr>
                <p:cNvSpPr txBox="1"/>
                <p:nvPr/>
              </p:nvSpPr>
              <p:spPr>
                <a:xfrm>
                  <a:off x="4716016" y="1602502"/>
                  <a:ext cx="468398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chemeClr val="accent4"/>
                      </a:solidFill>
                    </a:rPr>
                    <a:t>RN</a:t>
                  </a:r>
                </a:p>
              </p:txBody>
            </p:sp>
            <p:grpSp>
              <p:nvGrpSpPr>
                <p:cNvPr id="11" name="Gruppo 10">
                  <a:extLst>
                    <a:ext uri="{FF2B5EF4-FFF2-40B4-BE49-F238E27FC236}">
                      <a16:creationId xmlns:a16="http://schemas.microsoft.com/office/drawing/2014/main" id="{51A7FE2E-0A7C-444C-9356-3465D81104D0}"/>
                    </a:ext>
                  </a:extLst>
                </p:cNvPr>
                <p:cNvGrpSpPr/>
                <p:nvPr/>
              </p:nvGrpSpPr>
              <p:grpSpPr>
                <a:xfrm>
                  <a:off x="25947" y="1879811"/>
                  <a:ext cx="8996676" cy="3612624"/>
                  <a:chOff x="24914" y="1927674"/>
                  <a:chExt cx="8996676" cy="3612624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5412B98F-59C9-4DD3-B14B-653B66AD96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71998" y="1927674"/>
                    <a:ext cx="4449592" cy="3612624"/>
                  </a:xfrm>
                  <a:prstGeom prst="rect">
                    <a:avLst/>
                  </a:prstGeom>
                </p:spPr>
              </p:pic>
              <p:grpSp>
                <p:nvGrpSpPr>
                  <p:cNvPr id="8" name="Gruppo 7">
                    <a:extLst>
                      <a:ext uri="{FF2B5EF4-FFF2-40B4-BE49-F238E27FC236}">
                        <a16:creationId xmlns:a16="http://schemas.microsoft.com/office/drawing/2014/main" id="{E7BC5825-5E4E-4034-854D-B5E6D81C768B}"/>
                      </a:ext>
                    </a:extLst>
                  </p:cNvPr>
                  <p:cNvGrpSpPr/>
                  <p:nvPr/>
                </p:nvGrpSpPr>
                <p:grpSpPr>
                  <a:xfrm>
                    <a:off x="24914" y="1990409"/>
                    <a:ext cx="4273622" cy="2758293"/>
                    <a:chOff x="24914" y="1990409"/>
                    <a:chExt cx="4273622" cy="2758293"/>
                  </a:xfrm>
                </p:grpSpPr>
                <p:sp>
                  <p:nvSpPr>
                    <p:cNvPr id="7" name="Rettangolo 6">
                      <a:extLst>
                        <a:ext uri="{FF2B5EF4-FFF2-40B4-BE49-F238E27FC236}">
                          <a16:creationId xmlns:a16="http://schemas.microsoft.com/office/drawing/2014/main" id="{DA5D6721-BAE1-415B-BD8C-F83FD79860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090" y="3834302"/>
                      <a:ext cx="4038869" cy="914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pic>
                  <p:nvPicPr>
                    <p:cNvPr id="3" name="Immagine 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24914" y="1990409"/>
                      <a:ext cx="4273622" cy="2421394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1640FB4-E0D8-4646-A0B5-0F7BC778F704}"/>
                    </a:ext>
                  </a:extLst>
                </p:cNvPr>
                <p:cNvSpPr txBox="1"/>
                <p:nvPr/>
              </p:nvSpPr>
              <p:spPr>
                <a:xfrm>
                  <a:off x="8288095" y="2962440"/>
                  <a:ext cx="673634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chemeClr val="accent4"/>
                      </a:solidFill>
                    </a:rPr>
                    <a:t>Back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D2C2F18-41C2-4F2B-9E7F-ACD74B06B1F1}"/>
                    </a:ext>
                  </a:extLst>
                </p:cNvPr>
                <p:cNvSpPr txBox="1"/>
                <p:nvPr/>
              </p:nvSpPr>
              <p:spPr>
                <a:xfrm>
                  <a:off x="6058550" y="5328510"/>
                  <a:ext cx="76174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350" b="1" dirty="0">
                      <a:solidFill>
                        <a:schemeClr val="accent4"/>
                      </a:solidFill>
                    </a:rPr>
                    <a:t>Anode</a:t>
                  </a:r>
                </a:p>
              </p:txBody>
            </p:sp>
          </p:grpSp>
        </p:grp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391DD444-209C-4C1B-B8C5-165E7655AF6E}"/>
              </a:ext>
            </a:extLst>
          </p:cNvPr>
          <p:cNvSpPr txBox="1"/>
          <p:nvPr/>
        </p:nvSpPr>
        <p:spPr>
          <a:xfrm>
            <a:off x="-49220" y="433144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391DD444-209C-4C1B-B8C5-165E7655AF6E}"/>
              </a:ext>
            </a:extLst>
          </p:cNvPr>
          <p:cNvSpPr txBox="1"/>
          <p:nvPr/>
        </p:nvSpPr>
        <p:spPr>
          <a:xfrm>
            <a:off x="4632975" y="4816673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197476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4560170"/>
            <a:ext cx="301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3x1 array (SDD:1x1x0.045 cm</a:t>
            </a:r>
            <a:r>
              <a:rPr lang="en-GB" sz="1600" baseline="30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3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919FD74-C487-46F4-B859-3ADFF6BEE81B}"/>
              </a:ext>
            </a:extLst>
          </p:cNvPr>
          <p:cNvSpPr/>
          <p:nvPr/>
        </p:nvSpPr>
        <p:spPr>
          <a:xfrm>
            <a:off x="38837" y="601282"/>
            <a:ext cx="9091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accent4"/>
                </a:solidFill>
                <a:latin typeface="+mj-lt"/>
              </a:rPr>
              <a:t>New technology SDD (FBK + </a:t>
            </a:r>
            <a:r>
              <a:rPr lang="it-IT" sz="2800" b="1" dirty="0" err="1">
                <a:solidFill>
                  <a:schemeClr val="accent4"/>
                </a:solidFill>
                <a:latin typeface="+mj-lt"/>
              </a:rPr>
              <a:t>PoliMi</a:t>
            </a:r>
            <a:r>
              <a:rPr lang="it-IT" sz="2800" b="1" dirty="0">
                <a:solidFill>
                  <a:schemeClr val="accent4"/>
                </a:solidFill>
                <a:latin typeface="+mj-lt"/>
              </a:rPr>
              <a:t> + LNF)</a:t>
            </a:r>
            <a:endParaRPr lang="it-IT" sz="2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242682" y="4571837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j-lt"/>
              </a:rPr>
              <a:t>4x2 array (SDD:0.8x0.8x0.045 cm</a:t>
            </a:r>
            <a:r>
              <a:rPr lang="en-GB" sz="160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3" y="1412776"/>
            <a:ext cx="8856988" cy="5445224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78426" y="1103578"/>
            <a:ext cx="4496731" cy="3843715"/>
            <a:chOff x="78426" y="1103578"/>
            <a:chExt cx="4496731" cy="3843715"/>
          </a:xfrm>
        </p:grpSpPr>
        <p:grpSp>
          <p:nvGrpSpPr>
            <p:cNvPr id="29" name="Gruppo 28"/>
            <p:cNvGrpSpPr/>
            <p:nvPr/>
          </p:nvGrpSpPr>
          <p:grpSpPr>
            <a:xfrm>
              <a:off x="78426" y="1103578"/>
              <a:ext cx="4496731" cy="3843715"/>
              <a:chOff x="1688066" y="1097973"/>
              <a:chExt cx="4496731" cy="3843715"/>
            </a:xfrm>
          </p:grpSpPr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0797" y="1593688"/>
                <a:ext cx="4464000" cy="3348000"/>
              </a:xfrm>
              <a:prstGeom prst="rect">
                <a:avLst/>
              </a:prstGeom>
            </p:spPr>
          </p:pic>
          <p:sp>
            <p:nvSpPr>
              <p:cNvPr id="31" name="CasellaDiTesto 30"/>
              <p:cNvSpPr txBox="1"/>
              <p:nvPr/>
            </p:nvSpPr>
            <p:spPr>
              <a:xfrm>
                <a:off x="1688066" y="1097973"/>
                <a:ext cx="44640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SDD ramp &amp; CUBE RESET</a:t>
                </a: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1857286" y="4526120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  <a:latin typeface="+mj-lt"/>
                </a:rPr>
                <a:t>640</a:t>
              </a:r>
              <a:r>
                <a:rPr lang="el-GR" sz="1400" dirty="0">
                  <a:solidFill>
                    <a:schemeClr val="accent4"/>
                  </a:solidFill>
                  <a:latin typeface="+mj-lt"/>
                </a:rPr>
                <a:t>μ</a:t>
              </a:r>
              <a:r>
                <a:rPr lang="it-IT" sz="1400" dirty="0">
                  <a:solidFill>
                    <a:schemeClr val="accent4"/>
                  </a:solidFill>
                  <a:latin typeface="+mj-lt"/>
                </a:rPr>
                <a:t>s/div</a:t>
              </a:r>
              <a:endParaRPr lang="en-GB" sz="1400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4596823" y="1124502"/>
            <a:ext cx="4500509" cy="3837218"/>
            <a:chOff x="4596823" y="1124502"/>
            <a:chExt cx="4500509" cy="3837218"/>
          </a:xfrm>
        </p:grpSpPr>
        <p:grpSp>
          <p:nvGrpSpPr>
            <p:cNvPr id="32" name="Gruppo 31"/>
            <p:cNvGrpSpPr/>
            <p:nvPr/>
          </p:nvGrpSpPr>
          <p:grpSpPr>
            <a:xfrm>
              <a:off x="4596823" y="1124502"/>
              <a:ext cx="4500509" cy="3837218"/>
              <a:chOff x="4598182" y="1268668"/>
              <a:chExt cx="4500509" cy="3837218"/>
            </a:xfrm>
          </p:grpSpPr>
          <p:sp>
            <p:nvSpPr>
              <p:cNvPr id="33" name="CasellaDiTesto 32"/>
              <p:cNvSpPr txBox="1"/>
              <p:nvPr/>
            </p:nvSpPr>
            <p:spPr>
              <a:xfrm>
                <a:off x="4598182" y="1268668"/>
                <a:ext cx="446399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X-Ray edge</a:t>
                </a:r>
              </a:p>
            </p:txBody>
          </p:sp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8182" y="1702817"/>
                <a:ext cx="4500509" cy="3403069"/>
              </a:xfrm>
              <a:prstGeom prst="rect">
                <a:avLst/>
              </a:prstGeom>
            </p:spPr>
          </p:pic>
        </p:grpSp>
        <p:sp>
          <p:nvSpPr>
            <p:cNvPr id="17" name="CasellaDiTesto 16"/>
            <p:cNvSpPr txBox="1"/>
            <p:nvPr/>
          </p:nvSpPr>
          <p:spPr>
            <a:xfrm>
              <a:off x="6476993" y="4520508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  <a:latin typeface="+mj-lt"/>
                </a:rPr>
                <a:t>100</a:t>
              </a:r>
              <a:r>
                <a:rPr lang="it-IT" sz="1400" dirty="0">
                  <a:solidFill>
                    <a:schemeClr val="accent4"/>
                  </a:solidFill>
                  <a:latin typeface="+mj-lt"/>
                </a:rPr>
                <a:t>ns/div</a:t>
              </a:r>
              <a:endParaRPr lang="en-GB" sz="1400" dirty="0">
                <a:solidFill>
                  <a:schemeClr val="accent4"/>
                </a:solidFill>
                <a:latin typeface="+mj-lt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2347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7198D-7ABC-427A-BA00-FA6E8A7D957A}"/>
              </a:ext>
            </a:extLst>
          </p:cNvPr>
          <p:cNvSpPr txBox="1"/>
          <p:nvPr/>
        </p:nvSpPr>
        <p:spPr>
          <a:xfrm>
            <a:off x="16848" y="568815"/>
            <a:ext cx="91177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Linearity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5F22CB1-7A1C-42C5-A805-38F5FC89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434"/>
            <a:ext cx="3702602" cy="36166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612332-4654-4774-B75A-AE785767A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132856"/>
            <a:ext cx="3789732" cy="26642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44008" y="3527765"/>
            <a:ext cx="3809180" cy="1301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772816"/>
            <a:ext cx="4813768" cy="377276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65933" y="6597071"/>
            <a:ext cx="290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Miliucci et al.,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Condens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. Matter, 4(2) (2019)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292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Ti</a:t>
            </a:r>
            <a:r>
              <a:rPr lang="en-GB" baseline="-25000" dirty="0" err="1">
                <a:solidFill>
                  <a:schemeClr val="bg2"/>
                </a:solidFill>
              </a:rPr>
              <a:t>K</a:t>
            </a:r>
            <a:r>
              <a:rPr lang="el-GR" baseline="-25000" dirty="0">
                <a:solidFill>
                  <a:schemeClr val="bg2"/>
                </a:solidFill>
              </a:rPr>
              <a:t>α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31804" y="27402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Fe</a:t>
            </a:r>
            <a:r>
              <a:rPr lang="en-GB" baseline="-25000" dirty="0" err="1">
                <a:solidFill>
                  <a:schemeClr val="bg2"/>
                </a:solidFill>
              </a:rPr>
              <a:t>K</a:t>
            </a:r>
            <a:r>
              <a:rPr lang="el-GR" baseline="-25000" dirty="0">
                <a:solidFill>
                  <a:schemeClr val="bg2"/>
                </a:solidFill>
              </a:rPr>
              <a:t>α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822031" y="297483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Cu</a:t>
            </a:r>
            <a:r>
              <a:rPr lang="en-GB" baseline="-25000" dirty="0" err="1">
                <a:solidFill>
                  <a:schemeClr val="bg2"/>
                </a:solidFill>
              </a:rPr>
              <a:t>K</a:t>
            </a:r>
            <a:r>
              <a:rPr lang="el-GR" baseline="-25000" dirty="0">
                <a:solidFill>
                  <a:schemeClr val="bg2"/>
                </a:solidFill>
              </a:rPr>
              <a:t>α</a:t>
            </a:r>
            <a:endParaRPr lang="en-GB" baseline="-25000" dirty="0">
              <a:solidFill>
                <a:schemeClr val="bg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097115" y="274027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Br</a:t>
            </a:r>
            <a:r>
              <a:rPr lang="en-GB" baseline="-25000" dirty="0" err="1">
                <a:solidFill>
                  <a:schemeClr val="bg2"/>
                </a:solidFill>
              </a:rPr>
              <a:t>K</a:t>
            </a:r>
            <a:r>
              <a:rPr lang="el-GR" baseline="-25000" dirty="0">
                <a:solidFill>
                  <a:schemeClr val="bg2"/>
                </a:solidFill>
              </a:rPr>
              <a:t>α</a:t>
            </a:r>
            <a:endParaRPr lang="en-GB" baseline="-25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7198D-7ABC-427A-BA00-FA6E8A7D957A}"/>
              </a:ext>
            </a:extLst>
          </p:cNvPr>
          <p:cNvSpPr txBox="1"/>
          <p:nvPr/>
        </p:nvSpPr>
        <p:spPr>
          <a:xfrm>
            <a:off x="0" y="620688"/>
            <a:ext cx="91177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Long time run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776EE6-8491-4FD3-A8B6-436B4AFD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2776"/>
            <a:ext cx="5760640" cy="460851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6050CC-76A3-4356-BE62-49156E93F5F6}"/>
              </a:ext>
            </a:extLst>
          </p:cNvPr>
          <p:cNvSpPr txBox="1"/>
          <p:nvPr/>
        </p:nvSpPr>
        <p:spPr>
          <a:xfrm>
            <a:off x="6332000" y="2664688"/>
            <a:ext cx="27927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+mj-lt"/>
              </a:rPr>
              <a:t>Ti-Br </a:t>
            </a:r>
            <a:r>
              <a:rPr lang="it-IT" sz="2000" dirty="0" err="1">
                <a:solidFill>
                  <a:srgbClr val="002060"/>
                </a:solidFill>
                <a:latin typeface="+mj-lt"/>
              </a:rPr>
              <a:t>calibration</a:t>
            </a:r>
            <a:r>
              <a:rPr lang="it-IT" sz="20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endParaRPr lang="it-IT" sz="20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it-IT" sz="2000" dirty="0">
                <a:solidFill>
                  <a:srgbClr val="002060"/>
                </a:solidFill>
                <a:latin typeface="+mj-lt"/>
              </a:rPr>
              <a:t>Fe K</a:t>
            </a:r>
            <a:r>
              <a:rPr lang="el-GR" sz="2000" baseline="-25000" dirty="0">
                <a:solidFill>
                  <a:srgbClr val="002060"/>
                </a:solidFill>
                <a:latin typeface="+mj-lt"/>
              </a:rPr>
              <a:t>α</a:t>
            </a:r>
            <a:r>
              <a:rPr lang="it-IT" sz="2000" baseline="-25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+mj-lt"/>
              </a:rPr>
              <a:t>: 6399.8 ± 0.4 eV</a:t>
            </a:r>
          </a:p>
          <a:p>
            <a:pPr algn="ctr"/>
            <a:endParaRPr lang="it-IT" sz="20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it-IT" sz="2000" dirty="0" err="1">
                <a:solidFill>
                  <a:srgbClr val="002060"/>
                </a:solidFill>
                <a:latin typeface="+mj-lt"/>
              </a:rPr>
              <a:t>ΔE</a:t>
            </a:r>
            <a:r>
              <a:rPr lang="it-IT" sz="2000" baseline="-25000" dirty="0" err="1">
                <a:solidFill>
                  <a:srgbClr val="002060"/>
                </a:solidFill>
                <a:latin typeface="+mj-lt"/>
              </a:rPr>
              <a:t>mean</a:t>
            </a:r>
            <a:r>
              <a:rPr lang="it-IT" sz="2000" dirty="0">
                <a:solidFill>
                  <a:srgbClr val="002060"/>
                </a:solidFill>
                <a:latin typeface="+mj-lt"/>
              </a:rPr>
              <a:t> = 0.2 ± 0.4 eV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CC6C04B-9068-4583-AD46-D9699D4B06D2}"/>
              </a:ext>
            </a:extLst>
          </p:cNvPr>
          <p:cNvSpPr/>
          <p:nvPr/>
        </p:nvSpPr>
        <p:spPr>
          <a:xfrm>
            <a:off x="899592" y="1556792"/>
            <a:ext cx="4896544" cy="3816424"/>
          </a:xfrm>
          <a:prstGeom prst="rect">
            <a:avLst/>
          </a:prstGeom>
          <a:noFill/>
          <a:ln w="1905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65933" y="6597071"/>
            <a:ext cx="290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Miliucci et al.,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Condens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. Matter, 4(2) (2019)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309531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7198D-7ABC-427A-BA00-FA6E8A7D957A}"/>
              </a:ext>
            </a:extLst>
          </p:cNvPr>
          <p:cNvSpPr txBox="1"/>
          <p:nvPr/>
        </p:nvSpPr>
        <p:spPr>
          <a:xfrm>
            <a:off x="-81285" y="494633"/>
            <a:ext cx="91177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Energy resolution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87198D-7ABC-427A-BA00-FA6E8A7D957A}"/>
              </a:ext>
            </a:extLst>
          </p:cNvPr>
          <p:cNvSpPr txBox="1"/>
          <p:nvPr/>
        </p:nvSpPr>
        <p:spPr>
          <a:xfrm>
            <a:off x="-81286" y="896316"/>
            <a:ext cx="91177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Voltage scan                                   Temperature scan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1" y="1492719"/>
            <a:ext cx="3315002" cy="252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083504" y="3864830"/>
            <a:ext cx="4952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1330" y="4057091"/>
            <a:ext cx="3344522" cy="2486318"/>
            <a:chOff x="41330" y="4057091"/>
            <a:chExt cx="3344522" cy="2486318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30" y="4087224"/>
              <a:ext cx="3312000" cy="2456185"/>
            </a:xfrm>
            <a:prstGeom prst="rect">
              <a:avLst/>
            </a:prstGeom>
          </p:spPr>
        </p:pic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413EFB52-A5A5-4A53-AE59-BDF410C30442}"/>
                </a:ext>
              </a:extLst>
            </p:cNvPr>
            <p:cNvSpPr txBox="1"/>
            <p:nvPr/>
          </p:nvSpPr>
          <p:spPr>
            <a:xfrm>
              <a:off x="1845259" y="4057091"/>
              <a:ext cx="15405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000000"/>
                  </a:solidFill>
                  <a:latin typeface="+mj-lt"/>
                </a:rPr>
                <a:t>FF = 0.118 ± 0.009  </a:t>
              </a: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5117503" y="4077071"/>
            <a:ext cx="3389452" cy="2520000"/>
            <a:chOff x="5457990" y="4077071"/>
            <a:chExt cx="3686010" cy="2700000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7990" y="4077071"/>
              <a:ext cx="3659791" cy="2700000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413EFB52-A5A5-4A53-AE59-BDF410C30442}"/>
                </a:ext>
              </a:extLst>
            </p:cNvPr>
            <p:cNvSpPr txBox="1"/>
            <p:nvPr/>
          </p:nvSpPr>
          <p:spPr>
            <a:xfrm>
              <a:off x="7370624" y="4077072"/>
              <a:ext cx="1773376" cy="296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000000"/>
                  </a:solidFill>
                  <a:latin typeface="+mj-lt"/>
                </a:rPr>
                <a:t>FF = 0.116 ± 0.009  </a:t>
              </a:r>
            </a:p>
          </p:txBody>
        </p:sp>
      </p:grpSp>
      <p:pic>
        <p:nvPicPr>
          <p:cNvPr id="42" name="Immagin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954" y="1484784"/>
            <a:ext cx="3251891" cy="252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65933" y="6597071"/>
            <a:ext cx="2902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Miliucci et al., </a:t>
            </a:r>
            <a:r>
              <a:rPr lang="en-GB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Condens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. Matter, 4(2) (2019)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10815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7198D-7ABC-427A-BA00-FA6E8A7D957A}"/>
              </a:ext>
            </a:extLst>
          </p:cNvPr>
          <p:cNvSpPr txBox="1"/>
          <p:nvPr/>
        </p:nvSpPr>
        <p:spPr>
          <a:xfrm>
            <a:off x="0" y="632498"/>
            <a:ext cx="91177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Drift time (temperature scan)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6784D6B-4569-41D0-9001-9905D550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095308"/>
            <a:ext cx="2171109" cy="64284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307309-760C-4661-ABDC-B82872ACADF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232" y="1628800"/>
            <a:ext cx="6606000" cy="504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755244-24DA-4C67-8B3A-83AD78F60681}"/>
              </a:ext>
            </a:extLst>
          </p:cNvPr>
          <p:cNvSpPr txBox="1"/>
          <p:nvPr/>
        </p:nvSpPr>
        <p:spPr>
          <a:xfrm>
            <a:off x="6875646" y="3192703"/>
            <a:ext cx="2028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+mj-lt"/>
              </a:rPr>
              <a:t>µ: </a:t>
            </a:r>
            <a:r>
              <a:rPr lang="it-IT" sz="2000" dirty="0" err="1">
                <a:solidFill>
                  <a:srgbClr val="002060"/>
                </a:solidFill>
                <a:latin typeface="+mj-lt"/>
              </a:rPr>
              <a:t>mobility</a:t>
            </a:r>
            <a:r>
              <a:rPr lang="it-IT" sz="2000" dirty="0">
                <a:solidFill>
                  <a:srgbClr val="002060"/>
                </a:solidFill>
                <a:latin typeface="+mj-lt"/>
              </a:rPr>
              <a:t> ~ T</a:t>
            </a:r>
            <a:r>
              <a:rPr lang="it-IT" sz="2000" baseline="30000" dirty="0">
                <a:solidFill>
                  <a:srgbClr val="002060"/>
                </a:solidFill>
                <a:latin typeface="+mj-lt"/>
              </a:rPr>
              <a:t>-n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F5753BF-BD4F-4556-B725-76450A373A4A}"/>
              </a:ext>
            </a:extLst>
          </p:cNvPr>
          <p:cNvCxnSpPr/>
          <p:nvPr/>
        </p:nvCxnSpPr>
        <p:spPr>
          <a:xfrm>
            <a:off x="918328" y="5157192"/>
            <a:ext cx="1652247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>
            <a:off x="954728" y="1700808"/>
            <a:ext cx="5634750" cy="0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H="1" flipV="1">
            <a:off x="6589478" y="1700808"/>
            <a:ext cx="17482" cy="4248472"/>
          </a:xfrm>
          <a:prstGeom prst="line">
            <a:avLst/>
          </a:prstGeom>
          <a:ln w="222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F5753BF-BD4F-4556-B725-76450A373A4A}"/>
              </a:ext>
            </a:extLst>
          </p:cNvPr>
          <p:cNvCxnSpPr/>
          <p:nvPr/>
        </p:nvCxnSpPr>
        <p:spPr>
          <a:xfrm>
            <a:off x="2570575" y="5157192"/>
            <a:ext cx="0" cy="792088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Outline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7567" y="1793736"/>
            <a:ext cx="9028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Kaonic atoms physics at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New Silicon Drift Detectors (SDDs) technology for precision KD measurements</a:t>
            </a:r>
          </a:p>
          <a:p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SDDs in DA</a:t>
            </a:r>
            <a:r>
              <a:rPr lang="el-GR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</a:t>
            </a: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1292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iana Sirghi\Desktop\LNF-Pictures_April2019\GRVT1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83206"/>
            <a:ext cx="6502732" cy="490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26264" y="548680"/>
            <a:ext cx="940994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400" dirty="0">
                <a:solidFill>
                  <a:schemeClr val="bg2">
                    <a:lumMod val="50000"/>
                  </a:schemeClr>
                </a:solidFill>
              </a:rPr>
              <a:t>Sharp &amp; </a:t>
            </a:r>
            <a:r>
              <a:rPr lang="en-GB" sz="3400" dirty="0" err="1">
                <a:solidFill>
                  <a:schemeClr val="bg2">
                    <a:lumMod val="50000"/>
                  </a:schemeClr>
                </a:solidFill>
              </a:rPr>
              <a:t>Succesfull</a:t>
            </a:r>
            <a:r>
              <a:rPr lang="en-GB" sz="3400" dirty="0">
                <a:solidFill>
                  <a:schemeClr val="bg2">
                    <a:lumMod val="50000"/>
                  </a:schemeClr>
                </a:solidFill>
              </a:rPr>
              <a:t> SIDDHARTINO installation </a:t>
            </a:r>
          </a:p>
          <a:p>
            <a:pPr algn="ctr"/>
            <a:r>
              <a:rPr lang="en-GB" sz="2800" dirty="0">
                <a:solidFill>
                  <a:schemeClr val="bg2">
                    <a:lumMod val="50000"/>
                  </a:schemeClr>
                </a:solidFill>
              </a:rPr>
              <a:t>(April 2019)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74754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AD166C9-5B95-4992-B2FA-21DCE7E9594F}"/>
              </a:ext>
            </a:extLst>
          </p:cNvPr>
          <p:cNvSpPr/>
          <p:nvPr/>
        </p:nvSpPr>
        <p:spPr>
          <a:xfrm>
            <a:off x="-1315004" y="81538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+mj-lt"/>
              </a:rPr>
              <a:t>SIDDHARTINO top view</a:t>
            </a:r>
            <a:endParaRPr lang="it-IT" sz="2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AD166C9-5B95-4992-B2FA-21DCE7E9594F}"/>
              </a:ext>
            </a:extLst>
          </p:cNvPr>
          <p:cNvSpPr/>
          <p:nvPr/>
        </p:nvSpPr>
        <p:spPr>
          <a:xfrm>
            <a:off x="2384065" y="1340768"/>
            <a:ext cx="1745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He cooling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196418" y="1268760"/>
            <a:ext cx="6705775" cy="4684856"/>
            <a:chOff x="-1" y="1336432"/>
            <a:chExt cx="6705775" cy="4684856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336432"/>
              <a:ext cx="6705775" cy="4684856"/>
            </a:xfrm>
            <a:prstGeom prst="rect">
              <a:avLst/>
            </a:prstGeom>
          </p:spPr>
        </p:pic>
        <p:sp>
          <p:nvSpPr>
            <p:cNvPr id="30" name="Rettangolo 29"/>
            <p:cNvSpPr/>
            <p:nvPr/>
          </p:nvSpPr>
          <p:spPr>
            <a:xfrm>
              <a:off x="5508104" y="2764460"/>
              <a:ext cx="1163917" cy="39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5325264" y="3184881"/>
              <a:ext cx="1339782" cy="4042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direction</a:t>
              </a:r>
            </a:p>
          </p:txBody>
        </p:sp>
      </p:grpSp>
      <p:pic>
        <p:nvPicPr>
          <p:cNvPr id="23" name="Picture 3" descr="C:\Users\Diana Sirghi\Desktop\LNF-Pictures_April2019\IMG_20190410_173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/>
          <a:stretch/>
        </p:blipFill>
        <p:spPr bwMode="auto">
          <a:xfrm>
            <a:off x="-11073" y="646136"/>
            <a:ext cx="6743313" cy="56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Diana Sirghi\Desktop\LNF-Pictures_April2019\IMG_52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/>
          <a:stretch/>
        </p:blipFill>
        <p:spPr bwMode="auto">
          <a:xfrm>
            <a:off x="5715134" y="674626"/>
            <a:ext cx="3422024" cy="33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/>
          <p:cNvGrpSpPr/>
          <p:nvPr/>
        </p:nvGrpSpPr>
        <p:grpSpPr>
          <a:xfrm>
            <a:off x="5418574" y="1859652"/>
            <a:ext cx="3707904" cy="4737522"/>
            <a:chOff x="5436097" y="1794067"/>
            <a:chExt cx="3707904" cy="4737522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7" y="1892732"/>
              <a:ext cx="3707904" cy="4638857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DAD166C9-5B95-4992-B2FA-21DCE7E9594F}"/>
                </a:ext>
              </a:extLst>
            </p:cNvPr>
            <p:cNvSpPr/>
            <p:nvPr/>
          </p:nvSpPr>
          <p:spPr>
            <a:xfrm>
              <a:off x="6302751" y="1794067"/>
              <a:ext cx="2079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SDDs+Veto</a:t>
              </a:r>
              <a:r>
                <a:rPr lang="en-US" sz="28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2</a:t>
              </a:r>
              <a:endParaRPr lang="it-IT" sz="2400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96788"/>
            <a:ext cx="2295913" cy="4183816"/>
          </a:xfrm>
          <a:prstGeom prst="rect">
            <a:avLst/>
          </a:prstGeom>
        </p:spPr>
      </p:pic>
      <p:cxnSp>
        <p:nvCxnSpPr>
          <p:cNvPr id="13" name="Connettore 4 12"/>
          <p:cNvCxnSpPr/>
          <p:nvPr/>
        </p:nvCxnSpPr>
        <p:spPr>
          <a:xfrm rot="5400000" flipH="1" flipV="1">
            <a:off x="1381947" y="3431815"/>
            <a:ext cx="1382105" cy="1372630"/>
          </a:xfrm>
          <a:prstGeom prst="bentConnector3">
            <a:avLst>
              <a:gd name="adj1" fmla="val 1652"/>
            </a:avLst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37521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474892"/>
            <a:ext cx="919768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Silicon Drift Detectors for </a:t>
            </a:r>
          </a:p>
          <a:p>
            <a:pPr algn="ctr">
              <a:lnSpc>
                <a:spcPct val="150000"/>
              </a:lnSpc>
            </a:pP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Kaonic atoms </a:t>
            </a:r>
            <a:r>
              <a:rPr lang="it-IT" sz="3000" b="1" dirty="0" err="1">
                <a:solidFill>
                  <a:schemeClr val="accent2">
                    <a:lumMod val="75000"/>
                  </a:schemeClr>
                </a:solidFill>
              </a:rPr>
              <a:t>spectroscopy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000" b="1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 DA</a:t>
            </a:r>
            <a:r>
              <a:rPr lang="el-GR" sz="3000" b="1" dirty="0">
                <a:solidFill>
                  <a:schemeClr val="accent2">
                    <a:lumMod val="75000"/>
                  </a:schemeClr>
                </a:solidFill>
              </a:rPr>
              <a:t>Φ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NE,</a:t>
            </a:r>
          </a:p>
          <a:p>
            <a:pPr algn="ctr">
              <a:lnSpc>
                <a:spcPct val="150000"/>
              </a:lnSpc>
            </a:pP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</a:rPr>
              <a:t> SIDDHARTA-2 </a:t>
            </a:r>
            <a:r>
              <a:rPr lang="it-IT" sz="3000" b="1" dirty="0" err="1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it-IT" sz="3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it-IT" sz="2800" dirty="0">
              <a:solidFill>
                <a:schemeClr val="accent4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512" y="5197991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M. Miliucci</a:t>
            </a:r>
          </a:p>
          <a:p>
            <a:pPr algn="ctr"/>
            <a:r>
              <a:rPr lang="it-IT" b="1" i="1" dirty="0">
                <a:solidFill>
                  <a:schemeClr val="accent2">
                    <a:lumMod val="75000"/>
                  </a:schemeClr>
                </a:solidFill>
              </a:rPr>
              <a:t>On </a:t>
            </a:r>
            <a:r>
              <a:rPr lang="it-IT" b="1" i="1" dirty="0" err="1">
                <a:solidFill>
                  <a:schemeClr val="accent2">
                    <a:lumMod val="75000"/>
                  </a:schemeClr>
                </a:solidFill>
              </a:rPr>
              <a:t>behalf</a:t>
            </a:r>
            <a:r>
              <a:rPr lang="it-IT" b="1" i="1" dirty="0">
                <a:solidFill>
                  <a:schemeClr val="accent2">
                    <a:lumMod val="75000"/>
                  </a:schemeClr>
                </a:solidFill>
              </a:rPr>
              <a:t> of SIDDHARTA-2 </a:t>
            </a:r>
            <a:r>
              <a:rPr lang="it-IT" b="1" i="1" dirty="0" err="1">
                <a:solidFill>
                  <a:schemeClr val="accent2">
                    <a:lumMod val="75000"/>
                  </a:schemeClr>
                </a:solidFill>
              </a:rPr>
              <a:t>collaboration</a:t>
            </a:r>
            <a:endParaRPr lang="it-IT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26219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Marco.Miliucci@lnf.infn.it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0E7665-F524-447F-B044-78D33915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637911"/>
            <a:ext cx="2736304" cy="17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5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32" y="798829"/>
            <a:ext cx="7976207" cy="58449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800699"/>
            <a:ext cx="4283460" cy="299255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6372200" y="2222946"/>
            <a:ext cx="368359" cy="485974"/>
          </a:xfrm>
          <a:prstGeom prst="ellipse">
            <a:avLst/>
          </a:prstGeom>
          <a:solidFill>
            <a:srgbClr val="FFFF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/>
          <p:cNvSpPr/>
          <p:nvPr/>
        </p:nvSpPr>
        <p:spPr>
          <a:xfrm>
            <a:off x="7236296" y="1811002"/>
            <a:ext cx="368359" cy="485974"/>
          </a:xfrm>
          <a:prstGeom prst="ellipse">
            <a:avLst/>
          </a:prstGeom>
          <a:solidFill>
            <a:srgbClr val="FFFF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31418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" y="1340768"/>
            <a:ext cx="9129666" cy="52116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8F8B46-0E53-4573-A0AB-FDB66AF74B71}"/>
              </a:ext>
            </a:extLst>
          </p:cNvPr>
          <p:cNvSpPr txBox="1"/>
          <p:nvPr/>
        </p:nvSpPr>
        <p:spPr>
          <a:xfrm>
            <a:off x="0" y="571267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SIDDHARTINO HV Map</a:t>
            </a:r>
          </a:p>
        </p:txBody>
      </p:sp>
    </p:spTree>
    <p:extLst>
      <p:ext uri="{BB962C8B-B14F-4D97-AF65-F5344CB8AC3E}">
        <p14:creationId xmlns:p14="http://schemas.microsoft.com/office/powerpoint/2010/main" val="202515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0" y="571267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Calibration optimization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D91BBF-D0F3-488E-BDC1-ACD318F0A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73" y="980728"/>
            <a:ext cx="6167261" cy="5798642"/>
          </a:xfrm>
          <a:prstGeom prst="rect">
            <a:avLst/>
          </a:prstGeom>
        </p:spPr>
      </p:pic>
      <p:pic>
        <p:nvPicPr>
          <p:cNvPr id="5" name="Immagine 4" descr="Immagine che contiene uomo, rosso, bianco, alto&#10;&#10;Descrizione generata automaticamente">
            <a:extLst>
              <a:ext uri="{FF2B5EF4-FFF2-40B4-BE49-F238E27FC236}">
                <a16:creationId xmlns:a16="http://schemas.microsoft.com/office/drawing/2014/main" id="{F17363E2-9BB2-4C06-A536-3272C96F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42" y="980728"/>
            <a:ext cx="6141418" cy="57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378" y="698421"/>
            <a:ext cx="6795120" cy="612997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3648" y="3861048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51720" y="3861048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76918" y="3803676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707904" y="172190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endParaRPr lang="en-GB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15465" y="3803676"/>
            <a:ext cx="50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endParaRPr lang="en-GB" sz="24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71655" y="3587180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87576" y="1628800"/>
            <a:ext cx="516488" cy="3774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</a:p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endParaRPr lang="en-GB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</a:p>
          <a:p>
            <a:pPr>
              <a:lnSpc>
                <a:spcPct val="150000"/>
              </a:lnSpc>
            </a:pP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163" y="1916831"/>
            <a:ext cx="304826" cy="136815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914" y="3933056"/>
            <a:ext cx="304826" cy="136815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8030235" y="24162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Target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030235" y="443246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Ceramic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629866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X-ray tube (35kV,40uA)_SDD 107</a:t>
            </a:r>
          </a:p>
        </p:txBody>
      </p:sp>
      <p:pic>
        <p:nvPicPr>
          <p:cNvPr id="15" name="Immagine 1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740"/>
            <a:ext cx="2160000" cy="2160000"/>
          </a:xfrm>
          <a:prstGeom prst="rect">
            <a:avLst/>
          </a:prstGeom>
        </p:spPr>
      </p:pic>
      <p:pic>
        <p:nvPicPr>
          <p:cNvPr id="16" name="Immagine 1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6" y="4110750"/>
            <a:ext cx="2160000" cy="2160000"/>
          </a:xfrm>
          <a:prstGeom prst="rect">
            <a:avLst/>
          </a:prstGeom>
        </p:spPr>
      </p:pic>
      <p:pic>
        <p:nvPicPr>
          <p:cNvPr id="17" name="Immagine 1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93615" y="1324740"/>
            <a:ext cx="2160000" cy="2160000"/>
          </a:xfrm>
          <a:prstGeom prst="rect">
            <a:avLst/>
          </a:prstGeom>
        </p:spPr>
      </p:pic>
      <p:pic>
        <p:nvPicPr>
          <p:cNvPr id="18" name="Immagine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393615" y="4110750"/>
            <a:ext cx="2160000" cy="2160000"/>
          </a:xfrm>
          <a:prstGeom prst="rect">
            <a:avLst/>
          </a:prstGeom>
        </p:spPr>
      </p:pic>
      <p:pic>
        <p:nvPicPr>
          <p:cNvPr id="19" name="Immagine 18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82504" y="1357459"/>
            <a:ext cx="2160000" cy="2160000"/>
          </a:xfrm>
          <a:prstGeom prst="rect">
            <a:avLst/>
          </a:prstGeom>
        </p:spPr>
      </p:pic>
      <p:pic>
        <p:nvPicPr>
          <p:cNvPr id="20" name="Immagine 1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749709" y="4110750"/>
            <a:ext cx="2160000" cy="2160000"/>
          </a:xfrm>
          <a:prstGeom prst="rect">
            <a:avLst/>
          </a:prstGeom>
        </p:spPr>
      </p:pic>
      <p:pic>
        <p:nvPicPr>
          <p:cNvPr id="21" name="Immagine 2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970160" y="1372594"/>
            <a:ext cx="2160000" cy="2160000"/>
          </a:xfrm>
          <a:prstGeom prst="rect">
            <a:avLst/>
          </a:prstGeom>
        </p:spPr>
      </p:pic>
      <p:pic>
        <p:nvPicPr>
          <p:cNvPr id="22" name="Immagine 2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991045" y="4110750"/>
            <a:ext cx="2160000" cy="216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422523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X-ray tube (35kV,40uA)_SDD 53</a:t>
            </a:r>
          </a:p>
        </p:txBody>
      </p:sp>
      <p:pic>
        <p:nvPicPr>
          <p:cNvPr id="12" name="Immagin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323636"/>
            <a:ext cx="1985327" cy="2130509"/>
          </a:xfrm>
          <a:prstGeom prst="rect">
            <a:avLst/>
          </a:prstGeom>
        </p:spPr>
      </p:pic>
      <p:pic>
        <p:nvPicPr>
          <p:cNvPr id="13" name="Immagine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11" y="1485835"/>
            <a:ext cx="2160000" cy="2160000"/>
          </a:xfrm>
          <a:prstGeom prst="rect">
            <a:avLst/>
          </a:prstGeom>
        </p:spPr>
      </p:pic>
      <p:pic>
        <p:nvPicPr>
          <p:cNvPr id="23" name="Immagin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82446" y="4294147"/>
            <a:ext cx="2160000" cy="2160000"/>
          </a:xfrm>
          <a:prstGeom prst="rect">
            <a:avLst/>
          </a:prstGeom>
        </p:spPr>
      </p:pic>
      <p:pic>
        <p:nvPicPr>
          <p:cNvPr id="24" name="Immagin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37" y="1489877"/>
            <a:ext cx="2160000" cy="2160000"/>
          </a:xfrm>
          <a:prstGeom prst="rect">
            <a:avLst/>
          </a:prstGeom>
        </p:spPr>
      </p:pic>
      <p:pic>
        <p:nvPicPr>
          <p:cNvPr id="25" name="Immagine 2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67" y="4323637"/>
            <a:ext cx="2160000" cy="2160000"/>
          </a:xfrm>
          <a:prstGeom prst="rect">
            <a:avLst/>
          </a:prstGeom>
        </p:spPr>
      </p:pic>
      <p:pic>
        <p:nvPicPr>
          <p:cNvPr id="26" name="Immagine 2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06172" y="1540039"/>
            <a:ext cx="2160000" cy="2160000"/>
          </a:xfrm>
          <a:prstGeom prst="rect">
            <a:avLst/>
          </a:prstGeom>
        </p:spPr>
      </p:pic>
      <p:pic>
        <p:nvPicPr>
          <p:cNvPr id="27" name="Immagine 2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987121" y="4294146"/>
            <a:ext cx="2160000" cy="216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3192563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SDDs response during “DA</a:t>
            </a:r>
            <a:r>
              <a:rPr lang="el-GR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Φ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NE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Commissioning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’’</a:t>
            </a:r>
            <a:endParaRPr lang="en-GB" sz="2400" b="1" dirty="0">
              <a:solidFill>
                <a:schemeClr val="bg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807811"/>
            <a:ext cx="42434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</a:rPr>
              <a:t>e+</a:t>
            </a:r>
            <a:r>
              <a:rPr lang="en-GB" b="1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rgbClr val="262626"/>
                </a:solidFill>
              </a:rPr>
              <a:t>/</a:t>
            </a:r>
            <a:r>
              <a:rPr lang="en-GB" b="1" dirty="0">
                <a:solidFill>
                  <a:schemeClr val="accent1"/>
                </a:solidFill>
              </a:rPr>
              <a:t> e- </a:t>
            </a:r>
            <a:r>
              <a:rPr lang="en-GB" b="1" dirty="0">
                <a:solidFill>
                  <a:srgbClr val="262626"/>
                </a:solidFill>
              </a:rPr>
              <a:t>beams</a:t>
            </a:r>
          </a:p>
          <a:p>
            <a:pPr>
              <a:lnSpc>
                <a:spcPct val="150000"/>
              </a:lnSpc>
            </a:pPr>
            <a:r>
              <a:rPr lang="en-GB" u="sng" dirty="0">
                <a:solidFill>
                  <a:srgbClr val="262626"/>
                </a:solidFill>
              </a:rPr>
              <a:t>Preliminary</a:t>
            </a:r>
            <a:r>
              <a:rPr lang="en-GB" dirty="0">
                <a:solidFill>
                  <a:srgbClr val="262626"/>
                </a:solidFill>
              </a:rPr>
              <a:t> quantitative considerations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62626"/>
                </a:solidFill>
              </a:rPr>
              <a:t>Background from the beam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62626"/>
                </a:solidFill>
              </a:rPr>
              <a:t>Normal vs Parallel comparison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" y="1122352"/>
            <a:ext cx="9061898" cy="36854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276082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X-ray tube (35kV,40uA)_SDD 107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" y="1234044"/>
            <a:ext cx="2180735" cy="2052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" y="3850174"/>
            <a:ext cx="2188800" cy="20520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84" y="1234044"/>
            <a:ext cx="2196541" cy="2052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596" y="3850174"/>
            <a:ext cx="2188628" cy="2052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919" y="1203284"/>
            <a:ext cx="2173008" cy="2052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019" y="3826945"/>
            <a:ext cx="2175585" cy="2052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606" y="1196752"/>
            <a:ext cx="2180898" cy="20520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264" y="3850174"/>
            <a:ext cx="2175890" cy="2052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267362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X-ray tube (35kV,40uA)_SDD 53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9" y="3890962"/>
            <a:ext cx="2160000" cy="216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52" y="1556792"/>
            <a:ext cx="2160000" cy="216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890962"/>
            <a:ext cx="2160000" cy="216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556792"/>
            <a:ext cx="2160000" cy="216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742" y="3933056"/>
            <a:ext cx="2160000" cy="2160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028" y="1590401"/>
            <a:ext cx="2160000" cy="21600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7604" y="3933056"/>
            <a:ext cx="2160000" cy="216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407635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1" y="660686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‘‘DA</a:t>
            </a:r>
            <a:r>
              <a:rPr lang="el-GR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Φ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NE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commissioning</a:t>
            </a:r>
            <a:r>
              <a:rPr lang="it-IT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’’ </a:t>
            </a:r>
            <a:r>
              <a:rPr lang="it-IT" sz="24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/>
              </a:rPr>
              <a:t>bakground</a:t>
            </a:r>
            <a:endParaRPr lang="en-GB" sz="2400" b="1" dirty="0">
              <a:solidFill>
                <a:schemeClr val="bg2">
                  <a:lumMod val="75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08519" y="1122351"/>
            <a:ext cx="9144001" cy="5722528"/>
            <a:chOff x="108519" y="1122351"/>
            <a:chExt cx="9144001" cy="5722528"/>
          </a:xfrm>
        </p:grpSpPr>
        <p:sp>
          <p:nvSpPr>
            <p:cNvPr id="8" name="CasellaDiTesto 7"/>
            <p:cNvSpPr txBox="1"/>
            <p:nvPr/>
          </p:nvSpPr>
          <p:spPr>
            <a:xfrm>
              <a:off x="6515209" y="6567880"/>
              <a:ext cx="978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</a:rPr>
                <a:t>Energy (KeV)</a:t>
              </a: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08519" y="1122351"/>
              <a:ext cx="9144001" cy="5501933"/>
              <a:chOff x="109526" y="1122351"/>
              <a:chExt cx="9144001" cy="5501933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58201" y="1122351"/>
                <a:ext cx="5866127" cy="5501933"/>
              </a:xfrm>
              <a:prstGeom prst="rect">
                <a:avLst/>
              </a:prstGeom>
            </p:spPr>
          </p:pic>
          <p:sp>
            <p:nvSpPr>
              <p:cNvPr id="9" name="CasellaDiTesto 8"/>
              <p:cNvSpPr txBox="1"/>
              <p:nvPr/>
            </p:nvSpPr>
            <p:spPr>
              <a:xfrm>
                <a:off x="109526" y="1196752"/>
                <a:ext cx="9144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GB" sz="2400" b="1" dirty="0">
                    <a:solidFill>
                      <a:srgbClr val="262626"/>
                    </a:solidFill>
                    <a:latin typeface="Calibri" panose="020F0502020204030204"/>
                  </a:rPr>
                  <a:t>SDD 107</a:t>
                </a:r>
              </a:p>
            </p:txBody>
          </p:sp>
        </p:grpSp>
      </p:grpSp>
      <p:grpSp>
        <p:nvGrpSpPr>
          <p:cNvPr id="13" name="Gruppo 12"/>
          <p:cNvGrpSpPr/>
          <p:nvPr/>
        </p:nvGrpSpPr>
        <p:grpSpPr>
          <a:xfrm>
            <a:off x="108518" y="1124744"/>
            <a:ext cx="9144001" cy="5499540"/>
            <a:chOff x="125114" y="1124744"/>
            <a:chExt cx="9144001" cy="549954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3702" y="1124744"/>
              <a:ext cx="5883078" cy="5499540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125114" y="1196752"/>
              <a:ext cx="9144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it-IT" sz="2400" b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panose="020F0502020204030204"/>
                </a:rPr>
                <a:t>SDD 53</a:t>
              </a:r>
              <a:endParaRPr lang="en-GB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728522" y="1122351"/>
            <a:ext cx="5903992" cy="5505642"/>
            <a:chOff x="1492968" y="1510799"/>
            <a:chExt cx="5724128" cy="5315262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2968" y="1510799"/>
              <a:ext cx="5724128" cy="5315262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3154553" y="1517960"/>
              <a:ext cx="3839786" cy="80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it-IT" sz="2400" b="1" dirty="0">
                  <a:solidFill>
                    <a:srgbClr val="262626"/>
                  </a:solidFill>
                  <a:latin typeface="Calibri" panose="020F0502020204030204"/>
                </a:rPr>
                <a:t>SDD 107 (</a:t>
              </a:r>
              <a:r>
                <a:rPr lang="it-IT" sz="2400" b="1" dirty="0" err="1">
                  <a:solidFill>
                    <a:srgbClr val="262626"/>
                  </a:solidFill>
                  <a:latin typeface="Calibri" panose="020F0502020204030204"/>
                </a:rPr>
                <a:t>parallel</a:t>
              </a:r>
              <a:r>
                <a:rPr lang="it-IT" sz="2400" b="1" dirty="0">
                  <a:solidFill>
                    <a:srgbClr val="262626"/>
                  </a:solidFill>
                  <a:latin typeface="Calibri" panose="020F0502020204030204"/>
                </a:rPr>
                <a:t> w.r.t. </a:t>
              </a:r>
              <a:r>
                <a:rPr lang="it-IT" sz="2400" b="1" dirty="0" err="1">
                  <a:solidFill>
                    <a:srgbClr val="262626"/>
                  </a:solidFill>
                  <a:latin typeface="Calibri" panose="020F0502020204030204"/>
                </a:rPr>
                <a:t>beam</a:t>
              </a:r>
              <a:r>
                <a:rPr lang="it-IT" sz="2400" b="1" dirty="0">
                  <a:solidFill>
                    <a:srgbClr val="262626"/>
                  </a:solidFill>
                  <a:latin typeface="Calibri" panose="020F0502020204030204"/>
                </a:rPr>
                <a:t>) </a:t>
              </a:r>
            </a:p>
            <a:p>
              <a:pPr defTabSz="685800"/>
              <a:r>
                <a:rPr lang="it-IT" sz="2400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/>
                </a:rPr>
                <a:t>SDD 53   (</a:t>
              </a:r>
              <a:r>
                <a:rPr lang="it-IT" sz="2400" b="1" dirty="0" err="1">
                  <a:solidFill>
                    <a:schemeClr val="bg2">
                      <a:lumMod val="75000"/>
                    </a:schemeClr>
                  </a:solidFill>
                  <a:latin typeface="Calibri" panose="020F0502020204030204"/>
                </a:rPr>
                <a:t>normal</a:t>
              </a:r>
              <a:r>
                <a:rPr lang="it-IT" sz="2400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/>
                </a:rPr>
                <a:t> w.r.t </a:t>
              </a:r>
              <a:r>
                <a:rPr lang="it-IT" sz="2400" b="1" dirty="0" err="1">
                  <a:solidFill>
                    <a:schemeClr val="bg2">
                      <a:lumMod val="75000"/>
                    </a:schemeClr>
                  </a:solidFill>
                  <a:latin typeface="Calibri" panose="020F0502020204030204"/>
                </a:rPr>
                <a:t>beam</a:t>
              </a:r>
              <a:r>
                <a:rPr lang="it-IT" sz="2400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/>
                </a:rPr>
                <a:t>)</a:t>
              </a:r>
              <a:endPara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28251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9CB2778-2DF1-468F-9DD5-84F28AFC280D}"/>
              </a:ext>
            </a:extLst>
          </p:cNvPr>
          <p:cNvSpPr/>
          <p:nvPr/>
        </p:nvSpPr>
        <p:spPr>
          <a:xfrm>
            <a:off x="0" y="1487686"/>
            <a:ext cx="9165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Si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licon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D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rift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D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etectors for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H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adronic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tom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esearch by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iming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pplication</a:t>
            </a:r>
            <a:endParaRPr lang="it-IT" sz="320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SIDDHARTA – 2 Collaboration       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059832" y="2602547"/>
            <a:ext cx="3641831" cy="39395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dirty="0">
                <a:solidFill>
                  <a:srgbClr val="FF0000"/>
                </a:solidFill>
                <a:latin typeface="+mj-lt"/>
              </a:rPr>
              <a:t>LNF-INFN, Frascati, Italy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SMI-ÖAW, Vienna, Austria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Politecnico di Milano, Italy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IFIN –HH, Bucharest, Romania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TUM, Munich, Germany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RIKEN, Japan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Univ. Tokyo, Japan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Victoria Univ., Canada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Univ. Zagreb, Croatia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Helmholtz Inst. Mainz, Germany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Univ. </a:t>
            </a:r>
            <a:r>
              <a:rPr lang="en-GB" dirty="0" err="1">
                <a:solidFill>
                  <a:schemeClr val="accent4"/>
                </a:solidFill>
                <a:latin typeface="+mj-lt"/>
              </a:rPr>
              <a:t>Jagiellonian</a:t>
            </a:r>
            <a:r>
              <a:rPr lang="en-GB" dirty="0">
                <a:solidFill>
                  <a:schemeClr val="accent4"/>
                </a:solidFill>
                <a:latin typeface="+mj-lt"/>
              </a:rPr>
              <a:t> Krakow, Poland</a:t>
            </a:r>
          </a:p>
          <a:p>
            <a:pPr>
              <a:lnSpc>
                <a:spcPts val="2500"/>
              </a:lnSpc>
            </a:pPr>
            <a:r>
              <a:rPr lang="en-GB" dirty="0">
                <a:solidFill>
                  <a:schemeClr val="accent4"/>
                </a:solidFill>
                <a:latin typeface="+mj-lt"/>
              </a:rPr>
              <a:t>ELPH, Tohoku University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" y="2708920"/>
            <a:ext cx="2979792" cy="38724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602546"/>
            <a:ext cx="2664296" cy="177435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1357474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Outline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7567" y="1793736"/>
            <a:ext cx="9028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Kaonic atoms physics at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New Silicon Drift Detectors (SDDs) technology for precision KD measurements</a:t>
            </a:r>
          </a:p>
          <a:p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SDDs in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Conclusions</a:t>
            </a: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469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9A150C83-9D79-4EC4-BBD0-79E2056404BD}"/>
              </a:ext>
            </a:extLst>
          </p:cNvPr>
          <p:cNvSpPr/>
          <p:nvPr/>
        </p:nvSpPr>
        <p:spPr>
          <a:xfrm>
            <a:off x="116296" y="764704"/>
            <a:ext cx="8928991" cy="2592288"/>
          </a:xfrm>
          <a:prstGeom prst="rect">
            <a:avLst/>
          </a:prstGeom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Lab tests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optimization of new technology Silicon Drift Detectors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for the SIDDHARTA-2 experiment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Linearity &amp;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Stabilty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(≈eV);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(140 ~ 160 eV @ Mn K</a:t>
            </a:r>
            <a:r>
              <a:rPr lang="el-GR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(&lt; 400 ns @ Cu K</a:t>
            </a:r>
            <a:r>
              <a:rPr lang="el-GR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A150C83-9D79-4EC4-BBD0-79E2056404BD}"/>
              </a:ext>
            </a:extLst>
          </p:cNvPr>
          <p:cNvSpPr/>
          <p:nvPr/>
        </p:nvSpPr>
        <p:spPr>
          <a:xfrm>
            <a:off x="107504" y="3356993"/>
            <a:ext cx="8928991" cy="3205144"/>
          </a:xfrm>
          <a:prstGeom prst="rect">
            <a:avLst/>
          </a:prstGeom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Preliminary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e+/e- beam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characterization of Silicon Drift Detectors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DA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Homogeneus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background spread over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entire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X-Rays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SDDs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activated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almost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ROI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No significative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the SDDs </a:t>
            </a:r>
            <a:r>
              <a:rPr 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positioning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530049" y="6562137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4205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iana Sirghi\Desktop\LNF-Pictures_April2019\IXBQ5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6" y="0"/>
            <a:ext cx="9156359" cy="65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7536" y="-381473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b="1" i="1" dirty="0">
                <a:solidFill>
                  <a:schemeClr val="accent1"/>
                </a:solidFill>
              </a:rPr>
              <a:t>THANK YOU</a:t>
            </a:r>
            <a:endParaRPr lang="it-IT" sz="6600" dirty="0">
              <a:solidFill>
                <a:schemeClr val="accent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30049" y="6562137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119" y="65123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Marco.Miliucci@lnf.infn.it</a:t>
            </a:r>
          </a:p>
        </p:txBody>
      </p:sp>
    </p:spTree>
    <p:extLst>
      <p:ext uri="{BB962C8B-B14F-4D97-AF65-F5344CB8AC3E}">
        <p14:creationId xmlns:p14="http://schemas.microsoft.com/office/powerpoint/2010/main" val="175629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Outline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7567" y="1793736"/>
            <a:ext cx="9028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Kaonic atoms physics at DA</a:t>
            </a:r>
            <a:r>
              <a:rPr lang="el-GR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New Silicon Drift Detectors (SDDs) technology for precision KD measurements</a:t>
            </a:r>
          </a:p>
          <a:p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SDDs in DA</a:t>
            </a:r>
            <a:r>
              <a:rPr lang="el-GR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</a:t>
            </a: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1033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A79233B-7D64-4D1D-B354-9086242AE8BC}"/>
              </a:ext>
            </a:extLst>
          </p:cNvPr>
          <p:cNvGrpSpPr/>
          <p:nvPr/>
        </p:nvGrpSpPr>
        <p:grpSpPr>
          <a:xfrm>
            <a:off x="0" y="606497"/>
            <a:ext cx="9251990" cy="950295"/>
            <a:chOff x="-1" y="668608"/>
            <a:chExt cx="9251990" cy="950295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263C999-8A92-44FB-8098-859768A83936}"/>
                </a:ext>
              </a:extLst>
            </p:cNvPr>
            <p:cNvSpPr/>
            <p:nvPr/>
          </p:nvSpPr>
          <p:spPr>
            <a:xfrm>
              <a:off x="-1" y="704503"/>
              <a:ext cx="9165455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58827AFC-89B4-411D-9ABF-E02CF6E65B15}"/>
                </a:ext>
              </a:extLst>
            </p:cNvPr>
            <p:cNvSpPr/>
            <p:nvPr/>
          </p:nvSpPr>
          <p:spPr>
            <a:xfrm>
              <a:off x="134949" y="668608"/>
              <a:ext cx="91170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itchFamily="34" charset="0"/>
                </a:rPr>
                <a:t>Outline</a:t>
              </a:r>
              <a:endParaRPr lang="it-IT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7567" y="1793736"/>
            <a:ext cx="9028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Kaonic atoms physics at DA</a:t>
            </a:r>
            <a:r>
              <a:rPr lang="el-GR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NE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New Silicon Drift Detectors (SDDs) technology for precision KD measurements</a:t>
            </a:r>
          </a:p>
          <a:p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SDDs in DA</a:t>
            </a:r>
            <a:r>
              <a:rPr lang="el-GR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Φ</a:t>
            </a:r>
            <a:r>
              <a:rPr lang="it-IT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NE</a:t>
            </a: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Conclusions and outlooks</a:t>
            </a:r>
          </a:p>
        </p:txBody>
      </p:sp>
    </p:spTree>
    <p:extLst>
      <p:ext uri="{BB962C8B-B14F-4D97-AF65-F5344CB8AC3E}">
        <p14:creationId xmlns:p14="http://schemas.microsoft.com/office/powerpoint/2010/main" val="372513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-60265" y="581659"/>
            <a:ext cx="9120514" cy="6265435"/>
            <a:chOff x="0" y="548680"/>
            <a:chExt cx="9120514" cy="6265435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ED3DC79D-8B32-461E-8C9E-5ABC8D94CBA1}"/>
                </a:ext>
              </a:extLst>
            </p:cNvPr>
            <p:cNvSpPr txBox="1"/>
            <p:nvPr/>
          </p:nvSpPr>
          <p:spPr>
            <a:xfrm>
              <a:off x="0" y="548680"/>
              <a:ext cx="911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rgbClr val="002060"/>
                  </a:solidFill>
                  <a:latin typeface="+mj-lt"/>
                </a:rPr>
                <a:t>Cascade</a:t>
              </a:r>
              <a:r>
                <a:rPr lang="it-IT" sz="2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it-IT" sz="2400" b="1" dirty="0" err="1">
                  <a:solidFill>
                    <a:srgbClr val="002060"/>
                  </a:solidFill>
                  <a:latin typeface="+mj-lt"/>
                </a:rPr>
                <a:t>process</a:t>
              </a:r>
              <a:r>
                <a:rPr lang="it-IT" sz="2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it-IT" sz="2400" b="1" dirty="0">
                  <a:solidFill>
                    <a:srgbClr val="002060"/>
                  </a:solidFill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it-IT" sz="2400" b="1" dirty="0">
                  <a:solidFill>
                    <a:srgbClr val="002060"/>
                  </a:solidFill>
                  <a:latin typeface="+mj-lt"/>
                </a:rPr>
                <a:t> strong </a:t>
              </a:r>
              <a:r>
                <a:rPr lang="it-IT" sz="2400" b="1" dirty="0" err="1">
                  <a:solidFill>
                    <a:srgbClr val="002060"/>
                  </a:solidFill>
                  <a:latin typeface="+mj-lt"/>
                </a:rPr>
                <a:t>interaction</a:t>
              </a:r>
              <a:endParaRPr lang="it-IT" sz="2400" b="1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26" y="1136749"/>
              <a:ext cx="8964488" cy="5677366"/>
            </a:xfrm>
            <a:prstGeom prst="rect">
              <a:avLst/>
            </a:prstGeom>
          </p:spPr>
        </p:pic>
      </p:grpSp>
      <p:sp>
        <p:nvSpPr>
          <p:cNvPr id="5" name="CasellaDiTesto 4"/>
          <p:cNvSpPr txBox="1"/>
          <p:nvPr/>
        </p:nvSpPr>
        <p:spPr>
          <a:xfrm>
            <a:off x="1547664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6" name="Gruppo 5"/>
          <p:cNvGrpSpPr/>
          <p:nvPr/>
        </p:nvGrpSpPr>
        <p:grpSpPr>
          <a:xfrm>
            <a:off x="5788685" y="4077072"/>
            <a:ext cx="2808313" cy="1692771"/>
            <a:chOff x="6462570" y="4221088"/>
            <a:chExt cx="2168867" cy="1692771"/>
          </a:xfrm>
        </p:grpSpPr>
        <p:sp>
          <p:nvSpPr>
            <p:cNvPr id="4" name="CasellaDiTesto 3"/>
            <p:cNvSpPr txBox="1"/>
            <p:nvPr/>
          </p:nvSpPr>
          <p:spPr>
            <a:xfrm>
              <a:off x="6462570" y="4221088"/>
              <a:ext cx="2168867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+mj-lt"/>
              </a:endParaRPr>
            </a:p>
            <a:p>
              <a:pPr algn="ctr"/>
              <a:r>
                <a:rPr lang="el-GR" sz="2800" dirty="0">
                  <a:solidFill>
                    <a:srgbClr val="FF0000"/>
                  </a:solidFill>
                  <a:latin typeface="+mj-lt"/>
                </a:rPr>
                <a:t>ε</a:t>
              </a:r>
              <a:r>
                <a:rPr lang="it-IT" sz="2800" baseline="-25000" dirty="0">
                  <a:solidFill>
                    <a:srgbClr val="FF0000"/>
                  </a:solidFill>
                  <a:latin typeface="+mj-lt"/>
                </a:rPr>
                <a:t>1s</a:t>
              </a:r>
              <a:r>
                <a:rPr lang="it-IT" sz="2800" dirty="0">
                  <a:solidFill>
                    <a:srgbClr val="FF0000"/>
                  </a:solidFill>
                  <a:latin typeface="+mj-lt"/>
                </a:rPr>
                <a:t> , </a:t>
              </a:r>
              <a:r>
                <a:rPr lang="el-GR" sz="2800" dirty="0">
                  <a:solidFill>
                    <a:srgbClr val="FF0000"/>
                  </a:solidFill>
                  <a:latin typeface="+mj-lt"/>
                </a:rPr>
                <a:t>Γ</a:t>
              </a:r>
              <a:r>
                <a:rPr lang="it-IT" sz="2800" baseline="-25000" dirty="0">
                  <a:solidFill>
                    <a:srgbClr val="FF0000"/>
                  </a:solidFill>
                  <a:latin typeface="+mj-lt"/>
                </a:rPr>
                <a:t>1s</a:t>
              </a:r>
            </a:p>
            <a:p>
              <a:pPr algn="ctr"/>
              <a:r>
                <a:rPr lang="en-GB" sz="2800" dirty="0">
                  <a:solidFill>
                    <a:srgbClr val="FF0000"/>
                  </a:solidFill>
                  <a:latin typeface="+mj-lt"/>
                </a:rPr>
                <a:t>KN interaction at threshold </a:t>
              </a:r>
            </a:p>
          </p:txBody>
        </p:sp>
        <p:cxnSp>
          <p:nvCxnSpPr>
            <p:cNvPr id="10" name="Connettore diritto 9"/>
            <p:cNvCxnSpPr/>
            <p:nvPr/>
          </p:nvCxnSpPr>
          <p:spPr>
            <a:xfrm>
              <a:off x="6690772" y="5013176"/>
              <a:ext cx="9971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tangolo 6"/>
          <p:cNvSpPr/>
          <p:nvPr/>
        </p:nvSpPr>
        <p:spPr>
          <a:xfrm>
            <a:off x="3560163" y="4725144"/>
            <a:ext cx="214994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107925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o 56">
            <a:extLst>
              <a:ext uri="{FF2B5EF4-FFF2-40B4-BE49-F238E27FC236}">
                <a16:creationId xmlns:a16="http://schemas.microsoft.com/office/drawing/2014/main" id="{8486F91B-6B22-45A6-BEF7-DAB2D127FD90}"/>
              </a:ext>
            </a:extLst>
          </p:cNvPr>
          <p:cNvGrpSpPr/>
          <p:nvPr/>
        </p:nvGrpSpPr>
        <p:grpSpPr>
          <a:xfrm>
            <a:off x="0" y="1093924"/>
            <a:ext cx="9144000" cy="5764076"/>
            <a:chOff x="0" y="793750"/>
            <a:chExt cx="9144000" cy="6140450"/>
          </a:xfrm>
        </p:grpSpPr>
        <p:pic>
          <p:nvPicPr>
            <p:cNvPr id="58" name="Picture 3" descr="LNFwiev1">
              <a:extLst>
                <a:ext uri="{FF2B5EF4-FFF2-40B4-BE49-F238E27FC236}">
                  <a16:creationId xmlns:a16="http://schemas.microsoft.com/office/drawing/2014/main" id="{AB69D31C-7919-485E-BF4B-44279148D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93750"/>
              <a:ext cx="9144000" cy="6140450"/>
            </a:xfrm>
            <a:prstGeom prst="rect">
              <a:avLst/>
            </a:prstGeom>
            <a:noFill/>
          </p:spPr>
        </p:pic>
        <p:sp>
          <p:nvSpPr>
            <p:cNvPr id="59" name="Line 5">
              <a:extLst>
                <a:ext uri="{FF2B5EF4-FFF2-40B4-BE49-F238E27FC236}">
                  <a16:creationId xmlns:a16="http://schemas.microsoft.com/office/drawing/2014/main" id="{A00F8885-98AB-4128-A816-D4F4F9669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4250" y="1792288"/>
              <a:ext cx="0" cy="533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74CC030F-CB7B-4F2D-A27D-BCC028882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1447800"/>
              <a:ext cx="13398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NAUTILUS</a:t>
              </a:r>
            </a:p>
          </p:txBody>
        </p:sp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43704E12-4F8B-41CA-A264-1B165308E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1487488"/>
              <a:ext cx="0" cy="8747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2" name="Text Box 8">
              <a:extLst>
                <a:ext uri="{FF2B5EF4-FFF2-40B4-BE49-F238E27FC236}">
                  <a16:creationId xmlns:a16="http://schemas.microsoft.com/office/drawing/2014/main" id="{7928775B-1082-428D-9B1E-9B3BD879B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1143000"/>
              <a:ext cx="9461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ATLAS</a:t>
              </a:r>
            </a:p>
          </p:txBody>
        </p:sp>
        <p:sp>
          <p:nvSpPr>
            <p:cNvPr id="63" name="Text Box 10">
              <a:extLst>
                <a:ext uri="{FF2B5EF4-FFF2-40B4-BE49-F238E27FC236}">
                  <a16:creationId xmlns:a16="http://schemas.microsoft.com/office/drawing/2014/main" id="{D95C4440-0AC4-4397-B8B4-59C6D0C94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4510088"/>
              <a:ext cx="1403350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Auditorium</a:t>
              </a:r>
            </a:p>
          </p:txBody>
        </p:sp>
        <p:sp>
          <p:nvSpPr>
            <p:cNvPr id="64" name="Line 11">
              <a:extLst>
                <a:ext uri="{FF2B5EF4-FFF2-40B4-BE49-F238E27FC236}">
                  <a16:creationId xmlns:a16="http://schemas.microsoft.com/office/drawing/2014/main" id="{3B97E5C4-AAFA-4909-97EC-3FBDFD0A61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77120" flipV="1">
              <a:off x="2362200" y="3733800"/>
              <a:ext cx="990600" cy="11430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9152B1E0-5AE7-4F33-B512-9BDC78C75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200400"/>
              <a:ext cx="533400" cy="1524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" name="Line 13">
              <a:extLst>
                <a:ext uri="{FF2B5EF4-FFF2-40B4-BE49-F238E27FC236}">
                  <a16:creationId xmlns:a16="http://schemas.microsoft.com/office/drawing/2014/main" id="{7E93FED9-06A9-4BD9-BA01-D9DDF7A22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5600" y="1182688"/>
              <a:ext cx="57150" cy="3413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Text Box 14">
              <a:extLst>
                <a:ext uri="{FF2B5EF4-FFF2-40B4-BE49-F238E27FC236}">
                  <a16:creationId xmlns:a16="http://schemas.microsoft.com/office/drawing/2014/main" id="{DD26952B-2589-4C06-9B13-5AC107205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838200"/>
              <a:ext cx="17589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ADA e ADONE</a:t>
              </a:r>
            </a:p>
          </p:txBody>
        </p:sp>
        <p:sp>
          <p:nvSpPr>
            <p:cNvPr id="69" name="Text Box 16">
              <a:extLst>
                <a:ext uri="{FF2B5EF4-FFF2-40B4-BE49-F238E27FC236}">
                  <a16:creationId xmlns:a16="http://schemas.microsoft.com/office/drawing/2014/main" id="{700C9349-4212-46BC-AFF3-A1972BCEE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2133600"/>
              <a:ext cx="184731" cy="393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19">
              <a:extLst>
                <a:ext uri="{FF2B5EF4-FFF2-40B4-BE49-F238E27FC236}">
                  <a16:creationId xmlns:a16="http://schemas.microsoft.com/office/drawing/2014/main" id="{38931ACA-1C8E-4BC3-A6E9-6B6A1D4F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825" y="3109913"/>
              <a:ext cx="1219200" cy="381000"/>
            </a:xfrm>
            <a:prstGeom prst="ellips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2E7DC9CC-6257-4CAB-86D6-4EEF60EF37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2800" y="3276600"/>
              <a:ext cx="228600" cy="381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A65DB62-B665-42EF-8885-B932327871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153527" flipH="1">
              <a:off x="3162300" y="3314700"/>
              <a:ext cx="152400" cy="381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44E56970-49B7-4156-ADCA-EF9CA138FA8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919106" flipH="1">
              <a:off x="3464719" y="3377407"/>
              <a:ext cx="217487" cy="5016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CE9F828-FAAA-4033-9F54-112794364B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560406" flipH="1">
              <a:off x="3886200" y="3238500"/>
              <a:ext cx="152400" cy="381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A246CF4C-DE4A-4D75-9A19-DC673CB1C8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919106" flipH="1">
              <a:off x="4015581" y="3147219"/>
              <a:ext cx="274638" cy="685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F1443880-E6F7-4CD0-8B28-A0B9BCFD6E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716034" flipH="1">
              <a:off x="4815681" y="2924969"/>
              <a:ext cx="403225" cy="90963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Oval 18">
              <a:extLst>
                <a:ext uri="{FF2B5EF4-FFF2-40B4-BE49-F238E27FC236}">
                  <a16:creationId xmlns:a16="http://schemas.microsoft.com/office/drawing/2014/main" id="{BE151EE7-23A8-4F4A-B7CB-F7555DC4A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225" y="3109913"/>
              <a:ext cx="1219200" cy="381000"/>
            </a:xfrm>
            <a:prstGeom prst="ellips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Line 27">
              <a:extLst>
                <a:ext uri="{FF2B5EF4-FFF2-40B4-BE49-F238E27FC236}">
                  <a16:creationId xmlns:a16="http://schemas.microsoft.com/office/drawing/2014/main" id="{D2782AB7-0396-48AB-B652-D98D26FDDA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87653">
              <a:off x="4381500" y="3009900"/>
              <a:ext cx="38100" cy="3429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Text Box 28">
              <a:extLst>
                <a:ext uri="{FF2B5EF4-FFF2-40B4-BE49-F238E27FC236}">
                  <a16:creationId xmlns:a16="http://schemas.microsoft.com/office/drawing/2014/main" id="{A33D5F5C-013F-4232-98FA-D067B0B8F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2605088"/>
              <a:ext cx="1122423" cy="399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DA</a:t>
              </a:r>
              <a:r>
                <a:rPr lang="el-GR" sz="1800" b="1" dirty="0">
                  <a:solidFill>
                    <a:schemeClr val="bg1"/>
                  </a:solidFill>
                </a:rPr>
                <a:t>Φ</a:t>
              </a:r>
              <a:r>
                <a:rPr lang="en-US" sz="1800" b="1" dirty="0">
                  <a:solidFill>
                    <a:schemeClr val="bg1"/>
                  </a:solidFill>
                </a:rPr>
                <a:t>NE</a:t>
              </a:r>
            </a:p>
          </p:txBody>
        </p:sp>
        <p:sp>
          <p:nvSpPr>
            <p:cNvPr id="80" name="Line 29">
              <a:extLst>
                <a:ext uri="{FF2B5EF4-FFF2-40B4-BE49-F238E27FC236}">
                  <a16:creationId xmlns:a16="http://schemas.microsoft.com/office/drawing/2014/main" id="{0FEE8C0A-2A72-49C7-94D7-C6D02915D7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6300" y="2667000"/>
              <a:ext cx="0" cy="533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1" name="Text Box 30">
              <a:extLst>
                <a:ext uri="{FF2B5EF4-FFF2-40B4-BE49-F238E27FC236}">
                  <a16:creationId xmlns:a16="http://schemas.microsoft.com/office/drawing/2014/main" id="{9C32F9A2-F868-41B7-B330-9EF36457F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550" y="2057400"/>
              <a:ext cx="1187450" cy="641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Centro di</a:t>
              </a:r>
            </a:p>
            <a:p>
              <a:r>
                <a:rPr lang="en-US" sz="1800" b="1">
                  <a:solidFill>
                    <a:schemeClr val="bg1"/>
                  </a:solidFill>
                </a:rPr>
                <a:t>Calcolo</a:t>
              </a:r>
            </a:p>
          </p:txBody>
        </p:sp>
        <p:sp>
          <p:nvSpPr>
            <p:cNvPr id="82" name="Line 31">
              <a:extLst>
                <a:ext uri="{FF2B5EF4-FFF2-40B4-BE49-F238E27FC236}">
                  <a16:creationId xmlns:a16="http://schemas.microsoft.com/office/drawing/2014/main" id="{05AA83A7-CE3E-4425-889C-C873D20E2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58835">
              <a:off x="7448550" y="3429000"/>
              <a:ext cx="1588" cy="533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3" name="Text Box 32">
              <a:extLst>
                <a:ext uri="{FF2B5EF4-FFF2-40B4-BE49-F238E27FC236}">
                  <a16:creationId xmlns:a16="http://schemas.microsoft.com/office/drawing/2014/main" id="{CC861654-981D-44BB-86BF-715635E75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750" y="3124200"/>
              <a:ext cx="7048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FISA</a:t>
              </a:r>
            </a:p>
          </p:txBody>
        </p:sp>
        <p:sp>
          <p:nvSpPr>
            <p:cNvPr id="84" name="Line 33">
              <a:extLst>
                <a:ext uri="{FF2B5EF4-FFF2-40B4-BE49-F238E27FC236}">
                  <a16:creationId xmlns:a16="http://schemas.microsoft.com/office/drawing/2014/main" id="{28005068-73B2-4796-B663-C04ACA66AF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95600" y="3733800"/>
              <a:ext cx="152400" cy="304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5" name="Line 34">
              <a:extLst>
                <a:ext uri="{FF2B5EF4-FFF2-40B4-BE49-F238E27FC236}">
                  <a16:creationId xmlns:a16="http://schemas.microsoft.com/office/drawing/2014/main" id="{BDE6AA06-2732-4A88-9B1D-ACA71E391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3050" y="3109913"/>
              <a:ext cx="0" cy="533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6" name="Text Box 35">
              <a:extLst>
                <a:ext uri="{FF2B5EF4-FFF2-40B4-BE49-F238E27FC236}">
                  <a16:creationId xmlns:a16="http://schemas.microsoft.com/office/drawing/2014/main" id="{1B0038E4-EB73-46CC-B85A-9D52BA248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750" y="2819400"/>
              <a:ext cx="6286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BTF</a:t>
              </a:r>
            </a:p>
          </p:txBody>
        </p:sp>
        <p:sp>
          <p:nvSpPr>
            <p:cNvPr id="87" name="Line 36">
              <a:extLst>
                <a:ext uri="{FF2B5EF4-FFF2-40B4-BE49-F238E27FC236}">
                  <a16:creationId xmlns:a16="http://schemas.microsoft.com/office/drawing/2014/main" id="{DAE3D0D4-51D3-4812-B7A7-BD771BC19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2200" y="2971800"/>
              <a:ext cx="12700" cy="3048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Text Box 37">
              <a:extLst>
                <a:ext uri="{FF2B5EF4-FFF2-40B4-BE49-F238E27FC236}">
                  <a16:creationId xmlns:a16="http://schemas.microsoft.com/office/drawing/2014/main" id="{0EE9A207-56EA-4889-A269-1C4D94505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667000"/>
              <a:ext cx="1187450" cy="366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</a:rPr>
                <a:t>DAFNE-L</a:t>
              </a:r>
            </a:p>
          </p:txBody>
        </p:sp>
        <p:sp>
          <p:nvSpPr>
            <p:cNvPr id="89" name="Line 38">
              <a:extLst>
                <a:ext uri="{FF2B5EF4-FFF2-40B4-BE49-F238E27FC236}">
                  <a16:creationId xmlns:a16="http://schemas.microsoft.com/office/drawing/2014/main" id="{F8519058-3AD1-48C5-8142-1819C295C0B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082209">
              <a:off x="5535613" y="3670300"/>
              <a:ext cx="396875" cy="5302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0" name="Text Box 39">
              <a:extLst>
                <a:ext uri="{FF2B5EF4-FFF2-40B4-BE49-F238E27FC236}">
                  <a16:creationId xmlns:a16="http://schemas.microsoft.com/office/drawing/2014/main" id="{C7551283-9499-4A84-9A80-C19A7734F2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3657600"/>
              <a:ext cx="1047750" cy="641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FINUDA</a:t>
              </a:r>
            </a:p>
            <a:p>
              <a:r>
                <a:rPr lang="en-US" sz="1800" b="1">
                  <a:solidFill>
                    <a:schemeClr val="bg1"/>
                  </a:solidFill>
                </a:rPr>
                <a:t>DEAR</a:t>
              </a:r>
            </a:p>
          </p:txBody>
        </p:sp>
        <p:sp>
          <p:nvSpPr>
            <p:cNvPr id="91" name="Text Box 40">
              <a:extLst>
                <a:ext uri="{FF2B5EF4-FFF2-40B4-BE49-F238E27FC236}">
                  <a16:creationId xmlns:a16="http://schemas.microsoft.com/office/drawing/2014/main" id="{F1B03CF3-2677-40B6-8343-C3AAAE28C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850" y="1919288"/>
              <a:ext cx="1893467" cy="4262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SIDDHARTA</a:t>
              </a:r>
              <a:endParaRPr lang="en-US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F47880EB-E75B-4290-ACD0-22C6585D34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327459">
              <a:off x="4612359" y="2191433"/>
              <a:ext cx="53314" cy="101000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5DAAA1B2-A48E-4DAD-85B0-40E75543A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5000" y="4876800"/>
              <a:ext cx="0" cy="87471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4" name="Text Box 28">
            <a:extLst>
              <a:ext uri="{FF2B5EF4-FFF2-40B4-BE49-F238E27FC236}">
                <a16:creationId xmlns:a16="http://schemas.microsoft.com/office/drawing/2014/main" id="{1042B667-F94E-49E2-9F5E-EF8D744BF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165" y="2776221"/>
            <a:ext cx="112242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highlight>
                  <a:srgbClr val="FFFF00"/>
                </a:highlight>
              </a:rPr>
              <a:t>DA</a:t>
            </a:r>
            <a:r>
              <a:rPr lang="el-GR" sz="1800" b="1" dirty="0">
                <a:solidFill>
                  <a:schemeClr val="accent4"/>
                </a:solidFill>
                <a:highlight>
                  <a:srgbClr val="FFFF00"/>
                </a:highlight>
              </a:rPr>
              <a:t>Φ</a:t>
            </a:r>
            <a:r>
              <a:rPr lang="en-US" sz="1800" b="1" dirty="0">
                <a:solidFill>
                  <a:schemeClr val="accent4"/>
                </a:solidFill>
                <a:highlight>
                  <a:srgbClr val="FFFF00"/>
                </a:highlight>
              </a:rPr>
              <a:t>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E75AFFD-B5ED-45A7-80D2-06C32452BA4B}"/>
              </a:ext>
            </a:extLst>
          </p:cNvPr>
          <p:cNvSpPr txBox="1"/>
          <p:nvPr/>
        </p:nvSpPr>
        <p:spPr>
          <a:xfrm>
            <a:off x="1" y="579493"/>
            <a:ext cx="911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I.N.F.N.– Laboratori Nazionali di Frascati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6339FBBE-2B58-42E4-BA09-7B322DF0AD2C}"/>
              </a:ext>
            </a:extLst>
          </p:cNvPr>
          <p:cNvGrpSpPr/>
          <p:nvPr/>
        </p:nvGrpSpPr>
        <p:grpSpPr>
          <a:xfrm>
            <a:off x="-38743" y="1050068"/>
            <a:ext cx="9219255" cy="5805264"/>
            <a:chOff x="2535899" y="3547134"/>
            <a:chExt cx="9279476" cy="5654021"/>
          </a:xfrm>
        </p:grpSpPr>
        <p:pic>
          <p:nvPicPr>
            <p:cNvPr id="45" name="Picture 4" descr="Picture 13">
              <a:extLst>
                <a:ext uri="{FF2B5EF4-FFF2-40B4-BE49-F238E27FC236}">
                  <a16:creationId xmlns:a16="http://schemas.microsoft.com/office/drawing/2014/main" id="{9C43A7D9-1C5F-4237-AE65-D0B9CA445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5899" y="3547134"/>
              <a:ext cx="9279476" cy="5654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Freccia circolare a sinistra 45">
              <a:extLst>
                <a:ext uri="{FF2B5EF4-FFF2-40B4-BE49-F238E27FC236}">
                  <a16:creationId xmlns:a16="http://schemas.microsoft.com/office/drawing/2014/main" id="{0324702C-057D-482F-80EA-1ABF0D9800F4}"/>
                </a:ext>
              </a:extLst>
            </p:cNvPr>
            <p:cNvSpPr/>
            <p:nvPr/>
          </p:nvSpPr>
          <p:spPr>
            <a:xfrm>
              <a:off x="9213386" y="5836245"/>
              <a:ext cx="504056" cy="1656184"/>
            </a:xfrm>
            <a:prstGeom prst="curved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47" name="Freccia circolare a sinistra 46">
              <a:extLst>
                <a:ext uri="{FF2B5EF4-FFF2-40B4-BE49-F238E27FC236}">
                  <a16:creationId xmlns:a16="http://schemas.microsoft.com/office/drawing/2014/main" id="{1AB68E58-DC3A-4AA4-A5A0-8DF938E5EB56}"/>
                </a:ext>
              </a:extLst>
            </p:cNvPr>
            <p:cNvSpPr/>
            <p:nvPr/>
          </p:nvSpPr>
          <p:spPr>
            <a:xfrm flipH="1">
              <a:off x="4227746" y="5986500"/>
              <a:ext cx="576064" cy="1656184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D26120C2-6DC3-4B32-9B2D-25C62212E07B}"/>
                </a:ext>
              </a:extLst>
            </p:cNvPr>
            <p:cNvSpPr txBox="1"/>
            <p:nvPr/>
          </p:nvSpPr>
          <p:spPr>
            <a:xfrm>
              <a:off x="4504689" y="6132108"/>
              <a:ext cx="5982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e</a:t>
              </a:r>
              <a:r>
                <a:rPr lang="it-IT" sz="4400" baseline="300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-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9D0584F8-8EA2-418E-8906-E7F48B8EFF5F}"/>
                </a:ext>
              </a:extLst>
            </p:cNvPr>
            <p:cNvSpPr txBox="1"/>
            <p:nvPr/>
          </p:nvSpPr>
          <p:spPr>
            <a:xfrm>
              <a:off x="8506911" y="6037777"/>
              <a:ext cx="6992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dirty="0">
                  <a:solidFill>
                    <a:srgbClr val="FF0000"/>
                  </a:solidFill>
                </a:rPr>
                <a:t>e</a:t>
              </a:r>
              <a:r>
                <a:rPr lang="it-IT" sz="44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42E3A07-0384-4525-BF32-2A50E7CF4114}"/>
              </a:ext>
            </a:extLst>
          </p:cNvPr>
          <p:cNvSpPr txBox="1"/>
          <p:nvPr/>
        </p:nvSpPr>
        <p:spPr>
          <a:xfrm>
            <a:off x="-1" y="1052736"/>
            <a:ext cx="9219246" cy="1865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0"/>
              </a:spcBef>
              <a:buSzPct val="124000"/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Φ → K</a:t>
            </a:r>
            <a:r>
              <a:rPr lang="en-US" altLang="ja-JP" sz="2400" baseline="320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-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 K</a:t>
            </a:r>
            <a:r>
              <a:rPr lang="en-US" altLang="ja-JP" sz="2400" baseline="320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+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 (49.1%)</a:t>
            </a:r>
          </a:p>
          <a:p>
            <a:pPr marL="342900" indent="-342900">
              <a:lnSpc>
                <a:spcPct val="140000"/>
              </a:lnSpc>
              <a:spcBef>
                <a:spcPct val="0"/>
              </a:spcBef>
              <a:buSzPct val="124000"/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Monochromatic low-energy K</a:t>
            </a:r>
            <a:r>
              <a:rPr lang="en-US" altLang="ja-JP" sz="2400" baseline="320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-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 (~127 MeV/c ; </a:t>
            </a:r>
            <a:r>
              <a:rPr lang="el-GR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Δ</a:t>
            </a:r>
            <a:r>
              <a:rPr lang="it-IT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p/p = 0.1%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)</a:t>
            </a:r>
          </a:p>
          <a:p>
            <a:pPr marL="342900" indent="-342900">
              <a:spcBef>
                <a:spcPct val="0"/>
              </a:spcBef>
              <a:buSzPct val="124000"/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Electromagnetic (</a:t>
            </a:r>
            <a:r>
              <a:rPr lang="en-US" altLang="ja-JP" sz="2400" b="1" u="sng" dirty="0">
                <a:solidFill>
                  <a:schemeClr val="accent4"/>
                </a:solidFill>
                <a:latin typeface="+mj-lt"/>
                <a:ea typeface="ヒラギノ角ゴ ProN W3" charset="-128"/>
                <a:sym typeface="Helvetica Neue" charset="0"/>
              </a:rPr>
              <a:t>asynchronous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) </a:t>
            </a:r>
            <a:r>
              <a:rPr lang="en-US" altLang="ja-JP" sz="240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bkg</a:t>
            </a:r>
            <a:endParaRPr lang="en-US" altLang="ja-JP" sz="2400" dirty="0">
              <a:solidFill>
                <a:schemeClr val="accent3">
                  <a:lumMod val="75000"/>
                </a:schemeClr>
              </a:solidFill>
              <a:latin typeface="+mj-lt"/>
              <a:ea typeface="ヒラギノ角ゴ ProN W3" charset="-128"/>
              <a:sym typeface="Helvetica Neue" charset="0"/>
            </a:endParaRPr>
          </a:p>
          <a:p>
            <a:pPr marL="342900" indent="-342900">
              <a:spcBef>
                <a:spcPct val="0"/>
              </a:spcBef>
              <a:buSzPct val="124000"/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Hadronic (</a:t>
            </a:r>
            <a:r>
              <a:rPr lang="en-US" altLang="ja-JP" sz="240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syncronous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) </a:t>
            </a:r>
            <a:r>
              <a:rPr lang="en-US" altLang="ja-JP" sz="240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bkg</a:t>
            </a:r>
            <a:r>
              <a:rPr lang="en-US" altLang="ja-JP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ヒラギノ角ゴ ProN W3" charset="-128"/>
                <a:sym typeface="Helvetica Neue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0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AD166C9-5B95-4992-B2FA-21DCE7E9594F}"/>
              </a:ext>
            </a:extLst>
          </p:cNvPr>
          <p:cNvSpPr/>
          <p:nvPr/>
        </p:nvSpPr>
        <p:spPr>
          <a:xfrm>
            <a:off x="5213935" y="2195055"/>
            <a:ext cx="39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SIDDHARTA 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23" y="3960440"/>
            <a:ext cx="5150277" cy="285293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993722" y="6309320"/>
            <a:ext cx="5150277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341"/>
            <a:ext cx="5364088" cy="34930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AD166C9-5B95-4992-B2FA-21DCE7E9594F}"/>
              </a:ext>
            </a:extLst>
          </p:cNvPr>
          <p:cNvSpPr/>
          <p:nvPr/>
        </p:nvSpPr>
        <p:spPr>
          <a:xfrm>
            <a:off x="74456" y="5241930"/>
            <a:ext cx="39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MC Kaonic </a:t>
            </a:r>
            <a:r>
              <a:rPr lang="it-IT" sz="2800" b="1" dirty="0" err="1">
                <a:solidFill>
                  <a:srgbClr val="002060"/>
                </a:solidFill>
                <a:latin typeface="+mj-lt"/>
              </a:rPr>
              <a:t>deuterium</a:t>
            </a:r>
            <a:endParaRPr lang="it-IT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Ovale 4"/>
          <p:cNvSpPr/>
          <p:nvPr/>
        </p:nvSpPr>
        <p:spPr>
          <a:xfrm>
            <a:off x="4427984" y="1700809"/>
            <a:ext cx="576064" cy="4308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5468832" y="639917"/>
            <a:ext cx="35780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+mj-lt"/>
              </a:rPr>
              <a:t>KD yield &lt; 0.1 %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+mj-lt"/>
              </a:rPr>
              <a:t>(10 times lower than KH)</a:t>
            </a:r>
          </a:p>
          <a:p>
            <a:r>
              <a:rPr lang="en-GB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200" dirty="0" err="1">
                <a:solidFill>
                  <a:srgbClr val="FF0000"/>
                </a:solidFill>
                <a:latin typeface="+mj-lt"/>
              </a:rPr>
              <a:t>Bazzi</a:t>
            </a:r>
            <a:r>
              <a:rPr lang="en-GB" sz="1200" dirty="0">
                <a:solidFill>
                  <a:srgbClr val="FF0000"/>
                </a:solidFill>
                <a:latin typeface="+mj-lt"/>
              </a:rPr>
              <a:t> et al., Nuclear Physics A 907, 69-77 (2013) </a:t>
            </a:r>
          </a:p>
          <a:p>
            <a:r>
              <a:rPr lang="en-GB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200" dirty="0" err="1">
                <a:solidFill>
                  <a:srgbClr val="FF0000"/>
                </a:solidFill>
                <a:latin typeface="+mj-lt"/>
              </a:rPr>
              <a:t>Bazzi</a:t>
            </a:r>
            <a:r>
              <a:rPr lang="en-GB" sz="1200" dirty="0">
                <a:solidFill>
                  <a:srgbClr val="FF0000"/>
                </a:solidFill>
                <a:latin typeface="+mj-lt"/>
              </a:rPr>
              <a:t> et al., Nuclear Physics A 954, 7–16 (2016) </a:t>
            </a:r>
          </a:p>
        </p:txBody>
      </p:sp>
    </p:spTree>
    <p:extLst>
      <p:ext uri="{BB962C8B-B14F-4D97-AF65-F5344CB8AC3E}">
        <p14:creationId xmlns:p14="http://schemas.microsoft.com/office/powerpoint/2010/main" val="291969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3DC79D-8B32-461E-8C9E-5ABC8D94CBA1}"/>
              </a:ext>
            </a:extLst>
          </p:cNvPr>
          <p:cNvSpPr txBox="1"/>
          <p:nvPr/>
        </p:nvSpPr>
        <p:spPr>
          <a:xfrm>
            <a:off x="0" y="629001"/>
            <a:ext cx="915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MC Kaonic </a:t>
            </a:r>
            <a:r>
              <a:rPr lang="it-IT" sz="2800" b="1" dirty="0" err="1">
                <a:solidFill>
                  <a:srgbClr val="002060"/>
                </a:solidFill>
                <a:latin typeface="+mj-lt"/>
              </a:rPr>
              <a:t>deuterium</a:t>
            </a:r>
            <a:endParaRPr lang="it-IT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91C03FF-906C-40D8-96E8-C7BBFB82CB1C}"/>
              </a:ext>
            </a:extLst>
          </p:cNvPr>
          <p:cNvSpPr/>
          <p:nvPr/>
        </p:nvSpPr>
        <p:spPr>
          <a:xfrm>
            <a:off x="3203848" y="3573016"/>
            <a:ext cx="2690923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417143-0258-4845-99AE-7757A4003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" y="1459071"/>
            <a:ext cx="6513122" cy="4680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82BB714-849F-4DAF-ACAE-653D71354D6D}"/>
                  </a:ext>
                </a:extLst>
              </p:cNvPr>
              <p:cNvSpPr txBox="1"/>
              <p:nvPr/>
            </p:nvSpPr>
            <p:spPr>
              <a:xfrm>
                <a:off x="6948264" y="1340768"/>
                <a:ext cx="1831079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nary>
                      <m:r>
                        <a:rPr lang="it-IT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  <m:r>
                            <a:rPr lang="it-IT" sz="2000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𝑝𝑏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82BB714-849F-4DAF-ACAE-653D71354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1340768"/>
                <a:ext cx="1831079" cy="8073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/>
          <p:cNvSpPr txBox="1"/>
          <p:nvPr/>
        </p:nvSpPr>
        <p:spPr>
          <a:xfrm>
            <a:off x="6436199" y="3652467"/>
            <a:ext cx="2798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</a:t>
            </a:r>
            <a:r>
              <a:rPr lang="it-IT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-800 ± </a:t>
            </a:r>
            <a:r>
              <a:rPr lang="it-IT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30</a:t>
            </a:r>
            <a:r>
              <a:rPr lang="it-IT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eV</a:t>
            </a:r>
          </a:p>
          <a:p>
            <a:r>
              <a:rPr lang="it-IT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 = 750 ± </a:t>
            </a:r>
            <a:r>
              <a:rPr lang="it-IT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75</a:t>
            </a:r>
            <a:r>
              <a:rPr lang="it-IT" sz="28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eV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655523" y="2026832"/>
            <a:ext cx="24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density: 3% (LHD) </a:t>
            </a:r>
          </a:p>
          <a:p>
            <a:r>
              <a:rPr lang="en-GB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detector area: 246 cm</a:t>
            </a:r>
            <a:r>
              <a:rPr lang="en-GB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439017" y="5393898"/>
            <a:ext cx="2710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+mj-lt"/>
              </a:rPr>
              <a:t>Same precision as SIDDHARTA, which gave the most precise measurement of KH so far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7788500" y="2780928"/>
            <a:ext cx="0" cy="577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7827148" y="4816093"/>
            <a:ext cx="0" cy="577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20986" y="1107925"/>
            <a:ext cx="915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KD yield &lt; 0.1 % 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530134" y="6552490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Trento, 24/10/2019</a:t>
            </a:r>
          </a:p>
        </p:txBody>
      </p:sp>
    </p:spTree>
    <p:extLst>
      <p:ext uri="{BB962C8B-B14F-4D97-AF65-F5344CB8AC3E}">
        <p14:creationId xmlns:p14="http://schemas.microsoft.com/office/powerpoint/2010/main" val="262727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">
      <a:dk1>
        <a:srgbClr val="7F7F7F"/>
      </a:dk1>
      <a:lt1>
        <a:srgbClr val="FFFFFF"/>
      </a:lt1>
      <a:dk2>
        <a:srgbClr val="0067B5"/>
      </a:dk2>
      <a:lt2>
        <a:srgbClr val="005390"/>
      </a:lt2>
      <a:accent1>
        <a:srgbClr val="004173"/>
      </a:accent1>
      <a:accent2>
        <a:srgbClr val="005390"/>
      </a:accent2>
      <a:accent3>
        <a:srgbClr val="1B587C"/>
      </a:accent3>
      <a:accent4>
        <a:srgbClr val="00335A"/>
      </a:accent4>
      <a:accent5>
        <a:srgbClr val="604878"/>
      </a:accent5>
      <a:accent6>
        <a:srgbClr val="C19859"/>
      </a:accent6>
      <a:hlink>
        <a:srgbClr val="00335A"/>
      </a:hlink>
      <a:folHlink>
        <a:srgbClr val="B26B02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5208</TotalTime>
  <Words>978</Words>
  <Application>Microsoft Office PowerPoint</Application>
  <PresentationFormat>On-screen Show (4:3)</PresentationFormat>
  <Paragraphs>226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 Math</vt:lpstr>
      <vt:lpstr>Georgia</vt:lpstr>
      <vt:lpstr>Helvetica Neue</vt:lpstr>
      <vt:lpstr>Trebuchet MS</vt:lpstr>
      <vt:lpstr>Wingdings</vt:lpstr>
      <vt:lpstr>Wingdings 2</vt:lpstr>
      <vt:lpstr>ヒラギノ角ゴ ProN W3</vt:lpstr>
      <vt:lpstr>Tramonto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Personale</dc:creator>
  <cp:lastModifiedBy>Ospite FBK</cp:lastModifiedBy>
  <cp:revision>340</cp:revision>
  <dcterms:created xsi:type="dcterms:W3CDTF">2016-09-13T12:35:10Z</dcterms:created>
  <dcterms:modified xsi:type="dcterms:W3CDTF">2019-10-24T14:44:33Z</dcterms:modified>
</cp:coreProperties>
</file>