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547" r:id="rId3"/>
    <p:sldId id="553" r:id="rId4"/>
    <p:sldId id="261" r:id="rId5"/>
    <p:sldId id="543" r:id="rId6"/>
    <p:sldId id="538" r:id="rId7"/>
    <p:sldId id="548" r:id="rId8"/>
    <p:sldId id="539" r:id="rId9"/>
    <p:sldId id="490" r:id="rId10"/>
    <p:sldId id="540" r:id="rId11"/>
    <p:sldId id="530" r:id="rId12"/>
    <p:sldId id="541" r:id="rId13"/>
    <p:sldId id="542" r:id="rId14"/>
    <p:sldId id="531" r:id="rId15"/>
    <p:sldId id="552" r:id="rId16"/>
    <p:sldId id="257" r:id="rId17"/>
    <p:sldId id="551" r:id="rId18"/>
    <p:sldId id="550" r:id="rId19"/>
    <p:sldId id="280" r:id="rId20"/>
    <p:sldId id="555" r:id="rId21"/>
    <p:sldId id="281" r:id="rId22"/>
    <p:sldId id="283" r:id="rId23"/>
    <p:sldId id="285" r:id="rId24"/>
    <p:sldId id="293" r:id="rId25"/>
    <p:sldId id="297" r:id="rId26"/>
    <p:sldId id="298" r:id="rId27"/>
    <p:sldId id="299" r:id="rId28"/>
    <p:sldId id="300" r:id="rId29"/>
    <p:sldId id="277" r:id="rId30"/>
    <p:sldId id="306" r:id="rId31"/>
    <p:sldId id="274" r:id="rId32"/>
    <p:sldId id="259" r:id="rId33"/>
    <p:sldId id="260" r:id="rId34"/>
    <p:sldId id="554" r:id="rId35"/>
    <p:sldId id="278" r:id="rId36"/>
  </p:sldIdLst>
  <p:sldSz cx="1008062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Fai clic per spostare la diapositiva</a:t>
            </a: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latin typeface="Arial"/>
              </a:rPr>
              <a:t>Fai clic per modificare il formato delle note</a:t>
            </a:r>
          </a:p>
        </p:txBody>
      </p:sp>
      <p:sp>
        <p:nvSpPr>
          <p:cNvPr id="11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latin typeface="Times New Roman"/>
              </a:rPr>
              <a:t> </a:t>
            </a:r>
          </a:p>
        </p:txBody>
      </p:sp>
      <p:sp>
        <p:nvSpPr>
          <p:cNvPr id="11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b="0" strike="noStrike" spc="-1">
                <a:latin typeface="Times New Roman"/>
              </a:rPr>
              <a:t> </a:t>
            </a:r>
          </a:p>
        </p:txBody>
      </p:sp>
      <p:sp>
        <p:nvSpPr>
          <p:cNvPr id="12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b="0" strike="noStrike" spc="-1">
                <a:latin typeface="Times New Roman"/>
              </a:rPr>
              <a:t> </a:t>
            </a:r>
          </a:p>
        </p:txBody>
      </p:sp>
      <p:sp>
        <p:nvSpPr>
          <p:cNvPr id="12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3A0013BB-A575-4C16-B0A8-9A7F71441057}" type="slidenum">
              <a:rPr lang="it-IT" sz="1400" b="0" strike="noStrike" spc="-1">
                <a:latin typeface="Times New Roman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ustomShape 1"/>
          <p:cNvSpPr/>
          <p:nvPr/>
        </p:nvSpPr>
        <p:spPr>
          <a:xfrm>
            <a:off x="4280040" y="10156680"/>
            <a:ext cx="3274920" cy="52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B5B058B6-6A22-4CC3-92F8-AB89B6F82A4D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lang="it-IT" sz="1400" b="0" strike="noStrike" spc="-1">
              <a:latin typeface="Arial"/>
            </a:endParaRPr>
          </a:p>
        </p:txBody>
      </p:sp>
      <p:sp>
        <p:nvSpPr>
          <p:cNvPr id="428" name="CustomShape 2"/>
          <p:cNvSpPr/>
          <p:nvPr/>
        </p:nvSpPr>
        <p:spPr>
          <a:xfrm>
            <a:off x="4280040" y="10156680"/>
            <a:ext cx="3276360" cy="53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7750A79B-C804-43F5-A101-CC2BABBC5E0E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lang="it-IT" sz="1400" b="0" strike="noStrike" spc="-1">
              <a:latin typeface="Arial"/>
            </a:endParaRPr>
          </a:p>
        </p:txBody>
      </p:sp>
      <p:sp>
        <p:nvSpPr>
          <p:cNvPr id="429" name="CustomShape 3"/>
          <p:cNvSpPr/>
          <p:nvPr/>
        </p:nvSpPr>
        <p:spPr>
          <a:xfrm>
            <a:off x="755640" y="5078520"/>
            <a:ext cx="6046560" cy="480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F1CDC516-341A-4E57-BB4E-1DCDA2EB5921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30</a:t>
            </a:fld>
            <a:endParaRPr lang="it-IT" sz="1400" b="0" strike="noStrike" spc="-1">
              <a:latin typeface="Times New Roman"/>
            </a:endParaRPr>
          </a:p>
        </p:txBody>
      </p:sp>
      <p:sp>
        <p:nvSpPr>
          <p:cNvPr id="473" name="CustomShape 2"/>
          <p:cNvSpPr/>
          <p:nvPr/>
        </p:nvSpPr>
        <p:spPr>
          <a:xfrm>
            <a:off x="4280040" y="10156680"/>
            <a:ext cx="327780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580A334A-71E2-4518-A95D-971169FA44C7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30</a:t>
            </a:fld>
            <a:endParaRPr lang="it-IT" sz="1400" b="0" strike="noStrike" spc="-1">
              <a:latin typeface="Arial"/>
            </a:endParaRPr>
          </a:p>
        </p:txBody>
      </p:sp>
      <p:sp>
        <p:nvSpPr>
          <p:cNvPr id="47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</p:spPr>
      </p:sp>
      <p:sp>
        <p:nvSpPr>
          <p:cNvPr id="475" name="CustomShape 4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687262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12B0F1BE-B41F-490E-9BC6-333EF09890EA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31</a:t>
            </a:fld>
            <a:endParaRPr lang="it-IT" sz="1400" b="0" strike="noStrike" spc="-1">
              <a:latin typeface="Arial"/>
            </a:endParaRPr>
          </a:p>
        </p:txBody>
      </p:sp>
      <p:sp>
        <p:nvSpPr>
          <p:cNvPr id="430" name="CustomShape 2"/>
          <p:cNvSpPr/>
          <p:nvPr/>
        </p:nvSpPr>
        <p:spPr>
          <a:xfrm>
            <a:off x="4280040" y="10156680"/>
            <a:ext cx="3276000" cy="53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270D6A98-B7AF-4EB1-8E83-4D0C8E07DD08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31</a:t>
            </a:fld>
            <a:endParaRPr lang="it-IT" sz="1400" b="0" strike="noStrike" spc="-1">
              <a:latin typeface="Arial"/>
            </a:endParaRPr>
          </a:p>
        </p:txBody>
      </p:sp>
      <p:sp>
        <p:nvSpPr>
          <p:cNvPr id="431" name="CustomShape 3"/>
          <p:cNvSpPr/>
          <p:nvPr/>
        </p:nvSpPr>
        <p:spPr>
          <a:xfrm>
            <a:off x="755640" y="5078520"/>
            <a:ext cx="6046200" cy="48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B28E60E-9578-4103-9891-1B204510E28B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35</a:t>
            </a:fld>
            <a:endParaRPr lang="it-IT" sz="1400" b="0" strike="noStrike" spc="-1">
              <a:latin typeface="Times New Roman"/>
            </a:endParaRPr>
          </a:p>
        </p:txBody>
      </p:sp>
      <p:sp>
        <p:nvSpPr>
          <p:cNvPr id="477" name="CustomShape 2"/>
          <p:cNvSpPr/>
          <p:nvPr/>
        </p:nvSpPr>
        <p:spPr>
          <a:xfrm>
            <a:off x="4280040" y="10156680"/>
            <a:ext cx="327780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DEF8BD30-9302-4A43-9808-C38AB9D50211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35</a:t>
            </a:fld>
            <a:endParaRPr lang="it-IT" sz="1400" b="0" strike="noStrike" spc="-1">
              <a:latin typeface="Arial"/>
            </a:endParaRPr>
          </a:p>
        </p:txBody>
      </p:sp>
      <p:sp>
        <p:nvSpPr>
          <p:cNvPr id="478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</p:spPr>
      </p:sp>
      <p:sp>
        <p:nvSpPr>
          <p:cNvPr id="479" name="CustomShape 4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CustomShape 1"/>
          <p:cNvSpPr/>
          <p:nvPr/>
        </p:nvSpPr>
        <p:spPr>
          <a:xfrm>
            <a:off x="4280040" y="10156680"/>
            <a:ext cx="3275280" cy="5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85079E65-C917-42D8-BD33-38F8B442F61E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19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8" name="CustomShape 2"/>
          <p:cNvSpPr/>
          <p:nvPr/>
        </p:nvSpPr>
        <p:spPr>
          <a:xfrm>
            <a:off x="4280040" y="10156680"/>
            <a:ext cx="3276720" cy="53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064C5FE1-56AE-40F4-BAA9-6FFC834BA343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19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9" name="CustomShape 3"/>
          <p:cNvSpPr/>
          <p:nvPr/>
        </p:nvSpPr>
        <p:spPr>
          <a:xfrm>
            <a:off x="755640" y="5078520"/>
            <a:ext cx="6046920" cy="481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81098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CustomShape 1"/>
          <p:cNvSpPr/>
          <p:nvPr/>
        </p:nvSpPr>
        <p:spPr>
          <a:xfrm>
            <a:off x="4280040" y="10156680"/>
            <a:ext cx="3275280" cy="5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85079E65-C917-42D8-BD33-38F8B442F61E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20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8" name="CustomShape 2"/>
          <p:cNvSpPr/>
          <p:nvPr/>
        </p:nvSpPr>
        <p:spPr>
          <a:xfrm>
            <a:off x="4280040" y="10156680"/>
            <a:ext cx="3276720" cy="53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064C5FE1-56AE-40F4-BAA9-6FFC834BA343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20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9" name="CustomShape 3"/>
          <p:cNvSpPr/>
          <p:nvPr/>
        </p:nvSpPr>
        <p:spPr>
          <a:xfrm>
            <a:off x="755640" y="5078520"/>
            <a:ext cx="6046920" cy="481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84974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CustomShape 1"/>
          <p:cNvSpPr/>
          <p:nvPr/>
        </p:nvSpPr>
        <p:spPr>
          <a:xfrm>
            <a:off x="4280040" y="10156680"/>
            <a:ext cx="3275280" cy="5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544DC52-9F75-4756-8E57-604845CC8960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21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1" name="CustomShape 2"/>
          <p:cNvSpPr/>
          <p:nvPr/>
        </p:nvSpPr>
        <p:spPr>
          <a:xfrm>
            <a:off x="4280040" y="10156680"/>
            <a:ext cx="3276720" cy="53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3028016-2830-4679-9E73-D28F195E5900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21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2" name="CustomShape 3"/>
          <p:cNvSpPr/>
          <p:nvPr/>
        </p:nvSpPr>
        <p:spPr>
          <a:xfrm>
            <a:off x="755640" y="5078520"/>
            <a:ext cx="6046920" cy="481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699157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4280040" y="10156680"/>
            <a:ext cx="3274200" cy="52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DAF598CC-90B0-4EAE-8A34-65223CCAED97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22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CustomShape 2"/>
          <p:cNvSpPr/>
          <p:nvPr/>
        </p:nvSpPr>
        <p:spPr>
          <a:xfrm>
            <a:off x="4280040" y="10156680"/>
            <a:ext cx="3275640" cy="5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A3107AEA-2DAE-44FC-ABF9-012E7BA70A45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22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0" name="CustomShape 3"/>
          <p:cNvSpPr/>
          <p:nvPr/>
        </p:nvSpPr>
        <p:spPr>
          <a:xfrm>
            <a:off x="755640" y="5078520"/>
            <a:ext cx="6045840" cy="480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824530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52BDCEDA-FEA2-402F-A211-2844C93D370D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8" name="CustomShape 2"/>
          <p:cNvSpPr/>
          <p:nvPr/>
        </p:nvSpPr>
        <p:spPr>
          <a:xfrm>
            <a:off x="4280040" y="10156680"/>
            <a:ext cx="327780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51B40348-5A45-4373-BF35-AC1B2780B6C0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23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20017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D083B8-363E-45DA-8DC0-882D243ACE02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it-IT" altLang="it-IT" sz="1400"/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427990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01DFE3F-8916-48F2-BE02-764AA8F337F1}" type="slidenum">
              <a:rPr lang="it-IT" altLang="it-IT" sz="1400"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it-IT" altLang="it-IT" sz="1400">
              <a:cs typeface="DejaVu San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1" name="Text Box 3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5827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F29BD3BE-72E6-4D66-ABF8-D23A84590BE0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26</a:t>
            </a:fld>
            <a:endParaRPr lang="it-IT" sz="1400" b="0" strike="noStrike" spc="-1">
              <a:latin typeface="Arial"/>
            </a:endParaRPr>
          </a:p>
        </p:txBody>
      </p:sp>
      <p:sp>
        <p:nvSpPr>
          <p:cNvPr id="470" name="CustomShape 2"/>
          <p:cNvSpPr/>
          <p:nvPr/>
        </p:nvSpPr>
        <p:spPr>
          <a:xfrm>
            <a:off x="4280040" y="10156680"/>
            <a:ext cx="3277440" cy="53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9EE01CB4-2298-4948-8208-5D51D5A2A67D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26</a:t>
            </a:fld>
            <a:endParaRPr lang="it-IT" sz="1400" b="0" strike="noStrike" spc="-1">
              <a:latin typeface="Arial"/>
            </a:endParaRPr>
          </a:p>
        </p:txBody>
      </p:sp>
      <p:sp>
        <p:nvSpPr>
          <p:cNvPr id="471" name="CustomShape 3"/>
          <p:cNvSpPr/>
          <p:nvPr/>
        </p:nvSpPr>
        <p:spPr>
          <a:xfrm>
            <a:off x="755640" y="5078520"/>
            <a:ext cx="6047640" cy="481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373950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F1CDC516-341A-4E57-BB4E-1DCDA2EB5921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29</a:t>
            </a:fld>
            <a:endParaRPr lang="it-IT" sz="1400" b="0" strike="noStrike" spc="-1">
              <a:latin typeface="Times New Roman"/>
            </a:endParaRPr>
          </a:p>
        </p:txBody>
      </p:sp>
      <p:sp>
        <p:nvSpPr>
          <p:cNvPr id="473" name="CustomShape 2"/>
          <p:cNvSpPr/>
          <p:nvPr/>
        </p:nvSpPr>
        <p:spPr>
          <a:xfrm>
            <a:off x="4280040" y="10156680"/>
            <a:ext cx="327780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580A334A-71E2-4518-A95D-971169FA44C7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29</a:t>
            </a:fld>
            <a:endParaRPr lang="it-IT" sz="1400" b="0" strike="noStrike" spc="-1">
              <a:latin typeface="Arial"/>
            </a:endParaRPr>
          </a:p>
        </p:txBody>
      </p:sp>
      <p:sp>
        <p:nvSpPr>
          <p:cNvPr id="47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</p:spPr>
      </p:sp>
      <p:sp>
        <p:nvSpPr>
          <p:cNvPr id="475" name="CustomShape 4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4031" y="1763925"/>
            <a:ext cx="4452276" cy="4989036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72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4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503280" y="7007400"/>
            <a:ext cx="2350800" cy="39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2"/>
          <p:cNvSpPr/>
          <p:nvPr/>
        </p:nvSpPr>
        <p:spPr>
          <a:xfrm>
            <a:off x="3444840" y="7007400"/>
            <a:ext cx="3189240" cy="39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//Users/bedorobby/Dropbox/SICURA/presentazioni%20e%20dissemination/sicura%20plot.png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//Users/bedorobby/Dropbox/SICURA/presentazioni%20e%20dissemination/metal%20det.jpg" TargetMode="Externa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//Users/bedorobby/Dropbox/SICURA/presentazioni%20e%20dissemination/spettro%20CsI%20del%20137Cs%2010kBq%20@%20236mm.JPG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//Users/bedorobby/Dropbox/SICURA/presentazioni%20e%20dissemination/spettro%20CsI%20del%20FONDO.JPG" TargetMode="Externa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//Users/bedorobby/Dropbox/SICURA/presentazioni%20e%20dissemination/spettro%20CZTdel%20137Cs%20100kBq%20@%20236mm.JPG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//Users/bedorobby/Dropbox/SICURA/presentazioni%20e%20dissemination/spettro%20CZT%20del%20FONDO.JPG" TargetMode="Externa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9.png"/><Relationship Id="rId5" Type="http://schemas.openxmlformats.org/officeDocument/2006/relationships/image" Target="../media/image30.jpe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29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image" Target="../media/image30.jpeg"/><Relationship Id="rId9" Type="http://schemas.openxmlformats.org/officeDocument/2006/relationships/image" Target="../media/image52.png"/><Relationship Id="rId1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0.jpe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29.png"/><Relationship Id="rId10" Type="http://schemas.openxmlformats.org/officeDocument/2006/relationships/image" Target="../media/image640.png"/><Relationship Id="rId4" Type="http://schemas.openxmlformats.org/officeDocument/2006/relationships/image" Target="../media/image49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9.png"/><Relationship Id="rId7" Type="http://schemas.openxmlformats.org/officeDocument/2006/relationships/image" Target="../media/image6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3.png"/><Relationship Id="rId7" Type="http://schemas.openxmlformats.org/officeDocument/2006/relationships/hyperlink" Target="https://journals.aps.org/prd/abstract/10.1103/PhysRevD.98.030001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dg.lbl.gov/2019/mobile/about/html/authors_2018.htm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"/>
          <p:cNvPicPr/>
          <p:nvPr/>
        </p:nvPicPr>
        <p:blipFill>
          <a:blip r:embed="rId3"/>
          <a:stretch/>
        </p:blipFill>
        <p:spPr>
          <a:xfrm rot="17880000">
            <a:off x="3582000" y="3092760"/>
            <a:ext cx="2944440" cy="2598480"/>
          </a:xfrm>
          <a:prstGeom prst="rect">
            <a:avLst/>
          </a:prstGeom>
          <a:ln>
            <a:noFill/>
          </a:ln>
        </p:spPr>
      </p:pic>
      <p:sp>
        <p:nvSpPr>
          <p:cNvPr id="123" name="Line 1"/>
          <p:cNvSpPr/>
          <p:nvPr/>
        </p:nvSpPr>
        <p:spPr>
          <a:xfrm>
            <a:off x="4103640" y="3956040"/>
            <a:ext cx="976320" cy="1552320"/>
          </a:xfrm>
          <a:prstGeom prst="line">
            <a:avLst/>
          </a:prstGeom>
          <a:ln w="38160"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Line 2"/>
          <p:cNvSpPr/>
          <p:nvPr/>
        </p:nvSpPr>
        <p:spPr>
          <a:xfrm flipH="1">
            <a:off x="5076720" y="3904920"/>
            <a:ext cx="903240" cy="1603440"/>
          </a:xfrm>
          <a:prstGeom prst="line">
            <a:avLst/>
          </a:prstGeom>
          <a:ln w="38160"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3"/>
          <p:cNvSpPr/>
          <p:nvPr/>
        </p:nvSpPr>
        <p:spPr>
          <a:xfrm>
            <a:off x="4722840" y="4121280"/>
            <a:ext cx="491760" cy="76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O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26" name="CustomShape 4"/>
          <p:cNvSpPr/>
          <p:nvPr/>
        </p:nvSpPr>
        <p:spPr>
          <a:xfrm>
            <a:off x="4057560" y="4454640"/>
            <a:ext cx="614160" cy="76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27" name="CustomShape 5"/>
          <p:cNvSpPr/>
          <p:nvPr/>
        </p:nvSpPr>
        <p:spPr>
          <a:xfrm>
            <a:off x="5504040" y="4427640"/>
            <a:ext cx="614160" cy="76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S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28" name="CustomShape 6"/>
          <p:cNvSpPr/>
          <p:nvPr/>
        </p:nvSpPr>
        <p:spPr>
          <a:xfrm>
            <a:off x="1008000" y="1157400"/>
            <a:ext cx="8277120" cy="1973160"/>
          </a:xfrm>
          <a:prstGeom prst="rect">
            <a:avLst/>
          </a:prstGeom>
          <a:solidFill>
            <a:srgbClr val="FFFFFF"/>
          </a:solidFill>
          <a:ln w="38160">
            <a:solidFill>
              <a:srgbClr val="5FA32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80000"/>
              </a:lnSpc>
            </a:pPr>
            <a:r>
              <a:rPr lang="en-US" sz="3600" spc="-1" dirty="0">
                <a:solidFill>
                  <a:srgbClr val="000000"/>
                </a:solidFill>
              </a:rPr>
              <a:t>X and Gamma ray precision measurements for fundamental physics and radioprotection</a:t>
            </a:r>
            <a:endParaRPr lang="it-IT" sz="3600" b="0" strike="noStrike" spc="-1" dirty="0">
              <a:latin typeface="Arial"/>
            </a:endParaRPr>
          </a:p>
        </p:txBody>
      </p:sp>
      <p:pic>
        <p:nvPicPr>
          <p:cNvPr id="129" name="Picture 9"/>
          <p:cNvPicPr/>
          <p:nvPr/>
        </p:nvPicPr>
        <p:blipFill>
          <a:blip r:embed="rId4"/>
          <a:stretch/>
        </p:blipFill>
        <p:spPr>
          <a:xfrm>
            <a:off x="8928000" y="39600"/>
            <a:ext cx="1068120" cy="1069920"/>
          </a:xfrm>
          <a:prstGeom prst="rect">
            <a:avLst/>
          </a:prstGeom>
          <a:ln>
            <a:noFill/>
          </a:ln>
        </p:spPr>
      </p:pic>
      <p:sp>
        <p:nvSpPr>
          <p:cNvPr id="130" name="CustomShape 7"/>
          <p:cNvSpPr/>
          <p:nvPr/>
        </p:nvSpPr>
        <p:spPr>
          <a:xfrm>
            <a:off x="2340720" y="5956560"/>
            <a:ext cx="5256000" cy="88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Alessandro Scordo</a:t>
            </a:r>
            <a:endParaRPr lang="it-IT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Laboratori Nazionali di Frascati, INFN</a:t>
            </a:r>
            <a:endParaRPr lang="it-IT" sz="2400" b="0" strike="noStrike" spc="-1" dirty="0">
              <a:latin typeface="Arial"/>
            </a:endParaRPr>
          </a:p>
        </p:txBody>
      </p:sp>
      <p:sp>
        <p:nvSpPr>
          <p:cNvPr id="131" name="CustomShape 8"/>
          <p:cNvSpPr/>
          <p:nvPr/>
        </p:nvSpPr>
        <p:spPr>
          <a:xfrm>
            <a:off x="-1612080" y="7047360"/>
            <a:ext cx="11338560" cy="57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057400" indent="-226800" algn="ctr"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“STRANEX: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Recent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progress and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perspectives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in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STRANGe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Exotic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atoms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studies and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related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topics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”</a:t>
            </a:r>
            <a:endParaRPr lang="it-IT" sz="1600" b="0" strike="noStrike" spc="-1" dirty="0">
              <a:latin typeface="Arial"/>
            </a:endParaRPr>
          </a:p>
          <a:p>
            <a:pPr marL="2057400" indent="-226800" algn="ctr"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lang="it-IT" sz="1600" spc="-1" dirty="0">
                <a:solidFill>
                  <a:srgbClr val="000000"/>
                </a:solidFill>
                <a:latin typeface="Arial"/>
                <a:ea typeface="DejaVu Sans"/>
              </a:rPr>
              <a:t>ECT*, Trento, 24/10/2019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32" name="CustomShape 9"/>
          <p:cNvSpPr/>
          <p:nvPr/>
        </p:nvSpPr>
        <p:spPr>
          <a:xfrm>
            <a:off x="4753080" y="3274920"/>
            <a:ext cx="614160" cy="76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X</a:t>
            </a:r>
            <a:endParaRPr lang="it-IT" sz="4400" b="0" strike="noStrike" spc="-1" dirty="0">
              <a:latin typeface="Arial"/>
            </a:endParaRPr>
          </a:p>
        </p:txBody>
      </p:sp>
      <p:sp>
        <p:nvSpPr>
          <p:cNvPr id="133" name="CustomShape 10"/>
          <p:cNvSpPr/>
          <p:nvPr/>
        </p:nvSpPr>
        <p:spPr>
          <a:xfrm rot="600000">
            <a:off x="3966480" y="4022280"/>
            <a:ext cx="1274400" cy="1382400"/>
          </a:xfrm>
          <a:custGeom>
            <a:avLst/>
            <a:gdLst/>
            <a:ahLst/>
            <a:cxnLst/>
            <a:rect l="l" t="t" r="r" b="b"/>
            <a:pathLst>
              <a:path w="1558925" h="1550988">
                <a:moveTo>
                  <a:pt x="25400" y="0"/>
                </a:moveTo>
                <a:cubicBezTo>
                  <a:pt x="12700" y="146844"/>
                  <a:pt x="0" y="293688"/>
                  <a:pt x="63500" y="314325"/>
                </a:cubicBezTo>
                <a:cubicBezTo>
                  <a:pt x="127000" y="334962"/>
                  <a:pt x="363538" y="79375"/>
                  <a:pt x="406400" y="123825"/>
                </a:cubicBezTo>
                <a:cubicBezTo>
                  <a:pt x="449262" y="168275"/>
                  <a:pt x="282575" y="542925"/>
                  <a:pt x="320675" y="581025"/>
                </a:cubicBezTo>
                <a:cubicBezTo>
                  <a:pt x="358775" y="619125"/>
                  <a:pt x="596900" y="317500"/>
                  <a:pt x="635000" y="352425"/>
                </a:cubicBezTo>
                <a:cubicBezTo>
                  <a:pt x="673100" y="387350"/>
                  <a:pt x="514350" y="757238"/>
                  <a:pt x="549275" y="790575"/>
                </a:cubicBezTo>
                <a:cubicBezTo>
                  <a:pt x="584200" y="823913"/>
                  <a:pt x="812800" y="522288"/>
                  <a:pt x="844550" y="552450"/>
                </a:cubicBezTo>
                <a:cubicBezTo>
                  <a:pt x="876300" y="582612"/>
                  <a:pt x="704850" y="938213"/>
                  <a:pt x="739775" y="971550"/>
                </a:cubicBezTo>
                <a:cubicBezTo>
                  <a:pt x="774700" y="1004888"/>
                  <a:pt x="1023938" y="722313"/>
                  <a:pt x="1054100" y="752475"/>
                </a:cubicBezTo>
                <a:cubicBezTo>
                  <a:pt x="1084262" y="782637"/>
                  <a:pt x="889000" y="1122363"/>
                  <a:pt x="920750" y="1152525"/>
                </a:cubicBezTo>
                <a:cubicBezTo>
                  <a:pt x="952500" y="1182687"/>
                  <a:pt x="1211263" y="904875"/>
                  <a:pt x="1244600" y="933450"/>
                </a:cubicBezTo>
                <a:cubicBezTo>
                  <a:pt x="1277938" y="962025"/>
                  <a:pt x="1089025" y="1293813"/>
                  <a:pt x="1120775" y="1323975"/>
                </a:cubicBezTo>
                <a:cubicBezTo>
                  <a:pt x="1152525" y="1354137"/>
                  <a:pt x="1406525" y="1085850"/>
                  <a:pt x="1435100" y="1114425"/>
                </a:cubicBezTo>
                <a:cubicBezTo>
                  <a:pt x="1463675" y="1143000"/>
                  <a:pt x="1271588" y="1439863"/>
                  <a:pt x="1292225" y="1495425"/>
                </a:cubicBezTo>
                <a:cubicBezTo>
                  <a:pt x="1312863" y="1550988"/>
                  <a:pt x="1435894" y="1499394"/>
                  <a:pt x="1558925" y="1447800"/>
                </a:cubicBezTo>
              </a:path>
            </a:pathLst>
          </a:custGeom>
          <a:noFill/>
          <a:ln w="3816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11"/>
          <p:cNvSpPr/>
          <p:nvPr/>
        </p:nvSpPr>
        <p:spPr>
          <a:xfrm rot="4620000">
            <a:off x="4839120" y="4080600"/>
            <a:ext cx="1334880" cy="1268280"/>
          </a:xfrm>
          <a:custGeom>
            <a:avLst/>
            <a:gdLst/>
            <a:ahLst/>
            <a:cxnLst/>
            <a:rect l="l" t="t" r="r" b="b"/>
            <a:pathLst>
              <a:path w="1558925" h="1550988">
                <a:moveTo>
                  <a:pt x="25400" y="0"/>
                </a:moveTo>
                <a:cubicBezTo>
                  <a:pt x="12700" y="146844"/>
                  <a:pt x="0" y="293688"/>
                  <a:pt x="63500" y="314325"/>
                </a:cubicBezTo>
                <a:cubicBezTo>
                  <a:pt x="127000" y="334962"/>
                  <a:pt x="363538" y="79375"/>
                  <a:pt x="406400" y="123825"/>
                </a:cubicBezTo>
                <a:cubicBezTo>
                  <a:pt x="449262" y="168275"/>
                  <a:pt x="282575" y="542925"/>
                  <a:pt x="320675" y="581025"/>
                </a:cubicBezTo>
                <a:cubicBezTo>
                  <a:pt x="358775" y="619125"/>
                  <a:pt x="596900" y="317500"/>
                  <a:pt x="635000" y="352425"/>
                </a:cubicBezTo>
                <a:cubicBezTo>
                  <a:pt x="673100" y="387350"/>
                  <a:pt x="514350" y="757238"/>
                  <a:pt x="549275" y="790575"/>
                </a:cubicBezTo>
                <a:cubicBezTo>
                  <a:pt x="584200" y="823913"/>
                  <a:pt x="812800" y="522288"/>
                  <a:pt x="844550" y="552450"/>
                </a:cubicBezTo>
                <a:cubicBezTo>
                  <a:pt x="876300" y="582612"/>
                  <a:pt x="704850" y="938213"/>
                  <a:pt x="739775" y="971550"/>
                </a:cubicBezTo>
                <a:cubicBezTo>
                  <a:pt x="774700" y="1004888"/>
                  <a:pt x="1023938" y="722313"/>
                  <a:pt x="1054100" y="752475"/>
                </a:cubicBezTo>
                <a:cubicBezTo>
                  <a:pt x="1084262" y="782637"/>
                  <a:pt x="889000" y="1122363"/>
                  <a:pt x="920750" y="1152525"/>
                </a:cubicBezTo>
                <a:cubicBezTo>
                  <a:pt x="952500" y="1182687"/>
                  <a:pt x="1211263" y="904875"/>
                  <a:pt x="1244600" y="933450"/>
                </a:cubicBezTo>
                <a:cubicBezTo>
                  <a:pt x="1277938" y="962025"/>
                  <a:pt x="1089025" y="1293813"/>
                  <a:pt x="1120775" y="1323975"/>
                </a:cubicBezTo>
                <a:cubicBezTo>
                  <a:pt x="1152525" y="1354137"/>
                  <a:pt x="1406525" y="1085850"/>
                  <a:pt x="1435100" y="1114425"/>
                </a:cubicBezTo>
                <a:cubicBezTo>
                  <a:pt x="1463675" y="1143000"/>
                  <a:pt x="1271588" y="1439863"/>
                  <a:pt x="1292225" y="1495425"/>
                </a:cubicBezTo>
                <a:cubicBezTo>
                  <a:pt x="1312863" y="1550988"/>
                  <a:pt x="1435894" y="1499394"/>
                  <a:pt x="1558925" y="1447800"/>
                </a:cubicBezTo>
              </a:path>
            </a:pathLst>
          </a:custGeom>
          <a:noFill/>
          <a:ln w="3816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5" name="Immagine 2"/>
          <p:cNvPicPr/>
          <p:nvPr/>
        </p:nvPicPr>
        <p:blipFill>
          <a:blip r:embed="rId5"/>
          <a:stretch/>
        </p:blipFill>
        <p:spPr>
          <a:xfrm>
            <a:off x="-3600" y="0"/>
            <a:ext cx="1923480" cy="1026720"/>
          </a:xfrm>
          <a:prstGeom prst="rect">
            <a:avLst/>
          </a:prstGeom>
          <a:ln>
            <a:noFill/>
          </a:ln>
        </p:spPr>
      </p:pic>
      <p:sp>
        <p:nvSpPr>
          <p:cNvPr id="136" name="CustomShape 12"/>
          <p:cNvSpPr/>
          <p:nvPr/>
        </p:nvSpPr>
        <p:spPr>
          <a:xfrm>
            <a:off x="244440" y="3902400"/>
            <a:ext cx="3389400" cy="118764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MTI10"/>
                <a:ea typeface="DejaVu Sans"/>
              </a:rPr>
              <a:t>INFN-CSN5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MTI10"/>
                <a:ea typeface="DejaVu Sans"/>
              </a:rPr>
              <a:t>Young Researcher Grant 2015, n. 17367/2015.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095" y="5248080"/>
            <a:ext cx="3365671" cy="357525"/>
          </a:xfrm>
          <a:prstGeom prst="rect">
            <a:avLst/>
          </a:prstGeom>
        </p:spPr>
      </p:pic>
      <p:pic>
        <p:nvPicPr>
          <p:cNvPr id="2050" name="Picture 2" descr="Risultati immagini per regione lazio logo">
            <a:extLst>
              <a:ext uri="{FF2B5EF4-FFF2-40B4-BE49-F238E27FC236}">
                <a16:creationId xmlns:a16="http://schemas.microsoft.com/office/drawing/2014/main" id="{E33A42CD-085B-499F-8E37-B644C76F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36" y="3738982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8AF9D26-B0D4-4880-8A8E-64FD065A1C82}"/>
              </a:ext>
            </a:extLst>
          </p:cNvPr>
          <p:cNvSpPr/>
          <p:nvPr/>
        </p:nvSpPr>
        <p:spPr>
          <a:xfrm>
            <a:off x="7126289" y="5275431"/>
            <a:ext cx="2192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spc="-1" dirty="0">
                <a:solidFill>
                  <a:srgbClr val="000000"/>
                </a:solidFill>
              </a:rPr>
              <a:t>Progetto SICURA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>
            <a:extLst>
              <a:ext uri="{FF2B5EF4-FFF2-40B4-BE49-F238E27FC236}">
                <a16:creationId xmlns:a16="http://schemas.microsoft.com/office/drawing/2014/main" id="{013BD579-7105-45DA-A032-DE6F10890289}"/>
              </a:ext>
            </a:extLst>
          </p:cNvPr>
          <p:cNvSpPr/>
          <p:nvPr/>
        </p:nvSpPr>
        <p:spPr>
          <a:xfrm>
            <a:off x="2262352" y="-64620"/>
            <a:ext cx="6252902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The SICURA detector</a:t>
            </a:r>
            <a:endParaRPr lang="it-IT" sz="2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E5C8AD-98B3-4E21-943D-5D6FF0AA2E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3399" y="1002816"/>
            <a:ext cx="9853826" cy="66532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876701" algn="l"/>
              </a:tabLst>
            </a:pPr>
            <a:r>
              <a:rPr lang="it-IT" altLang="it-IT" sz="2400" b="1" dirty="0" err="1">
                <a:solidFill>
                  <a:srgbClr val="009900"/>
                </a:solidFill>
              </a:rPr>
              <a:t>Proposed</a:t>
            </a:r>
            <a:r>
              <a:rPr lang="it-IT" altLang="it-IT" sz="2400" b="1" dirty="0">
                <a:solidFill>
                  <a:srgbClr val="009900"/>
                </a:solidFill>
              </a:rPr>
              <a:t> probe </a:t>
            </a:r>
            <a:r>
              <a:rPr lang="it-IT" altLang="it-IT" sz="2400" b="1" dirty="0" err="1">
                <a:solidFill>
                  <a:srgbClr val="009900"/>
                </a:solidFill>
              </a:rPr>
              <a:t>characteristics</a:t>
            </a:r>
            <a:r>
              <a:rPr lang="it-IT" altLang="it-IT" sz="2400" b="1" dirty="0">
                <a:solidFill>
                  <a:srgbClr val="009900"/>
                </a:solidFill>
              </a:rPr>
              <a:t>:</a:t>
            </a:r>
            <a:br>
              <a:rPr lang="it-IT" altLang="it-IT" sz="2400" dirty="0">
                <a:solidFill>
                  <a:srgbClr val="FF0000"/>
                </a:solidFill>
              </a:rPr>
            </a:br>
            <a:br>
              <a:rPr lang="it-IT" altLang="it-IT" sz="1000" dirty="0">
                <a:solidFill>
                  <a:srgbClr val="0F0FFF"/>
                </a:solidFill>
              </a:rPr>
            </a:br>
            <a:r>
              <a:rPr lang="it-IT" altLang="ja-JP" sz="2000" dirty="0" err="1"/>
              <a:t>Cylindrical</a:t>
            </a:r>
            <a:r>
              <a:rPr lang="it-IT" altLang="ja-JP" sz="2000" dirty="0"/>
              <a:t> holder with </a:t>
            </a:r>
            <a:r>
              <a:rPr lang="it-IT" altLang="ja-JP" sz="2000" dirty="0" err="1"/>
              <a:t>ending</a:t>
            </a:r>
            <a:r>
              <a:rPr lang="it-IT" altLang="ja-JP" sz="2000" dirty="0"/>
              <a:t> </a:t>
            </a:r>
            <a:r>
              <a:rPr lang="it-IT" altLang="ja-JP" sz="2000" dirty="0" err="1"/>
              <a:t>spike</a:t>
            </a:r>
            <a:r>
              <a:rPr lang="it-IT" altLang="ja-JP" sz="2000" dirty="0"/>
              <a:t> </a:t>
            </a:r>
            <a:br>
              <a:rPr lang="it-IT" altLang="ja-JP" sz="2000" dirty="0"/>
            </a:br>
            <a:r>
              <a:rPr lang="it-IT" altLang="ja-JP" sz="2000" dirty="0"/>
              <a:t>for </a:t>
            </a:r>
            <a:r>
              <a:rPr lang="it-IT" altLang="ja-JP" sz="2000" dirty="0" err="1"/>
              <a:t>insertion</a:t>
            </a:r>
            <a:br>
              <a:rPr lang="it-IT" altLang="ja-JP" sz="2000" dirty="0"/>
            </a:br>
            <a:br>
              <a:rPr lang="it-IT" altLang="ja-JP" sz="1000" dirty="0"/>
            </a:br>
            <a:r>
              <a:rPr lang="it-IT" altLang="ja-JP" sz="2000" dirty="0"/>
              <a:t>High </a:t>
            </a:r>
            <a:r>
              <a:rPr lang="it-IT" altLang="ja-JP" sz="2000" dirty="0" err="1"/>
              <a:t>efficiency</a:t>
            </a:r>
            <a:r>
              <a:rPr lang="it-IT" altLang="ja-JP" sz="2000" dirty="0"/>
              <a:t> </a:t>
            </a:r>
            <a:r>
              <a:rPr lang="it-IT" altLang="ja-JP" sz="2000" dirty="0" err="1"/>
              <a:t>X+Gamma</a:t>
            </a:r>
            <a:r>
              <a:rPr lang="it-IT" altLang="ja-JP" sz="2000" dirty="0"/>
              <a:t> detector</a:t>
            </a:r>
            <a:br>
              <a:rPr lang="it-IT" altLang="ja-JP" sz="2000" dirty="0"/>
            </a:br>
            <a:r>
              <a:rPr lang="it-IT" altLang="ja-JP" sz="2000" b="1" dirty="0" err="1">
                <a:solidFill>
                  <a:srgbClr val="FF6600"/>
                </a:solidFill>
              </a:rPr>
              <a:t>CsI</a:t>
            </a:r>
            <a:r>
              <a:rPr lang="it-IT" altLang="ja-JP" sz="2000" b="1" dirty="0">
                <a:solidFill>
                  <a:srgbClr val="FF6600"/>
                </a:solidFill>
              </a:rPr>
              <a:t>(</a:t>
            </a:r>
            <a:r>
              <a:rPr lang="it-IT" altLang="ja-JP" sz="2000" b="1" dirty="0" err="1">
                <a:solidFill>
                  <a:srgbClr val="FF6600"/>
                </a:solidFill>
              </a:rPr>
              <a:t>Tl</a:t>
            </a:r>
            <a:r>
              <a:rPr lang="it-IT" altLang="ja-JP" sz="2000" b="1" dirty="0">
                <a:solidFill>
                  <a:srgbClr val="FF6600"/>
                </a:solidFill>
              </a:rPr>
              <a:t>) 2”x2” </a:t>
            </a:r>
            <a:r>
              <a:rPr lang="it-IT" altLang="ja-JP" sz="2000" dirty="0" err="1">
                <a:solidFill>
                  <a:srgbClr val="FF6600"/>
                </a:solidFill>
              </a:rPr>
              <a:t>solid</a:t>
            </a:r>
            <a:r>
              <a:rPr lang="it-IT" altLang="ja-JP" sz="2000" dirty="0">
                <a:solidFill>
                  <a:srgbClr val="FF6600"/>
                </a:solidFill>
              </a:rPr>
              <a:t> state </a:t>
            </a:r>
            <a:r>
              <a:rPr lang="it-IT" altLang="ja-JP" sz="2000" dirty="0" err="1">
                <a:solidFill>
                  <a:srgbClr val="FF6600"/>
                </a:solidFill>
              </a:rPr>
              <a:t>readout</a:t>
            </a:r>
            <a:br>
              <a:rPr lang="it-IT" altLang="ja-JP" sz="2000" b="1" dirty="0">
                <a:solidFill>
                  <a:srgbClr val="FF6600"/>
                </a:solidFill>
              </a:rPr>
            </a:br>
            <a:r>
              <a:rPr lang="it-IT" altLang="ja-JP" sz="2000" i="1" dirty="0">
                <a:solidFill>
                  <a:srgbClr val="0F0FFF"/>
                </a:solidFill>
              </a:rPr>
              <a:t>sensing background </a:t>
            </a:r>
            <a:r>
              <a:rPr lang="it-IT" altLang="ja-JP" sz="2000" i="1" dirty="0" err="1">
                <a:solidFill>
                  <a:srgbClr val="0F0FFF"/>
                </a:solidFill>
              </a:rPr>
              <a:t>level</a:t>
            </a:r>
            <a:r>
              <a:rPr lang="it-IT" altLang="ja-JP" sz="2000" i="1" dirty="0">
                <a:solidFill>
                  <a:srgbClr val="0F0FFF"/>
                </a:solidFill>
              </a:rPr>
              <a:t> </a:t>
            </a:r>
            <a:r>
              <a:rPr lang="it-IT" altLang="ja-JP" sz="2000" i="1" dirty="0" err="1">
                <a:solidFill>
                  <a:srgbClr val="0F0FFF"/>
                </a:solidFill>
              </a:rPr>
              <a:t>overcoming</a:t>
            </a:r>
            <a:r>
              <a:rPr lang="it-IT" altLang="ja-JP" sz="2000" i="1" dirty="0">
                <a:solidFill>
                  <a:srgbClr val="0F0FFF"/>
                </a:solidFill>
              </a:rPr>
              <a:t>- </a:t>
            </a:r>
            <a:r>
              <a:rPr lang="it-IT" altLang="ja-JP" sz="2000" b="1" i="1" dirty="0" err="1">
                <a:solidFill>
                  <a:srgbClr val="009900"/>
                </a:solidFill>
              </a:rPr>
              <a:t>Alert</a:t>
            </a:r>
            <a:r>
              <a:rPr lang="it-IT" altLang="ja-JP" sz="2000" b="1" i="1" dirty="0">
                <a:solidFill>
                  <a:srgbClr val="009900"/>
                </a:solidFill>
              </a:rPr>
              <a:t> stage</a:t>
            </a:r>
            <a:br>
              <a:rPr lang="it-IT" altLang="ja-JP" sz="2000" b="1" i="1" dirty="0">
                <a:solidFill>
                  <a:srgbClr val="009900"/>
                </a:solidFill>
              </a:rPr>
            </a:br>
            <a:br>
              <a:rPr lang="it-IT" altLang="ja-JP" sz="2000" i="1" dirty="0">
                <a:solidFill>
                  <a:srgbClr val="0F0FFF"/>
                </a:solidFill>
              </a:rPr>
            </a:br>
            <a:r>
              <a:rPr lang="it-IT" altLang="ja-JP" sz="2000" dirty="0"/>
              <a:t>High </a:t>
            </a:r>
            <a:r>
              <a:rPr lang="it-IT" altLang="ja-JP" sz="2000" dirty="0" err="1"/>
              <a:t>resolution</a:t>
            </a:r>
            <a:r>
              <a:rPr lang="it-IT" altLang="ja-JP" sz="2000" dirty="0"/>
              <a:t> </a:t>
            </a:r>
            <a:r>
              <a:rPr lang="it-IT" altLang="ja-JP" sz="2000" dirty="0" err="1"/>
              <a:t>X+Gamma</a:t>
            </a:r>
            <a:r>
              <a:rPr lang="it-IT" altLang="ja-JP" sz="2000" dirty="0"/>
              <a:t> detector</a:t>
            </a:r>
            <a:br>
              <a:rPr lang="it-IT" altLang="ja-JP" sz="2000" dirty="0"/>
            </a:br>
            <a:r>
              <a:rPr lang="it-IT" altLang="ja-JP" sz="2000" b="1" dirty="0" err="1">
                <a:solidFill>
                  <a:srgbClr val="FF6600"/>
                </a:solidFill>
              </a:rPr>
              <a:t>CdZnTe</a:t>
            </a:r>
            <a:r>
              <a:rPr lang="it-IT" altLang="ja-JP" sz="2000" b="1" dirty="0">
                <a:solidFill>
                  <a:srgbClr val="FF6600"/>
                </a:solidFill>
              </a:rPr>
              <a:t> semi-</a:t>
            </a:r>
            <a:r>
              <a:rPr lang="it-IT" altLang="ja-JP" sz="2000" b="1" dirty="0" err="1">
                <a:solidFill>
                  <a:srgbClr val="FF6600"/>
                </a:solidFill>
              </a:rPr>
              <a:t>spherical</a:t>
            </a:r>
            <a:r>
              <a:rPr lang="it-IT" altLang="ja-JP" sz="2000" b="1" dirty="0">
                <a:solidFill>
                  <a:srgbClr val="FF6600"/>
                </a:solidFill>
              </a:rPr>
              <a:t> </a:t>
            </a:r>
            <a:r>
              <a:rPr lang="it-IT" altLang="ja-JP" sz="2000" dirty="0"/>
              <a:t>		</a:t>
            </a:r>
            <a:br>
              <a:rPr lang="it-IT" altLang="ja-JP" sz="2000" dirty="0"/>
            </a:br>
            <a:r>
              <a:rPr lang="it-IT" altLang="ja-JP" sz="2000" i="1" dirty="0">
                <a:solidFill>
                  <a:srgbClr val="0F0FFF"/>
                </a:solidFill>
              </a:rPr>
              <a:t>Precise </a:t>
            </a:r>
            <a:r>
              <a:rPr lang="it-IT" altLang="ja-JP" sz="2000" i="1" dirty="0" err="1">
                <a:solidFill>
                  <a:srgbClr val="0F0FFF"/>
                </a:solidFill>
              </a:rPr>
              <a:t>element</a:t>
            </a:r>
            <a:r>
              <a:rPr lang="it-IT" altLang="ja-JP" sz="2000" i="1" dirty="0">
                <a:solidFill>
                  <a:srgbClr val="0F0FFF"/>
                </a:solidFill>
              </a:rPr>
              <a:t> </a:t>
            </a:r>
            <a:r>
              <a:rPr lang="it-IT" altLang="ja-JP" sz="2000" i="1" dirty="0" err="1">
                <a:solidFill>
                  <a:srgbClr val="0F0FFF"/>
                </a:solidFill>
              </a:rPr>
              <a:t>identification</a:t>
            </a:r>
            <a:r>
              <a:rPr lang="it-IT" altLang="ja-JP" sz="2000" i="1" dirty="0">
                <a:solidFill>
                  <a:srgbClr val="0F0FFF"/>
                </a:solidFill>
              </a:rPr>
              <a:t> - </a:t>
            </a:r>
            <a:r>
              <a:rPr lang="it-IT" altLang="ja-JP" sz="2000" b="1" i="1" dirty="0" err="1">
                <a:solidFill>
                  <a:srgbClr val="009900"/>
                </a:solidFill>
              </a:rPr>
              <a:t>Identification</a:t>
            </a:r>
            <a:r>
              <a:rPr lang="it-IT" altLang="ja-JP" sz="2000" b="1" i="1" dirty="0">
                <a:solidFill>
                  <a:srgbClr val="009900"/>
                </a:solidFill>
              </a:rPr>
              <a:t> stage</a:t>
            </a:r>
            <a:br>
              <a:rPr lang="it-IT" altLang="ja-JP" sz="2000" b="1" i="1" dirty="0">
                <a:solidFill>
                  <a:srgbClr val="009900"/>
                </a:solidFill>
              </a:rPr>
            </a:br>
            <a:br>
              <a:rPr lang="it-IT" altLang="ja-JP" sz="2000" b="1" i="1" dirty="0">
                <a:solidFill>
                  <a:srgbClr val="009900"/>
                </a:solidFill>
              </a:rPr>
            </a:br>
            <a:r>
              <a:rPr lang="it-IT" altLang="ja-JP" sz="2000" dirty="0"/>
              <a:t>High </a:t>
            </a:r>
            <a:r>
              <a:rPr lang="it-IT" altLang="ja-JP" sz="2000" dirty="0" err="1"/>
              <a:t>efficiency</a:t>
            </a:r>
            <a:r>
              <a:rPr lang="it-IT" altLang="ja-JP" sz="2000" dirty="0"/>
              <a:t> </a:t>
            </a:r>
            <a:r>
              <a:rPr lang="it-IT" altLang="ja-JP" sz="2000" dirty="0" err="1"/>
              <a:t>thermal</a:t>
            </a:r>
            <a:r>
              <a:rPr lang="it-IT" altLang="ja-JP" sz="2000" dirty="0"/>
              <a:t> </a:t>
            </a:r>
            <a:r>
              <a:rPr lang="it-IT" altLang="ja-JP" sz="2000" dirty="0" err="1"/>
              <a:t>neutron</a:t>
            </a:r>
            <a:r>
              <a:rPr lang="it-IT" altLang="ja-JP" sz="2000" dirty="0"/>
              <a:t> counter</a:t>
            </a:r>
            <a:br>
              <a:rPr lang="it-IT" altLang="ja-JP" sz="2000" dirty="0"/>
            </a:br>
            <a:r>
              <a:rPr lang="it-IT" altLang="ja-JP" sz="2000" b="1" baseline="30000" dirty="0">
                <a:solidFill>
                  <a:srgbClr val="FF6600"/>
                </a:solidFill>
              </a:rPr>
              <a:t>3</a:t>
            </a:r>
            <a:r>
              <a:rPr lang="it-IT" altLang="ja-JP" sz="2000" b="1" dirty="0">
                <a:solidFill>
                  <a:srgbClr val="FF6600"/>
                </a:solidFill>
              </a:rPr>
              <a:t>He 4 cm x </a:t>
            </a:r>
            <a:r>
              <a:rPr lang="it-IT" altLang="ja-JP" sz="2000" b="1" dirty="0" err="1">
                <a:solidFill>
                  <a:srgbClr val="FF6600"/>
                </a:solidFill>
              </a:rPr>
              <a:t>diam</a:t>
            </a:r>
            <a:r>
              <a:rPr lang="it-IT" altLang="ja-JP" sz="2000" b="1" dirty="0">
                <a:solidFill>
                  <a:srgbClr val="FF6600"/>
                </a:solidFill>
              </a:rPr>
              <a:t> 1.27 cm</a:t>
            </a:r>
            <a:r>
              <a:rPr lang="it-IT" altLang="ja-JP" sz="2000" dirty="0"/>
              <a:t> </a:t>
            </a:r>
            <a:br>
              <a:rPr lang="it-IT" altLang="ja-JP" sz="2000" dirty="0"/>
            </a:br>
            <a:r>
              <a:rPr lang="it-IT" altLang="ja-JP" sz="2000" dirty="0"/>
              <a:t>with </a:t>
            </a:r>
            <a:r>
              <a:rPr lang="it-IT" altLang="ja-JP" sz="2000" dirty="0" err="1"/>
              <a:t>polyethilene</a:t>
            </a:r>
            <a:r>
              <a:rPr lang="it-IT" altLang="ja-JP" sz="2000" dirty="0"/>
              <a:t> moderator</a:t>
            </a:r>
            <a:br>
              <a:rPr lang="it-IT" altLang="ja-JP" sz="2000" dirty="0"/>
            </a:br>
            <a:r>
              <a:rPr lang="it-IT" altLang="ja-JP" sz="2000" i="1" dirty="0">
                <a:solidFill>
                  <a:srgbClr val="0F0FFF"/>
                </a:solidFill>
              </a:rPr>
              <a:t>E &lt;15 </a:t>
            </a:r>
            <a:r>
              <a:rPr lang="it-IT" altLang="ja-JP" sz="2000" i="1" dirty="0" err="1">
                <a:solidFill>
                  <a:srgbClr val="0F0FFF"/>
                </a:solidFill>
              </a:rPr>
              <a:t>MeV</a:t>
            </a:r>
            <a:r>
              <a:rPr lang="it-IT" altLang="ja-JP" sz="2000" i="1" dirty="0">
                <a:solidFill>
                  <a:srgbClr val="0F0FFF"/>
                </a:solidFill>
              </a:rPr>
              <a:t> </a:t>
            </a:r>
            <a:r>
              <a:rPr lang="it-IT" altLang="ja-JP" sz="2000" i="1" dirty="0" err="1">
                <a:solidFill>
                  <a:srgbClr val="0F0FFF"/>
                </a:solidFill>
              </a:rPr>
              <a:t>neutron</a:t>
            </a:r>
            <a:r>
              <a:rPr lang="it-IT" altLang="ja-JP" sz="2000" i="1" dirty="0">
                <a:solidFill>
                  <a:srgbClr val="0F0FFF"/>
                </a:solidFill>
              </a:rPr>
              <a:t> </a:t>
            </a:r>
            <a:r>
              <a:rPr lang="it-IT" altLang="ja-JP" sz="2000" i="1" dirty="0" err="1">
                <a:solidFill>
                  <a:srgbClr val="0F0FFF"/>
                </a:solidFill>
              </a:rPr>
              <a:t>detection</a:t>
            </a:r>
            <a:endParaRPr lang="it-IT" altLang="it-IT" sz="2000" dirty="0">
              <a:solidFill>
                <a:srgbClr val="0F0FFF"/>
              </a:solidFill>
            </a:endParaRPr>
          </a:p>
        </p:txBody>
      </p:sp>
      <p:pic>
        <p:nvPicPr>
          <p:cNvPr id="6" name="sicura plot.png">
            <a:extLst>
              <a:ext uri="{FF2B5EF4-FFF2-40B4-BE49-F238E27FC236}">
                <a16:creationId xmlns:a16="http://schemas.microsoft.com/office/drawing/2014/main" id="{B9A7CF58-9E11-4ACF-B177-7E906C50A526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803" y="615935"/>
            <a:ext cx="4679299" cy="616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etal det.jpg">
            <a:extLst>
              <a:ext uri="{FF2B5EF4-FFF2-40B4-BE49-F238E27FC236}">
                <a16:creationId xmlns:a16="http://schemas.microsoft.com/office/drawing/2014/main" id="{CAB46E46-FB2C-4394-AA0F-921E02C01E81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67" y="5289755"/>
            <a:ext cx="3046958" cy="203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67F7A8D-3F8C-4031-8213-7D83273BFA67}"/>
              </a:ext>
            </a:extLst>
          </p:cNvPr>
          <p:cNvSpPr/>
          <p:nvPr/>
        </p:nvSpPr>
        <p:spPr>
          <a:xfrm>
            <a:off x="119855" y="5839558"/>
            <a:ext cx="5691010" cy="1569660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ja-JP" sz="2400" dirty="0"/>
              <a:t>On the ground </a:t>
            </a:r>
            <a:r>
              <a:rPr lang="it-IT" altLang="ja-JP" sz="2400" dirty="0" err="1"/>
              <a:t>demonstration</a:t>
            </a:r>
            <a:r>
              <a:rPr lang="it-IT" altLang="ja-JP" sz="2400" dirty="0"/>
              <a:t> </a:t>
            </a:r>
            <a:r>
              <a:rPr lang="it-IT" altLang="ja-JP" sz="2400" dirty="0" err="1"/>
              <a:t>at</a:t>
            </a:r>
            <a:r>
              <a:rPr lang="it-IT" altLang="ja-JP" sz="2400" dirty="0"/>
              <a:t> the end of 2020 !!!</a:t>
            </a:r>
          </a:p>
          <a:p>
            <a:pPr algn="ctr"/>
            <a:endParaRPr lang="it-IT" altLang="ja-JP" sz="2400" dirty="0"/>
          </a:p>
          <a:p>
            <a:pPr algn="ctr"/>
            <a:r>
              <a:rPr lang="it-IT" altLang="ja-JP" sz="2400" dirty="0"/>
              <a:t>(</a:t>
            </a:r>
            <a:r>
              <a:rPr lang="it-IT" altLang="ja-JP" sz="2400" dirty="0" err="1"/>
              <a:t>want</a:t>
            </a:r>
            <a:r>
              <a:rPr lang="it-IT" altLang="ja-JP" sz="2400" dirty="0"/>
              <a:t> to be part of </a:t>
            </a:r>
            <a:r>
              <a:rPr lang="it-IT" altLang="ja-JP" sz="2400" dirty="0" err="1"/>
              <a:t>it</a:t>
            </a:r>
            <a:r>
              <a:rPr lang="it-IT" altLang="ja-JP" sz="2400" dirty="0"/>
              <a:t>??? </a:t>
            </a:r>
            <a:r>
              <a:rPr lang="it-IT" altLang="ja-JP" sz="2400" dirty="0" err="1"/>
              <a:t>Unmissable</a:t>
            </a:r>
            <a:r>
              <a:rPr lang="it-IT" altLang="ja-JP" sz="2400" dirty="0"/>
              <a:t>…)</a:t>
            </a:r>
          </a:p>
        </p:txBody>
      </p:sp>
      <p:pic>
        <p:nvPicPr>
          <p:cNvPr id="9" name="Immagine 19">
            <a:extLst>
              <a:ext uri="{FF2B5EF4-FFF2-40B4-BE49-F238E27FC236}">
                <a16:creationId xmlns:a16="http://schemas.microsoft.com/office/drawing/2014/main" id="{A1C04D2A-6815-457C-B2B2-3CE2E18BD2B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-3600" y="0"/>
            <a:ext cx="1923120" cy="1026360"/>
          </a:xfrm>
          <a:prstGeom prst="rect">
            <a:avLst/>
          </a:prstGeom>
          <a:ln>
            <a:noFill/>
          </a:ln>
        </p:spPr>
      </p:pic>
      <p:pic>
        <p:nvPicPr>
          <p:cNvPr id="10" name="Picture 2" descr="Risultati immagini per regione lazio logo">
            <a:extLst>
              <a:ext uri="{FF2B5EF4-FFF2-40B4-BE49-F238E27FC236}">
                <a16:creationId xmlns:a16="http://schemas.microsoft.com/office/drawing/2014/main" id="{1DAEF297-7A70-416E-A43F-E9FC875FA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006" y="71880"/>
            <a:ext cx="1807219" cy="90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8AD5444-F323-482E-8EA2-225FBDF5162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</a:blip>
          <a:stretch>
            <a:fillRect/>
          </a:stretch>
        </p:blipFill>
        <p:spPr>
          <a:xfrm>
            <a:off x="0" y="-7931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1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1.jpg">
            <a:extLst>
              <a:ext uri="{FF2B5EF4-FFF2-40B4-BE49-F238E27FC236}">
                <a16:creationId xmlns:a16="http://schemas.microsoft.com/office/drawing/2014/main" id="{3E3AD8FD-DC5E-4157-AA19-307BF521D311}"/>
              </a:ext>
            </a:extLst>
          </p:cNvPr>
          <p:cNvPicPr/>
          <p:nvPr/>
        </p:nvPicPr>
        <p:blipFill>
          <a:blip r:embed="rId2"/>
          <a:srcRect l="5923" r="1742" b="4222"/>
          <a:stretch>
            <a:fillRect/>
          </a:stretch>
        </p:blipFill>
        <p:spPr>
          <a:xfrm>
            <a:off x="229659" y="951813"/>
            <a:ext cx="3428257" cy="2981086"/>
          </a:xfrm>
          <a:prstGeom prst="rect">
            <a:avLst/>
          </a:prstGeom>
          <a:ln/>
        </p:spPr>
      </p:pic>
      <p:sp>
        <p:nvSpPr>
          <p:cNvPr id="5" name="CustomShape 3">
            <a:extLst>
              <a:ext uri="{FF2B5EF4-FFF2-40B4-BE49-F238E27FC236}">
                <a16:creationId xmlns:a16="http://schemas.microsoft.com/office/drawing/2014/main" id="{BDD4736A-9C91-4917-AD51-B90352B679E9}"/>
              </a:ext>
            </a:extLst>
          </p:cNvPr>
          <p:cNvSpPr/>
          <p:nvPr/>
        </p:nvSpPr>
        <p:spPr>
          <a:xfrm>
            <a:off x="1877962" y="63198"/>
            <a:ext cx="6027174" cy="811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CsI</a:t>
            </a: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Tl</a:t>
            </a: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) </a:t>
            </a:r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alert</a:t>
            </a: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 stage: performances</a:t>
            </a:r>
            <a:endParaRPr lang="it-IT" sz="2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1" name="image5.png">
            <a:extLst>
              <a:ext uri="{FF2B5EF4-FFF2-40B4-BE49-F238E27FC236}">
                <a16:creationId xmlns:a16="http://schemas.microsoft.com/office/drawing/2014/main" id="{E69C9D72-125D-4D22-971C-1F8EBCA902E2}"/>
              </a:ext>
            </a:extLst>
          </p:cNvPr>
          <p:cNvPicPr/>
          <p:nvPr/>
        </p:nvPicPr>
        <p:blipFill>
          <a:blip r:embed="rId3"/>
          <a:srcRect r="6478"/>
          <a:stretch>
            <a:fillRect/>
          </a:stretch>
        </p:blipFill>
        <p:spPr>
          <a:xfrm>
            <a:off x="5251129" y="4152853"/>
            <a:ext cx="4662276" cy="3337998"/>
          </a:xfrm>
          <a:prstGeom prst="rect">
            <a:avLst/>
          </a:prstGeom>
          <a:ln/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387C0532-1DBB-4AB3-910F-25E0FBE73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043115"/>
              </p:ext>
            </p:extLst>
          </p:nvPr>
        </p:nvGraphicFramePr>
        <p:xfrm>
          <a:off x="667169" y="3902076"/>
          <a:ext cx="3403385" cy="3540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839">
                  <a:extLst>
                    <a:ext uri="{9D8B030D-6E8A-4147-A177-3AD203B41FA5}">
                      <a16:colId xmlns:a16="http://schemas.microsoft.com/office/drawing/2014/main" val="2807908077"/>
                    </a:ext>
                  </a:extLst>
                </a:gridCol>
                <a:gridCol w="1336282">
                  <a:extLst>
                    <a:ext uri="{9D8B030D-6E8A-4147-A177-3AD203B41FA5}">
                      <a16:colId xmlns:a16="http://schemas.microsoft.com/office/drawing/2014/main" val="983508370"/>
                    </a:ext>
                  </a:extLst>
                </a:gridCol>
                <a:gridCol w="1248264">
                  <a:extLst>
                    <a:ext uri="{9D8B030D-6E8A-4147-A177-3AD203B41FA5}">
                      <a16:colId xmlns:a16="http://schemas.microsoft.com/office/drawing/2014/main" val="2294340380"/>
                    </a:ext>
                  </a:extLst>
                </a:gridCol>
              </a:tblGrid>
              <a:tr h="466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Radionuclide 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FWHM [%]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Energia [keV]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14761256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241</a:t>
                      </a:r>
                      <a:r>
                        <a:rPr lang="it-IT" sz="1200">
                          <a:effectLst/>
                        </a:rPr>
                        <a:t>Am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53.25 %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26.34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9308804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241</a:t>
                      </a:r>
                      <a:r>
                        <a:rPr lang="it-IT" sz="1200">
                          <a:effectLst/>
                        </a:rPr>
                        <a:t>Am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23.51 %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59.54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0640251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57</a:t>
                      </a:r>
                      <a:r>
                        <a:rPr lang="it-IT" sz="1200">
                          <a:effectLst/>
                        </a:rPr>
                        <a:t>Co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20.53 %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123,66*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3582044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152</a:t>
                      </a:r>
                      <a:r>
                        <a:rPr lang="it-IT" sz="1200">
                          <a:effectLst/>
                        </a:rPr>
                        <a:t>Eu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18.42 %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121.78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6262825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152</a:t>
                      </a:r>
                      <a:r>
                        <a:rPr lang="it-IT" sz="1200">
                          <a:effectLst/>
                        </a:rPr>
                        <a:t>Eu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14.58 %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244,70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6933520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152</a:t>
                      </a:r>
                      <a:r>
                        <a:rPr lang="it-IT" sz="1200">
                          <a:effectLst/>
                        </a:rPr>
                        <a:t>Eu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13.06 %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344,28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8634163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137</a:t>
                      </a:r>
                      <a:r>
                        <a:rPr lang="it-IT" sz="1200">
                          <a:effectLst/>
                        </a:rPr>
                        <a:t>Cs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10.77 %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661,66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6216212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152</a:t>
                      </a:r>
                      <a:r>
                        <a:rPr lang="it-IT" sz="1200">
                          <a:effectLst/>
                        </a:rPr>
                        <a:t>Eu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12.30 %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778,90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9475021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152</a:t>
                      </a:r>
                      <a:r>
                        <a:rPr lang="it-IT" sz="1200">
                          <a:effectLst/>
                        </a:rPr>
                        <a:t>Eu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18.55 %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964,08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873746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152</a:t>
                      </a:r>
                      <a:r>
                        <a:rPr lang="it-IT" sz="1200">
                          <a:effectLst/>
                        </a:rPr>
                        <a:t>Eu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8.45 %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1085,87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0742366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152</a:t>
                      </a:r>
                      <a:r>
                        <a:rPr lang="it-IT" sz="1200">
                          <a:effectLst/>
                        </a:rPr>
                        <a:t>Eu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9.65 %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1408,01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7279636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7FB0642B-32D1-4853-AF40-807DB7CC2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419" y="983149"/>
            <a:ext cx="4267404" cy="143164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C240FEB-B08F-465F-9266-6FEC86639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328" y="2119831"/>
            <a:ext cx="3560609" cy="2042854"/>
          </a:xfrm>
          <a:prstGeom prst="rect">
            <a:avLst/>
          </a:prstGeom>
        </p:spPr>
      </p:pic>
      <p:pic>
        <p:nvPicPr>
          <p:cNvPr id="10" name="Immagine 19">
            <a:extLst>
              <a:ext uri="{FF2B5EF4-FFF2-40B4-BE49-F238E27FC236}">
                <a16:creationId xmlns:a16="http://schemas.microsoft.com/office/drawing/2014/main" id="{2EE95A89-3E39-4E21-8B46-A0BD02ECBB8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-3600" y="0"/>
            <a:ext cx="1923120" cy="1026360"/>
          </a:xfrm>
          <a:prstGeom prst="rect">
            <a:avLst/>
          </a:prstGeom>
          <a:ln>
            <a:noFill/>
          </a:ln>
        </p:spPr>
      </p:pic>
      <p:pic>
        <p:nvPicPr>
          <p:cNvPr id="12" name="Picture 2" descr="Risultati immagini per regione lazio logo">
            <a:extLst>
              <a:ext uri="{FF2B5EF4-FFF2-40B4-BE49-F238E27FC236}">
                <a16:creationId xmlns:a16="http://schemas.microsoft.com/office/drawing/2014/main" id="{66ADAA54-275E-4CBD-A1E9-51F14A4BC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186" y="79539"/>
            <a:ext cx="1807219" cy="90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AB2F78-6C2D-4625-977E-A54930ECF1DD}"/>
              </a:ext>
            </a:extLst>
          </p:cNvPr>
          <p:cNvSpPr txBox="1"/>
          <p:nvPr/>
        </p:nvSpPr>
        <p:spPr>
          <a:xfrm>
            <a:off x="6061192" y="4113524"/>
            <a:ext cx="335226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Energy – </a:t>
            </a:r>
            <a:r>
              <a:rPr lang="it-IT" dirty="0" err="1"/>
              <a:t>Amplitude</a:t>
            </a:r>
            <a:r>
              <a:rPr lang="it-IT" dirty="0"/>
              <a:t> </a:t>
            </a:r>
            <a:r>
              <a:rPr lang="it-IT" dirty="0" err="1"/>
              <a:t>Calibration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372EB7A-B1E0-4E33-93F2-D687703DEF5A}"/>
              </a:ext>
            </a:extLst>
          </p:cNvPr>
          <p:cNvSpPr txBox="1"/>
          <p:nvPr/>
        </p:nvSpPr>
        <p:spPr>
          <a:xfrm rot="16200000">
            <a:off x="4243706" y="5371174"/>
            <a:ext cx="224494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/>
              <a:t>Amplitude</a:t>
            </a:r>
            <a:r>
              <a:rPr lang="it-IT" sz="1400" dirty="0"/>
              <a:t> (</a:t>
            </a:r>
            <a:r>
              <a:rPr lang="it-IT" sz="1400" dirty="0" err="1"/>
              <a:t>mV</a:t>
            </a:r>
            <a:r>
              <a:rPr lang="it-IT" sz="1400" dirty="0"/>
              <a:t>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C5B2512-D525-44EE-9670-A0932DCE7E75}"/>
              </a:ext>
            </a:extLst>
          </p:cNvPr>
          <p:cNvSpPr txBox="1"/>
          <p:nvPr/>
        </p:nvSpPr>
        <p:spPr>
          <a:xfrm>
            <a:off x="7752075" y="7276533"/>
            <a:ext cx="224494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Energy (</a:t>
            </a:r>
            <a:r>
              <a:rPr lang="it-IT" sz="1200" dirty="0" err="1"/>
              <a:t>keV</a:t>
            </a:r>
            <a:r>
              <a:rPr lang="it-IT" sz="1200" dirty="0"/>
              <a:t>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B67D064-812E-47CB-9346-72D3E20A64B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47F36766-2750-4892-90F7-8FADF902E8A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9649" y="747178"/>
            <a:ext cx="9853826" cy="10884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876701" algn="l"/>
              </a:tabLst>
            </a:pP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b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it-IT" altLang="it-IT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Bkg</a:t>
            </a: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 0.2 </a:t>
            </a:r>
            <a:r>
              <a:rPr lang="it-IT" altLang="it-IT" sz="2800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Sv/h				</a:t>
            </a:r>
            <a:r>
              <a:rPr lang="it-IT" altLang="it-IT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Bkg</a:t>
            </a: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 + 10 </a:t>
            </a:r>
            <a:r>
              <a:rPr lang="it-IT" altLang="it-IT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kBq</a:t>
            </a: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 Cs </a:t>
            </a:r>
            <a:b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							(10s 25 cm </a:t>
            </a:r>
            <a:r>
              <a:rPr lang="it-IT" altLang="it-IT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distance</a:t>
            </a: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  <a:b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						</a:t>
            </a:r>
            <a:endParaRPr lang="it-IT" altLang="it-IT" sz="2400" dirty="0">
              <a:solidFill>
                <a:srgbClr val="0F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698" name="spettro CsI del 137Cs 10kBq @ 236mm.JPG">
            <a:extLst>
              <a:ext uri="{FF2B5EF4-FFF2-40B4-BE49-F238E27FC236}">
                <a16:creationId xmlns:a16="http://schemas.microsoft.com/office/drawing/2014/main" id="{BD09EBA0-491B-4B48-83C7-BC6BFCFD0AD8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9155" r="10556" b="2208"/>
          <a:stretch>
            <a:fillRect/>
          </a:stretch>
        </p:blipFill>
        <p:spPr bwMode="auto">
          <a:xfrm>
            <a:off x="4758589" y="1914417"/>
            <a:ext cx="5076531" cy="380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spettro CsI del FONDO.JPG">
            <a:extLst>
              <a:ext uri="{FF2B5EF4-FFF2-40B4-BE49-F238E27FC236}">
                <a16:creationId xmlns:a16="http://schemas.microsoft.com/office/drawing/2014/main" id="{AC87C46D-7F8E-4A95-9F88-AC160ADA13CB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t="7031" r="10185"/>
          <a:stretch>
            <a:fillRect/>
          </a:stretch>
        </p:blipFill>
        <p:spPr bwMode="auto">
          <a:xfrm>
            <a:off x="39028" y="1835670"/>
            <a:ext cx="4975037" cy="388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stomShape 3">
            <a:extLst>
              <a:ext uri="{FF2B5EF4-FFF2-40B4-BE49-F238E27FC236}">
                <a16:creationId xmlns:a16="http://schemas.microsoft.com/office/drawing/2014/main" id="{BDD4736A-9C91-4917-AD51-B90352B679E9}"/>
              </a:ext>
            </a:extLst>
          </p:cNvPr>
          <p:cNvSpPr/>
          <p:nvPr/>
        </p:nvSpPr>
        <p:spPr>
          <a:xfrm>
            <a:off x="1919520" y="57962"/>
            <a:ext cx="6034777" cy="811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CsI</a:t>
            </a: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Tl</a:t>
            </a: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) </a:t>
            </a:r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alert</a:t>
            </a: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 stage: </a:t>
            </a:r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expected</a:t>
            </a: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results</a:t>
            </a:r>
            <a:endParaRPr lang="it-IT" sz="2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38527E2-5B35-41EA-A088-3102EF3EDB02}"/>
              </a:ext>
            </a:extLst>
          </p:cNvPr>
          <p:cNvSpPr/>
          <p:nvPr/>
        </p:nvSpPr>
        <p:spPr>
          <a:xfrm>
            <a:off x="946141" y="6122063"/>
            <a:ext cx="8735276" cy="1200329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spc="-1" dirty="0" err="1">
                <a:solidFill>
                  <a:srgbClr val="000000"/>
                </a:solidFill>
              </a:rPr>
              <a:t>Kaonic</a:t>
            </a:r>
            <a:r>
              <a:rPr lang="it-IT" sz="2400" spc="-1" dirty="0">
                <a:solidFill>
                  <a:srgbClr val="000000"/>
                </a:solidFill>
              </a:rPr>
              <a:t> </a:t>
            </a:r>
            <a:r>
              <a:rPr lang="it-IT" sz="2400" spc="-1" dirty="0" err="1">
                <a:solidFill>
                  <a:srgbClr val="000000"/>
                </a:solidFill>
              </a:rPr>
              <a:t>atoms</a:t>
            </a:r>
            <a:r>
              <a:rPr lang="it-IT" sz="2400" spc="-1" dirty="0">
                <a:solidFill>
                  <a:srgbClr val="000000"/>
                </a:solidFill>
              </a:rPr>
              <a:t>: </a:t>
            </a:r>
          </a:p>
          <a:p>
            <a:pPr algn="ctr"/>
            <a:endParaRPr lang="it-IT" sz="2400" spc="-1" dirty="0">
              <a:solidFill>
                <a:srgbClr val="000000"/>
              </a:solidFill>
            </a:endParaRPr>
          </a:p>
          <a:p>
            <a:pPr algn="ctr"/>
            <a:r>
              <a:rPr lang="it-IT" sz="2400" spc="-1" dirty="0" err="1">
                <a:solidFill>
                  <a:srgbClr val="000000"/>
                </a:solidFill>
              </a:rPr>
              <a:t>Not</a:t>
            </a:r>
            <a:r>
              <a:rPr lang="it-IT" sz="2400" spc="-1" dirty="0">
                <a:solidFill>
                  <a:srgbClr val="000000"/>
                </a:solidFill>
              </a:rPr>
              <a:t> good for precise </a:t>
            </a:r>
            <a:r>
              <a:rPr lang="it-IT" sz="2400" spc="-1" dirty="0" err="1">
                <a:solidFill>
                  <a:srgbClr val="000000"/>
                </a:solidFill>
              </a:rPr>
              <a:t>masurements</a:t>
            </a:r>
            <a:r>
              <a:rPr lang="it-IT" sz="2400" spc="-1" dirty="0">
                <a:solidFill>
                  <a:srgbClr val="000000"/>
                </a:solidFill>
              </a:rPr>
              <a:t> </a:t>
            </a:r>
            <a:r>
              <a:rPr lang="it-IT" sz="2400" spc="-1" dirty="0" err="1">
                <a:solidFill>
                  <a:srgbClr val="000000"/>
                </a:solidFill>
              </a:rPr>
              <a:t>but</a:t>
            </a:r>
            <a:r>
              <a:rPr lang="it-IT" sz="2400" spc="-1" dirty="0">
                <a:solidFill>
                  <a:srgbClr val="000000"/>
                </a:solidFill>
              </a:rPr>
              <a:t> </a:t>
            </a:r>
            <a:r>
              <a:rPr lang="it-IT" sz="2400" spc="-1" dirty="0" err="1">
                <a:solidFill>
                  <a:srgbClr val="000000"/>
                </a:solidFill>
              </a:rPr>
              <a:t>could</a:t>
            </a:r>
            <a:r>
              <a:rPr lang="it-IT" sz="2400" spc="-1" dirty="0">
                <a:solidFill>
                  <a:srgbClr val="000000"/>
                </a:solidFill>
              </a:rPr>
              <a:t> be </a:t>
            </a:r>
            <a:r>
              <a:rPr lang="it-IT" sz="2400" spc="-1" dirty="0" err="1">
                <a:solidFill>
                  <a:srgbClr val="000000"/>
                </a:solidFill>
              </a:rPr>
              <a:t>used</a:t>
            </a:r>
            <a:r>
              <a:rPr lang="it-IT" sz="2400" spc="-1" dirty="0">
                <a:solidFill>
                  <a:srgbClr val="000000"/>
                </a:solidFill>
              </a:rPr>
              <a:t> for yields</a:t>
            </a:r>
            <a:endParaRPr lang="it-IT" sz="2400" dirty="0"/>
          </a:p>
        </p:txBody>
      </p:sp>
      <p:pic>
        <p:nvPicPr>
          <p:cNvPr id="7" name="Immagine 19">
            <a:extLst>
              <a:ext uri="{FF2B5EF4-FFF2-40B4-BE49-F238E27FC236}">
                <a16:creationId xmlns:a16="http://schemas.microsoft.com/office/drawing/2014/main" id="{128E77D1-E69D-4DAC-8A6D-40C9367602A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-3600" y="0"/>
            <a:ext cx="1923120" cy="1026360"/>
          </a:xfrm>
          <a:prstGeom prst="rect">
            <a:avLst/>
          </a:prstGeom>
          <a:ln>
            <a:noFill/>
          </a:ln>
        </p:spPr>
      </p:pic>
      <p:pic>
        <p:nvPicPr>
          <p:cNvPr id="8" name="Picture 2" descr="Risultati immagini per regione lazio logo">
            <a:extLst>
              <a:ext uri="{FF2B5EF4-FFF2-40B4-BE49-F238E27FC236}">
                <a16:creationId xmlns:a16="http://schemas.microsoft.com/office/drawing/2014/main" id="{95F1FDA5-2C94-4CA8-A380-F7E024417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757" y="122750"/>
            <a:ext cx="1807219" cy="90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BEFE804-CEB7-4710-9381-8AA25FA7452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9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7" descr="Macintosh HD:Users:roberto:Dropbox:SICURA:SICURA con LUCA:foto per reports:Retta Calibrazione.pdf">
            <a:extLst>
              <a:ext uri="{FF2B5EF4-FFF2-40B4-BE49-F238E27FC236}">
                <a16:creationId xmlns:a16="http://schemas.microsoft.com/office/drawing/2014/main" id="{4AE94AB8-D983-4CA8-AFF9-08C8508A57B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46" y="3967868"/>
            <a:ext cx="5616780" cy="352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id="{CE430E9A-11B7-4A5F-AEF3-B3998C8167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1" y="2610873"/>
            <a:ext cx="5032375" cy="13569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stomShape 3">
            <a:extLst>
              <a:ext uri="{FF2B5EF4-FFF2-40B4-BE49-F238E27FC236}">
                <a16:creationId xmlns:a16="http://schemas.microsoft.com/office/drawing/2014/main" id="{BDD4736A-9C91-4917-AD51-B90352B679E9}"/>
              </a:ext>
            </a:extLst>
          </p:cNvPr>
          <p:cNvSpPr/>
          <p:nvPr/>
        </p:nvSpPr>
        <p:spPr>
          <a:xfrm>
            <a:off x="2145118" y="107281"/>
            <a:ext cx="6025487" cy="811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CdZnTe</a:t>
            </a: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identification</a:t>
            </a: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 stage: performances</a:t>
            </a:r>
            <a:endParaRPr lang="it-IT" sz="2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094B168D-1F84-4679-925E-D0F09271E56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0" y="744108"/>
            <a:ext cx="2516659" cy="192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72AB0092-4844-4B1F-B772-0FCB98D16B9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65" y="1176473"/>
            <a:ext cx="2792842" cy="329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2490A6F-C3B0-4F4E-BFF5-DBEEE35C1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793" y="2965471"/>
            <a:ext cx="2015039" cy="10954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651B678-3BF8-4701-A6F9-E0E9D74FB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932" y="2967879"/>
            <a:ext cx="2015039" cy="111268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D04C65B-0E15-487C-8BCD-A5E6B9254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0619" y="1200401"/>
            <a:ext cx="2638425" cy="1152525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D791C3EF-EB80-4CB9-BE38-6D97F592D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882831"/>
              </p:ext>
            </p:extLst>
          </p:nvPr>
        </p:nvGraphicFramePr>
        <p:xfrm>
          <a:off x="642494" y="3967868"/>
          <a:ext cx="2942590" cy="3566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4430">
                  <a:extLst>
                    <a:ext uri="{9D8B030D-6E8A-4147-A177-3AD203B41FA5}">
                      <a16:colId xmlns:a16="http://schemas.microsoft.com/office/drawing/2014/main" val="1428896747"/>
                    </a:ext>
                  </a:extLst>
                </a:gridCol>
                <a:gridCol w="911860">
                  <a:extLst>
                    <a:ext uri="{9D8B030D-6E8A-4147-A177-3AD203B41FA5}">
                      <a16:colId xmlns:a16="http://schemas.microsoft.com/office/drawing/2014/main" val="1646098348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46051737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Energia (keV)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Radionuclide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FWHM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4504708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13,90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241</a:t>
                      </a:r>
                      <a:r>
                        <a:rPr lang="it-IT" sz="1200">
                          <a:effectLst/>
                        </a:rPr>
                        <a:t>Am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33%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200869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59,54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11,25%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51540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31,96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133</a:t>
                      </a:r>
                      <a:r>
                        <a:rPr lang="it-IT" sz="1200">
                          <a:effectLst/>
                        </a:rPr>
                        <a:t>Ba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20,23%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92481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80,90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7,03%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8345523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276,40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3,45%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901343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302,80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3,34%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576911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356,01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3,23%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0885481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383,80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2,80%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987430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121,78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152</a:t>
                      </a:r>
                      <a:r>
                        <a:rPr lang="it-IT" sz="1200">
                          <a:effectLst/>
                        </a:rPr>
                        <a:t>Eu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5,17%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974450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244,69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3,94%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71382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411,12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3,32%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968479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443,96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2,52%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966405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1408,01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2,72%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714844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661,66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137</a:t>
                      </a:r>
                      <a:r>
                        <a:rPr lang="it-IT" sz="1200">
                          <a:effectLst/>
                        </a:rPr>
                        <a:t>Cs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2,38%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1320999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122,06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57</a:t>
                      </a:r>
                      <a:r>
                        <a:rPr lang="it-IT" sz="1200">
                          <a:effectLst/>
                        </a:rPr>
                        <a:t>Co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5,04%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170286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136,47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3,64%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03819767"/>
                  </a:ext>
                </a:extLst>
              </a:tr>
            </a:tbl>
          </a:graphicData>
        </a:graphic>
      </p:graphicFrame>
      <p:pic>
        <p:nvPicPr>
          <p:cNvPr id="12" name="Immagine 19">
            <a:extLst>
              <a:ext uri="{FF2B5EF4-FFF2-40B4-BE49-F238E27FC236}">
                <a16:creationId xmlns:a16="http://schemas.microsoft.com/office/drawing/2014/main" id="{C1229039-2C0D-4E3A-916D-2B4372FBAEB9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-3600" y="0"/>
            <a:ext cx="1923120" cy="1026360"/>
          </a:xfrm>
          <a:prstGeom prst="rect">
            <a:avLst/>
          </a:prstGeom>
          <a:ln>
            <a:noFill/>
          </a:ln>
        </p:spPr>
      </p:pic>
      <p:pic>
        <p:nvPicPr>
          <p:cNvPr id="13" name="Picture 2" descr="Risultati immagini per regione lazio logo">
            <a:extLst>
              <a:ext uri="{FF2B5EF4-FFF2-40B4-BE49-F238E27FC236}">
                <a16:creationId xmlns:a16="http://schemas.microsoft.com/office/drawing/2014/main" id="{86802213-1831-4F75-92E7-88485472A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434" y="70099"/>
            <a:ext cx="1807219" cy="90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3508FD9-C153-4C66-B1F3-4602412CDE3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36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spettro CZTdel 137Cs 100kBq @ 236mm.JPG">
            <a:extLst>
              <a:ext uri="{FF2B5EF4-FFF2-40B4-BE49-F238E27FC236}">
                <a16:creationId xmlns:a16="http://schemas.microsoft.com/office/drawing/2014/main" id="{267468DC-A5CD-4538-A118-1E2484A60476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7562" r="9259"/>
          <a:stretch>
            <a:fillRect/>
          </a:stretch>
        </p:blipFill>
        <p:spPr bwMode="auto">
          <a:xfrm>
            <a:off x="5040312" y="1900367"/>
            <a:ext cx="4859541" cy="35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1" name="Title 1">
            <a:extLst>
              <a:ext uri="{FF2B5EF4-FFF2-40B4-BE49-F238E27FC236}">
                <a16:creationId xmlns:a16="http://schemas.microsoft.com/office/drawing/2014/main" id="{FDD5B42A-335B-405E-86E5-CC83702300B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4519" y="1137166"/>
            <a:ext cx="9853826" cy="50308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876701" algn="l"/>
              </a:tabLst>
            </a:pPr>
            <a:r>
              <a:rPr lang="it-IT" altLang="it-IT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Bkg</a:t>
            </a: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 0.2 </a:t>
            </a:r>
            <a:r>
              <a:rPr lang="it-IT" altLang="it-IT" sz="2800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Sv/h				  </a:t>
            </a:r>
            <a:r>
              <a:rPr lang="it-IT" altLang="it-IT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Bkg</a:t>
            </a: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 + 100 </a:t>
            </a:r>
            <a:r>
              <a:rPr lang="it-IT" altLang="it-IT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kBq</a:t>
            </a: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 Cs</a:t>
            </a:r>
            <a:b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							(10 s </a:t>
            </a:r>
            <a:r>
              <a:rPr lang="it-IT" altLang="it-IT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at</a:t>
            </a: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 25 cm </a:t>
            </a:r>
            <a:r>
              <a:rPr lang="it-IT" altLang="it-IT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distance</a:t>
            </a:r>
            <a:r>
              <a:rPr lang="it-IT" alt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  <a:br>
              <a:rPr lang="it-IT" altLang="it-IT" sz="3307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it-IT" altLang="it-IT" sz="3307" dirty="0">
                <a:solidFill>
                  <a:srgbClr val="FF0000"/>
                </a:solidFill>
                <a:latin typeface="Century Gothic" panose="020B0502020202020204" pitchFamily="34" charset="0"/>
              </a:rPr>
              <a:t>						</a:t>
            </a:r>
            <a:endParaRPr lang="it-IT" altLang="it-IT" sz="2866" dirty="0">
              <a:solidFill>
                <a:srgbClr val="0F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22" name="spettro CZT del FONDO.JPG">
            <a:extLst>
              <a:ext uri="{FF2B5EF4-FFF2-40B4-BE49-F238E27FC236}">
                <a16:creationId xmlns:a16="http://schemas.microsoft.com/office/drawing/2014/main" id="{FEDF1654-1DEE-4B99-B034-56CD5E8F1A06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7562" r="11295"/>
          <a:stretch>
            <a:fillRect/>
          </a:stretch>
        </p:blipFill>
        <p:spPr bwMode="auto">
          <a:xfrm>
            <a:off x="224519" y="1853805"/>
            <a:ext cx="4815793" cy="368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stomShape 3">
            <a:extLst>
              <a:ext uri="{FF2B5EF4-FFF2-40B4-BE49-F238E27FC236}">
                <a16:creationId xmlns:a16="http://schemas.microsoft.com/office/drawing/2014/main" id="{F5968C9F-23F9-410C-B8DE-1878FCC52107}"/>
              </a:ext>
            </a:extLst>
          </p:cNvPr>
          <p:cNvSpPr/>
          <p:nvPr/>
        </p:nvSpPr>
        <p:spPr>
          <a:xfrm>
            <a:off x="2033544" y="10460"/>
            <a:ext cx="5004620" cy="811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CdZnTe</a:t>
            </a: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identification</a:t>
            </a: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 stage: </a:t>
            </a:r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expected</a:t>
            </a:r>
            <a:r>
              <a:rPr lang="it-IT" sz="28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2800" spc="-1" dirty="0" err="1">
                <a:solidFill>
                  <a:srgbClr val="000000"/>
                </a:solidFill>
                <a:latin typeface="Arial"/>
                <a:ea typeface="DejaVu Sans"/>
              </a:rPr>
              <a:t>results</a:t>
            </a:r>
            <a:endParaRPr lang="it-IT" sz="2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DA780DE-FC0C-40DE-BE04-B302AD80530A}"/>
              </a:ext>
            </a:extLst>
          </p:cNvPr>
          <p:cNvSpPr/>
          <p:nvPr/>
        </p:nvSpPr>
        <p:spPr>
          <a:xfrm>
            <a:off x="698790" y="6007373"/>
            <a:ext cx="3546933" cy="1200329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spc="-1" dirty="0" err="1">
                <a:solidFill>
                  <a:srgbClr val="000000"/>
                </a:solidFill>
              </a:rPr>
              <a:t>Kaonic</a:t>
            </a:r>
            <a:r>
              <a:rPr lang="it-IT" sz="2400" spc="-1" dirty="0">
                <a:solidFill>
                  <a:srgbClr val="000000"/>
                </a:solidFill>
              </a:rPr>
              <a:t> </a:t>
            </a:r>
            <a:r>
              <a:rPr lang="it-IT" sz="2400" spc="-1" dirty="0" err="1">
                <a:solidFill>
                  <a:srgbClr val="000000"/>
                </a:solidFill>
              </a:rPr>
              <a:t>atoms</a:t>
            </a:r>
            <a:r>
              <a:rPr lang="it-IT" sz="2400" spc="-1" dirty="0">
                <a:solidFill>
                  <a:srgbClr val="000000"/>
                </a:solidFill>
              </a:rPr>
              <a:t>: </a:t>
            </a:r>
          </a:p>
          <a:p>
            <a:pPr algn="ctr"/>
            <a:endParaRPr lang="it-IT" sz="2400" spc="-1" dirty="0">
              <a:solidFill>
                <a:srgbClr val="000000"/>
              </a:solidFill>
            </a:endParaRPr>
          </a:p>
          <a:p>
            <a:pPr algn="ctr"/>
            <a:r>
              <a:rPr lang="it-IT" sz="2400" spc="-1" dirty="0">
                <a:solidFill>
                  <a:srgbClr val="000000"/>
                </a:solidFill>
              </a:rPr>
              <a:t>FWHM &lt; 3% @ 600 </a:t>
            </a:r>
            <a:r>
              <a:rPr lang="it-IT" sz="2400" spc="-1" dirty="0" err="1">
                <a:solidFill>
                  <a:srgbClr val="000000"/>
                </a:solidFill>
              </a:rPr>
              <a:t>keV</a:t>
            </a:r>
            <a:endParaRPr lang="it-IT" sz="2400" dirty="0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BFABDDD3-3601-4073-A9B8-7CC2F6803A69}"/>
              </a:ext>
            </a:extLst>
          </p:cNvPr>
          <p:cNvSpPr/>
          <p:nvPr/>
        </p:nvSpPr>
        <p:spPr>
          <a:xfrm>
            <a:off x="4748980" y="6431779"/>
            <a:ext cx="1632155" cy="32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6BA163F-7ED7-4FC5-9F96-9CAF23DEEC7D}"/>
              </a:ext>
            </a:extLst>
          </p:cNvPr>
          <p:cNvSpPr/>
          <p:nvPr/>
        </p:nvSpPr>
        <p:spPr>
          <a:xfrm>
            <a:off x="6510784" y="5596946"/>
            <a:ext cx="338906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ASTRA</a:t>
            </a:r>
          </a:p>
          <a:p>
            <a:r>
              <a:rPr lang="it-IT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STRONG-2020</a:t>
            </a:r>
          </a:p>
          <a:p>
            <a:endParaRPr lang="it-IT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it-IT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10-100 </a:t>
            </a:r>
            <a:r>
              <a:rPr lang="it-IT" sz="24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keV</a:t>
            </a:r>
            <a:r>
              <a:rPr lang="it-IT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 range</a:t>
            </a:r>
          </a:p>
          <a:p>
            <a:r>
              <a:rPr lang="it-IT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100 keV-1 </a:t>
            </a:r>
            <a:r>
              <a:rPr lang="it-IT" sz="24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MeV</a:t>
            </a:r>
            <a:r>
              <a:rPr lang="it-IT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 range</a:t>
            </a:r>
            <a:endParaRPr lang="it-IT" sz="2400" dirty="0"/>
          </a:p>
        </p:txBody>
      </p:sp>
      <p:pic>
        <p:nvPicPr>
          <p:cNvPr id="9" name="Immagine 19">
            <a:extLst>
              <a:ext uri="{FF2B5EF4-FFF2-40B4-BE49-F238E27FC236}">
                <a16:creationId xmlns:a16="http://schemas.microsoft.com/office/drawing/2014/main" id="{45A90FED-BE53-42C7-8F97-0371B1E47B5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-3600" y="0"/>
            <a:ext cx="1923120" cy="1026360"/>
          </a:xfrm>
          <a:prstGeom prst="rect">
            <a:avLst/>
          </a:prstGeom>
          <a:ln>
            <a:noFill/>
          </a:ln>
        </p:spPr>
      </p:pic>
      <p:pic>
        <p:nvPicPr>
          <p:cNvPr id="10" name="Picture 2" descr="Risultati immagini per regione lazio logo">
            <a:extLst>
              <a:ext uri="{FF2B5EF4-FFF2-40B4-BE49-F238E27FC236}">
                <a16:creationId xmlns:a16="http://schemas.microsoft.com/office/drawing/2014/main" id="{305A7F3A-C3BB-4AED-A79A-A2FC006C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318" y="61375"/>
            <a:ext cx="1807219" cy="90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9769228-E14F-43EC-BBFC-C108985812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magine 19"/>
          <p:cNvPicPr/>
          <p:nvPr/>
        </p:nvPicPr>
        <p:blipFill>
          <a:blip r:embed="rId2"/>
          <a:stretch/>
        </p:blipFill>
        <p:spPr>
          <a:xfrm>
            <a:off x="-3600" y="0"/>
            <a:ext cx="1922040" cy="1025280"/>
          </a:xfrm>
          <a:prstGeom prst="rect">
            <a:avLst/>
          </a:prstGeom>
          <a:ln>
            <a:noFill/>
          </a:ln>
        </p:spPr>
      </p:pic>
      <p:sp>
        <p:nvSpPr>
          <p:cNvPr id="221" name="CustomShape 3"/>
          <p:cNvSpPr/>
          <p:nvPr/>
        </p:nvSpPr>
        <p:spPr>
          <a:xfrm>
            <a:off x="1463040" y="-52514"/>
            <a:ext cx="7698600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Nested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talk: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outline</a:t>
            </a:r>
            <a:endParaRPr lang="it-IT" sz="2800" b="0" strike="noStrike" spc="-1" dirty="0">
              <a:latin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1FB6A34-D1B7-49DC-AA7D-5956AB114747}"/>
              </a:ext>
            </a:extLst>
          </p:cNvPr>
          <p:cNvSpPr/>
          <p:nvPr/>
        </p:nvSpPr>
        <p:spPr>
          <a:xfrm>
            <a:off x="4385072" y="3595172"/>
            <a:ext cx="2541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pc="-1" dirty="0">
                <a:solidFill>
                  <a:srgbClr val="000000"/>
                </a:solidFill>
              </a:rPr>
              <a:t>Frascati </a:t>
            </a:r>
            <a:r>
              <a:rPr lang="it-IT" spc="-1" dirty="0" err="1">
                <a:solidFill>
                  <a:srgbClr val="000000"/>
                </a:solidFill>
              </a:rPr>
              <a:t>wine</a:t>
            </a:r>
            <a:r>
              <a:rPr lang="it-IT" spc="-1" dirty="0">
                <a:solidFill>
                  <a:srgbClr val="000000"/>
                </a:solidFill>
              </a:rPr>
              <a:t> di sfondo</a:t>
            </a:r>
            <a:endParaRPr lang="it-IT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D0A253B-45A6-4917-AF2B-F9569DF8DCF2}"/>
              </a:ext>
            </a:extLst>
          </p:cNvPr>
          <p:cNvSpPr/>
          <p:nvPr/>
        </p:nvSpPr>
        <p:spPr>
          <a:xfrm>
            <a:off x="330692" y="1477401"/>
            <a:ext cx="9419303" cy="58253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886DDD5-12D9-4BF1-89D2-D1CD32C4E3E5}"/>
              </a:ext>
            </a:extLst>
          </p:cNvPr>
          <p:cNvSpPr txBox="1"/>
          <p:nvPr/>
        </p:nvSpPr>
        <p:spPr>
          <a:xfrm>
            <a:off x="976015" y="4187372"/>
            <a:ext cx="265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High energy range (&gt; 50 </a:t>
            </a:r>
            <a:r>
              <a:rPr lang="it-IT" sz="2400" dirty="0" err="1"/>
              <a:t>keV</a:t>
            </a:r>
            <a:r>
              <a:rPr lang="it-IT" sz="2400" dirty="0"/>
              <a:t>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08CEB2D-2D23-45E8-B5F8-F7FC27964AB7}"/>
              </a:ext>
            </a:extLst>
          </p:cNvPr>
          <p:cNvSpPr txBox="1"/>
          <p:nvPr/>
        </p:nvSpPr>
        <p:spPr>
          <a:xfrm>
            <a:off x="6180169" y="4340670"/>
            <a:ext cx="36045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 err="1"/>
              <a:t>CdZnTe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4FFB80D-B230-4FFF-8C64-8F9D94FA7358}"/>
              </a:ext>
            </a:extLst>
          </p:cNvPr>
          <p:cNvSpPr txBox="1"/>
          <p:nvPr/>
        </p:nvSpPr>
        <p:spPr>
          <a:xfrm>
            <a:off x="1128413" y="5662593"/>
            <a:ext cx="8250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STRONG 2020 -  ASTRA</a:t>
            </a:r>
          </a:p>
          <a:p>
            <a:r>
              <a:rPr lang="it-IT" sz="2400" dirty="0"/>
              <a:t>					      </a:t>
            </a:r>
            <a:r>
              <a:rPr lang="it-IT" sz="2400" dirty="0" err="1"/>
              <a:t>CdTe</a:t>
            </a:r>
            <a:endParaRPr lang="it-IT" sz="2400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0B3633F-622C-4852-BF49-D89F23CF4745}"/>
              </a:ext>
            </a:extLst>
          </p:cNvPr>
          <p:cNvSpPr/>
          <p:nvPr/>
        </p:nvSpPr>
        <p:spPr>
          <a:xfrm>
            <a:off x="1083898" y="6167264"/>
            <a:ext cx="6940561" cy="1064989"/>
          </a:xfrm>
          <a:prstGeom prst="roundRect">
            <a:avLst/>
          </a:prstGeom>
          <a:solidFill>
            <a:srgbClr val="00B05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A3827FA-A5E6-4B7E-8135-C80A37F8CF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74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805471"/>
              </p:ext>
            </p:extLst>
          </p:nvPr>
        </p:nvGraphicFramePr>
        <p:xfrm>
          <a:off x="1081106" y="1435003"/>
          <a:ext cx="7706213" cy="4600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5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5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88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Palatino Linotype" panose="02040502050505030304" pitchFamily="18" charset="0"/>
                        </a:rPr>
                        <a:t>Organization legal name</a:t>
                      </a:r>
                      <a:endParaRPr lang="en-GB" sz="2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Palatino Linotype" panose="02040502050505030304" pitchFamily="18" charset="0"/>
                        </a:rPr>
                        <a:t>Short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Palatino Linotype" panose="02040502050505030304" pitchFamily="18" charset="0"/>
                        </a:rPr>
                        <a:t>name</a:t>
                      </a:r>
                      <a:endParaRPr lang="en-GB" sz="2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Palatino Linotype" panose="02040502050505030304" pitchFamily="18" charset="0"/>
                        </a:rPr>
                        <a:t>Activity leader</a:t>
                      </a:r>
                    </a:p>
                  </a:txBody>
                  <a:tcPr marL="70489" marR="7048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Austrian Academy of Sciences, Stefan Meyer Institute, Austria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OEAW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Palatino Linotype" panose="02040502050505030304" pitchFamily="18" charset="0"/>
                        </a:rPr>
                        <a:t>J. Zmeskal</a:t>
                      </a:r>
                      <a:endParaRPr lang="en-GB" sz="2000" b="1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Palatino Linotype" panose="02040502050505030304" pitchFamily="18" charset="0"/>
                        </a:rPr>
                        <a:t>Istituto</a:t>
                      </a: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Palatino Linotype" panose="02040502050505030304" pitchFamily="18" charset="0"/>
                        </a:rPr>
                        <a:t>Materiali</a:t>
                      </a: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 per </a:t>
                      </a:r>
                      <a:r>
                        <a:rPr lang="en-GB" sz="2000" dirty="0" err="1">
                          <a:effectLst/>
                          <a:latin typeface="Palatino Linotype" panose="02040502050505030304" pitchFamily="18" charset="0"/>
                        </a:rPr>
                        <a:t>Elettronica</a:t>
                      </a: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 e </a:t>
                      </a:r>
                      <a:r>
                        <a:rPr lang="en-GB" sz="2000" dirty="0" err="1">
                          <a:effectLst/>
                          <a:latin typeface="Palatino Linotype" panose="02040502050505030304" pitchFamily="18" charset="0"/>
                        </a:rPr>
                        <a:t>Magnetismo</a:t>
                      </a: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, CNR, Parma, Italy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CNR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A. </a:t>
                      </a:r>
                      <a:r>
                        <a:rPr lang="en-GB" sz="2000" dirty="0" err="1">
                          <a:effectLst/>
                          <a:latin typeface="Palatino Linotype" panose="02040502050505030304" pitchFamily="18" charset="0"/>
                        </a:rPr>
                        <a:t>Zappettini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Palatino Linotype" panose="02040502050505030304" pitchFamily="18" charset="0"/>
                        </a:rPr>
                        <a:t>Jagiellonian</a:t>
                      </a: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 University, Krakow, Poland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UJ 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P. </a:t>
                      </a:r>
                      <a:r>
                        <a:rPr lang="en-GB" sz="2000" dirty="0" err="1">
                          <a:effectLst/>
                          <a:latin typeface="Palatino Linotype" panose="02040502050505030304" pitchFamily="18" charset="0"/>
                        </a:rPr>
                        <a:t>Moskal</a:t>
                      </a: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err="1">
                          <a:effectLst/>
                          <a:latin typeface="Palatino Linotype" panose="02040502050505030304" pitchFamily="18" charset="0"/>
                        </a:rPr>
                        <a:t>Laboratori</a:t>
                      </a:r>
                      <a:r>
                        <a:rPr lang="de-DE" sz="2000" dirty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de-DE" sz="2000" dirty="0" err="1">
                          <a:effectLst/>
                          <a:latin typeface="Palatino Linotype" panose="02040502050505030304" pitchFamily="18" charset="0"/>
                        </a:rPr>
                        <a:t>Nazionali</a:t>
                      </a:r>
                      <a:r>
                        <a:rPr lang="de-DE" sz="2000" dirty="0">
                          <a:effectLst/>
                          <a:latin typeface="Palatino Linotype" panose="02040502050505030304" pitchFamily="18" charset="0"/>
                        </a:rPr>
                        <a:t> di </a:t>
                      </a:r>
                      <a:r>
                        <a:rPr lang="de-DE" sz="2000" dirty="0" err="1">
                          <a:effectLst/>
                          <a:latin typeface="Palatino Linotype" panose="02040502050505030304" pitchFamily="18" charset="0"/>
                        </a:rPr>
                        <a:t>Frascati</a:t>
                      </a:r>
                      <a:r>
                        <a:rPr lang="de-DE" sz="2000" dirty="0">
                          <a:effectLst/>
                          <a:latin typeface="Palatino Linotype" panose="02040502050505030304" pitchFamily="18" charset="0"/>
                        </a:rPr>
                        <a:t> (LNF) – INFN, </a:t>
                      </a:r>
                      <a:r>
                        <a:rPr lang="de-DE" sz="2000" dirty="0" err="1">
                          <a:effectLst/>
                          <a:latin typeface="Palatino Linotype" panose="02040502050505030304" pitchFamily="18" charset="0"/>
                        </a:rPr>
                        <a:t>Italy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Palatino Linotype" panose="02040502050505030304" pitchFamily="18" charset="0"/>
                        </a:rPr>
                        <a:t>INFN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A. Scordo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Palatino Linotype" panose="02040502050505030304" pitchFamily="18" charset="0"/>
                        </a:rPr>
                        <a:t>Politecnico</a:t>
                      </a: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 Milano, </a:t>
                      </a:r>
                      <a:r>
                        <a:rPr lang="en-GB" sz="2000" dirty="0" err="1">
                          <a:effectLst/>
                          <a:latin typeface="Palatino Linotype" panose="02040502050505030304" pitchFamily="18" charset="0"/>
                        </a:rPr>
                        <a:t>Dipartimento</a:t>
                      </a: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 di </a:t>
                      </a:r>
                      <a:r>
                        <a:rPr lang="en-GB" sz="2000" dirty="0" err="1">
                          <a:effectLst/>
                          <a:latin typeface="Palatino Linotype" panose="02040502050505030304" pitchFamily="18" charset="0"/>
                        </a:rPr>
                        <a:t>Elettronica</a:t>
                      </a: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, Italy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POLIMI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C. Fiorini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University of Zagreb, Croatia</a:t>
                      </a:r>
                    </a:p>
                  </a:txBody>
                  <a:tcPr marL="70489" marR="70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UNIZG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Palatino Linotype" panose="02040502050505030304" pitchFamily="18" charset="0"/>
                        </a:rPr>
                        <a:t>D. </a:t>
                      </a:r>
                      <a:r>
                        <a:rPr lang="en-GB" sz="2000" dirty="0" err="1">
                          <a:effectLst/>
                          <a:latin typeface="Palatino Linotype" panose="02040502050505030304" pitchFamily="18" charset="0"/>
                        </a:rPr>
                        <a:t>Bosnar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9" marR="7048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260" name="Rechteck 2"/>
          <p:cNvSpPr>
            <a:spLocks noChangeArrowheads="1"/>
          </p:cNvSpPr>
          <p:nvPr/>
        </p:nvSpPr>
        <p:spPr bwMode="auto">
          <a:xfrm>
            <a:off x="1186587" y="24027"/>
            <a:ext cx="95755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A</a:t>
            </a:r>
            <a:r>
              <a:rPr lang="en-GB" altLang="en-US" sz="2400" dirty="0">
                <a:latin typeface="Palatino Linotype" panose="02040502050505030304" pitchFamily="18" charset="0"/>
              </a:rPr>
              <a:t>dvanced ultra-fast solid </a:t>
            </a:r>
            <a:r>
              <a:rPr lang="en-GB" altLang="en-US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</a:t>
            </a:r>
            <a:r>
              <a:rPr lang="en-GB" altLang="en-US" sz="2400" dirty="0" err="1">
                <a:latin typeface="Palatino Linotype" panose="02040502050505030304" pitchFamily="18" charset="0"/>
              </a:rPr>
              <a:t>ate</a:t>
            </a:r>
            <a:r>
              <a:rPr lang="en-GB" altLang="en-US" sz="2400" dirty="0">
                <a:latin typeface="Palatino Linotype" panose="02040502050505030304" pitchFamily="18" charset="0"/>
              </a:rPr>
              <a:t> detectors for high precision </a:t>
            </a:r>
            <a:r>
              <a:rPr lang="en-GB" altLang="en-US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RA</a:t>
            </a:r>
            <a:r>
              <a:rPr lang="en-GB" altLang="en-US" sz="2400" dirty="0" err="1">
                <a:latin typeface="Palatino Linotype" panose="02040502050505030304" pitchFamily="18" charset="0"/>
              </a:rPr>
              <a:t>diation</a:t>
            </a:r>
            <a:r>
              <a:rPr lang="en-GB" altLang="en-US" sz="2400" dirty="0">
                <a:latin typeface="Palatino Linotype" panose="02040502050505030304" pitchFamily="18" charset="0"/>
              </a:rPr>
              <a:t> spectroscopy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ASTRA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FC4E484-C181-43CD-8499-6F2A0A19C6B3}"/>
              </a:ext>
            </a:extLst>
          </p:cNvPr>
          <p:cNvSpPr/>
          <p:nvPr/>
        </p:nvSpPr>
        <p:spPr>
          <a:xfrm>
            <a:off x="-1" y="6218849"/>
            <a:ext cx="10080625" cy="1230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defRPr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main objective of the 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ASTRA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project is to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 beyond state-of-art ultra-fast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CdZnTe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CdTe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radiation detector systems for high-precision measurements of gamma- and X-ray events in a broad energy range,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few keV to MeV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Immagine 19">
            <a:extLst>
              <a:ext uri="{FF2B5EF4-FFF2-40B4-BE49-F238E27FC236}">
                <a16:creationId xmlns:a16="http://schemas.microsoft.com/office/drawing/2014/main" id="{BE668C17-03A8-4FB2-A349-72171C54199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3600" y="0"/>
            <a:ext cx="1922040" cy="1025280"/>
          </a:xfrm>
          <a:prstGeom prst="rect">
            <a:avLst/>
          </a:prstGeom>
          <a:ln>
            <a:noFill/>
          </a:ln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C9D3550B-1DF7-44D7-8355-C6674FF3B01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907946" y="489600"/>
            <a:ext cx="1069560" cy="1071360"/>
          </a:xfrm>
          <a:prstGeom prst="rect">
            <a:avLst/>
          </a:prstGeom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18BA882-60A9-4B53-8EAA-CB74A1A4E0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7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hteck 1"/>
          <p:cNvSpPr>
            <a:spLocks noChangeArrowheads="1"/>
          </p:cNvSpPr>
          <p:nvPr/>
        </p:nvSpPr>
        <p:spPr bwMode="auto">
          <a:xfrm>
            <a:off x="186813" y="1125974"/>
            <a:ext cx="9627499" cy="606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8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Cadmium Telluride (</a:t>
            </a:r>
            <a:r>
              <a:rPr lang="en-GB" altLang="en-US" sz="3086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CdTe</a:t>
            </a:r>
            <a:r>
              <a:rPr lang="en-GB" altLang="en-US" sz="308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and Cadmium Zinc Telluride (</a:t>
            </a:r>
            <a:r>
              <a:rPr lang="en-GB" altLang="en-US" sz="3086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CdZnTe</a:t>
            </a:r>
            <a:r>
              <a:rPr lang="en-GB" altLang="en-US" sz="308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are very promising semiconductor materials for X-ray and gamma ray detection. </a:t>
            </a:r>
          </a:p>
          <a:p>
            <a:pPr lvl="1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en-GB" altLang="en-US" sz="882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979" indent="-377979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64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high atomic numbers of the materials (</a:t>
            </a:r>
            <a:r>
              <a:rPr lang="en-GB" altLang="en-US" sz="2646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GB" altLang="en-US" sz="2646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</a:t>
            </a:r>
            <a:r>
              <a:rPr lang="en-GB" altLang="en-US" sz="2646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altLang="en-US" sz="2646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GB" altLang="en-US" sz="264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=48, 52) provide a high quantum efficiency in comparison with Si.</a:t>
            </a:r>
            <a:r>
              <a:rPr lang="en-GB" altLang="en-US" sz="308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102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979" indent="-377979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64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altLang="en-US" sz="2646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larger band-gap </a:t>
            </a:r>
            <a:r>
              <a:rPr lang="en-GB" altLang="en-US" sz="264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(Eg∼1.5 eV, compared to Si Eg∼1.1 eV) allows the operation of the detector at room temperature. </a:t>
            </a:r>
          </a:p>
          <a:p>
            <a:pPr marL="377979" indent="-377979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646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GB" altLang="en-US" sz="220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CdTe</a:t>
            </a:r>
            <a:r>
              <a:rPr lang="en-GB" altLang="en-US" sz="220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energy range up to 50 </a:t>
            </a:r>
            <a:r>
              <a:rPr lang="en-GB" altLang="en-US" sz="220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keV</a:t>
            </a:r>
            <a:r>
              <a:rPr lang="en-GB" altLang="en-US" sz="220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resolution 500 eV (FWHM) @ 20 </a:t>
            </a:r>
            <a:r>
              <a:rPr lang="en-GB" altLang="en-US" sz="220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keV</a:t>
            </a:r>
            <a:endParaRPr lang="en-GB" altLang="en-US" sz="2205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GB" altLang="en-US" sz="220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CZT energy range 0.05 – 1 MeV        resolution 1 </a:t>
            </a:r>
            <a:r>
              <a:rPr lang="en-GB" altLang="en-US" sz="220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keV</a:t>
            </a:r>
            <a:r>
              <a:rPr lang="en-GB" altLang="en-US" sz="220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(FWHM) @ 200 </a:t>
            </a:r>
            <a:r>
              <a:rPr lang="en-GB" altLang="en-US" sz="220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keV</a:t>
            </a:r>
            <a:endParaRPr lang="en-GB" altLang="en-US" sz="2205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GB" altLang="en-US" sz="882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3972" indent="-50397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205" dirty="0">
                <a:solidFill>
                  <a:srgbClr val="0707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resolution is slight worse than achieved with Si-detectors or </a:t>
            </a:r>
            <a:r>
              <a:rPr lang="en-US" altLang="en-US" sz="2205" dirty="0" err="1">
                <a:solidFill>
                  <a:srgbClr val="0707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HPGe</a:t>
            </a:r>
            <a:r>
              <a:rPr lang="en-US" altLang="en-US" sz="2205" dirty="0">
                <a:solidFill>
                  <a:srgbClr val="0707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BUT better timing and high rate capability</a:t>
            </a:r>
          </a:p>
          <a:p>
            <a:pPr marL="377979" indent="-377979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646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19">
            <a:extLst>
              <a:ext uri="{FF2B5EF4-FFF2-40B4-BE49-F238E27FC236}">
                <a16:creationId xmlns:a16="http://schemas.microsoft.com/office/drawing/2014/main" id="{ECFEDE8E-DD0B-4A7F-BD63-AE686B24DD6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3600" y="0"/>
            <a:ext cx="1922040" cy="1025280"/>
          </a:xfrm>
          <a:prstGeom prst="rect">
            <a:avLst/>
          </a:prstGeom>
          <a:ln>
            <a:noFill/>
          </a:ln>
        </p:spPr>
      </p:pic>
      <p:pic>
        <p:nvPicPr>
          <p:cNvPr id="5" name="Picture 30">
            <a:extLst>
              <a:ext uri="{FF2B5EF4-FFF2-40B4-BE49-F238E27FC236}">
                <a16:creationId xmlns:a16="http://schemas.microsoft.com/office/drawing/2014/main" id="{4B9B200A-CB84-4F70-A2C8-A76AFD5E02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976770" y="106141"/>
            <a:ext cx="1069560" cy="1071360"/>
          </a:xfrm>
          <a:prstGeom prst="rect">
            <a:avLst/>
          </a:prstGeom>
          <a:ln>
            <a:noFill/>
          </a:ln>
        </p:spPr>
      </p:pic>
      <p:sp>
        <p:nvSpPr>
          <p:cNvPr id="7171" name="Textfeld 2"/>
          <p:cNvSpPr txBox="1">
            <a:spLocks noChangeArrowheads="1"/>
          </p:cNvSpPr>
          <p:nvPr/>
        </p:nvSpPr>
        <p:spPr bwMode="auto">
          <a:xfrm>
            <a:off x="1423228" y="214976"/>
            <a:ext cx="8754874" cy="63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527" dirty="0">
                <a:latin typeface="Palatino Linotype" panose="02040502050505030304" pitchFamily="18" charset="0"/>
              </a:rPr>
              <a:t>R &amp; D of </a:t>
            </a:r>
            <a:r>
              <a:rPr lang="en-GB" altLang="en-US" sz="3527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CdZnTe</a:t>
            </a:r>
            <a:r>
              <a:rPr lang="en-GB" altLang="en-US" sz="3527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en-GB" altLang="en-US" sz="3527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CdTe</a:t>
            </a:r>
            <a:r>
              <a:rPr lang="en-GB" altLang="en-US" sz="3527" dirty="0">
                <a:solidFill>
                  <a:srgbClr val="FF0000"/>
                </a:solidFill>
                <a:latin typeface="Palatino Linotype" panose="02040502050505030304" pitchFamily="18" charset="0"/>
              </a:rPr>
              <a:t> Detectors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665CE8A-7A41-4771-8AE6-A19B57C103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46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8"/>
          <p:cNvPicPr/>
          <p:nvPr/>
        </p:nvPicPr>
        <p:blipFill>
          <a:blip r:embed="rId2"/>
          <a:stretch/>
        </p:blipFill>
        <p:spPr>
          <a:xfrm>
            <a:off x="8994600" y="98280"/>
            <a:ext cx="1030320" cy="941400"/>
          </a:xfrm>
          <a:prstGeom prst="rect">
            <a:avLst/>
          </a:prstGeom>
          <a:ln>
            <a:noFill/>
          </a:ln>
        </p:spPr>
      </p:pic>
      <p:pic>
        <p:nvPicPr>
          <p:cNvPr id="220" name="Immagine 19"/>
          <p:cNvPicPr/>
          <p:nvPr/>
        </p:nvPicPr>
        <p:blipFill>
          <a:blip r:embed="rId3"/>
          <a:stretch/>
        </p:blipFill>
        <p:spPr>
          <a:xfrm>
            <a:off x="-3600" y="0"/>
            <a:ext cx="1922040" cy="1025280"/>
          </a:xfrm>
          <a:prstGeom prst="rect">
            <a:avLst/>
          </a:prstGeom>
          <a:ln>
            <a:noFill/>
          </a:ln>
        </p:spPr>
      </p:pic>
      <p:sp>
        <p:nvSpPr>
          <p:cNvPr id="221" name="CustomShape 3"/>
          <p:cNvSpPr/>
          <p:nvPr/>
        </p:nvSpPr>
        <p:spPr>
          <a:xfrm>
            <a:off x="1463040" y="6480"/>
            <a:ext cx="7698600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Nested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talk: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outline</a:t>
            </a:r>
            <a:endParaRPr lang="it-IT" sz="2800" b="0" strike="noStrike" spc="-1" dirty="0">
              <a:latin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1FB6A34-D1B7-49DC-AA7D-5956AB114747}"/>
              </a:ext>
            </a:extLst>
          </p:cNvPr>
          <p:cNvSpPr/>
          <p:nvPr/>
        </p:nvSpPr>
        <p:spPr>
          <a:xfrm>
            <a:off x="4385072" y="3595172"/>
            <a:ext cx="2541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pc="-1" dirty="0">
                <a:solidFill>
                  <a:srgbClr val="000000"/>
                </a:solidFill>
              </a:rPr>
              <a:t>Frascati </a:t>
            </a:r>
            <a:r>
              <a:rPr lang="it-IT" spc="-1" dirty="0" err="1">
                <a:solidFill>
                  <a:srgbClr val="000000"/>
                </a:solidFill>
              </a:rPr>
              <a:t>wine</a:t>
            </a:r>
            <a:r>
              <a:rPr lang="it-IT" spc="-1" dirty="0">
                <a:solidFill>
                  <a:srgbClr val="000000"/>
                </a:solidFill>
              </a:rPr>
              <a:t> di sfondo</a:t>
            </a:r>
            <a:endParaRPr lang="it-IT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D0A253B-45A6-4917-AF2B-F9569DF8DCF2}"/>
              </a:ext>
            </a:extLst>
          </p:cNvPr>
          <p:cNvSpPr/>
          <p:nvPr/>
        </p:nvSpPr>
        <p:spPr>
          <a:xfrm>
            <a:off x="330692" y="1477401"/>
            <a:ext cx="9419303" cy="58253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C2A74A-7755-470C-ADD5-853B15C7B4FD}"/>
              </a:ext>
            </a:extLst>
          </p:cNvPr>
          <p:cNvSpPr txBox="1"/>
          <p:nvPr/>
        </p:nvSpPr>
        <p:spPr>
          <a:xfrm>
            <a:off x="4672945" y="1807638"/>
            <a:ext cx="4581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Low energy range (1-50 </a:t>
            </a:r>
            <a:r>
              <a:rPr lang="it-IT" sz="2400" dirty="0" err="1"/>
              <a:t>keV</a:t>
            </a:r>
            <a:r>
              <a:rPr lang="it-IT" sz="2400" dirty="0"/>
              <a:t>)</a:t>
            </a:r>
          </a:p>
          <a:p>
            <a:endParaRPr lang="it-IT" sz="2400" dirty="0"/>
          </a:p>
          <a:p>
            <a:r>
              <a:rPr lang="it-IT" sz="2400" dirty="0" err="1"/>
              <a:t>Bragg</a:t>
            </a:r>
            <a:r>
              <a:rPr lang="it-IT" sz="2400" dirty="0"/>
              <a:t> </a:t>
            </a:r>
            <a:r>
              <a:rPr lang="it-IT" sz="2400" dirty="0" err="1"/>
              <a:t>spectrometer</a:t>
            </a:r>
            <a:endParaRPr lang="it-IT" sz="2400" dirty="0"/>
          </a:p>
          <a:p>
            <a:r>
              <a:rPr lang="it-IT" sz="2400" dirty="0"/>
              <a:t>(VOXES)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859D23D-110A-4EEB-8388-662842FE0BDC}"/>
              </a:ext>
            </a:extLst>
          </p:cNvPr>
          <p:cNvSpPr/>
          <p:nvPr/>
        </p:nvSpPr>
        <p:spPr>
          <a:xfrm>
            <a:off x="4370168" y="1713655"/>
            <a:ext cx="4707627" cy="1744560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34E39FDD-71C9-4768-8E52-28F0A00A76E9}"/>
              </a:ext>
            </a:extLst>
          </p:cNvPr>
          <p:cNvSpPr/>
          <p:nvPr/>
        </p:nvSpPr>
        <p:spPr>
          <a:xfrm>
            <a:off x="4672945" y="2592468"/>
            <a:ext cx="2930012" cy="784830"/>
          </a:xfrm>
          <a:prstGeom prst="round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2" descr="Risultati immagini per regione lazio logo">
            <a:extLst>
              <a:ext uri="{FF2B5EF4-FFF2-40B4-BE49-F238E27FC236}">
                <a16:creationId xmlns:a16="http://schemas.microsoft.com/office/drawing/2014/main" id="{51ED586D-418A-4AD8-80FA-D0BD3F15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00" y="48203"/>
            <a:ext cx="1807219" cy="90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F0D0CFC-FF1A-4E3F-B7CB-D2AA7946BB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79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/>
          <p:cNvPicPr/>
          <p:nvPr/>
        </p:nvPicPr>
        <p:blipFill>
          <a:blip r:embed="rId3"/>
          <a:stretch/>
        </p:blipFill>
        <p:spPr>
          <a:xfrm>
            <a:off x="0" y="1440"/>
            <a:ext cx="1366920" cy="978120"/>
          </a:xfrm>
          <a:prstGeom prst="rect">
            <a:avLst/>
          </a:prstGeom>
          <a:ln>
            <a:noFill/>
          </a:ln>
        </p:spPr>
      </p:pic>
      <p:pic>
        <p:nvPicPr>
          <p:cNvPr id="134" name="Picture 3"/>
          <p:cNvPicPr/>
          <p:nvPr/>
        </p:nvPicPr>
        <p:blipFill>
          <a:blip r:embed="rId4"/>
          <a:stretch/>
        </p:blipFill>
        <p:spPr>
          <a:xfrm>
            <a:off x="0" y="6443640"/>
            <a:ext cx="1068480" cy="1070280"/>
          </a:xfrm>
          <a:prstGeom prst="rect">
            <a:avLst/>
          </a:prstGeom>
          <a:ln>
            <a:noFill/>
          </a:ln>
        </p:spPr>
      </p:pic>
      <p:pic>
        <p:nvPicPr>
          <p:cNvPr id="135" name="Picture 5"/>
          <p:cNvPicPr/>
          <p:nvPr/>
        </p:nvPicPr>
        <p:blipFill>
          <a:blip r:embed="rId5"/>
          <a:stretch/>
        </p:blipFill>
        <p:spPr>
          <a:xfrm>
            <a:off x="1633680" y="12600"/>
            <a:ext cx="7107480" cy="973440"/>
          </a:xfrm>
          <a:prstGeom prst="rect">
            <a:avLst/>
          </a:prstGeom>
          <a:ln>
            <a:noFill/>
          </a:ln>
        </p:spPr>
      </p:pic>
      <p:pic>
        <p:nvPicPr>
          <p:cNvPr id="142" name="Picture 13"/>
          <p:cNvPicPr/>
          <p:nvPr/>
        </p:nvPicPr>
        <p:blipFill>
          <a:blip r:embed="rId6"/>
          <a:stretch/>
        </p:blipFill>
        <p:spPr>
          <a:xfrm>
            <a:off x="8928000" y="98280"/>
            <a:ext cx="1032120" cy="943200"/>
          </a:xfrm>
          <a:prstGeom prst="rect">
            <a:avLst/>
          </a:prstGeom>
          <a:ln>
            <a:noFill/>
          </a:ln>
        </p:spPr>
      </p:pic>
      <p:pic>
        <p:nvPicPr>
          <p:cNvPr id="13" name="Picture 4"/>
          <p:cNvPicPr/>
          <p:nvPr/>
        </p:nvPicPr>
        <p:blipFill>
          <a:blip r:embed="rId4"/>
          <a:stretch/>
        </p:blipFill>
        <p:spPr>
          <a:xfrm>
            <a:off x="0" y="6443640"/>
            <a:ext cx="1068480" cy="1070280"/>
          </a:xfrm>
          <a:prstGeom prst="rect">
            <a:avLst/>
          </a:prstGeom>
          <a:ln>
            <a:noFill/>
          </a:ln>
        </p:spPr>
      </p:pic>
      <p:pic>
        <p:nvPicPr>
          <p:cNvPr id="14" name="Picture 8"/>
          <p:cNvPicPr/>
          <p:nvPr/>
        </p:nvPicPr>
        <p:blipFill>
          <a:blip r:embed="rId6"/>
          <a:stretch/>
        </p:blipFill>
        <p:spPr>
          <a:xfrm>
            <a:off x="8928000" y="98280"/>
            <a:ext cx="1032120" cy="943200"/>
          </a:xfrm>
          <a:prstGeom prst="rect">
            <a:avLst/>
          </a:prstGeom>
          <a:ln>
            <a:noFill/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29" y="1"/>
            <a:ext cx="1923770" cy="1026998"/>
          </a:xfrm>
          <a:prstGeom prst="rect">
            <a:avLst/>
          </a:prstGeom>
        </p:spPr>
      </p:pic>
      <p:sp>
        <p:nvSpPr>
          <p:cNvPr id="20" name="CustomShape 1"/>
          <p:cNvSpPr/>
          <p:nvPr/>
        </p:nvSpPr>
        <p:spPr>
          <a:xfrm>
            <a:off x="2778155" y="227770"/>
            <a:ext cx="4540250" cy="511823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Bragg</a:t>
            </a:r>
            <a:r>
              <a:rPr lang="it-IT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it-IT" sz="28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spectrometers</a:t>
            </a:r>
            <a:endParaRPr lang="it-IT" sz="2800" b="0" strike="noStrike" spc="-1" dirty="0">
              <a:latin typeface="Arial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7AD1EBF1-2620-4E58-97E5-D0D15EF8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116013"/>
            <a:ext cx="3887787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ext Box 6">
            <a:extLst>
              <a:ext uri="{FF2B5EF4-FFF2-40B4-BE49-F238E27FC236}">
                <a16:creationId xmlns:a16="http://schemas.microsoft.com/office/drawing/2014/main" id="{3AC17DC4-D130-4E17-817A-7618F8EF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1133475"/>
            <a:ext cx="4752975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cs typeface="Arial" panose="020B0604020202020204" pitchFamily="34" charset="0"/>
              </a:rPr>
              <a:t>High resolution can be achieved depending on the quality of the crystal and the dimensions of the detectors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112D56A6-4AAF-4776-9EC3-DE818F28B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2484438"/>
            <a:ext cx="475297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cs typeface="Arial" panose="020B0604020202020204" pitchFamily="34" charset="0"/>
              </a:rPr>
              <a:t>Geometry of the detector determines also the energy range of the spectrometer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A57456C7-8E7C-4199-99C9-E8F6ED8A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162" y="6443640"/>
            <a:ext cx="3454400" cy="460375"/>
          </a:xfrm>
          <a:prstGeom prst="rect">
            <a:avLst/>
          </a:prstGeom>
          <a:solidFill>
            <a:srgbClr val="FF0000"/>
          </a:solidFill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 err="1">
                <a:solidFill>
                  <a:srgbClr val="FFFFFF"/>
                </a:solidFill>
                <a:cs typeface="Arial" panose="020B0604020202020204" pitchFamily="34" charset="0"/>
              </a:rPr>
              <a:t>Limitation</a:t>
            </a:r>
            <a:r>
              <a:rPr lang="it-IT" altLang="it-IT" sz="2400" dirty="0">
                <a:solidFill>
                  <a:srgbClr val="FFFFFF"/>
                </a:solidFill>
                <a:cs typeface="Arial" panose="020B0604020202020204" pitchFamily="34" charset="0"/>
              </a:rPr>
              <a:t> in </a:t>
            </a:r>
            <a:r>
              <a:rPr lang="it-IT" altLang="it-IT" sz="2400" dirty="0" err="1">
                <a:solidFill>
                  <a:srgbClr val="FFFFFF"/>
                </a:solidFill>
                <a:cs typeface="Arial" panose="020B0604020202020204" pitchFamily="34" charset="0"/>
              </a:rPr>
              <a:t>efficiency</a:t>
            </a:r>
            <a:endParaRPr lang="it-IT" altLang="it-IT" sz="24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F0BB133C-7635-4B14-989A-846975F25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338513"/>
            <a:ext cx="9366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cs typeface="Arial" panose="020B0604020202020204" pitchFamily="34" charset="0"/>
              </a:rPr>
              <a:t>But….</a:t>
            </a:r>
          </a:p>
        </p:txBody>
      </p:sp>
      <p:sp>
        <p:nvSpPr>
          <p:cNvPr id="31" name="Text Box 13">
            <a:extLst>
              <a:ext uri="{FF2B5EF4-FFF2-40B4-BE49-F238E27FC236}">
                <a16:creationId xmlns:a16="http://schemas.microsoft.com/office/drawing/2014/main" id="{19F05269-F7AC-4677-A5AC-30E798AE6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997325"/>
            <a:ext cx="3455988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cs typeface="Arial" panose="020B0604020202020204" pitchFamily="34" charset="0"/>
              </a:rPr>
              <a:t>In </a:t>
            </a:r>
            <a:r>
              <a:rPr lang="it-IT" altLang="it-IT" sz="1800" dirty="0" err="1">
                <a:cs typeface="Arial" panose="020B0604020202020204" pitchFamily="34" charset="0"/>
              </a:rPr>
              <a:t>accelerator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environments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particles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may</a:t>
            </a:r>
            <a:r>
              <a:rPr lang="it-IT" altLang="it-IT" sz="1800" dirty="0">
                <a:cs typeface="Arial" panose="020B0604020202020204" pitchFamily="34" charset="0"/>
              </a:rPr>
              <a:t> hit the detector</a:t>
            </a:r>
          </a:p>
        </p:txBody>
      </p:sp>
      <p:sp>
        <p:nvSpPr>
          <p:cNvPr id="32" name="Text Box 14">
            <a:extLst>
              <a:ext uri="{FF2B5EF4-FFF2-40B4-BE49-F238E27FC236}">
                <a16:creationId xmlns:a16="http://schemas.microsoft.com/office/drawing/2014/main" id="{4A924B5C-BEAB-46BA-908F-C259773E0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4068763"/>
            <a:ext cx="4537075" cy="642937"/>
          </a:xfrm>
          <a:prstGeom prst="rect">
            <a:avLst/>
          </a:prstGeom>
          <a:solidFill>
            <a:srgbClr val="FC2110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FFFF"/>
                </a:solidFill>
                <a:cs typeface="Arial" panose="020B0604020202020204" pitchFamily="34" charset="0"/>
              </a:rPr>
              <a:t>Background reduction capability is mandatory</a:t>
            </a:r>
          </a:p>
        </p:txBody>
      </p:sp>
      <p:sp>
        <p:nvSpPr>
          <p:cNvPr id="33" name="AutoShape 15">
            <a:extLst>
              <a:ext uri="{FF2B5EF4-FFF2-40B4-BE49-F238E27FC236}">
                <a16:creationId xmlns:a16="http://schemas.microsoft.com/office/drawing/2014/main" id="{AD70FADB-FC8E-4EC9-9195-61AE3B87C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4356100"/>
            <a:ext cx="647700" cy="73025"/>
          </a:xfrm>
          <a:prstGeom prst="rightArrow">
            <a:avLst>
              <a:gd name="adj1" fmla="val 50000"/>
              <a:gd name="adj2" fmla="val 50014"/>
            </a:avLst>
          </a:prstGeom>
          <a:solidFill>
            <a:srgbClr val="000000"/>
          </a:solidFill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30EEC157-4FE4-4FCC-BB68-9BF8DE986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4938713"/>
            <a:ext cx="345598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 err="1">
                <a:cs typeface="Arial" panose="020B0604020202020204" pitchFamily="34" charset="0"/>
              </a:rPr>
              <a:t>Typical</a:t>
            </a:r>
            <a:r>
              <a:rPr lang="it-IT" altLang="it-IT" sz="1800" dirty="0">
                <a:cs typeface="Arial" panose="020B0604020202020204" pitchFamily="34" charset="0"/>
              </a:rPr>
              <a:t> d (Si) ≈ 5.5 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2D5F13F3-0B91-49BD-9BC6-D17E22A57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5010150"/>
            <a:ext cx="4537075" cy="371475"/>
          </a:xfrm>
          <a:prstGeom prst="rect">
            <a:avLst/>
          </a:prstGeom>
          <a:solidFill>
            <a:srgbClr val="FC2110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FF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it-IT" altLang="it-IT" sz="1800" baseline="-25000">
                <a:solidFill>
                  <a:srgbClr val="FFFFFF"/>
                </a:solidFill>
                <a:cs typeface="Arial" panose="020B0604020202020204" pitchFamily="34" charset="0"/>
              </a:rPr>
              <a:t>B</a:t>
            </a:r>
            <a:r>
              <a:rPr lang="it-IT" altLang="it-IT" sz="1800">
                <a:solidFill>
                  <a:srgbClr val="FFFFFF"/>
                </a:solidFill>
                <a:cs typeface="Arial" panose="020B0604020202020204" pitchFamily="34" charset="0"/>
              </a:rPr>
              <a:t> &lt; 10° for E &gt; 6 keV (forward &amp; difficult) </a:t>
            </a:r>
          </a:p>
        </p:txBody>
      </p:sp>
      <p:sp>
        <p:nvSpPr>
          <p:cNvPr id="36" name="AutoShape 15">
            <a:extLst>
              <a:ext uri="{FF2B5EF4-FFF2-40B4-BE49-F238E27FC236}">
                <a16:creationId xmlns:a16="http://schemas.microsoft.com/office/drawing/2014/main" id="{930DAF8B-DCD5-4CE0-A13C-05ED773D8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5148263"/>
            <a:ext cx="647700" cy="73025"/>
          </a:xfrm>
          <a:prstGeom prst="rightArrow">
            <a:avLst>
              <a:gd name="adj1" fmla="val 50000"/>
              <a:gd name="adj2" fmla="val 50014"/>
            </a:avLst>
          </a:prstGeom>
          <a:solidFill>
            <a:srgbClr val="000000"/>
          </a:solidFill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7" name="Text Box 13">
            <a:extLst>
              <a:ext uri="{FF2B5EF4-FFF2-40B4-BE49-F238E27FC236}">
                <a16:creationId xmlns:a16="http://schemas.microsoft.com/office/drawing/2014/main" id="{1A61C88D-1CC0-4310-AB55-8866CCE6F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400" y="6467769"/>
            <a:ext cx="345598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cs typeface="Arial" panose="020B0604020202020204" pitchFamily="34" charset="0"/>
              </a:rPr>
              <a:t>Point-like source </a:t>
            </a:r>
            <a:r>
              <a:rPr lang="it-IT" altLang="it-IT" sz="1800" dirty="0" err="1">
                <a:cs typeface="Arial" panose="020B0604020202020204" pitchFamily="34" charset="0"/>
              </a:rPr>
              <a:t>needed</a:t>
            </a:r>
            <a:endParaRPr lang="it-IT" altLang="it-IT" sz="1800" dirty="0">
              <a:cs typeface="Arial" panose="020B0604020202020204" pitchFamily="34" charset="0"/>
            </a:endParaRPr>
          </a:p>
        </p:txBody>
      </p:sp>
      <p:sp>
        <p:nvSpPr>
          <p:cNvPr id="38" name="AutoShape 15">
            <a:extLst>
              <a:ext uri="{FF2B5EF4-FFF2-40B4-BE49-F238E27FC236}">
                <a16:creationId xmlns:a16="http://schemas.microsoft.com/office/drawing/2014/main" id="{0C5A3FB6-7EF8-4FFD-BB47-5067173E1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150" y="6651943"/>
            <a:ext cx="647700" cy="73025"/>
          </a:xfrm>
          <a:prstGeom prst="rightArrow">
            <a:avLst>
              <a:gd name="adj1" fmla="val 50000"/>
              <a:gd name="adj2" fmla="val 50014"/>
            </a:avLst>
          </a:prstGeom>
          <a:solidFill>
            <a:srgbClr val="000000"/>
          </a:solidFill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F7DFA4D1-7C4C-434D-85DE-81637F86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0" y="5757828"/>
            <a:ext cx="284607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cs typeface="Arial" panose="020B0604020202020204" pitchFamily="34" charset="0"/>
              </a:rPr>
              <a:t>…and </a:t>
            </a:r>
            <a:r>
              <a:rPr lang="it-IT" altLang="it-IT" sz="1800" dirty="0" err="1">
                <a:cs typeface="Arial" panose="020B0604020202020204" pitchFamily="34" charset="0"/>
              </a:rPr>
              <a:t>most</a:t>
            </a:r>
            <a:r>
              <a:rPr lang="it-IT" altLang="it-IT" sz="1800" dirty="0">
                <a:cs typeface="Arial" panose="020B0604020202020204" pitchFamily="34" charset="0"/>
              </a:rPr>
              <a:t> of </a:t>
            </a:r>
            <a:r>
              <a:rPr lang="it-IT" altLang="it-IT" sz="1800" dirty="0" err="1">
                <a:cs typeface="Arial" panose="020B0604020202020204" pitchFamily="34" charset="0"/>
              </a:rPr>
              <a:t>all</a:t>
            </a:r>
            <a:r>
              <a:rPr lang="it-IT" altLang="it-IT" sz="1800" dirty="0"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43C4D77F-174E-4C89-8008-8578DD5B83D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0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7" grpId="0"/>
      <p:bldP spid="38" grpId="0" animBg="1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31BBA16-58B4-4E92-8280-2F6C9CDD4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  <p:pic>
        <p:nvPicPr>
          <p:cNvPr id="220" name="Immagine 19"/>
          <p:cNvPicPr/>
          <p:nvPr/>
        </p:nvPicPr>
        <p:blipFill>
          <a:blip r:embed="rId3"/>
          <a:stretch/>
        </p:blipFill>
        <p:spPr>
          <a:xfrm>
            <a:off x="-3600" y="0"/>
            <a:ext cx="1922040" cy="1025280"/>
          </a:xfrm>
          <a:prstGeom prst="rect">
            <a:avLst/>
          </a:prstGeom>
          <a:ln>
            <a:noFill/>
          </a:ln>
        </p:spPr>
      </p:pic>
      <p:sp>
        <p:nvSpPr>
          <p:cNvPr id="221" name="CustomShape 3"/>
          <p:cNvSpPr/>
          <p:nvPr/>
        </p:nvSpPr>
        <p:spPr>
          <a:xfrm>
            <a:off x="1895656" y="-52514"/>
            <a:ext cx="7698600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Frascati: a good place for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photon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detection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endParaRPr lang="it-IT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4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"/>
          <p:cNvPicPr/>
          <p:nvPr/>
        </p:nvPicPr>
        <p:blipFill>
          <a:blip r:embed="rId3"/>
          <a:stretch/>
        </p:blipFill>
        <p:spPr>
          <a:xfrm>
            <a:off x="6121400" y="3219229"/>
            <a:ext cx="3024702" cy="3435571"/>
          </a:xfrm>
          <a:prstGeom prst="rect">
            <a:avLst/>
          </a:prstGeom>
          <a:ln>
            <a:noFill/>
          </a:ln>
        </p:spPr>
      </p:pic>
      <p:pic>
        <p:nvPicPr>
          <p:cNvPr id="133" name="Picture 2"/>
          <p:cNvPicPr/>
          <p:nvPr/>
        </p:nvPicPr>
        <p:blipFill>
          <a:blip r:embed="rId4"/>
          <a:stretch/>
        </p:blipFill>
        <p:spPr>
          <a:xfrm>
            <a:off x="0" y="1440"/>
            <a:ext cx="1366920" cy="978120"/>
          </a:xfrm>
          <a:prstGeom prst="rect">
            <a:avLst/>
          </a:prstGeom>
          <a:ln>
            <a:noFill/>
          </a:ln>
        </p:spPr>
      </p:pic>
      <p:pic>
        <p:nvPicPr>
          <p:cNvPr id="134" name="Picture 3"/>
          <p:cNvPicPr/>
          <p:nvPr/>
        </p:nvPicPr>
        <p:blipFill>
          <a:blip r:embed="rId5"/>
          <a:stretch/>
        </p:blipFill>
        <p:spPr>
          <a:xfrm>
            <a:off x="0" y="6443640"/>
            <a:ext cx="1068480" cy="1070280"/>
          </a:xfrm>
          <a:prstGeom prst="rect">
            <a:avLst/>
          </a:prstGeom>
          <a:ln>
            <a:noFill/>
          </a:ln>
        </p:spPr>
      </p:pic>
      <p:pic>
        <p:nvPicPr>
          <p:cNvPr id="135" name="Picture 5"/>
          <p:cNvPicPr/>
          <p:nvPr/>
        </p:nvPicPr>
        <p:blipFill>
          <a:blip r:embed="rId6"/>
          <a:stretch/>
        </p:blipFill>
        <p:spPr>
          <a:xfrm>
            <a:off x="1633680" y="12600"/>
            <a:ext cx="7107480" cy="973440"/>
          </a:xfrm>
          <a:prstGeom prst="rect">
            <a:avLst/>
          </a:prstGeom>
          <a:ln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146160" y="1093680"/>
            <a:ext cx="5037120" cy="20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Mosaic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crystal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consist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in a large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number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of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nearly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perfect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small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crystallites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Mosaicity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makes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it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possible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that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even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for a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fixed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incidence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angle on the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crystal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surface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an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energetic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distribution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of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photons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can be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reflected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244440" y="3274920"/>
            <a:ext cx="2319480" cy="641520"/>
          </a:xfrm>
          <a:prstGeom prst="rect">
            <a:avLst/>
          </a:prstGeom>
          <a:noFill/>
          <a:ln w="19080">
            <a:solidFill>
              <a:srgbClr val="00B05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Increase of efficiency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(focusing) ~ 50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3095640" y="3419640"/>
            <a:ext cx="1952640" cy="366840"/>
          </a:xfrm>
          <a:prstGeom prst="rect">
            <a:avLst/>
          </a:prstGeom>
          <a:solidFill>
            <a:srgbClr val="FC2110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Loss in resolution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4"/>
          <p:cNvSpPr/>
          <p:nvPr/>
        </p:nvSpPr>
        <p:spPr>
          <a:xfrm>
            <a:off x="162000" y="4140360"/>
            <a:ext cx="5875200" cy="146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Pyrolitic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Graphite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mosaic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crystals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(d = 3.354 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Å)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Highly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Oriented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Pyroliltic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Graphite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(HOPG, 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Dq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≈1°)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Highly </a:t>
            </a:r>
            <a:r>
              <a:rPr lang="it-IT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Annealed</a:t>
            </a:r>
            <a:r>
              <a:rPr lang="it-IT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Pyrolitic</a:t>
            </a:r>
            <a:r>
              <a:rPr lang="it-IT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Graphite</a:t>
            </a:r>
            <a:r>
              <a:rPr lang="it-IT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(HAPG, </a:t>
            </a:r>
            <a:r>
              <a:rPr lang="it-IT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Dq</a:t>
            </a:r>
            <a:r>
              <a:rPr lang="it-IT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≈0.07°)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5"/>
          <p:cNvSpPr/>
          <p:nvPr/>
        </p:nvSpPr>
        <p:spPr>
          <a:xfrm>
            <a:off x="1197929" y="5857470"/>
            <a:ext cx="4839271" cy="1010558"/>
          </a:xfrm>
          <a:prstGeom prst="rect">
            <a:avLst/>
          </a:prstGeom>
          <a:noFill/>
          <a:ln w="38160">
            <a:solidFill>
              <a:srgbClr val="00B05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flexible HAPG has twice higher spectral resolution, while flexible HOPG – approximately twice higher reflectivity</a:t>
            </a:r>
            <a:endParaRPr lang="it-IT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1" name="Picture 12"/>
          <p:cNvPicPr/>
          <p:nvPr/>
        </p:nvPicPr>
        <p:blipFill>
          <a:blip r:embed="rId7"/>
          <a:stretch/>
        </p:blipFill>
        <p:spPr>
          <a:xfrm>
            <a:off x="5755906" y="900000"/>
            <a:ext cx="3740893" cy="2206800"/>
          </a:xfrm>
          <a:prstGeom prst="rect">
            <a:avLst/>
          </a:prstGeom>
          <a:ln>
            <a:noFill/>
          </a:ln>
        </p:spPr>
      </p:pic>
      <p:pic>
        <p:nvPicPr>
          <p:cNvPr id="142" name="Picture 13"/>
          <p:cNvPicPr/>
          <p:nvPr/>
        </p:nvPicPr>
        <p:blipFill>
          <a:blip r:embed="rId8"/>
          <a:stretch/>
        </p:blipFill>
        <p:spPr>
          <a:xfrm>
            <a:off x="8928000" y="98280"/>
            <a:ext cx="1032120" cy="943200"/>
          </a:xfrm>
          <a:prstGeom prst="rect">
            <a:avLst/>
          </a:prstGeom>
          <a:ln>
            <a:noFill/>
          </a:ln>
        </p:spPr>
      </p:pic>
      <p:pic>
        <p:nvPicPr>
          <p:cNvPr id="13" name="Picture 4"/>
          <p:cNvPicPr/>
          <p:nvPr/>
        </p:nvPicPr>
        <p:blipFill>
          <a:blip r:embed="rId5"/>
          <a:stretch/>
        </p:blipFill>
        <p:spPr>
          <a:xfrm>
            <a:off x="0" y="6443640"/>
            <a:ext cx="1068480" cy="1070280"/>
          </a:xfrm>
          <a:prstGeom prst="rect">
            <a:avLst/>
          </a:prstGeom>
          <a:ln>
            <a:noFill/>
          </a:ln>
        </p:spPr>
      </p:pic>
      <p:pic>
        <p:nvPicPr>
          <p:cNvPr id="14" name="Picture 8"/>
          <p:cNvPicPr/>
          <p:nvPr/>
        </p:nvPicPr>
        <p:blipFill>
          <a:blip r:embed="rId8"/>
          <a:stretch/>
        </p:blipFill>
        <p:spPr>
          <a:xfrm>
            <a:off x="8928000" y="98280"/>
            <a:ext cx="1032120" cy="943200"/>
          </a:xfrm>
          <a:prstGeom prst="rect">
            <a:avLst/>
          </a:prstGeom>
          <a:ln>
            <a:noFill/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29" y="1"/>
            <a:ext cx="1923770" cy="1026998"/>
          </a:xfrm>
          <a:prstGeom prst="rect">
            <a:avLst/>
          </a:prstGeom>
        </p:spPr>
      </p:pic>
      <p:sp>
        <p:nvSpPr>
          <p:cNvPr id="16" name="CustomShape 3"/>
          <p:cNvSpPr/>
          <p:nvPr/>
        </p:nvSpPr>
        <p:spPr>
          <a:xfrm>
            <a:off x="6166649" y="6692897"/>
            <a:ext cx="3913976" cy="30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51480" rIns="99360" bIns="51480"/>
          <a:lstStyle/>
          <a:p>
            <a:pPr algn="ctr">
              <a:lnSpc>
                <a:spcPct val="100000"/>
              </a:lnSpc>
            </a:pPr>
            <a:r>
              <a:rPr lang="it-IT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S PGothic"/>
              </a:rPr>
              <a:t>H. </a:t>
            </a:r>
            <a:r>
              <a:rPr lang="it-IT" sz="1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S PGothic"/>
              </a:rPr>
              <a:t>Legall</a:t>
            </a:r>
            <a:r>
              <a:rPr lang="it-IT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S PGothic"/>
              </a:rPr>
              <a:t>, H. </a:t>
            </a:r>
            <a:r>
              <a:rPr lang="it-IT" sz="1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S PGothic"/>
              </a:rPr>
              <a:t>Stiel</a:t>
            </a:r>
            <a:r>
              <a:rPr lang="it-IT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S PGothic"/>
              </a:rPr>
              <a:t>, I. </a:t>
            </a:r>
            <a:r>
              <a:rPr lang="it-IT" sz="1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S PGothic"/>
              </a:rPr>
              <a:t>Grigorieva</a:t>
            </a:r>
            <a:r>
              <a:rPr lang="it-IT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S PGothic"/>
              </a:rPr>
              <a:t>, A. </a:t>
            </a:r>
            <a:r>
              <a:rPr lang="it-IT" sz="1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S PGothic"/>
              </a:rPr>
              <a:t>Antonov</a:t>
            </a:r>
            <a:r>
              <a:rPr lang="it-IT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S PGothic"/>
              </a:rPr>
              <a:t> et al., </a:t>
            </a:r>
          </a:p>
          <a:p>
            <a:pPr algn="ctr">
              <a:lnSpc>
                <a:spcPct val="100000"/>
              </a:lnSpc>
            </a:pPr>
            <a:r>
              <a:rPr lang="it-IT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S PGothic"/>
              </a:rPr>
              <a:t>FEL </a:t>
            </a:r>
            <a:r>
              <a:rPr lang="it-IT" sz="1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S PGothic"/>
              </a:rPr>
              <a:t>Proc</a:t>
            </a:r>
            <a:r>
              <a:rPr lang="it-IT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S PGothic"/>
              </a:rPr>
              <a:t>. 2006</a:t>
            </a:r>
            <a:endParaRPr lang="it-IT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CustomShape 4"/>
          <p:cNvSpPr/>
          <p:nvPr/>
        </p:nvSpPr>
        <p:spPr>
          <a:xfrm>
            <a:off x="8458105" y="3387857"/>
            <a:ext cx="1622520" cy="32724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1480" rIns="99360" bIns="51480"/>
          <a:lstStyle/>
          <a:p>
            <a:pPr>
              <a:lnSpc>
                <a:spcPct val="100000"/>
              </a:lnSpc>
            </a:pPr>
            <a:r>
              <a:rPr lang="it-IT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E/∆E=4100 (CuK</a:t>
            </a:r>
            <a:r>
              <a:rPr lang="it-IT" sz="1300" b="0" strike="noStrike" spc="-1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α</a:t>
            </a:r>
            <a:r>
              <a:rPr lang="it-IT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)‏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CustomShape 5"/>
          <p:cNvSpPr/>
          <p:nvPr/>
        </p:nvSpPr>
        <p:spPr>
          <a:xfrm>
            <a:off x="8450981" y="5135732"/>
            <a:ext cx="1509139" cy="32724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1480" rIns="99360" bIns="51480"/>
          <a:lstStyle/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E/∆E=3500 (</a:t>
            </a:r>
            <a:r>
              <a:rPr lang="it-IT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CuK</a:t>
            </a:r>
            <a:r>
              <a:rPr lang="it-IT" sz="12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α</a:t>
            </a: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)‏</a:t>
            </a:r>
            <a:endParaRPr lang="it-IT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9224" y="7156395"/>
            <a:ext cx="3365671" cy="357525"/>
          </a:xfrm>
          <a:prstGeom prst="rect">
            <a:avLst/>
          </a:prstGeom>
        </p:spPr>
      </p:pic>
      <p:sp>
        <p:nvSpPr>
          <p:cNvPr id="20" name="CustomShape 1"/>
          <p:cNvSpPr/>
          <p:nvPr/>
        </p:nvSpPr>
        <p:spPr>
          <a:xfrm>
            <a:off x="2778155" y="227770"/>
            <a:ext cx="4540250" cy="511823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Mosaic</a:t>
            </a:r>
            <a:r>
              <a:rPr lang="it-IT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it-IT" sz="28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crystals</a:t>
            </a:r>
            <a:endParaRPr lang="it-IT" sz="2800" b="0" strike="noStrike" spc="-1" dirty="0">
              <a:latin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0D2C1E0-DBD0-4131-B52E-F388F2D39F28}"/>
              </a:ext>
            </a:extLst>
          </p:cNvPr>
          <p:cNvSpPr/>
          <p:nvPr/>
        </p:nvSpPr>
        <p:spPr>
          <a:xfrm>
            <a:off x="8786284" y="1382465"/>
            <a:ext cx="124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</a:rPr>
              <a:t>l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=2dsin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</a:rPr>
              <a:t>q</a:t>
            </a:r>
            <a:endParaRPr lang="it-IT" dirty="0">
              <a:latin typeface="Symbol" panose="05050102010706020507" pitchFamily="18" charset="2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43C4D77F-174E-4C89-8008-8578DD5B8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375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" y="3674233"/>
            <a:ext cx="4341813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1"/>
          <p:cNvPicPr/>
          <p:nvPr/>
        </p:nvPicPr>
        <p:blipFill>
          <a:blip r:embed="rId4"/>
          <a:stretch/>
        </p:blipFill>
        <p:spPr>
          <a:xfrm>
            <a:off x="5329004" y="1107615"/>
            <a:ext cx="4751621" cy="2804108"/>
          </a:xfrm>
          <a:prstGeom prst="rect">
            <a:avLst/>
          </a:prstGeom>
          <a:ln>
            <a:noFill/>
          </a:ln>
        </p:spPr>
      </p:pic>
      <p:pic>
        <p:nvPicPr>
          <p:cNvPr id="144" name="Picture 2"/>
          <p:cNvPicPr/>
          <p:nvPr/>
        </p:nvPicPr>
        <p:blipFill>
          <a:blip r:embed="rId5"/>
          <a:stretch/>
        </p:blipFill>
        <p:spPr>
          <a:xfrm>
            <a:off x="0" y="1440"/>
            <a:ext cx="1366920" cy="978120"/>
          </a:xfrm>
          <a:prstGeom prst="rect">
            <a:avLst/>
          </a:prstGeom>
          <a:ln>
            <a:noFill/>
          </a:ln>
        </p:spPr>
      </p:pic>
      <p:pic>
        <p:nvPicPr>
          <p:cNvPr id="145" name="Picture 3"/>
          <p:cNvPicPr/>
          <p:nvPr/>
        </p:nvPicPr>
        <p:blipFill>
          <a:blip r:embed="rId6"/>
          <a:stretch/>
        </p:blipFill>
        <p:spPr>
          <a:xfrm>
            <a:off x="0" y="6588000"/>
            <a:ext cx="935280" cy="935280"/>
          </a:xfrm>
          <a:prstGeom prst="rect">
            <a:avLst/>
          </a:prstGeom>
          <a:ln>
            <a:noFill/>
          </a:ln>
        </p:spPr>
      </p:pic>
      <p:pic>
        <p:nvPicPr>
          <p:cNvPr id="146" name="Picture 5"/>
          <p:cNvPicPr/>
          <p:nvPr/>
        </p:nvPicPr>
        <p:blipFill>
          <a:blip r:embed="rId7"/>
          <a:stretch/>
        </p:blipFill>
        <p:spPr>
          <a:xfrm>
            <a:off x="1341360" y="30240"/>
            <a:ext cx="7112160" cy="979560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121131" y="1235675"/>
            <a:ext cx="5399280" cy="288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34800" indent="-330480">
              <a:lnSpc>
                <a:spcPct val="8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3360" indent="-33048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Bending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does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not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influence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resolution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and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intensity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4800" indent="-330480">
              <a:lnSpc>
                <a:spcPct val="8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3360" indent="-33048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Mosaic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spread down to 0.05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degree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4800" indent="-330480">
              <a:lnSpc>
                <a:spcPct val="8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3360" indent="-33048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Integral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reflectivity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~ 10</a:t>
            </a:r>
            <a:r>
              <a:rPr lang="it-IT" sz="16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higher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than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for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other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crystals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4800" indent="-330480">
              <a:lnSpc>
                <a:spcPct val="8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3360" indent="-33048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Variable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thickness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efficiency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4800" indent="-330480">
              <a:lnSpc>
                <a:spcPct val="8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3360" indent="-33048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Excellent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thermal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and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radiation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stability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4800" indent="-330480">
              <a:lnSpc>
                <a:spcPct val="8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Picture 12"/>
          <p:cNvPicPr/>
          <p:nvPr/>
        </p:nvPicPr>
        <p:blipFill>
          <a:blip r:embed="rId8"/>
          <a:stretch/>
        </p:blipFill>
        <p:spPr>
          <a:xfrm>
            <a:off x="8928000" y="98280"/>
            <a:ext cx="1032120" cy="943200"/>
          </a:xfrm>
          <a:prstGeom prst="rect">
            <a:avLst/>
          </a:prstGeom>
          <a:ln>
            <a:noFill/>
          </a:ln>
        </p:spPr>
      </p:pic>
      <p:pic>
        <p:nvPicPr>
          <p:cNvPr id="11" name="Picture 4"/>
          <p:cNvPicPr/>
          <p:nvPr/>
        </p:nvPicPr>
        <p:blipFill>
          <a:blip r:embed="rId6"/>
          <a:stretch/>
        </p:blipFill>
        <p:spPr>
          <a:xfrm>
            <a:off x="0" y="6443640"/>
            <a:ext cx="1068480" cy="1070280"/>
          </a:xfrm>
          <a:prstGeom prst="rect">
            <a:avLst/>
          </a:prstGeom>
          <a:ln>
            <a:noFill/>
          </a:ln>
        </p:spPr>
      </p:pic>
      <p:pic>
        <p:nvPicPr>
          <p:cNvPr id="12" name="Picture 8"/>
          <p:cNvPicPr/>
          <p:nvPr/>
        </p:nvPicPr>
        <p:blipFill>
          <a:blip r:embed="rId8"/>
          <a:stretch/>
        </p:blipFill>
        <p:spPr>
          <a:xfrm>
            <a:off x="8928000" y="98280"/>
            <a:ext cx="1032120" cy="943200"/>
          </a:xfrm>
          <a:prstGeom prst="rect">
            <a:avLst/>
          </a:prstGeom>
          <a:ln>
            <a:noFill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29" y="1"/>
            <a:ext cx="1923770" cy="1026998"/>
          </a:xfrm>
          <a:prstGeom prst="rect">
            <a:avLst/>
          </a:prstGeom>
        </p:spPr>
      </p:pic>
      <p:pic>
        <p:nvPicPr>
          <p:cNvPr id="14" name="Picture 1"/>
          <p:cNvPicPr/>
          <p:nvPr/>
        </p:nvPicPr>
        <p:blipFill>
          <a:blip r:embed="rId10"/>
          <a:stretch/>
        </p:blipFill>
        <p:spPr>
          <a:xfrm>
            <a:off x="4476750" y="3911723"/>
            <a:ext cx="5603875" cy="3281629"/>
          </a:xfrm>
          <a:prstGeom prst="rect">
            <a:avLst/>
          </a:prstGeom>
          <a:ln>
            <a:noFill/>
          </a:ln>
        </p:spPr>
      </p:pic>
      <p:pic>
        <p:nvPicPr>
          <p:cNvPr id="16" name="Picture 6"/>
          <p:cNvPicPr/>
          <p:nvPr/>
        </p:nvPicPr>
        <p:blipFill>
          <a:blip r:embed="rId11"/>
          <a:stretch/>
        </p:blipFill>
        <p:spPr>
          <a:xfrm>
            <a:off x="4484234" y="7168596"/>
            <a:ext cx="1919520" cy="370080"/>
          </a:xfrm>
          <a:prstGeom prst="rect">
            <a:avLst/>
          </a:prstGeom>
          <a:ln>
            <a:noFill/>
          </a:ln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4449" y="7156395"/>
            <a:ext cx="3365671" cy="357525"/>
          </a:xfrm>
          <a:prstGeom prst="rect">
            <a:avLst/>
          </a:prstGeom>
        </p:spPr>
      </p:pic>
      <p:sp>
        <p:nvSpPr>
          <p:cNvPr id="19" name="CustomShape 1"/>
          <p:cNvSpPr/>
          <p:nvPr/>
        </p:nvSpPr>
        <p:spPr>
          <a:xfrm>
            <a:off x="1987550" y="41440"/>
            <a:ext cx="6889750" cy="944470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HAPG: Highly </a:t>
            </a:r>
            <a:r>
              <a:rPr lang="it-IT" sz="28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Annealed</a:t>
            </a:r>
            <a:r>
              <a:rPr lang="it-IT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it-IT" sz="28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Pyrolitic</a:t>
            </a:r>
            <a:r>
              <a:rPr lang="it-IT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it-IT" sz="28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Graphite</a:t>
            </a:r>
            <a:endParaRPr lang="it-IT" sz="2800" b="0" strike="noStrike" spc="-1" dirty="0">
              <a:latin typeface="Arial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394493D-091F-408F-852B-137BA3E3B64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1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3"/>
          <p:cNvPicPr/>
          <p:nvPr/>
        </p:nvPicPr>
        <p:blipFill>
          <a:blip r:embed="rId3"/>
          <a:stretch/>
        </p:blipFill>
        <p:spPr>
          <a:xfrm>
            <a:off x="0" y="1440"/>
            <a:ext cx="1365840" cy="977040"/>
          </a:xfrm>
          <a:prstGeom prst="rect">
            <a:avLst/>
          </a:prstGeom>
          <a:ln>
            <a:noFill/>
          </a:ln>
        </p:spPr>
      </p:pic>
      <p:pic>
        <p:nvPicPr>
          <p:cNvPr id="162" name="Picture 13"/>
          <p:cNvPicPr/>
          <p:nvPr/>
        </p:nvPicPr>
        <p:blipFill>
          <a:blip r:embed="rId4"/>
          <a:stretch/>
        </p:blipFill>
        <p:spPr>
          <a:xfrm>
            <a:off x="8928000" y="98280"/>
            <a:ext cx="1031040" cy="94212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2541599" y="219240"/>
            <a:ext cx="5831999" cy="1100406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source </a:t>
            </a:r>
            <a:r>
              <a:rPr lang="it-IT" sz="32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size</a:t>
            </a: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32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problem</a:t>
            </a:r>
            <a:endParaRPr lang="it-IT" sz="3200" b="1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it-IT" sz="32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</a:t>
            </a:r>
            <a:r>
              <a:rPr lang="it-IT" sz="3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32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has</a:t>
            </a:r>
            <a:r>
              <a:rPr lang="it-IT" sz="3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32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been</a:t>
            </a:r>
            <a:r>
              <a:rPr lang="it-IT" sz="3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32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done</a:t>
            </a:r>
            <a:r>
              <a:rPr lang="it-IT" sz="3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so far?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" name="Picture 8"/>
          <p:cNvPicPr/>
          <p:nvPr/>
        </p:nvPicPr>
        <p:blipFill>
          <a:blip r:embed="rId4"/>
          <a:stretch/>
        </p:blipFill>
        <p:spPr>
          <a:xfrm>
            <a:off x="8928000" y="98280"/>
            <a:ext cx="1032120" cy="943200"/>
          </a:xfrm>
          <a:prstGeom prst="rect">
            <a:avLst/>
          </a:prstGeom>
          <a:ln>
            <a:noFill/>
          </a:ln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29" y="1"/>
            <a:ext cx="1923770" cy="1026998"/>
          </a:xfrm>
          <a:prstGeom prst="rect">
            <a:avLst/>
          </a:prstGeom>
        </p:spPr>
      </p:pic>
      <p:pic>
        <p:nvPicPr>
          <p:cNvPr id="35" name="Picture 4"/>
          <p:cNvPicPr/>
          <p:nvPr/>
        </p:nvPicPr>
        <p:blipFill>
          <a:blip r:embed="rId6"/>
          <a:stretch/>
        </p:blipFill>
        <p:spPr>
          <a:xfrm>
            <a:off x="0" y="6443640"/>
            <a:ext cx="1068480" cy="1070280"/>
          </a:xfrm>
          <a:prstGeom prst="rect">
            <a:avLst/>
          </a:prstGeom>
          <a:ln>
            <a:noFill/>
          </a:ln>
        </p:spPr>
      </p:pic>
      <p:sp>
        <p:nvSpPr>
          <p:cNvPr id="24" name="Rettangolo 23"/>
          <p:cNvSpPr/>
          <p:nvPr/>
        </p:nvSpPr>
        <p:spPr>
          <a:xfrm>
            <a:off x="534240" y="1633729"/>
            <a:ext cx="379821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Bragg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spectroscopy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is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usually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exploited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by XAS, XES,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synchrotron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light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users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etc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…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4956498" y="1572455"/>
            <a:ext cx="4598312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This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means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Point-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like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sources</a:t>
            </a:r>
            <a:endParaRPr lang="it-IT" spc="-1" dirty="0">
              <a:uFill>
                <a:solidFill>
                  <a:srgbClr val="FFFFFF"/>
                </a:solidFill>
              </a:u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High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yields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(no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need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to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increase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them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1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eV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(Si, Mica,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etc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) or 2-3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eV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(HAPG)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resolution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is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very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easily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achievable</a:t>
            </a:r>
            <a:endParaRPr lang="it-IT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5650103" y="5577832"/>
            <a:ext cx="379821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But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what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if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we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really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need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wider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sources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for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higher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statistics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? </a:t>
            </a:r>
          </a:p>
          <a:p>
            <a:pPr lvl="0">
              <a:defRPr/>
            </a:pP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Or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what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if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our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photons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come from a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diffused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</a:rPr>
              <a:t>isotropic</a:t>
            </a:r>
            <a:r>
              <a:rPr lang="it-IT" spc="-1" dirty="0">
                <a:uFill>
                  <a:solidFill>
                    <a:srgbClr val="FFFFFF"/>
                  </a:solidFill>
                </a:uFill>
              </a:rPr>
              <a:t> source?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38" y="3290356"/>
            <a:ext cx="5166717" cy="29675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968" y="4536713"/>
            <a:ext cx="4848058" cy="178420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1612" y="3372769"/>
            <a:ext cx="5149013" cy="1497614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1636295" y="3811604"/>
            <a:ext cx="587141" cy="2213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6639637" y="4552750"/>
            <a:ext cx="771816" cy="250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3346193" y="6070659"/>
            <a:ext cx="648291" cy="250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4089" y="6989400"/>
            <a:ext cx="3365671" cy="35752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4AC3311-4C47-4753-BFA3-5F8FC038590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3"/>
          <p:cNvPicPr/>
          <p:nvPr/>
        </p:nvPicPr>
        <p:blipFill>
          <a:blip r:embed="rId3"/>
          <a:stretch/>
        </p:blipFill>
        <p:spPr>
          <a:xfrm>
            <a:off x="8928000" y="98280"/>
            <a:ext cx="1033200" cy="94428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2541600" y="219240"/>
            <a:ext cx="5213160" cy="581400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Horizontal spread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4" name="Picture 8"/>
          <p:cNvPicPr/>
          <p:nvPr/>
        </p:nvPicPr>
        <p:blipFill>
          <a:blip r:embed="rId3"/>
          <a:stretch/>
        </p:blipFill>
        <p:spPr>
          <a:xfrm>
            <a:off x="8928000" y="98280"/>
            <a:ext cx="1031760" cy="942840"/>
          </a:xfrm>
          <a:prstGeom prst="rect">
            <a:avLst/>
          </a:prstGeom>
          <a:ln>
            <a:noFill/>
          </a:ln>
        </p:spPr>
      </p:pic>
      <p:pic>
        <p:nvPicPr>
          <p:cNvPr id="156" name="Immagine 155"/>
          <p:cNvPicPr/>
          <p:nvPr/>
        </p:nvPicPr>
        <p:blipFill>
          <a:blip r:embed="rId4"/>
          <a:stretch/>
        </p:blipFill>
        <p:spPr>
          <a:xfrm>
            <a:off x="7543440" y="3456000"/>
            <a:ext cx="1960560" cy="889920"/>
          </a:xfrm>
          <a:prstGeom prst="rect">
            <a:avLst/>
          </a:prstGeom>
          <a:ln>
            <a:noFill/>
          </a:ln>
        </p:spPr>
      </p:pic>
      <p:pic>
        <p:nvPicPr>
          <p:cNvPr id="157" name="Immagine 156"/>
          <p:cNvPicPr/>
          <p:nvPr/>
        </p:nvPicPr>
        <p:blipFill>
          <a:blip r:embed="rId5"/>
          <a:stretch/>
        </p:blipFill>
        <p:spPr>
          <a:xfrm>
            <a:off x="7488000" y="5376960"/>
            <a:ext cx="1768680" cy="1751040"/>
          </a:xfrm>
          <a:prstGeom prst="rect">
            <a:avLst/>
          </a:prstGeom>
          <a:ln>
            <a:noFill/>
          </a:ln>
        </p:spPr>
      </p:pic>
      <p:pic>
        <p:nvPicPr>
          <p:cNvPr id="158" name="Immagine 157"/>
          <p:cNvPicPr/>
          <p:nvPr/>
        </p:nvPicPr>
        <p:blipFill>
          <a:blip r:embed="rId6"/>
          <a:stretch/>
        </p:blipFill>
        <p:spPr>
          <a:xfrm>
            <a:off x="1399320" y="5989140"/>
            <a:ext cx="1912680" cy="909000"/>
          </a:xfrm>
          <a:prstGeom prst="rect">
            <a:avLst/>
          </a:prstGeom>
          <a:ln>
            <a:noFill/>
          </a:ln>
        </p:spPr>
      </p:pic>
      <p:sp>
        <p:nvSpPr>
          <p:cNvPr id="159" name="TextShape 2"/>
          <p:cNvSpPr txBox="1"/>
          <p:nvPr/>
        </p:nvSpPr>
        <p:spPr>
          <a:xfrm>
            <a:off x="6912000" y="1653840"/>
            <a:ext cx="2946240" cy="1520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each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∆θ’ , S</a:t>
            </a:r>
            <a:r>
              <a:rPr lang="it-IT" sz="18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’ 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pair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the</a:t>
            </a:r>
          </a:p>
          <a:p>
            <a:pPr algn="ctr"/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values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the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slits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can be</a:t>
            </a:r>
          </a:p>
          <a:p>
            <a:pPr algn="ctr"/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found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; first,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define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the position of the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intersection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point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</a:t>
            </a:r>
            <a:r>
              <a:rPr lang="it-IT" sz="1800" b="0" strike="noStrike" spc="-1" baseline="-25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:</a:t>
            </a:r>
          </a:p>
        </p:txBody>
      </p:sp>
      <p:sp>
        <p:nvSpPr>
          <p:cNvPr id="160" name="TextShape 3"/>
          <p:cNvSpPr txBox="1"/>
          <p:nvPr/>
        </p:nvSpPr>
        <p:spPr>
          <a:xfrm>
            <a:off x="7128000" y="4509360"/>
            <a:ext cx="2904840" cy="60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Then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the 2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slits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aperture  are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defined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by:</a:t>
            </a:r>
          </a:p>
        </p:txBody>
      </p:sp>
      <p:sp>
        <p:nvSpPr>
          <p:cNvPr id="161" name="TextShape 4"/>
          <p:cNvSpPr txBox="1"/>
          <p:nvPr/>
        </p:nvSpPr>
        <p:spPr>
          <a:xfrm>
            <a:off x="2232000" y="5661720"/>
            <a:ext cx="56354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the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vertical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illuminated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portion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the HAPG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5"/>
          <p:cNvSpPr/>
          <p:nvPr/>
        </p:nvSpPr>
        <p:spPr>
          <a:xfrm>
            <a:off x="3773102" y="6048000"/>
            <a:ext cx="3570897" cy="470880"/>
          </a:xfrm>
          <a:custGeom>
            <a:avLst/>
            <a:gdLst/>
            <a:ahLst/>
            <a:cxnLst/>
            <a:rect l="0" t="0" r="r" b="b"/>
            <a:pathLst>
              <a:path w="14002" h="1601">
                <a:moveTo>
                  <a:pt x="14001" y="400"/>
                </a:moveTo>
                <a:lnTo>
                  <a:pt x="3500" y="400"/>
                </a:lnTo>
                <a:lnTo>
                  <a:pt x="3500" y="0"/>
                </a:lnTo>
                <a:lnTo>
                  <a:pt x="0" y="800"/>
                </a:lnTo>
                <a:lnTo>
                  <a:pt x="3500" y="1600"/>
                </a:lnTo>
                <a:lnTo>
                  <a:pt x="3500" y="1200"/>
                </a:lnTo>
                <a:lnTo>
                  <a:pt x="14001" y="1200"/>
                </a:lnTo>
                <a:lnTo>
                  <a:pt x="14001" y="400"/>
                </a:lnTo>
              </a:path>
            </a:pathLst>
          </a:custGeom>
          <a:solidFill>
            <a:srgbClr val="C5000B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" name="Picture 4"/>
          <p:cNvPicPr/>
          <p:nvPr/>
        </p:nvPicPr>
        <p:blipFill>
          <a:blip r:embed="rId7"/>
          <a:stretch/>
        </p:blipFill>
        <p:spPr>
          <a:xfrm>
            <a:off x="0" y="6443640"/>
            <a:ext cx="1068480" cy="1070280"/>
          </a:xfrm>
          <a:prstGeom prst="rect">
            <a:avLst/>
          </a:prstGeom>
          <a:ln>
            <a:noFill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29" y="1"/>
            <a:ext cx="1923770" cy="102699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904496" y="1041120"/>
            <a:ext cx="45719" cy="4494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9" y="1082173"/>
            <a:ext cx="6953744" cy="45342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" y="1106146"/>
            <a:ext cx="6825836" cy="454457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4089" y="7097350"/>
            <a:ext cx="3365671" cy="35752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5B011BE-F605-49ED-BFF9-0CF9F4E368F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6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/>
      <p:bldP spid="160" grpId="0"/>
      <p:bldP spid="1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5557">
            <a:off x="8468558" y="5554549"/>
            <a:ext cx="1254544" cy="1443848"/>
          </a:xfrm>
          <a:prstGeom prst="rect">
            <a:avLst/>
          </a:prstGeo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368425" cy="97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3663"/>
            <a:ext cx="1069975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98425"/>
            <a:ext cx="10334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60" name="Text Box 13"/>
          <p:cNvSpPr txBox="1">
            <a:spLocks noChangeArrowheads="1"/>
          </p:cNvSpPr>
          <p:nvPr/>
        </p:nvSpPr>
        <p:spPr bwMode="auto">
          <a:xfrm>
            <a:off x="7328793" y="1149292"/>
            <a:ext cx="1887353" cy="371513"/>
          </a:xfrm>
          <a:prstGeom prst="rect">
            <a:avLst/>
          </a:prstGeom>
          <a:noFill/>
          <a:ln w="2844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 err="1">
                <a:cs typeface="Arial" panose="020B0604020202020204" pitchFamily="34" charset="0"/>
              </a:rPr>
              <a:t>Designed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at</a:t>
            </a:r>
            <a:r>
              <a:rPr lang="it-IT" altLang="it-IT" sz="1800" dirty="0">
                <a:cs typeface="Arial" panose="020B0604020202020204" pitchFamily="34" charset="0"/>
              </a:rPr>
              <a:t> SMI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9" y="1087437"/>
            <a:ext cx="2439987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5"/>
          <p:cNvSpPr txBox="1">
            <a:spLocks noChangeArrowheads="1"/>
          </p:cNvSpPr>
          <p:nvPr/>
        </p:nvSpPr>
        <p:spPr bwMode="auto">
          <a:xfrm>
            <a:off x="308962" y="4411663"/>
            <a:ext cx="36210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dirty="0" err="1">
                <a:solidFill>
                  <a:schemeClr val="tx1"/>
                </a:solidFill>
              </a:rPr>
              <a:t>Dectris</a:t>
            </a:r>
            <a:r>
              <a:rPr lang="it-IT" altLang="it-IT" dirty="0">
                <a:solidFill>
                  <a:schemeClr val="tx1"/>
                </a:solidFill>
              </a:rPr>
              <a:t> Ltd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dirty="0">
                <a:solidFill>
                  <a:schemeClr val="tx1"/>
                </a:solidFill>
              </a:rPr>
              <a:t>MYTHEN2 detector: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dirty="0">
                <a:solidFill>
                  <a:schemeClr val="tx1"/>
                </a:solidFill>
              </a:rPr>
              <a:t>32 x 8 mm </a:t>
            </a:r>
            <a:r>
              <a:rPr lang="it-IT" altLang="it-IT" dirty="0" err="1">
                <a:solidFill>
                  <a:schemeClr val="tx1"/>
                </a:solidFill>
              </a:rPr>
              <a:t>surface</a:t>
            </a:r>
            <a:endParaRPr lang="it-IT" altLang="it-IT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dirty="0">
                <a:solidFill>
                  <a:schemeClr val="tx1"/>
                </a:solidFill>
              </a:rPr>
              <a:t>640 </a:t>
            </a:r>
            <a:r>
              <a:rPr lang="it-IT" altLang="it-IT" dirty="0" err="1">
                <a:solidFill>
                  <a:schemeClr val="tx1"/>
                </a:solidFill>
              </a:rPr>
              <a:t>channels</a:t>
            </a:r>
            <a:r>
              <a:rPr lang="it-IT" altLang="it-IT" dirty="0">
                <a:solidFill>
                  <a:schemeClr val="tx1"/>
                </a:solidFill>
              </a:rPr>
              <a:t> </a:t>
            </a:r>
            <a:r>
              <a:rPr lang="it-IT" altLang="it-IT" dirty="0">
                <a:solidFill>
                  <a:schemeClr val="tx1"/>
                </a:solidFill>
                <a:sym typeface="Wingdings" panose="05000000000000000000" pitchFamily="2" charset="2"/>
              </a:rPr>
              <a:t> 50 </a:t>
            </a:r>
            <a:r>
              <a:rPr lang="it-IT" altLang="it-IT" dirty="0">
                <a:solidFill>
                  <a:schemeClr val="tx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it-IT" altLang="it-IT" dirty="0">
                <a:solidFill>
                  <a:schemeClr val="tx1"/>
                </a:solidFill>
                <a:sym typeface="Wingdings" panose="05000000000000000000" pitchFamily="2" charset="2"/>
              </a:rPr>
              <a:t>m </a:t>
            </a:r>
            <a:r>
              <a:rPr lang="it-IT" altLang="it-IT" dirty="0" err="1">
                <a:solidFill>
                  <a:schemeClr val="tx1"/>
                </a:solidFill>
                <a:sym typeface="Wingdings" panose="05000000000000000000" pitchFamily="2" charset="2"/>
              </a:rPr>
              <a:t>resolution</a:t>
            </a:r>
            <a:endParaRPr lang="it-IT" altLang="it-IT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dirty="0">
                <a:solidFill>
                  <a:schemeClr val="tx1"/>
                </a:solidFill>
                <a:sym typeface="Wingdings" panose="05000000000000000000" pitchFamily="2" charset="2"/>
              </a:rPr>
              <a:t>4-40 </a:t>
            </a:r>
            <a:r>
              <a:rPr lang="it-IT" altLang="it-IT" dirty="0" err="1">
                <a:solidFill>
                  <a:schemeClr val="tx1"/>
                </a:solidFill>
                <a:sym typeface="Wingdings" panose="05000000000000000000" pitchFamily="2" charset="2"/>
              </a:rPr>
              <a:t>keV</a:t>
            </a:r>
            <a:r>
              <a:rPr lang="it-IT" altLang="it-IT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altLang="it-IT" dirty="0" err="1">
                <a:solidFill>
                  <a:schemeClr val="tx1"/>
                </a:solidFill>
                <a:sym typeface="Wingdings" panose="05000000000000000000" pitchFamily="2" charset="2"/>
              </a:rPr>
              <a:t>range</a:t>
            </a:r>
            <a:endParaRPr lang="it-IT" altLang="it-IT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dirty="0" err="1">
                <a:solidFill>
                  <a:schemeClr val="tx1"/>
                </a:solidFill>
                <a:sym typeface="Wingdings" panose="05000000000000000000" pitchFamily="2" charset="2"/>
              </a:rPr>
              <a:t>Working</a:t>
            </a:r>
            <a:r>
              <a:rPr lang="it-IT" altLang="it-IT" dirty="0">
                <a:solidFill>
                  <a:schemeClr val="tx1"/>
                </a:solidFill>
                <a:sym typeface="Wingdings" panose="05000000000000000000" pitchFamily="2" charset="2"/>
              </a:rPr>
              <a:t> @ room temperature</a:t>
            </a:r>
            <a:endParaRPr lang="it-IT" altLang="it-IT" dirty="0">
              <a:solidFill>
                <a:schemeClr val="tx1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017759" y="169770"/>
            <a:ext cx="6875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+mj-lt"/>
              </a:rPr>
              <a:t>Step-0 (</a:t>
            </a:r>
            <a:r>
              <a:rPr lang="it-IT" sz="2000" dirty="0" err="1">
                <a:latin typeface="+mj-lt"/>
              </a:rPr>
              <a:t>jul</a:t>
            </a:r>
            <a:r>
              <a:rPr lang="it-IT" sz="2000" dirty="0">
                <a:latin typeface="+mj-lt"/>
              </a:rPr>
              <a:t> 16 – </a:t>
            </a:r>
            <a:r>
              <a:rPr lang="it-IT" sz="2000" dirty="0" err="1">
                <a:latin typeface="+mj-lt"/>
              </a:rPr>
              <a:t>dec</a:t>
            </a:r>
            <a:r>
              <a:rPr lang="it-IT" sz="2000" dirty="0">
                <a:latin typeface="+mj-lt"/>
              </a:rPr>
              <a:t> 16): Lab </a:t>
            </a:r>
            <a:r>
              <a:rPr lang="it-IT" sz="2000" dirty="0" err="1">
                <a:latin typeface="+mj-lt"/>
              </a:rPr>
              <a:t>equipment</a:t>
            </a:r>
            <a:r>
              <a:rPr lang="it-IT" sz="2000" dirty="0">
                <a:latin typeface="+mj-lt"/>
              </a:rPr>
              <a:t> and first </a:t>
            </a:r>
            <a:r>
              <a:rPr lang="it-IT" sz="2000" dirty="0" err="1">
                <a:latin typeface="+mj-lt"/>
              </a:rPr>
              <a:t>spectrum</a:t>
            </a:r>
            <a:r>
              <a:rPr lang="it-IT" sz="2000" dirty="0">
                <a:latin typeface="+mj-lt"/>
              </a:rPr>
              <a:t> 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9260" y="3916371"/>
            <a:ext cx="2567710" cy="103504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4187" y="6382136"/>
            <a:ext cx="2587614" cy="1210871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7253" y="3683426"/>
            <a:ext cx="2998132" cy="941476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1796" y="4577607"/>
            <a:ext cx="2371980" cy="2401837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6385523" y="5359955"/>
            <a:ext cx="2318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0-10 mm opening</a:t>
            </a:r>
          </a:p>
          <a:p>
            <a:pPr algn="ctr"/>
            <a:r>
              <a:rPr lang="it-IT" sz="1200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26 mm </a:t>
            </a:r>
            <a:r>
              <a:rPr lang="it-IT" sz="1200" spc="-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circular</a:t>
            </a:r>
            <a:r>
              <a:rPr lang="it-IT" sz="1200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 frame</a:t>
            </a:r>
          </a:p>
          <a:p>
            <a:pPr algn="ctr"/>
            <a:r>
              <a:rPr lang="it-IT" sz="1200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&lt; 1 </a:t>
            </a:r>
            <a:r>
              <a:rPr lang="it-IT" sz="1200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</a:rPr>
              <a:t>m</a:t>
            </a:r>
            <a:r>
              <a:rPr lang="it-IT" sz="1200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m </a:t>
            </a:r>
            <a:r>
              <a:rPr lang="it-IT" sz="1200" spc="-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sensitivity</a:t>
            </a:r>
            <a:endParaRPr lang="it-IT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Slits</a:t>
            </a:r>
            <a:endParaRPr lang="it-IT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(STANDA 10MAOS10-1)</a:t>
            </a:r>
          </a:p>
        </p:txBody>
      </p:sp>
      <p:sp>
        <p:nvSpPr>
          <p:cNvPr id="24" name="CustomShape 1"/>
          <p:cNvSpPr/>
          <p:nvPr/>
        </p:nvSpPr>
        <p:spPr>
          <a:xfrm>
            <a:off x="1917700" y="219240"/>
            <a:ext cx="6864350" cy="581400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Experimental</a:t>
            </a: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32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apparatus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33" y="1660966"/>
            <a:ext cx="2583498" cy="2081561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5" y="927614"/>
            <a:ext cx="2522048" cy="264576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94089" y="6989400"/>
            <a:ext cx="3365671" cy="357525"/>
          </a:xfrm>
          <a:prstGeom prst="rect">
            <a:avLst/>
          </a:prstGeom>
        </p:spPr>
      </p:pic>
      <p:pic>
        <p:nvPicPr>
          <p:cNvPr id="28" name="Immagine 27"/>
          <p:cNvPicPr/>
          <p:nvPr/>
        </p:nvPicPr>
        <p:blipFill>
          <a:blip r:embed="rId15"/>
          <a:stretch/>
        </p:blipFill>
        <p:spPr>
          <a:xfrm>
            <a:off x="1123686" y="1840799"/>
            <a:ext cx="7858063" cy="4413491"/>
          </a:xfrm>
          <a:prstGeom prst="rect">
            <a:avLst/>
          </a:prstGeom>
          <a:ln>
            <a:noFill/>
          </a:ln>
        </p:spPr>
      </p:pic>
      <p:sp>
        <p:nvSpPr>
          <p:cNvPr id="29" name="CustomShape 5"/>
          <p:cNvSpPr/>
          <p:nvPr/>
        </p:nvSpPr>
        <p:spPr>
          <a:xfrm>
            <a:off x="1282205" y="2031514"/>
            <a:ext cx="3276000" cy="366480"/>
          </a:xfrm>
          <a:prstGeom prst="rect">
            <a:avLst/>
          </a:prstGeom>
          <a:noFill/>
          <a:ln w="2844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Designed &amp; realized @ SMI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638DBEA7-F9E5-4F35-A636-DD2CC08F2DFD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15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981075"/>
            <a:ext cx="2805594" cy="6580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368425" cy="97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3663"/>
            <a:ext cx="1069975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98425"/>
            <a:ext cx="10334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ustomShape 1"/>
          <p:cNvSpPr/>
          <p:nvPr/>
        </p:nvSpPr>
        <p:spPr>
          <a:xfrm>
            <a:off x="1917700" y="219240"/>
            <a:ext cx="6864350" cy="581400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Single </a:t>
            </a:r>
            <a:r>
              <a:rPr lang="it-IT" sz="32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element</a:t>
            </a: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32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spectra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089" y="6989400"/>
            <a:ext cx="3365671" cy="3575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37" y="4121182"/>
            <a:ext cx="3973643" cy="248916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54" y="1187111"/>
            <a:ext cx="4075582" cy="245143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3704119" y="4121182"/>
            <a:ext cx="21653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TimesNewRoman" pitchFamily="18"/>
              </a:rPr>
              <a:t>Given</a:t>
            </a:r>
            <a:r>
              <a:rPr lang="it-IT" dirty="0">
                <a:latin typeface="TimesNewRoman" pitchFamily="18"/>
              </a:rPr>
              <a:t> the </a:t>
            </a:r>
            <a:r>
              <a:rPr lang="it-IT" dirty="0" err="1">
                <a:latin typeface="TimesNewRoman" pitchFamily="18"/>
              </a:rPr>
              <a:t>energy</a:t>
            </a:r>
            <a:r>
              <a:rPr lang="it-IT" dirty="0">
                <a:latin typeface="TimesNewRoman" pitchFamily="18"/>
              </a:rPr>
              <a:t> and </a:t>
            </a:r>
            <a:r>
              <a:rPr lang="it-IT" dirty="0" err="1">
                <a:latin typeface="Symbol" panose="05050102010706020507" pitchFamily="18" charset="2"/>
              </a:rPr>
              <a:t>r</a:t>
            </a:r>
            <a:r>
              <a:rPr lang="it-IT" baseline="-25000" dirty="0" err="1">
                <a:latin typeface="TimesNewRoman" pitchFamily="18"/>
              </a:rPr>
              <a:t>c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it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is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alwasy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possible</a:t>
            </a:r>
            <a:r>
              <a:rPr lang="it-IT" dirty="0">
                <a:latin typeface="TimesNewRoman" pitchFamily="18"/>
              </a:rPr>
              <a:t> to </a:t>
            </a:r>
            <a:r>
              <a:rPr lang="it-IT" dirty="0" err="1">
                <a:latin typeface="TimesNewRoman" pitchFamily="18"/>
              </a:rPr>
              <a:t>find</a:t>
            </a:r>
            <a:r>
              <a:rPr lang="it-IT" dirty="0">
                <a:latin typeface="TimesNewRoman" pitchFamily="18"/>
              </a:rPr>
              <a:t> the </a:t>
            </a:r>
            <a:r>
              <a:rPr lang="it-IT" dirty="0" err="1">
                <a:latin typeface="TimesNewRoman" pitchFamily="18"/>
              </a:rPr>
              <a:t>optimal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configuration</a:t>
            </a:r>
            <a:r>
              <a:rPr lang="it-IT" dirty="0">
                <a:latin typeface="TimesNewRoman" pitchFamily="18"/>
              </a:rPr>
              <a:t> to </a:t>
            </a:r>
            <a:r>
              <a:rPr lang="it-IT" dirty="0" err="1">
                <a:latin typeface="TimesNewRoman" pitchFamily="18"/>
              </a:rPr>
              <a:t>obtain</a:t>
            </a:r>
            <a:r>
              <a:rPr lang="it-IT" dirty="0">
                <a:latin typeface="TimesNewRoman" pitchFamily="18"/>
              </a:rPr>
              <a:t> the best </a:t>
            </a:r>
            <a:r>
              <a:rPr lang="it-IT" dirty="0" err="1">
                <a:latin typeface="TimesNewRoman" pitchFamily="18"/>
              </a:rPr>
              <a:t>peak</a:t>
            </a:r>
            <a:r>
              <a:rPr lang="it-IT" dirty="0">
                <a:latin typeface="TimesNewRoman" pitchFamily="18"/>
              </a:rPr>
              <a:t> position </a:t>
            </a:r>
            <a:r>
              <a:rPr lang="it-IT" dirty="0" err="1">
                <a:latin typeface="TimesNewRoman" pitchFamily="18"/>
              </a:rPr>
              <a:t>precision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3819221" y="6443663"/>
            <a:ext cx="2165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TimesNewRoman" pitchFamily="18"/>
              </a:rPr>
              <a:t>Valid</a:t>
            </a:r>
            <a:r>
              <a:rPr lang="it-IT" dirty="0">
                <a:latin typeface="TimesNewRoman" pitchFamily="18"/>
              </a:rPr>
              <a:t> for </a:t>
            </a:r>
            <a:r>
              <a:rPr lang="it-IT" dirty="0" err="1">
                <a:latin typeface="TimesNewRoman" pitchFamily="18"/>
              </a:rPr>
              <a:t>all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energies</a:t>
            </a:r>
            <a:endParaRPr lang="it-IT" dirty="0">
              <a:latin typeface="TimesNewRoman" pitchFamily="18"/>
            </a:endParaRPr>
          </a:p>
          <a:p>
            <a:pPr algn="ctr"/>
            <a:r>
              <a:rPr lang="it-IT" dirty="0">
                <a:latin typeface="TimesNewRoman" pitchFamily="18"/>
              </a:rPr>
              <a:t>(</a:t>
            </a:r>
            <a:r>
              <a:rPr lang="it-IT" dirty="0" err="1">
                <a:latin typeface="TimesNewRoman" pitchFamily="18"/>
              </a:rPr>
              <a:t>tested</a:t>
            </a:r>
            <a:r>
              <a:rPr lang="it-IT" dirty="0">
                <a:latin typeface="TimesNewRoman" pitchFamily="18"/>
              </a:rPr>
              <a:t> for 6-20 </a:t>
            </a:r>
            <a:r>
              <a:rPr lang="it-IT" dirty="0" err="1">
                <a:latin typeface="TimesNewRoman" pitchFamily="18"/>
              </a:rPr>
              <a:t>keV</a:t>
            </a:r>
            <a:r>
              <a:rPr lang="it-IT" dirty="0">
                <a:latin typeface="TimesNewRoman" pitchFamily="18"/>
              </a:rPr>
              <a:t>)</a:t>
            </a:r>
            <a:endParaRPr lang="it-IT" dirty="0"/>
          </a:p>
        </p:txBody>
      </p:sp>
      <p:sp>
        <p:nvSpPr>
          <p:cNvPr id="17" name="CustomShape 3"/>
          <p:cNvSpPr/>
          <p:nvPr/>
        </p:nvSpPr>
        <p:spPr>
          <a:xfrm>
            <a:off x="4330700" y="2443269"/>
            <a:ext cx="1092886" cy="416362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latin typeface="Arial"/>
                <a:ea typeface="DejaVu Sans"/>
              </a:rPr>
              <a:t> </a:t>
            </a:r>
            <a:endParaRPr lang="it-IT" sz="18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ormula 4"/>
              <p:cNvSpPr txBox="1"/>
              <p:nvPr/>
            </p:nvSpPr>
            <p:spPr>
              <a:xfrm>
                <a:off x="3770218" y="2996478"/>
                <a:ext cx="2287219" cy="678615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ad>
                            <m:ra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4323</m:t>
                              </m:r>
                            </m:e>
                          </m:rad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  <m:r>
                        <a:rPr>
                          <a:latin typeface="Cambria Math" panose="02040503050406030204" pitchFamily="18" charset="0"/>
                        </a:rPr>
                        <m:t>,</m:t>
                      </m:r>
                      <m:r>
                        <a:rPr>
                          <a:latin typeface="Cambria Math" panose="02040503050406030204" pitchFamily="18" charset="0"/>
                        </a:rPr>
                        <m:t>0547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8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218" y="2996478"/>
                <a:ext cx="2287219" cy="6786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stomShape 5"/>
          <p:cNvSpPr/>
          <p:nvPr/>
        </p:nvSpPr>
        <p:spPr>
          <a:xfrm>
            <a:off x="3574754" y="1223655"/>
            <a:ext cx="25286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In the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limit</a:t>
            </a:r>
            <a:r>
              <a:rPr lang="it-IT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of a background free pure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gaussian</a:t>
            </a:r>
            <a:r>
              <a:rPr lang="it-IT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peak</a:t>
            </a:r>
            <a:r>
              <a:rPr lang="it-IT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 the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precision</a:t>
            </a:r>
            <a:r>
              <a:rPr lang="it-IT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is</a:t>
            </a:r>
            <a:r>
              <a:rPr lang="it-IT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related</a:t>
            </a:r>
            <a:r>
              <a:rPr lang="it-IT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to the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resolution</a:t>
            </a:r>
            <a:r>
              <a:rPr lang="it-IT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via:</a:t>
            </a:r>
            <a:endParaRPr lang="it-IT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it-IT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2257565-1533-46C4-B277-FCDF9586A3A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6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 animBg="1"/>
      <p:bldP spid="18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3"/>
          <p:cNvPicPr/>
          <p:nvPr/>
        </p:nvPicPr>
        <p:blipFill>
          <a:blip r:embed="rId3"/>
          <a:stretch/>
        </p:blipFill>
        <p:spPr>
          <a:xfrm>
            <a:off x="8928000" y="98280"/>
            <a:ext cx="1032840" cy="943920"/>
          </a:xfrm>
          <a:prstGeom prst="rect">
            <a:avLst/>
          </a:prstGeom>
          <a:ln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2016000" y="219240"/>
            <a:ext cx="6768000" cy="1076760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>
                <a:solidFill>
                  <a:srgbClr val="FF0000"/>
                </a:solidFill>
                <a:latin typeface="Arial"/>
                <a:ea typeface="DejaVu Sans"/>
              </a:rPr>
              <a:t>Semi VH configuration: wider dynamic range</a:t>
            </a:r>
            <a:endParaRPr lang="it-IT" sz="3200" b="0" strike="noStrike" spc="-1">
              <a:latin typeface="Arial"/>
            </a:endParaRPr>
          </a:p>
        </p:txBody>
      </p:sp>
      <p:pic>
        <p:nvPicPr>
          <p:cNvPr id="341" name="Picture 8"/>
          <p:cNvPicPr/>
          <p:nvPr/>
        </p:nvPicPr>
        <p:blipFill>
          <a:blip r:embed="rId3"/>
          <a:stretch/>
        </p:blipFill>
        <p:spPr>
          <a:xfrm>
            <a:off x="8928000" y="98280"/>
            <a:ext cx="1031400" cy="942480"/>
          </a:xfrm>
          <a:prstGeom prst="rect">
            <a:avLst/>
          </a:prstGeom>
          <a:ln>
            <a:noFill/>
          </a:ln>
        </p:spPr>
      </p:pic>
      <p:pic>
        <p:nvPicPr>
          <p:cNvPr id="342" name="Picture 4"/>
          <p:cNvPicPr/>
          <p:nvPr/>
        </p:nvPicPr>
        <p:blipFill>
          <a:blip r:embed="rId4"/>
          <a:stretch/>
        </p:blipFill>
        <p:spPr>
          <a:xfrm>
            <a:off x="0" y="6443640"/>
            <a:ext cx="1068120" cy="1069920"/>
          </a:xfrm>
          <a:prstGeom prst="rect">
            <a:avLst/>
          </a:prstGeom>
          <a:ln>
            <a:noFill/>
          </a:ln>
        </p:spPr>
      </p:pic>
      <p:pic>
        <p:nvPicPr>
          <p:cNvPr id="343" name="Immagine 12"/>
          <p:cNvPicPr/>
          <p:nvPr/>
        </p:nvPicPr>
        <p:blipFill>
          <a:blip r:embed="rId5"/>
          <a:stretch/>
        </p:blipFill>
        <p:spPr>
          <a:xfrm>
            <a:off x="-3600" y="0"/>
            <a:ext cx="1923480" cy="1026720"/>
          </a:xfrm>
          <a:prstGeom prst="rect">
            <a:avLst/>
          </a:prstGeom>
          <a:ln>
            <a:noFill/>
          </a:ln>
        </p:spPr>
      </p:pic>
      <p:graphicFrame>
        <p:nvGraphicFramePr>
          <p:cNvPr id="344" name="Table 2"/>
          <p:cNvGraphicFramePr/>
          <p:nvPr/>
        </p:nvGraphicFramePr>
        <p:xfrm>
          <a:off x="280440" y="2241720"/>
          <a:ext cx="52560" cy="365760"/>
        </p:xfrm>
        <a:graphic>
          <a:graphicData uri="http://schemas.openxmlformats.org/drawingml/2006/table">
            <a:tbl>
              <a:tblPr/>
              <a:tblGrid>
                <a:gridCol w="5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8280" marR="8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45" name="Immagine 344"/>
          <p:cNvPicPr/>
          <p:nvPr/>
        </p:nvPicPr>
        <p:blipFill>
          <a:blip r:embed="rId6"/>
          <a:stretch/>
        </p:blipFill>
        <p:spPr>
          <a:xfrm>
            <a:off x="5664200" y="1359600"/>
            <a:ext cx="4144000" cy="5568250"/>
          </a:xfrm>
          <a:prstGeom prst="rect">
            <a:avLst/>
          </a:prstGeom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512001"/>
            <a:ext cx="5135379" cy="362016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88321" y="5520310"/>
            <a:ext cx="3234479" cy="1631216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TimesNewRoman" pitchFamily="18"/>
              </a:rPr>
              <a:t>Position detector </a:t>
            </a:r>
            <a:r>
              <a:rPr lang="it-IT" sz="2000" dirty="0" err="1">
                <a:latin typeface="TimesNewRoman" pitchFamily="18"/>
              </a:rPr>
              <a:t>rotation</a:t>
            </a:r>
            <a:r>
              <a:rPr lang="it-IT" sz="2000" dirty="0">
                <a:latin typeface="TimesNewRoman" pitchFamily="18"/>
              </a:rPr>
              <a:t> </a:t>
            </a:r>
            <a:r>
              <a:rPr lang="it-IT" sz="2000" dirty="0" err="1">
                <a:latin typeface="TimesNewRoman" pitchFamily="18"/>
              </a:rPr>
              <a:t>allows</a:t>
            </a:r>
            <a:r>
              <a:rPr lang="it-IT" sz="2000" dirty="0">
                <a:latin typeface="TimesNewRoman" pitchFamily="18"/>
              </a:rPr>
              <a:t> a </a:t>
            </a:r>
            <a:r>
              <a:rPr lang="it-IT" sz="2000" dirty="0" err="1">
                <a:latin typeface="TimesNewRoman" pitchFamily="18"/>
              </a:rPr>
              <a:t>wider</a:t>
            </a:r>
            <a:r>
              <a:rPr lang="it-IT" sz="2000" dirty="0">
                <a:latin typeface="TimesNewRoman" pitchFamily="18"/>
              </a:rPr>
              <a:t> </a:t>
            </a:r>
            <a:r>
              <a:rPr lang="it-IT" sz="2000" dirty="0" err="1">
                <a:latin typeface="TimesNewRoman" pitchFamily="18"/>
              </a:rPr>
              <a:t>dynamic</a:t>
            </a:r>
            <a:r>
              <a:rPr lang="it-IT" sz="2000" dirty="0">
                <a:latin typeface="TimesNewRoman" pitchFamily="18"/>
              </a:rPr>
              <a:t> </a:t>
            </a:r>
            <a:r>
              <a:rPr lang="it-IT" sz="2000" dirty="0" err="1">
                <a:latin typeface="TimesNewRoman" pitchFamily="18"/>
              </a:rPr>
              <a:t>range</a:t>
            </a:r>
            <a:r>
              <a:rPr lang="it-IT" sz="2000" dirty="0">
                <a:latin typeface="TimesNewRoman" pitchFamily="18"/>
              </a:rPr>
              <a:t> and a </a:t>
            </a:r>
            <a:r>
              <a:rPr lang="it-IT" sz="2000" dirty="0" err="1">
                <a:latin typeface="TimesNewRoman" pitchFamily="18"/>
              </a:rPr>
              <a:t>higher</a:t>
            </a:r>
            <a:r>
              <a:rPr lang="it-IT" sz="2000" dirty="0">
                <a:latin typeface="TimesNewRoman" pitchFamily="18"/>
              </a:rPr>
              <a:t> </a:t>
            </a:r>
            <a:r>
              <a:rPr lang="it-IT" sz="2000" dirty="0" err="1">
                <a:latin typeface="TimesNewRoman" pitchFamily="18"/>
              </a:rPr>
              <a:t>efficiency</a:t>
            </a:r>
            <a:r>
              <a:rPr lang="it-IT" sz="2000" dirty="0">
                <a:latin typeface="TimesNewRoman" pitchFamily="18"/>
              </a:rPr>
              <a:t> </a:t>
            </a:r>
            <a:r>
              <a:rPr lang="it-IT" sz="2000" dirty="0" err="1">
                <a:latin typeface="TimesNewRoman" pitchFamily="18"/>
              </a:rPr>
              <a:t>without</a:t>
            </a:r>
            <a:r>
              <a:rPr lang="it-IT" sz="2000" dirty="0">
                <a:latin typeface="TimesNewRoman" pitchFamily="18"/>
              </a:rPr>
              <a:t> </a:t>
            </a:r>
            <a:r>
              <a:rPr lang="it-IT" sz="2000" dirty="0" err="1">
                <a:latin typeface="TimesNewRoman" pitchFamily="18"/>
              </a:rPr>
              <a:t>worsening</a:t>
            </a:r>
            <a:r>
              <a:rPr lang="it-IT" sz="2000" dirty="0">
                <a:latin typeface="TimesNewRoman" pitchFamily="18"/>
              </a:rPr>
              <a:t> </a:t>
            </a:r>
            <a:r>
              <a:rPr lang="it-IT" sz="2000" dirty="0" err="1">
                <a:latin typeface="TimesNewRoman" pitchFamily="18"/>
              </a:rPr>
              <a:t>peak</a:t>
            </a:r>
            <a:r>
              <a:rPr lang="it-IT" sz="2000" dirty="0">
                <a:latin typeface="TimesNewRoman" pitchFamily="18"/>
              </a:rPr>
              <a:t> </a:t>
            </a:r>
            <a:r>
              <a:rPr lang="it-IT" sz="2000" dirty="0" err="1">
                <a:latin typeface="TimesNewRoman" pitchFamily="18"/>
              </a:rPr>
              <a:t>resolution</a:t>
            </a:r>
            <a:endParaRPr lang="it-IT" sz="20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4089" y="6989400"/>
            <a:ext cx="3365671" cy="35752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A011F35-F3D1-4E2B-95E3-87DFB18CECF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1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368425" cy="97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3663"/>
            <a:ext cx="1069975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98425"/>
            <a:ext cx="10334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ustomShape 1"/>
          <p:cNvSpPr/>
          <p:nvPr/>
        </p:nvSpPr>
        <p:spPr>
          <a:xfrm>
            <a:off x="1917700" y="219240"/>
            <a:ext cx="6864350" cy="581400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Multi </a:t>
            </a:r>
            <a:r>
              <a:rPr lang="it-IT" sz="32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element</a:t>
            </a: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32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spectra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589" y="7154500"/>
            <a:ext cx="3365671" cy="35752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" y="981075"/>
            <a:ext cx="4631560" cy="286798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51" y="3838955"/>
            <a:ext cx="5635410" cy="3305589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5254625" y="1856017"/>
            <a:ext cx="32646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TimesNewRoman" pitchFamily="18"/>
              </a:rPr>
              <a:t>700 </a:t>
            </a:r>
            <a:r>
              <a:rPr lang="it-IT" dirty="0" err="1">
                <a:latin typeface="TimesNewRoman" pitchFamily="18"/>
              </a:rPr>
              <a:t>eV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dynamic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range</a:t>
            </a:r>
            <a:r>
              <a:rPr lang="it-IT" dirty="0">
                <a:latin typeface="TimesNewRoman" pitchFamily="18"/>
              </a:rPr>
              <a:t> (</a:t>
            </a:r>
            <a:r>
              <a:rPr lang="it-IT" dirty="0" err="1">
                <a:latin typeface="TimesNewRoman" pitchFamily="18"/>
              </a:rPr>
              <a:t>one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shot</a:t>
            </a:r>
            <a:r>
              <a:rPr lang="it-IT" dirty="0">
                <a:latin typeface="TimesNewRoman" pitchFamily="18"/>
              </a:rPr>
              <a:t>)</a:t>
            </a:r>
          </a:p>
          <a:p>
            <a:endParaRPr lang="it-IT" dirty="0">
              <a:latin typeface="TimesNewRoman" pitchFamily="18"/>
            </a:endParaRPr>
          </a:p>
          <a:p>
            <a:r>
              <a:rPr lang="it-IT" dirty="0" err="1">
                <a:latin typeface="TimesNewRoman" pitchFamily="18"/>
              </a:rPr>
              <a:t>Resolution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still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at</a:t>
            </a:r>
            <a:r>
              <a:rPr lang="it-IT" dirty="0">
                <a:latin typeface="TimesNewRoman" pitchFamily="18"/>
              </a:rPr>
              <a:t> 6 </a:t>
            </a:r>
            <a:r>
              <a:rPr lang="it-IT" dirty="0" err="1">
                <a:latin typeface="TimesNewRoman" pitchFamily="18"/>
              </a:rPr>
              <a:t>eV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level</a:t>
            </a:r>
            <a:r>
              <a:rPr lang="it-IT" dirty="0">
                <a:latin typeface="TimesNewRoman" pitchFamily="18"/>
              </a:rPr>
              <a:t> (</a:t>
            </a:r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dirty="0">
                <a:latin typeface="TimesNewRoman" pitchFamily="18"/>
              </a:rPr>
              <a:t>)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732760" y="4459212"/>
            <a:ext cx="276229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TimesNewRoman" pitchFamily="18"/>
              </a:rPr>
              <a:t>&gt;1 </a:t>
            </a:r>
            <a:r>
              <a:rPr lang="it-IT" dirty="0" err="1">
                <a:latin typeface="TimesNewRoman" pitchFamily="18"/>
              </a:rPr>
              <a:t>keV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dynamic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range</a:t>
            </a:r>
            <a:endParaRPr lang="it-IT" dirty="0">
              <a:latin typeface="TimesNewRoman" pitchFamily="18"/>
            </a:endParaRPr>
          </a:p>
          <a:p>
            <a:endParaRPr lang="it-IT" dirty="0">
              <a:latin typeface="TimesNewRoman" pitchFamily="18"/>
            </a:endParaRPr>
          </a:p>
          <a:p>
            <a:r>
              <a:rPr lang="it-IT" dirty="0" err="1">
                <a:latin typeface="TimesNewRoman" pitchFamily="18"/>
              </a:rPr>
              <a:t>Resolution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still</a:t>
            </a:r>
            <a:r>
              <a:rPr lang="it-IT" dirty="0">
                <a:latin typeface="TimesNewRoman" pitchFamily="18"/>
              </a:rPr>
              <a:t> </a:t>
            </a:r>
            <a:r>
              <a:rPr lang="it-IT" dirty="0" err="1">
                <a:latin typeface="TimesNewRoman" pitchFamily="18"/>
              </a:rPr>
              <a:t>at</a:t>
            </a:r>
            <a:r>
              <a:rPr lang="it-IT" dirty="0">
                <a:latin typeface="TimesNewRoman" pitchFamily="18"/>
              </a:rPr>
              <a:t> 1,2 </a:t>
            </a:r>
            <a:r>
              <a:rPr lang="it-IT" dirty="0"/>
              <a:t>‰</a:t>
            </a:r>
          </a:p>
          <a:p>
            <a:endParaRPr lang="it-IT" dirty="0"/>
          </a:p>
          <a:p>
            <a:r>
              <a:rPr lang="it-IT" dirty="0" err="1">
                <a:solidFill>
                  <a:srgbClr val="FF0000"/>
                </a:solidFill>
              </a:rPr>
              <a:t>Almost</a:t>
            </a:r>
            <a:r>
              <a:rPr lang="it-IT" dirty="0">
                <a:solidFill>
                  <a:srgbClr val="FF0000"/>
                </a:solidFill>
              </a:rPr>
              <a:t> 2 mm source </a:t>
            </a:r>
            <a:r>
              <a:rPr lang="it-IT" dirty="0" err="1">
                <a:solidFill>
                  <a:srgbClr val="FF0000"/>
                </a:solidFill>
              </a:rPr>
              <a:t>size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804D3E2-AFA5-45C1-AA61-434E1FB5324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368425" cy="97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3663"/>
            <a:ext cx="1069975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98425"/>
            <a:ext cx="10334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ustomShape 1"/>
          <p:cNvSpPr/>
          <p:nvPr/>
        </p:nvSpPr>
        <p:spPr>
          <a:xfrm>
            <a:off x="1917700" y="219240"/>
            <a:ext cx="6864350" cy="581400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Results</a:t>
            </a: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32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summary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589" y="7154500"/>
            <a:ext cx="3365671" cy="3575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975" y="1109473"/>
            <a:ext cx="4793562" cy="6230962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FC4C0985-7D93-4FE5-A93E-CCB367661BF2}"/>
              </a:ext>
            </a:extLst>
          </p:cNvPr>
          <p:cNvSpPr/>
          <p:nvPr/>
        </p:nvSpPr>
        <p:spPr>
          <a:xfrm>
            <a:off x="5771535" y="1166956"/>
            <a:ext cx="419002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Publications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VOXES, a new high resolution X-ray spectrometer for low yield measurements with diffused sources</a:t>
            </a:r>
            <a:b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GB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Phys.Polon</a:t>
            </a:r>
            <a:r>
              <a:rPr lang="en-GB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B48 (2017) 1715</a:t>
            </a:r>
          </a:p>
          <a:p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VOXES: a high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spectrometer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diffused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HAPG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crystals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2–20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JINST 13 (2018) no.04, C04002</a:t>
            </a:r>
          </a:p>
          <a:p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Pyrolitic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Graphite Mosaic Crystal Thickness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Mosaicity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Optimization for an Extended Source Von Hamos X-ray Spectrometer.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Condens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Matter 2019, 4(2), 38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multielement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XRF spectroscopy of extended and diffused sources with a graphite mosaic crystal based Von Hamos spectrometer</a:t>
            </a:r>
          </a:p>
          <a:p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Accepted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publicatio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to Journal of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Atomic</a:t>
            </a:r>
            <a:endParaRPr lang="it-I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Analytical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CEF2069-9BC2-4792-9413-88E14038E0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magine 36"/>
          <p:cNvPicPr/>
          <p:nvPr/>
        </p:nvPicPr>
        <p:blipFill>
          <a:blip r:embed="rId3"/>
          <a:stretch/>
        </p:blipFill>
        <p:spPr>
          <a:xfrm>
            <a:off x="-3600" y="0"/>
            <a:ext cx="1923480" cy="1026720"/>
          </a:xfrm>
          <a:prstGeom prst="rect">
            <a:avLst/>
          </a:prstGeom>
          <a:ln>
            <a:noFill/>
          </a:ln>
        </p:spPr>
      </p:pic>
      <p:pic>
        <p:nvPicPr>
          <p:cNvPr id="385" name="Picture 1"/>
          <p:cNvPicPr/>
          <p:nvPr/>
        </p:nvPicPr>
        <p:blipFill>
          <a:blip r:embed="rId4"/>
          <a:stretch/>
        </p:blipFill>
        <p:spPr>
          <a:xfrm rot="17880000">
            <a:off x="3416760" y="3025080"/>
            <a:ext cx="2014200" cy="1777680"/>
          </a:xfrm>
          <a:prstGeom prst="rect">
            <a:avLst/>
          </a:prstGeom>
          <a:ln>
            <a:noFill/>
          </a:ln>
        </p:spPr>
      </p:pic>
      <p:sp>
        <p:nvSpPr>
          <p:cNvPr id="386" name="Line 1"/>
          <p:cNvSpPr/>
          <p:nvPr/>
        </p:nvSpPr>
        <p:spPr>
          <a:xfrm>
            <a:off x="3800160" y="3622320"/>
            <a:ext cx="638280" cy="103212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Line 2"/>
          <p:cNvSpPr/>
          <p:nvPr/>
        </p:nvSpPr>
        <p:spPr>
          <a:xfrm flipH="1">
            <a:off x="4438440" y="3579480"/>
            <a:ext cx="622440" cy="106704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CustomShape 3"/>
          <p:cNvSpPr/>
          <p:nvPr/>
        </p:nvSpPr>
        <p:spPr>
          <a:xfrm>
            <a:off x="4175280" y="3795840"/>
            <a:ext cx="4568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O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389" name="CustomShape 4"/>
          <p:cNvSpPr/>
          <p:nvPr/>
        </p:nvSpPr>
        <p:spPr>
          <a:xfrm>
            <a:off x="4195800" y="3127320"/>
            <a:ext cx="4172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X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390" name="CustomShape 5"/>
          <p:cNvSpPr/>
          <p:nvPr/>
        </p:nvSpPr>
        <p:spPr>
          <a:xfrm>
            <a:off x="3687840" y="3878280"/>
            <a:ext cx="4172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391" name="CustomShape 6"/>
          <p:cNvSpPr/>
          <p:nvPr/>
        </p:nvSpPr>
        <p:spPr>
          <a:xfrm>
            <a:off x="4735440" y="3868560"/>
            <a:ext cx="4172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S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392" name="CustomShape 7"/>
          <p:cNvSpPr/>
          <p:nvPr/>
        </p:nvSpPr>
        <p:spPr>
          <a:xfrm>
            <a:off x="360360" y="1692360"/>
            <a:ext cx="2447640" cy="1085400"/>
          </a:xfrm>
          <a:prstGeom prst="ellipse">
            <a:avLst/>
          </a:prstGeom>
          <a:solidFill>
            <a:srgbClr val="0E016F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</a:pPr>
            <a:r>
              <a:rPr lang="it-IT" sz="1500" b="1" strike="noStrike" spc="-1">
                <a:solidFill>
                  <a:srgbClr val="E0FF6D"/>
                </a:solidFill>
                <a:latin typeface="Arial"/>
                <a:ea typeface="DejaVu Sans"/>
              </a:rPr>
              <a:t>HAPG technology development</a:t>
            </a:r>
            <a:endParaRPr lang="it-IT" sz="1500" b="0" strike="noStrike" spc="-1">
              <a:latin typeface="Arial"/>
            </a:endParaRPr>
          </a:p>
        </p:txBody>
      </p:sp>
      <p:sp>
        <p:nvSpPr>
          <p:cNvPr id="393" name="CustomShape 8"/>
          <p:cNvSpPr/>
          <p:nvPr/>
        </p:nvSpPr>
        <p:spPr>
          <a:xfrm>
            <a:off x="4408560" y="1216080"/>
            <a:ext cx="2383920" cy="952200"/>
          </a:xfrm>
          <a:prstGeom prst="ellipse">
            <a:avLst/>
          </a:prstGeom>
          <a:solidFill>
            <a:srgbClr val="0E016F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</a:pPr>
            <a:r>
              <a:rPr lang="it-IT" sz="1500" b="1" strike="noStrike" spc="-1">
                <a:solidFill>
                  <a:srgbClr val="E0FF6D"/>
                </a:solidFill>
                <a:latin typeface="Arial"/>
                <a:ea typeface="DejaVu Sans"/>
              </a:rPr>
              <a:t>Medical Applications</a:t>
            </a:r>
            <a:endParaRPr lang="it-IT" sz="1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500" b="1" strike="noStrike" spc="-1">
                <a:solidFill>
                  <a:srgbClr val="E0FF6D"/>
                </a:solidFill>
                <a:latin typeface="Arial"/>
                <a:ea typeface="DejaVu Sans"/>
              </a:rPr>
              <a:t>(Mammography)</a:t>
            </a:r>
            <a:endParaRPr lang="it-IT" sz="1500" b="0" strike="noStrike" spc="-1">
              <a:latin typeface="Arial"/>
            </a:endParaRPr>
          </a:p>
        </p:txBody>
      </p:sp>
      <p:sp>
        <p:nvSpPr>
          <p:cNvPr id="394" name="CustomShape 9"/>
          <p:cNvSpPr/>
          <p:nvPr/>
        </p:nvSpPr>
        <p:spPr>
          <a:xfrm>
            <a:off x="4441680" y="5981760"/>
            <a:ext cx="2150640" cy="1052280"/>
          </a:xfrm>
          <a:prstGeom prst="ellipse">
            <a:avLst/>
          </a:prstGeom>
          <a:solidFill>
            <a:srgbClr val="0E016F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</a:pPr>
            <a:r>
              <a:rPr lang="it-IT" sz="1500" b="1" strike="noStrike" spc="-1">
                <a:solidFill>
                  <a:srgbClr val="E0FF6D"/>
                </a:solidFill>
                <a:latin typeface="Arial"/>
                <a:ea typeface="DejaVu Sans"/>
              </a:rPr>
              <a:t>Foundations:Quantum Mechanics</a:t>
            </a:r>
            <a:endParaRPr lang="it-IT" sz="1500" b="0" strike="noStrike" spc="-1">
              <a:latin typeface="Arial"/>
            </a:endParaRPr>
          </a:p>
        </p:txBody>
      </p:sp>
      <p:sp>
        <p:nvSpPr>
          <p:cNvPr id="395" name="CustomShape 10"/>
          <p:cNvSpPr/>
          <p:nvPr/>
        </p:nvSpPr>
        <p:spPr>
          <a:xfrm>
            <a:off x="2044800" y="5981760"/>
            <a:ext cx="1755360" cy="1398240"/>
          </a:xfrm>
          <a:prstGeom prst="ellipse">
            <a:avLst/>
          </a:prstGeom>
          <a:solidFill>
            <a:srgbClr val="0E016F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</a:pPr>
            <a:r>
              <a:rPr lang="it-IT" sz="1500" b="1" strike="noStrike" spc="-1">
                <a:solidFill>
                  <a:srgbClr val="E0FF6D"/>
                </a:solidFill>
                <a:latin typeface="Arial"/>
                <a:ea typeface="DejaVu Sans"/>
              </a:rPr>
              <a:t>Industry, art and Safety: Elemental Mapping</a:t>
            </a:r>
            <a:endParaRPr lang="it-IT" sz="1500" b="0" strike="noStrike" spc="-1">
              <a:latin typeface="Arial"/>
            </a:endParaRPr>
          </a:p>
        </p:txBody>
      </p:sp>
      <p:sp>
        <p:nvSpPr>
          <p:cNvPr id="396" name="CustomShape 11"/>
          <p:cNvSpPr/>
          <p:nvPr/>
        </p:nvSpPr>
        <p:spPr>
          <a:xfrm>
            <a:off x="5761080" y="3924360"/>
            <a:ext cx="1587240" cy="1045800"/>
          </a:xfrm>
          <a:prstGeom prst="ellipse">
            <a:avLst/>
          </a:prstGeom>
          <a:solidFill>
            <a:srgbClr val="0E016F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</a:pPr>
            <a:r>
              <a:rPr lang="it-IT" sz="1500" b="1" strike="noStrike" spc="-1">
                <a:solidFill>
                  <a:srgbClr val="E0FF6D"/>
                </a:solidFill>
                <a:latin typeface="Arial"/>
                <a:ea typeface="DejaVu Sans"/>
              </a:rPr>
              <a:t>Particle and Nuclear Physics</a:t>
            </a:r>
            <a:endParaRPr lang="it-IT" sz="1500" b="0" strike="noStrike" spc="-1">
              <a:latin typeface="Arial"/>
            </a:endParaRPr>
          </a:p>
        </p:txBody>
      </p:sp>
      <p:sp>
        <p:nvSpPr>
          <p:cNvPr id="397" name="CustomShape 12"/>
          <p:cNvSpPr/>
          <p:nvPr/>
        </p:nvSpPr>
        <p:spPr>
          <a:xfrm flipV="1">
            <a:off x="4749840" y="2235240"/>
            <a:ext cx="704520" cy="1072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3"/>
          <p:cNvSpPr/>
          <p:nvPr/>
        </p:nvSpPr>
        <p:spPr>
          <a:xfrm flipH="1" flipV="1">
            <a:off x="2797200" y="2512440"/>
            <a:ext cx="833040" cy="875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4"/>
          <p:cNvSpPr/>
          <p:nvPr/>
        </p:nvSpPr>
        <p:spPr>
          <a:xfrm>
            <a:off x="5148360" y="4140360"/>
            <a:ext cx="612360" cy="307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5"/>
          <p:cNvSpPr/>
          <p:nvPr/>
        </p:nvSpPr>
        <p:spPr>
          <a:xfrm>
            <a:off x="216000" y="3995640"/>
            <a:ext cx="2096640" cy="1275840"/>
          </a:xfrm>
          <a:prstGeom prst="ellipse">
            <a:avLst/>
          </a:prstGeom>
          <a:solidFill>
            <a:srgbClr val="0E016F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</a:pPr>
            <a:r>
              <a:rPr lang="it-IT" sz="1500" b="1" strike="noStrike" spc="-1">
                <a:solidFill>
                  <a:srgbClr val="E0FF6D"/>
                </a:solidFill>
                <a:latin typeface="Arial"/>
                <a:ea typeface="DejaVu Sans"/>
              </a:rPr>
              <a:t>X-ray spectroscopy (DA</a:t>
            </a:r>
            <a:r>
              <a:rPr lang="it-IT" sz="1500" b="1" strike="noStrike" spc="-1">
                <a:solidFill>
                  <a:srgbClr val="E0FF6D"/>
                </a:solidFill>
                <a:latin typeface="Symbol"/>
                <a:ea typeface="DejaVu Sans"/>
              </a:rPr>
              <a:t></a:t>
            </a:r>
            <a:r>
              <a:rPr lang="it-IT" sz="1500" b="1" strike="noStrike" spc="-1">
                <a:solidFill>
                  <a:srgbClr val="E0FF6D"/>
                </a:solidFill>
                <a:latin typeface="Arial"/>
                <a:ea typeface="DejaVu Sans"/>
              </a:rPr>
              <a:t>NE-Luce)</a:t>
            </a:r>
            <a:endParaRPr lang="it-IT" sz="1500" b="0" strike="noStrike" spc="-1">
              <a:latin typeface="Arial"/>
            </a:endParaRPr>
          </a:p>
        </p:txBody>
      </p:sp>
      <p:sp>
        <p:nvSpPr>
          <p:cNvPr id="401" name="CustomShape 16"/>
          <p:cNvSpPr/>
          <p:nvPr/>
        </p:nvSpPr>
        <p:spPr>
          <a:xfrm flipH="1">
            <a:off x="2374920" y="4138560"/>
            <a:ext cx="1312560" cy="43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17"/>
          <p:cNvSpPr/>
          <p:nvPr/>
        </p:nvSpPr>
        <p:spPr>
          <a:xfrm flipH="1">
            <a:off x="3311640" y="4716360"/>
            <a:ext cx="807840" cy="1364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18"/>
          <p:cNvSpPr/>
          <p:nvPr/>
        </p:nvSpPr>
        <p:spPr>
          <a:xfrm>
            <a:off x="4749840" y="4646520"/>
            <a:ext cx="539280" cy="1434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19"/>
          <p:cNvSpPr/>
          <p:nvPr/>
        </p:nvSpPr>
        <p:spPr>
          <a:xfrm>
            <a:off x="8051760" y="2390760"/>
            <a:ext cx="1793520" cy="596520"/>
          </a:xfrm>
          <a:prstGeom prst="rect">
            <a:avLst/>
          </a:prstGeom>
          <a:solidFill>
            <a:srgbClr val="FBD0E4"/>
          </a:solidFill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JPARC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(K-atoms)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405" name="CustomShape 20"/>
          <p:cNvSpPr/>
          <p:nvPr/>
        </p:nvSpPr>
        <p:spPr>
          <a:xfrm>
            <a:off x="8051760" y="3308400"/>
            <a:ext cx="1793520" cy="596520"/>
          </a:xfrm>
          <a:prstGeom prst="rect">
            <a:avLst/>
          </a:prstGeom>
          <a:solidFill>
            <a:srgbClr val="FBD0E4"/>
          </a:solidFill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PSI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it-IT" sz="1800" b="1" strike="noStrike" spc="-1">
                <a:solidFill>
                  <a:srgbClr val="000000"/>
                </a:solidFill>
                <a:latin typeface="Symbol"/>
                <a:ea typeface="DejaVu Sans"/>
              </a:rPr>
              <a:t></a:t>
            </a: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-atoms) 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406" name="CustomShape 21"/>
          <p:cNvSpPr/>
          <p:nvPr/>
        </p:nvSpPr>
        <p:spPr>
          <a:xfrm>
            <a:off x="8075520" y="4237200"/>
            <a:ext cx="1788840" cy="596520"/>
          </a:xfrm>
          <a:prstGeom prst="rect">
            <a:avLst/>
          </a:prstGeom>
          <a:solidFill>
            <a:srgbClr val="FBD0E4"/>
          </a:solidFill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DA</a:t>
            </a:r>
            <a:r>
              <a:rPr lang="it-IT" sz="1800" b="1" strike="noStrike" spc="-1">
                <a:solidFill>
                  <a:srgbClr val="000000"/>
                </a:solidFill>
                <a:latin typeface="Symbol"/>
                <a:ea typeface="DejaVu Sans"/>
              </a:rPr>
              <a:t></a:t>
            </a: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NE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(K-atoms</a:t>
            </a: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407" name="CustomShape 22"/>
          <p:cNvSpPr/>
          <p:nvPr/>
        </p:nvSpPr>
        <p:spPr>
          <a:xfrm flipV="1">
            <a:off x="6985080" y="1949400"/>
            <a:ext cx="1090080" cy="1955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3"/>
          <p:cNvSpPr/>
          <p:nvPr/>
        </p:nvSpPr>
        <p:spPr>
          <a:xfrm flipV="1">
            <a:off x="7292880" y="3850560"/>
            <a:ext cx="626760" cy="44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4"/>
          <p:cNvSpPr/>
          <p:nvPr/>
        </p:nvSpPr>
        <p:spPr>
          <a:xfrm>
            <a:off x="7348680" y="4448160"/>
            <a:ext cx="726840" cy="88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5"/>
          <p:cNvSpPr/>
          <p:nvPr/>
        </p:nvSpPr>
        <p:spPr>
          <a:xfrm>
            <a:off x="8064360" y="5683320"/>
            <a:ext cx="1780920" cy="596520"/>
          </a:xfrm>
          <a:prstGeom prst="rect">
            <a:avLst/>
          </a:prstGeom>
          <a:solidFill>
            <a:srgbClr val="5FA326">
              <a:alpha val="35000"/>
            </a:srgbClr>
          </a:solidFill>
          <a:ln w="25560">
            <a:solidFill>
              <a:srgbClr val="00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LNGS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(PEP)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411" name="CustomShape 26"/>
          <p:cNvSpPr/>
          <p:nvPr/>
        </p:nvSpPr>
        <p:spPr>
          <a:xfrm flipV="1">
            <a:off x="6593040" y="6082560"/>
            <a:ext cx="1399680" cy="42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3" name="Picture 30"/>
          <p:cNvPicPr/>
          <p:nvPr/>
        </p:nvPicPr>
        <p:blipFill>
          <a:blip r:embed="rId5"/>
          <a:stretch/>
        </p:blipFill>
        <p:spPr>
          <a:xfrm>
            <a:off x="0" y="6443640"/>
            <a:ext cx="1069560" cy="1071360"/>
          </a:xfrm>
          <a:prstGeom prst="rect">
            <a:avLst/>
          </a:prstGeom>
          <a:ln>
            <a:noFill/>
          </a:ln>
        </p:spPr>
      </p:pic>
      <p:sp>
        <p:nvSpPr>
          <p:cNvPr id="414" name="CustomShape 27"/>
          <p:cNvSpPr/>
          <p:nvPr/>
        </p:nvSpPr>
        <p:spPr>
          <a:xfrm>
            <a:off x="8086680" y="1436760"/>
            <a:ext cx="1793520" cy="596520"/>
          </a:xfrm>
          <a:prstGeom prst="rect">
            <a:avLst/>
          </a:prstGeom>
          <a:solidFill>
            <a:srgbClr val="FBD0E4"/>
          </a:solidFill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FAIR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(exotic atoms</a:t>
            </a: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415" name="CustomShape 28"/>
          <p:cNvSpPr/>
          <p:nvPr/>
        </p:nvSpPr>
        <p:spPr>
          <a:xfrm flipV="1">
            <a:off x="7116840" y="2815560"/>
            <a:ext cx="928440" cy="12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29"/>
          <p:cNvSpPr/>
          <p:nvPr/>
        </p:nvSpPr>
        <p:spPr>
          <a:xfrm rot="600000">
            <a:off x="3678120" y="3646440"/>
            <a:ext cx="833040" cy="929880"/>
          </a:xfrm>
          <a:custGeom>
            <a:avLst/>
            <a:gdLst/>
            <a:ahLst/>
            <a:cxnLst/>
            <a:rect l="l" t="t" r="r" b="b"/>
            <a:pathLst>
              <a:path w="1558925" h="1550988">
                <a:moveTo>
                  <a:pt x="25400" y="0"/>
                </a:moveTo>
                <a:cubicBezTo>
                  <a:pt x="12700" y="146844"/>
                  <a:pt x="0" y="293688"/>
                  <a:pt x="63500" y="314325"/>
                </a:cubicBezTo>
                <a:cubicBezTo>
                  <a:pt x="127000" y="334962"/>
                  <a:pt x="363538" y="79375"/>
                  <a:pt x="406400" y="123825"/>
                </a:cubicBezTo>
                <a:cubicBezTo>
                  <a:pt x="449262" y="168275"/>
                  <a:pt x="282575" y="542925"/>
                  <a:pt x="320675" y="581025"/>
                </a:cubicBezTo>
                <a:cubicBezTo>
                  <a:pt x="358775" y="619125"/>
                  <a:pt x="596900" y="317500"/>
                  <a:pt x="635000" y="352425"/>
                </a:cubicBezTo>
                <a:cubicBezTo>
                  <a:pt x="673100" y="387350"/>
                  <a:pt x="514350" y="757238"/>
                  <a:pt x="549275" y="790575"/>
                </a:cubicBezTo>
                <a:cubicBezTo>
                  <a:pt x="584200" y="823913"/>
                  <a:pt x="812800" y="522288"/>
                  <a:pt x="844550" y="552450"/>
                </a:cubicBezTo>
                <a:cubicBezTo>
                  <a:pt x="876300" y="582612"/>
                  <a:pt x="704850" y="938213"/>
                  <a:pt x="739775" y="971550"/>
                </a:cubicBezTo>
                <a:cubicBezTo>
                  <a:pt x="774700" y="1004888"/>
                  <a:pt x="1023938" y="722313"/>
                  <a:pt x="1054100" y="752475"/>
                </a:cubicBezTo>
                <a:cubicBezTo>
                  <a:pt x="1084262" y="782637"/>
                  <a:pt x="889000" y="1122363"/>
                  <a:pt x="920750" y="1152525"/>
                </a:cubicBezTo>
                <a:cubicBezTo>
                  <a:pt x="952500" y="1182687"/>
                  <a:pt x="1211263" y="904875"/>
                  <a:pt x="1244600" y="933450"/>
                </a:cubicBezTo>
                <a:cubicBezTo>
                  <a:pt x="1277938" y="962025"/>
                  <a:pt x="1089025" y="1293813"/>
                  <a:pt x="1120775" y="1323975"/>
                </a:cubicBezTo>
                <a:cubicBezTo>
                  <a:pt x="1152525" y="1354137"/>
                  <a:pt x="1406525" y="1085850"/>
                  <a:pt x="1435100" y="1114425"/>
                </a:cubicBezTo>
                <a:cubicBezTo>
                  <a:pt x="1463675" y="1143000"/>
                  <a:pt x="1271588" y="1439863"/>
                  <a:pt x="1292225" y="1495425"/>
                </a:cubicBezTo>
                <a:cubicBezTo>
                  <a:pt x="1312863" y="1550988"/>
                  <a:pt x="1435894" y="1499394"/>
                  <a:pt x="1558925" y="1447800"/>
                </a:cubicBezTo>
              </a:path>
            </a:pathLst>
          </a:custGeom>
          <a:noFill/>
          <a:ln w="3816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30"/>
          <p:cNvSpPr/>
          <p:nvPr/>
        </p:nvSpPr>
        <p:spPr>
          <a:xfrm rot="4620000">
            <a:off x="4285080" y="3669840"/>
            <a:ext cx="896400" cy="890280"/>
          </a:xfrm>
          <a:custGeom>
            <a:avLst/>
            <a:gdLst/>
            <a:ahLst/>
            <a:cxnLst/>
            <a:rect l="l" t="t" r="r" b="b"/>
            <a:pathLst>
              <a:path w="1558925" h="1550988">
                <a:moveTo>
                  <a:pt x="25400" y="0"/>
                </a:moveTo>
                <a:cubicBezTo>
                  <a:pt x="12700" y="146844"/>
                  <a:pt x="0" y="293688"/>
                  <a:pt x="63500" y="314325"/>
                </a:cubicBezTo>
                <a:cubicBezTo>
                  <a:pt x="127000" y="334962"/>
                  <a:pt x="363538" y="79375"/>
                  <a:pt x="406400" y="123825"/>
                </a:cubicBezTo>
                <a:cubicBezTo>
                  <a:pt x="449262" y="168275"/>
                  <a:pt x="282575" y="542925"/>
                  <a:pt x="320675" y="581025"/>
                </a:cubicBezTo>
                <a:cubicBezTo>
                  <a:pt x="358775" y="619125"/>
                  <a:pt x="596900" y="317500"/>
                  <a:pt x="635000" y="352425"/>
                </a:cubicBezTo>
                <a:cubicBezTo>
                  <a:pt x="673100" y="387350"/>
                  <a:pt x="514350" y="757238"/>
                  <a:pt x="549275" y="790575"/>
                </a:cubicBezTo>
                <a:cubicBezTo>
                  <a:pt x="584200" y="823913"/>
                  <a:pt x="812800" y="522288"/>
                  <a:pt x="844550" y="552450"/>
                </a:cubicBezTo>
                <a:cubicBezTo>
                  <a:pt x="876300" y="582612"/>
                  <a:pt x="704850" y="938213"/>
                  <a:pt x="739775" y="971550"/>
                </a:cubicBezTo>
                <a:cubicBezTo>
                  <a:pt x="774700" y="1004888"/>
                  <a:pt x="1023938" y="722313"/>
                  <a:pt x="1054100" y="752475"/>
                </a:cubicBezTo>
                <a:cubicBezTo>
                  <a:pt x="1084262" y="782637"/>
                  <a:pt x="889000" y="1122363"/>
                  <a:pt x="920750" y="1152525"/>
                </a:cubicBezTo>
                <a:cubicBezTo>
                  <a:pt x="952500" y="1182687"/>
                  <a:pt x="1211263" y="904875"/>
                  <a:pt x="1244600" y="933450"/>
                </a:cubicBezTo>
                <a:cubicBezTo>
                  <a:pt x="1277938" y="962025"/>
                  <a:pt x="1089025" y="1293813"/>
                  <a:pt x="1120775" y="1323975"/>
                </a:cubicBezTo>
                <a:cubicBezTo>
                  <a:pt x="1152525" y="1354137"/>
                  <a:pt x="1406525" y="1085850"/>
                  <a:pt x="1435100" y="1114425"/>
                </a:cubicBezTo>
                <a:cubicBezTo>
                  <a:pt x="1463675" y="1143000"/>
                  <a:pt x="1271588" y="1439863"/>
                  <a:pt x="1292225" y="1495425"/>
                </a:cubicBezTo>
                <a:cubicBezTo>
                  <a:pt x="1312863" y="1550988"/>
                  <a:pt x="1435894" y="1499394"/>
                  <a:pt x="1558925" y="1447800"/>
                </a:cubicBezTo>
              </a:path>
            </a:pathLst>
          </a:custGeom>
          <a:noFill/>
          <a:ln w="3816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8" name="Picture 36"/>
          <p:cNvPicPr/>
          <p:nvPr/>
        </p:nvPicPr>
        <p:blipFill>
          <a:blip r:embed="rId6"/>
          <a:stretch/>
        </p:blipFill>
        <p:spPr>
          <a:xfrm>
            <a:off x="8928000" y="98280"/>
            <a:ext cx="1033200" cy="944280"/>
          </a:xfrm>
          <a:prstGeom prst="rect">
            <a:avLst/>
          </a:prstGeom>
          <a:ln>
            <a:noFill/>
          </a:ln>
        </p:spPr>
      </p:pic>
      <p:sp>
        <p:nvSpPr>
          <p:cNvPr id="37" name="CustomShape 1"/>
          <p:cNvSpPr/>
          <p:nvPr/>
        </p:nvSpPr>
        <p:spPr>
          <a:xfrm>
            <a:off x="1917700" y="219240"/>
            <a:ext cx="6864350" cy="581400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Impact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AC7C4849-66E0-441B-9FB6-454E72EDFED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magine 19"/>
          <p:cNvPicPr/>
          <p:nvPr/>
        </p:nvPicPr>
        <p:blipFill>
          <a:blip r:embed="rId2"/>
          <a:stretch/>
        </p:blipFill>
        <p:spPr>
          <a:xfrm>
            <a:off x="-3600" y="0"/>
            <a:ext cx="1922040" cy="1025280"/>
          </a:xfrm>
          <a:prstGeom prst="rect">
            <a:avLst/>
          </a:prstGeom>
          <a:ln>
            <a:noFill/>
          </a:ln>
        </p:spPr>
      </p:pic>
      <p:sp>
        <p:nvSpPr>
          <p:cNvPr id="221" name="CustomShape 3"/>
          <p:cNvSpPr/>
          <p:nvPr/>
        </p:nvSpPr>
        <p:spPr>
          <a:xfrm>
            <a:off x="1463040" y="-52514"/>
            <a:ext cx="7698600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Nested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talk: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outline</a:t>
            </a:r>
            <a:endParaRPr lang="it-IT" sz="2800" b="0" strike="noStrike" spc="-1" dirty="0">
              <a:latin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1FB6A34-D1B7-49DC-AA7D-5956AB114747}"/>
              </a:ext>
            </a:extLst>
          </p:cNvPr>
          <p:cNvSpPr/>
          <p:nvPr/>
        </p:nvSpPr>
        <p:spPr>
          <a:xfrm>
            <a:off x="4385072" y="3595172"/>
            <a:ext cx="2541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pc="-1" dirty="0">
                <a:solidFill>
                  <a:srgbClr val="000000"/>
                </a:solidFill>
              </a:rPr>
              <a:t>Frascati </a:t>
            </a:r>
            <a:r>
              <a:rPr lang="it-IT" spc="-1" dirty="0" err="1">
                <a:solidFill>
                  <a:srgbClr val="000000"/>
                </a:solidFill>
              </a:rPr>
              <a:t>wine</a:t>
            </a:r>
            <a:r>
              <a:rPr lang="it-IT" spc="-1" dirty="0">
                <a:solidFill>
                  <a:srgbClr val="000000"/>
                </a:solidFill>
              </a:rPr>
              <a:t> di sfondo</a:t>
            </a:r>
            <a:endParaRPr lang="it-IT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D0A253B-45A6-4917-AF2B-F9569DF8DCF2}"/>
              </a:ext>
            </a:extLst>
          </p:cNvPr>
          <p:cNvSpPr/>
          <p:nvPr/>
        </p:nvSpPr>
        <p:spPr>
          <a:xfrm>
            <a:off x="330692" y="1477401"/>
            <a:ext cx="9419303" cy="58253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9D816B-4F3D-4979-9847-D718CA5A75B0}"/>
              </a:ext>
            </a:extLst>
          </p:cNvPr>
          <p:cNvSpPr txBox="1"/>
          <p:nvPr/>
        </p:nvSpPr>
        <p:spPr>
          <a:xfrm>
            <a:off x="976015" y="2035277"/>
            <a:ext cx="3128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Possible</a:t>
            </a:r>
            <a:r>
              <a:rPr lang="it-IT" sz="2400" dirty="0"/>
              <a:t> K-</a:t>
            </a:r>
            <a:r>
              <a:rPr lang="it-IT" sz="2400" dirty="0" err="1"/>
              <a:t>atom</a:t>
            </a:r>
            <a:r>
              <a:rPr lang="it-IT" sz="2400" dirty="0"/>
              <a:t> </a:t>
            </a:r>
            <a:r>
              <a:rPr lang="it-IT" sz="2400" dirty="0" err="1"/>
              <a:t>measurements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C2A74A-7755-470C-ADD5-853B15C7B4FD}"/>
              </a:ext>
            </a:extLst>
          </p:cNvPr>
          <p:cNvSpPr txBox="1"/>
          <p:nvPr/>
        </p:nvSpPr>
        <p:spPr>
          <a:xfrm>
            <a:off x="4672945" y="1807638"/>
            <a:ext cx="4581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Low energy range (1-50 </a:t>
            </a:r>
            <a:r>
              <a:rPr lang="it-IT" sz="2400" dirty="0" err="1"/>
              <a:t>keV</a:t>
            </a:r>
            <a:r>
              <a:rPr lang="it-IT" sz="2400" dirty="0"/>
              <a:t>)</a:t>
            </a:r>
          </a:p>
          <a:p>
            <a:endParaRPr lang="it-IT" sz="2400" dirty="0"/>
          </a:p>
          <a:p>
            <a:r>
              <a:rPr lang="it-IT" sz="2400" dirty="0" err="1"/>
              <a:t>Bragg</a:t>
            </a:r>
            <a:r>
              <a:rPr lang="it-IT" sz="2400" dirty="0"/>
              <a:t> </a:t>
            </a:r>
            <a:r>
              <a:rPr lang="it-IT" sz="2400" dirty="0" err="1"/>
              <a:t>spectrometer</a:t>
            </a:r>
            <a:r>
              <a:rPr lang="it-IT" sz="2400" dirty="0"/>
              <a:t>             TES</a:t>
            </a:r>
          </a:p>
          <a:p>
            <a:r>
              <a:rPr lang="it-IT" sz="2400" dirty="0"/>
              <a:t>(VOXES)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886DDD5-12D9-4BF1-89D2-D1CD32C4E3E5}"/>
              </a:ext>
            </a:extLst>
          </p:cNvPr>
          <p:cNvSpPr txBox="1"/>
          <p:nvPr/>
        </p:nvSpPr>
        <p:spPr>
          <a:xfrm>
            <a:off x="976015" y="4187372"/>
            <a:ext cx="265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High energy range (&gt; 50 </a:t>
            </a:r>
            <a:r>
              <a:rPr lang="it-IT" sz="2400" dirty="0" err="1"/>
              <a:t>keV</a:t>
            </a:r>
            <a:r>
              <a:rPr lang="it-IT" sz="2400" dirty="0"/>
              <a:t>)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859D23D-110A-4EEB-8388-662842FE0BDC}"/>
              </a:ext>
            </a:extLst>
          </p:cNvPr>
          <p:cNvSpPr/>
          <p:nvPr/>
        </p:nvSpPr>
        <p:spPr>
          <a:xfrm>
            <a:off x="4547149" y="1694233"/>
            <a:ext cx="4707627" cy="1744560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08CEB2D-2D23-45E8-B5F8-F7FC27964AB7}"/>
              </a:ext>
            </a:extLst>
          </p:cNvPr>
          <p:cNvSpPr txBox="1"/>
          <p:nvPr/>
        </p:nvSpPr>
        <p:spPr>
          <a:xfrm>
            <a:off x="6180169" y="4340670"/>
            <a:ext cx="36045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CsI</a:t>
            </a:r>
            <a:r>
              <a:rPr lang="it-IT" sz="2400" dirty="0"/>
              <a:t>(</a:t>
            </a:r>
            <a:r>
              <a:rPr lang="it-IT" sz="2400" dirty="0" err="1"/>
              <a:t>Tl</a:t>
            </a:r>
            <a:r>
              <a:rPr lang="it-IT" sz="2400" dirty="0"/>
              <a:t>)</a:t>
            </a:r>
          </a:p>
          <a:p>
            <a:endParaRPr lang="it-IT" sz="2400" dirty="0"/>
          </a:p>
          <a:p>
            <a:r>
              <a:rPr lang="it-IT" sz="2400" dirty="0">
                <a:sym typeface="Wingdings" panose="05000000000000000000" pitchFamily="2" charset="2"/>
              </a:rPr>
              <a:t>       SICURA project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 err="1"/>
              <a:t>CdZnTe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34E39FDD-71C9-4768-8E52-28F0A00A76E9}"/>
              </a:ext>
            </a:extLst>
          </p:cNvPr>
          <p:cNvSpPr/>
          <p:nvPr/>
        </p:nvSpPr>
        <p:spPr>
          <a:xfrm>
            <a:off x="4672945" y="2592468"/>
            <a:ext cx="2930012" cy="784830"/>
          </a:xfrm>
          <a:prstGeom prst="round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4FFB80D-B230-4FFF-8C64-8F9D94FA7358}"/>
              </a:ext>
            </a:extLst>
          </p:cNvPr>
          <p:cNvSpPr txBox="1"/>
          <p:nvPr/>
        </p:nvSpPr>
        <p:spPr>
          <a:xfrm>
            <a:off x="1128413" y="5662593"/>
            <a:ext cx="8250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HPGe</a:t>
            </a:r>
            <a:r>
              <a:rPr lang="it-IT" sz="2400" dirty="0"/>
              <a:t> (SIDDHARTA-2)</a:t>
            </a:r>
          </a:p>
          <a:p>
            <a:endParaRPr lang="it-IT" sz="2400" dirty="0"/>
          </a:p>
          <a:p>
            <a:r>
              <a:rPr lang="it-IT" sz="2400" dirty="0"/>
              <a:t>STRONG 2020 -  ASTRA</a:t>
            </a:r>
          </a:p>
          <a:p>
            <a:r>
              <a:rPr lang="it-IT" sz="2400" dirty="0"/>
              <a:t>					      </a:t>
            </a:r>
            <a:r>
              <a:rPr lang="it-IT" sz="2400" dirty="0" err="1"/>
              <a:t>CdTe</a:t>
            </a:r>
            <a:endParaRPr lang="it-IT" sz="2400" dirty="0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6905B9CF-F0C5-4B14-AADE-8DFCE4DF15DF}"/>
              </a:ext>
            </a:extLst>
          </p:cNvPr>
          <p:cNvSpPr/>
          <p:nvPr/>
        </p:nvSpPr>
        <p:spPr>
          <a:xfrm>
            <a:off x="833376" y="3595172"/>
            <a:ext cx="8585127" cy="2511486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0B3633F-622C-4852-BF49-D89F23CF4745}"/>
              </a:ext>
            </a:extLst>
          </p:cNvPr>
          <p:cNvSpPr/>
          <p:nvPr/>
        </p:nvSpPr>
        <p:spPr>
          <a:xfrm>
            <a:off x="1083898" y="6167264"/>
            <a:ext cx="6940561" cy="1064989"/>
          </a:xfrm>
          <a:prstGeom prst="roundRect">
            <a:avLst/>
          </a:prstGeom>
          <a:solidFill>
            <a:srgbClr val="00B05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881AFB1E-2B17-45A3-813D-27DA73C14AF8}"/>
              </a:ext>
            </a:extLst>
          </p:cNvPr>
          <p:cNvSpPr/>
          <p:nvPr/>
        </p:nvSpPr>
        <p:spPr>
          <a:xfrm>
            <a:off x="6055360" y="4340670"/>
            <a:ext cx="3323929" cy="2487103"/>
          </a:xfrm>
          <a:prstGeom prst="roundRect">
            <a:avLst/>
          </a:prstGeom>
          <a:solidFill>
            <a:srgbClr val="7030A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20BA0B2-1BBA-4E90-A2D3-49374F24CA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75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magine 36"/>
          <p:cNvPicPr/>
          <p:nvPr/>
        </p:nvPicPr>
        <p:blipFill>
          <a:blip r:embed="rId3"/>
          <a:stretch/>
        </p:blipFill>
        <p:spPr>
          <a:xfrm>
            <a:off x="-3600" y="0"/>
            <a:ext cx="1923480" cy="1026720"/>
          </a:xfrm>
          <a:prstGeom prst="rect">
            <a:avLst/>
          </a:prstGeom>
          <a:ln>
            <a:noFill/>
          </a:ln>
        </p:spPr>
      </p:pic>
      <p:pic>
        <p:nvPicPr>
          <p:cNvPr id="413" name="Picture 30"/>
          <p:cNvPicPr/>
          <p:nvPr/>
        </p:nvPicPr>
        <p:blipFill>
          <a:blip r:embed="rId4"/>
          <a:stretch/>
        </p:blipFill>
        <p:spPr>
          <a:xfrm>
            <a:off x="0" y="6443640"/>
            <a:ext cx="1069560" cy="1071360"/>
          </a:xfrm>
          <a:prstGeom prst="rect">
            <a:avLst/>
          </a:prstGeom>
          <a:ln>
            <a:noFill/>
          </a:ln>
        </p:spPr>
      </p:pic>
      <p:pic>
        <p:nvPicPr>
          <p:cNvPr id="418" name="Picture 36"/>
          <p:cNvPicPr/>
          <p:nvPr/>
        </p:nvPicPr>
        <p:blipFill>
          <a:blip r:embed="rId5"/>
          <a:stretch/>
        </p:blipFill>
        <p:spPr>
          <a:xfrm>
            <a:off x="8928000" y="98280"/>
            <a:ext cx="1033200" cy="944280"/>
          </a:xfrm>
          <a:prstGeom prst="rect">
            <a:avLst/>
          </a:prstGeom>
          <a:ln>
            <a:noFill/>
          </a:ln>
        </p:spPr>
      </p:pic>
      <p:sp>
        <p:nvSpPr>
          <p:cNvPr id="37" name="CustomShape 1"/>
          <p:cNvSpPr/>
          <p:nvPr/>
        </p:nvSpPr>
        <p:spPr>
          <a:xfrm>
            <a:off x="1917700" y="219240"/>
            <a:ext cx="6864350" cy="581400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VOXES on DA</a:t>
            </a: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  <a:ea typeface="DejaVu Sans"/>
              </a:rPr>
              <a:t>F</a:t>
            </a: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B4BD0678-C897-4E9C-AAFA-536599E08181}"/>
              </a:ext>
            </a:extLst>
          </p:cNvPr>
          <p:cNvSpPr/>
          <p:nvPr/>
        </p:nvSpPr>
        <p:spPr>
          <a:xfrm>
            <a:off x="160920" y="1183115"/>
            <a:ext cx="5350680" cy="557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To be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realized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lang="it-IT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Shielding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around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Detector</a:t>
            </a:r>
            <a:endParaRPr lang="it-IT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Solid support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structure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alignement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it-IT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Available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lang="it-IT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Multi - Crystal support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structure</a:t>
            </a:r>
            <a:endParaRPr lang="it-IT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Target (Solid or Liquid/Gas)</a:t>
            </a:r>
            <a:endParaRPr lang="it-IT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Optics</a:t>
            </a:r>
            <a:endParaRPr lang="it-IT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Alignement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support</a:t>
            </a:r>
            <a:endParaRPr lang="it-IT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Target box</a:t>
            </a:r>
            <a:endParaRPr lang="it-IT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Detector</a:t>
            </a:r>
            <a:endParaRPr lang="it-IT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DAQ (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integ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KM)</a:t>
            </a:r>
            <a:endParaRPr lang="it-IT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600" b="0" strike="noStrike" spc="-1" dirty="0">
              <a:latin typeface="Arial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A2C798B-6D59-43D9-AA16-9F5B6968714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3760" y="4248395"/>
            <a:ext cx="3769560" cy="3311280"/>
          </a:xfrm>
          <a:prstGeom prst="rect">
            <a:avLst/>
          </a:prstGeom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87584C6-9C9A-4787-83DC-8FB748CFA22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752000" y="1042560"/>
            <a:ext cx="5325480" cy="3330720"/>
          </a:xfrm>
          <a:prstGeom prst="rect">
            <a:avLst/>
          </a:prstGeom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88D42DA-43C6-4FB8-952B-7CAD643D9B99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805506" y="4382582"/>
            <a:ext cx="4064400" cy="3164040"/>
          </a:xfrm>
          <a:prstGeom prst="rect">
            <a:avLst/>
          </a:prstGeom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779337-1CCA-43B1-AA24-A95D00A5884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</a:blip>
          <a:stretch>
            <a:fillRect/>
          </a:stretch>
        </p:blipFill>
        <p:spPr>
          <a:xfrm>
            <a:off x="0" y="-2851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120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magine 2"/>
          <p:cNvPicPr/>
          <p:nvPr/>
        </p:nvPicPr>
        <p:blipFill>
          <a:blip r:embed="rId3"/>
          <a:stretch/>
        </p:blipFill>
        <p:spPr>
          <a:xfrm>
            <a:off x="4989240" y="488160"/>
            <a:ext cx="3704040" cy="6163200"/>
          </a:xfrm>
          <a:prstGeom prst="rect">
            <a:avLst/>
          </a:prstGeom>
          <a:ln>
            <a:noFill/>
          </a:ln>
        </p:spPr>
      </p:pic>
      <p:pic>
        <p:nvPicPr>
          <p:cNvPr id="374" name="Picture 13"/>
          <p:cNvPicPr/>
          <p:nvPr/>
        </p:nvPicPr>
        <p:blipFill>
          <a:blip r:embed="rId4"/>
          <a:stretch/>
        </p:blipFill>
        <p:spPr>
          <a:xfrm>
            <a:off x="8928000" y="98280"/>
            <a:ext cx="1031400" cy="942480"/>
          </a:xfrm>
          <a:prstGeom prst="rect">
            <a:avLst/>
          </a:prstGeom>
          <a:ln>
            <a:noFill/>
          </a:ln>
        </p:spPr>
      </p:pic>
      <p:pic>
        <p:nvPicPr>
          <p:cNvPr id="375" name="Picture 8"/>
          <p:cNvPicPr/>
          <p:nvPr/>
        </p:nvPicPr>
        <p:blipFill>
          <a:blip r:embed="rId4"/>
          <a:stretch/>
        </p:blipFill>
        <p:spPr>
          <a:xfrm>
            <a:off x="8928000" y="98280"/>
            <a:ext cx="1029960" cy="941040"/>
          </a:xfrm>
          <a:prstGeom prst="rect">
            <a:avLst/>
          </a:prstGeom>
          <a:ln>
            <a:noFill/>
          </a:ln>
        </p:spPr>
      </p:pic>
      <p:sp>
        <p:nvSpPr>
          <p:cNvPr id="376" name="CustomShape 1"/>
          <p:cNvSpPr/>
          <p:nvPr/>
        </p:nvSpPr>
        <p:spPr>
          <a:xfrm>
            <a:off x="792000" y="1296000"/>
            <a:ext cx="25048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2"/>
          <p:cNvSpPr/>
          <p:nvPr/>
        </p:nvSpPr>
        <p:spPr>
          <a:xfrm flipH="1" flipV="1">
            <a:off x="6858360" y="4151520"/>
            <a:ext cx="1517040" cy="680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8" name="CustomShape 3"/>
          <p:cNvSpPr/>
          <p:nvPr/>
        </p:nvSpPr>
        <p:spPr>
          <a:xfrm>
            <a:off x="4457520" y="3099600"/>
            <a:ext cx="1958760" cy="91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9" name="CustomShape 4"/>
          <p:cNvSpPr/>
          <p:nvPr/>
        </p:nvSpPr>
        <p:spPr>
          <a:xfrm flipH="1">
            <a:off x="5261760" y="4188960"/>
            <a:ext cx="1131840" cy="99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B05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0" name="CustomShape 5"/>
          <p:cNvSpPr/>
          <p:nvPr/>
        </p:nvSpPr>
        <p:spPr>
          <a:xfrm>
            <a:off x="4449960" y="2495160"/>
            <a:ext cx="5270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FF0000"/>
                </a:solidFill>
                <a:latin typeface="Arial"/>
                <a:ea typeface="DejaVu Sans"/>
              </a:rPr>
              <a:t>e+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381" name="CustomShape 6"/>
          <p:cNvSpPr/>
          <p:nvPr/>
        </p:nvSpPr>
        <p:spPr>
          <a:xfrm>
            <a:off x="8275320" y="4119840"/>
            <a:ext cx="45108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FF0000"/>
                </a:solidFill>
                <a:latin typeface="Arial"/>
                <a:ea typeface="DejaVu Sans"/>
              </a:rPr>
              <a:t>e-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382" name="CustomShape 7"/>
          <p:cNvSpPr/>
          <p:nvPr/>
        </p:nvSpPr>
        <p:spPr>
          <a:xfrm>
            <a:off x="5266080" y="4350960"/>
            <a:ext cx="4845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B050"/>
                </a:solidFill>
                <a:latin typeface="Arial"/>
                <a:ea typeface="DejaVu Sans"/>
              </a:rPr>
              <a:t>K-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383" name="CustomShape 8"/>
          <p:cNvSpPr/>
          <p:nvPr/>
        </p:nvSpPr>
        <p:spPr>
          <a:xfrm>
            <a:off x="4806000" y="4660200"/>
            <a:ext cx="1105920" cy="1023120"/>
          </a:xfrm>
          <a:prstGeom prst="ellipse">
            <a:avLst/>
          </a:prstGeom>
          <a:solidFill>
            <a:srgbClr val="FFFF00">
              <a:alpha val="47000"/>
            </a:srgbClr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4" name="CustomShape 9"/>
          <p:cNvSpPr/>
          <p:nvPr/>
        </p:nvSpPr>
        <p:spPr>
          <a:xfrm>
            <a:off x="288000" y="1440000"/>
            <a:ext cx="428400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Possibility to use a gaseous target to increase efficiency</a:t>
            </a:r>
            <a:endParaRPr lang="it-IT" sz="1600" b="0" strike="noStrike" spc="-1">
              <a:latin typeface="Arial"/>
            </a:endParaRPr>
          </a:p>
        </p:txBody>
      </p:sp>
      <p:pic>
        <p:nvPicPr>
          <p:cNvPr id="385" name="Immagine 8"/>
          <p:cNvPicPr/>
          <p:nvPr/>
        </p:nvPicPr>
        <p:blipFill>
          <a:blip r:embed="rId5"/>
          <a:stretch/>
        </p:blipFill>
        <p:spPr>
          <a:xfrm rot="1051800">
            <a:off x="626400" y="3907440"/>
            <a:ext cx="4090680" cy="1172160"/>
          </a:xfrm>
          <a:prstGeom prst="rect">
            <a:avLst/>
          </a:prstGeom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86" name="CustomShape 10"/>
          <p:cNvSpPr/>
          <p:nvPr/>
        </p:nvSpPr>
        <p:spPr>
          <a:xfrm>
            <a:off x="288000" y="2340360"/>
            <a:ext cx="4284000" cy="60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Possibility to measure different lines in parallel (cascade process)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387" name="CustomShape 11"/>
          <p:cNvSpPr/>
          <p:nvPr/>
        </p:nvSpPr>
        <p:spPr>
          <a:xfrm rot="17460000">
            <a:off x="4710960" y="4444560"/>
            <a:ext cx="162720" cy="854640"/>
          </a:xfrm>
          <a:custGeom>
            <a:avLst/>
            <a:gdLst/>
            <a:ahLst/>
            <a:cxnLst/>
            <a:rect l="l" t="t" r="r" b="b"/>
            <a:pathLst>
              <a:path w="420130" h="994032">
                <a:moveTo>
                  <a:pt x="75513" y="0"/>
                </a:moveTo>
                <a:cubicBezTo>
                  <a:pt x="246448" y="19221"/>
                  <a:pt x="417384" y="38443"/>
                  <a:pt x="405027" y="82378"/>
                </a:cubicBezTo>
                <a:cubicBezTo>
                  <a:pt x="392670" y="126313"/>
                  <a:pt x="0" y="210064"/>
                  <a:pt x="1373" y="263610"/>
                </a:cubicBezTo>
                <a:cubicBezTo>
                  <a:pt x="2746" y="317156"/>
                  <a:pt x="406400" y="341870"/>
                  <a:pt x="413265" y="403654"/>
                </a:cubicBezTo>
                <a:cubicBezTo>
                  <a:pt x="420130" y="465438"/>
                  <a:pt x="49427" y="578021"/>
                  <a:pt x="42562" y="634313"/>
                </a:cubicBezTo>
                <a:cubicBezTo>
                  <a:pt x="35697" y="690605"/>
                  <a:pt x="330886" y="686486"/>
                  <a:pt x="372075" y="741405"/>
                </a:cubicBezTo>
                <a:cubicBezTo>
                  <a:pt x="413264" y="796324"/>
                  <a:pt x="299308" y="933622"/>
                  <a:pt x="289697" y="963827"/>
                </a:cubicBezTo>
                <a:cubicBezTo>
                  <a:pt x="280086" y="994032"/>
                  <a:pt x="311665" y="929502"/>
                  <a:pt x="314411" y="922637"/>
                </a:cubicBezTo>
                <a:cubicBezTo>
                  <a:pt x="317157" y="915772"/>
                  <a:pt x="311665" y="919204"/>
                  <a:pt x="306173" y="922637"/>
                </a:cubicBezTo>
              </a:path>
            </a:pathLst>
          </a:custGeom>
          <a:noFill/>
          <a:ln w="223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8" name="Immagine 22"/>
          <p:cNvPicPr/>
          <p:nvPr/>
        </p:nvPicPr>
        <p:blipFill>
          <a:blip r:embed="rId5"/>
          <a:stretch/>
        </p:blipFill>
        <p:spPr>
          <a:xfrm rot="20080200">
            <a:off x="1546560" y="5675400"/>
            <a:ext cx="3624480" cy="1113120"/>
          </a:xfrm>
          <a:prstGeom prst="rect">
            <a:avLst/>
          </a:prstGeom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89" name="CustomShape 12"/>
          <p:cNvSpPr/>
          <p:nvPr/>
        </p:nvSpPr>
        <p:spPr>
          <a:xfrm rot="15120000">
            <a:off x="4858920" y="4847040"/>
            <a:ext cx="104400" cy="857160"/>
          </a:xfrm>
          <a:custGeom>
            <a:avLst/>
            <a:gdLst/>
            <a:ahLst/>
            <a:cxnLst/>
            <a:rect l="l" t="t" r="r" b="b"/>
            <a:pathLst>
              <a:path w="420130" h="994032">
                <a:moveTo>
                  <a:pt x="75513" y="0"/>
                </a:moveTo>
                <a:cubicBezTo>
                  <a:pt x="246448" y="19221"/>
                  <a:pt x="417384" y="38443"/>
                  <a:pt x="405027" y="82378"/>
                </a:cubicBezTo>
                <a:cubicBezTo>
                  <a:pt x="392670" y="126313"/>
                  <a:pt x="0" y="210064"/>
                  <a:pt x="1373" y="263610"/>
                </a:cubicBezTo>
                <a:cubicBezTo>
                  <a:pt x="2746" y="317156"/>
                  <a:pt x="406400" y="341870"/>
                  <a:pt x="413265" y="403654"/>
                </a:cubicBezTo>
                <a:cubicBezTo>
                  <a:pt x="420130" y="465438"/>
                  <a:pt x="49427" y="578021"/>
                  <a:pt x="42562" y="634313"/>
                </a:cubicBezTo>
                <a:cubicBezTo>
                  <a:pt x="35697" y="690605"/>
                  <a:pt x="330886" y="686486"/>
                  <a:pt x="372075" y="741405"/>
                </a:cubicBezTo>
                <a:cubicBezTo>
                  <a:pt x="413264" y="796324"/>
                  <a:pt x="299308" y="933622"/>
                  <a:pt x="289697" y="963827"/>
                </a:cubicBezTo>
                <a:cubicBezTo>
                  <a:pt x="280086" y="994032"/>
                  <a:pt x="311665" y="929502"/>
                  <a:pt x="314411" y="922637"/>
                </a:cubicBezTo>
                <a:cubicBezTo>
                  <a:pt x="317157" y="915772"/>
                  <a:pt x="311665" y="919204"/>
                  <a:pt x="306173" y="922637"/>
                </a:cubicBezTo>
              </a:path>
            </a:pathLst>
          </a:custGeom>
          <a:noFill/>
          <a:ln w="223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13"/>
          <p:cNvSpPr/>
          <p:nvPr/>
        </p:nvSpPr>
        <p:spPr>
          <a:xfrm rot="1070400">
            <a:off x="477000" y="4881960"/>
            <a:ext cx="293148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KC (4→3) @ 22 keV (n=2) 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91" name="CustomShape 14"/>
          <p:cNvSpPr/>
          <p:nvPr/>
        </p:nvSpPr>
        <p:spPr>
          <a:xfrm rot="1070400">
            <a:off x="413280" y="5133960"/>
            <a:ext cx="293148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KC (7→4) @ 19.1 keV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92" name="CustomShape 15"/>
          <p:cNvSpPr/>
          <p:nvPr/>
        </p:nvSpPr>
        <p:spPr>
          <a:xfrm>
            <a:off x="4800240" y="6337800"/>
            <a:ext cx="2812680" cy="5270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3" name="Immagine 22"/>
          <p:cNvPicPr/>
          <p:nvPr/>
        </p:nvPicPr>
        <p:blipFill>
          <a:blip r:embed="rId5"/>
          <a:stretch/>
        </p:blipFill>
        <p:spPr>
          <a:xfrm rot="1503600">
            <a:off x="5657400" y="5734440"/>
            <a:ext cx="3624480" cy="1113120"/>
          </a:xfrm>
          <a:prstGeom prst="rect">
            <a:avLst/>
          </a:prstGeom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94" name="CustomShape 16"/>
          <p:cNvSpPr/>
          <p:nvPr/>
        </p:nvSpPr>
        <p:spPr>
          <a:xfrm rot="20052600">
            <a:off x="2643120" y="6462000"/>
            <a:ext cx="293148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KC (5→4) @ 10.2 keV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95" name="CustomShape 17"/>
          <p:cNvSpPr/>
          <p:nvPr/>
        </p:nvSpPr>
        <p:spPr>
          <a:xfrm rot="1432800">
            <a:off x="5605920" y="6663600"/>
            <a:ext cx="293148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KC (6→5) @ 5.5 keV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96" name="CustomShape 18"/>
          <p:cNvSpPr/>
          <p:nvPr/>
        </p:nvSpPr>
        <p:spPr>
          <a:xfrm rot="20052600">
            <a:off x="2762280" y="6697440"/>
            <a:ext cx="293148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KC (6→4) @ 15.7 keV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97" name="CustomShape 19"/>
          <p:cNvSpPr/>
          <p:nvPr/>
        </p:nvSpPr>
        <p:spPr>
          <a:xfrm rot="1432800">
            <a:off x="5492160" y="6915600"/>
            <a:ext cx="293148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KC (5→4) @ 10.2 keV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98" name="CustomShape 20"/>
          <p:cNvSpPr/>
          <p:nvPr/>
        </p:nvSpPr>
        <p:spPr>
          <a:xfrm rot="17460000">
            <a:off x="5819400" y="4891320"/>
            <a:ext cx="162720" cy="854640"/>
          </a:xfrm>
          <a:custGeom>
            <a:avLst/>
            <a:gdLst/>
            <a:ahLst/>
            <a:cxnLst/>
            <a:rect l="l" t="t" r="r" b="b"/>
            <a:pathLst>
              <a:path w="420130" h="994032">
                <a:moveTo>
                  <a:pt x="75513" y="0"/>
                </a:moveTo>
                <a:cubicBezTo>
                  <a:pt x="246448" y="19221"/>
                  <a:pt x="417384" y="38443"/>
                  <a:pt x="405027" y="82378"/>
                </a:cubicBezTo>
                <a:cubicBezTo>
                  <a:pt x="392670" y="126313"/>
                  <a:pt x="0" y="210064"/>
                  <a:pt x="1373" y="263610"/>
                </a:cubicBezTo>
                <a:cubicBezTo>
                  <a:pt x="2746" y="317156"/>
                  <a:pt x="406400" y="341870"/>
                  <a:pt x="413265" y="403654"/>
                </a:cubicBezTo>
                <a:cubicBezTo>
                  <a:pt x="420130" y="465438"/>
                  <a:pt x="49427" y="578021"/>
                  <a:pt x="42562" y="634313"/>
                </a:cubicBezTo>
                <a:cubicBezTo>
                  <a:pt x="35697" y="690605"/>
                  <a:pt x="330886" y="686486"/>
                  <a:pt x="372075" y="741405"/>
                </a:cubicBezTo>
                <a:cubicBezTo>
                  <a:pt x="413264" y="796324"/>
                  <a:pt x="299308" y="933622"/>
                  <a:pt x="289697" y="963827"/>
                </a:cubicBezTo>
                <a:cubicBezTo>
                  <a:pt x="280086" y="994032"/>
                  <a:pt x="311665" y="929502"/>
                  <a:pt x="314411" y="922637"/>
                </a:cubicBezTo>
                <a:cubicBezTo>
                  <a:pt x="317157" y="915772"/>
                  <a:pt x="311665" y="919204"/>
                  <a:pt x="306173" y="922637"/>
                </a:cubicBezTo>
              </a:path>
            </a:pathLst>
          </a:custGeom>
          <a:noFill/>
          <a:ln w="223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0" name="Immagine 18"/>
          <p:cNvPicPr/>
          <p:nvPr/>
        </p:nvPicPr>
        <p:blipFill>
          <a:blip r:embed="rId6"/>
          <a:stretch/>
        </p:blipFill>
        <p:spPr>
          <a:xfrm>
            <a:off x="-3240" y="0"/>
            <a:ext cx="1923120" cy="1026360"/>
          </a:xfrm>
          <a:prstGeom prst="rect">
            <a:avLst/>
          </a:prstGeom>
          <a:ln>
            <a:noFill/>
          </a:ln>
        </p:spPr>
      </p:pic>
      <p:sp>
        <p:nvSpPr>
          <p:cNvPr id="30" name="CustomShape 1">
            <a:extLst>
              <a:ext uri="{FF2B5EF4-FFF2-40B4-BE49-F238E27FC236}">
                <a16:creationId xmlns:a16="http://schemas.microsoft.com/office/drawing/2014/main" id="{21B61A36-D744-41ED-BE04-A5710B2CD822}"/>
              </a:ext>
            </a:extLst>
          </p:cNvPr>
          <p:cNvSpPr/>
          <p:nvPr/>
        </p:nvSpPr>
        <p:spPr>
          <a:xfrm>
            <a:off x="1917700" y="93112"/>
            <a:ext cx="6864350" cy="581400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(Future) VOXES on DA</a:t>
            </a: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  <a:ea typeface="DejaVu Sans"/>
              </a:rPr>
              <a:t>F</a:t>
            </a: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 (?)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DF403CC-AD68-4D5B-8D06-DBCFEBDC0CBB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0" y="6443640"/>
            <a:ext cx="1069560" cy="1071360"/>
          </a:xfrm>
          <a:prstGeom prst="rect">
            <a:avLst/>
          </a:prstGeom>
          <a:ln>
            <a:noFill/>
          </a:ln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BE51B938-7E03-48E2-B809-12E256CB095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magine 178"/>
          <p:cNvPicPr/>
          <p:nvPr/>
        </p:nvPicPr>
        <p:blipFill>
          <a:blip r:embed="rId2"/>
          <a:stretch/>
        </p:blipFill>
        <p:spPr>
          <a:xfrm>
            <a:off x="4176000" y="533160"/>
            <a:ext cx="5759280" cy="5568840"/>
          </a:xfrm>
          <a:prstGeom prst="rect">
            <a:avLst/>
          </a:prstGeom>
          <a:ln>
            <a:noFill/>
          </a:ln>
        </p:spPr>
      </p:pic>
      <p:sp>
        <p:nvSpPr>
          <p:cNvPr id="180" name="CustomShape 1"/>
          <p:cNvSpPr/>
          <p:nvPr/>
        </p:nvSpPr>
        <p:spPr>
          <a:xfrm>
            <a:off x="190440" y="1080000"/>
            <a:ext cx="4488840" cy="193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it-IT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The main disagreement is between the two most recent and precise measurements (x-ray energies from kaonic atoms):</a:t>
            </a:r>
            <a:endParaRPr lang="it-IT" sz="1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181" name="Picture 10"/>
          <p:cNvPicPr/>
          <p:nvPr/>
        </p:nvPicPr>
        <p:blipFill>
          <a:blip r:embed="rId3"/>
          <a:stretch/>
        </p:blipFill>
        <p:spPr>
          <a:xfrm>
            <a:off x="300600" y="1800000"/>
            <a:ext cx="3262680" cy="2063160"/>
          </a:xfrm>
          <a:prstGeom prst="rect">
            <a:avLst/>
          </a:prstGeom>
          <a:ln>
            <a:solidFill>
              <a:srgbClr val="FF3333"/>
            </a:solidFill>
          </a:ln>
        </p:spPr>
      </p:pic>
      <p:sp>
        <p:nvSpPr>
          <p:cNvPr id="182" name="CustomShape 2"/>
          <p:cNvSpPr/>
          <p:nvPr/>
        </p:nvSpPr>
        <p:spPr>
          <a:xfrm>
            <a:off x="3348000" y="6243840"/>
            <a:ext cx="4093920" cy="120744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40000" lnSpcReduction="2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it-IT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    m</a:t>
            </a:r>
            <a:r>
              <a:rPr lang="it-IT" sz="2800" b="1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K</a:t>
            </a:r>
            <a:r>
              <a:rPr lang="it-IT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=493.636±0.011 MeV    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K.P. Gall et al. 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</a:t>
            </a:r>
            <a:r>
              <a:rPr lang="it-IT" sz="2900" b="0" strike="noStrike" spc="-1">
                <a:solidFill>
                  <a:srgbClr val="000000"/>
                </a:solidFill>
                <a:latin typeface="Calibri"/>
                <a:ea typeface="DejaVu Sans"/>
              </a:rPr>
              <a:t>Phys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Rev. Lett. 60 (1988)186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K</a:t>
            </a:r>
            <a:r>
              <a:rPr lang="it-IT" sz="28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Pb, K</a:t>
            </a:r>
            <a:r>
              <a:rPr lang="it-IT" sz="28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W; HPGe detector (1 keV), </a:t>
            </a:r>
            <a:r>
              <a:rPr lang="it-IT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K</a:t>
            </a:r>
            <a:r>
              <a:rPr lang="it-IT" sz="2800" b="1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r>
              <a:rPr lang="it-IT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Pb (9 -&gt; 8),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K</a:t>
            </a:r>
            <a:r>
              <a:rPr lang="it-IT" sz="28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Pb (11 -&gt; 10), K</a:t>
            </a:r>
            <a:r>
              <a:rPr lang="it-IT" sz="28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W (9 -&gt; 8),</a:t>
            </a:r>
            <a:r>
              <a:rPr lang="it-IT" sz="28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K</a:t>
            </a:r>
            <a:r>
              <a:rPr lang="it-IT" sz="28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W  (11 -&gt; 10),    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it-IT" sz="2800" b="0" strike="noStrike" spc="-1">
              <a:latin typeface="Arial"/>
            </a:endParaRPr>
          </a:p>
        </p:txBody>
      </p:sp>
      <p:pic>
        <p:nvPicPr>
          <p:cNvPr id="183" name="Content Placeholder 3"/>
          <p:cNvPicPr/>
          <p:nvPr/>
        </p:nvPicPr>
        <p:blipFill>
          <a:blip r:embed="rId4"/>
          <a:stretch/>
        </p:blipFill>
        <p:spPr>
          <a:xfrm>
            <a:off x="295920" y="5408640"/>
            <a:ext cx="2907360" cy="2122920"/>
          </a:xfrm>
          <a:prstGeom prst="rect">
            <a:avLst/>
          </a:prstGeom>
          <a:ln>
            <a:solidFill>
              <a:srgbClr val="3333FF"/>
            </a:solidFill>
          </a:ln>
        </p:spPr>
      </p:pic>
      <p:sp>
        <p:nvSpPr>
          <p:cNvPr id="184" name="CustomShape 3"/>
          <p:cNvSpPr/>
          <p:nvPr/>
        </p:nvSpPr>
        <p:spPr>
          <a:xfrm>
            <a:off x="1584000" y="533160"/>
            <a:ext cx="2273040" cy="67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4"/>
          <p:cNvSpPr/>
          <p:nvPr/>
        </p:nvSpPr>
        <p:spPr>
          <a:xfrm>
            <a:off x="2016000" y="72000"/>
            <a:ext cx="6623640" cy="46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K- mass </a:t>
            </a:r>
            <a:r>
              <a:rPr lang="it-IT" sz="2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precision</a:t>
            </a:r>
            <a:r>
              <a:rPr lang="it-IT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measurement</a:t>
            </a:r>
            <a:endParaRPr lang="it-IT" sz="2600" b="0" strike="noStrike" spc="-1" dirty="0">
              <a:latin typeface="Arial"/>
            </a:endParaRPr>
          </a:p>
        </p:txBody>
      </p:sp>
      <p:sp>
        <p:nvSpPr>
          <p:cNvPr id="186" name="CustomShape 5"/>
          <p:cNvSpPr/>
          <p:nvPr/>
        </p:nvSpPr>
        <p:spPr>
          <a:xfrm>
            <a:off x="288000" y="3894120"/>
            <a:ext cx="3669120" cy="1433160"/>
          </a:xfrm>
          <a:prstGeom prst="rect">
            <a:avLst/>
          </a:prstGeom>
          <a:noFill/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1300" b="1" strike="noStrike" spc="-1">
                <a:solidFill>
                  <a:srgbClr val="000000"/>
                </a:solidFill>
                <a:latin typeface="Calibri"/>
                <a:ea typeface="DejaVu Sans"/>
              </a:rPr>
              <a:t>m</a:t>
            </a:r>
            <a:r>
              <a:rPr lang="it-IT" sz="1300" b="1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K</a:t>
            </a:r>
            <a:r>
              <a:rPr lang="it-IT" sz="1300" b="1" strike="noStrike" spc="-1">
                <a:solidFill>
                  <a:srgbClr val="000000"/>
                </a:solidFill>
                <a:latin typeface="Calibri"/>
                <a:ea typeface="DejaVu Sans"/>
              </a:rPr>
              <a:t>=493.696±0.007 MeV    </a:t>
            </a:r>
            <a:endParaRPr lang="it-IT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3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A.S. Denisov et al. </a:t>
            </a:r>
            <a:endParaRPr lang="it-IT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3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JEPT Lett. 54 (1991)558</a:t>
            </a:r>
            <a:endParaRPr lang="it-IT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3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K</a:t>
            </a:r>
            <a:r>
              <a:rPr lang="it-IT" sz="13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- 12</a:t>
            </a:r>
            <a:r>
              <a:rPr lang="it-IT" sz="1300" b="0" strike="noStrike" spc="-1">
                <a:solidFill>
                  <a:srgbClr val="000000"/>
                </a:solidFill>
                <a:latin typeface="Calibri"/>
                <a:ea typeface="DejaVu Sans"/>
              </a:rPr>
              <a:t>C, crystal diffraction spectrometer </a:t>
            </a:r>
            <a:endParaRPr lang="it-IT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3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(6.3 eV at 22.1 keV), 4f-3d </a:t>
            </a:r>
            <a:endParaRPr lang="it-IT" sz="1300" b="0" strike="noStrike" spc="-1">
              <a:latin typeface="Arial"/>
            </a:endParaRPr>
          </a:p>
        </p:txBody>
      </p:sp>
      <p:sp>
        <p:nvSpPr>
          <p:cNvPr id="187" name="CustomShape 6"/>
          <p:cNvSpPr/>
          <p:nvPr/>
        </p:nvSpPr>
        <p:spPr>
          <a:xfrm>
            <a:off x="5714280" y="2844000"/>
            <a:ext cx="287280" cy="287280"/>
          </a:xfrm>
          <a:prstGeom prst="ellipse">
            <a:avLst/>
          </a:prstGeom>
          <a:noFill/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7"/>
          <p:cNvSpPr/>
          <p:nvPr/>
        </p:nvSpPr>
        <p:spPr>
          <a:xfrm>
            <a:off x="5220000" y="3024000"/>
            <a:ext cx="287280" cy="287280"/>
          </a:xfrm>
          <a:prstGeom prst="ellipse">
            <a:avLst/>
          </a:prstGeom>
          <a:noFill/>
          <a:ln w="3600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0" name="Immagine 18"/>
          <p:cNvPicPr/>
          <p:nvPr/>
        </p:nvPicPr>
        <p:blipFill>
          <a:blip r:embed="rId5"/>
          <a:stretch/>
        </p:blipFill>
        <p:spPr>
          <a:xfrm>
            <a:off x="-3240" y="0"/>
            <a:ext cx="1922760" cy="1026000"/>
          </a:xfrm>
          <a:prstGeom prst="rect">
            <a:avLst/>
          </a:prstGeom>
          <a:ln>
            <a:noFill/>
          </a:ln>
        </p:spPr>
      </p:pic>
      <p:sp>
        <p:nvSpPr>
          <p:cNvPr id="191" name="CustomShape 8"/>
          <p:cNvSpPr/>
          <p:nvPr/>
        </p:nvSpPr>
        <p:spPr>
          <a:xfrm>
            <a:off x="5639400" y="1008000"/>
            <a:ext cx="4368240" cy="23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000" b="0" u="sng" strike="noStrike" spc="-1">
                <a:solidFill>
                  <a:srgbClr val="0000FF"/>
                </a:solidFill>
                <a:uFillTx/>
                <a:latin typeface="Arial"/>
                <a:hlinkClick r:id="rId6"/>
              </a:rPr>
              <a:t>M. Tanabashi et al.(Particle Data Group)</a:t>
            </a:r>
            <a:r>
              <a:rPr lang="it-IT" sz="1000" b="0" strike="noStrike" spc="-1">
                <a:solidFill>
                  <a:srgbClr val="0000FF"/>
                </a:solidFill>
                <a:latin typeface="Arial"/>
              </a:rPr>
              <a:t>, </a:t>
            </a:r>
            <a:r>
              <a:rPr lang="it-IT" sz="1000" b="0" u="sng" strike="noStrike" spc="-1">
                <a:solidFill>
                  <a:srgbClr val="0000FF"/>
                </a:solidFill>
                <a:uFillTx/>
                <a:latin typeface="Arial"/>
                <a:hlinkClick r:id="rId7"/>
              </a:rPr>
              <a:t>Phys. Rev. D 98, 030001 (2018).</a:t>
            </a:r>
            <a:r>
              <a:rPr lang="it-IT" sz="1000" b="0" strike="noStrike" spc="-1">
                <a:solidFill>
                  <a:srgbClr val="0000FF"/>
                </a:solidFill>
                <a:latin typeface="Arial"/>
              </a:rPr>
              <a:t> </a:t>
            </a:r>
            <a:endParaRPr lang="it-IT" sz="1000" b="0" strike="noStrike" spc="-1">
              <a:latin typeface="Arial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950FEEC-8720-4D6C-9219-A4C518DDF69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266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015578B6-9BF3-46AB-A840-51F680CD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  <p:pic>
        <p:nvPicPr>
          <p:cNvPr id="192" name="Immagine 191"/>
          <p:cNvPicPr/>
          <p:nvPr/>
        </p:nvPicPr>
        <p:blipFill>
          <a:blip r:embed="rId3"/>
          <a:stretch/>
        </p:blipFill>
        <p:spPr>
          <a:xfrm>
            <a:off x="72000" y="1082880"/>
            <a:ext cx="2696760" cy="716400"/>
          </a:xfrm>
          <a:prstGeom prst="rect">
            <a:avLst/>
          </a:prstGeom>
          <a:ln>
            <a:noFill/>
          </a:ln>
        </p:spPr>
      </p:pic>
      <p:pic>
        <p:nvPicPr>
          <p:cNvPr id="193" name="Immagine 192"/>
          <p:cNvPicPr/>
          <p:nvPr/>
        </p:nvPicPr>
        <p:blipFill>
          <a:blip r:embed="rId4"/>
          <a:stretch/>
        </p:blipFill>
        <p:spPr>
          <a:xfrm>
            <a:off x="72000" y="2190240"/>
            <a:ext cx="1727280" cy="607320"/>
          </a:xfrm>
          <a:prstGeom prst="rect">
            <a:avLst/>
          </a:prstGeom>
          <a:ln>
            <a:noFill/>
          </a:ln>
        </p:spPr>
      </p:pic>
      <p:pic>
        <p:nvPicPr>
          <p:cNvPr id="194" name="Immagine 193"/>
          <p:cNvPicPr/>
          <p:nvPr/>
        </p:nvPicPr>
        <p:blipFill>
          <a:blip r:embed="rId5"/>
          <a:stretch/>
        </p:blipFill>
        <p:spPr>
          <a:xfrm>
            <a:off x="72000" y="3240000"/>
            <a:ext cx="1727280" cy="722520"/>
          </a:xfrm>
          <a:prstGeom prst="rect">
            <a:avLst/>
          </a:prstGeom>
          <a:ln>
            <a:noFill/>
          </a:ln>
        </p:spPr>
      </p:pic>
      <p:pic>
        <p:nvPicPr>
          <p:cNvPr id="195" name="Immagine 194"/>
          <p:cNvPicPr/>
          <p:nvPr/>
        </p:nvPicPr>
        <p:blipFill>
          <a:blip r:embed="rId6"/>
          <a:stretch/>
        </p:blipFill>
        <p:spPr>
          <a:xfrm>
            <a:off x="36000" y="4680000"/>
            <a:ext cx="3851280" cy="741600"/>
          </a:xfrm>
          <a:prstGeom prst="rect">
            <a:avLst/>
          </a:prstGeom>
          <a:ln>
            <a:noFill/>
          </a:ln>
        </p:spPr>
      </p:pic>
      <p:pic>
        <p:nvPicPr>
          <p:cNvPr id="196" name="Immagine 195"/>
          <p:cNvPicPr/>
          <p:nvPr/>
        </p:nvPicPr>
        <p:blipFill>
          <a:blip r:embed="rId7"/>
          <a:stretch/>
        </p:blipFill>
        <p:spPr>
          <a:xfrm>
            <a:off x="114480" y="6480000"/>
            <a:ext cx="3661560" cy="774000"/>
          </a:xfrm>
          <a:prstGeom prst="rect">
            <a:avLst/>
          </a:prstGeom>
          <a:ln>
            <a:noFill/>
          </a:ln>
        </p:spPr>
      </p:pic>
      <p:pic>
        <p:nvPicPr>
          <p:cNvPr id="197" name="Immagine 196"/>
          <p:cNvPicPr/>
          <p:nvPr/>
        </p:nvPicPr>
        <p:blipFill>
          <a:blip r:embed="rId8"/>
          <a:stretch/>
        </p:blipFill>
        <p:spPr>
          <a:xfrm>
            <a:off x="5688000" y="720000"/>
            <a:ext cx="2826720" cy="671760"/>
          </a:xfrm>
          <a:prstGeom prst="rect">
            <a:avLst/>
          </a:prstGeom>
          <a:ln>
            <a:noFill/>
          </a:ln>
        </p:spPr>
      </p:pic>
      <p:sp>
        <p:nvSpPr>
          <p:cNvPr id="198" name="CustomShape 1"/>
          <p:cNvSpPr/>
          <p:nvPr/>
        </p:nvSpPr>
        <p:spPr>
          <a:xfrm>
            <a:off x="2166040" y="72360"/>
            <a:ext cx="5183280" cy="46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K- mass </a:t>
            </a:r>
            <a:r>
              <a:rPr lang="it-IT" sz="2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error</a:t>
            </a:r>
            <a:r>
              <a:rPr lang="it-IT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(rough) </a:t>
            </a:r>
            <a:r>
              <a:rPr lang="it-IT" sz="2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estimation</a:t>
            </a:r>
            <a:endParaRPr lang="it-IT" sz="2600" b="0" strike="noStrike" spc="-1" dirty="0">
              <a:latin typeface="Arial"/>
            </a:endParaRPr>
          </a:p>
        </p:txBody>
      </p:sp>
      <p:sp>
        <p:nvSpPr>
          <p:cNvPr id="200" name="Line 2"/>
          <p:cNvSpPr/>
          <p:nvPr/>
        </p:nvSpPr>
        <p:spPr>
          <a:xfrm>
            <a:off x="864000" y="1728000"/>
            <a:ext cx="360" cy="504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Line 3"/>
          <p:cNvSpPr/>
          <p:nvPr/>
        </p:nvSpPr>
        <p:spPr>
          <a:xfrm>
            <a:off x="864000" y="2798280"/>
            <a:ext cx="360" cy="504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2" name="Immagine 201"/>
          <p:cNvPicPr/>
          <p:nvPr/>
        </p:nvPicPr>
        <p:blipFill>
          <a:blip r:embed="rId9"/>
          <a:stretch/>
        </p:blipFill>
        <p:spPr>
          <a:xfrm>
            <a:off x="1296000" y="5905800"/>
            <a:ext cx="1268640" cy="285480"/>
          </a:xfrm>
          <a:prstGeom prst="rect">
            <a:avLst/>
          </a:prstGeom>
          <a:ln>
            <a:noFill/>
          </a:ln>
        </p:spPr>
      </p:pic>
      <p:sp>
        <p:nvSpPr>
          <p:cNvPr id="203" name="Line 4"/>
          <p:cNvSpPr/>
          <p:nvPr/>
        </p:nvSpPr>
        <p:spPr>
          <a:xfrm>
            <a:off x="936000" y="5544000"/>
            <a:ext cx="360" cy="792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5"/>
          <p:cNvSpPr/>
          <p:nvPr/>
        </p:nvSpPr>
        <p:spPr>
          <a:xfrm>
            <a:off x="47160" y="4104000"/>
            <a:ext cx="2184120" cy="459000"/>
          </a:xfrm>
          <a:prstGeom prst="rect">
            <a:avLst/>
          </a:prstGeom>
          <a:noFill/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K- mass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error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r>
              <a:rPr lang="it-IT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it-IT" sz="2600" b="0" strike="noStrike" spc="-1" dirty="0">
              <a:latin typeface="Arial"/>
            </a:endParaRPr>
          </a:p>
        </p:txBody>
      </p:sp>
      <p:pic>
        <p:nvPicPr>
          <p:cNvPr id="205" name="Immagine 204"/>
          <p:cNvPicPr/>
          <p:nvPr/>
        </p:nvPicPr>
        <p:blipFill>
          <a:blip r:embed="rId10"/>
          <a:stretch/>
        </p:blipFill>
        <p:spPr>
          <a:xfrm>
            <a:off x="5832000" y="1412280"/>
            <a:ext cx="3959280" cy="2871000"/>
          </a:xfrm>
          <a:prstGeom prst="rect">
            <a:avLst/>
          </a:prstGeom>
          <a:ln>
            <a:noFill/>
          </a:ln>
        </p:spPr>
      </p:pic>
      <p:sp>
        <p:nvSpPr>
          <p:cNvPr id="206" name="CustomShape 6"/>
          <p:cNvSpPr/>
          <p:nvPr/>
        </p:nvSpPr>
        <p:spPr>
          <a:xfrm>
            <a:off x="6696000" y="1656000"/>
            <a:ext cx="208728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300" b="0" strike="noStrike" spc="-1" dirty="0">
                <a:solidFill>
                  <a:srgbClr val="CE181E"/>
                </a:solidFill>
                <a:latin typeface="Arial"/>
                <a:ea typeface="DejaVu Sans"/>
              </a:rPr>
              <a:t>KC(5→4) : 10,2 </a:t>
            </a:r>
            <a:r>
              <a:rPr lang="it-IT" sz="1300" b="0" strike="noStrike" spc="-1" dirty="0" err="1">
                <a:solidFill>
                  <a:srgbClr val="CE181E"/>
                </a:solidFill>
                <a:latin typeface="Arial"/>
                <a:ea typeface="DejaVu Sans"/>
              </a:rPr>
              <a:t>keV</a:t>
            </a:r>
            <a:endParaRPr lang="it-IT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3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KC(6→5) : 5,5 </a:t>
            </a:r>
            <a:r>
              <a:rPr lang="it-IT" sz="13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keV</a:t>
            </a:r>
            <a:endParaRPr lang="it-IT" sz="1300" b="0" strike="noStrike" spc="-1" dirty="0">
              <a:latin typeface="Arial"/>
            </a:endParaRPr>
          </a:p>
        </p:txBody>
      </p:sp>
      <p:pic>
        <p:nvPicPr>
          <p:cNvPr id="207" name="Immagine 206"/>
          <p:cNvPicPr/>
          <p:nvPr/>
        </p:nvPicPr>
        <p:blipFill>
          <a:blip r:embed="rId11"/>
          <a:stretch/>
        </p:blipFill>
        <p:spPr>
          <a:xfrm>
            <a:off x="5905440" y="4608000"/>
            <a:ext cx="3902760" cy="2785320"/>
          </a:xfrm>
          <a:prstGeom prst="rect">
            <a:avLst/>
          </a:prstGeom>
          <a:ln>
            <a:noFill/>
          </a:ln>
        </p:spPr>
      </p:pic>
      <p:sp>
        <p:nvSpPr>
          <p:cNvPr id="208" name="CustomShape 7"/>
          <p:cNvSpPr/>
          <p:nvPr/>
        </p:nvSpPr>
        <p:spPr>
          <a:xfrm>
            <a:off x="7992000" y="5976000"/>
            <a:ext cx="191484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KPb(9→8) : 290 keV</a:t>
            </a:r>
            <a:endParaRPr lang="it-IT" sz="1300" b="0" strike="noStrike" spc="-1">
              <a:latin typeface="Arial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3600000" y="1412280"/>
            <a:ext cx="2159280" cy="96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VOXES </a:t>
            </a:r>
            <a:r>
              <a:rPr lang="it-IT" sz="2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spectrometer</a:t>
            </a:r>
            <a:endParaRPr lang="it-IT" sz="26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it-IT" sz="2600" spc="-1" dirty="0">
                <a:solidFill>
                  <a:srgbClr val="000000"/>
                </a:solidFill>
                <a:latin typeface="Arial"/>
              </a:rPr>
              <a:t>&amp; TES</a:t>
            </a:r>
            <a:endParaRPr lang="it-IT" sz="2600" b="0" strike="noStrike" spc="-1" dirty="0">
              <a:latin typeface="Arial"/>
            </a:endParaRPr>
          </a:p>
        </p:txBody>
      </p:sp>
      <p:sp>
        <p:nvSpPr>
          <p:cNvPr id="210" name="CustomShape 9"/>
          <p:cNvSpPr/>
          <p:nvPr/>
        </p:nvSpPr>
        <p:spPr>
          <a:xfrm>
            <a:off x="3596040" y="6367535"/>
            <a:ext cx="2486880" cy="94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600" spc="-1" dirty="0" err="1">
                <a:solidFill>
                  <a:srgbClr val="000000"/>
                </a:solidFill>
                <a:latin typeface="Arial"/>
                <a:ea typeface="DejaVu Sans"/>
              </a:rPr>
              <a:t>Higher</a:t>
            </a:r>
            <a:r>
              <a:rPr lang="it-IT" sz="2600" spc="-1" dirty="0">
                <a:solidFill>
                  <a:srgbClr val="000000"/>
                </a:solidFill>
                <a:latin typeface="Arial"/>
                <a:ea typeface="DejaVu Sans"/>
              </a:rPr>
              <a:t> energy</a:t>
            </a:r>
            <a:r>
              <a:rPr lang="it-IT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it-IT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detectors</a:t>
            </a:r>
            <a:endParaRPr lang="it-IT" sz="2600" b="0" strike="noStrike" spc="-1" dirty="0">
              <a:latin typeface="Arial"/>
            </a:endParaRPr>
          </a:p>
        </p:txBody>
      </p:sp>
      <p:pic>
        <p:nvPicPr>
          <p:cNvPr id="211" name="Immagine 18"/>
          <p:cNvPicPr/>
          <p:nvPr/>
        </p:nvPicPr>
        <p:blipFill>
          <a:blip r:embed="rId12"/>
          <a:stretch/>
        </p:blipFill>
        <p:spPr>
          <a:xfrm>
            <a:off x="-3240" y="0"/>
            <a:ext cx="1922760" cy="1026000"/>
          </a:xfrm>
          <a:prstGeom prst="rect">
            <a:avLst/>
          </a:prstGeom>
          <a:ln>
            <a:noFill/>
          </a:ln>
        </p:spPr>
      </p:pic>
      <p:sp>
        <p:nvSpPr>
          <p:cNvPr id="212" name="Line 10"/>
          <p:cNvSpPr/>
          <p:nvPr/>
        </p:nvSpPr>
        <p:spPr>
          <a:xfrm flipV="1">
            <a:off x="7920000" y="2376000"/>
            <a:ext cx="360" cy="4752000"/>
          </a:xfrm>
          <a:prstGeom prst="line">
            <a:avLst/>
          </a:prstGeom>
          <a:ln w="36000">
            <a:solidFill>
              <a:srgbClr val="00B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Line 11"/>
          <p:cNvSpPr/>
          <p:nvPr/>
        </p:nvSpPr>
        <p:spPr>
          <a:xfrm flipV="1">
            <a:off x="7092000" y="2376000"/>
            <a:ext cx="360" cy="475200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12"/>
          <p:cNvSpPr/>
          <p:nvPr/>
        </p:nvSpPr>
        <p:spPr>
          <a:xfrm>
            <a:off x="2447640" y="2696082"/>
            <a:ext cx="3527640" cy="224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B050"/>
                </a:solidFill>
                <a:latin typeface="Symbol"/>
                <a:ea typeface="DejaVu Sans"/>
              </a:rPr>
              <a:t>d</a:t>
            </a:r>
            <a:r>
              <a:rPr lang="it-IT" sz="2000" b="0" strike="noStrike" spc="-1" dirty="0">
                <a:solidFill>
                  <a:srgbClr val="00B050"/>
                </a:solidFill>
                <a:latin typeface="Arial"/>
                <a:ea typeface="DejaVu Sans"/>
              </a:rPr>
              <a:t>m = 10 </a:t>
            </a:r>
            <a:r>
              <a:rPr lang="it-IT" sz="2000" b="0" strike="noStrike" spc="-1" dirty="0" err="1">
                <a:solidFill>
                  <a:srgbClr val="00B050"/>
                </a:solidFill>
                <a:latin typeface="Arial"/>
                <a:ea typeface="DejaVu Sans"/>
              </a:rPr>
              <a:t>keV</a:t>
            </a:r>
            <a:r>
              <a:rPr lang="it-IT" sz="2000" b="0" strike="noStrike" spc="-1" dirty="0">
                <a:solidFill>
                  <a:srgbClr val="00B050"/>
                </a:solidFill>
                <a:latin typeface="Arial"/>
                <a:ea typeface="DejaVu Sans"/>
              </a:rPr>
              <a:t> </a:t>
            </a:r>
            <a:r>
              <a:rPr lang="it-IT" sz="2000" b="0" strike="noStrike" spc="-1" dirty="0" err="1">
                <a:solidFill>
                  <a:srgbClr val="00B050"/>
                </a:solidFill>
                <a:latin typeface="Arial"/>
                <a:ea typeface="DejaVu Sans"/>
              </a:rPr>
              <a:t>enough</a:t>
            </a:r>
            <a:r>
              <a:rPr lang="it-IT" sz="2000" b="0" strike="noStrike" spc="-1" dirty="0">
                <a:solidFill>
                  <a:srgbClr val="00B050"/>
                </a:solidFill>
                <a:latin typeface="Arial"/>
                <a:ea typeface="DejaVu Sans"/>
              </a:rPr>
              <a:t> to reduce </a:t>
            </a:r>
            <a:r>
              <a:rPr lang="it-IT" sz="2000" b="0" strike="noStrike" spc="-1" dirty="0" err="1">
                <a:solidFill>
                  <a:srgbClr val="00B050"/>
                </a:solidFill>
                <a:latin typeface="Arial"/>
                <a:ea typeface="DejaVu Sans"/>
              </a:rPr>
              <a:t>total</a:t>
            </a:r>
            <a:r>
              <a:rPr lang="it-IT" sz="2000" b="0" strike="noStrike" spc="-1" dirty="0">
                <a:solidFill>
                  <a:srgbClr val="00B050"/>
                </a:solidFill>
                <a:latin typeface="Arial"/>
                <a:ea typeface="DejaVu Sans"/>
              </a:rPr>
              <a:t> </a:t>
            </a:r>
            <a:r>
              <a:rPr lang="it-IT" sz="2000" b="0" strike="noStrike" spc="-1" dirty="0" err="1">
                <a:solidFill>
                  <a:srgbClr val="00B050"/>
                </a:solidFill>
                <a:latin typeface="Arial"/>
                <a:ea typeface="DejaVu Sans"/>
              </a:rPr>
              <a:t>error</a:t>
            </a:r>
            <a:r>
              <a:rPr lang="it-IT" sz="2000" b="0" strike="noStrike" spc="-1" dirty="0">
                <a:solidFill>
                  <a:srgbClr val="00B050"/>
                </a:solidFill>
                <a:latin typeface="Arial"/>
                <a:ea typeface="DejaVu Sans"/>
              </a:rPr>
              <a:t> </a:t>
            </a:r>
            <a:r>
              <a:rPr lang="it-IT" sz="2000" b="0" strike="noStrike" spc="-1" dirty="0" err="1">
                <a:solidFill>
                  <a:srgbClr val="00B050"/>
                </a:solidFill>
                <a:latin typeface="Arial"/>
                <a:ea typeface="DejaVu Sans"/>
              </a:rPr>
              <a:t>at</a:t>
            </a:r>
            <a:r>
              <a:rPr lang="it-IT" sz="2000" b="0" strike="noStrike" spc="-1" dirty="0">
                <a:solidFill>
                  <a:srgbClr val="00B050"/>
                </a:solidFill>
                <a:latin typeface="Arial"/>
                <a:ea typeface="DejaVu Sans"/>
              </a:rPr>
              <a:t> 5-7 </a:t>
            </a:r>
            <a:r>
              <a:rPr lang="it-IT" sz="2000" b="0" strike="noStrike" spc="-1" dirty="0" err="1">
                <a:solidFill>
                  <a:srgbClr val="00B050"/>
                </a:solidFill>
                <a:latin typeface="Arial"/>
                <a:ea typeface="DejaVu Sans"/>
              </a:rPr>
              <a:t>keV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3333FF"/>
                </a:solidFill>
                <a:latin typeface="Symbol"/>
                <a:ea typeface="DejaVu Sans"/>
              </a:rPr>
              <a:t>d</a:t>
            </a:r>
            <a:r>
              <a:rPr lang="it-IT" sz="2000" b="0" strike="noStrike" spc="-1" dirty="0">
                <a:solidFill>
                  <a:srgbClr val="3333FF"/>
                </a:solidFill>
                <a:latin typeface="Arial"/>
                <a:ea typeface="DejaVu Sans"/>
              </a:rPr>
              <a:t>m &lt;= 5 </a:t>
            </a:r>
            <a:r>
              <a:rPr lang="it-IT" sz="2000" b="0" strike="noStrike" spc="-1" dirty="0" err="1">
                <a:solidFill>
                  <a:srgbClr val="3333FF"/>
                </a:solidFill>
                <a:latin typeface="Arial"/>
                <a:ea typeface="DejaVu Sans"/>
              </a:rPr>
              <a:t>keV</a:t>
            </a:r>
            <a:r>
              <a:rPr lang="it-IT" sz="2000" b="0" strike="noStrike" spc="-1" dirty="0">
                <a:solidFill>
                  <a:srgbClr val="3333FF"/>
                </a:solidFill>
                <a:latin typeface="Arial"/>
                <a:ea typeface="DejaVu Sans"/>
              </a:rPr>
              <a:t> </a:t>
            </a:r>
            <a:r>
              <a:rPr lang="it-IT" sz="2000" b="0" strike="noStrike" spc="-1" dirty="0" err="1">
                <a:solidFill>
                  <a:srgbClr val="3333FF"/>
                </a:solidFill>
                <a:latin typeface="Arial"/>
                <a:ea typeface="DejaVu Sans"/>
              </a:rPr>
              <a:t>is</a:t>
            </a:r>
            <a:r>
              <a:rPr lang="it-IT" sz="2000" b="0" strike="noStrike" spc="-1" dirty="0">
                <a:solidFill>
                  <a:srgbClr val="3333FF"/>
                </a:solidFill>
                <a:latin typeface="Arial"/>
                <a:ea typeface="DejaVu Sans"/>
              </a:rPr>
              <a:t> the </a:t>
            </a:r>
            <a:r>
              <a:rPr lang="it-IT" sz="2000" b="0" strike="noStrike" spc="-1" dirty="0" err="1">
                <a:solidFill>
                  <a:srgbClr val="3333FF"/>
                </a:solidFill>
                <a:latin typeface="Arial"/>
                <a:ea typeface="DejaVu Sans"/>
              </a:rPr>
              <a:t>real</a:t>
            </a:r>
            <a:r>
              <a:rPr lang="it-IT" sz="2000" b="0" strike="noStrike" spc="-1" dirty="0">
                <a:solidFill>
                  <a:srgbClr val="3333FF"/>
                </a:solidFill>
                <a:latin typeface="Arial"/>
                <a:ea typeface="DejaVu Sans"/>
              </a:rPr>
              <a:t> goal for a new </a:t>
            </a:r>
            <a:r>
              <a:rPr lang="it-IT" sz="2000" b="0" strike="noStrike" spc="-1" dirty="0" err="1">
                <a:solidFill>
                  <a:srgbClr val="3333FF"/>
                </a:solidFill>
                <a:latin typeface="Arial"/>
                <a:ea typeface="DejaVu Sans"/>
              </a:rPr>
              <a:t>measurement</a:t>
            </a:r>
            <a:endParaRPr lang="it-IT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5567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206" grpId="0"/>
      <p:bldP spid="208" grpId="0"/>
      <p:bldP spid="209" grpId="0"/>
      <p:bldP spid="210" grpId="0"/>
      <p:bldP spid="2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31BBA16-58B4-4E92-8280-2F6C9CDD4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  <p:pic>
        <p:nvPicPr>
          <p:cNvPr id="220" name="Immagine 19"/>
          <p:cNvPicPr/>
          <p:nvPr/>
        </p:nvPicPr>
        <p:blipFill>
          <a:blip r:embed="rId3"/>
          <a:stretch/>
        </p:blipFill>
        <p:spPr>
          <a:xfrm>
            <a:off x="-3600" y="0"/>
            <a:ext cx="1922040" cy="1025280"/>
          </a:xfrm>
          <a:prstGeom prst="rect">
            <a:avLst/>
          </a:prstGeom>
          <a:ln>
            <a:noFill/>
          </a:ln>
        </p:spPr>
      </p:pic>
      <p:sp>
        <p:nvSpPr>
          <p:cNvPr id="221" name="CustomShape 3"/>
          <p:cNvSpPr/>
          <p:nvPr/>
        </p:nvSpPr>
        <p:spPr>
          <a:xfrm>
            <a:off x="1895656" y="-52514"/>
            <a:ext cx="7698600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Frascati: a good place for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photon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detection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endParaRPr lang="it-IT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4150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magine 36"/>
          <p:cNvPicPr/>
          <p:nvPr/>
        </p:nvPicPr>
        <p:blipFill>
          <a:blip r:embed="rId3"/>
          <a:stretch/>
        </p:blipFill>
        <p:spPr>
          <a:xfrm>
            <a:off x="-3600" y="0"/>
            <a:ext cx="1923480" cy="1026720"/>
          </a:xfrm>
          <a:prstGeom prst="rect">
            <a:avLst/>
          </a:prstGeom>
          <a:ln>
            <a:noFill/>
          </a:ln>
        </p:spPr>
      </p:pic>
      <p:pic>
        <p:nvPicPr>
          <p:cNvPr id="421" name="Picture 30"/>
          <p:cNvPicPr/>
          <p:nvPr/>
        </p:nvPicPr>
        <p:blipFill>
          <a:blip r:embed="rId4"/>
          <a:stretch/>
        </p:blipFill>
        <p:spPr>
          <a:xfrm>
            <a:off x="0" y="6699250"/>
            <a:ext cx="812800" cy="815750"/>
          </a:xfrm>
          <a:prstGeom prst="rect">
            <a:avLst/>
          </a:prstGeom>
          <a:ln>
            <a:noFill/>
          </a:ln>
        </p:spPr>
      </p:pic>
      <p:pic>
        <p:nvPicPr>
          <p:cNvPr id="422" name="Picture 36"/>
          <p:cNvPicPr/>
          <p:nvPr/>
        </p:nvPicPr>
        <p:blipFill>
          <a:blip r:embed="rId5"/>
          <a:stretch/>
        </p:blipFill>
        <p:spPr>
          <a:xfrm>
            <a:off x="8928000" y="98280"/>
            <a:ext cx="1033200" cy="944280"/>
          </a:xfrm>
          <a:prstGeom prst="rect">
            <a:avLst/>
          </a:prstGeom>
          <a:ln>
            <a:noFill/>
          </a:ln>
        </p:spPr>
      </p:pic>
      <p:sp>
        <p:nvSpPr>
          <p:cNvPr id="423" name="CustomShape 1"/>
          <p:cNvSpPr/>
          <p:nvPr/>
        </p:nvSpPr>
        <p:spPr>
          <a:xfrm>
            <a:off x="1800312" y="1370717"/>
            <a:ext cx="6480000" cy="2409120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/>
            <a:r>
              <a:rPr lang="it-IT" sz="24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T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ransportable</a:t>
            </a:r>
            <a:r>
              <a:rPr lang="it-IT" sz="24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it-IT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and</a:t>
            </a:r>
            <a:r>
              <a:rPr lang="it-IT" sz="24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A</a:t>
            </a:r>
            <a:r>
              <a:rPr lang="it-IT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gile</a:t>
            </a:r>
            <a:r>
              <a:rPr lang="it-IT" sz="24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it-IT" sz="24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S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pectrometer</a:t>
            </a:r>
            <a:r>
              <a:rPr lang="it-IT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for metal </a:t>
            </a:r>
            <a:r>
              <a:rPr lang="it-IT" sz="24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T</a:t>
            </a:r>
            <a:r>
              <a:rPr lang="it-IT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race in</a:t>
            </a:r>
            <a:r>
              <a:rPr lang="it-IT" sz="24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it-IT" sz="24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E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dible</a:t>
            </a:r>
            <a:r>
              <a:rPr lang="it-IT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liquids</a:t>
            </a:r>
            <a:r>
              <a:rPr lang="it-IT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:</a:t>
            </a:r>
            <a:r>
              <a:rPr lang="it-IT" sz="4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TASTE</a:t>
            </a:r>
            <a:endParaRPr lang="it-IT" sz="4000" b="0" strike="noStrike" spc="-1" dirty="0">
              <a:latin typeface="DAAAAA+Caladea-Bold"/>
              <a:ea typeface="DAAAAA+Caladea-Bold"/>
            </a:endParaRPr>
          </a:p>
          <a:p>
            <a:pPr algn="ctr"/>
            <a:endParaRPr lang="it-IT" sz="4000" b="0" strike="noStrike" spc="-1" dirty="0">
              <a:latin typeface="DAAAAA+Caladea-Bold"/>
              <a:ea typeface="DAAAAA+Caladea-Bold"/>
            </a:endParaRPr>
          </a:p>
          <a:p>
            <a:pPr algn="ctr"/>
            <a:r>
              <a:rPr lang="it-IT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INFN-CNTT 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commision</a:t>
            </a:r>
            <a:r>
              <a:rPr lang="it-IT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it-IT" sz="2400" b="0" strike="noStrike" spc="-1" dirty="0">
              <a:latin typeface="DAAAAA+Caladea-Bold"/>
              <a:ea typeface="DAAAAA+Caladea-Bold"/>
            </a:endParaRPr>
          </a:p>
          <a:p>
            <a:pPr algn="ctr"/>
            <a:r>
              <a:rPr lang="it-IT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Research</a:t>
            </a:r>
            <a:r>
              <a:rPr lang="it-IT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4 Innovation 2020” 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awarded</a:t>
            </a:r>
            <a:r>
              <a:rPr lang="it-IT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it-IT" sz="2400" b="0" strike="noStrike" spc="-1" dirty="0">
              <a:latin typeface="DAAAAA+Caladea-Bold"/>
              <a:ea typeface="DAAAAA+Caladea-Bold"/>
            </a:endParaRPr>
          </a:p>
        </p:txBody>
      </p:sp>
      <p:pic>
        <p:nvPicPr>
          <p:cNvPr id="425" name="Immagine 424"/>
          <p:cNvPicPr/>
          <p:nvPr/>
        </p:nvPicPr>
        <p:blipFill>
          <a:blip r:embed="rId6"/>
          <a:stretch/>
        </p:blipFill>
        <p:spPr>
          <a:xfrm>
            <a:off x="3369012" y="4200937"/>
            <a:ext cx="3342600" cy="720000"/>
          </a:xfrm>
          <a:prstGeom prst="rect">
            <a:avLst/>
          </a:prstGeom>
          <a:ln>
            <a:noFill/>
          </a:ln>
        </p:spPr>
      </p:pic>
      <p:sp>
        <p:nvSpPr>
          <p:cNvPr id="9" name="CustomShape 1"/>
          <p:cNvSpPr/>
          <p:nvPr/>
        </p:nvSpPr>
        <p:spPr>
          <a:xfrm>
            <a:off x="1917700" y="219240"/>
            <a:ext cx="6864350" cy="581400"/>
          </a:xfrm>
          <a:prstGeom prst="rect">
            <a:avLst/>
          </a:prstGeom>
          <a:solidFill>
            <a:srgbClr val="FFFFFF"/>
          </a:solidFill>
          <a:ln w="28440">
            <a:solidFill>
              <a:srgbClr val="66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…and </a:t>
            </a:r>
            <a:r>
              <a:rPr lang="it-IT" sz="3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more</a:t>
            </a: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32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wine</a:t>
            </a: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32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it-IT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coming…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A6D1416-82A6-459C-A643-68D584D7B026}"/>
              </a:ext>
            </a:extLst>
          </p:cNvPr>
          <p:cNvSpPr/>
          <p:nvPr/>
        </p:nvSpPr>
        <p:spPr>
          <a:xfrm>
            <a:off x="1627693" y="6004292"/>
            <a:ext cx="7614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Thanks for </a:t>
            </a:r>
            <a:r>
              <a:rPr lang="it-IT" sz="48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your</a:t>
            </a:r>
            <a:r>
              <a:rPr lang="it-IT" sz="48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z="48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attention</a:t>
            </a:r>
            <a:endParaRPr lang="it-IT" sz="4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4052E10-A936-476F-9615-2EA29172585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0" y="-79310"/>
            <a:ext cx="10080625" cy="75475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magine 19"/>
          <p:cNvPicPr/>
          <p:nvPr/>
        </p:nvPicPr>
        <p:blipFill>
          <a:blip r:embed="rId2"/>
          <a:stretch/>
        </p:blipFill>
        <p:spPr>
          <a:xfrm>
            <a:off x="-3600" y="0"/>
            <a:ext cx="1922040" cy="1025280"/>
          </a:xfrm>
          <a:prstGeom prst="rect">
            <a:avLst/>
          </a:prstGeom>
          <a:ln>
            <a:noFill/>
          </a:ln>
        </p:spPr>
      </p:pic>
      <p:sp>
        <p:nvSpPr>
          <p:cNvPr id="221" name="CustomShape 3"/>
          <p:cNvSpPr/>
          <p:nvPr/>
        </p:nvSpPr>
        <p:spPr>
          <a:xfrm>
            <a:off x="1463040" y="6480"/>
            <a:ext cx="7698600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Nested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talk: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outline</a:t>
            </a:r>
            <a:endParaRPr lang="it-IT" sz="2800" b="0" strike="noStrike" spc="-1" dirty="0">
              <a:latin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1FB6A34-D1B7-49DC-AA7D-5956AB114747}"/>
              </a:ext>
            </a:extLst>
          </p:cNvPr>
          <p:cNvSpPr/>
          <p:nvPr/>
        </p:nvSpPr>
        <p:spPr>
          <a:xfrm>
            <a:off x="4385072" y="3595172"/>
            <a:ext cx="2541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pc="-1" dirty="0">
                <a:solidFill>
                  <a:srgbClr val="000000"/>
                </a:solidFill>
              </a:rPr>
              <a:t>Frascati </a:t>
            </a:r>
            <a:r>
              <a:rPr lang="it-IT" spc="-1" dirty="0" err="1">
                <a:solidFill>
                  <a:srgbClr val="000000"/>
                </a:solidFill>
              </a:rPr>
              <a:t>wine</a:t>
            </a:r>
            <a:r>
              <a:rPr lang="it-IT" spc="-1" dirty="0">
                <a:solidFill>
                  <a:srgbClr val="000000"/>
                </a:solidFill>
              </a:rPr>
              <a:t> di sfondo</a:t>
            </a:r>
            <a:endParaRPr lang="it-IT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D0A253B-45A6-4917-AF2B-F9569DF8DCF2}"/>
              </a:ext>
            </a:extLst>
          </p:cNvPr>
          <p:cNvSpPr/>
          <p:nvPr/>
        </p:nvSpPr>
        <p:spPr>
          <a:xfrm>
            <a:off x="330692" y="1477401"/>
            <a:ext cx="9419303" cy="58253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9D816B-4F3D-4979-9847-D718CA5A75B0}"/>
              </a:ext>
            </a:extLst>
          </p:cNvPr>
          <p:cNvSpPr txBox="1"/>
          <p:nvPr/>
        </p:nvSpPr>
        <p:spPr>
          <a:xfrm>
            <a:off x="976015" y="2035277"/>
            <a:ext cx="3128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Possible</a:t>
            </a:r>
            <a:r>
              <a:rPr lang="it-IT" sz="2400" dirty="0"/>
              <a:t> K-</a:t>
            </a:r>
            <a:r>
              <a:rPr lang="it-IT" sz="2400" dirty="0" err="1"/>
              <a:t>atom</a:t>
            </a:r>
            <a:r>
              <a:rPr lang="it-IT" sz="2400" dirty="0"/>
              <a:t> </a:t>
            </a:r>
            <a:r>
              <a:rPr lang="it-IT" sz="2400" dirty="0" err="1"/>
              <a:t>measurements</a:t>
            </a:r>
            <a:endParaRPr lang="it-IT" sz="2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F3D4234-1B07-411D-BC15-3EEE555738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6"/>
          <p:cNvSpPr/>
          <p:nvPr/>
        </p:nvSpPr>
        <p:spPr>
          <a:xfrm>
            <a:off x="5730743" y="5563240"/>
            <a:ext cx="294408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</a:t>
            </a:r>
            <a:r>
              <a:rPr lang="it-IT" sz="1800" b="0" strike="noStrike" spc="-1" baseline="30000" dirty="0">
                <a:solidFill>
                  <a:srgbClr val="000000"/>
                </a:solidFill>
                <a:latin typeface="Arial"/>
                <a:ea typeface="DejaVu Sans"/>
              </a:rPr>
              <a:t>3,4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He (2→1) </a:t>
            </a: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@ 30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keV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28" name="CustomShape 15">
            <a:extLst>
              <a:ext uri="{FF2B5EF4-FFF2-40B4-BE49-F238E27FC236}">
                <a16:creationId xmlns:a16="http://schemas.microsoft.com/office/drawing/2014/main" id="{1D392F86-AAC8-4007-8997-4F138CD7CE91}"/>
              </a:ext>
            </a:extLst>
          </p:cNvPr>
          <p:cNvSpPr/>
          <p:nvPr/>
        </p:nvSpPr>
        <p:spPr>
          <a:xfrm>
            <a:off x="5588015" y="5450012"/>
            <a:ext cx="1701845" cy="923996"/>
          </a:xfrm>
          <a:prstGeom prst="roundRect">
            <a:avLst>
              <a:gd name="adj" fmla="val 16667"/>
            </a:avLst>
          </a:prstGeom>
          <a:solidFill>
            <a:srgbClr val="00B050">
              <a:alpha val="39000"/>
            </a:srgb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CustomShape 1"/>
          <p:cNvSpPr/>
          <p:nvPr/>
        </p:nvSpPr>
        <p:spPr>
          <a:xfrm>
            <a:off x="86580" y="5529960"/>
            <a:ext cx="2747420" cy="1410120"/>
          </a:xfrm>
          <a:prstGeom prst="roundRect">
            <a:avLst>
              <a:gd name="adj" fmla="val 16667"/>
            </a:avLst>
          </a:prstGeom>
          <a:solidFill>
            <a:srgbClr val="00B0F0">
              <a:alpha val="39000"/>
            </a:srgbClr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2"/>
          <p:cNvSpPr/>
          <p:nvPr/>
        </p:nvSpPr>
        <p:spPr>
          <a:xfrm>
            <a:off x="2920580" y="5509052"/>
            <a:ext cx="2528100" cy="1410120"/>
          </a:xfrm>
          <a:prstGeom prst="roundRect">
            <a:avLst>
              <a:gd name="adj" fmla="val 16667"/>
            </a:avLst>
          </a:prstGeom>
          <a:solidFill>
            <a:srgbClr val="00B0F0">
              <a:alpha val="39000"/>
            </a:srgbClr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7" name="Immagine 1"/>
          <p:cNvPicPr/>
          <p:nvPr/>
        </p:nvPicPr>
        <p:blipFill>
          <a:blip r:embed="rId2"/>
          <a:stretch/>
        </p:blipFill>
        <p:spPr>
          <a:xfrm>
            <a:off x="9000" y="1039273"/>
            <a:ext cx="5176080" cy="4412880"/>
          </a:xfrm>
          <a:prstGeom prst="rect">
            <a:avLst/>
          </a:prstGeom>
          <a:ln>
            <a:noFill/>
          </a:ln>
        </p:spPr>
      </p:pic>
      <p:pic>
        <p:nvPicPr>
          <p:cNvPr id="218" name="Immagine 2"/>
          <p:cNvPicPr/>
          <p:nvPr/>
        </p:nvPicPr>
        <p:blipFill>
          <a:blip r:embed="rId3"/>
          <a:stretch/>
        </p:blipFill>
        <p:spPr>
          <a:xfrm>
            <a:off x="4797160" y="1165040"/>
            <a:ext cx="5279760" cy="4283640"/>
          </a:xfrm>
          <a:prstGeom prst="rect">
            <a:avLst/>
          </a:prstGeom>
          <a:ln>
            <a:noFill/>
          </a:ln>
        </p:spPr>
      </p:pic>
      <p:pic>
        <p:nvPicPr>
          <p:cNvPr id="220" name="Immagine 19"/>
          <p:cNvPicPr/>
          <p:nvPr/>
        </p:nvPicPr>
        <p:blipFill>
          <a:blip r:embed="rId4"/>
          <a:stretch/>
        </p:blipFill>
        <p:spPr>
          <a:xfrm>
            <a:off x="-3600" y="0"/>
            <a:ext cx="1922040" cy="1025280"/>
          </a:xfrm>
          <a:prstGeom prst="rect">
            <a:avLst/>
          </a:prstGeom>
          <a:ln>
            <a:noFill/>
          </a:ln>
        </p:spPr>
      </p:pic>
      <p:sp>
        <p:nvSpPr>
          <p:cNvPr id="221" name="CustomShape 3"/>
          <p:cNvSpPr/>
          <p:nvPr/>
        </p:nvSpPr>
        <p:spPr>
          <a:xfrm>
            <a:off x="1463040" y="6480"/>
            <a:ext cx="8290560" cy="86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Kaonic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atoms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measurements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energy ranges</a:t>
            </a:r>
            <a:endParaRPr lang="it-IT" sz="2800" b="0" strike="noStrike" spc="-1" dirty="0">
              <a:latin typeface="Arial"/>
            </a:endParaRPr>
          </a:p>
        </p:txBody>
      </p:sp>
      <p:sp>
        <p:nvSpPr>
          <p:cNvPr id="222" name="CustomShape 4"/>
          <p:cNvSpPr/>
          <p:nvPr/>
        </p:nvSpPr>
        <p:spPr>
          <a:xfrm>
            <a:off x="279720" y="5632408"/>
            <a:ext cx="313632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KO (4→3) @ 39.5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keV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223" name="CustomShape 5"/>
          <p:cNvSpPr/>
          <p:nvPr/>
        </p:nvSpPr>
        <p:spPr>
          <a:xfrm>
            <a:off x="285120" y="6028768"/>
            <a:ext cx="293184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KN (4→3) @ 30 keV 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24" name="CustomShape 6"/>
          <p:cNvSpPr/>
          <p:nvPr/>
        </p:nvSpPr>
        <p:spPr>
          <a:xfrm>
            <a:off x="285480" y="6446728"/>
            <a:ext cx="293184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KC (4→3) @ 22 </a:t>
            </a:r>
            <a:r>
              <a:rPr lang="it-IT" spc="-1" dirty="0" err="1">
                <a:solidFill>
                  <a:srgbClr val="000000"/>
                </a:solidFill>
              </a:rPr>
              <a:t>keV</a:t>
            </a:r>
            <a:r>
              <a:rPr lang="it-IT" spc="-1" dirty="0">
                <a:solidFill>
                  <a:srgbClr val="000000"/>
                </a:solidFill>
              </a:rPr>
              <a:t>  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225" name="CustomShape 7"/>
          <p:cNvSpPr/>
          <p:nvPr/>
        </p:nvSpPr>
        <p:spPr>
          <a:xfrm>
            <a:off x="3061600" y="5680412"/>
            <a:ext cx="293184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KC (3→2) @ 63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keV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226" name="CustomShape 8"/>
          <p:cNvSpPr/>
          <p:nvPr/>
        </p:nvSpPr>
        <p:spPr>
          <a:xfrm>
            <a:off x="3084640" y="6038252"/>
            <a:ext cx="304632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KBe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(3→2) @ 27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keV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227" name="CustomShape 9"/>
          <p:cNvSpPr/>
          <p:nvPr/>
        </p:nvSpPr>
        <p:spPr>
          <a:xfrm>
            <a:off x="3097600" y="6400412"/>
            <a:ext cx="294408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KLi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(3→2) @ 15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keV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228" name="CustomShape 10"/>
          <p:cNvSpPr/>
          <p:nvPr/>
        </p:nvSpPr>
        <p:spPr>
          <a:xfrm rot="16714800">
            <a:off x="497880" y="4151520"/>
            <a:ext cx="1317600" cy="237240"/>
          </a:xfrm>
          <a:prstGeom prst="roundRect">
            <a:avLst>
              <a:gd name="adj" fmla="val 16667"/>
            </a:avLst>
          </a:prstGeom>
          <a:solidFill>
            <a:srgbClr val="00B0F0">
              <a:alpha val="39000"/>
            </a:srgbClr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CustomShape 11"/>
          <p:cNvSpPr/>
          <p:nvPr/>
        </p:nvSpPr>
        <p:spPr>
          <a:xfrm rot="16714800">
            <a:off x="5126040" y="3621960"/>
            <a:ext cx="1317600" cy="237240"/>
          </a:xfrm>
          <a:prstGeom prst="roundRect">
            <a:avLst>
              <a:gd name="adj" fmla="val 16667"/>
            </a:avLst>
          </a:prstGeom>
          <a:solidFill>
            <a:srgbClr val="00B0F0">
              <a:alpha val="39000"/>
            </a:srgbClr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CustomShape 12"/>
          <p:cNvSpPr/>
          <p:nvPr/>
        </p:nvSpPr>
        <p:spPr>
          <a:xfrm rot="16791600">
            <a:off x="5169600" y="3127320"/>
            <a:ext cx="797400" cy="191160"/>
          </a:xfrm>
          <a:prstGeom prst="roundRect">
            <a:avLst>
              <a:gd name="adj" fmla="val 16667"/>
            </a:avLst>
          </a:prstGeom>
          <a:solidFill>
            <a:srgbClr val="00B0F0">
              <a:alpha val="39000"/>
            </a:srgbClr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CustomShape 13"/>
          <p:cNvSpPr/>
          <p:nvPr/>
        </p:nvSpPr>
        <p:spPr>
          <a:xfrm rot="16791600">
            <a:off x="195840" y="4015440"/>
            <a:ext cx="1319760" cy="206640"/>
          </a:xfrm>
          <a:prstGeom prst="roundRect">
            <a:avLst>
              <a:gd name="adj" fmla="val 16667"/>
            </a:avLst>
          </a:prstGeom>
          <a:solidFill>
            <a:srgbClr val="00B0F0">
              <a:alpha val="39000"/>
            </a:srgbClr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CustomShape 15"/>
          <p:cNvSpPr/>
          <p:nvPr/>
        </p:nvSpPr>
        <p:spPr>
          <a:xfrm>
            <a:off x="7427380" y="5521706"/>
            <a:ext cx="2528100" cy="844180"/>
          </a:xfrm>
          <a:prstGeom prst="roundRect">
            <a:avLst>
              <a:gd name="adj" fmla="val 16667"/>
            </a:avLst>
          </a:prstGeom>
          <a:solidFill>
            <a:srgbClr val="FF3333">
              <a:alpha val="39000"/>
            </a:srgbClr>
          </a:solidFill>
          <a:ln>
            <a:solidFill>
              <a:srgbClr val="FF333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5" name="CustomShape 17"/>
          <p:cNvSpPr/>
          <p:nvPr/>
        </p:nvSpPr>
        <p:spPr>
          <a:xfrm>
            <a:off x="7117920" y="6188872"/>
            <a:ext cx="294408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14FE5C1-2E63-4332-A95C-63704BF3D60F}"/>
              </a:ext>
            </a:extLst>
          </p:cNvPr>
          <p:cNvSpPr/>
          <p:nvPr/>
        </p:nvSpPr>
        <p:spPr>
          <a:xfrm>
            <a:off x="86580" y="7089384"/>
            <a:ext cx="4273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pc="-1" dirty="0" err="1">
                <a:solidFill>
                  <a:srgbClr val="00B0F0"/>
                </a:solidFill>
              </a:rPr>
              <a:t>Bragg</a:t>
            </a:r>
            <a:r>
              <a:rPr lang="it-IT" spc="-1" dirty="0">
                <a:solidFill>
                  <a:srgbClr val="00B0F0"/>
                </a:solidFill>
              </a:rPr>
              <a:t> </a:t>
            </a:r>
            <a:r>
              <a:rPr lang="it-IT" spc="-1" dirty="0" err="1">
                <a:solidFill>
                  <a:srgbClr val="00B0F0"/>
                </a:solidFill>
              </a:rPr>
              <a:t>spectrometer</a:t>
            </a:r>
            <a:r>
              <a:rPr lang="it-IT" spc="-1" dirty="0">
                <a:solidFill>
                  <a:srgbClr val="00B0F0"/>
                </a:solidFill>
              </a:rPr>
              <a:t> &amp; TES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4BE1BAD-BB02-4C87-A0AC-4ED2066B105B}"/>
              </a:ext>
            </a:extLst>
          </p:cNvPr>
          <p:cNvSpPr/>
          <p:nvPr/>
        </p:nvSpPr>
        <p:spPr>
          <a:xfrm>
            <a:off x="6000499" y="6434682"/>
            <a:ext cx="72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it-IT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CdTe</a:t>
            </a:r>
            <a:endParaRPr lang="it-IT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  <a:sym typeface="Wingdings" panose="05000000000000000000" pitchFamily="2" charset="2"/>
            </a:endParaRPr>
          </a:p>
        </p:txBody>
      </p:sp>
      <p:sp>
        <p:nvSpPr>
          <p:cNvPr id="25" name="CustomShape 14">
            <a:extLst>
              <a:ext uri="{FF2B5EF4-FFF2-40B4-BE49-F238E27FC236}">
                <a16:creationId xmlns:a16="http://schemas.microsoft.com/office/drawing/2014/main" id="{8D44C6EB-C34B-41EC-BE23-F7D3631F8BA7}"/>
              </a:ext>
            </a:extLst>
          </p:cNvPr>
          <p:cNvSpPr/>
          <p:nvPr/>
        </p:nvSpPr>
        <p:spPr>
          <a:xfrm rot="16180800">
            <a:off x="8163000" y="3161880"/>
            <a:ext cx="1788480" cy="237240"/>
          </a:xfrm>
          <a:prstGeom prst="roundRect">
            <a:avLst>
              <a:gd name="adj" fmla="val 16667"/>
            </a:avLst>
          </a:prstGeom>
          <a:solidFill>
            <a:srgbClr val="FF3333">
              <a:alpha val="39000"/>
            </a:srgbClr>
          </a:solidFill>
          <a:ln>
            <a:solidFill>
              <a:srgbClr val="FF333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" name="CustomShape 16">
            <a:extLst>
              <a:ext uri="{FF2B5EF4-FFF2-40B4-BE49-F238E27FC236}">
                <a16:creationId xmlns:a16="http://schemas.microsoft.com/office/drawing/2014/main" id="{B525CD66-97CF-4FBF-AB86-CF3765F9BF1C}"/>
              </a:ext>
            </a:extLst>
          </p:cNvPr>
          <p:cNvSpPr/>
          <p:nvPr/>
        </p:nvSpPr>
        <p:spPr>
          <a:xfrm>
            <a:off x="7453200" y="5580160"/>
            <a:ext cx="294408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KPb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(9→8) @ 290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keV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27" name="CustomShape 17">
            <a:extLst>
              <a:ext uri="{FF2B5EF4-FFF2-40B4-BE49-F238E27FC236}">
                <a16:creationId xmlns:a16="http://schemas.microsoft.com/office/drawing/2014/main" id="{24A706DD-AD18-495D-9FA3-4DB3D5C11719}"/>
              </a:ext>
            </a:extLst>
          </p:cNvPr>
          <p:cNvSpPr/>
          <p:nvPr/>
        </p:nvSpPr>
        <p:spPr>
          <a:xfrm>
            <a:off x="7453200" y="5905920"/>
            <a:ext cx="294408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KPb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(8→7) @ 420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keV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F1023664-8B64-444B-A8FF-73F7349C4267}"/>
              </a:ext>
            </a:extLst>
          </p:cNvPr>
          <p:cNvSpPr/>
          <p:nvPr/>
        </p:nvSpPr>
        <p:spPr>
          <a:xfrm>
            <a:off x="7781491" y="6490612"/>
            <a:ext cx="1901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it-IT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CdZnTe</a:t>
            </a:r>
            <a:r>
              <a:rPr lang="it-IT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&amp; </a:t>
            </a:r>
            <a:r>
              <a:rPr lang="it-IT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HPGe</a:t>
            </a:r>
            <a:endParaRPr lang="it-IT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sym typeface="Wingdings" panose="05000000000000000000" pitchFamily="2" charset="2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F273634B-60A8-4197-86CE-C02B770D4B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</a:blip>
          <a:stretch>
            <a:fillRect/>
          </a:stretch>
        </p:blipFill>
        <p:spPr>
          <a:xfrm>
            <a:off x="5080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3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  <p:bldP spid="222" grpId="0"/>
      <p:bldP spid="223" grpId="0"/>
      <p:bldP spid="224" grpId="0"/>
      <p:bldP spid="225" grpId="0"/>
      <p:bldP spid="226" grpId="0"/>
      <p:bldP spid="227" grpId="0"/>
      <p:bldP spid="3" grpId="0"/>
      <p:bldP spid="5" grpId="0"/>
      <p:bldP spid="26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2"/>
          <p:cNvPicPr/>
          <p:nvPr/>
        </p:nvPicPr>
        <p:blipFill>
          <a:blip r:embed="rId2"/>
          <a:stretch/>
        </p:blipFill>
        <p:spPr>
          <a:xfrm>
            <a:off x="45360" y="6472440"/>
            <a:ext cx="1067760" cy="1069560"/>
          </a:xfrm>
          <a:prstGeom prst="rect">
            <a:avLst/>
          </a:prstGeom>
          <a:ln>
            <a:noFill/>
          </a:ln>
        </p:spPr>
      </p:pic>
      <p:pic>
        <p:nvPicPr>
          <p:cNvPr id="275" name="Immagine 19"/>
          <p:cNvPicPr/>
          <p:nvPr/>
        </p:nvPicPr>
        <p:blipFill>
          <a:blip r:embed="rId3"/>
          <a:stretch/>
        </p:blipFill>
        <p:spPr>
          <a:xfrm>
            <a:off x="-3600" y="0"/>
            <a:ext cx="1923120" cy="1026360"/>
          </a:xfrm>
          <a:prstGeom prst="rect">
            <a:avLst/>
          </a:prstGeom>
          <a:ln>
            <a:noFill/>
          </a:ln>
        </p:spPr>
      </p:pic>
      <p:pic>
        <p:nvPicPr>
          <p:cNvPr id="277" name="Immagine 4"/>
          <p:cNvPicPr/>
          <p:nvPr/>
        </p:nvPicPr>
        <p:blipFill>
          <a:blip r:embed="rId4"/>
          <a:stretch/>
        </p:blipFill>
        <p:spPr>
          <a:xfrm>
            <a:off x="4360320" y="1296000"/>
            <a:ext cx="5365800" cy="4176000"/>
          </a:xfrm>
          <a:prstGeom prst="rect">
            <a:avLst/>
          </a:prstGeom>
          <a:ln>
            <a:noFill/>
          </a:ln>
        </p:spPr>
      </p:pic>
      <p:pic>
        <p:nvPicPr>
          <p:cNvPr id="278" name="Immagine 5"/>
          <p:cNvPicPr/>
          <p:nvPr/>
        </p:nvPicPr>
        <p:blipFill>
          <a:blip r:embed="rId5"/>
          <a:stretch/>
        </p:blipFill>
        <p:spPr>
          <a:xfrm>
            <a:off x="428580" y="1321759"/>
            <a:ext cx="2736000" cy="479520"/>
          </a:xfrm>
          <a:prstGeom prst="rect">
            <a:avLst/>
          </a:prstGeom>
          <a:ln>
            <a:noFill/>
          </a:ln>
        </p:spPr>
      </p:pic>
      <p:pic>
        <p:nvPicPr>
          <p:cNvPr id="279" name="Immagine 9"/>
          <p:cNvPicPr/>
          <p:nvPr/>
        </p:nvPicPr>
        <p:blipFill>
          <a:blip r:embed="rId6"/>
          <a:stretch/>
        </p:blipFill>
        <p:spPr>
          <a:xfrm>
            <a:off x="209160" y="1863088"/>
            <a:ext cx="3844950" cy="1190109"/>
          </a:xfrm>
          <a:prstGeom prst="rect">
            <a:avLst/>
          </a:prstGeom>
          <a:ln>
            <a:noFill/>
          </a:ln>
        </p:spPr>
      </p:pic>
      <p:sp>
        <p:nvSpPr>
          <p:cNvPr id="280" name="CustomShape 2"/>
          <p:cNvSpPr/>
          <p:nvPr/>
        </p:nvSpPr>
        <p:spPr>
          <a:xfrm>
            <a:off x="45360" y="3193685"/>
            <a:ext cx="2509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New TES for ~ 100 </a:t>
            </a:r>
            <a:r>
              <a:rPr lang="it-IT" sz="2400" b="0" strike="noStrike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keV</a:t>
            </a:r>
            <a:r>
              <a:rPr lang="it-IT" sz="2400" b="0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under production @ NIST</a:t>
            </a:r>
            <a:endParaRPr lang="it-IT" sz="2400" b="0" strike="noStrike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4994889" y="4018548"/>
            <a:ext cx="4340180" cy="707236"/>
          </a:xfrm>
          <a:prstGeom prst="roundRect">
            <a:avLst/>
          </a:prstGeom>
          <a:solidFill>
            <a:srgbClr val="00B0F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stomShape 2"/>
          <p:cNvSpPr/>
          <p:nvPr/>
        </p:nvSpPr>
        <p:spPr>
          <a:xfrm>
            <a:off x="4196132" y="6382017"/>
            <a:ext cx="279044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LNF </a:t>
            </a:r>
            <a:r>
              <a:rPr lang="it-IT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it-IT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very</a:t>
            </a:r>
            <a:r>
              <a:rPr lang="it-IT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active</a:t>
            </a:r>
            <a:r>
              <a:rPr lang="it-IT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in high </a:t>
            </a:r>
            <a:r>
              <a:rPr lang="it-IT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precision</a:t>
            </a:r>
            <a:r>
              <a:rPr lang="it-IT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photon</a:t>
            </a:r>
            <a:r>
              <a:rPr lang="it-IT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measurements</a:t>
            </a:r>
            <a:r>
              <a:rPr lang="it-IT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!!!</a:t>
            </a:r>
          </a:p>
          <a:p>
            <a:pPr algn="ctr">
              <a:lnSpc>
                <a:spcPct val="100000"/>
              </a:lnSpc>
            </a:pPr>
            <a:endParaRPr lang="it-IT" sz="24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5016725" y="2388357"/>
            <a:ext cx="4318343" cy="1589247"/>
          </a:xfrm>
          <a:prstGeom prst="roundRect">
            <a:avLst/>
          </a:pr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stomShape 2"/>
          <p:cNvSpPr/>
          <p:nvPr/>
        </p:nvSpPr>
        <p:spPr>
          <a:xfrm>
            <a:off x="45360" y="4445603"/>
            <a:ext cx="2509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CdZnTe</a:t>
            </a:r>
            <a:r>
              <a:rPr lang="it-IT" sz="2400" b="0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2400" b="0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sym typeface="Wingdings" panose="05000000000000000000" pitchFamily="2" charset="2"/>
              </a:rPr>
              <a:t> STRONG-2020</a:t>
            </a:r>
          </a:p>
          <a:p>
            <a:pPr>
              <a:lnSpc>
                <a:spcPct val="100000"/>
              </a:lnSpc>
            </a:pPr>
            <a:r>
              <a:rPr lang="it-IT" sz="24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sym typeface="Wingdings" panose="05000000000000000000" pitchFamily="2" charset="2"/>
              </a:rPr>
              <a:t>HPGe</a:t>
            </a:r>
            <a:r>
              <a:rPr lang="it-IT" sz="24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sym typeface="Wingdings" panose="05000000000000000000" pitchFamily="2" charset="2"/>
              </a:rPr>
              <a:t>  SIDDHARTA-2</a:t>
            </a:r>
            <a:endParaRPr lang="it-IT" sz="2400" b="0" strike="noStrike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  <a:latin typeface="Arial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it-IT" sz="2400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  <a:latin typeface="Arial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it-IT" sz="24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CdZnTe</a:t>
            </a:r>
            <a:r>
              <a:rPr lang="it-IT" sz="24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 &amp; </a:t>
            </a:r>
            <a:r>
              <a:rPr lang="it-IT" sz="24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CsI</a:t>
            </a:r>
            <a:r>
              <a:rPr lang="it-IT" sz="24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it-IT" sz="24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Tl</a:t>
            </a:r>
            <a:r>
              <a:rPr lang="it-IT" sz="24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) </a:t>
            </a:r>
            <a:r>
              <a:rPr lang="it-IT" sz="24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 SICURA</a:t>
            </a:r>
            <a:endParaRPr lang="it-IT" sz="2400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3FE0FAAA-B43C-4D0D-827D-173CB6B71024}"/>
              </a:ext>
            </a:extLst>
          </p:cNvPr>
          <p:cNvSpPr/>
          <p:nvPr/>
        </p:nvSpPr>
        <p:spPr>
          <a:xfrm>
            <a:off x="1463040" y="6480"/>
            <a:ext cx="8263080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Kaonic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atoms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measurements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energy ranges</a:t>
            </a:r>
            <a:endParaRPr lang="it-IT" sz="2800" b="0" strike="noStrike" spc="-1" dirty="0">
              <a:latin typeface="Arial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168C963-F12D-4E16-BC42-02F404539A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/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magine 19"/>
          <p:cNvPicPr/>
          <p:nvPr/>
        </p:nvPicPr>
        <p:blipFill>
          <a:blip r:embed="rId2"/>
          <a:stretch/>
        </p:blipFill>
        <p:spPr>
          <a:xfrm>
            <a:off x="-3600" y="0"/>
            <a:ext cx="1922040" cy="1025280"/>
          </a:xfrm>
          <a:prstGeom prst="rect">
            <a:avLst/>
          </a:prstGeom>
          <a:ln>
            <a:noFill/>
          </a:ln>
        </p:spPr>
      </p:pic>
      <p:sp>
        <p:nvSpPr>
          <p:cNvPr id="221" name="CustomShape 3"/>
          <p:cNvSpPr/>
          <p:nvPr/>
        </p:nvSpPr>
        <p:spPr>
          <a:xfrm>
            <a:off x="1463040" y="6480"/>
            <a:ext cx="7698600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Nested</a:t>
            </a:r>
            <a:r>
              <a:rPr lang="it-IT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talk: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outline</a:t>
            </a:r>
            <a:endParaRPr lang="it-IT" sz="2800" b="0" strike="noStrike" spc="-1" dirty="0">
              <a:latin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1FB6A34-D1B7-49DC-AA7D-5956AB114747}"/>
              </a:ext>
            </a:extLst>
          </p:cNvPr>
          <p:cNvSpPr/>
          <p:nvPr/>
        </p:nvSpPr>
        <p:spPr>
          <a:xfrm>
            <a:off x="4385072" y="3595172"/>
            <a:ext cx="2541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pc="-1" dirty="0">
                <a:solidFill>
                  <a:srgbClr val="000000"/>
                </a:solidFill>
              </a:rPr>
              <a:t>Frascati </a:t>
            </a:r>
            <a:r>
              <a:rPr lang="it-IT" spc="-1" dirty="0" err="1">
                <a:solidFill>
                  <a:srgbClr val="000000"/>
                </a:solidFill>
              </a:rPr>
              <a:t>wine</a:t>
            </a:r>
            <a:r>
              <a:rPr lang="it-IT" spc="-1" dirty="0">
                <a:solidFill>
                  <a:srgbClr val="000000"/>
                </a:solidFill>
              </a:rPr>
              <a:t> di sfondo</a:t>
            </a:r>
            <a:endParaRPr lang="it-IT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D0A253B-45A6-4917-AF2B-F9569DF8DCF2}"/>
              </a:ext>
            </a:extLst>
          </p:cNvPr>
          <p:cNvSpPr/>
          <p:nvPr/>
        </p:nvSpPr>
        <p:spPr>
          <a:xfrm>
            <a:off x="330692" y="1477401"/>
            <a:ext cx="9419303" cy="58253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9D816B-4F3D-4979-9847-D718CA5A75B0}"/>
              </a:ext>
            </a:extLst>
          </p:cNvPr>
          <p:cNvSpPr txBox="1"/>
          <p:nvPr/>
        </p:nvSpPr>
        <p:spPr>
          <a:xfrm>
            <a:off x="976015" y="2035277"/>
            <a:ext cx="3128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Possible</a:t>
            </a:r>
            <a:r>
              <a:rPr lang="it-IT" sz="2400" dirty="0"/>
              <a:t> K-</a:t>
            </a:r>
            <a:r>
              <a:rPr lang="it-IT" sz="2400" dirty="0" err="1"/>
              <a:t>atom</a:t>
            </a:r>
            <a:r>
              <a:rPr lang="it-IT" sz="2400" dirty="0"/>
              <a:t> </a:t>
            </a:r>
            <a:r>
              <a:rPr lang="it-IT" sz="2400" dirty="0" err="1"/>
              <a:t>measurements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886DDD5-12D9-4BF1-89D2-D1CD32C4E3E5}"/>
              </a:ext>
            </a:extLst>
          </p:cNvPr>
          <p:cNvSpPr txBox="1"/>
          <p:nvPr/>
        </p:nvSpPr>
        <p:spPr>
          <a:xfrm>
            <a:off x="976015" y="4187372"/>
            <a:ext cx="265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High energy range (&gt; 50 </a:t>
            </a:r>
            <a:r>
              <a:rPr lang="it-IT" sz="2400" dirty="0" err="1"/>
              <a:t>keV</a:t>
            </a:r>
            <a:r>
              <a:rPr lang="it-IT" sz="2400" dirty="0"/>
              <a:t>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08CEB2D-2D23-45E8-B5F8-F7FC27964AB7}"/>
              </a:ext>
            </a:extLst>
          </p:cNvPr>
          <p:cNvSpPr txBox="1"/>
          <p:nvPr/>
        </p:nvSpPr>
        <p:spPr>
          <a:xfrm>
            <a:off x="6180169" y="4340670"/>
            <a:ext cx="36045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CsI</a:t>
            </a:r>
            <a:r>
              <a:rPr lang="it-IT" sz="2400" dirty="0"/>
              <a:t>(</a:t>
            </a:r>
            <a:r>
              <a:rPr lang="it-IT" sz="2400" dirty="0" err="1"/>
              <a:t>Tl</a:t>
            </a:r>
            <a:r>
              <a:rPr lang="it-IT" sz="2400" dirty="0"/>
              <a:t>)</a:t>
            </a:r>
          </a:p>
          <a:p>
            <a:endParaRPr lang="it-IT" sz="2400" dirty="0"/>
          </a:p>
          <a:p>
            <a:r>
              <a:rPr lang="it-IT" sz="2400" dirty="0">
                <a:sym typeface="Wingdings" panose="05000000000000000000" pitchFamily="2" charset="2"/>
              </a:rPr>
              <a:t>       SICURA project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 err="1"/>
              <a:t>CdZnTe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881AFB1E-2B17-45A3-813D-27DA73C14AF8}"/>
              </a:ext>
            </a:extLst>
          </p:cNvPr>
          <p:cNvSpPr/>
          <p:nvPr/>
        </p:nvSpPr>
        <p:spPr>
          <a:xfrm>
            <a:off x="6055360" y="4340670"/>
            <a:ext cx="3323929" cy="2487103"/>
          </a:xfrm>
          <a:prstGeom prst="roundRect">
            <a:avLst/>
          </a:prstGeom>
          <a:solidFill>
            <a:srgbClr val="7030A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4DC20E5-E1ED-48C4-9706-15A4A9313D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74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BB5E72A2-8BA3-454B-BBEA-A611E1867F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  <p:pic>
        <p:nvPicPr>
          <p:cNvPr id="275" name="Immagine 19"/>
          <p:cNvPicPr/>
          <p:nvPr/>
        </p:nvPicPr>
        <p:blipFill>
          <a:blip r:embed="rId3"/>
          <a:stretch/>
        </p:blipFill>
        <p:spPr>
          <a:xfrm>
            <a:off x="-3600" y="0"/>
            <a:ext cx="1923120" cy="1026360"/>
          </a:xfrm>
          <a:prstGeom prst="rect">
            <a:avLst/>
          </a:prstGeom>
          <a:ln>
            <a:noFill/>
          </a:ln>
        </p:spPr>
      </p:pic>
      <p:sp>
        <p:nvSpPr>
          <p:cNvPr id="14" name="CustomShape 3">
            <a:extLst>
              <a:ext uri="{FF2B5EF4-FFF2-40B4-BE49-F238E27FC236}">
                <a16:creationId xmlns:a16="http://schemas.microsoft.com/office/drawing/2014/main" id="{3FE0FAAA-B43C-4D0D-827D-173CB6B71024}"/>
              </a:ext>
            </a:extLst>
          </p:cNvPr>
          <p:cNvSpPr/>
          <p:nvPr/>
        </p:nvSpPr>
        <p:spPr>
          <a:xfrm>
            <a:off x="1613429" y="299174"/>
            <a:ext cx="6252902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it-IT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CdZnTe</a:t>
            </a:r>
            <a:r>
              <a:rPr lang="it-IT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+ </a:t>
            </a:r>
            <a:r>
              <a:rPr lang="it-IT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CsI</a:t>
            </a:r>
            <a:r>
              <a:rPr lang="it-IT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it-IT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Tl</a:t>
            </a:r>
            <a:r>
              <a:rPr lang="it-IT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 (+ </a:t>
            </a:r>
            <a:r>
              <a:rPr lang="it-IT" sz="3200" b="0" strike="noStrike" spc="-1" baseline="30000" dirty="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lang="it-IT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He) </a:t>
            </a:r>
          </a:p>
          <a:p>
            <a:pPr algn="ctr"/>
            <a:r>
              <a:rPr lang="it-IT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detectors:</a:t>
            </a:r>
            <a:r>
              <a:rPr lang="it-IT" sz="3200" spc="-1" dirty="0">
                <a:solidFill>
                  <a:srgbClr val="000000"/>
                </a:solidFill>
                <a:latin typeface="Arial"/>
                <a:ea typeface="DejaVu Sans"/>
              </a:rPr>
              <a:t> the SICURA project</a:t>
            </a:r>
            <a:endParaRPr lang="it-IT" sz="32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C0A0FA6-BDDF-405C-A621-B66742A93AFD}"/>
              </a:ext>
            </a:extLst>
          </p:cNvPr>
          <p:cNvSpPr/>
          <p:nvPr/>
        </p:nvSpPr>
        <p:spPr>
          <a:xfrm>
            <a:off x="350078" y="1647113"/>
            <a:ext cx="6080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+mj-lt"/>
              </a:rPr>
              <a:t>Development of a </a:t>
            </a:r>
            <a:r>
              <a:rPr lang="it-IT" dirty="0" err="1">
                <a:solidFill>
                  <a:srgbClr val="000000"/>
                </a:solidFill>
                <a:latin typeface="+mj-lt"/>
              </a:rPr>
              <a:t>portable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it-IT" dirty="0" err="1">
                <a:solidFill>
                  <a:srgbClr val="000000"/>
                </a:solidFill>
                <a:latin typeface="+mj-lt"/>
              </a:rPr>
              <a:t>integrated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 low cost probe for </a:t>
            </a:r>
            <a:r>
              <a:rPr lang="it-IT" dirty="0" err="1">
                <a:solidFill>
                  <a:srgbClr val="000000"/>
                </a:solidFill>
                <a:latin typeface="+mj-lt"/>
              </a:rPr>
              <a:t>applications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it-IT" dirty="0" err="1">
                <a:solidFill>
                  <a:srgbClr val="000000"/>
                </a:solidFill>
                <a:latin typeface="+mj-lt"/>
              </a:rPr>
              <a:t>radioprotection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it-IT" dirty="0" err="1">
                <a:solidFill>
                  <a:srgbClr val="000000"/>
                </a:solidFill>
                <a:latin typeface="+mj-lt"/>
              </a:rPr>
              <a:t>anti-terrorism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endParaRPr lang="it-IT" dirty="0">
              <a:solidFill>
                <a:srgbClr val="000000"/>
              </a:solidFill>
              <a:latin typeface="+mj-lt"/>
            </a:endParaRPr>
          </a:p>
          <a:p>
            <a:r>
              <a:rPr lang="it-IT" dirty="0">
                <a:solidFill>
                  <a:srgbClr val="000000"/>
                </a:solidFill>
                <a:latin typeface="+mj-lt"/>
              </a:rPr>
              <a:t>(</a:t>
            </a:r>
            <a:r>
              <a:rPr lang="it-IT" dirty="0" err="1">
                <a:solidFill>
                  <a:srgbClr val="000000"/>
                </a:solidFill>
                <a:latin typeface="+mj-lt"/>
              </a:rPr>
              <a:t>italian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+mj-lt"/>
              </a:rPr>
              <a:t>achronym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 works </a:t>
            </a:r>
            <a:r>
              <a:rPr lang="it-IT" dirty="0" err="1">
                <a:solidFill>
                  <a:srgbClr val="000000"/>
                </a:solidFill>
                <a:latin typeface="+mj-lt"/>
              </a:rPr>
              <a:t>better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…) </a:t>
            </a:r>
            <a:endParaRPr lang="it-IT" dirty="0">
              <a:latin typeface="+mj-lt"/>
            </a:endParaRPr>
          </a:p>
        </p:txBody>
      </p:sp>
      <p:pic>
        <p:nvPicPr>
          <p:cNvPr id="15" name="Picture 2" descr="Risultati immagini per regione lazio logo">
            <a:extLst>
              <a:ext uri="{FF2B5EF4-FFF2-40B4-BE49-F238E27FC236}">
                <a16:creationId xmlns:a16="http://schemas.microsoft.com/office/drawing/2014/main" id="{C4C304B2-352D-4833-84D6-55BFB515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78" y="2526291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A91E41E-4F11-4395-A8C3-B7B00C6DA6EE}"/>
              </a:ext>
            </a:extLst>
          </p:cNvPr>
          <p:cNvSpPr/>
          <p:nvPr/>
        </p:nvSpPr>
        <p:spPr>
          <a:xfrm>
            <a:off x="350078" y="3283529"/>
            <a:ext cx="48269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2019-2021 project </a:t>
            </a:r>
            <a:r>
              <a:rPr lang="it-IT" dirty="0" err="1">
                <a:solidFill>
                  <a:srgbClr val="000000"/>
                </a:solidFill>
              </a:rPr>
              <a:t>financed</a:t>
            </a:r>
            <a:r>
              <a:rPr lang="it-IT" dirty="0">
                <a:solidFill>
                  <a:srgbClr val="000000"/>
                </a:solidFill>
              </a:rPr>
              <a:t> by Regione Lazio</a:t>
            </a:r>
          </a:p>
          <a:p>
            <a:endParaRPr lang="it-IT" dirty="0">
              <a:solidFill>
                <a:srgbClr val="000000"/>
              </a:solidFill>
            </a:endParaRPr>
          </a:p>
          <a:p>
            <a:r>
              <a:rPr lang="it-IT" dirty="0">
                <a:solidFill>
                  <a:srgbClr val="000000"/>
                </a:solidFill>
              </a:rPr>
              <a:t>LNF hosting institution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0D85246-D281-4CF4-80F9-B72AF87AF92F}"/>
              </a:ext>
            </a:extLst>
          </p:cNvPr>
          <p:cNvSpPr/>
          <p:nvPr/>
        </p:nvSpPr>
        <p:spPr>
          <a:xfrm>
            <a:off x="350078" y="5235472"/>
            <a:ext cx="947829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2400" b="1" dirty="0" err="1">
                <a:latin typeface="+mj-lt"/>
              </a:rPr>
              <a:t>Radiation</a:t>
            </a:r>
            <a:r>
              <a:rPr lang="it-IT" altLang="it-IT" sz="2400" b="1" dirty="0">
                <a:latin typeface="+mj-lt"/>
              </a:rPr>
              <a:t> </a:t>
            </a:r>
            <a:r>
              <a:rPr lang="it-IT" altLang="it-IT" sz="2400" b="1" dirty="0" err="1">
                <a:latin typeface="+mj-lt"/>
              </a:rPr>
              <a:t>Dispersal</a:t>
            </a:r>
            <a:r>
              <a:rPr lang="it-IT" altLang="it-IT" sz="2400" b="1" dirty="0">
                <a:latin typeface="+mj-lt"/>
              </a:rPr>
              <a:t> Devices (RDD) or </a:t>
            </a:r>
            <a:r>
              <a:rPr lang="it-IT" altLang="it-IT" sz="2400" b="1" dirty="0" err="1">
                <a:latin typeface="+mj-lt"/>
              </a:rPr>
              <a:t>dirty</a:t>
            </a:r>
            <a:r>
              <a:rPr lang="it-IT" altLang="it-IT" sz="2400" b="1" dirty="0">
                <a:latin typeface="+mj-lt"/>
              </a:rPr>
              <a:t> </a:t>
            </a:r>
            <a:r>
              <a:rPr lang="it-IT" altLang="it-IT" sz="2400" b="1" dirty="0" err="1">
                <a:latin typeface="+mj-lt"/>
              </a:rPr>
              <a:t>bombs</a:t>
            </a:r>
            <a:endParaRPr lang="it-IT" altLang="it-IT" sz="2400" b="1" dirty="0">
              <a:latin typeface="+mj-lt"/>
            </a:endParaRPr>
          </a:p>
          <a:p>
            <a:pPr algn="ctr"/>
            <a:endParaRPr lang="it-IT" altLang="it-IT" sz="2000" i="1" dirty="0">
              <a:latin typeface="+mj-lt"/>
            </a:endParaRPr>
          </a:p>
          <a:p>
            <a:pPr algn="ctr"/>
            <a:endParaRPr lang="it-IT" altLang="it-IT" sz="2000" i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altLang="it-IT" sz="2000" i="1" dirty="0">
                <a:solidFill>
                  <a:srgbClr val="FF0000"/>
                </a:solidFill>
                <a:latin typeface="+mj-lt"/>
              </a:rPr>
              <a:t>IAEA Incident and trafficking database, ITDB: </a:t>
            </a:r>
          </a:p>
          <a:p>
            <a:pPr algn="ctr"/>
            <a:r>
              <a:rPr lang="en-US" altLang="it-IT" sz="2000" i="1" dirty="0">
                <a:solidFill>
                  <a:srgbClr val="FF0000"/>
                </a:solidFill>
                <a:latin typeface="+mj-lt"/>
              </a:rPr>
              <a:t>from </a:t>
            </a:r>
            <a:r>
              <a:rPr lang="it-IT" altLang="it-IT" sz="2000" i="1" dirty="0">
                <a:solidFill>
                  <a:srgbClr val="FF0000"/>
                </a:solidFill>
                <a:latin typeface="+mj-lt"/>
              </a:rPr>
              <a:t>1995 to 2016 </a:t>
            </a:r>
            <a:r>
              <a:rPr lang="it-IT" altLang="it-IT" sz="2000" i="1" dirty="0" err="1">
                <a:solidFill>
                  <a:srgbClr val="FF0000"/>
                </a:solidFill>
                <a:latin typeface="+mj-lt"/>
              </a:rPr>
              <a:t>almost</a:t>
            </a:r>
            <a:r>
              <a:rPr lang="it-IT" altLang="it-IT" sz="2000" i="1" dirty="0">
                <a:solidFill>
                  <a:srgbClr val="FF0000"/>
                </a:solidFill>
                <a:latin typeface="+mj-lt"/>
              </a:rPr>
              <a:t> 3000 </a:t>
            </a:r>
            <a:r>
              <a:rPr lang="it-IT" altLang="it-IT" sz="2000" i="1" dirty="0" err="1">
                <a:solidFill>
                  <a:srgbClr val="FF0000"/>
                </a:solidFill>
                <a:latin typeface="+mj-lt"/>
              </a:rPr>
              <a:t>cases</a:t>
            </a:r>
            <a:r>
              <a:rPr lang="it-IT" altLang="it-IT" sz="2000" i="1" dirty="0">
                <a:solidFill>
                  <a:srgbClr val="FF0000"/>
                </a:solidFill>
                <a:latin typeface="+mj-lt"/>
              </a:rPr>
              <a:t> of </a:t>
            </a:r>
            <a:r>
              <a:rPr lang="it-IT" altLang="it-IT" sz="2000" i="1" dirty="0" err="1">
                <a:solidFill>
                  <a:srgbClr val="FF0000"/>
                </a:solidFill>
                <a:latin typeface="+mj-lt"/>
              </a:rPr>
              <a:t>illegal</a:t>
            </a:r>
            <a:r>
              <a:rPr lang="it-IT" altLang="it-IT" sz="2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altLang="it-IT" sz="2000" i="1" dirty="0" err="1">
                <a:solidFill>
                  <a:srgbClr val="FF0000"/>
                </a:solidFill>
                <a:latin typeface="+mj-lt"/>
              </a:rPr>
              <a:t>traffic</a:t>
            </a:r>
            <a:r>
              <a:rPr lang="it-IT" altLang="it-IT" sz="2000" i="1" dirty="0">
                <a:solidFill>
                  <a:srgbClr val="FF0000"/>
                </a:solidFill>
                <a:latin typeface="+mj-lt"/>
              </a:rPr>
              <a:t> of </a:t>
            </a:r>
            <a:r>
              <a:rPr lang="it-IT" altLang="it-IT" sz="2000" i="1" dirty="0" err="1">
                <a:solidFill>
                  <a:srgbClr val="FF0000"/>
                </a:solidFill>
                <a:latin typeface="+mj-lt"/>
              </a:rPr>
              <a:t>radioactive</a:t>
            </a:r>
            <a:r>
              <a:rPr lang="it-IT" altLang="it-IT" sz="2000" i="1" dirty="0">
                <a:solidFill>
                  <a:srgbClr val="FF0000"/>
                </a:solidFill>
                <a:latin typeface="+mj-lt"/>
              </a:rPr>
              <a:t> sources.</a:t>
            </a:r>
          </a:p>
          <a:p>
            <a:pPr algn="ctr"/>
            <a:r>
              <a:rPr lang="it-IT" altLang="it-IT" sz="2000" i="1" dirty="0" err="1">
                <a:solidFill>
                  <a:srgbClr val="FF0000"/>
                </a:solidFill>
                <a:latin typeface="+mj-lt"/>
              </a:rPr>
              <a:t>Tens</a:t>
            </a:r>
            <a:r>
              <a:rPr lang="it-IT" altLang="it-IT" sz="2000" i="1" dirty="0">
                <a:solidFill>
                  <a:srgbClr val="FF0000"/>
                </a:solidFill>
                <a:latin typeface="+mj-lt"/>
              </a:rPr>
              <a:t> of </a:t>
            </a:r>
            <a:r>
              <a:rPr lang="it-IT" altLang="it-IT" sz="2000" i="1" dirty="0" err="1">
                <a:solidFill>
                  <a:srgbClr val="FF0000"/>
                </a:solidFill>
                <a:latin typeface="+mj-lt"/>
              </a:rPr>
              <a:t>these</a:t>
            </a:r>
            <a:r>
              <a:rPr lang="it-IT" altLang="it-IT" sz="2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altLang="it-IT" sz="2000" i="1" dirty="0" err="1">
                <a:solidFill>
                  <a:srgbClr val="FF0000"/>
                </a:solidFill>
                <a:latin typeface="+mj-lt"/>
              </a:rPr>
              <a:t>cases</a:t>
            </a:r>
            <a:r>
              <a:rPr lang="it-IT" altLang="it-IT" sz="2000" i="1" dirty="0">
                <a:solidFill>
                  <a:srgbClr val="FF0000"/>
                </a:solidFill>
                <a:latin typeface="+mj-lt"/>
              </a:rPr>
              <a:t> involve </a:t>
            </a:r>
            <a:r>
              <a:rPr lang="it-IT" altLang="it-IT" sz="2000" i="1" dirty="0" err="1">
                <a:solidFill>
                  <a:srgbClr val="FF0000"/>
                </a:solidFill>
                <a:latin typeface="+mj-lt"/>
              </a:rPr>
              <a:t>Plutonium</a:t>
            </a:r>
            <a:r>
              <a:rPr lang="it-IT" altLang="it-IT" sz="2000" i="1" dirty="0">
                <a:solidFill>
                  <a:srgbClr val="FF0000"/>
                </a:solidFill>
                <a:latin typeface="+mj-lt"/>
              </a:rPr>
              <a:t> or </a:t>
            </a:r>
            <a:r>
              <a:rPr lang="it-IT" altLang="it-IT" sz="2000" i="1" dirty="0" err="1">
                <a:solidFill>
                  <a:srgbClr val="FF0000"/>
                </a:solidFill>
                <a:latin typeface="+mj-lt"/>
              </a:rPr>
              <a:t>Enriched</a:t>
            </a:r>
            <a:r>
              <a:rPr lang="it-IT" altLang="it-IT" sz="2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altLang="it-IT" sz="2000" i="1" dirty="0" err="1">
                <a:solidFill>
                  <a:srgbClr val="FF0000"/>
                </a:solidFill>
                <a:latin typeface="+mj-lt"/>
              </a:rPr>
              <a:t>Uranium</a:t>
            </a:r>
            <a:r>
              <a:rPr lang="it-IT" altLang="it-IT" sz="2000" i="1" dirty="0">
                <a:solidFill>
                  <a:srgbClr val="FF0000"/>
                </a:solidFill>
                <a:latin typeface="+mj-lt"/>
              </a:rPr>
              <a:t> sources.</a:t>
            </a:r>
            <a:endParaRPr lang="en-US" altLang="it-IT" sz="20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2" descr="Risultati immagini per regione lazio logo">
            <a:extLst>
              <a:ext uri="{FF2B5EF4-FFF2-40B4-BE49-F238E27FC236}">
                <a16:creationId xmlns:a16="http://schemas.microsoft.com/office/drawing/2014/main" id="{66E97E32-A1E5-4615-A7C7-C0FD0C425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55" y="184137"/>
            <a:ext cx="1807219" cy="90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723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D7BD219B-741E-474B-921C-6ACADDE0FE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12130"/>
            <a:ext cx="10080625" cy="754754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06CF9CF-1270-49DF-88DC-4328EDF40D91}"/>
              </a:ext>
            </a:extLst>
          </p:cNvPr>
          <p:cNvSpPr/>
          <p:nvPr/>
        </p:nvSpPr>
        <p:spPr>
          <a:xfrm>
            <a:off x="202781" y="1356467"/>
            <a:ext cx="448552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altLang="it-IT" sz="2000" dirty="0" err="1">
                <a:latin typeface="+mj-lt"/>
              </a:rPr>
              <a:t>Probes</a:t>
            </a:r>
            <a:r>
              <a:rPr lang="it-IT" altLang="it-IT" sz="2000" dirty="0">
                <a:latin typeface="+mj-lt"/>
              </a:rPr>
              <a:t> for monitoring </a:t>
            </a:r>
            <a:r>
              <a:rPr lang="it-IT" altLang="it-IT" sz="2000" dirty="0" err="1">
                <a:latin typeface="+mj-lt"/>
              </a:rPr>
              <a:t>already</a:t>
            </a:r>
            <a:r>
              <a:rPr lang="it-IT" altLang="it-IT" sz="2000" dirty="0">
                <a:latin typeface="+mj-lt"/>
              </a:rPr>
              <a:t> </a:t>
            </a:r>
            <a:r>
              <a:rPr lang="it-IT" altLang="it-IT" sz="2000" dirty="0" err="1">
                <a:latin typeface="+mj-lt"/>
              </a:rPr>
              <a:t>exist</a:t>
            </a:r>
            <a:r>
              <a:rPr lang="it-IT" altLang="it-IT" sz="2000" dirty="0">
                <a:latin typeface="+mj-lt"/>
              </a:rPr>
              <a:t> in:</a:t>
            </a:r>
          </a:p>
          <a:p>
            <a:pPr algn="just"/>
            <a:endParaRPr lang="it-IT" altLang="it-IT" sz="2000" dirty="0">
              <a:solidFill>
                <a:srgbClr val="FF0000"/>
              </a:solidFill>
              <a:latin typeface="+mj-lt"/>
            </a:endParaRPr>
          </a:p>
          <a:p>
            <a:pPr algn="just">
              <a:buFontTx/>
              <a:buChar char="-"/>
            </a:pPr>
            <a:r>
              <a:rPr lang="it-IT" altLang="it-IT" sz="2000" dirty="0">
                <a:latin typeface="+mj-lt"/>
              </a:rPr>
              <a:t>Ports, customs, </a:t>
            </a:r>
            <a:r>
              <a:rPr lang="it-IT" altLang="it-IT" sz="2000" dirty="0" err="1">
                <a:latin typeface="+mj-lt"/>
              </a:rPr>
              <a:t>borders</a:t>
            </a:r>
            <a:endParaRPr lang="it-IT" altLang="it-IT" sz="2000" dirty="0">
              <a:latin typeface="+mj-lt"/>
            </a:endParaRPr>
          </a:p>
          <a:p>
            <a:pPr algn="just">
              <a:buFontTx/>
              <a:buChar char="-"/>
            </a:pPr>
            <a:r>
              <a:rPr lang="it-IT" altLang="it-IT" sz="2000" dirty="0" err="1">
                <a:latin typeface="+mj-lt"/>
              </a:rPr>
              <a:t>Airports</a:t>
            </a:r>
            <a:endParaRPr lang="it-IT" altLang="it-IT" sz="2000" dirty="0">
              <a:latin typeface="+mj-lt"/>
            </a:endParaRPr>
          </a:p>
          <a:p>
            <a:pPr algn="just">
              <a:buFontTx/>
              <a:buChar char="-"/>
            </a:pPr>
            <a:r>
              <a:rPr lang="it-IT" altLang="it-IT" sz="2000" dirty="0">
                <a:latin typeface="+mj-lt"/>
              </a:rPr>
              <a:t>Waste </a:t>
            </a:r>
            <a:r>
              <a:rPr lang="it-IT" altLang="it-IT" sz="2000" dirty="0" err="1">
                <a:latin typeface="+mj-lt"/>
              </a:rPr>
              <a:t>destructors</a:t>
            </a:r>
            <a:endParaRPr lang="it-IT" altLang="it-IT" sz="2000" dirty="0">
              <a:latin typeface="+mj-lt"/>
            </a:endParaRPr>
          </a:p>
          <a:p>
            <a:pPr algn="just">
              <a:buFontTx/>
              <a:buChar char="-"/>
            </a:pPr>
            <a:r>
              <a:rPr lang="it-IT" altLang="it-IT" sz="2000" dirty="0">
                <a:latin typeface="+mj-lt"/>
              </a:rPr>
              <a:t>Garbage </a:t>
            </a:r>
            <a:r>
              <a:rPr lang="it-IT" altLang="it-IT" sz="2000" dirty="0" err="1">
                <a:latin typeface="+mj-lt"/>
              </a:rPr>
              <a:t>dumpsites</a:t>
            </a:r>
            <a:endParaRPr lang="it-IT" altLang="it-IT" sz="2000" dirty="0">
              <a:latin typeface="+mj-lt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4EED84B-40EF-4CDD-AEC3-BE02EAD1F4FF}"/>
              </a:ext>
            </a:extLst>
          </p:cNvPr>
          <p:cNvSpPr/>
          <p:nvPr/>
        </p:nvSpPr>
        <p:spPr>
          <a:xfrm>
            <a:off x="4957396" y="1356467"/>
            <a:ext cx="5038725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altLang="it-IT" sz="2000" dirty="0" err="1"/>
              <a:t>But</a:t>
            </a:r>
            <a:r>
              <a:rPr lang="it-IT" altLang="it-IT" sz="2000" dirty="0"/>
              <a:t> are </a:t>
            </a:r>
            <a:r>
              <a:rPr lang="it-IT" altLang="it-IT" sz="2000" dirty="0" err="1"/>
              <a:t>missing</a:t>
            </a:r>
            <a:r>
              <a:rPr lang="it-IT" altLang="it-IT" sz="2000" dirty="0"/>
              <a:t> in:</a:t>
            </a:r>
          </a:p>
          <a:p>
            <a:pPr algn="just"/>
            <a:endParaRPr lang="it-IT" altLang="it-IT" sz="2000" dirty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it-IT" altLang="it-IT" sz="2000" dirty="0"/>
              <a:t>Big events (</a:t>
            </a:r>
            <a:r>
              <a:rPr lang="it-IT" altLang="it-IT" sz="2000" dirty="0" err="1"/>
              <a:t>sports</a:t>
            </a:r>
            <a:r>
              <a:rPr lang="it-IT" altLang="it-IT" sz="2000" dirty="0"/>
              <a:t>, music, </a:t>
            </a:r>
            <a:r>
              <a:rPr lang="it-IT" altLang="it-IT" sz="2000" dirty="0" err="1"/>
              <a:t>etc</a:t>
            </a:r>
            <a:r>
              <a:rPr lang="it-IT" altLang="it-IT" sz="2000" dirty="0"/>
              <a:t>)</a:t>
            </a:r>
          </a:p>
          <a:p>
            <a:pPr algn="just">
              <a:buFontTx/>
              <a:buChar char="-"/>
            </a:pPr>
            <a:r>
              <a:rPr lang="it-IT" altLang="it-IT" sz="2000" dirty="0"/>
              <a:t>High </a:t>
            </a:r>
            <a:r>
              <a:rPr lang="it-IT" altLang="it-IT" sz="2000" dirty="0" err="1"/>
              <a:t>population</a:t>
            </a:r>
            <a:r>
              <a:rPr lang="it-IT" altLang="it-IT" sz="2000" dirty="0"/>
              <a:t> </a:t>
            </a:r>
            <a:r>
              <a:rPr lang="it-IT" altLang="it-IT" sz="2000" dirty="0" err="1"/>
              <a:t>density</a:t>
            </a:r>
            <a:r>
              <a:rPr lang="it-IT" altLang="it-IT" sz="2000" dirty="0"/>
              <a:t> </a:t>
            </a:r>
            <a:r>
              <a:rPr lang="it-IT" altLang="it-IT" sz="2000" dirty="0" err="1"/>
              <a:t>sites</a:t>
            </a:r>
            <a:r>
              <a:rPr lang="it-IT" altLang="it-IT" sz="2000" dirty="0"/>
              <a:t> </a:t>
            </a:r>
          </a:p>
          <a:p>
            <a:pPr algn="just"/>
            <a:r>
              <a:rPr lang="it-IT" altLang="it-IT" sz="2000" dirty="0"/>
              <a:t> (schools, hospitals, etc.)</a:t>
            </a:r>
          </a:p>
          <a:p>
            <a:pPr algn="just">
              <a:buFontTx/>
              <a:buChar char="-"/>
            </a:pPr>
            <a:endParaRPr lang="it-IT" altLang="it-IT" sz="2000" dirty="0">
              <a:solidFill>
                <a:srgbClr val="FF0000"/>
              </a:solidFill>
            </a:endParaRPr>
          </a:p>
          <a:p>
            <a:pPr algn="just"/>
            <a:endParaRPr lang="it-IT" altLang="it-IT" sz="2000" dirty="0">
              <a:solidFill>
                <a:srgbClr val="FF0000"/>
              </a:solidFill>
            </a:endParaRPr>
          </a:p>
          <a:p>
            <a:pPr algn="just"/>
            <a:r>
              <a:rPr lang="it-IT" altLang="it-IT" sz="2000" dirty="0" err="1">
                <a:solidFill>
                  <a:srgbClr val="FF0000"/>
                </a:solidFill>
              </a:rPr>
              <a:t>Need</a:t>
            </a:r>
            <a:r>
              <a:rPr lang="it-IT" altLang="it-IT" sz="2000" dirty="0">
                <a:solidFill>
                  <a:srgbClr val="FF0000"/>
                </a:solidFill>
              </a:rPr>
              <a:t> for </a:t>
            </a:r>
            <a:r>
              <a:rPr lang="it-IT" altLang="it-IT" sz="2000" dirty="0" err="1">
                <a:solidFill>
                  <a:srgbClr val="FF0000"/>
                </a:solidFill>
              </a:rPr>
              <a:t>widespread</a:t>
            </a:r>
            <a:r>
              <a:rPr lang="it-IT" altLang="it-IT" sz="2000" dirty="0">
                <a:solidFill>
                  <a:srgbClr val="FF0000"/>
                </a:solidFill>
              </a:rPr>
              <a:t> </a:t>
            </a:r>
            <a:r>
              <a:rPr lang="it-IT" altLang="it-IT" sz="2000" dirty="0" err="1">
                <a:solidFill>
                  <a:srgbClr val="FF0000"/>
                </a:solidFill>
              </a:rPr>
              <a:t>diffusion</a:t>
            </a:r>
            <a:r>
              <a:rPr lang="it-IT" altLang="it-IT" sz="2000" dirty="0">
                <a:solidFill>
                  <a:srgbClr val="FF0000"/>
                </a:solidFill>
              </a:rPr>
              <a:t> of easy-to-use </a:t>
            </a:r>
            <a:r>
              <a:rPr lang="it-IT" altLang="it-IT" sz="2000" dirty="0" err="1">
                <a:solidFill>
                  <a:srgbClr val="FF0000"/>
                </a:solidFill>
              </a:rPr>
              <a:t>probes</a:t>
            </a:r>
            <a:endParaRPr lang="it-IT" altLang="it-IT" sz="2000" b="1" u="sng" dirty="0">
              <a:solidFill>
                <a:srgbClr val="FF000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49D4B1B-B8D5-4400-8889-4B7CBE3E3AD8}"/>
              </a:ext>
            </a:extLst>
          </p:cNvPr>
          <p:cNvSpPr/>
          <p:nvPr/>
        </p:nvSpPr>
        <p:spPr>
          <a:xfrm>
            <a:off x="202781" y="3652017"/>
            <a:ext cx="5038725" cy="378565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it-IT" altLang="it-IT" sz="2000" dirty="0">
                <a:latin typeface="+mj-lt"/>
              </a:rPr>
              <a:t>‘’Easy to </a:t>
            </a:r>
            <a:r>
              <a:rPr lang="it-IT" altLang="it-IT" sz="2000" dirty="0" err="1">
                <a:latin typeface="+mj-lt"/>
              </a:rPr>
              <a:t>get</a:t>
            </a:r>
            <a:r>
              <a:rPr lang="it-IT" altLang="it-IT" sz="2000" dirty="0">
                <a:latin typeface="+mj-lt"/>
              </a:rPr>
              <a:t> sources’’:</a:t>
            </a:r>
          </a:p>
          <a:p>
            <a:endParaRPr lang="it-IT" altLang="it-IT" sz="2000" dirty="0">
              <a:latin typeface="+mj-lt"/>
            </a:endParaRPr>
          </a:p>
          <a:p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Am-241 (59.5 </a:t>
            </a:r>
            <a:r>
              <a:rPr lang="it-IT" altLang="it-IT" sz="2000" dirty="0" err="1">
                <a:solidFill>
                  <a:srgbClr val="FF0000"/>
                </a:solidFill>
                <a:latin typeface="+mj-lt"/>
              </a:rPr>
              <a:t>keV</a:t>
            </a:r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)</a:t>
            </a:r>
            <a:br>
              <a:rPr lang="en-GB" altLang="it-IT" sz="2000" dirty="0">
                <a:solidFill>
                  <a:srgbClr val="FF0000"/>
                </a:solidFill>
                <a:latin typeface="+mj-lt"/>
              </a:rPr>
            </a:br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Ir-192 (300-600 </a:t>
            </a:r>
            <a:r>
              <a:rPr lang="it-IT" altLang="it-IT" sz="2000" dirty="0" err="1">
                <a:solidFill>
                  <a:srgbClr val="FF0000"/>
                </a:solidFill>
                <a:latin typeface="+mj-lt"/>
              </a:rPr>
              <a:t>keV</a:t>
            </a:r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) </a:t>
            </a:r>
            <a:br>
              <a:rPr lang="en-GB" altLang="it-IT" sz="2000" dirty="0">
                <a:solidFill>
                  <a:srgbClr val="FF0000"/>
                </a:solidFill>
                <a:latin typeface="+mj-lt"/>
              </a:rPr>
            </a:br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Ra-226 (185 </a:t>
            </a:r>
            <a:r>
              <a:rPr lang="it-IT" altLang="it-IT" sz="2000" dirty="0" err="1">
                <a:solidFill>
                  <a:srgbClr val="FF0000"/>
                </a:solidFill>
                <a:latin typeface="+mj-lt"/>
              </a:rPr>
              <a:t>keV</a:t>
            </a:r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) 	</a:t>
            </a:r>
            <a:br>
              <a:rPr lang="en-GB" altLang="it-IT" sz="2000" dirty="0">
                <a:solidFill>
                  <a:srgbClr val="FF0000"/>
                </a:solidFill>
                <a:latin typeface="+mj-lt"/>
              </a:rPr>
            </a:br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Cs-137 (662 </a:t>
            </a:r>
            <a:r>
              <a:rPr lang="it-IT" altLang="it-IT" sz="2000" dirty="0" err="1">
                <a:solidFill>
                  <a:srgbClr val="FF0000"/>
                </a:solidFill>
                <a:latin typeface="+mj-lt"/>
              </a:rPr>
              <a:t>keV</a:t>
            </a:r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)</a:t>
            </a:r>
          </a:p>
          <a:p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Co-60 (1173, 1332 </a:t>
            </a:r>
            <a:r>
              <a:rPr lang="it-IT" altLang="it-IT" sz="2000" dirty="0" err="1">
                <a:solidFill>
                  <a:srgbClr val="FF0000"/>
                </a:solidFill>
                <a:latin typeface="+mj-lt"/>
              </a:rPr>
              <a:t>keV</a:t>
            </a:r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)</a:t>
            </a:r>
          </a:p>
          <a:p>
            <a:endParaRPr lang="it-IT" altLang="it-IT" sz="2000" dirty="0">
              <a:solidFill>
                <a:srgbClr val="FF0000"/>
              </a:solidFill>
              <a:latin typeface="+mj-lt"/>
            </a:endParaRPr>
          </a:p>
          <a:p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+ n sources (&lt; 15 </a:t>
            </a:r>
            <a:r>
              <a:rPr lang="it-IT" altLang="it-IT" sz="2000" dirty="0" err="1">
                <a:solidFill>
                  <a:srgbClr val="FF0000"/>
                </a:solidFill>
                <a:latin typeface="+mj-lt"/>
              </a:rPr>
              <a:t>MeV</a:t>
            </a:r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) (</a:t>
            </a:r>
            <a:r>
              <a:rPr lang="it-IT" altLang="it-IT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it-IT" altLang="it-IT" sz="2000" dirty="0" err="1">
                <a:solidFill>
                  <a:srgbClr val="FF0000"/>
                </a:solidFill>
                <a:latin typeface="+mj-lt"/>
              </a:rPr>
              <a:t>,n</a:t>
            </a:r>
            <a:r>
              <a:rPr lang="it-IT" altLang="it-IT" sz="2000" dirty="0">
                <a:solidFill>
                  <a:srgbClr val="FF0000"/>
                </a:solidFill>
                <a:latin typeface="+mj-lt"/>
              </a:rPr>
              <a:t>)</a:t>
            </a:r>
            <a:br>
              <a:rPr lang="it-IT" altLang="it-IT" sz="2000" dirty="0">
                <a:solidFill>
                  <a:srgbClr val="FF0000"/>
                </a:solidFill>
                <a:latin typeface="+mj-lt"/>
              </a:rPr>
            </a:br>
            <a:endParaRPr lang="it-IT" altLang="it-IT" sz="2000" dirty="0">
              <a:latin typeface="+mj-lt"/>
            </a:endParaRPr>
          </a:p>
          <a:p>
            <a:r>
              <a:rPr lang="it-IT" altLang="it-IT" sz="2000" dirty="0">
                <a:latin typeface="+mj-lt"/>
              </a:rPr>
              <a:t>U.S. Department of </a:t>
            </a:r>
            <a:r>
              <a:rPr lang="it-IT" altLang="it-IT" sz="2000" dirty="0" err="1">
                <a:latin typeface="+mj-lt"/>
              </a:rPr>
              <a:t>Health</a:t>
            </a:r>
            <a:r>
              <a:rPr lang="it-IT" altLang="it-IT" sz="2000" dirty="0">
                <a:latin typeface="+mj-lt"/>
              </a:rPr>
              <a:t> and Human Services </a:t>
            </a:r>
            <a:endParaRPr lang="it-IT" sz="2000" dirty="0">
              <a:latin typeface="+mj-lt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FCC6388-1047-4B12-96F2-C99FFBD6D99D}"/>
              </a:ext>
            </a:extLst>
          </p:cNvPr>
          <p:cNvSpPr/>
          <p:nvPr/>
        </p:nvSpPr>
        <p:spPr>
          <a:xfrm>
            <a:off x="5700271" y="4964806"/>
            <a:ext cx="3926011" cy="1938992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spc="-1" dirty="0" err="1">
                <a:solidFill>
                  <a:srgbClr val="000000"/>
                </a:solidFill>
              </a:rPr>
              <a:t>CdZnTe</a:t>
            </a:r>
            <a:r>
              <a:rPr lang="it-IT" sz="2400" spc="-1" dirty="0">
                <a:solidFill>
                  <a:srgbClr val="000000"/>
                </a:solidFill>
              </a:rPr>
              <a:t>  (High </a:t>
            </a:r>
            <a:r>
              <a:rPr lang="it-IT" sz="2400" spc="-1" dirty="0" err="1">
                <a:solidFill>
                  <a:srgbClr val="000000"/>
                </a:solidFill>
              </a:rPr>
              <a:t>resolution</a:t>
            </a:r>
            <a:r>
              <a:rPr lang="it-IT" sz="2400" spc="-1" dirty="0">
                <a:solidFill>
                  <a:srgbClr val="000000"/>
                </a:solidFill>
              </a:rPr>
              <a:t>) </a:t>
            </a:r>
          </a:p>
          <a:p>
            <a:pPr algn="ctr"/>
            <a:r>
              <a:rPr lang="it-IT" sz="2400" spc="-1" dirty="0">
                <a:solidFill>
                  <a:srgbClr val="000000"/>
                </a:solidFill>
              </a:rPr>
              <a:t>+ </a:t>
            </a:r>
          </a:p>
          <a:p>
            <a:pPr algn="ctr"/>
            <a:r>
              <a:rPr lang="it-IT" sz="2400" spc="-1" dirty="0" err="1">
                <a:solidFill>
                  <a:srgbClr val="000000"/>
                </a:solidFill>
              </a:rPr>
              <a:t>CsI</a:t>
            </a:r>
            <a:r>
              <a:rPr lang="it-IT" sz="2400" spc="-1" dirty="0">
                <a:solidFill>
                  <a:srgbClr val="000000"/>
                </a:solidFill>
              </a:rPr>
              <a:t>(</a:t>
            </a:r>
            <a:r>
              <a:rPr lang="it-IT" sz="2400" spc="-1" dirty="0" err="1">
                <a:solidFill>
                  <a:srgbClr val="000000"/>
                </a:solidFill>
              </a:rPr>
              <a:t>Tl</a:t>
            </a:r>
            <a:r>
              <a:rPr lang="it-IT" sz="2400" spc="-1" dirty="0">
                <a:solidFill>
                  <a:srgbClr val="000000"/>
                </a:solidFill>
              </a:rPr>
              <a:t>)  (High </a:t>
            </a:r>
            <a:r>
              <a:rPr lang="it-IT" sz="2400" spc="-1" dirty="0" err="1">
                <a:solidFill>
                  <a:srgbClr val="000000"/>
                </a:solidFill>
              </a:rPr>
              <a:t>efficiency</a:t>
            </a:r>
            <a:r>
              <a:rPr lang="it-IT" sz="2400" spc="-1" dirty="0">
                <a:solidFill>
                  <a:srgbClr val="000000"/>
                </a:solidFill>
              </a:rPr>
              <a:t>)</a:t>
            </a:r>
          </a:p>
          <a:p>
            <a:pPr algn="ctr"/>
            <a:r>
              <a:rPr lang="it-IT" sz="2400" spc="-1" dirty="0">
                <a:solidFill>
                  <a:srgbClr val="000000"/>
                </a:solidFill>
              </a:rPr>
              <a:t>+ </a:t>
            </a:r>
          </a:p>
          <a:p>
            <a:pPr algn="ctr"/>
            <a:r>
              <a:rPr lang="it-IT" sz="2400" spc="-1" baseline="30000" dirty="0">
                <a:solidFill>
                  <a:srgbClr val="000000"/>
                </a:solidFill>
              </a:rPr>
              <a:t>3</a:t>
            </a:r>
            <a:r>
              <a:rPr lang="it-IT" sz="2400" spc="-1" dirty="0">
                <a:solidFill>
                  <a:srgbClr val="000000"/>
                </a:solidFill>
              </a:rPr>
              <a:t>He (</a:t>
            </a:r>
            <a:r>
              <a:rPr lang="it-IT" sz="2400" spc="-1" dirty="0" err="1">
                <a:solidFill>
                  <a:srgbClr val="000000"/>
                </a:solidFill>
              </a:rPr>
              <a:t>widespread</a:t>
            </a:r>
            <a:r>
              <a:rPr lang="it-IT" sz="2400" spc="-1" dirty="0">
                <a:solidFill>
                  <a:srgbClr val="000000"/>
                </a:solidFill>
              </a:rPr>
              <a:t> n counter)</a:t>
            </a:r>
            <a:endParaRPr lang="it-IT" sz="2400" dirty="0"/>
          </a:p>
        </p:txBody>
      </p:sp>
      <p:pic>
        <p:nvPicPr>
          <p:cNvPr id="11" name="Immagine 19">
            <a:extLst>
              <a:ext uri="{FF2B5EF4-FFF2-40B4-BE49-F238E27FC236}">
                <a16:creationId xmlns:a16="http://schemas.microsoft.com/office/drawing/2014/main" id="{1FB21B94-F812-46A3-8DB6-E19AAB0A874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-3600" y="0"/>
            <a:ext cx="1923120" cy="1026360"/>
          </a:xfrm>
          <a:prstGeom prst="rect">
            <a:avLst/>
          </a:prstGeom>
          <a:ln>
            <a:noFill/>
          </a:ln>
        </p:spPr>
      </p:pic>
      <p:pic>
        <p:nvPicPr>
          <p:cNvPr id="12" name="Picture 2" descr="Risultati immagini per regione lazio logo">
            <a:extLst>
              <a:ext uri="{FF2B5EF4-FFF2-40B4-BE49-F238E27FC236}">
                <a16:creationId xmlns:a16="http://schemas.microsoft.com/office/drawing/2014/main" id="{B2E22881-0853-4B71-B20A-DE2864775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778" y="61375"/>
            <a:ext cx="1807219" cy="90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stomShape 3">
            <a:extLst>
              <a:ext uri="{FF2B5EF4-FFF2-40B4-BE49-F238E27FC236}">
                <a16:creationId xmlns:a16="http://schemas.microsoft.com/office/drawing/2014/main" id="{BBC25386-38EB-4A35-90C7-0014D7955279}"/>
              </a:ext>
            </a:extLst>
          </p:cNvPr>
          <p:cNvSpPr/>
          <p:nvPr/>
        </p:nvSpPr>
        <p:spPr>
          <a:xfrm>
            <a:off x="1721581" y="63200"/>
            <a:ext cx="6252902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it-IT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CdZnTe</a:t>
            </a:r>
            <a:r>
              <a:rPr lang="it-IT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+ </a:t>
            </a:r>
            <a:r>
              <a:rPr lang="it-IT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CsI</a:t>
            </a:r>
            <a:r>
              <a:rPr lang="it-IT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it-IT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Tl</a:t>
            </a:r>
            <a:r>
              <a:rPr lang="it-IT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 (+ </a:t>
            </a:r>
            <a:r>
              <a:rPr lang="it-IT" sz="3200" b="0" strike="noStrike" spc="-1" baseline="30000" dirty="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lang="it-IT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He) </a:t>
            </a:r>
          </a:p>
          <a:p>
            <a:pPr algn="ctr"/>
            <a:r>
              <a:rPr lang="it-IT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detectors:</a:t>
            </a:r>
            <a:r>
              <a:rPr lang="it-IT" sz="3200" spc="-1" dirty="0">
                <a:solidFill>
                  <a:srgbClr val="000000"/>
                </a:solidFill>
                <a:latin typeface="Arial"/>
                <a:ea typeface="DejaVu Sans"/>
              </a:rPr>
              <a:t> the SICURA project</a:t>
            </a:r>
            <a:endParaRPr lang="it-IT" sz="32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1812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6944</TotalTime>
  <Words>2066</Words>
  <Application>Microsoft Office PowerPoint</Application>
  <PresentationFormat>Personalizzato</PresentationFormat>
  <Paragraphs>488</Paragraphs>
  <Slides>35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9" baseType="lpstr">
      <vt:lpstr>CMTI10</vt:lpstr>
      <vt:lpstr>DAAAAA+Caladea-Bold</vt:lpstr>
      <vt:lpstr>StarSymbol</vt:lpstr>
      <vt:lpstr>TimesNewRoman</vt:lpstr>
      <vt:lpstr>Arial</vt:lpstr>
      <vt:lpstr>Calibri</vt:lpstr>
      <vt:lpstr>Cambria Math</vt:lpstr>
      <vt:lpstr>Century Gothic</vt:lpstr>
      <vt:lpstr>Palatino Linotype</vt:lpstr>
      <vt:lpstr>Symbol</vt:lpstr>
      <vt:lpstr>Times New Roman</vt:lpstr>
      <vt:lpstr>Verdana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Proposed probe characteristics:  Cylindrical holder with ending spike  for insertion  High efficiency X+Gamma detector CsI(Tl) 2”x2” solid state readout sensing background level overcoming- Alert stage  High resolution X+Gamma detector CdZnTe semi-spherical    Precise element identification - Identification stage  High efficiency thermal neutron counter 3He 4 cm x diam 1.27 cm  with polyethilene moderator E &lt;15 MeV neutron detection</vt:lpstr>
      <vt:lpstr>Presentazione standard di PowerPoint</vt:lpstr>
      <vt:lpstr>  Bkg 0.2 mSv/h    Bkg + 10 kBq Cs         (10s 25 cm distance)       </vt:lpstr>
      <vt:lpstr>Presentazione standard di PowerPoint</vt:lpstr>
      <vt:lpstr>Bkg 0.2 mSv/h      Bkg + 100 kBq Cs        (10 s at 25 cm distance)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alessandro</dc:creator>
  <dc:description/>
  <cp:lastModifiedBy>Alessandro Scordo</cp:lastModifiedBy>
  <cp:revision>795</cp:revision>
  <cp:lastPrinted>1601-01-01T00:00:00Z</cp:lastPrinted>
  <dcterms:created xsi:type="dcterms:W3CDTF">2015-12-29T15:33:30Z</dcterms:created>
  <dcterms:modified xsi:type="dcterms:W3CDTF">2019-10-24T08:57:23Z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20</vt:i4>
  </property>
  <property fmtid="{D5CDD505-2E9C-101B-9397-08002B2CF9AE}" pid="8" name="PresentationFormat">
    <vt:lpwstr>Personalizzato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25</vt:i4>
  </property>
</Properties>
</file>