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Lst>
  <p:notesMasterIdLst>
    <p:notesMasterId r:id="rId23"/>
  </p:notesMasterIdLst>
  <p:handoutMasterIdLst>
    <p:handoutMasterId r:id="rId24"/>
  </p:handoutMasterIdLst>
  <p:sldIdLst>
    <p:sldId id="257" r:id="rId2"/>
    <p:sldId id="258" r:id="rId3"/>
    <p:sldId id="260" r:id="rId4"/>
    <p:sldId id="262" r:id="rId5"/>
    <p:sldId id="261" r:id="rId6"/>
    <p:sldId id="283" r:id="rId7"/>
    <p:sldId id="343" r:id="rId8"/>
    <p:sldId id="269" r:id="rId9"/>
    <p:sldId id="344" r:id="rId10"/>
    <p:sldId id="266" r:id="rId11"/>
    <p:sldId id="345" r:id="rId12"/>
    <p:sldId id="272" r:id="rId13"/>
    <p:sldId id="273" r:id="rId14"/>
    <p:sldId id="274" r:id="rId15"/>
    <p:sldId id="276" r:id="rId16"/>
    <p:sldId id="277" r:id="rId17"/>
    <p:sldId id="321" r:id="rId18"/>
    <p:sldId id="341" r:id="rId19"/>
    <p:sldId id="342" r:id="rId20"/>
    <p:sldId id="282" r:id="rId21"/>
    <p:sldId id="28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A7"/>
    <a:srgbClr val="003399"/>
    <a:srgbClr val="99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77530" autoAdjust="0"/>
  </p:normalViewPr>
  <p:slideViewPr>
    <p:cSldViewPr>
      <p:cViewPr varScale="1">
        <p:scale>
          <a:sx n="66" d="100"/>
          <a:sy n="66" d="100"/>
        </p:scale>
        <p:origin x="1930"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CB625F33-5BA2-480D-BAA7-2D8588B6A9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B0CCDE5D-F30C-4CBE-9FEF-B507C16DB9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B59688-2C25-4BBD-A4B0-CC82216E0B0A}" type="datetimeFigureOut">
              <a:rPr lang="pl-PL" smtClean="0"/>
              <a:t>21.10.2019</a:t>
            </a:fld>
            <a:endParaRPr lang="pl-PL"/>
          </a:p>
        </p:txBody>
      </p:sp>
      <p:sp>
        <p:nvSpPr>
          <p:cNvPr id="4" name="Symbol zastępczy stopki 3">
            <a:extLst>
              <a:ext uri="{FF2B5EF4-FFF2-40B4-BE49-F238E27FC236}">
                <a16:creationId xmlns:a16="http://schemas.microsoft.com/office/drawing/2014/main" id="{4C172E3C-BC61-4DE0-BD20-375CD8D579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F9DFA637-6210-4B0C-962B-F963E24B6A5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9A3ADD-CD3D-4E7D-82EE-432AA878AC89}" type="slidenum">
              <a:rPr lang="pl-PL" smtClean="0"/>
              <a:t>‹#›</a:t>
            </a:fld>
            <a:endParaRPr lang="pl-PL"/>
          </a:p>
        </p:txBody>
      </p:sp>
    </p:spTree>
    <p:extLst>
      <p:ext uri="{BB962C8B-B14F-4D97-AF65-F5344CB8AC3E}">
        <p14:creationId xmlns:p14="http://schemas.microsoft.com/office/powerpoint/2010/main" val="23386075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7D89C-6880-45D7-A2F6-9C339C0C53F3}" type="datetimeFigureOut">
              <a:rPr lang="pl-PL" smtClean="0"/>
              <a:t>21.10.2019</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CECFE-6069-4F09-BBB9-C813C2CFE807}" type="slidenum">
              <a:rPr lang="pl-PL" smtClean="0"/>
              <a:t>‹#›</a:t>
            </a:fld>
            <a:endParaRPr lang="pl-PL"/>
          </a:p>
        </p:txBody>
      </p:sp>
    </p:spTree>
    <p:extLst>
      <p:ext uri="{BB962C8B-B14F-4D97-AF65-F5344CB8AC3E}">
        <p14:creationId xmlns:p14="http://schemas.microsoft.com/office/powerpoint/2010/main" val="33173633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lvl="0"/>
            <a:r>
              <a:rPr lang="en-US" sz="1200" kern="1200" dirty="0">
                <a:solidFill>
                  <a:schemeClr val="tx1"/>
                </a:solidFill>
                <a:effectLst/>
                <a:latin typeface="+mn-lt"/>
                <a:ea typeface="+mn-ea"/>
                <a:cs typeface="+mn-cs"/>
              </a:rPr>
              <a:t>Good afternoon. </a:t>
            </a:r>
            <a:endParaRPr lang="pl-PL" sz="1200" kern="1200" dirty="0">
              <a:solidFill>
                <a:schemeClr val="tx1"/>
              </a:solidFill>
              <a:effectLst/>
              <a:latin typeface="+mn-lt"/>
              <a:ea typeface="+mn-ea"/>
              <a:cs typeface="+mn-cs"/>
            </a:endParaRPr>
          </a:p>
          <a:p>
            <a:pPr lvl="0"/>
            <a:r>
              <a:rPr lang="pl-PL" sz="1200" kern="1200" dirty="0">
                <a:solidFill>
                  <a:schemeClr val="tx1"/>
                </a:solidFill>
                <a:effectLst/>
                <a:latin typeface="+mn-lt"/>
                <a:ea typeface="+mn-ea"/>
                <a:cs typeface="+mn-cs"/>
              </a:rPr>
              <a:t>My </a:t>
            </a:r>
            <a:r>
              <a:rPr lang="pl-PL" sz="1200" kern="1200" dirty="0" err="1">
                <a:solidFill>
                  <a:schemeClr val="tx1"/>
                </a:solidFill>
                <a:effectLst/>
                <a:latin typeface="+mn-lt"/>
                <a:ea typeface="+mn-ea"/>
                <a:cs typeface="+mn-cs"/>
              </a:rPr>
              <a:t>name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is</a:t>
            </a:r>
            <a:r>
              <a:rPr lang="pl-PL" sz="1200" kern="1200" dirty="0">
                <a:solidFill>
                  <a:schemeClr val="tx1"/>
                </a:solidFill>
                <a:effectLst/>
                <a:latin typeface="+mn-lt"/>
                <a:ea typeface="+mn-ea"/>
                <a:cs typeface="+mn-cs"/>
              </a:rPr>
              <a:t> Aleksander Khreptak. I </a:t>
            </a:r>
            <a:r>
              <a:rPr lang="pl-PL" sz="1200" kern="1200" dirty="0" err="1">
                <a:solidFill>
                  <a:schemeClr val="tx1"/>
                </a:solidFill>
                <a:effectLst/>
                <a:latin typeface="+mn-lt"/>
                <a:ea typeface="+mn-ea"/>
                <a:cs typeface="+mn-cs"/>
              </a:rPr>
              <a:t>am</a:t>
            </a:r>
            <a:r>
              <a:rPr lang="pl-PL" sz="1200" kern="1200" dirty="0">
                <a:solidFill>
                  <a:schemeClr val="tx1"/>
                </a:solidFill>
                <a:effectLst/>
                <a:latin typeface="+mn-lt"/>
                <a:ea typeface="+mn-ea"/>
                <a:cs typeface="+mn-cs"/>
              </a:rPr>
              <a:t> a </a:t>
            </a:r>
            <a:r>
              <a:rPr lang="pl-PL" sz="1200" kern="1200" dirty="0" err="1">
                <a:solidFill>
                  <a:schemeClr val="tx1"/>
                </a:solidFill>
                <a:effectLst/>
                <a:latin typeface="+mn-lt"/>
                <a:ea typeface="+mn-ea"/>
                <a:cs typeface="+mn-cs"/>
              </a:rPr>
              <a:t>PhD</a:t>
            </a:r>
            <a:r>
              <a:rPr lang="pl-PL" sz="1200" kern="1200" dirty="0">
                <a:solidFill>
                  <a:schemeClr val="tx1"/>
                </a:solidFill>
                <a:effectLst/>
                <a:latin typeface="+mn-lt"/>
                <a:ea typeface="+mn-ea"/>
                <a:cs typeface="+mn-cs"/>
              </a:rPr>
              <a:t> student </a:t>
            </a:r>
            <a:r>
              <a:rPr lang="pl-PL" sz="1200" kern="1200" dirty="0" err="1">
                <a:solidFill>
                  <a:schemeClr val="tx1"/>
                </a:solidFill>
                <a:effectLst/>
                <a:latin typeface="+mn-lt"/>
                <a:ea typeface="+mn-ea"/>
                <a:cs typeface="+mn-cs"/>
              </a:rPr>
              <a:t>at</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Jagiellonoan</a:t>
            </a:r>
            <a:r>
              <a:rPr lang="pl-PL" sz="1200" kern="1200" dirty="0">
                <a:solidFill>
                  <a:schemeClr val="tx1"/>
                </a:solidFill>
                <a:effectLst/>
                <a:latin typeface="+mn-lt"/>
                <a:ea typeface="+mn-ea"/>
                <a:cs typeface="+mn-cs"/>
              </a:rPr>
              <a:t> University in Kraków, Poland.</a:t>
            </a:r>
          </a:p>
          <a:p>
            <a:r>
              <a:rPr lang="en-US" sz="1200" kern="1200" dirty="0">
                <a:solidFill>
                  <a:schemeClr val="tx1"/>
                </a:solidFill>
                <a:effectLst/>
                <a:latin typeface="+mn-lt"/>
                <a:ea typeface="+mn-ea"/>
                <a:cs typeface="+mn-cs"/>
              </a:rPr>
              <a:t>My scientific goal is the search for mesic nuclei. </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frame of my PhD thesis I am analyze data from the experiment of the proton-deuteron collisions, which was carried out in May 2014.</a:t>
            </a:r>
            <a:endParaRPr lang="pl-PL" dirty="0"/>
          </a:p>
        </p:txBody>
      </p:sp>
      <p:sp>
        <p:nvSpPr>
          <p:cNvPr id="4" name="Symbol zastępczy numeru slajdu 3"/>
          <p:cNvSpPr>
            <a:spLocks noGrp="1"/>
          </p:cNvSpPr>
          <p:nvPr>
            <p:ph type="sldNum" sz="quarter" idx="5"/>
          </p:nvPr>
        </p:nvSpPr>
        <p:spPr/>
        <p:txBody>
          <a:bodyPr/>
          <a:lstStyle/>
          <a:p>
            <a:fld id="{8E5CECFE-6069-4F09-BBB9-C813C2CFE807}" type="slidenum">
              <a:rPr lang="pl-PL" smtClean="0"/>
              <a:t>1</a:t>
            </a:fld>
            <a:endParaRPr lang="pl-PL"/>
          </a:p>
        </p:txBody>
      </p:sp>
    </p:spTree>
    <p:extLst>
      <p:ext uri="{BB962C8B-B14F-4D97-AF65-F5344CB8AC3E}">
        <p14:creationId xmlns:p14="http://schemas.microsoft.com/office/powerpoint/2010/main" val="237937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kern="1200" dirty="0">
                <a:solidFill>
                  <a:schemeClr val="tx1"/>
                </a:solidFill>
                <a:effectLst/>
                <a:latin typeface="+mn-lt"/>
                <a:ea typeface="+mn-ea"/>
                <a:cs typeface="+mn-cs"/>
              </a:rPr>
              <a:t>In order to reject events corresponding to the charged </a:t>
            </a:r>
            <a:r>
              <a:rPr lang="en-US" sz="1200" kern="1200" dirty="0" err="1">
                <a:solidFill>
                  <a:schemeClr val="tx1"/>
                </a:solidFill>
                <a:effectLst/>
                <a:latin typeface="+mn-lt"/>
                <a:ea typeface="+mn-ea"/>
                <a:cs typeface="+mn-cs"/>
              </a:rPr>
              <a:t>pions</a:t>
            </a:r>
            <a:r>
              <a:rPr lang="en-US" sz="1200" kern="1200" dirty="0">
                <a:solidFill>
                  <a:schemeClr val="tx1"/>
                </a:solidFill>
                <a:effectLst/>
                <a:latin typeface="+mn-lt"/>
                <a:ea typeface="+mn-ea"/>
                <a:cs typeface="+mn-cs"/>
              </a:rPr>
              <a:t> registered in the Central Detector, the </a:t>
            </a:r>
            <a:r>
              <a:rPr lang="pl-PL" sz="1200" kern="1200" dirty="0" err="1">
                <a:solidFill>
                  <a:schemeClr val="tx1"/>
                </a:solidFill>
                <a:effectLst/>
                <a:latin typeface="+mn-lt"/>
                <a:ea typeface="+mn-ea"/>
                <a:cs typeface="+mn-cs"/>
              </a:rPr>
              <a:t>simple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grafical</a:t>
            </a:r>
            <a:r>
              <a:rPr lang="pl-PL"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cut on the energy deposited in the Electromagnetic Calorimeter (SEC) vs. energy deposited in Plastic Scintillator Barrel (PSB) spectrum was applied.</a:t>
            </a:r>
            <a:endParaRPr lang="pl-PL" dirty="0"/>
          </a:p>
        </p:txBody>
      </p:sp>
      <p:sp>
        <p:nvSpPr>
          <p:cNvPr id="4" name="Symbol zastępczy numeru slajdu 3"/>
          <p:cNvSpPr>
            <a:spLocks noGrp="1"/>
          </p:cNvSpPr>
          <p:nvPr>
            <p:ph type="sldNum" sz="quarter" idx="5"/>
          </p:nvPr>
        </p:nvSpPr>
        <p:spPr/>
        <p:txBody>
          <a:bodyPr/>
          <a:lstStyle/>
          <a:p>
            <a:fld id="{8E5CECFE-6069-4F09-BBB9-C813C2CFE807}" type="slidenum">
              <a:rPr lang="pl-PL" smtClean="0"/>
              <a:t>10</a:t>
            </a:fld>
            <a:endParaRPr lang="pl-PL"/>
          </a:p>
        </p:txBody>
      </p:sp>
    </p:spTree>
    <p:extLst>
      <p:ext uri="{BB962C8B-B14F-4D97-AF65-F5344CB8AC3E}">
        <p14:creationId xmlns:p14="http://schemas.microsoft.com/office/powerpoint/2010/main" val="3089021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lvl="0"/>
            <a:r>
              <a:rPr lang="en-US" sz="1200" kern="1200" dirty="0">
                <a:solidFill>
                  <a:schemeClr val="tx1"/>
                </a:solidFill>
                <a:effectLst/>
                <a:latin typeface="+mn-lt"/>
                <a:ea typeface="+mn-ea"/>
                <a:cs typeface="+mn-cs"/>
              </a:rPr>
              <a:t>The background coming from deuteron from elastic proton-deuteron scattering was subtracted applying the cut in polar angle at 93 degrees.</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cut for 4</a:t>
            </a:r>
            <a:r>
              <a:rPr lang="pl-PL" sz="1200" kern="12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degrees is related to the </a:t>
            </a:r>
            <a:r>
              <a:rPr lang="pl-PL" sz="1200" kern="1200" dirty="0" err="1">
                <a:solidFill>
                  <a:schemeClr val="tx1"/>
                </a:solidFill>
                <a:effectLst/>
                <a:latin typeface="+mn-lt"/>
                <a:ea typeface="+mn-ea"/>
                <a:cs typeface="+mn-cs"/>
              </a:rPr>
              <a:t>fact</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that</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there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is</a:t>
            </a:r>
            <a:r>
              <a:rPr lang="pl-PL" sz="1200" kern="1200" dirty="0">
                <a:solidFill>
                  <a:schemeClr val="tx1"/>
                </a:solidFill>
                <a:effectLst/>
                <a:latin typeface="+mn-lt"/>
                <a:ea typeface="+mn-ea"/>
                <a:cs typeface="+mn-cs"/>
              </a:rPr>
              <a:t> a </a:t>
            </a:r>
            <a:r>
              <a:rPr lang="pl-PL" sz="1200" kern="1200" dirty="0" err="1">
                <a:solidFill>
                  <a:schemeClr val="tx1"/>
                </a:solidFill>
                <a:effectLst/>
                <a:latin typeface="+mn-lt"/>
                <a:ea typeface="+mn-ea"/>
                <a:cs typeface="+mn-cs"/>
              </a:rPr>
              <a:t>coupling</a:t>
            </a:r>
            <a:r>
              <a:rPr lang="pl-PL" sz="1200" kern="1200" dirty="0">
                <a:solidFill>
                  <a:schemeClr val="tx1"/>
                </a:solidFill>
                <a:effectLst/>
                <a:latin typeface="+mn-lt"/>
                <a:ea typeface="+mn-ea"/>
                <a:cs typeface="+mn-cs"/>
              </a:rPr>
              <a:t> of the </a:t>
            </a:r>
            <a:r>
              <a:rPr lang="pl-PL" sz="1200" kern="1200" dirty="0" err="1">
                <a:solidFill>
                  <a:schemeClr val="tx1"/>
                </a:solidFill>
                <a:effectLst/>
                <a:latin typeface="+mn-lt"/>
                <a:ea typeface="+mn-ea"/>
                <a:cs typeface="+mn-cs"/>
              </a:rPr>
              <a:t>forward</a:t>
            </a:r>
            <a:r>
              <a:rPr lang="pl-PL" sz="1200" kern="1200" dirty="0">
                <a:solidFill>
                  <a:schemeClr val="tx1"/>
                </a:solidFill>
                <a:effectLst/>
                <a:latin typeface="+mn-lt"/>
                <a:ea typeface="+mn-ea"/>
                <a:cs typeface="+mn-cs"/>
              </a:rPr>
              <a:t> and </a:t>
            </a:r>
            <a:r>
              <a:rPr lang="pl-PL" sz="1200" kern="1200" dirty="0" err="1">
                <a:solidFill>
                  <a:schemeClr val="tx1"/>
                </a:solidFill>
                <a:effectLst/>
                <a:latin typeface="+mn-lt"/>
                <a:ea typeface="+mn-ea"/>
                <a:cs typeface="+mn-cs"/>
              </a:rPr>
              <a:t>cental</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parts</a:t>
            </a:r>
            <a:r>
              <a:rPr lang="pl-PL" sz="1200" kern="1200" dirty="0">
                <a:solidFill>
                  <a:schemeClr val="tx1"/>
                </a:solidFill>
                <a:effectLst/>
                <a:latin typeface="+mn-lt"/>
                <a:ea typeface="+mn-ea"/>
                <a:cs typeface="+mn-cs"/>
              </a:rPr>
              <a:t> of the </a:t>
            </a:r>
            <a:r>
              <a:rPr lang="pl-PL" sz="1200" kern="1200" dirty="0" err="1">
                <a:solidFill>
                  <a:schemeClr val="tx1"/>
                </a:solidFill>
                <a:effectLst/>
                <a:latin typeface="+mn-lt"/>
                <a:ea typeface="+mn-ea"/>
                <a:cs typeface="+mn-cs"/>
              </a:rPr>
              <a:t>scintilator</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barrel</a:t>
            </a:r>
            <a:r>
              <a:rPr lang="pl-PL" sz="1200" kern="1200" dirty="0">
                <a:solidFill>
                  <a:schemeClr val="tx1"/>
                </a:solidFill>
                <a:effectLst/>
                <a:latin typeface="+mn-lt"/>
                <a:ea typeface="+mn-ea"/>
                <a:cs typeface="+mn-cs"/>
              </a:rPr>
              <a:t> and we </a:t>
            </a:r>
            <a:r>
              <a:rPr lang="pl-PL" sz="1200" kern="1200" dirty="0" err="1">
                <a:solidFill>
                  <a:schemeClr val="tx1"/>
                </a:solidFill>
                <a:effectLst/>
                <a:latin typeface="+mn-lt"/>
                <a:ea typeface="+mn-ea"/>
                <a:cs typeface="+mn-cs"/>
              </a:rPr>
              <a:t>have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false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events</a:t>
            </a:r>
            <a:r>
              <a:rPr lang="pl-PL"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to subtract background coming from elastic scattering </a:t>
            </a:r>
            <a:r>
              <a:rPr lang="pl-PL" sz="1200" kern="1200" dirty="0" err="1">
                <a:solidFill>
                  <a:schemeClr val="tx1"/>
                </a:solidFill>
                <a:effectLst/>
                <a:latin typeface="+mn-lt"/>
                <a:ea typeface="+mn-ea"/>
                <a:cs typeface="+mn-cs"/>
              </a:rPr>
              <a:t>protons</a:t>
            </a:r>
            <a:r>
              <a:rPr lang="pl-PL"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polar angle distribution was fitted by Gaussian function. Next, the peak from these protons was subtracted.</a:t>
            </a:r>
            <a:endParaRPr lang="pl-PL" dirty="0"/>
          </a:p>
          <a:p>
            <a:endParaRPr lang="pl-PL" dirty="0"/>
          </a:p>
        </p:txBody>
      </p:sp>
      <p:sp>
        <p:nvSpPr>
          <p:cNvPr id="4" name="Symbol zastępczy numeru slajdu 3"/>
          <p:cNvSpPr>
            <a:spLocks noGrp="1"/>
          </p:cNvSpPr>
          <p:nvPr>
            <p:ph type="sldNum" sz="quarter" idx="5"/>
          </p:nvPr>
        </p:nvSpPr>
        <p:spPr/>
        <p:txBody>
          <a:bodyPr/>
          <a:lstStyle/>
          <a:p>
            <a:fld id="{8E5CECFE-6069-4F09-BBB9-C813C2CFE807}" type="slidenum">
              <a:rPr lang="pl-PL" smtClean="0"/>
              <a:t>11</a:t>
            </a:fld>
            <a:endParaRPr lang="pl-PL"/>
          </a:p>
        </p:txBody>
      </p:sp>
    </p:spTree>
    <p:extLst>
      <p:ext uri="{BB962C8B-B14F-4D97-AF65-F5344CB8AC3E}">
        <p14:creationId xmlns:p14="http://schemas.microsoft.com/office/powerpoint/2010/main" val="3704417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b="0" i="0" kern="1200" dirty="0">
                <a:solidFill>
                  <a:schemeClr val="tx1"/>
                </a:solidFill>
                <a:effectLst/>
                <a:latin typeface="+mn-lt"/>
                <a:ea typeface="+mn-ea"/>
                <a:cs typeface="+mn-cs"/>
              </a:rPr>
              <a:t>In order to determine the luminosity dependence on the excess Energy</a:t>
            </a:r>
            <a:r>
              <a:rPr lang="pl-PL"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we used the method </a:t>
            </a:r>
            <a:r>
              <a:rPr lang="en-US" sz="1200" b="0" i="0" kern="1200" dirty="0" err="1">
                <a:solidFill>
                  <a:schemeClr val="tx1"/>
                </a:solidFill>
                <a:effectLst/>
                <a:latin typeface="+mn-lt"/>
                <a:ea typeface="+mn-ea"/>
                <a:cs typeface="+mn-cs"/>
              </a:rPr>
              <a:t>discribed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a:t>
            </a:r>
            <a:r>
              <a:rPr lang="pl-PL" sz="1200" b="0" i="0" kern="1200" dirty="0">
                <a:solidFill>
                  <a:schemeClr val="tx1"/>
                </a:solidFill>
                <a:effectLst/>
                <a:latin typeface="+mn-lt"/>
                <a:ea typeface="+mn-ea"/>
                <a:cs typeface="+mn-cs"/>
              </a:rPr>
              <a:t>n </a:t>
            </a:r>
            <a:r>
              <a:rPr lang="pl-PL" sz="1200" b="0" i="0" kern="1200" dirty="0" err="1">
                <a:solidFill>
                  <a:schemeClr val="tx1"/>
                </a:solidFill>
                <a:effectLst/>
                <a:latin typeface="+mn-lt"/>
                <a:ea typeface="+mn-ea"/>
                <a:cs typeface="+mn-cs"/>
              </a:rPr>
              <a:t>this</a:t>
            </a:r>
            <a:r>
              <a:rPr lang="pl-PL" sz="1200" b="0" i="0" kern="1200" dirty="0">
                <a:solidFill>
                  <a:schemeClr val="tx1"/>
                </a:solidFill>
                <a:effectLst/>
                <a:latin typeface="+mn-lt"/>
                <a:ea typeface="+mn-ea"/>
                <a:cs typeface="+mn-cs"/>
              </a:rPr>
              <a:t> </a:t>
            </a:r>
            <a:r>
              <a:rPr lang="pl-PL" sz="1200" b="0" i="0" kern="1200" dirty="0" err="1">
                <a:solidFill>
                  <a:schemeClr val="tx1"/>
                </a:solidFill>
                <a:effectLst/>
                <a:latin typeface="+mn-lt"/>
                <a:ea typeface="+mn-ea"/>
                <a:cs typeface="+mn-cs"/>
              </a:rPr>
              <a:t>article</a:t>
            </a:r>
            <a:r>
              <a:rPr lang="pl-PL" sz="1200" b="0"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After all cuts and application of conditions described above, the number of experimental events was determined and the luminosity was calculated. </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luminosity variation (increase and then decrease) is caused by the change of the beam-target overlapping during the acceleration cycle.</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obtained total integrated luminosity is equal to 2</a:t>
            </a:r>
            <a:r>
              <a:rPr lang="pl-PL" sz="1200" kern="1200" dirty="0">
                <a:solidFill>
                  <a:schemeClr val="tx1"/>
                </a:solidFill>
                <a:effectLst/>
                <a:latin typeface="+mn-lt"/>
                <a:ea typeface="+mn-ea"/>
                <a:cs typeface="+mn-cs"/>
              </a:rPr>
              <a:t>295</a:t>
            </a:r>
            <a:r>
              <a:rPr lang="en-US" sz="1200" kern="1200" dirty="0">
                <a:solidFill>
                  <a:schemeClr val="tx1"/>
                </a:solidFill>
                <a:effectLst/>
                <a:latin typeface="+mn-lt"/>
                <a:ea typeface="+mn-ea"/>
                <a:cs typeface="+mn-cs"/>
              </a:rPr>
              <a:t> reverse nanobarns. </a:t>
            </a:r>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5"/>
          </p:nvPr>
        </p:nvSpPr>
        <p:spPr/>
        <p:txBody>
          <a:bodyPr/>
          <a:lstStyle/>
          <a:p>
            <a:fld id="{8E5CECFE-6069-4F09-BBB9-C813C2CFE807}" type="slidenum">
              <a:rPr lang="pl-PL" smtClean="0"/>
              <a:t>12</a:t>
            </a:fld>
            <a:endParaRPr lang="pl-PL"/>
          </a:p>
        </p:txBody>
      </p:sp>
    </p:spTree>
    <p:extLst>
      <p:ext uri="{BB962C8B-B14F-4D97-AF65-F5344CB8AC3E}">
        <p14:creationId xmlns:p14="http://schemas.microsoft.com/office/powerpoint/2010/main" val="1098684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lvl="0"/>
            <a:r>
              <a:rPr lang="en-US" sz="1200" kern="1200" dirty="0">
                <a:solidFill>
                  <a:schemeClr val="tx1"/>
                </a:solidFill>
                <a:effectLst/>
                <a:latin typeface="+mn-lt"/>
                <a:ea typeface="+mn-ea"/>
                <a:cs typeface="+mn-cs"/>
              </a:rPr>
              <a:t>One of the hypothesis postulates that reaction of the eta-mesic nucleus production and decay proceeds via next scheme. </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this hypothesis the eta-mesic nucleus is produced in proton-deuteron collision. </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Such reaction leads to the formation of helium nuclei interacting with the eta meson via strong interaction. </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the eta meson might be absorbed by one of the nucleons inside helium.</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causing to excitation this nucleon to resonance N*. </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the resonance decays into the proton-pion pair, and subsequently pi meson decays into two  quanta. </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result of such decay of the mesic-nucleus the deuteron, proton and neutral pion, which decay into two quants. All particles and quants could be measured in the detector.</a:t>
            </a:r>
            <a:endParaRPr lang="pl-PL" dirty="0"/>
          </a:p>
        </p:txBody>
      </p:sp>
      <p:sp>
        <p:nvSpPr>
          <p:cNvPr id="4" name="Symbol zastępczy numeru slajdu 3"/>
          <p:cNvSpPr>
            <a:spLocks noGrp="1"/>
          </p:cNvSpPr>
          <p:nvPr>
            <p:ph type="sldNum" sz="quarter" idx="5"/>
          </p:nvPr>
        </p:nvSpPr>
        <p:spPr/>
        <p:txBody>
          <a:bodyPr/>
          <a:lstStyle/>
          <a:p>
            <a:fld id="{8E5CECFE-6069-4F09-BBB9-C813C2CFE807}" type="slidenum">
              <a:rPr lang="pl-PL" smtClean="0"/>
              <a:t>13</a:t>
            </a:fld>
            <a:endParaRPr lang="pl-PL"/>
          </a:p>
        </p:txBody>
      </p:sp>
    </p:spTree>
    <p:extLst>
      <p:ext uri="{BB962C8B-B14F-4D97-AF65-F5344CB8AC3E}">
        <p14:creationId xmlns:p14="http://schemas.microsoft.com/office/powerpoint/2010/main" val="209414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lvl="0"/>
            <a:r>
              <a:rPr lang="en-US" sz="1200" kern="1200" dirty="0">
                <a:solidFill>
                  <a:schemeClr val="tx1"/>
                </a:solidFill>
                <a:effectLst/>
                <a:latin typeface="+mn-lt"/>
                <a:ea typeface="+mn-ea"/>
                <a:cs typeface="+mn-cs"/>
              </a:rPr>
              <a:t>The mass of a created bound state is a sum of eta and Helium masses reduced by binding energy. </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assumed that the considered bound state has a resonance-like structure with fixed binding energy Bs and width Gamma. Therefore, the invariant mass of the whole system </a:t>
            </a:r>
            <a:r>
              <a:rPr lang="en-US" sz="1200" kern="1200" dirty="0" err="1">
                <a:solidFill>
                  <a:schemeClr val="tx1"/>
                </a:solidFill>
                <a:effectLst/>
                <a:latin typeface="+mn-lt"/>
                <a:ea typeface="+mn-ea"/>
                <a:cs typeface="+mn-cs"/>
              </a:rPr>
              <a:t>spd</a:t>
            </a:r>
            <a:r>
              <a:rPr lang="en-US" sz="1200" kern="1200" dirty="0">
                <a:solidFill>
                  <a:schemeClr val="tx1"/>
                </a:solidFill>
                <a:effectLst/>
                <a:latin typeface="+mn-lt"/>
                <a:ea typeface="+mn-ea"/>
                <a:cs typeface="+mn-cs"/>
              </a:rPr>
              <a:t> is distributed randomly according to the </a:t>
            </a:r>
            <a:r>
              <a:rPr lang="en-US" sz="1200" kern="1200" dirty="0" err="1">
                <a:solidFill>
                  <a:schemeClr val="tx1"/>
                </a:solidFill>
                <a:effectLst/>
                <a:latin typeface="+mn-lt"/>
                <a:ea typeface="+mn-ea"/>
                <a:cs typeface="+mn-cs"/>
              </a:rPr>
              <a:t>Breit</a:t>
            </a:r>
            <a:r>
              <a:rPr lang="en-US" sz="1200" kern="1200" dirty="0">
                <a:solidFill>
                  <a:schemeClr val="tx1"/>
                </a:solidFill>
                <a:effectLst/>
                <a:latin typeface="+mn-lt"/>
                <a:ea typeface="+mn-ea"/>
                <a:cs typeface="+mn-cs"/>
              </a:rPr>
              <a:t>-Wigner distribution which is given by formula.</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assumed, that, just before the decay, resonance momentum distribution can be well approximated by the Fermi momentum distribution for nucleons inside Helium. The deuteron plays the role of a spectator which according to the momentum conservation in the Helium system moves with the Fermi momentum in the opposite direction to the resonance. The spectator is considered as a real particle registered in the experiment and in the analysis.</a:t>
            </a:r>
            <a:endParaRPr lang="pl-PL" dirty="0"/>
          </a:p>
        </p:txBody>
      </p:sp>
      <p:sp>
        <p:nvSpPr>
          <p:cNvPr id="4" name="Symbol zastępczy numeru slajdu 3"/>
          <p:cNvSpPr>
            <a:spLocks noGrp="1"/>
          </p:cNvSpPr>
          <p:nvPr>
            <p:ph type="sldNum" sz="quarter" idx="5"/>
          </p:nvPr>
        </p:nvSpPr>
        <p:spPr/>
        <p:txBody>
          <a:bodyPr/>
          <a:lstStyle/>
          <a:p>
            <a:fld id="{8E5CECFE-6069-4F09-BBB9-C813C2CFE807}" type="slidenum">
              <a:rPr lang="pl-PL" smtClean="0"/>
              <a:t>14</a:t>
            </a:fld>
            <a:endParaRPr lang="pl-PL"/>
          </a:p>
        </p:txBody>
      </p:sp>
    </p:spTree>
    <p:extLst>
      <p:ext uri="{BB962C8B-B14F-4D97-AF65-F5344CB8AC3E}">
        <p14:creationId xmlns:p14="http://schemas.microsoft.com/office/powerpoint/2010/main" val="3155874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lvl="0"/>
            <a:r>
              <a:rPr lang="en-US" sz="1200" kern="1200" dirty="0">
                <a:solidFill>
                  <a:schemeClr val="tx1"/>
                </a:solidFill>
                <a:effectLst/>
                <a:latin typeface="+mn-lt"/>
                <a:ea typeface="+mn-ea"/>
                <a:cs typeface="+mn-cs"/>
              </a:rPr>
              <a:t>Angular distributions for the outgoing deuteron, proton and gamma quanta are shown in this slide. </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angular ranges covered by respective parts of WASA-at-COSY detection setup are marked with shaded areas.</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the deuterons are outgoing  into the forward detector. Gamma quanta we can register only in the Central detector.</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other hand, most of the protons are registered in the central detector, but a small part of protons outgoing to the forward detector. </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allows us to identify most of the protons and gamma quanta in the Central detector</a:t>
            </a:r>
            <a:r>
              <a:rPr lang="pl-PL" sz="1200" kern="1200" dirty="0">
                <a:solidFill>
                  <a:schemeClr val="tx1"/>
                </a:solidFill>
                <a:effectLst/>
                <a:latin typeface="+mn-lt"/>
                <a:ea typeface="+mn-ea"/>
                <a:cs typeface="+mn-cs"/>
              </a:rPr>
              <a:t>.</a:t>
            </a:r>
            <a:endParaRPr lang="pl-PL" dirty="0"/>
          </a:p>
        </p:txBody>
      </p:sp>
      <p:sp>
        <p:nvSpPr>
          <p:cNvPr id="4" name="Symbol zastępczy numeru slajdu 3"/>
          <p:cNvSpPr>
            <a:spLocks noGrp="1"/>
          </p:cNvSpPr>
          <p:nvPr>
            <p:ph type="sldNum" sz="quarter" idx="5"/>
          </p:nvPr>
        </p:nvSpPr>
        <p:spPr/>
        <p:txBody>
          <a:bodyPr/>
          <a:lstStyle/>
          <a:p>
            <a:fld id="{8E5CECFE-6069-4F09-BBB9-C813C2CFE807}" type="slidenum">
              <a:rPr lang="pl-PL" smtClean="0"/>
              <a:t>15</a:t>
            </a:fld>
            <a:endParaRPr lang="pl-PL"/>
          </a:p>
        </p:txBody>
      </p:sp>
    </p:spTree>
    <p:extLst>
      <p:ext uri="{BB962C8B-B14F-4D97-AF65-F5344CB8AC3E}">
        <p14:creationId xmlns:p14="http://schemas.microsoft.com/office/powerpoint/2010/main" val="994797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kern="1200" dirty="0">
                <a:solidFill>
                  <a:schemeClr val="tx1"/>
                </a:solidFill>
                <a:effectLst/>
                <a:latin typeface="+mn-lt"/>
                <a:ea typeface="+mn-ea"/>
                <a:cs typeface="+mn-cs"/>
              </a:rPr>
              <a:t>Protons was separated in spectrum of the energy loss in the Plastic Scintillator Barrel shown as a function of the energy deposited in the Electromagnetic Calorimeter by simply graphical cut.</a:t>
            </a:r>
            <a:endParaRPr lang="pl-PL" dirty="0"/>
          </a:p>
        </p:txBody>
      </p:sp>
      <p:sp>
        <p:nvSpPr>
          <p:cNvPr id="4" name="Symbol zastępczy numeru slajdu 3"/>
          <p:cNvSpPr>
            <a:spLocks noGrp="1"/>
          </p:cNvSpPr>
          <p:nvPr>
            <p:ph type="sldNum" sz="quarter" idx="5"/>
          </p:nvPr>
        </p:nvSpPr>
        <p:spPr/>
        <p:txBody>
          <a:bodyPr/>
          <a:lstStyle/>
          <a:p>
            <a:fld id="{8E5CECFE-6069-4F09-BBB9-C813C2CFE807}" type="slidenum">
              <a:rPr lang="pl-PL" smtClean="0"/>
              <a:t>16</a:t>
            </a:fld>
            <a:endParaRPr lang="pl-PL"/>
          </a:p>
        </p:txBody>
      </p:sp>
    </p:spTree>
    <p:extLst>
      <p:ext uri="{BB962C8B-B14F-4D97-AF65-F5344CB8AC3E}">
        <p14:creationId xmlns:p14="http://schemas.microsoft.com/office/powerpoint/2010/main" val="2791184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lvl="0"/>
            <a:r>
              <a:rPr lang="pl-PL" dirty="0" err="1"/>
              <a:t>Pions</a:t>
            </a:r>
            <a:r>
              <a:rPr lang="en-US" dirty="0"/>
              <a:t> from reaction are registered in the Central Detector. </a:t>
            </a:r>
            <a:endParaRPr lang="pl-PL" dirty="0"/>
          </a:p>
          <a:p>
            <a:pPr lvl="0"/>
            <a:r>
              <a:rPr lang="en-US" dirty="0"/>
              <a:t>The neutral </a:t>
            </a:r>
            <a:r>
              <a:rPr lang="en-US" dirty="0" err="1"/>
              <a:t>pions</a:t>
            </a:r>
            <a:r>
              <a:rPr lang="en-US" dirty="0"/>
              <a:t> are reconstructed from the invariant mass of two gamma quanta </a:t>
            </a:r>
            <a:r>
              <a:rPr lang="pl-PL" dirty="0" err="1"/>
              <a:t>outgoing</a:t>
            </a:r>
            <a:r>
              <a:rPr lang="en-US" dirty="0"/>
              <a:t> from its decay. </a:t>
            </a:r>
            <a:endParaRPr lang="pl-PL" dirty="0"/>
          </a:p>
          <a:p>
            <a:pPr lvl="0"/>
            <a:r>
              <a:rPr lang="en-US" dirty="0"/>
              <a:t>In the analysis, all events with at least two neutral clusters in electromagnetic calorimeter are selected. </a:t>
            </a:r>
            <a:endParaRPr lang="pl-PL" dirty="0"/>
          </a:p>
          <a:p>
            <a:pPr lvl="0"/>
            <a:r>
              <a:rPr lang="en-US" dirty="0"/>
              <a:t>Next, all gamma pair combinations are considered, and for each pair the invariant mass is calculated.</a:t>
            </a:r>
            <a:r>
              <a:rPr lang="pl-PL" dirty="0"/>
              <a:t> </a:t>
            </a:r>
          </a:p>
          <a:p>
            <a:pPr lvl="0"/>
            <a:r>
              <a:rPr lang="en-US" dirty="0"/>
              <a:t>In case of more than two clusters, we take into account only this combination of clusters for which the difference between </a:t>
            </a:r>
            <a:r>
              <a:rPr lang="pl-PL" dirty="0"/>
              <a:t>pion</a:t>
            </a:r>
            <a:r>
              <a:rPr lang="en-US" dirty="0"/>
              <a:t> mass and invariant mass of two gamma quanta is minimal.</a:t>
            </a:r>
            <a:r>
              <a:rPr lang="pl-PL" dirty="0"/>
              <a:t> </a:t>
            </a:r>
          </a:p>
          <a:p>
            <a:pPr lvl="0"/>
            <a:r>
              <a:rPr lang="en-US" dirty="0"/>
              <a:t>The cut applied in invariant mass spectrum, based on Monte Carlo simulations, is presented in </a:t>
            </a:r>
            <a:r>
              <a:rPr lang="pl-PL" dirty="0"/>
              <a:t>the </a:t>
            </a:r>
            <a:r>
              <a:rPr lang="pl-PL" dirty="0" err="1"/>
              <a:t>slide</a:t>
            </a:r>
            <a:r>
              <a:rPr lang="pl-PL"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on the spectrum obtained from simulations we applied also a</a:t>
            </a:r>
            <a:r>
              <a:rPr lang="pl-PL" dirty="0"/>
              <a:t> </a:t>
            </a:r>
            <a:r>
              <a:rPr lang="en-US" dirty="0"/>
              <a:t>cut in the </a:t>
            </a:r>
            <a:r>
              <a:rPr lang="pl-PL" dirty="0"/>
              <a:t>proton-pion</a:t>
            </a:r>
            <a:r>
              <a:rPr lang="en-US" dirty="0"/>
              <a:t> opening angle in the </a:t>
            </a:r>
            <a:r>
              <a:rPr lang="pl-PL" dirty="0" err="1"/>
              <a:t>center</a:t>
            </a:r>
            <a:r>
              <a:rPr lang="pl-PL" dirty="0"/>
              <a:t> of mass</a:t>
            </a:r>
            <a:r>
              <a:rPr lang="en-US" dirty="0"/>
              <a:t> frame corresponding to the range between 14</a:t>
            </a:r>
            <a:r>
              <a:rPr lang="pl-PL" dirty="0"/>
              <a:t>0</a:t>
            </a:r>
            <a:r>
              <a:rPr lang="en-US" dirty="0"/>
              <a:t> and 180</a:t>
            </a:r>
            <a:r>
              <a:rPr lang="pl-PL" dirty="0"/>
              <a:t> </a:t>
            </a:r>
            <a:r>
              <a:rPr lang="pl-PL" dirty="0" err="1"/>
              <a:t>degrees</a:t>
            </a:r>
            <a:r>
              <a:rPr lang="pl-PL" dirty="0"/>
              <a:t>.</a:t>
            </a:r>
          </a:p>
          <a:p>
            <a:pPr lvl="0"/>
            <a:r>
              <a:rPr lang="en-US" sz="1200" kern="1200" dirty="0">
                <a:solidFill>
                  <a:schemeClr val="tx1"/>
                </a:solidFill>
                <a:effectLst/>
                <a:latin typeface="+mn-lt"/>
                <a:ea typeface="+mn-ea"/>
                <a:cs typeface="+mn-cs"/>
              </a:rPr>
              <a:t>Deuteron was identified via the missing mass technique. </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Knowing a four momenta of proton beam, deuteron target, outgoing proton and gamma quanta and employing the principle of momentum and energy conservation we can calculate the missing mass.</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Unfortunately, the missing mass spectrum contains a lot of background from reactions with more than two gamma quanta in the decay channel and peak of this spectrum is shifted.</a:t>
            </a:r>
            <a:endParaRPr lang="pl-PL" dirty="0"/>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From </a:t>
            </a:r>
            <a:r>
              <a:rPr lang="pl-PL" dirty="0" err="1"/>
              <a:t>simulations</a:t>
            </a:r>
            <a:r>
              <a:rPr lang="pl-PL" dirty="0"/>
              <a:t> d</a:t>
            </a:r>
            <a:r>
              <a:rPr lang="en-US" dirty="0"/>
              <a:t>e</a:t>
            </a:r>
            <a:r>
              <a:rPr lang="pl-PL" dirty="0" err="1"/>
              <a:t>uterons</a:t>
            </a:r>
            <a:r>
              <a:rPr lang="en-US" dirty="0"/>
              <a:t> </a:t>
            </a:r>
            <a:r>
              <a:rPr lang="pl-PL" dirty="0" err="1"/>
              <a:t>are</a:t>
            </a:r>
            <a:r>
              <a:rPr lang="en-US" dirty="0"/>
              <a:t> registered in the Forward Detector</a:t>
            </a:r>
            <a:r>
              <a:rPr lang="pl-PL" dirty="0"/>
              <a:t>, </a:t>
            </a:r>
            <a:r>
              <a:rPr lang="pl-PL" dirty="0" err="1"/>
              <a:t>which</a:t>
            </a:r>
            <a:r>
              <a:rPr lang="en-US" dirty="0"/>
              <a:t> covers the range of polar angles from 3 to 18</a:t>
            </a:r>
            <a:r>
              <a:rPr lang="pl-PL" dirty="0"/>
              <a:t> </a:t>
            </a:r>
            <a:r>
              <a:rPr lang="pl-PL" dirty="0" err="1"/>
              <a:t>degrees</a:t>
            </a:r>
            <a:r>
              <a:rPr lang="pl-PL" dirty="0"/>
              <a:t>.  </a:t>
            </a:r>
          </a:p>
          <a:p>
            <a:pPr lvl="0"/>
            <a:endParaRPr lang="pl-PL" dirty="0"/>
          </a:p>
        </p:txBody>
      </p:sp>
      <p:sp>
        <p:nvSpPr>
          <p:cNvPr id="4" name="Symbol zastępczy numeru slajdu 3"/>
          <p:cNvSpPr>
            <a:spLocks noGrp="1"/>
          </p:cNvSpPr>
          <p:nvPr>
            <p:ph type="sldNum" sz="quarter" idx="5"/>
          </p:nvPr>
        </p:nvSpPr>
        <p:spPr/>
        <p:txBody>
          <a:bodyPr/>
          <a:lstStyle/>
          <a:p>
            <a:fld id="{8E5CECFE-6069-4F09-BBB9-C813C2CFE807}" type="slidenum">
              <a:rPr lang="pl-PL" smtClean="0"/>
              <a:t>17</a:t>
            </a:fld>
            <a:endParaRPr lang="pl-PL"/>
          </a:p>
        </p:txBody>
      </p:sp>
    </p:spTree>
    <p:extLst>
      <p:ext uri="{BB962C8B-B14F-4D97-AF65-F5344CB8AC3E}">
        <p14:creationId xmlns:p14="http://schemas.microsoft.com/office/powerpoint/2010/main" val="1302197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lvl="0"/>
            <a:r>
              <a:rPr lang="en-US" dirty="0"/>
              <a:t>The experimental data are collected with non perfect geometrical acceptance as well as non-perfect detection and reconstruction efficiency</a:t>
            </a:r>
            <a:r>
              <a:rPr lang="pl-PL" dirty="0"/>
              <a:t>. </a:t>
            </a:r>
          </a:p>
          <a:p>
            <a:pPr lvl="0"/>
            <a:r>
              <a:rPr lang="en-US" dirty="0"/>
              <a:t>The overall reconstruction efficiency, was determined based on the Monte Carlo simulation carried out taking into account detection system response and all selection cuts</a:t>
            </a:r>
            <a:r>
              <a:rPr lang="pl-PL" dirty="0"/>
              <a:t>. </a:t>
            </a:r>
          </a:p>
          <a:p>
            <a:pPr lvl="0"/>
            <a:r>
              <a:rPr lang="en-US" dirty="0"/>
              <a:t>The efficiency was calculated as a ratio of the number of events accepted by detection system to the number of generated events</a:t>
            </a:r>
            <a:r>
              <a:rPr lang="pl-PL" dirty="0"/>
              <a:t>. </a:t>
            </a:r>
          </a:p>
          <a:p>
            <a:pPr lvl="0"/>
            <a:r>
              <a:rPr lang="en-US" dirty="0"/>
              <a:t>The geometrical acceptance of the WASA-at-COSY detector for the </a:t>
            </a:r>
            <a:r>
              <a:rPr lang="pl-PL" dirty="0" err="1"/>
              <a:t>studied</a:t>
            </a:r>
            <a:r>
              <a:rPr lang="en-US" dirty="0"/>
              <a:t> reaction is equal to about </a:t>
            </a:r>
            <a:r>
              <a:rPr lang="pl-PL" dirty="0"/>
              <a:t>30</a:t>
            </a:r>
            <a:r>
              <a:rPr lang="en-US" dirty="0"/>
              <a:t>% while the full efficiency including all cuts applied in the analysis is about </a:t>
            </a:r>
            <a:r>
              <a:rPr lang="pl-PL" dirty="0"/>
              <a:t>8</a:t>
            </a:r>
            <a:r>
              <a:rPr lang="en-US" dirty="0"/>
              <a:t>% and is smooth in the whole excess energy range</a:t>
            </a:r>
            <a:r>
              <a:rPr lang="pl-PL" dirty="0"/>
              <a:t> and </a:t>
            </a:r>
            <a:r>
              <a:rPr lang="pl-PL" dirty="0" err="1"/>
              <a:t>is</a:t>
            </a:r>
            <a:r>
              <a:rPr lang="pl-PL" dirty="0"/>
              <a:t> independent to </a:t>
            </a:r>
            <a:r>
              <a:rPr lang="en-US" dirty="0"/>
              <a:t>bound state widths and the binding energies.</a:t>
            </a:r>
            <a:r>
              <a:rPr lang="pl-PL" dirty="0"/>
              <a:t> </a:t>
            </a:r>
          </a:p>
        </p:txBody>
      </p:sp>
      <p:sp>
        <p:nvSpPr>
          <p:cNvPr id="4" name="Symbol zastępczy numeru slajdu 3"/>
          <p:cNvSpPr>
            <a:spLocks noGrp="1"/>
          </p:cNvSpPr>
          <p:nvPr>
            <p:ph type="sldNum" sz="quarter" idx="5"/>
          </p:nvPr>
        </p:nvSpPr>
        <p:spPr/>
        <p:txBody>
          <a:bodyPr/>
          <a:lstStyle/>
          <a:p>
            <a:fld id="{8E5CECFE-6069-4F09-BBB9-C813C2CFE807}" type="slidenum">
              <a:rPr lang="pl-PL" smtClean="0"/>
              <a:t>18</a:t>
            </a:fld>
            <a:endParaRPr lang="pl-PL"/>
          </a:p>
        </p:txBody>
      </p:sp>
    </p:spTree>
    <p:extLst>
      <p:ext uri="{BB962C8B-B14F-4D97-AF65-F5344CB8AC3E}">
        <p14:creationId xmlns:p14="http://schemas.microsoft.com/office/powerpoint/2010/main" val="187255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lvl="0"/>
            <a:r>
              <a:rPr lang="pl-PL" sz="1200" kern="1200" dirty="0">
                <a:solidFill>
                  <a:schemeClr val="tx1"/>
                </a:solidFill>
                <a:effectLst/>
                <a:latin typeface="+mn-lt"/>
                <a:ea typeface="+mn-ea"/>
                <a:cs typeface="+mn-cs"/>
              </a:rPr>
              <a:t>In order to </a:t>
            </a:r>
            <a:r>
              <a:rPr lang="pl-PL" sz="1200" kern="1200" dirty="0" err="1">
                <a:solidFill>
                  <a:schemeClr val="tx1"/>
                </a:solidFill>
                <a:effectLst/>
                <a:latin typeface="+mn-lt"/>
                <a:ea typeface="+mn-ea"/>
                <a:cs typeface="+mn-cs"/>
              </a:rPr>
              <a:t>calculate</a:t>
            </a:r>
            <a:r>
              <a:rPr lang="pl-PL" sz="1200" kern="1200" dirty="0">
                <a:solidFill>
                  <a:schemeClr val="tx1"/>
                </a:solidFill>
                <a:effectLst/>
                <a:latin typeface="+mn-lt"/>
                <a:ea typeface="+mn-ea"/>
                <a:cs typeface="+mn-cs"/>
              </a:rPr>
              <a:t> cross </a:t>
            </a:r>
            <a:r>
              <a:rPr lang="pl-PL" sz="1200" kern="1200" dirty="0" err="1">
                <a:solidFill>
                  <a:schemeClr val="tx1"/>
                </a:solidFill>
                <a:effectLst/>
                <a:latin typeface="+mn-lt"/>
                <a:ea typeface="+mn-ea"/>
                <a:cs typeface="+mn-cs"/>
              </a:rPr>
              <a:t>sections</a:t>
            </a:r>
            <a:r>
              <a:rPr lang="pl-PL" sz="1200" kern="1200" dirty="0">
                <a:solidFill>
                  <a:schemeClr val="tx1"/>
                </a:solidFill>
                <a:effectLst/>
                <a:latin typeface="+mn-lt"/>
                <a:ea typeface="+mn-ea"/>
                <a:cs typeface="+mn-cs"/>
              </a:rPr>
              <a:t> th</a:t>
            </a:r>
            <a:r>
              <a:rPr lang="en-US" dirty="0"/>
              <a:t>e number of events in each excess energy interval was divided by the corresponding integrated luminosity determined based on quasi-free proton</a:t>
            </a:r>
            <a:r>
              <a:rPr lang="pl-PL" dirty="0"/>
              <a:t> </a:t>
            </a:r>
            <a:r>
              <a:rPr lang="en-US" dirty="0"/>
              <a:t>proton scattering and corrected for total efficiency</a:t>
            </a:r>
            <a:r>
              <a:rPr lang="pl-PL" dirty="0"/>
              <a:t>. </a:t>
            </a:r>
          </a:p>
          <a:p>
            <a:pPr lvl="0"/>
            <a:r>
              <a:rPr lang="pl-PL" dirty="0" err="1"/>
              <a:t>There</a:t>
            </a:r>
            <a:r>
              <a:rPr lang="pl-PL" dirty="0"/>
              <a:t> </a:t>
            </a:r>
            <a:r>
              <a:rPr lang="pl-PL" dirty="0" err="1"/>
              <a:t>are</a:t>
            </a:r>
            <a:r>
              <a:rPr lang="pl-PL" dirty="0"/>
              <a:t> </a:t>
            </a:r>
            <a:r>
              <a:rPr lang="pl-PL" dirty="0" err="1"/>
              <a:t>only</a:t>
            </a:r>
            <a:r>
              <a:rPr lang="pl-PL" dirty="0"/>
              <a:t> </a:t>
            </a:r>
            <a:r>
              <a:rPr lang="pl-PL" dirty="0" err="1"/>
              <a:t>statistical</a:t>
            </a:r>
            <a:r>
              <a:rPr lang="pl-PL" dirty="0"/>
              <a:t> </a:t>
            </a:r>
            <a:r>
              <a:rPr lang="pl-PL" dirty="0" err="1"/>
              <a:t>errors</a:t>
            </a:r>
            <a:r>
              <a:rPr lang="pl-PL" dirty="0"/>
              <a:t> </a:t>
            </a:r>
            <a:r>
              <a:rPr lang="pl-PL" dirty="0" err="1"/>
              <a:t>shown</a:t>
            </a:r>
            <a:r>
              <a:rPr lang="pl-PL" dirty="0"/>
              <a:t> by the </a:t>
            </a:r>
            <a:r>
              <a:rPr lang="pl-PL" dirty="0" err="1"/>
              <a:t>vertical</a:t>
            </a:r>
            <a:r>
              <a:rPr lang="pl-PL" dirty="0"/>
              <a:t> </a:t>
            </a:r>
            <a:r>
              <a:rPr lang="pl-PL" dirty="0" err="1"/>
              <a:t>bars</a:t>
            </a:r>
            <a:r>
              <a:rPr lang="pl-PL" dirty="0"/>
              <a:t>. </a:t>
            </a:r>
            <a:r>
              <a:rPr lang="pl-PL" dirty="0" err="1"/>
              <a:t>Systematic</a:t>
            </a:r>
            <a:r>
              <a:rPr lang="pl-PL" dirty="0"/>
              <a:t> </a:t>
            </a:r>
            <a:r>
              <a:rPr lang="pl-PL" dirty="0" err="1"/>
              <a:t>studies</a:t>
            </a:r>
            <a:r>
              <a:rPr lang="pl-PL" dirty="0"/>
              <a:t> </a:t>
            </a:r>
            <a:r>
              <a:rPr lang="pl-PL" dirty="0" err="1"/>
              <a:t>will</a:t>
            </a:r>
            <a:r>
              <a:rPr lang="pl-PL" dirty="0"/>
              <a:t> be </a:t>
            </a:r>
            <a:r>
              <a:rPr lang="pl-PL" dirty="0" err="1"/>
              <a:t>carried</a:t>
            </a:r>
            <a:r>
              <a:rPr lang="pl-PL" dirty="0"/>
              <a:t> out.</a:t>
            </a:r>
          </a:p>
          <a:p>
            <a:pPr lvl="0"/>
            <a:r>
              <a:rPr lang="en-US" dirty="0"/>
              <a:t>The obtained excitation function of the </a:t>
            </a:r>
            <a:r>
              <a:rPr lang="pl-PL" dirty="0"/>
              <a:t>proton-deuteron</a:t>
            </a:r>
            <a:r>
              <a:rPr lang="en-US" dirty="0"/>
              <a:t> reaction does not reveal the resonance-like structure which could be interpreted as the indication of the bound state</a:t>
            </a:r>
            <a:r>
              <a:rPr lang="pl-PL" dirty="0"/>
              <a:t> of Helium and eta. </a:t>
            </a:r>
          </a:p>
          <a:p>
            <a:pPr lvl="0"/>
            <a:r>
              <a:rPr lang="en-US" dirty="0"/>
              <a:t>The search for </a:t>
            </a:r>
            <a:r>
              <a:rPr lang="pl-PL" dirty="0"/>
              <a:t>eta</a:t>
            </a:r>
            <a:r>
              <a:rPr lang="en-US" dirty="0"/>
              <a:t>-mesic He</a:t>
            </a:r>
            <a:r>
              <a:rPr lang="pl-PL" dirty="0" err="1"/>
              <a:t>lium</a:t>
            </a:r>
            <a:r>
              <a:rPr lang="en-US" dirty="0"/>
              <a:t> is complex due to huge background contribution. This background largely comprises </a:t>
            </a:r>
            <a:r>
              <a:rPr lang="pl-PL" dirty="0"/>
              <a:t>proton-deuteron </a:t>
            </a:r>
            <a:r>
              <a:rPr lang="en-US" dirty="0" err="1"/>
              <a:t>proces</a:t>
            </a:r>
            <a:r>
              <a:rPr lang="pl-PL" dirty="0"/>
              <a:t>. </a:t>
            </a:r>
          </a:p>
        </p:txBody>
      </p:sp>
      <p:sp>
        <p:nvSpPr>
          <p:cNvPr id="4" name="Symbol zastępczy numeru slajdu 3"/>
          <p:cNvSpPr>
            <a:spLocks noGrp="1"/>
          </p:cNvSpPr>
          <p:nvPr>
            <p:ph type="sldNum" sz="quarter" idx="5"/>
          </p:nvPr>
        </p:nvSpPr>
        <p:spPr/>
        <p:txBody>
          <a:bodyPr/>
          <a:lstStyle/>
          <a:p>
            <a:fld id="{8E5CECFE-6069-4F09-BBB9-C813C2CFE807}" type="slidenum">
              <a:rPr lang="pl-PL" smtClean="0"/>
              <a:t>19</a:t>
            </a:fld>
            <a:endParaRPr lang="pl-PL"/>
          </a:p>
        </p:txBody>
      </p:sp>
    </p:spTree>
    <p:extLst>
      <p:ext uri="{BB962C8B-B14F-4D97-AF65-F5344CB8AC3E}">
        <p14:creationId xmlns:p14="http://schemas.microsoft.com/office/powerpoint/2010/main" val="2341746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lvl="0"/>
            <a:r>
              <a:rPr lang="pl-PL" sz="1200" kern="1200" noProof="0" dirty="0" err="1">
                <a:solidFill>
                  <a:schemeClr val="tx1"/>
                </a:solidFill>
                <a:effectLst/>
                <a:latin typeface="+mn-lt"/>
                <a:ea typeface="+mn-ea"/>
                <a:cs typeface="+mn-cs"/>
              </a:rPr>
              <a:t>This</a:t>
            </a:r>
            <a:r>
              <a:rPr lang="en-GB" sz="1200" kern="1200" noProof="0" dirty="0">
                <a:solidFill>
                  <a:schemeClr val="tx1"/>
                </a:solidFill>
                <a:effectLst/>
                <a:latin typeface="+mn-lt"/>
                <a:ea typeface="+mn-ea"/>
                <a:cs typeface="+mn-cs"/>
              </a:rPr>
              <a:t> is plan of my today presentation. </a:t>
            </a:r>
          </a:p>
          <a:p>
            <a:r>
              <a:rPr lang="en-GB" sz="1200" kern="1200" noProof="0" dirty="0">
                <a:solidFill>
                  <a:schemeClr val="tx1"/>
                </a:solidFill>
                <a:effectLst/>
                <a:latin typeface="+mn-lt"/>
                <a:ea typeface="+mn-ea"/>
                <a:cs typeface="+mn-cs"/>
              </a:rPr>
              <a:t>In the beginning a few words about the object of my research – a mesic nucleus and motivation for a search.</a:t>
            </a:r>
          </a:p>
          <a:p>
            <a:r>
              <a:rPr lang="en-GB" sz="1200" kern="1200" noProof="0" dirty="0">
                <a:solidFill>
                  <a:schemeClr val="tx1"/>
                </a:solidFill>
                <a:effectLst/>
                <a:latin typeface="+mn-lt"/>
                <a:ea typeface="+mn-ea"/>
                <a:cs typeface="+mn-cs"/>
              </a:rPr>
              <a:t>Next, about the experiment in the </a:t>
            </a:r>
            <a:r>
              <a:rPr lang="en-GB" sz="1200" kern="1200" noProof="0" dirty="0" err="1">
                <a:solidFill>
                  <a:schemeClr val="tx1"/>
                </a:solidFill>
                <a:effectLst/>
                <a:latin typeface="+mn-lt"/>
                <a:ea typeface="+mn-ea"/>
                <a:cs typeface="+mn-cs"/>
              </a:rPr>
              <a:t>Juelich</a:t>
            </a:r>
            <a:r>
              <a:rPr lang="en-GB" sz="1200" kern="1200" noProof="0" dirty="0">
                <a:solidFill>
                  <a:schemeClr val="tx1"/>
                </a:solidFill>
                <a:effectLst/>
                <a:latin typeface="+mn-lt"/>
                <a:ea typeface="+mn-ea"/>
                <a:cs typeface="+mn-cs"/>
              </a:rPr>
              <a:t> Research </a:t>
            </a:r>
            <a:r>
              <a:rPr lang="en-GB" sz="1200" kern="1200" noProof="0" dirty="0" err="1">
                <a:solidFill>
                  <a:schemeClr val="tx1"/>
                </a:solidFill>
                <a:effectLst/>
                <a:latin typeface="+mn-lt"/>
                <a:ea typeface="+mn-ea"/>
                <a:cs typeface="+mn-cs"/>
              </a:rPr>
              <a:t>Center</a:t>
            </a:r>
            <a:r>
              <a:rPr lang="en-GB" sz="1200" kern="1200" noProof="0" dirty="0">
                <a:solidFill>
                  <a:schemeClr val="tx1"/>
                </a:solidFill>
                <a:effectLst/>
                <a:latin typeface="+mn-lt"/>
                <a:ea typeface="+mn-ea"/>
                <a:cs typeface="+mn-cs"/>
              </a:rPr>
              <a:t>, about accelerator facility and WASA-at-COSY detector.</a:t>
            </a:r>
          </a:p>
          <a:p>
            <a:r>
              <a:rPr lang="en-GB" sz="1200" kern="1200" noProof="0" dirty="0">
                <a:solidFill>
                  <a:schemeClr val="tx1"/>
                </a:solidFill>
                <a:effectLst/>
                <a:latin typeface="+mn-lt"/>
                <a:ea typeface="+mn-ea"/>
                <a:cs typeface="+mn-cs"/>
              </a:rPr>
              <a:t>In the year 2014 experiment for the search of the Helium eta bound state was carried out. I am analysing data from this experiment.</a:t>
            </a:r>
          </a:p>
          <a:p>
            <a:r>
              <a:rPr lang="en-GB" sz="1200" kern="1200" noProof="0" dirty="0">
                <a:solidFill>
                  <a:schemeClr val="tx1"/>
                </a:solidFill>
                <a:effectLst/>
                <a:latin typeface="+mn-lt"/>
                <a:ea typeface="+mn-ea"/>
                <a:cs typeface="+mn-cs"/>
              </a:rPr>
              <a:t>Next, data analysis, in particular: calculation of the luminosity</a:t>
            </a:r>
            <a:r>
              <a:rPr lang="pl-PL" sz="1200" kern="1200" noProof="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s</a:t>
            </a:r>
            <a:r>
              <a:rPr lang="pl-PL" sz="1200" kern="1200" noProof="0" dirty="0">
                <a:solidFill>
                  <a:schemeClr val="tx1"/>
                </a:solidFill>
                <a:effectLst/>
                <a:latin typeface="+mn-lt"/>
                <a:ea typeface="+mn-ea"/>
                <a:cs typeface="+mn-cs"/>
              </a:rPr>
              <a:t>e</a:t>
            </a:r>
            <a:r>
              <a:rPr lang="en-GB" sz="1200" kern="1200" noProof="0" dirty="0">
                <a:solidFill>
                  <a:schemeClr val="tx1"/>
                </a:solidFill>
                <a:effectLst/>
                <a:latin typeface="+mn-lt"/>
                <a:ea typeface="+mn-ea"/>
                <a:cs typeface="+mn-cs"/>
              </a:rPr>
              <a:t>lection cuts, particle identification and </a:t>
            </a:r>
            <a:r>
              <a:rPr lang="pl-PL" sz="1200" kern="1200" noProof="0" dirty="0" err="1">
                <a:solidFill>
                  <a:schemeClr val="tx1"/>
                </a:solidFill>
                <a:effectLst/>
                <a:latin typeface="+mn-lt"/>
                <a:ea typeface="+mn-ea"/>
                <a:cs typeface="+mn-cs"/>
              </a:rPr>
              <a:t>excitation</a:t>
            </a:r>
            <a:r>
              <a:rPr lang="pl-PL" sz="1200" kern="1200" noProof="0" dirty="0">
                <a:solidFill>
                  <a:schemeClr val="tx1"/>
                </a:solidFill>
                <a:effectLst/>
                <a:latin typeface="+mn-lt"/>
                <a:ea typeface="+mn-ea"/>
                <a:cs typeface="+mn-cs"/>
              </a:rPr>
              <a:t> </a:t>
            </a:r>
            <a:r>
              <a:rPr lang="pl-PL" sz="1200" kern="1200" noProof="0" dirty="0" err="1">
                <a:solidFill>
                  <a:schemeClr val="tx1"/>
                </a:solidFill>
                <a:effectLst/>
                <a:latin typeface="+mn-lt"/>
                <a:ea typeface="+mn-ea"/>
                <a:cs typeface="+mn-cs"/>
              </a:rPr>
              <a:t>function</a:t>
            </a:r>
            <a:r>
              <a:rPr lang="en-GB" sz="1200" kern="1200" noProof="0" dirty="0">
                <a:solidFill>
                  <a:schemeClr val="tx1"/>
                </a:solidFill>
                <a:effectLst/>
                <a:latin typeface="+mn-lt"/>
                <a:ea typeface="+mn-ea"/>
                <a:cs typeface="+mn-cs"/>
              </a:rPr>
              <a:t> calculation.</a:t>
            </a:r>
          </a:p>
          <a:p>
            <a:r>
              <a:rPr lang="en-GB" sz="1200" kern="1200" noProof="0" dirty="0">
                <a:solidFill>
                  <a:schemeClr val="tx1"/>
                </a:solidFill>
                <a:effectLst/>
                <a:latin typeface="+mn-lt"/>
                <a:ea typeface="+mn-ea"/>
                <a:cs typeface="+mn-cs"/>
              </a:rPr>
              <a:t>At the end summary and plans for future of the search.</a:t>
            </a:r>
          </a:p>
        </p:txBody>
      </p:sp>
      <p:sp>
        <p:nvSpPr>
          <p:cNvPr id="4" name="Symbol zastępczy numeru slajdu 3"/>
          <p:cNvSpPr>
            <a:spLocks noGrp="1"/>
          </p:cNvSpPr>
          <p:nvPr>
            <p:ph type="sldNum" sz="quarter" idx="5"/>
          </p:nvPr>
        </p:nvSpPr>
        <p:spPr/>
        <p:txBody>
          <a:bodyPr/>
          <a:lstStyle/>
          <a:p>
            <a:fld id="{8E5CECFE-6069-4F09-BBB9-C813C2CFE807}" type="slidenum">
              <a:rPr lang="pl-PL" smtClean="0"/>
              <a:t>2</a:t>
            </a:fld>
            <a:endParaRPr lang="pl-PL"/>
          </a:p>
        </p:txBody>
      </p:sp>
    </p:spTree>
    <p:extLst>
      <p:ext uri="{BB962C8B-B14F-4D97-AF65-F5344CB8AC3E}">
        <p14:creationId xmlns:p14="http://schemas.microsoft.com/office/powerpoint/2010/main" val="4271756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lvl="0"/>
            <a:r>
              <a:rPr lang="en-US" sz="1200" kern="1200" dirty="0">
                <a:solidFill>
                  <a:schemeClr val="tx1"/>
                </a:solidFill>
                <a:effectLst/>
                <a:latin typeface="+mn-lt"/>
                <a:ea typeface="+mn-ea"/>
                <a:cs typeface="+mn-cs"/>
              </a:rPr>
              <a:t>So, we can summarize. </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Exclusive measurement of </a:t>
            </a:r>
            <a:r>
              <a:rPr lang="pl-PL" sz="1200" kern="1200" dirty="0">
                <a:solidFill>
                  <a:schemeClr val="tx1"/>
                </a:solidFill>
                <a:effectLst/>
                <a:latin typeface="+mn-lt"/>
                <a:ea typeface="+mn-ea"/>
                <a:cs typeface="+mn-cs"/>
              </a:rPr>
              <a:t>proton-deuteron </a:t>
            </a:r>
            <a:r>
              <a:rPr lang="pl-PL" sz="1200" kern="1200" dirty="0" err="1">
                <a:solidFill>
                  <a:schemeClr val="tx1"/>
                </a:solidFill>
                <a:effectLst/>
                <a:latin typeface="+mn-lt"/>
                <a:ea typeface="+mn-ea"/>
                <a:cs typeface="+mn-cs"/>
              </a:rPr>
              <a:t>fusion</a:t>
            </a:r>
            <a:r>
              <a:rPr lang="en-US" sz="1200" kern="1200" dirty="0">
                <a:solidFill>
                  <a:schemeClr val="tx1"/>
                </a:solidFill>
                <a:effectLst/>
                <a:latin typeface="+mn-lt"/>
                <a:ea typeface="+mn-ea"/>
                <a:cs typeface="+mn-cs"/>
              </a:rPr>
              <a:t> reactions was carried out with the WASA-at-COSY detection system. </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this analysis luminosity was determined using </a:t>
            </a:r>
            <a:r>
              <a:rPr lang="en-US" sz="1200" kern="1200" dirty="0" err="1">
                <a:solidFill>
                  <a:schemeClr val="tx1"/>
                </a:solidFill>
                <a:effectLst/>
                <a:latin typeface="+mn-lt"/>
                <a:ea typeface="+mn-ea"/>
                <a:cs typeface="+mn-cs"/>
              </a:rPr>
              <a:t>quasy</a:t>
            </a:r>
            <a:r>
              <a:rPr lang="en-US" sz="1200" kern="1200" dirty="0">
                <a:solidFill>
                  <a:schemeClr val="tx1"/>
                </a:solidFill>
                <a:effectLst/>
                <a:latin typeface="+mn-lt"/>
                <a:ea typeface="+mn-ea"/>
                <a:cs typeface="+mn-cs"/>
              </a:rPr>
              <a:t>-free reaction and it is equal to</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about</a:t>
            </a:r>
            <a:r>
              <a:rPr lang="en-US" sz="1200" kern="1200" dirty="0">
                <a:solidFill>
                  <a:schemeClr val="tx1"/>
                </a:solidFill>
                <a:effectLst/>
                <a:latin typeface="+mn-lt"/>
                <a:ea typeface="+mn-ea"/>
                <a:cs typeface="+mn-cs"/>
              </a:rPr>
              <a:t> 2</a:t>
            </a:r>
            <a:r>
              <a:rPr lang="pl-PL" sz="1200" kern="1200" dirty="0">
                <a:solidFill>
                  <a:schemeClr val="tx1"/>
                </a:solidFill>
                <a:effectLst/>
                <a:latin typeface="+mn-lt"/>
                <a:ea typeface="+mn-ea"/>
                <a:cs typeface="+mn-cs"/>
              </a:rPr>
              <a:t>300</a:t>
            </a:r>
            <a:r>
              <a:rPr lang="en-US" sz="1200" kern="1200" dirty="0">
                <a:solidFill>
                  <a:schemeClr val="tx1"/>
                </a:solidFill>
                <a:effectLst/>
                <a:latin typeface="+mn-lt"/>
                <a:ea typeface="+mn-ea"/>
                <a:cs typeface="+mn-cs"/>
              </a:rPr>
              <a:t> reverse nanobarns.</a:t>
            </a:r>
            <a:r>
              <a:rPr lang="pl-PL"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obtained excitation functions do not show any narrow structure which could be a signature of the bound state.</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next step will be </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to </a:t>
            </a:r>
            <a:r>
              <a:rPr lang="en-US" dirty="0"/>
              <a:t>determine an upper limit for the cross-section for formation of the</a:t>
            </a:r>
            <a:r>
              <a:rPr lang="en-US" baseline="0" dirty="0"/>
              <a:t> </a:t>
            </a:r>
            <a:r>
              <a:rPr lang="pl-PL" baseline="0" dirty="0"/>
              <a:t>Helium-eta</a:t>
            </a:r>
            <a:r>
              <a:rPr lang="en-US" dirty="0"/>
              <a:t> bound state and its decay into the</a:t>
            </a:r>
            <a:r>
              <a:rPr lang="pl-PL" dirty="0"/>
              <a:t> proton-deuteron-pion</a:t>
            </a:r>
            <a:r>
              <a:rPr lang="en-US" dirty="0"/>
              <a:t> channel</a:t>
            </a:r>
            <a:r>
              <a:rPr lang="pl-PL" dirty="0"/>
              <a:t>.  </a:t>
            </a:r>
          </a:p>
          <a:p>
            <a:r>
              <a:rPr lang="pl-PL" dirty="0" err="1"/>
              <a:t>Also</a:t>
            </a:r>
            <a:r>
              <a:rPr lang="pl-PL" dirty="0"/>
              <a:t>, </a:t>
            </a:r>
            <a:r>
              <a:rPr lang="pl-PL" dirty="0" err="1"/>
              <a:t>systematic</a:t>
            </a:r>
            <a:r>
              <a:rPr lang="pl-PL" dirty="0"/>
              <a:t> </a:t>
            </a:r>
            <a:r>
              <a:rPr lang="pl-PL" dirty="0" err="1"/>
              <a:t>studies</a:t>
            </a:r>
            <a:r>
              <a:rPr lang="pl-PL" dirty="0"/>
              <a:t> </a:t>
            </a:r>
            <a:r>
              <a:rPr lang="pl-PL" dirty="0" err="1"/>
              <a:t>will</a:t>
            </a:r>
            <a:r>
              <a:rPr lang="pl-PL" dirty="0"/>
              <a:t> be </a:t>
            </a:r>
            <a:r>
              <a:rPr lang="pl-PL" dirty="0" err="1"/>
              <a:t>carried</a:t>
            </a:r>
            <a:r>
              <a:rPr lang="pl-PL" dirty="0"/>
              <a:t> out.</a:t>
            </a:r>
          </a:p>
        </p:txBody>
      </p:sp>
      <p:sp>
        <p:nvSpPr>
          <p:cNvPr id="4" name="Symbol zastępczy numeru slajdu 3"/>
          <p:cNvSpPr>
            <a:spLocks noGrp="1"/>
          </p:cNvSpPr>
          <p:nvPr>
            <p:ph type="sldNum" sz="quarter" idx="5"/>
          </p:nvPr>
        </p:nvSpPr>
        <p:spPr/>
        <p:txBody>
          <a:bodyPr/>
          <a:lstStyle/>
          <a:p>
            <a:fld id="{8E5CECFE-6069-4F09-BBB9-C813C2CFE807}" type="slidenum">
              <a:rPr lang="pl-PL" smtClean="0"/>
              <a:t>20</a:t>
            </a:fld>
            <a:endParaRPr lang="pl-PL"/>
          </a:p>
        </p:txBody>
      </p:sp>
    </p:spTree>
    <p:extLst>
      <p:ext uri="{BB962C8B-B14F-4D97-AF65-F5344CB8AC3E}">
        <p14:creationId xmlns:p14="http://schemas.microsoft.com/office/powerpoint/2010/main" val="19482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kern="1200" dirty="0">
                <a:solidFill>
                  <a:schemeClr val="tx1"/>
                </a:solidFill>
                <a:effectLst/>
                <a:latin typeface="+mn-lt"/>
                <a:ea typeface="+mn-ea"/>
                <a:cs typeface="+mn-cs"/>
              </a:rPr>
              <a:t>Thank You for attention!</a:t>
            </a:r>
            <a:endParaRPr lang="pl-PL" dirty="0"/>
          </a:p>
        </p:txBody>
      </p:sp>
      <p:sp>
        <p:nvSpPr>
          <p:cNvPr id="4" name="Symbol zastępczy numeru slajdu 3"/>
          <p:cNvSpPr>
            <a:spLocks noGrp="1"/>
          </p:cNvSpPr>
          <p:nvPr>
            <p:ph type="sldNum" sz="quarter" idx="5"/>
          </p:nvPr>
        </p:nvSpPr>
        <p:spPr/>
        <p:txBody>
          <a:bodyPr/>
          <a:lstStyle/>
          <a:p>
            <a:fld id="{8E5CECFE-6069-4F09-BBB9-C813C2CFE807}" type="slidenum">
              <a:rPr lang="pl-PL" smtClean="0"/>
              <a:t>21</a:t>
            </a:fld>
            <a:endParaRPr lang="pl-PL"/>
          </a:p>
        </p:txBody>
      </p:sp>
    </p:spTree>
    <p:extLst>
      <p:ext uri="{BB962C8B-B14F-4D97-AF65-F5344CB8AC3E}">
        <p14:creationId xmlns:p14="http://schemas.microsoft.com/office/powerpoint/2010/main" val="3722071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lvl="0"/>
            <a:r>
              <a:rPr lang="en-US" sz="1200" kern="1200" dirty="0">
                <a:solidFill>
                  <a:schemeClr val="tx1"/>
                </a:solidFill>
                <a:effectLst/>
                <a:latin typeface="+mn-lt"/>
                <a:ea typeface="+mn-ea"/>
                <a:cs typeface="+mn-cs"/>
              </a:rPr>
              <a:t>The scientific aim of my research is experimental confirmation of the existence of mesic nucleus. That is a new kind of nuclear matter consisting of nucleons and mesons. </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search for new kind of nuclear matter is a very exciting experimental challenge. </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the confirmation of the existence of a mesic nucleus would be interesting on its own account, and in addition it would allow for better understanding of mesons structure and their interactions with nucleons. </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mesic nucleus would be a system of nucleus and meson bound via strong interaction. </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1986, Haider and Liu postulated the hypothesis of a eta-mesic nucleus.</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Since Haider and Liu the bound states have been searched in many experiments at numerous laboratories by different collaborations.</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no experiment confirm of the existence of meson-nucleon bound state. There are only signals which might be interpreted as an indications of the eta-mesic nuclei.</a:t>
            </a:r>
            <a:endParaRPr lang="pl-PL" dirty="0"/>
          </a:p>
        </p:txBody>
      </p:sp>
      <p:sp>
        <p:nvSpPr>
          <p:cNvPr id="4" name="Symbol zastępczy numeru slajdu 3"/>
          <p:cNvSpPr>
            <a:spLocks noGrp="1"/>
          </p:cNvSpPr>
          <p:nvPr>
            <p:ph type="sldNum" sz="quarter" idx="5"/>
          </p:nvPr>
        </p:nvSpPr>
        <p:spPr/>
        <p:txBody>
          <a:bodyPr/>
          <a:lstStyle/>
          <a:p>
            <a:fld id="{8E5CECFE-6069-4F09-BBB9-C813C2CFE807}" type="slidenum">
              <a:rPr lang="pl-PL" smtClean="0"/>
              <a:t>3</a:t>
            </a:fld>
            <a:endParaRPr lang="pl-PL"/>
          </a:p>
        </p:txBody>
      </p:sp>
    </p:spTree>
    <p:extLst>
      <p:ext uri="{BB962C8B-B14F-4D97-AF65-F5344CB8AC3E}">
        <p14:creationId xmlns:p14="http://schemas.microsoft.com/office/powerpoint/2010/main" val="274351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lvl="0"/>
            <a:r>
              <a:rPr lang="en-US" sz="1200" kern="1200" dirty="0">
                <a:solidFill>
                  <a:schemeClr val="tx1"/>
                </a:solidFill>
                <a:effectLst/>
                <a:latin typeface="+mn-lt"/>
                <a:ea typeface="+mn-ea"/>
                <a:cs typeface="+mn-cs"/>
              </a:rPr>
              <a:t>The measurement was carried out using the WASA detector installed at the </a:t>
            </a:r>
            <a:r>
              <a:rPr lang="en-US" sz="1200" kern="1200" dirty="0" err="1">
                <a:solidFill>
                  <a:schemeClr val="tx1"/>
                </a:solidFill>
                <a:effectLst/>
                <a:latin typeface="+mn-lt"/>
                <a:ea typeface="+mn-ea"/>
                <a:cs typeface="+mn-cs"/>
              </a:rPr>
              <a:t>COoler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SYnchrotron</a:t>
            </a:r>
            <a:r>
              <a:rPr lang="en-US" sz="1200" kern="1200" dirty="0">
                <a:solidFill>
                  <a:schemeClr val="tx1"/>
                </a:solidFill>
                <a:effectLst/>
                <a:latin typeface="+mn-lt"/>
                <a:ea typeface="+mn-ea"/>
                <a:cs typeface="+mn-cs"/>
              </a:rPr>
              <a:t> in the </a:t>
            </a:r>
            <a:r>
              <a:rPr lang="en-US" sz="1200" kern="1200" dirty="0" err="1">
                <a:solidFill>
                  <a:schemeClr val="tx1"/>
                </a:solidFill>
                <a:effectLst/>
                <a:latin typeface="+mn-lt"/>
                <a:ea typeface="+mn-ea"/>
                <a:cs typeface="+mn-cs"/>
              </a:rPr>
              <a:t>Juelich</a:t>
            </a:r>
            <a:r>
              <a:rPr lang="en-US" sz="1200" kern="1200" dirty="0">
                <a:solidFill>
                  <a:schemeClr val="tx1"/>
                </a:solidFill>
                <a:effectLst/>
                <a:latin typeface="+mn-lt"/>
                <a:ea typeface="+mn-ea"/>
                <a:cs typeface="+mn-cs"/>
              </a:rPr>
              <a:t> Research Center in Germany</a:t>
            </a:r>
            <a:r>
              <a:rPr lang="pl-PL"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latin typeface="+mn-lt"/>
                <a:ea typeface="Century Gothic"/>
                <a:cs typeface="Century Gothic"/>
                <a:sym typeface="Century Gothic"/>
              </a:rPr>
              <a:t>Circumference of the synchrotron ring is equal to 184 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latin typeface="+mn-lt"/>
                <a:ea typeface="Tahoma" panose="020B0604030504040204" pitchFamily="34" charset="0"/>
                <a:cs typeface="Tahoma" panose="020B0604030504040204" pitchFamily="34" charset="0"/>
              </a:rPr>
              <a:t>COSY operates in the momentum range </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from</a:t>
            </a:r>
            <a:r>
              <a:rPr lang="en-US"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0.</a:t>
            </a:r>
            <a:r>
              <a:rPr lang="en-US" dirty="0">
                <a:solidFill>
                  <a:schemeClr val="tx1">
                    <a:lumMod val="75000"/>
                    <a:lumOff val="25000"/>
                  </a:schemeClr>
                </a:solidFill>
                <a:latin typeface="+mn-lt"/>
                <a:ea typeface="Tahoma" panose="020B0604030504040204" pitchFamily="34" charset="0"/>
                <a:cs typeface="Tahoma" panose="020B0604030504040204" pitchFamily="34" charset="0"/>
              </a:rPr>
              <a:t>3 </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to</a:t>
            </a:r>
            <a:r>
              <a:rPr lang="en-US" dirty="0">
                <a:solidFill>
                  <a:schemeClr val="tx1">
                    <a:lumMod val="75000"/>
                    <a:lumOff val="25000"/>
                  </a:schemeClr>
                </a:solidFill>
                <a:latin typeface="+mn-lt"/>
                <a:ea typeface="Tahoma" panose="020B0604030504040204" pitchFamily="34" charset="0"/>
                <a:cs typeface="Tahoma" panose="020B0604030504040204" pitchFamily="34" charset="0"/>
              </a:rPr>
              <a:t> 3</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.7</a:t>
            </a:r>
            <a:r>
              <a:rPr lang="en-US"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G</a:t>
            </a:r>
            <a:r>
              <a:rPr lang="en-US" dirty="0">
                <a:solidFill>
                  <a:schemeClr val="tx1">
                    <a:lumMod val="75000"/>
                    <a:lumOff val="25000"/>
                  </a:schemeClr>
                </a:solidFill>
                <a:latin typeface="+mn-lt"/>
                <a:ea typeface="Tahoma" panose="020B0604030504040204" pitchFamily="34" charset="0"/>
                <a:cs typeface="Tahoma" panose="020B0604030504040204" pitchFamily="34" charset="0"/>
              </a:rPr>
              <a:t>eV/c</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a:t>
            </a:r>
          </a:p>
          <a:p>
            <a:pPr lvl="0"/>
            <a:r>
              <a:rPr lang="en-US" sz="1200" kern="1200" dirty="0">
                <a:solidFill>
                  <a:schemeClr val="tx1"/>
                </a:solidFill>
                <a:effectLst/>
                <a:latin typeface="+mn-lt"/>
                <a:ea typeface="+mn-ea"/>
                <a:cs typeface="+mn-cs"/>
              </a:rPr>
              <a:t>The cyclotron provides proton </a:t>
            </a:r>
            <a:r>
              <a:rPr lang="pl-PL" sz="1200" kern="1200" dirty="0" err="1">
                <a:solidFill>
                  <a:schemeClr val="tx1"/>
                </a:solidFill>
                <a:effectLst/>
                <a:latin typeface="+mn-lt"/>
                <a:ea typeface="+mn-ea"/>
                <a:cs typeface="+mn-cs"/>
              </a:rPr>
              <a:t>or</a:t>
            </a:r>
            <a:r>
              <a:rPr lang="en-US" sz="1200" kern="1200" dirty="0">
                <a:solidFill>
                  <a:schemeClr val="tx1"/>
                </a:solidFill>
                <a:effectLst/>
                <a:latin typeface="+mn-lt"/>
                <a:ea typeface="+mn-ea"/>
                <a:cs typeface="+mn-cs"/>
              </a:rPr>
              <a:t> deuteron beams for injection into the COSY ring, where they are accelerated and stored. </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WASA-at-COSY detector was installed at one of the two straight sections of the COSY ring.</a:t>
            </a:r>
            <a:endParaRPr lang="pl-PL" dirty="0"/>
          </a:p>
        </p:txBody>
      </p:sp>
      <p:sp>
        <p:nvSpPr>
          <p:cNvPr id="4" name="Symbol zastępczy numeru slajdu 3"/>
          <p:cNvSpPr>
            <a:spLocks noGrp="1"/>
          </p:cNvSpPr>
          <p:nvPr>
            <p:ph type="sldNum" sz="quarter" idx="5"/>
          </p:nvPr>
        </p:nvSpPr>
        <p:spPr/>
        <p:txBody>
          <a:bodyPr/>
          <a:lstStyle/>
          <a:p>
            <a:fld id="{8E5CECFE-6069-4F09-BBB9-C813C2CFE807}" type="slidenum">
              <a:rPr lang="pl-PL" smtClean="0"/>
              <a:t>4</a:t>
            </a:fld>
            <a:endParaRPr lang="pl-PL"/>
          </a:p>
        </p:txBody>
      </p:sp>
    </p:spTree>
    <p:extLst>
      <p:ext uri="{BB962C8B-B14F-4D97-AF65-F5344CB8AC3E}">
        <p14:creationId xmlns:p14="http://schemas.microsoft.com/office/powerpoint/2010/main" val="581127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lvl="0"/>
            <a:r>
              <a:rPr lang="en-US" sz="1200" kern="1200" dirty="0">
                <a:solidFill>
                  <a:schemeClr val="tx1"/>
                </a:solidFill>
                <a:effectLst/>
                <a:latin typeface="+mn-lt"/>
                <a:ea typeface="+mn-ea"/>
                <a:cs typeface="+mn-cs"/>
              </a:rPr>
              <a:t>The measurement of current experiment was carried out in 2014. </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proton beam momentum was varied between 1.426 GeV/c and 1.635 GeV/c, corresponding to the excess energy ranging from −70 MeV to</a:t>
            </a:r>
            <a:r>
              <a:rPr lang="pl-PL"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30 MeV.</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were taken for about 235 hours.</a:t>
            </a:r>
            <a:endParaRPr lang="pl-PL" sz="1200" kern="1200" dirty="0">
              <a:solidFill>
                <a:schemeClr val="tx1"/>
              </a:solidFill>
              <a:effectLst/>
              <a:latin typeface="+mn-lt"/>
              <a:ea typeface="+mn-ea"/>
              <a:cs typeface="+mn-cs"/>
            </a:endParaRPr>
          </a:p>
          <a:p>
            <a:r>
              <a:rPr lang="en-US" sz="1200" dirty="0">
                <a:solidFill>
                  <a:schemeClr val="tx1">
                    <a:lumMod val="75000"/>
                    <a:lumOff val="25000"/>
                  </a:schemeClr>
                </a:solidFill>
                <a:latin typeface="+mn-lt"/>
                <a:ea typeface="Tahoma" panose="020B0604030504040204" pitchFamily="34" charset="0"/>
                <a:cs typeface="Tahoma" panose="020B0604030504040204" pitchFamily="34" charset="0"/>
              </a:rPr>
              <a:t>We plan to search for the decay of the </a:t>
            </a:r>
            <a:r>
              <a:rPr lang="en-US" sz="1200" i="1" dirty="0">
                <a:solidFill>
                  <a:schemeClr val="tx1">
                    <a:lumMod val="75000"/>
                    <a:lumOff val="25000"/>
                  </a:schemeClr>
                </a:solidFill>
                <a:latin typeface="+mn-lt"/>
                <a:ea typeface="Tahoma" panose="020B0604030504040204" pitchFamily="34" charset="0"/>
                <a:cs typeface="Tahoma" panose="020B0604030504040204" pitchFamily="34" charset="0"/>
              </a:rPr>
              <a:t>η</a:t>
            </a:r>
            <a:r>
              <a:rPr lang="en-US" sz="1200" dirty="0">
                <a:solidFill>
                  <a:schemeClr val="tx1">
                    <a:lumMod val="75000"/>
                    <a:lumOff val="25000"/>
                  </a:schemeClr>
                </a:solidFill>
                <a:latin typeface="+mn-lt"/>
                <a:ea typeface="Tahoma" panose="020B0604030504040204" pitchFamily="34" charset="0"/>
                <a:cs typeface="Tahoma" panose="020B0604030504040204" pitchFamily="34" charset="0"/>
              </a:rPr>
              <a:t>-mesic helium via</a:t>
            </a:r>
            <a:r>
              <a:rPr lang="pl-PL" sz="1200" dirty="0">
                <a:solidFill>
                  <a:schemeClr val="tx1">
                    <a:lumMod val="75000"/>
                    <a:lumOff val="25000"/>
                  </a:schemeClr>
                </a:solidFill>
                <a:latin typeface="+mn-lt"/>
                <a:ea typeface="Tahoma" panose="020B0604030504040204" pitchFamily="34" charset="0"/>
                <a:cs typeface="Tahoma" panose="020B0604030504040204" pitchFamily="34" charset="0"/>
              </a:rPr>
              <a:t> </a:t>
            </a:r>
            <a:r>
              <a:rPr lang="en-US" sz="1200" kern="1200" dirty="0">
                <a:solidFill>
                  <a:schemeClr val="tx1"/>
                </a:solidFill>
                <a:effectLst/>
                <a:latin typeface="+mn-lt"/>
                <a:ea typeface="+mn-ea"/>
                <a:cs typeface="+mn-cs"/>
              </a:rPr>
              <a:t>the absorption of the η meson on one of the nucleons, excitation of this nucleon to the N* resonance state, and</a:t>
            </a:r>
            <a:r>
              <a:rPr lang="pl-PL"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subsequent decay of </a:t>
            </a:r>
            <a:r>
              <a:rPr lang="pl-PL" sz="1200" kern="1200" dirty="0" err="1">
                <a:solidFill>
                  <a:schemeClr val="tx1"/>
                </a:solidFill>
                <a:effectLst/>
                <a:latin typeface="+mn-lt"/>
                <a:ea typeface="+mn-ea"/>
                <a:cs typeface="+mn-cs"/>
              </a:rPr>
              <a:t>resonance</a:t>
            </a:r>
            <a:r>
              <a:rPr lang="en-US" sz="1200" kern="1200" dirty="0">
                <a:solidFill>
                  <a:schemeClr val="tx1"/>
                </a:solidFill>
                <a:effectLst/>
                <a:latin typeface="+mn-lt"/>
                <a:ea typeface="+mn-ea"/>
                <a:cs typeface="+mn-cs"/>
              </a:rPr>
              <a:t> into the nucleon-pion pair. </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current experiment in addition to the resonance mechanism we verify new hypothesis with the non-</a:t>
            </a:r>
            <a:r>
              <a:rPr lang="en-US" sz="1200" kern="1200" dirty="0" err="1">
                <a:solidFill>
                  <a:schemeClr val="tx1"/>
                </a:solidFill>
                <a:effectLst/>
                <a:latin typeface="+mn-lt"/>
                <a:ea typeface="+mn-ea"/>
                <a:cs typeface="+mn-cs"/>
              </a:rPr>
              <a:t>mesonic</a:t>
            </a:r>
            <a:r>
              <a:rPr lang="en-US" sz="1200" kern="1200" dirty="0">
                <a:solidFill>
                  <a:schemeClr val="tx1"/>
                </a:solidFill>
                <a:effectLst/>
                <a:latin typeface="+mn-lt"/>
                <a:ea typeface="+mn-ea"/>
                <a:cs typeface="+mn-cs"/>
              </a:rPr>
              <a:t> final state. That is decay of the eta meson while it is still "orbiting" around the nucleus. </a:t>
            </a:r>
            <a:r>
              <a:rPr lang="pl-PL" sz="1200" kern="1200" dirty="0" err="1">
                <a:solidFill>
                  <a:schemeClr val="tx1"/>
                </a:solidFill>
                <a:effectLst/>
                <a:latin typeface="+mn-lt"/>
                <a:ea typeface="+mn-ea"/>
                <a:cs typeface="+mn-cs"/>
              </a:rPr>
              <a:t>Also</a:t>
            </a:r>
            <a:r>
              <a:rPr lang="pl-PL" sz="1200" kern="1200" dirty="0">
                <a:solidFill>
                  <a:schemeClr val="tx1"/>
                </a:solidFill>
                <a:effectLst/>
                <a:latin typeface="+mn-lt"/>
                <a:ea typeface="+mn-ea"/>
                <a:cs typeface="+mn-cs"/>
              </a:rPr>
              <a:t>, eta </a:t>
            </a:r>
            <a:r>
              <a:rPr lang="pl-PL" sz="1200" kern="1200" dirty="0" err="1">
                <a:solidFill>
                  <a:schemeClr val="tx1"/>
                </a:solidFill>
                <a:effectLst/>
                <a:latin typeface="+mn-lt"/>
                <a:ea typeface="+mn-ea"/>
                <a:cs typeface="+mn-cs"/>
              </a:rPr>
              <a:t>meson</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can</a:t>
            </a:r>
            <a:r>
              <a:rPr lang="pl-PL" sz="1200" kern="1200" dirty="0">
                <a:solidFill>
                  <a:schemeClr val="tx1"/>
                </a:solidFill>
                <a:effectLst/>
                <a:latin typeface="+mn-lt"/>
                <a:ea typeface="+mn-ea"/>
                <a:cs typeface="+mn-cs"/>
              </a:rPr>
              <a:t> be </a:t>
            </a:r>
            <a:r>
              <a:rPr lang="pl-PL" sz="1200" kern="1200" dirty="0" err="1">
                <a:solidFill>
                  <a:schemeClr val="tx1"/>
                </a:solidFill>
                <a:effectLst/>
                <a:latin typeface="+mn-lt"/>
                <a:ea typeface="+mn-ea"/>
                <a:cs typeface="+mn-cs"/>
              </a:rPr>
              <a:t>absorpt</a:t>
            </a:r>
            <a:r>
              <a:rPr lang="pl-PL" sz="1200" kern="1200" dirty="0">
                <a:solidFill>
                  <a:schemeClr val="tx1"/>
                </a:solidFill>
                <a:effectLst/>
                <a:latin typeface="+mn-lt"/>
                <a:ea typeface="+mn-ea"/>
                <a:cs typeface="+mn-cs"/>
              </a:rPr>
              <a:t> by </a:t>
            </a:r>
            <a:r>
              <a:rPr lang="pl-PL" sz="1200" kern="1200" dirty="0" err="1">
                <a:solidFill>
                  <a:schemeClr val="tx1"/>
                </a:solidFill>
                <a:effectLst/>
                <a:latin typeface="+mn-lt"/>
                <a:ea typeface="+mn-ea"/>
                <a:cs typeface="+mn-cs"/>
              </a:rPr>
              <a:t>few</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nucleons</a:t>
            </a:r>
            <a:r>
              <a:rPr lang="pl-PL" sz="1200" kern="1200" dirty="0">
                <a:solidFill>
                  <a:schemeClr val="tx1"/>
                </a:solidFill>
                <a:effectLst/>
                <a:latin typeface="+mn-lt"/>
                <a:ea typeface="+mn-ea"/>
                <a:cs typeface="+mn-cs"/>
              </a:rPr>
              <a:t>. </a:t>
            </a:r>
          </a:p>
          <a:p>
            <a:r>
              <a:rPr lang="pl-PL" sz="1200" kern="1200" dirty="0">
                <a:solidFill>
                  <a:schemeClr val="tx1"/>
                </a:solidFill>
                <a:effectLst/>
                <a:latin typeface="+mn-lt"/>
                <a:ea typeface="+mn-ea"/>
                <a:cs typeface="+mn-cs"/>
              </a:rPr>
              <a:t>I </a:t>
            </a:r>
            <a:r>
              <a:rPr lang="pl-PL" sz="1200" kern="1200" dirty="0" err="1">
                <a:solidFill>
                  <a:schemeClr val="tx1"/>
                </a:solidFill>
                <a:effectLst/>
                <a:latin typeface="+mn-lt"/>
                <a:ea typeface="+mn-ea"/>
                <a:cs typeface="+mn-cs"/>
              </a:rPr>
              <a:t>am</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analysing</a:t>
            </a:r>
            <a:r>
              <a:rPr lang="pl-PL" sz="1200" kern="1200" dirty="0">
                <a:solidFill>
                  <a:schemeClr val="tx1"/>
                </a:solidFill>
                <a:effectLst/>
                <a:latin typeface="+mn-lt"/>
                <a:ea typeface="+mn-ea"/>
                <a:cs typeface="+mn-cs"/>
              </a:rPr>
              <a:t> the </a:t>
            </a:r>
            <a:r>
              <a:rPr lang="pl-PL" sz="1200" kern="1200" dirty="0" err="1">
                <a:solidFill>
                  <a:schemeClr val="tx1"/>
                </a:solidFill>
                <a:effectLst/>
                <a:latin typeface="+mn-lt"/>
                <a:ea typeface="+mn-ea"/>
                <a:cs typeface="+mn-cs"/>
              </a:rPr>
              <a:t>first</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mechanism</a:t>
            </a:r>
            <a:r>
              <a:rPr lang="pl-PL"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The uniqueness of our data with respect to other experiments are: (a) high statistics (b) exclusive measurement of all reaction products, (c) continuous changing of the beam momentum during the accelerator cycle, (d) close to 4π acceptance of the WASA detector, (e) possibility of testing of different hypotheses about the creation and decay of the mesic nucleus.</a:t>
            </a:r>
            <a:endParaRPr lang="pl-PL"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5"/>
          </p:nvPr>
        </p:nvSpPr>
        <p:spPr/>
        <p:txBody>
          <a:bodyPr/>
          <a:lstStyle/>
          <a:p>
            <a:fld id="{8E5CECFE-6069-4F09-BBB9-C813C2CFE807}" type="slidenum">
              <a:rPr lang="pl-PL" smtClean="0"/>
              <a:t>5</a:t>
            </a:fld>
            <a:endParaRPr lang="pl-PL"/>
          </a:p>
        </p:txBody>
      </p:sp>
    </p:spTree>
    <p:extLst>
      <p:ext uri="{BB962C8B-B14F-4D97-AF65-F5344CB8AC3E}">
        <p14:creationId xmlns:p14="http://schemas.microsoft.com/office/powerpoint/2010/main" val="521723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lvl="0"/>
            <a:r>
              <a:rPr lang="en-US" sz="1200" kern="1200" dirty="0">
                <a:solidFill>
                  <a:schemeClr val="tx1"/>
                </a:solidFill>
                <a:effectLst/>
                <a:latin typeface="+mn-lt"/>
                <a:ea typeface="+mn-ea"/>
                <a:cs typeface="+mn-cs"/>
              </a:rPr>
              <a:t>The signatures of the eta-mesic nuclei are searched for by studying the excitation function for the chosen decay channels of the Helium-eta system near of the eta production threshold.</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blue line means the signal, that is the sum of the </a:t>
            </a:r>
            <a:r>
              <a:rPr lang="pl-PL" sz="1200" kern="1200" dirty="0" err="1">
                <a:solidFill>
                  <a:schemeClr val="tx1"/>
                </a:solidFill>
                <a:effectLst/>
                <a:latin typeface="+mn-lt"/>
                <a:ea typeface="+mn-ea"/>
                <a:cs typeface="+mn-cs"/>
              </a:rPr>
              <a:t>main</a:t>
            </a:r>
            <a:r>
              <a:rPr lang="pl-PL"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reaction and the </a:t>
            </a:r>
            <a:r>
              <a:rPr lang="pl-PL" sz="1200" kern="1200" dirty="0" err="1">
                <a:solidFill>
                  <a:schemeClr val="tx1"/>
                </a:solidFill>
                <a:effectLst/>
                <a:latin typeface="+mn-lt"/>
                <a:ea typeface="+mn-ea"/>
                <a:cs typeface="+mn-cs"/>
              </a:rPr>
              <a:t>background</a:t>
            </a:r>
            <a:r>
              <a:rPr lang="pl-PL"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immediate reaction.</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Black denotes the simulation of the </a:t>
            </a:r>
            <a:r>
              <a:rPr lang="pl-PL" sz="1200" kern="1200" dirty="0" err="1">
                <a:solidFill>
                  <a:schemeClr val="tx1"/>
                </a:solidFill>
                <a:effectLst/>
                <a:latin typeface="+mn-lt"/>
                <a:ea typeface="+mn-ea"/>
                <a:cs typeface="+mn-cs"/>
              </a:rPr>
              <a:t>background</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reaction</a:t>
            </a:r>
            <a:r>
              <a:rPr lang="pl-PL"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meson creation without bound state. The red line is the result of subtracting of blue and black lines. </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expect to see such a peak </a:t>
            </a:r>
            <a:r>
              <a:rPr lang="pl-PL" sz="1200" kern="1200" dirty="0" err="1">
                <a:solidFill>
                  <a:schemeClr val="tx1"/>
                </a:solidFill>
                <a:effectLst/>
                <a:latin typeface="+mn-lt"/>
                <a:ea typeface="+mn-ea"/>
                <a:cs typeface="+mn-cs"/>
              </a:rPr>
              <a:t>near</a:t>
            </a:r>
            <a:r>
              <a:rPr lang="en-US" sz="1200" kern="1200" dirty="0">
                <a:solidFill>
                  <a:schemeClr val="tx1"/>
                </a:solidFill>
                <a:effectLst/>
                <a:latin typeface="+mn-lt"/>
                <a:ea typeface="+mn-ea"/>
                <a:cs typeface="+mn-cs"/>
              </a:rPr>
              <a:t> the threshold, which would indicate that the reaction occurs not only directly, but also through the creation and decay bound state of meson and nucleon.</a:t>
            </a:r>
            <a:endParaRPr lang="pl-PL" dirty="0"/>
          </a:p>
        </p:txBody>
      </p:sp>
      <p:sp>
        <p:nvSpPr>
          <p:cNvPr id="4" name="Symbol zastępczy numeru slajdu 3"/>
          <p:cNvSpPr>
            <a:spLocks noGrp="1"/>
          </p:cNvSpPr>
          <p:nvPr>
            <p:ph type="sldNum" sz="quarter" idx="5"/>
          </p:nvPr>
        </p:nvSpPr>
        <p:spPr/>
        <p:txBody>
          <a:bodyPr/>
          <a:lstStyle/>
          <a:p>
            <a:fld id="{8E5CECFE-6069-4F09-BBB9-C813C2CFE807}" type="slidenum">
              <a:rPr lang="pl-PL" smtClean="0"/>
              <a:t>6</a:t>
            </a:fld>
            <a:endParaRPr lang="pl-PL"/>
          </a:p>
        </p:txBody>
      </p:sp>
    </p:spTree>
    <p:extLst>
      <p:ext uri="{BB962C8B-B14F-4D97-AF65-F5344CB8AC3E}">
        <p14:creationId xmlns:p14="http://schemas.microsoft.com/office/powerpoint/2010/main" val="3627797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lvl="0"/>
            <a:r>
              <a:rPr lang="en-US" dirty="0"/>
              <a:t>The </a:t>
            </a:r>
            <a:r>
              <a:rPr lang="en-US" dirty="0" err="1"/>
              <a:t>analysed</a:t>
            </a:r>
            <a:r>
              <a:rPr lang="en-US" dirty="0"/>
              <a:t> data set consists of</a:t>
            </a:r>
            <a:r>
              <a:rPr lang="pl-PL" dirty="0"/>
              <a:t> 950</a:t>
            </a:r>
            <a:r>
              <a:rPr lang="en-US" dirty="0"/>
              <a:t> run</a:t>
            </a:r>
            <a:r>
              <a:rPr lang="pl-PL" dirty="0"/>
              <a:t>s. </a:t>
            </a:r>
          </a:p>
          <a:p>
            <a:pPr lvl="0"/>
            <a:r>
              <a:rPr lang="en-US" dirty="0"/>
              <a:t>The main part of the analysis was devoted to selection and reconstruction of events corresponding to the </a:t>
            </a:r>
            <a:r>
              <a:rPr lang="pl-PL" dirty="0" err="1"/>
              <a:t>studied</a:t>
            </a:r>
            <a:r>
              <a:rPr lang="en-US" dirty="0"/>
              <a:t> process. This analysis is described step by step in the following </a:t>
            </a:r>
            <a:r>
              <a:rPr lang="pl-PL" dirty="0" err="1"/>
              <a:t>slides</a:t>
            </a:r>
            <a:r>
              <a:rPr lang="en-US" dirty="0"/>
              <a:t>.</a:t>
            </a:r>
            <a:endParaRPr lang="pl-PL" dirty="0"/>
          </a:p>
          <a:p>
            <a:pPr lvl="0"/>
            <a:r>
              <a:rPr lang="pl-PL" sz="1200" kern="1200" dirty="0">
                <a:solidFill>
                  <a:schemeClr val="tx1"/>
                </a:solidFill>
                <a:effectLst/>
                <a:latin typeface="+mn-lt"/>
                <a:ea typeface="+mn-ea"/>
                <a:cs typeface="+mn-cs"/>
              </a:rPr>
              <a:t>The </a:t>
            </a:r>
            <a:r>
              <a:rPr lang="pl-PL" sz="1200" kern="1200" dirty="0" err="1">
                <a:solidFill>
                  <a:schemeClr val="tx1"/>
                </a:solidFill>
                <a:effectLst/>
                <a:latin typeface="+mn-lt"/>
                <a:ea typeface="+mn-ea"/>
                <a:cs typeface="+mn-cs"/>
              </a:rPr>
              <a:t>first</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calculation</a:t>
            </a:r>
            <a:r>
              <a:rPr lang="pl-PL" sz="1200" kern="1200" dirty="0">
                <a:solidFill>
                  <a:schemeClr val="tx1"/>
                </a:solidFill>
                <a:effectLst/>
                <a:latin typeface="+mn-lt"/>
                <a:ea typeface="+mn-ea"/>
                <a:cs typeface="+mn-cs"/>
              </a:rPr>
              <a:t> of </a:t>
            </a:r>
            <a:r>
              <a:rPr lang="pl-PL" sz="1200" kern="1200" dirty="0" err="1">
                <a:solidFill>
                  <a:schemeClr val="tx1"/>
                </a:solidFill>
                <a:effectLst/>
                <a:latin typeface="+mn-lt"/>
                <a:ea typeface="+mn-ea"/>
                <a:cs typeface="+mn-cs"/>
              </a:rPr>
              <a:t>luminosity</a:t>
            </a:r>
            <a:r>
              <a:rPr lang="pl-PL" sz="1200" kern="1200" dirty="0">
                <a:solidFill>
                  <a:schemeClr val="tx1"/>
                </a:solidFill>
                <a:effectLst/>
                <a:latin typeface="+mn-lt"/>
                <a:ea typeface="+mn-ea"/>
                <a:cs typeface="+mn-cs"/>
              </a:rPr>
              <a:t> via </a:t>
            </a:r>
            <a:r>
              <a:rPr lang="en-US" sz="1200" kern="1200" dirty="0">
                <a:solidFill>
                  <a:schemeClr val="tx1"/>
                </a:solidFill>
                <a:effectLst/>
                <a:latin typeface="+mn-lt"/>
                <a:ea typeface="+mn-ea"/>
                <a:cs typeface="+mn-cs"/>
              </a:rPr>
              <a:t>the quasi-elastic proton-proton scattering in the proton-deuteron collisions. </a:t>
            </a:r>
            <a:endParaRPr lang="pl-PL" sz="1200" kern="1200" dirty="0">
              <a:solidFill>
                <a:schemeClr val="tx1"/>
              </a:solidFill>
              <a:effectLst/>
              <a:latin typeface="+mn-lt"/>
              <a:ea typeface="+mn-ea"/>
              <a:cs typeface="+mn-cs"/>
            </a:endParaRPr>
          </a:p>
          <a:p>
            <a:pPr lvl="0"/>
            <a:r>
              <a:rPr lang="pl-PL" sz="1200" kern="1200" dirty="0" err="1">
                <a:solidFill>
                  <a:schemeClr val="tx1"/>
                </a:solidFill>
                <a:effectLst/>
                <a:latin typeface="+mn-lt"/>
                <a:ea typeface="+mn-ea"/>
                <a:cs typeface="+mn-cs"/>
              </a:rPr>
              <a:t>Next</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efficiency</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estimation</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based</a:t>
            </a:r>
            <a:r>
              <a:rPr lang="pl-PL" sz="1200" kern="1200" dirty="0">
                <a:solidFill>
                  <a:schemeClr val="tx1"/>
                </a:solidFill>
                <a:effectLst/>
                <a:latin typeface="+mn-lt"/>
                <a:ea typeface="+mn-ea"/>
                <a:cs typeface="+mn-cs"/>
              </a:rPr>
              <a:t> on Monte Carlo </a:t>
            </a:r>
            <a:r>
              <a:rPr lang="pl-PL" sz="1200" kern="1200" dirty="0" err="1">
                <a:solidFill>
                  <a:schemeClr val="tx1"/>
                </a:solidFill>
                <a:effectLst/>
                <a:latin typeface="+mn-lt"/>
                <a:ea typeface="+mn-ea"/>
                <a:cs typeface="+mn-cs"/>
              </a:rPr>
              <a:t>simulation</a:t>
            </a:r>
            <a:r>
              <a:rPr lang="pl-PL" sz="1200" kern="1200" dirty="0">
                <a:solidFill>
                  <a:schemeClr val="tx1"/>
                </a:solidFill>
                <a:effectLst/>
                <a:latin typeface="+mn-lt"/>
                <a:ea typeface="+mn-ea"/>
                <a:cs typeface="+mn-cs"/>
              </a:rPr>
              <a:t>. </a:t>
            </a:r>
          </a:p>
          <a:p>
            <a:pPr lvl="0"/>
            <a:r>
              <a:rPr lang="pl-PL" sz="1200" kern="1200" dirty="0">
                <a:solidFill>
                  <a:schemeClr val="tx1"/>
                </a:solidFill>
                <a:effectLst/>
                <a:latin typeface="+mn-lt"/>
                <a:ea typeface="+mn-ea"/>
                <a:cs typeface="+mn-cs"/>
              </a:rPr>
              <a:t>At the end, </a:t>
            </a:r>
            <a:r>
              <a:rPr lang="pl-PL" sz="1200" kern="1200" dirty="0" err="1">
                <a:solidFill>
                  <a:schemeClr val="tx1"/>
                </a:solidFill>
                <a:effectLst/>
                <a:latin typeface="+mn-lt"/>
                <a:ea typeface="+mn-ea"/>
                <a:cs typeface="+mn-cs"/>
              </a:rPr>
              <a:t>determining</a:t>
            </a:r>
            <a:r>
              <a:rPr lang="pl-PL" sz="1200" kern="1200" dirty="0">
                <a:solidFill>
                  <a:schemeClr val="tx1"/>
                </a:solidFill>
                <a:effectLst/>
                <a:latin typeface="+mn-lt"/>
                <a:ea typeface="+mn-ea"/>
                <a:cs typeface="+mn-cs"/>
              </a:rPr>
              <a:t> the </a:t>
            </a:r>
            <a:r>
              <a:rPr lang="pl-PL" sz="1200" kern="1200" dirty="0" err="1">
                <a:solidFill>
                  <a:schemeClr val="tx1"/>
                </a:solidFill>
                <a:effectLst/>
                <a:latin typeface="+mn-lt"/>
                <a:ea typeface="+mn-ea"/>
                <a:cs typeface="+mn-cs"/>
              </a:rPr>
              <a:t>excitation</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function</a:t>
            </a:r>
            <a:r>
              <a:rPr lang="pl-PL" sz="1200" kern="1200" dirty="0">
                <a:solidFill>
                  <a:schemeClr val="tx1"/>
                </a:solidFill>
                <a:effectLst/>
                <a:latin typeface="+mn-lt"/>
                <a:ea typeface="+mn-ea"/>
                <a:cs typeface="+mn-cs"/>
              </a:rPr>
              <a:t>.</a:t>
            </a:r>
            <a:endParaRPr lang="pl-PL" dirty="0"/>
          </a:p>
        </p:txBody>
      </p:sp>
      <p:sp>
        <p:nvSpPr>
          <p:cNvPr id="4" name="Symbol zastępczy numeru slajdu 3"/>
          <p:cNvSpPr>
            <a:spLocks noGrp="1"/>
          </p:cNvSpPr>
          <p:nvPr>
            <p:ph type="sldNum" sz="quarter" idx="5"/>
          </p:nvPr>
        </p:nvSpPr>
        <p:spPr/>
        <p:txBody>
          <a:bodyPr/>
          <a:lstStyle/>
          <a:p>
            <a:fld id="{8E5CECFE-6069-4F09-BBB9-C813C2CFE807}" type="slidenum">
              <a:rPr lang="pl-PL" smtClean="0"/>
              <a:t>7</a:t>
            </a:fld>
            <a:endParaRPr lang="pl-PL"/>
          </a:p>
        </p:txBody>
      </p:sp>
    </p:spTree>
    <p:extLst>
      <p:ext uri="{BB962C8B-B14F-4D97-AF65-F5344CB8AC3E}">
        <p14:creationId xmlns:p14="http://schemas.microsoft.com/office/powerpoint/2010/main" val="261600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lvl="0"/>
            <a:r>
              <a:rPr lang="en-US" sz="1200" kern="1200" dirty="0">
                <a:solidFill>
                  <a:schemeClr val="tx1"/>
                </a:solidFill>
                <a:effectLst/>
                <a:latin typeface="+mn-lt"/>
                <a:ea typeface="+mn-ea"/>
                <a:cs typeface="+mn-cs"/>
              </a:rPr>
              <a:t>Luminosity is the ratio of the number of events detected in a certain time to the interaction cross-section.</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Luminosity is dependent on the particle beam parameters (beam width and particle flow rate) and on the target properties (target size and density)</a:t>
            </a:r>
            <a:r>
              <a:rPr lang="pl-PL" sz="1200" kern="1200" dirty="0">
                <a:solidFill>
                  <a:schemeClr val="tx1"/>
                </a:solidFill>
                <a:effectLst/>
                <a:latin typeface="+mn-lt"/>
                <a:ea typeface="+mn-ea"/>
                <a:cs typeface="+mn-cs"/>
              </a:rPr>
              <a:t>. </a:t>
            </a:r>
          </a:p>
          <a:p>
            <a:r>
              <a:rPr lang="en-US" dirty="0"/>
              <a:t>The precise luminosity determination as a function of excess energy is important for the normalization of the obtained excitation function for </a:t>
            </a:r>
            <a:r>
              <a:rPr lang="pl-PL" dirty="0" err="1"/>
              <a:t>studied</a:t>
            </a:r>
            <a:r>
              <a:rPr lang="en-US" dirty="0"/>
              <a:t> reaction and for the interpretation of the result in view of the hypothesis of the </a:t>
            </a:r>
            <a:r>
              <a:rPr lang="pl-PL" dirty="0"/>
              <a:t>Helium-eta </a:t>
            </a:r>
            <a:r>
              <a:rPr lang="en-US" dirty="0"/>
              <a:t>bound state production</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can be estimated from reaction with known cross section.</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determine the luminosity we used the quasi-elastic proton-proton scattering in the proton-deuteron collisions. </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reaction protons from the beam are scattered on the protons in the deuteron target. </a:t>
            </a:r>
            <a:endParaRPr lang="pl-P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assume that the neutrons are acting only as spectators which means that they do not take part in reactions.</a:t>
            </a:r>
            <a:r>
              <a:rPr lang="pl-PL" sz="1200" kern="1200" dirty="0">
                <a:solidFill>
                  <a:schemeClr val="tx1"/>
                </a:solidFill>
                <a:effectLst/>
                <a:latin typeface="+mn-lt"/>
                <a:ea typeface="+mn-ea"/>
                <a:cs typeface="+mn-cs"/>
              </a:rPr>
              <a:t> </a:t>
            </a:r>
          </a:p>
          <a:p>
            <a:r>
              <a:rPr lang="pl-PL" sz="1200" kern="1200" dirty="0">
                <a:solidFill>
                  <a:schemeClr val="tx1"/>
                </a:solidFill>
                <a:effectLst/>
                <a:latin typeface="+mn-lt"/>
                <a:ea typeface="+mn-ea"/>
                <a:cs typeface="+mn-cs"/>
              </a:rPr>
              <a:t>The Monte Carlo </a:t>
            </a:r>
            <a:r>
              <a:rPr lang="pl-PL" sz="1200" kern="1200" dirty="0" err="1">
                <a:solidFill>
                  <a:schemeClr val="tx1"/>
                </a:solidFill>
                <a:effectLst/>
                <a:latin typeface="+mn-lt"/>
                <a:ea typeface="+mn-ea"/>
                <a:cs typeface="+mn-cs"/>
              </a:rPr>
              <a:t>simulations</a:t>
            </a:r>
            <a:r>
              <a:rPr lang="pl-PL" sz="1200" kern="1200" dirty="0">
                <a:solidFill>
                  <a:schemeClr val="tx1"/>
                </a:solidFill>
                <a:effectLst/>
                <a:latin typeface="+mn-lt"/>
                <a:ea typeface="+mn-ea"/>
                <a:cs typeface="+mn-cs"/>
              </a:rPr>
              <a:t> of </a:t>
            </a:r>
            <a:r>
              <a:rPr lang="pl-PL" sz="1200" kern="1200" dirty="0" err="1">
                <a:solidFill>
                  <a:schemeClr val="tx1"/>
                </a:solidFill>
                <a:effectLst/>
                <a:latin typeface="+mn-lt"/>
                <a:ea typeface="+mn-ea"/>
                <a:cs typeface="+mn-cs"/>
              </a:rPr>
              <a:t>this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reaction</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were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carried</a:t>
            </a:r>
            <a:r>
              <a:rPr lang="pl-PL" sz="1200" kern="1200" dirty="0">
                <a:solidFill>
                  <a:schemeClr val="tx1"/>
                </a:solidFill>
                <a:effectLst/>
                <a:latin typeface="+mn-lt"/>
                <a:ea typeface="+mn-ea"/>
                <a:cs typeface="+mn-cs"/>
              </a:rPr>
              <a:t> out. The proton </a:t>
            </a:r>
            <a:r>
              <a:rPr lang="pl-PL" sz="1200" kern="1200" dirty="0" err="1">
                <a:solidFill>
                  <a:schemeClr val="tx1"/>
                </a:solidFill>
                <a:effectLst/>
                <a:latin typeface="+mn-lt"/>
                <a:ea typeface="+mn-ea"/>
                <a:cs typeface="+mn-cs"/>
              </a:rPr>
              <a:t>beam</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momentum</a:t>
            </a:r>
            <a:r>
              <a:rPr lang="pl-PL" sz="1200" kern="1200" dirty="0">
                <a:solidFill>
                  <a:schemeClr val="tx1"/>
                </a:solidFill>
                <a:effectLst/>
                <a:latin typeface="+mn-lt"/>
                <a:ea typeface="+mn-ea"/>
                <a:cs typeface="+mn-cs"/>
              </a:rPr>
              <a:t> was </a:t>
            </a:r>
            <a:r>
              <a:rPr lang="pl-PL" sz="1200" kern="1200" dirty="0" err="1">
                <a:solidFill>
                  <a:schemeClr val="tx1"/>
                </a:solidFill>
                <a:effectLst/>
                <a:latin typeface="+mn-lt"/>
                <a:ea typeface="+mn-ea"/>
                <a:cs typeface="+mn-cs"/>
              </a:rPr>
              <a:t>generated</a:t>
            </a:r>
            <a:r>
              <a:rPr lang="pl-PL" sz="1200" kern="1200" dirty="0">
                <a:solidFill>
                  <a:schemeClr val="tx1"/>
                </a:solidFill>
                <a:effectLst/>
                <a:latin typeface="+mn-lt"/>
                <a:ea typeface="+mn-ea"/>
                <a:cs typeface="+mn-cs"/>
              </a:rPr>
              <a:t> with uniform </a:t>
            </a:r>
            <a:r>
              <a:rPr lang="pl-PL" sz="1200" kern="1200" dirty="0" err="1">
                <a:solidFill>
                  <a:schemeClr val="tx1"/>
                </a:solidFill>
                <a:effectLst/>
                <a:latin typeface="+mn-lt"/>
                <a:ea typeface="+mn-ea"/>
                <a:cs typeface="+mn-cs"/>
              </a:rPr>
              <a:t>probability</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density</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distribution</a:t>
            </a:r>
            <a:r>
              <a:rPr lang="pl-PL" sz="1200" kern="1200" dirty="0">
                <a:solidFill>
                  <a:schemeClr val="tx1"/>
                </a:solidFill>
                <a:effectLst/>
                <a:latin typeface="+mn-lt"/>
                <a:ea typeface="+mn-ea"/>
                <a:cs typeface="+mn-cs"/>
              </a:rPr>
              <a:t> in the </a:t>
            </a:r>
            <a:r>
              <a:rPr lang="pl-PL" sz="1200" kern="1200" dirty="0" err="1">
                <a:solidFill>
                  <a:schemeClr val="tx1"/>
                </a:solidFill>
                <a:effectLst/>
                <a:latin typeface="+mn-lt"/>
                <a:ea typeface="+mn-ea"/>
                <a:cs typeface="+mn-cs"/>
              </a:rPr>
              <a:t>range</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corresponding</a:t>
            </a:r>
            <a:r>
              <a:rPr lang="pl-PL" sz="1200" kern="1200" dirty="0">
                <a:solidFill>
                  <a:schemeClr val="tx1"/>
                </a:solidFill>
                <a:effectLst/>
                <a:latin typeface="+mn-lt"/>
                <a:ea typeface="+mn-ea"/>
                <a:cs typeface="+mn-cs"/>
              </a:rPr>
              <a:t> to the </a:t>
            </a:r>
            <a:r>
              <a:rPr lang="pl-PL" sz="1200" kern="1200" dirty="0" err="1">
                <a:solidFill>
                  <a:schemeClr val="tx1"/>
                </a:solidFill>
                <a:effectLst/>
                <a:latin typeface="+mn-lt"/>
                <a:ea typeface="+mn-ea"/>
                <a:cs typeface="+mn-cs"/>
              </a:rPr>
              <a:t>experimental</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ramping</a:t>
            </a:r>
            <a:r>
              <a:rPr lang="pl-PL" sz="1200" kern="1200" dirty="0">
                <a:solidFill>
                  <a:schemeClr val="tx1"/>
                </a:solidFill>
                <a:effectLst/>
                <a:latin typeface="+mn-lt"/>
                <a:ea typeface="+mn-ea"/>
                <a:cs typeface="+mn-cs"/>
              </a:rPr>
              <a:t>.</a:t>
            </a:r>
            <a:r>
              <a:rPr lang="pl-PL" dirty="0"/>
              <a:t> </a:t>
            </a:r>
          </a:p>
          <a:p>
            <a:r>
              <a:rPr lang="pl-PL" dirty="0"/>
              <a:t>The deuteron target </a:t>
            </a:r>
            <a:r>
              <a:rPr lang="pl-PL" dirty="0" err="1"/>
              <a:t>is</a:t>
            </a:r>
            <a:r>
              <a:rPr lang="pl-PL" dirty="0"/>
              <a:t> </a:t>
            </a:r>
            <a:r>
              <a:rPr lang="pl-PL" dirty="0" err="1"/>
              <a:t>considered</a:t>
            </a:r>
            <a:r>
              <a:rPr lang="pl-PL" dirty="0"/>
              <a:t> as a proton-neutron </a:t>
            </a:r>
            <a:r>
              <a:rPr lang="pl-PL" dirty="0" err="1"/>
              <a:t>bound</a:t>
            </a:r>
            <a:r>
              <a:rPr lang="pl-PL" dirty="0"/>
              <a:t> </a:t>
            </a:r>
            <a:r>
              <a:rPr lang="pl-PL" dirty="0" err="1"/>
              <a:t>systems</a:t>
            </a:r>
            <a:r>
              <a:rPr lang="pl-PL" dirty="0"/>
              <a:t>. The neutron </a:t>
            </a:r>
            <a:r>
              <a:rPr lang="pl-PL" dirty="0" err="1"/>
              <a:t>momentum</a:t>
            </a:r>
            <a:r>
              <a:rPr lang="pl-PL" dirty="0"/>
              <a:t> </a:t>
            </a:r>
            <a:r>
              <a:rPr lang="pl-PL" dirty="0" err="1"/>
              <a:t>vectors</a:t>
            </a:r>
            <a:r>
              <a:rPr lang="pl-PL" dirty="0"/>
              <a:t> </a:t>
            </a:r>
            <a:r>
              <a:rPr lang="pl-PL" dirty="0" err="1"/>
              <a:t>are</a:t>
            </a:r>
            <a:r>
              <a:rPr lang="pl-PL" dirty="0"/>
              <a:t> </a:t>
            </a:r>
            <a:r>
              <a:rPr lang="pl-PL" dirty="0" err="1"/>
              <a:t>distributed</a:t>
            </a:r>
            <a:r>
              <a:rPr lang="pl-PL" dirty="0"/>
              <a:t> </a:t>
            </a:r>
            <a:r>
              <a:rPr lang="pl-PL" dirty="0" err="1"/>
              <a:t>isotropically</a:t>
            </a:r>
            <a:r>
              <a:rPr lang="pl-PL" dirty="0"/>
              <a:t> in the </a:t>
            </a:r>
            <a:r>
              <a:rPr lang="pl-PL" dirty="0" err="1"/>
              <a:t>spherical</a:t>
            </a:r>
            <a:r>
              <a:rPr lang="pl-PL" dirty="0"/>
              <a:t> </a:t>
            </a:r>
            <a:r>
              <a:rPr lang="pl-PL" dirty="0" err="1"/>
              <a:t>coordinates</a:t>
            </a:r>
            <a:r>
              <a:rPr lang="pl-PL" dirty="0"/>
              <a:t> of the deuteron with Fermi </a:t>
            </a:r>
            <a:r>
              <a:rPr lang="pl-PL" dirty="0" err="1"/>
              <a:t>momentum</a:t>
            </a:r>
            <a:r>
              <a:rPr lang="pl-PL" dirty="0"/>
              <a:t> </a:t>
            </a:r>
            <a:r>
              <a:rPr lang="pl-PL" dirty="0" err="1"/>
              <a:t>distribution</a:t>
            </a:r>
            <a:r>
              <a:rPr lang="pl-PL" dirty="0"/>
              <a:t> of </a:t>
            </a:r>
            <a:r>
              <a:rPr lang="pl-PL" dirty="0" err="1"/>
              <a:t>nucleons</a:t>
            </a:r>
            <a:r>
              <a:rPr lang="pl-PL" dirty="0"/>
              <a:t> </a:t>
            </a:r>
            <a:r>
              <a:rPr lang="pl-PL" dirty="0" err="1"/>
              <a:t>inside</a:t>
            </a:r>
            <a:r>
              <a:rPr lang="pl-PL" dirty="0"/>
              <a:t> deuteron. </a:t>
            </a:r>
          </a:p>
          <a:p>
            <a:r>
              <a:rPr lang="en-US" dirty="0"/>
              <a:t>Fermi momentum distributions of proton and neutron bound inside a deuteron derived from two different potential models, namely PARIS [</a:t>
            </a:r>
            <a:r>
              <a:rPr lang="pl-PL" dirty="0"/>
              <a:t>for </a:t>
            </a:r>
            <a:r>
              <a:rPr lang="pl-PL" dirty="0" err="1"/>
              <a:t>main</a:t>
            </a:r>
            <a:r>
              <a:rPr lang="pl-PL" dirty="0"/>
              <a:t> </a:t>
            </a:r>
            <a:r>
              <a:rPr lang="pl-PL" dirty="0" err="1"/>
              <a:t>calculations</a:t>
            </a:r>
            <a:r>
              <a:rPr lang="en-US" dirty="0"/>
              <a:t>] and </a:t>
            </a:r>
            <a:r>
              <a:rPr lang="en-US" dirty="0" err="1"/>
              <a:t>CDBonn</a:t>
            </a:r>
            <a:r>
              <a:rPr lang="en-US" dirty="0"/>
              <a:t> [</a:t>
            </a:r>
            <a:r>
              <a:rPr lang="pl-PL" dirty="0"/>
              <a:t>for </a:t>
            </a:r>
            <a:r>
              <a:rPr lang="pl-PL" dirty="0" err="1"/>
              <a:t>systematics</a:t>
            </a:r>
            <a:r>
              <a:rPr lang="pl-PL" dirty="0"/>
              <a:t> error </a:t>
            </a:r>
            <a:r>
              <a:rPr lang="pl-PL" dirty="0" err="1"/>
              <a:t>calculations</a:t>
            </a:r>
            <a:r>
              <a:rPr lang="en-US" dirty="0"/>
              <a:t>] are shown in</a:t>
            </a:r>
            <a:r>
              <a:rPr lang="pl-PL" dirty="0"/>
              <a:t> the </a:t>
            </a:r>
            <a:r>
              <a:rPr lang="pl-PL" dirty="0" err="1"/>
              <a:t>slide</a:t>
            </a:r>
            <a:r>
              <a:rPr lang="pl-PL" dirty="0"/>
              <a:t>.</a:t>
            </a:r>
            <a:r>
              <a:rPr lang="en-US" dirty="0"/>
              <a:t> </a:t>
            </a:r>
            <a:r>
              <a:rPr lang="pl-PL" dirty="0"/>
              <a:t> </a:t>
            </a:r>
          </a:p>
        </p:txBody>
      </p:sp>
      <p:sp>
        <p:nvSpPr>
          <p:cNvPr id="4" name="Symbol zastępczy numeru slajdu 3"/>
          <p:cNvSpPr>
            <a:spLocks noGrp="1"/>
          </p:cNvSpPr>
          <p:nvPr>
            <p:ph type="sldNum" sz="quarter" idx="5"/>
          </p:nvPr>
        </p:nvSpPr>
        <p:spPr/>
        <p:txBody>
          <a:bodyPr/>
          <a:lstStyle/>
          <a:p>
            <a:fld id="{8E5CECFE-6069-4F09-BBB9-C813C2CFE807}" type="slidenum">
              <a:rPr lang="pl-PL" smtClean="0"/>
              <a:t>8</a:t>
            </a:fld>
            <a:endParaRPr lang="pl-PL"/>
          </a:p>
        </p:txBody>
      </p:sp>
    </p:spTree>
    <p:extLst>
      <p:ext uri="{BB962C8B-B14F-4D97-AF65-F5344CB8AC3E}">
        <p14:creationId xmlns:p14="http://schemas.microsoft.com/office/powerpoint/2010/main" val="3544236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lvl="0"/>
            <a:r>
              <a:rPr lang="en-US" dirty="0"/>
              <a:t>Because of the binding energy, the proton inside the </a:t>
            </a:r>
            <a:r>
              <a:rPr lang="pl-PL" dirty="0"/>
              <a:t>deuteron</a:t>
            </a:r>
            <a:r>
              <a:rPr lang="en-US" dirty="0"/>
              <a:t> has a smaller mass than the real proton.</a:t>
            </a:r>
            <a:r>
              <a:rPr lang="pl-PL" dirty="0"/>
              <a:t> Neutron </a:t>
            </a:r>
            <a:r>
              <a:rPr lang="pl-PL" dirty="0" err="1"/>
              <a:t>is</a:t>
            </a:r>
            <a:r>
              <a:rPr lang="pl-PL" dirty="0"/>
              <a:t> </a:t>
            </a:r>
            <a:r>
              <a:rPr lang="pl-PL" dirty="0" err="1"/>
              <a:t>spectator</a:t>
            </a:r>
            <a:r>
              <a:rPr lang="pl-PL" dirty="0"/>
              <a:t> and we </a:t>
            </a:r>
            <a:r>
              <a:rPr lang="pl-PL" dirty="0" err="1"/>
              <a:t>consider</a:t>
            </a:r>
            <a:r>
              <a:rPr lang="pl-PL" dirty="0"/>
              <a:t> </a:t>
            </a:r>
            <a:r>
              <a:rPr lang="pl-PL" dirty="0" err="1"/>
              <a:t>it</a:t>
            </a:r>
            <a:r>
              <a:rPr lang="pl-PL" dirty="0"/>
              <a:t> as a </a:t>
            </a:r>
            <a:r>
              <a:rPr lang="pl-PL" dirty="0" err="1"/>
              <a:t>particle</a:t>
            </a:r>
            <a:r>
              <a:rPr lang="pl-PL" dirty="0"/>
              <a:t> with </a:t>
            </a:r>
            <a:r>
              <a:rPr lang="pl-PL" dirty="0" err="1"/>
              <a:t>it’s</a:t>
            </a:r>
            <a:r>
              <a:rPr lang="pl-PL" dirty="0"/>
              <a:t> real mass. </a:t>
            </a:r>
          </a:p>
          <a:p>
            <a:pPr lvl="0"/>
            <a:r>
              <a:rPr lang="en-US" dirty="0"/>
              <a:t>Based on Fermi momentum values, proton mass in the deuteron target </a:t>
            </a:r>
            <a:r>
              <a:rPr lang="pl-PL" dirty="0"/>
              <a:t>was</a:t>
            </a:r>
            <a:r>
              <a:rPr lang="en-US" dirty="0"/>
              <a:t> calculated according to equation</a:t>
            </a:r>
            <a:r>
              <a:rPr lang="pl-PL" dirty="0"/>
              <a:t>. </a:t>
            </a:r>
          </a:p>
          <a:p>
            <a:pPr lvl="0"/>
            <a:r>
              <a:rPr lang="pl-PL" dirty="0" err="1"/>
              <a:t>Next</a:t>
            </a:r>
            <a:r>
              <a:rPr lang="pl-PL" dirty="0"/>
              <a:t>, t</a:t>
            </a:r>
            <a:r>
              <a:rPr lang="en-US" dirty="0"/>
              <a:t>he proton-proton invariant mass </a:t>
            </a:r>
            <a:r>
              <a:rPr lang="pl-PL" dirty="0" err="1"/>
              <a:t>wa</a:t>
            </a:r>
            <a:r>
              <a:rPr lang="en-US" dirty="0"/>
              <a:t>s calculated according to equation</a:t>
            </a:r>
            <a:r>
              <a:rPr lang="pl-PL" dirty="0"/>
              <a:t>. W</a:t>
            </a:r>
            <a:r>
              <a:rPr lang="en-US" dirty="0"/>
              <a:t>here </a:t>
            </a:r>
            <a:r>
              <a:rPr lang="pl-PL" dirty="0" err="1"/>
              <a:t>Epb</a:t>
            </a:r>
            <a:r>
              <a:rPr lang="pl-PL" dirty="0"/>
              <a:t>, </a:t>
            </a:r>
            <a:r>
              <a:rPr lang="pl-PL" dirty="0" err="1"/>
              <a:t>Ept</a:t>
            </a:r>
            <a:r>
              <a:rPr lang="pl-PL" dirty="0"/>
              <a:t> </a:t>
            </a:r>
            <a:r>
              <a:rPr lang="en-US" dirty="0"/>
              <a:t>are energies and </a:t>
            </a:r>
            <a:r>
              <a:rPr lang="pl-PL" dirty="0" err="1"/>
              <a:t>ppb</a:t>
            </a:r>
            <a:r>
              <a:rPr lang="pl-PL" dirty="0"/>
              <a:t> </a:t>
            </a:r>
            <a:r>
              <a:rPr lang="pl-PL" dirty="0" err="1"/>
              <a:t>is</a:t>
            </a:r>
            <a:r>
              <a:rPr lang="pl-PL" dirty="0"/>
              <a:t> </a:t>
            </a:r>
            <a:r>
              <a:rPr lang="en-US" dirty="0"/>
              <a:t>moment</a:t>
            </a:r>
            <a:r>
              <a:rPr lang="pl-PL" dirty="0" err="1"/>
              <a:t>um</a:t>
            </a:r>
            <a:r>
              <a:rPr lang="en-US" dirty="0"/>
              <a:t> </a:t>
            </a:r>
            <a:r>
              <a:rPr lang="pl-PL" dirty="0" err="1"/>
              <a:t>beam</a:t>
            </a:r>
            <a:r>
              <a:rPr lang="pl-PL" dirty="0"/>
              <a:t> and </a:t>
            </a:r>
            <a:r>
              <a:rPr lang="pl-PL" dirty="0" err="1"/>
              <a:t>targed</a:t>
            </a:r>
            <a:r>
              <a:rPr lang="pl-PL" dirty="0"/>
              <a:t> </a:t>
            </a:r>
            <a:r>
              <a:rPr lang="pl-PL" dirty="0" err="1"/>
              <a:t>protons</a:t>
            </a:r>
            <a:r>
              <a:rPr lang="pl-PL" dirty="0"/>
              <a:t> and </a:t>
            </a:r>
            <a:r>
              <a:rPr lang="pl-PL" dirty="0" err="1"/>
              <a:t>pF</a:t>
            </a:r>
            <a:r>
              <a:rPr lang="pl-PL" dirty="0"/>
              <a:t> </a:t>
            </a:r>
            <a:r>
              <a:rPr lang="pl-PL" dirty="0" err="1"/>
              <a:t>is</a:t>
            </a:r>
            <a:r>
              <a:rPr lang="pl-PL" dirty="0"/>
              <a:t> Fermi </a:t>
            </a:r>
            <a:r>
              <a:rPr lang="pl-PL" dirty="0" err="1"/>
              <a:t>momentum</a:t>
            </a:r>
            <a:r>
              <a:rPr lang="pl-PL" dirty="0"/>
              <a:t> of proton </a:t>
            </a:r>
            <a:r>
              <a:rPr lang="pl-PL" dirty="0" err="1"/>
              <a:t>inside</a:t>
            </a:r>
            <a:r>
              <a:rPr lang="pl-PL" dirty="0"/>
              <a:t> target. </a:t>
            </a:r>
          </a:p>
          <a:p>
            <a:pPr lvl="0"/>
            <a:r>
              <a:rPr lang="pl-PL" dirty="0" err="1"/>
              <a:t>Effeective</a:t>
            </a:r>
            <a:r>
              <a:rPr lang="pl-PL" dirty="0"/>
              <a:t> </a:t>
            </a:r>
            <a:r>
              <a:rPr lang="pl-PL" dirty="0" err="1"/>
              <a:t>beam</a:t>
            </a:r>
            <a:r>
              <a:rPr lang="pl-PL" dirty="0"/>
              <a:t> </a:t>
            </a:r>
            <a:r>
              <a:rPr lang="en-US" dirty="0"/>
              <a:t>momentum </a:t>
            </a:r>
            <a:r>
              <a:rPr lang="pl-PL" dirty="0"/>
              <a:t>was</a:t>
            </a:r>
            <a:r>
              <a:rPr lang="en-US" dirty="0"/>
              <a:t>s calculated in the system where </a:t>
            </a:r>
            <a:r>
              <a:rPr lang="pl-PL" dirty="0"/>
              <a:t>target proton </a:t>
            </a:r>
            <a:r>
              <a:rPr lang="en-US" dirty="0"/>
              <a:t>is at rest</a:t>
            </a:r>
            <a:r>
              <a:rPr lang="pl-PL" dirty="0"/>
              <a:t>. </a:t>
            </a:r>
          </a:p>
          <a:p>
            <a:pPr lvl="0"/>
            <a:r>
              <a:rPr lang="pl-PL" dirty="0"/>
              <a:t>T</a:t>
            </a:r>
            <a:r>
              <a:rPr lang="en-US" dirty="0"/>
              <a:t>he momenta of outgoing particles </a:t>
            </a:r>
            <a:r>
              <a:rPr lang="pl-PL" dirty="0" err="1"/>
              <a:t>were</a:t>
            </a:r>
            <a:r>
              <a:rPr lang="en-US" dirty="0"/>
              <a:t> used as an input in the simulation of the detection system response with the GEANT computing package</a:t>
            </a:r>
            <a:r>
              <a:rPr lang="pl-PL" dirty="0"/>
              <a:t>. </a:t>
            </a:r>
          </a:p>
          <a:p>
            <a:pPr lvl="0"/>
            <a:r>
              <a:rPr lang="en-US" dirty="0"/>
              <a:t>For each of simulated event, we assign a weight corresponding to the differential cross section, which is uniquely determined by the scattering angle and the total proton-proton collision Energy</a:t>
            </a:r>
            <a:r>
              <a:rPr lang="pl-PL" dirty="0"/>
              <a:t>. </a:t>
            </a:r>
          </a:p>
          <a:p>
            <a:pPr lvl="0"/>
            <a:r>
              <a:rPr lang="en-US" dirty="0"/>
              <a:t>The differential cross section for quasi free </a:t>
            </a:r>
            <a:r>
              <a:rPr lang="pl-PL" dirty="0"/>
              <a:t>p</a:t>
            </a:r>
            <a:r>
              <a:rPr lang="en-US" dirty="0"/>
              <a:t>d reaction is a function of the scattering angle in the proton-proton </a:t>
            </a:r>
            <a:r>
              <a:rPr lang="en-US" dirty="0" err="1"/>
              <a:t>centre</a:t>
            </a:r>
            <a:r>
              <a:rPr lang="en-US" dirty="0"/>
              <a:t>-of-mass system </a:t>
            </a:r>
            <a:r>
              <a:rPr lang="pl-PL" dirty="0"/>
              <a:t>and</a:t>
            </a:r>
            <a:r>
              <a:rPr lang="en-US" dirty="0"/>
              <a:t> effective proton beam momentum seen from the proton in the proton-proton system. In order to calculate it, we have used the cross section values for proton-proton elastic scattering </a:t>
            </a:r>
            <a:r>
              <a:rPr lang="pl-PL" dirty="0"/>
              <a:t>proton-proton</a:t>
            </a:r>
            <a:r>
              <a:rPr lang="en-US" dirty="0"/>
              <a:t> computed based on the SAID program</a:t>
            </a:r>
            <a:r>
              <a:rPr lang="pl-PL" dirty="0"/>
              <a:t>.</a:t>
            </a:r>
            <a:r>
              <a:rPr lang="en-US" dirty="0"/>
              <a:t> </a:t>
            </a:r>
            <a:endParaRPr lang="pl-PL" dirty="0"/>
          </a:p>
          <a:p>
            <a:pPr lvl="0"/>
            <a:r>
              <a:rPr lang="en-US" dirty="0"/>
              <a:t>The distribution of the effective beam momentum, as well as a comparison of the SAID calculations and the existing differential cross section from the EDDA measurements are shown in </a:t>
            </a:r>
            <a:r>
              <a:rPr lang="pl-PL" dirty="0"/>
              <a:t>the </a:t>
            </a:r>
            <a:r>
              <a:rPr lang="pl-PL" dirty="0" err="1"/>
              <a:t>slide</a:t>
            </a:r>
            <a:r>
              <a:rPr lang="en-US" dirty="0"/>
              <a:t>. </a:t>
            </a:r>
            <a:endParaRPr lang="pl-PL" dirty="0"/>
          </a:p>
          <a:p>
            <a:pPr lvl="0"/>
            <a:r>
              <a:rPr lang="en-US" dirty="0"/>
              <a:t>As we can see, the differential cross sections calculated using the SAID </a:t>
            </a:r>
            <a:r>
              <a:rPr lang="en-US" dirty="0" err="1"/>
              <a:t>programme</a:t>
            </a:r>
            <a:r>
              <a:rPr lang="en-US" dirty="0"/>
              <a:t> are in agreement with distributions measured by the EDDA collaboration.</a:t>
            </a:r>
            <a:endParaRPr lang="pl-PL" dirty="0"/>
          </a:p>
          <a:p>
            <a:pPr lvl="0"/>
            <a:endParaRPr lang="pl-PL" dirty="0"/>
          </a:p>
        </p:txBody>
      </p:sp>
      <p:sp>
        <p:nvSpPr>
          <p:cNvPr id="4" name="Symbol zastępczy numeru slajdu 3"/>
          <p:cNvSpPr>
            <a:spLocks noGrp="1"/>
          </p:cNvSpPr>
          <p:nvPr>
            <p:ph type="sldNum" sz="quarter" idx="5"/>
          </p:nvPr>
        </p:nvSpPr>
        <p:spPr/>
        <p:txBody>
          <a:bodyPr/>
          <a:lstStyle/>
          <a:p>
            <a:fld id="{8E5CECFE-6069-4F09-BBB9-C813C2CFE807}" type="slidenum">
              <a:rPr lang="pl-PL" smtClean="0"/>
              <a:t>9</a:t>
            </a:fld>
            <a:endParaRPr lang="pl-PL"/>
          </a:p>
        </p:txBody>
      </p:sp>
    </p:spTree>
    <p:extLst>
      <p:ext uri="{BB962C8B-B14F-4D97-AF65-F5344CB8AC3E}">
        <p14:creationId xmlns:p14="http://schemas.microsoft.com/office/powerpoint/2010/main" val="342476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D8B320-E35C-455F-ADB3-A8DB3B91AD80}"/>
              </a:ext>
            </a:extLst>
          </p:cNvPr>
          <p:cNvSpPr>
            <a:spLocks noGrp="1"/>
          </p:cNvSpPr>
          <p:nvPr>
            <p:ph type="ctrTitle"/>
          </p:nvPr>
        </p:nvSpPr>
        <p:spPr>
          <a:xfrm>
            <a:off x="1143000" y="1122363"/>
            <a:ext cx="6858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8EC61128-6AA0-4640-8037-765720A34F7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DE1E285F-FD9A-4ADE-B2CA-743A904F8948}"/>
              </a:ext>
            </a:extLst>
          </p:cNvPr>
          <p:cNvSpPr>
            <a:spLocks noGrp="1"/>
          </p:cNvSpPr>
          <p:nvPr>
            <p:ph type="dt" sz="half" idx="10"/>
          </p:nvPr>
        </p:nvSpPr>
        <p:spPr/>
        <p:txBody>
          <a:bodyPr/>
          <a:lstStyle>
            <a:lvl1pPr>
              <a:defRPr/>
            </a:lvl1pPr>
          </a:lstStyle>
          <a:p>
            <a:endParaRPr lang="en-US" altLang="pl-PL"/>
          </a:p>
        </p:txBody>
      </p:sp>
      <p:sp>
        <p:nvSpPr>
          <p:cNvPr id="5" name="Symbol zastępczy stopki 4">
            <a:extLst>
              <a:ext uri="{FF2B5EF4-FFF2-40B4-BE49-F238E27FC236}">
                <a16:creationId xmlns:a16="http://schemas.microsoft.com/office/drawing/2014/main" id="{127BCB06-D01E-4E51-8A6B-404D27193C2C}"/>
              </a:ext>
            </a:extLst>
          </p:cNvPr>
          <p:cNvSpPr>
            <a:spLocks noGrp="1"/>
          </p:cNvSpPr>
          <p:nvPr>
            <p:ph type="ftr" sz="quarter" idx="11"/>
          </p:nvPr>
        </p:nvSpPr>
        <p:spPr/>
        <p:txBody>
          <a:bodyPr/>
          <a:lstStyle>
            <a:lvl1pPr>
              <a:defRPr/>
            </a:lvl1pPr>
          </a:lstStyle>
          <a:p>
            <a:endParaRPr lang="en-US" altLang="pl-PL"/>
          </a:p>
        </p:txBody>
      </p:sp>
      <p:sp>
        <p:nvSpPr>
          <p:cNvPr id="6" name="Symbol zastępczy numeru slajdu 5">
            <a:extLst>
              <a:ext uri="{FF2B5EF4-FFF2-40B4-BE49-F238E27FC236}">
                <a16:creationId xmlns:a16="http://schemas.microsoft.com/office/drawing/2014/main" id="{BAFD8E81-A328-467F-BD71-DE9F4E9C8841}"/>
              </a:ext>
            </a:extLst>
          </p:cNvPr>
          <p:cNvSpPr>
            <a:spLocks noGrp="1"/>
          </p:cNvSpPr>
          <p:nvPr>
            <p:ph type="sldNum" sz="quarter" idx="12"/>
          </p:nvPr>
        </p:nvSpPr>
        <p:spPr/>
        <p:txBody>
          <a:bodyPr/>
          <a:lstStyle>
            <a:lvl1pPr>
              <a:defRPr/>
            </a:lvl1pPr>
          </a:lstStyle>
          <a:p>
            <a:fld id="{A8E3BDAA-897E-4D18-ABF1-E62EB76F3344}" type="slidenum">
              <a:rPr lang="en-US" altLang="pl-PL"/>
              <a:pPr/>
              <a:t>‹#›</a:t>
            </a:fld>
            <a:endParaRPr lang="en-US" altLang="pl-PL"/>
          </a:p>
        </p:txBody>
      </p:sp>
    </p:spTree>
    <p:extLst>
      <p:ext uri="{BB962C8B-B14F-4D97-AF65-F5344CB8AC3E}">
        <p14:creationId xmlns:p14="http://schemas.microsoft.com/office/powerpoint/2010/main" val="1432013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966449-EDAA-4909-8629-94323E85CFA6}"/>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537AC06B-2E1F-49C9-AE46-03C0F4A71803}"/>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CE69229-D687-4C07-A704-0171D78F1A8D}"/>
              </a:ext>
            </a:extLst>
          </p:cNvPr>
          <p:cNvSpPr>
            <a:spLocks noGrp="1"/>
          </p:cNvSpPr>
          <p:nvPr>
            <p:ph type="dt" sz="half" idx="10"/>
          </p:nvPr>
        </p:nvSpPr>
        <p:spPr/>
        <p:txBody>
          <a:bodyPr/>
          <a:lstStyle>
            <a:lvl1pPr>
              <a:defRPr/>
            </a:lvl1pPr>
          </a:lstStyle>
          <a:p>
            <a:endParaRPr lang="en-US" altLang="pl-PL"/>
          </a:p>
        </p:txBody>
      </p:sp>
      <p:sp>
        <p:nvSpPr>
          <p:cNvPr id="5" name="Symbol zastępczy stopki 4">
            <a:extLst>
              <a:ext uri="{FF2B5EF4-FFF2-40B4-BE49-F238E27FC236}">
                <a16:creationId xmlns:a16="http://schemas.microsoft.com/office/drawing/2014/main" id="{35AEF58B-C02B-42AA-BF4B-17BE7FC8301E}"/>
              </a:ext>
            </a:extLst>
          </p:cNvPr>
          <p:cNvSpPr>
            <a:spLocks noGrp="1"/>
          </p:cNvSpPr>
          <p:nvPr>
            <p:ph type="ftr" sz="quarter" idx="11"/>
          </p:nvPr>
        </p:nvSpPr>
        <p:spPr/>
        <p:txBody>
          <a:bodyPr/>
          <a:lstStyle>
            <a:lvl1pPr>
              <a:defRPr/>
            </a:lvl1pPr>
          </a:lstStyle>
          <a:p>
            <a:endParaRPr lang="en-US" altLang="pl-PL"/>
          </a:p>
        </p:txBody>
      </p:sp>
      <p:sp>
        <p:nvSpPr>
          <p:cNvPr id="6" name="Symbol zastępczy numeru slajdu 5">
            <a:extLst>
              <a:ext uri="{FF2B5EF4-FFF2-40B4-BE49-F238E27FC236}">
                <a16:creationId xmlns:a16="http://schemas.microsoft.com/office/drawing/2014/main" id="{B23FD467-9BC1-4BD4-B238-7968A98959E6}"/>
              </a:ext>
            </a:extLst>
          </p:cNvPr>
          <p:cNvSpPr>
            <a:spLocks noGrp="1"/>
          </p:cNvSpPr>
          <p:nvPr>
            <p:ph type="sldNum" sz="quarter" idx="12"/>
          </p:nvPr>
        </p:nvSpPr>
        <p:spPr/>
        <p:txBody>
          <a:bodyPr/>
          <a:lstStyle>
            <a:lvl1pPr>
              <a:defRPr/>
            </a:lvl1pPr>
          </a:lstStyle>
          <a:p>
            <a:fld id="{8377C9BC-C78C-43C7-92D3-ADB5ACA39929}" type="slidenum">
              <a:rPr lang="en-US" altLang="pl-PL"/>
              <a:pPr/>
              <a:t>‹#›</a:t>
            </a:fld>
            <a:endParaRPr lang="en-US" altLang="pl-PL"/>
          </a:p>
        </p:txBody>
      </p:sp>
    </p:spTree>
    <p:extLst>
      <p:ext uri="{BB962C8B-B14F-4D97-AF65-F5344CB8AC3E}">
        <p14:creationId xmlns:p14="http://schemas.microsoft.com/office/powerpoint/2010/main" val="3756885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4E12A1EA-7AD0-46FC-99B8-EA64A93F2EB8}"/>
              </a:ext>
            </a:extLst>
          </p:cNvPr>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ABA0366C-7296-43C5-8CA3-97D529564D17}"/>
              </a:ext>
            </a:extLst>
          </p:cNvPr>
          <p:cNvSpPr>
            <a:spLocks noGrp="1"/>
          </p:cNvSpPr>
          <p:nvPr>
            <p:ph type="body" orient="vert" idx="1"/>
          </p:nvPr>
        </p:nvSpPr>
        <p:spPr>
          <a:xfrm>
            <a:off x="457200" y="274638"/>
            <a:ext cx="6019800" cy="5851525"/>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FD23CE3-9DA0-48B8-AC94-C7A904AEFA89}"/>
              </a:ext>
            </a:extLst>
          </p:cNvPr>
          <p:cNvSpPr>
            <a:spLocks noGrp="1"/>
          </p:cNvSpPr>
          <p:nvPr>
            <p:ph type="dt" sz="half" idx="10"/>
          </p:nvPr>
        </p:nvSpPr>
        <p:spPr/>
        <p:txBody>
          <a:bodyPr/>
          <a:lstStyle>
            <a:lvl1pPr>
              <a:defRPr/>
            </a:lvl1pPr>
          </a:lstStyle>
          <a:p>
            <a:endParaRPr lang="en-US" altLang="pl-PL"/>
          </a:p>
        </p:txBody>
      </p:sp>
      <p:sp>
        <p:nvSpPr>
          <p:cNvPr id="5" name="Symbol zastępczy stopki 4">
            <a:extLst>
              <a:ext uri="{FF2B5EF4-FFF2-40B4-BE49-F238E27FC236}">
                <a16:creationId xmlns:a16="http://schemas.microsoft.com/office/drawing/2014/main" id="{C2ACBA4F-8A62-435A-8918-D7C0681D5A59}"/>
              </a:ext>
            </a:extLst>
          </p:cNvPr>
          <p:cNvSpPr>
            <a:spLocks noGrp="1"/>
          </p:cNvSpPr>
          <p:nvPr>
            <p:ph type="ftr" sz="quarter" idx="11"/>
          </p:nvPr>
        </p:nvSpPr>
        <p:spPr/>
        <p:txBody>
          <a:bodyPr/>
          <a:lstStyle>
            <a:lvl1pPr>
              <a:defRPr/>
            </a:lvl1pPr>
          </a:lstStyle>
          <a:p>
            <a:endParaRPr lang="en-US" altLang="pl-PL"/>
          </a:p>
        </p:txBody>
      </p:sp>
      <p:sp>
        <p:nvSpPr>
          <p:cNvPr id="6" name="Symbol zastępczy numeru slajdu 5">
            <a:extLst>
              <a:ext uri="{FF2B5EF4-FFF2-40B4-BE49-F238E27FC236}">
                <a16:creationId xmlns:a16="http://schemas.microsoft.com/office/drawing/2014/main" id="{B2D799C2-FAE0-4376-B72A-AABC2C480D04}"/>
              </a:ext>
            </a:extLst>
          </p:cNvPr>
          <p:cNvSpPr>
            <a:spLocks noGrp="1"/>
          </p:cNvSpPr>
          <p:nvPr>
            <p:ph type="sldNum" sz="quarter" idx="12"/>
          </p:nvPr>
        </p:nvSpPr>
        <p:spPr/>
        <p:txBody>
          <a:bodyPr/>
          <a:lstStyle>
            <a:lvl1pPr>
              <a:defRPr/>
            </a:lvl1pPr>
          </a:lstStyle>
          <a:p>
            <a:fld id="{E0FFBA7F-BCE2-4C78-B7B7-567D709C6692}" type="slidenum">
              <a:rPr lang="en-US" altLang="pl-PL"/>
              <a:pPr/>
              <a:t>‹#›</a:t>
            </a:fld>
            <a:endParaRPr lang="en-US" altLang="pl-PL"/>
          </a:p>
        </p:txBody>
      </p:sp>
    </p:spTree>
    <p:extLst>
      <p:ext uri="{BB962C8B-B14F-4D97-AF65-F5344CB8AC3E}">
        <p14:creationId xmlns:p14="http://schemas.microsoft.com/office/powerpoint/2010/main" val="18048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7C0531-37BC-41E2-949B-970B660DE9F2}"/>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E9E0556E-9DB1-4C84-B720-55729244B9F1}"/>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F956AB4-8527-4859-9654-8DE76DF5141E}"/>
              </a:ext>
            </a:extLst>
          </p:cNvPr>
          <p:cNvSpPr>
            <a:spLocks noGrp="1"/>
          </p:cNvSpPr>
          <p:nvPr>
            <p:ph type="dt" sz="half" idx="10"/>
          </p:nvPr>
        </p:nvSpPr>
        <p:spPr/>
        <p:txBody>
          <a:bodyPr/>
          <a:lstStyle>
            <a:lvl1pPr>
              <a:defRPr/>
            </a:lvl1pPr>
          </a:lstStyle>
          <a:p>
            <a:endParaRPr lang="en-US" altLang="pl-PL"/>
          </a:p>
        </p:txBody>
      </p:sp>
      <p:sp>
        <p:nvSpPr>
          <p:cNvPr id="5" name="Symbol zastępczy stopki 4">
            <a:extLst>
              <a:ext uri="{FF2B5EF4-FFF2-40B4-BE49-F238E27FC236}">
                <a16:creationId xmlns:a16="http://schemas.microsoft.com/office/drawing/2014/main" id="{A43FB35E-7384-4D31-ACA0-7C39120BCC20}"/>
              </a:ext>
            </a:extLst>
          </p:cNvPr>
          <p:cNvSpPr>
            <a:spLocks noGrp="1"/>
          </p:cNvSpPr>
          <p:nvPr>
            <p:ph type="ftr" sz="quarter" idx="11"/>
          </p:nvPr>
        </p:nvSpPr>
        <p:spPr/>
        <p:txBody>
          <a:bodyPr/>
          <a:lstStyle>
            <a:lvl1pPr>
              <a:defRPr/>
            </a:lvl1pPr>
          </a:lstStyle>
          <a:p>
            <a:endParaRPr lang="en-US" altLang="pl-PL"/>
          </a:p>
        </p:txBody>
      </p:sp>
      <p:sp>
        <p:nvSpPr>
          <p:cNvPr id="6" name="Symbol zastępczy numeru slajdu 5">
            <a:extLst>
              <a:ext uri="{FF2B5EF4-FFF2-40B4-BE49-F238E27FC236}">
                <a16:creationId xmlns:a16="http://schemas.microsoft.com/office/drawing/2014/main" id="{DA046404-E5B8-41E2-9CDB-385DBA9437AB}"/>
              </a:ext>
            </a:extLst>
          </p:cNvPr>
          <p:cNvSpPr>
            <a:spLocks noGrp="1"/>
          </p:cNvSpPr>
          <p:nvPr>
            <p:ph type="sldNum" sz="quarter" idx="12"/>
          </p:nvPr>
        </p:nvSpPr>
        <p:spPr/>
        <p:txBody>
          <a:bodyPr/>
          <a:lstStyle>
            <a:lvl1pPr>
              <a:defRPr/>
            </a:lvl1pPr>
          </a:lstStyle>
          <a:p>
            <a:fld id="{61C96D73-D5AB-40D4-97B7-84A1C65BADB8}" type="slidenum">
              <a:rPr lang="en-US" altLang="pl-PL"/>
              <a:pPr/>
              <a:t>‹#›</a:t>
            </a:fld>
            <a:endParaRPr lang="en-US" altLang="pl-PL"/>
          </a:p>
        </p:txBody>
      </p:sp>
    </p:spTree>
    <p:extLst>
      <p:ext uri="{BB962C8B-B14F-4D97-AF65-F5344CB8AC3E}">
        <p14:creationId xmlns:p14="http://schemas.microsoft.com/office/powerpoint/2010/main" val="329257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5FD484-EDC0-40C6-87E1-2084504877CF}"/>
              </a:ext>
            </a:extLst>
          </p:cNvPr>
          <p:cNvSpPr>
            <a:spLocks noGrp="1"/>
          </p:cNvSpPr>
          <p:nvPr>
            <p:ph type="title"/>
          </p:nvPr>
        </p:nvSpPr>
        <p:spPr>
          <a:xfrm>
            <a:off x="623888" y="1709738"/>
            <a:ext cx="78867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6FD05881-F885-4E62-860D-37E9C068142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Edytuj style wzorca tekstu</a:t>
            </a:r>
          </a:p>
        </p:txBody>
      </p:sp>
      <p:sp>
        <p:nvSpPr>
          <p:cNvPr id="4" name="Symbol zastępczy daty 3">
            <a:extLst>
              <a:ext uri="{FF2B5EF4-FFF2-40B4-BE49-F238E27FC236}">
                <a16:creationId xmlns:a16="http://schemas.microsoft.com/office/drawing/2014/main" id="{25D17A7C-4D2E-4973-A508-217EB5F5EF06}"/>
              </a:ext>
            </a:extLst>
          </p:cNvPr>
          <p:cNvSpPr>
            <a:spLocks noGrp="1"/>
          </p:cNvSpPr>
          <p:nvPr>
            <p:ph type="dt" sz="half" idx="10"/>
          </p:nvPr>
        </p:nvSpPr>
        <p:spPr/>
        <p:txBody>
          <a:bodyPr/>
          <a:lstStyle>
            <a:lvl1pPr>
              <a:defRPr/>
            </a:lvl1pPr>
          </a:lstStyle>
          <a:p>
            <a:endParaRPr lang="en-US" altLang="pl-PL"/>
          </a:p>
        </p:txBody>
      </p:sp>
      <p:sp>
        <p:nvSpPr>
          <p:cNvPr id="5" name="Symbol zastępczy stopki 4">
            <a:extLst>
              <a:ext uri="{FF2B5EF4-FFF2-40B4-BE49-F238E27FC236}">
                <a16:creationId xmlns:a16="http://schemas.microsoft.com/office/drawing/2014/main" id="{944B9881-10BE-4676-A8E1-A58765F294C3}"/>
              </a:ext>
            </a:extLst>
          </p:cNvPr>
          <p:cNvSpPr>
            <a:spLocks noGrp="1"/>
          </p:cNvSpPr>
          <p:nvPr>
            <p:ph type="ftr" sz="quarter" idx="11"/>
          </p:nvPr>
        </p:nvSpPr>
        <p:spPr/>
        <p:txBody>
          <a:bodyPr/>
          <a:lstStyle>
            <a:lvl1pPr>
              <a:defRPr/>
            </a:lvl1pPr>
          </a:lstStyle>
          <a:p>
            <a:endParaRPr lang="en-US" altLang="pl-PL"/>
          </a:p>
        </p:txBody>
      </p:sp>
      <p:sp>
        <p:nvSpPr>
          <p:cNvPr id="6" name="Symbol zastępczy numeru slajdu 5">
            <a:extLst>
              <a:ext uri="{FF2B5EF4-FFF2-40B4-BE49-F238E27FC236}">
                <a16:creationId xmlns:a16="http://schemas.microsoft.com/office/drawing/2014/main" id="{94845CCC-CD7F-4816-B128-A648D8E075EA}"/>
              </a:ext>
            </a:extLst>
          </p:cNvPr>
          <p:cNvSpPr>
            <a:spLocks noGrp="1"/>
          </p:cNvSpPr>
          <p:nvPr>
            <p:ph type="sldNum" sz="quarter" idx="12"/>
          </p:nvPr>
        </p:nvSpPr>
        <p:spPr/>
        <p:txBody>
          <a:bodyPr/>
          <a:lstStyle>
            <a:lvl1pPr>
              <a:defRPr/>
            </a:lvl1pPr>
          </a:lstStyle>
          <a:p>
            <a:fld id="{906F87FB-E73B-4B92-8FD3-27B50E6048CF}" type="slidenum">
              <a:rPr lang="en-US" altLang="pl-PL"/>
              <a:pPr/>
              <a:t>‹#›</a:t>
            </a:fld>
            <a:endParaRPr lang="en-US" altLang="pl-PL"/>
          </a:p>
        </p:txBody>
      </p:sp>
    </p:spTree>
    <p:extLst>
      <p:ext uri="{BB962C8B-B14F-4D97-AF65-F5344CB8AC3E}">
        <p14:creationId xmlns:p14="http://schemas.microsoft.com/office/powerpoint/2010/main" val="925207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665D7F-6EF5-4778-A4D2-C95810EE00D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087B0DF-BAFD-4A78-9336-08680D62C95F}"/>
              </a:ext>
            </a:extLst>
          </p:cNvPr>
          <p:cNvSpPr>
            <a:spLocks noGrp="1"/>
          </p:cNvSpPr>
          <p:nvPr>
            <p:ph sz="half" idx="1"/>
          </p:nvPr>
        </p:nvSpPr>
        <p:spPr>
          <a:xfrm>
            <a:off x="457200" y="1600200"/>
            <a:ext cx="4038600" cy="452596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2C3D7E16-7CCF-4F92-91A9-4DC578773AC2}"/>
              </a:ext>
            </a:extLst>
          </p:cNvPr>
          <p:cNvSpPr>
            <a:spLocks noGrp="1"/>
          </p:cNvSpPr>
          <p:nvPr>
            <p:ph sz="half" idx="2"/>
          </p:nvPr>
        </p:nvSpPr>
        <p:spPr>
          <a:xfrm>
            <a:off x="4648200" y="1600200"/>
            <a:ext cx="4038600" cy="452596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1E880435-B5C1-43D5-933C-2577174E2A6C}"/>
              </a:ext>
            </a:extLst>
          </p:cNvPr>
          <p:cNvSpPr>
            <a:spLocks noGrp="1"/>
          </p:cNvSpPr>
          <p:nvPr>
            <p:ph type="dt" sz="half" idx="10"/>
          </p:nvPr>
        </p:nvSpPr>
        <p:spPr/>
        <p:txBody>
          <a:bodyPr/>
          <a:lstStyle>
            <a:lvl1pPr>
              <a:defRPr/>
            </a:lvl1pPr>
          </a:lstStyle>
          <a:p>
            <a:endParaRPr lang="en-US" altLang="pl-PL"/>
          </a:p>
        </p:txBody>
      </p:sp>
      <p:sp>
        <p:nvSpPr>
          <p:cNvPr id="6" name="Symbol zastępczy stopki 5">
            <a:extLst>
              <a:ext uri="{FF2B5EF4-FFF2-40B4-BE49-F238E27FC236}">
                <a16:creationId xmlns:a16="http://schemas.microsoft.com/office/drawing/2014/main" id="{F8EF10A0-4EA3-4D45-84FC-4EA628F742F4}"/>
              </a:ext>
            </a:extLst>
          </p:cNvPr>
          <p:cNvSpPr>
            <a:spLocks noGrp="1"/>
          </p:cNvSpPr>
          <p:nvPr>
            <p:ph type="ftr" sz="quarter" idx="11"/>
          </p:nvPr>
        </p:nvSpPr>
        <p:spPr/>
        <p:txBody>
          <a:bodyPr/>
          <a:lstStyle>
            <a:lvl1pPr>
              <a:defRPr/>
            </a:lvl1pPr>
          </a:lstStyle>
          <a:p>
            <a:endParaRPr lang="en-US" altLang="pl-PL"/>
          </a:p>
        </p:txBody>
      </p:sp>
      <p:sp>
        <p:nvSpPr>
          <p:cNvPr id="7" name="Symbol zastępczy numeru slajdu 6">
            <a:extLst>
              <a:ext uri="{FF2B5EF4-FFF2-40B4-BE49-F238E27FC236}">
                <a16:creationId xmlns:a16="http://schemas.microsoft.com/office/drawing/2014/main" id="{7ABFFB1D-C09F-4239-A1F2-81D6297B36F6}"/>
              </a:ext>
            </a:extLst>
          </p:cNvPr>
          <p:cNvSpPr>
            <a:spLocks noGrp="1"/>
          </p:cNvSpPr>
          <p:nvPr>
            <p:ph type="sldNum" sz="quarter" idx="12"/>
          </p:nvPr>
        </p:nvSpPr>
        <p:spPr/>
        <p:txBody>
          <a:bodyPr/>
          <a:lstStyle>
            <a:lvl1pPr>
              <a:defRPr/>
            </a:lvl1pPr>
          </a:lstStyle>
          <a:p>
            <a:fld id="{91BCAA30-CADF-4B9F-BBDD-688A8BEAD750}" type="slidenum">
              <a:rPr lang="en-US" altLang="pl-PL"/>
              <a:pPr/>
              <a:t>‹#›</a:t>
            </a:fld>
            <a:endParaRPr lang="en-US" altLang="pl-PL"/>
          </a:p>
        </p:txBody>
      </p:sp>
    </p:spTree>
    <p:extLst>
      <p:ext uri="{BB962C8B-B14F-4D97-AF65-F5344CB8AC3E}">
        <p14:creationId xmlns:p14="http://schemas.microsoft.com/office/powerpoint/2010/main" val="170488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113B6E-9378-4677-B12C-0ECDF8378825}"/>
              </a:ext>
            </a:extLst>
          </p:cNvPr>
          <p:cNvSpPr>
            <a:spLocks noGrp="1"/>
          </p:cNvSpPr>
          <p:nvPr>
            <p:ph type="title"/>
          </p:nvPr>
        </p:nvSpPr>
        <p:spPr>
          <a:xfrm>
            <a:off x="630238" y="365125"/>
            <a:ext cx="78867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E4C66E12-31E4-410A-8555-967AB270E5B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5CBB7348-5887-450E-A9A3-F78B2A45ACE2}"/>
              </a:ext>
            </a:extLst>
          </p:cNvPr>
          <p:cNvSpPr>
            <a:spLocks noGrp="1"/>
          </p:cNvSpPr>
          <p:nvPr>
            <p:ph sz="half" idx="2"/>
          </p:nvPr>
        </p:nvSpPr>
        <p:spPr>
          <a:xfrm>
            <a:off x="630238" y="2505075"/>
            <a:ext cx="386873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B40CC765-80BE-487B-BA7E-98C8F155A16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42AFC9B5-5423-45A9-9544-C80DEBAD8B5E}"/>
              </a:ext>
            </a:extLst>
          </p:cNvPr>
          <p:cNvSpPr>
            <a:spLocks noGrp="1"/>
          </p:cNvSpPr>
          <p:nvPr>
            <p:ph sz="quarter" idx="4"/>
          </p:nvPr>
        </p:nvSpPr>
        <p:spPr>
          <a:xfrm>
            <a:off x="4629150" y="2505075"/>
            <a:ext cx="38877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39F1CAF8-BC88-4374-861A-62494BDE3526}"/>
              </a:ext>
            </a:extLst>
          </p:cNvPr>
          <p:cNvSpPr>
            <a:spLocks noGrp="1"/>
          </p:cNvSpPr>
          <p:nvPr>
            <p:ph type="dt" sz="half" idx="10"/>
          </p:nvPr>
        </p:nvSpPr>
        <p:spPr/>
        <p:txBody>
          <a:bodyPr/>
          <a:lstStyle>
            <a:lvl1pPr>
              <a:defRPr/>
            </a:lvl1pPr>
          </a:lstStyle>
          <a:p>
            <a:endParaRPr lang="en-US" altLang="pl-PL"/>
          </a:p>
        </p:txBody>
      </p:sp>
      <p:sp>
        <p:nvSpPr>
          <p:cNvPr id="8" name="Symbol zastępczy stopki 7">
            <a:extLst>
              <a:ext uri="{FF2B5EF4-FFF2-40B4-BE49-F238E27FC236}">
                <a16:creationId xmlns:a16="http://schemas.microsoft.com/office/drawing/2014/main" id="{3FB363E5-89F8-4A37-89E8-19060FFAB5C8}"/>
              </a:ext>
            </a:extLst>
          </p:cNvPr>
          <p:cNvSpPr>
            <a:spLocks noGrp="1"/>
          </p:cNvSpPr>
          <p:nvPr>
            <p:ph type="ftr" sz="quarter" idx="11"/>
          </p:nvPr>
        </p:nvSpPr>
        <p:spPr/>
        <p:txBody>
          <a:bodyPr/>
          <a:lstStyle>
            <a:lvl1pPr>
              <a:defRPr/>
            </a:lvl1pPr>
          </a:lstStyle>
          <a:p>
            <a:endParaRPr lang="en-US" altLang="pl-PL"/>
          </a:p>
        </p:txBody>
      </p:sp>
      <p:sp>
        <p:nvSpPr>
          <p:cNvPr id="9" name="Symbol zastępczy numeru slajdu 8">
            <a:extLst>
              <a:ext uri="{FF2B5EF4-FFF2-40B4-BE49-F238E27FC236}">
                <a16:creationId xmlns:a16="http://schemas.microsoft.com/office/drawing/2014/main" id="{96AB23CE-7B09-4BD4-95F7-C9E0F6233CB6}"/>
              </a:ext>
            </a:extLst>
          </p:cNvPr>
          <p:cNvSpPr>
            <a:spLocks noGrp="1"/>
          </p:cNvSpPr>
          <p:nvPr>
            <p:ph type="sldNum" sz="quarter" idx="12"/>
          </p:nvPr>
        </p:nvSpPr>
        <p:spPr/>
        <p:txBody>
          <a:bodyPr/>
          <a:lstStyle>
            <a:lvl1pPr>
              <a:defRPr/>
            </a:lvl1pPr>
          </a:lstStyle>
          <a:p>
            <a:fld id="{33839EBE-5AC4-4A90-BAC3-F4132F133925}" type="slidenum">
              <a:rPr lang="en-US" altLang="pl-PL"/>
              <a:pPr/>
              <a:t>‹#›</a:t>
            </a:fld>
            <a:endParaRPr lang="en-US" altLang="pl-PL"/>
          </a:p>
        </p:txBody>
      </p:sp>
    </p:spTree>
    <p:extLst>
      <p:ext uri="{BB962C8B-B14F-4D97-AF65-F5344CB8AC3E}">
        <p14:creationId xmlns:p14="http://schemas.microsoft.com/office/powerpoint/2010/main" val="237541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3586B3-1F9C-446E-89F5-1ED6AC2EB3C4}"/>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FC20332C-2424-4461-B2E4-FA343AA72A4D}"/>
              </a:ext>
            </a:extLst>
          </p:cNvPr>
          <p:cNvSpPr>
            <a:spLocks noGrp="1"/>
          </p:cNvSpPr>
          <p:nvPr>
            <p:ph type="dt" sz="half" idx="10"/>
          </p:nvPr>
        </p:nvSpPr>
        <p:spPr/>
        <p:txBody>
          <a:bodyPr/>
          <a:lstStyle>
            <a:lvl1pPr>
              <a:defRPr/>
            </a:lvl1pPr>
          </a:lstStyle>
          <a:p>
            <a:endParaRPr lang="en-US" altLang="pl-PL"/>
          </a:p>
        </p:txBody>
      </p:sp>
      <p:sp>
        <p:nvSpPr>
          <p:cNvPr id="4" name="Symbol zastępczy stopki 3">
            <a:extLst>
              <a:ext uri="{FF2B5EF4-FFF2-40B4-BE49-F238E27FC236}">
                <a16:creationId xmlns:a16="http://schemas.microsoft.com/office/drawing/2014/main" id="{D75380C2-141F-425E-B9AA-3A092F7B69C3}"/>
              </a:ext>
            </a:extLst>
          </p:cNvPr>
          <p:cNvSpPr>
            <a:spLocks noGrp="1"/>
          </p:cNvSpPr>
          <p:nvPr>
            <p:ph type="ftr" sz="quarter" idx="11"/>
          </p:nvPr>
        </p:nvSpPr>
        <p:spPr/>
        <p:txBody>
          <a:bodyPr/>
          <a:lstStyle>
            <a:lvl1pPr>
              <a:defRPr/>
            </a:lvl1pPr>
          </a:lstStyle>
          <a:p>
            <a:endParaRPr lang="en-US" altLang="pl-PL"/>
          </a:p>
        </p:txBody>
      </p:sp>
      <p:sp>
        <p:nvSpPr>
          <p:cNvPr id="5" name="Symbol zastępczy numeru slajdu 4">
            <a:extLst>
              <a:ext uri="{FF2B5EF4-FFF2-40B4-BE49-F238E27FC236}">
                <a16:creationId xmlns:a16="http://schemas.microsoft.com/office/drawing/2014/main" id="{9B9A3BBE-B313-46A9-85F6-ACF4EAFB3C61}"/>
              </a:ext>
            </a:extLst>
          </p:cNvPr>
          <p:cNvSpPr>
            <a:spLocks noGrp="1"/>
          </p:cNvSpPr>
          <p:nvPr>
            <p:ph type="sldNum" sz="quarter" idx="12"/>
          </p:nvPr>
        </p:nvSpPr>
        <p:spPr/>
        <p:txBody>
          <a:bodyPr/>
          <a:lstStyle>
            <a:lvl1pPr>
              <a:defRPr/>
            </a:lvl1pPr>
          </a:lstStyle>
          <a:p>
            <a:fld id="{69D3F9E9-AC2A-42C5-858D-9AA9DE659854}" type="slidenum">
              <a:rPr lang="en-US" altLang="pl-PL"/>
              <a:pPr/>
              <a:t>‹#›</a:t>
            </a:fld>
            <a:endParaRPr lang="en-US" altLang="pl-PL"/>
          </a:p>
        </p:txBody>
      </p:sp>
    </p:spTree>
    <p:extLst>
      <p:ext uri="{BB962C8B-B14F-4D97-AF65-F5344CB8AC3E}">
        <p14:creationId xmlns:p14="http://schemas.microsoft.com/office/powerpoint/2010/main" val="3474406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DEBA456-B7E5-443A-8A3E-FD550865DF8F}"/>
              </a:ext>
            </a:extLst>
          </p:cNvPr>
          <p:cNvSpPr>
            <a:spLocks noGrp="1"/>
          </p:cNvSpPr>
          <p:nvPr>
            <p:ph type="dt" sz="half" idx="10"/>
          </p:nvPr>
        </p:nvSpPr>
        <p:spPr/>
        <p:txBody>
          <a:bodyPr/>
          <a:lstStyle>
            <a:lvl1pPr>
              <a:defRPr/>
            </a:lvl1pPr>
          </a:lstStyle>
          <a:p>
            <a:endParaRPr lang="en-US" altLang="pl-PL"/>
          </a:p>
        </p:txBody>
      </p:sp>
      <p:sp>
        <p:nvSpPr>
          <p:cNvPr id="3" name="Symbol zastępczy stopki 2">
            <a:extLst>
              <a:ext uri="{FF2B5EF4-FFF2-40B4-BE49-F238E27FC236}">
                <a16:creationId xmlns:a16="http://schemas.microsoft.com/office/drawing/2014/main" id="{85F55F0C-2F81-415C-8E8C-8E5C2875C43F}"/>
              </a:ext>
            </a:extLst>
          </p:cNvPr>
          <p:cNvSpPr>
            <a:spLocks noGrp="1"/>
          </p:cNvSpPr>
          <p:nvPr>
            <p:ph type="ftr" sz="quarter" idx="11"/>
          </p:nvPr>
        </p:nvSpPr>
        <p:spPr/>
        <p:txBody>
          <a:bodyPr/>
          <a:lstStyle>
            <a:lvl1pPr>
              <a:defRPr/>
            </a:lvl1pPr>
          </a:lstStyle>
          <a:p>
            <a:endParaRPr lang="en-US" altLang="pl-PL"/>
          </a:p>
        </p:txBody>
      </p:sp>
      <p:sp>
        <p:nvSpPr>
          <p:cNvPr id="4" name="Symbol zastępczy numeru slajdu 3">
            <a:extLst>
              <a:ext uri="{FF2B5EF4-FFF2-40B4-BE49-F238E27FC236}">
                <a16:creationId xmlns:a16="http://schemas.microsoft.com/office/drawing/2014/main" id="{C843ABAB-78DC-4045-B55C-5D4A99AF4B85}"/>
              </a:ext>
            </a:extLst>
          </p:cNvPr>
          <p:cNvSpPr>
            <a:spLocks noGrp="1"/>
          </p:cNvSpPr>
          <p:nvPr>
            <p:ph type="sldNum" sz="quarter" idx="12"/>
          </p:nvPr>
        </p:nvSpPr>
        <p:spPr/>
        <p:txBody>
          <a:bodyPr/>
          <a:lstStyle>
            <a:lvl1pPr>
              <a:defRPr/>
            </a:lvl1pPr>
          </a:lstStyle>
          <a:p>
            <a:fld id="{A3EC5665-C372-4047-9AEA-3AE9BA43C3FA}" type="slidenum">
              <a:rPr lang="en-US" altLang="pl-PL"/>
              <a:pPr/>
              <a:t>‹#›</a:t>
            </a:fld>
            <a:endParaRPr lang="en-US" altLang="pl-PL"/>
          </a:p>
        </p:txBody>
      </p:sp>
    </p:spTree>
    <p:extLst>
      <p:ext uri="{BB962C8B-B14F-4D97-AF65-F5344CB8AC3E}">
        <p14:creationId xmlns:p14="http://schemas.microsoft.com/office/powerpoint/2010/main" val="90911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D2A326-D87F-4149-9CE6-ABC1B60DC70F}"/>
              </a:ext>
            </a:extLst>
          </p:cNvPr>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35AEAF4C-1D23-4D29-8E91-9CB9F07DE21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C4E0E910-1CB9-4A61-8C05-3637322B088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92D914EF-5B35-436E-B472-7842C38E01F2}"/>
              </a:ext>
            </a:extLst>
          </p:cNvPr>
          <p:cNvSpPr>
            <a:spLocks noGrp="1"/>
          </p:cNvSpPr>
          <p:nvPr>
            <p:ph type="dt" sz="half" idx="10"/>
          </p:nvPr>
        </p:nvSpPr>
        <p:spPr/>
        <p:txBody>
          <a:bodyPr/>
          <a:lstStyle>
            <a:lvl1pPr>
              <a:defRPr/>
            </a:lvl1pPr>
          </a:lstStyle>
          <a:p>
            <a:endParaRPr lang="en-US" altLang="pl-PL"/>
          </a:p>
        </p:txBody>
      </p:sp>
      <p:sp>
        <p:nvSpPr>
          <p:cNvPr id="6" name="Symbol zastępczy stopki 5">
            <a:extLst>
              <a:ext uri="{FF2B5EF4-FFF2-40B4-BE49-F238E27FC236}">
                <a16:creationId xmlns:a16="http://schemas.microsoft.com/office/drawing/2014/main" id="{BC0DAE19-E572-42F9-8509-1896CDE97424}"/>
              </a:ext>
            </a:extLst>
          </p:cNvPr>
          <p:cNvSpPr>
            <a:spLocks noGrp="1"/>
          </p:cNvSpPr>
          <p:nvPr>
            <p:ph type="ftr" sz="quarter" idx="11"/>
          </p:nvPr>
        </p:nvSpPr>
        <p:spPr/>
        <p:txBody>
          <a:bodyPr/>
          <a:lstStyle>
            <a:lvl1pPr>
              <a:defRPr/>
            </a:lvl1pPr>
          </a:lstStyle>
          <a:p>
            <a:endParaRPr lang="en-US" altLang="pl-PL"/>
          </a:p>
        </p:txBody>
      </p:sp>
      <p:sp>
        <p:nvSpPr>
          <p:cNvPr id="7" name="Symbol zastępczy numeru slajdu 6">
            <a:extLst>
              <a:ext uri="{FF2B5EF4-FFF2-40B4-BE49-F238E27FC236}">
                <a16:creationId xmlns:a16="http://schemas.microsoft.com/office/drawing/2014/main" id="{6B6599D3-76BD-4778-954B-D965E95040FC}"/>
              </a:ext>
            </a:extLst>
          </p:cNvPr>
          <p:cNvSpPr>
            <a:spLocks noGrp="1"/>
          </p:cNvSpPr>
          <p:nvPr>
            <p:ph type="sldNum" sz="quarter" idx="12"/>
          </p:nvPr>
        </p:nvSpPr>
        <p:spPr/>
        <p:txBody>
          <a:bodyPr/>
          <a:lstStyle>
            <a:lvl1pPr>
              <a:defRPr/>
            </a:lvl1pPr>
          </a:lstStyle>
          <a:p>
            <a:fld id="{A159B371-06A3-467E-B1DE-4685A6134823}" type="slidenum">
              <a:rPr lang="en-US" altLang="pl-PL"/>
              <a:pPr/>
              <a:t>‹#›</a:t>
            </a:fld>
            <a:endParaRPr lang="en-US" altLang="pl-PL"/>
          </a:p>
        </p:txBody>
      </p:sp>
    </p:spTree>
    <p:extLst>
      <p:ext uri="{BB962C8B-B14F-4D97-AF65-F5344CB8AC3E}">
        <p14:creationId xmlns:p14="http://schemas.microsoft.com/office/powerpoint/2010/main" val="2950355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671A6B-A0F4-40C8-A6C4-B8E8DB084E81}"/>
              </a:ext>
            </a:extLst>
          </p:cNvPr>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BD0A8E05-9539-4C7C-A5E1-5D7AF9C2F39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0DBEC4CD-B74A-44B3-BC84-23455E04BC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332DBE53-6BAC-48F1-A63B-ABF2A6D31ACF}"/>
              </a:ext>
            </a:extLst>
          </p:cNvPr>
          <p:cNvSpPr>
            <a:spLocks noGrp="1"/>
          </p:cNvSpPr>
          <p:nvPr>
            <p:ph type="dt" sz="half" idx="10"/>
          </p:nvPr>
        </p:nvSpPr>
        <p:spPr/>
        <p:txBody>
          <a:bodyPr/>
          <a:lstStyle>
            <a:lvl1pPr>
              <a:defRPr/>
            </a:lvl1pPr>
          </a:lstStyle>
          <a:p>
            <a:endParaRPr lang="en-US" altLang="pl-PL"/>
          </a:p>
        </p:txBody>
      </p:sp>
      <p:sp>
        <p:nvSpPr>
          <p:cNvPr id="6" name="Symbol zastępczy stopki 5">
            <a:extLst>
              <a:ext uri="{FF2B5EF4-FFF2-40B4-BE49-F238E27FC236}">
                <a16:creationId xmlns:a16="http://schemas.microsoft.com/office/drawing/2014/main" id="{BF4F10CF-BF29-4638-ACDC-0CFCA800D6F0}"/>
              </a:ext>
            </a:extLst>
          </p:cNvPr>
          <p:cNvSpPr>
            <a:spLocks noGrp="1"/>
          </p:cNvSpPr>
          <p:nvPr>
            <p:ph type="ftr" sz="quarter" idx="11"/>
          </p:nvPr>
        </p:nvSpPr>
        <p:spPr/>
        <p:txBody>
          <a:bodyPr/>
          <a:lstStyle>
            <a:lvl1pPr>
              <a:defRPr/>
            </a:lvl1pPr>
          </a:lstStyle>
          <a:p>
            <a:endParaRPr lang="en-US" altLang="pl-PL"/>
          </a:p>
        </p:txBody>
      </p:sp>
      <p:sp>
        <p:nvSpPr>
          <p:cNvPr id="7" name="Symbol zastępczy numeru slajdu 6">
            <a:extLst>
              <a:ext uri="{FF2B5EF4-FFF2-40B4-BE49-F238E27FC236}">
                <a16:creationId xmlns:a16="http://schemas.microsoft.com/office/drawing/2014/main" id="{59F5A8B5-070F-4648-B6C3-A76EB5742807}"/>
              </a:ext>
            </a:extLst>
          </p:cNvPr>
          <p:cNvSpPr>
            <a:spLocks noGrp="1"/>
          </p:cNvSpPr>
          <p:nvPr>
            <p:ph type="sldNum" sz="quarter" idx="12"/>
          </p:nvPr>
        </p:nvSpPr>
        <p:spPr/>
        <p:txBody>
          <a:bodyPr/>
          <a:lstStyle>
            <a:lvl1pPr>
              <a:defRPr/>
            </a:lvl1pPr>
          </a:lstStyle>
          <a:p>
            <a:fld id="{2BE2045C-665E-4606-819C-8D892E4936F6}" type="slidenum">
              <a:rPr lang="en-US" altLang="pl-PL"/>
              <a:pPr/>
              <a:t>‹#›</a:t>
            </a:fld>
            <a:endParaRPr lang="en-US" altLang="pl-PL"/>
          </a:p>
        </p:txBody>
      </p:sp>
    </p:spTree>
    <p:extLst>
      <p:ext uri="{BB962C8B-B14F-4D97-AF65-F5344CB8AC3E}">
        <p14:creationId xmlns:p14="http://schemas.microsoft.com/office/powerpoint/2010/main" val="1682515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489F9409-770B-4640-B6DC-B7AFD5C7B72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l-PL"/>
              <a:t>Kliknij, aby edytować styl wzorca tytułu</a:t>
            </a:r>
          </a:p>
        </p:txBody>
      </p:sp>
      <p:sp>
        <p:nvSpPr>
          <p:cNvPr id="117763" name="Rectangle 3">
            <a:extLst>
              <a:ext uri="{FF2B5EF4-FFF2-40B4-BE49-F238E27FC236}">
                <a16:creationId xmlns:a16="http://schemas.microsoft.com/office/drawing/2014/main" id="{AE085362-25F7-48EE-A658-777D87478B8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l-PL"/>
              <a:t>Kliknij, aby edytować style wzorca tekstu</a:t>
            </a:r>
          </a:p>
          <a:p>
            <a:pPr lvl="1"/>
            <a:r>
              <a:rPr lang="en-US" altLang="pl-PL"/>
              <a:t>Drugi poziom</a:t>
            </a:r>
          </a:p>
          <a:p>
            <a:pPr lvl="2"/>
            <a:r>
              <a:rPr lang="en-US" altLang="pl-PL"/>
              <a:t>Trzeci poziom</a:t>
            </a:r>
          </a:p>
          <a:p>
            <a:pPr lvl="3"/>
            <a:r>
              <a:rPr lang="en-US" altLang="pl-PL"/>
              <a:t>Czwarty poziom</a:t>
            </a:r>
          </a:p>
          <a:p>
            <a:pPr lvl="4"/>
            <a:r>
              <a:rPr lang="en-US" altLang="pl-PL"/>
              <a:t>Piąty poziom</a:t>
            </a:r>
          </a:p>
        </p:txBody>
      </p:sp>
      <p:sp>
        <p:nvSpPr>
          <p:cNvPr id="117764" name="Rectangle 4">
            <a:extLst>
              <a:ext uri="{FF2B5EF4-FFF2-40B4-BE49-F238E27FC236}">
                <a16:creationId xmlns:a16="http://schemas.microsoft.com/office/drawing/2014/main" id="{20CA216C-3DA3-4B47-B433-387F89A5D37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pl-PL"/>
          </a:p>
        </p:txBody>
      </p:sp>
      <p:sp>
        <p:nvSpPr>
          <p:cNvPr id="117765" name="Rectangle 5">
            <a:extLst>
              <a:ext uri="{FF2B5EF4-FFF2-40B4-BE49-F238E27FC236}">
                <a16:creationId xmlns:a16="http://schemas.microsoft.com/office/drawing/2014/main" id="{140E6FC8-05EE-4EB7-AEFC-7FA62A4E832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pl-PL"/>
          </a:p>
        </p:txBody>
      </p:sp>
      <p:sp>
        <p:nvSpPr>
          <p:cNvPr id="117766" name="Rectangle 6">
            <a:extLst>
              <a:ext uri="{FF2B5EF4-FFF2-40B4-BE49-F238E27FC236}">
                <a16:creationId xmlns:a16="http://schemas.microsoft.com/office/drawing/2014/main" id="{E30EDF94-276B-4306-A710-54AA21D0264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E519709-B9F3-4E3C-865D-515644D52876}" type="slidenum">
              <a:rPr lang="en-US" altLang="pl-PL"/>
              <a:pPr/>
              <a:t>‹#›</a:t>
            </a:fld>
            <a:endParaRPr lang="en-US" altLang="pl-PL"/>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27.emf"/><Relationship Id="rId7" Type="http://schemas.openxmlformats.org/officeDocument/2006/relationships/image" Target="../media/image19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170.png"/><Relationship Id="rId10" Type="http://schemas.openxmlformats.org/officeDocument/2006/relationships/image" Target="../media/image220.png"/><Relationship Id="rId4" Type="http://schemas.openxmlformats.org/officeDocument/2006/relationships/image" Target="../media/image28.emf"/><Relationship Id="rId9" Type="http://schemas.openxmlformats.org/officeDocument/2006/relationships/image" Target="../media/image210.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9812" name="Rectangle 4">
            <a:extLst>
              <a:ext uri="{FF2B5EF4-FFF2-40B4-BE49-F238E27FC236}">
                <a16:creationId xmlns:a16="http://schemas.microsoft.com/office/drawing/2014/main" id="{06BB50ED-8A52-4B1F-A9C1-BD688BAB9D8D}"/>
              </a:ext>
            </a:extLst>
          </p:cNvPr>
          <p:cNvSpPr>
            <a:spLocks noChangeArrowheads="1"/>
          </p:cNvSpPr>
          <p:nvPr/>
        </p:nvSpPr>
        <p:spPr bwMode="auto">
          <a:xfrm>
            <a:off x="838200" y="2514600"/>
            <a:ext cx="7467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sp>
        <p:nvSpPr>
          <p:cNvPr id="119813" name="Text Box 5">
            <a:extLst>
              <a:ext uri="{FF2B5EF4-FFF2-40B4-BE49-F238E27FC236}">
                <a16:creationId xmlns:a16="http://schemas.microsoft.com/office/drawing/2014/main" id="{4E5B69A4-2EF8-4C3C-AD14-E9132E359C0A}"/>
              </a:ext>
            </a:extLst>
          </p:cNvPr>
          <p:cNvSpPr txBox="1">
            <a:spLocks noChangeArrowheads="1"/>
          </p:cNvSpPr>
          <p:nvPr/>
        </p:nvSpPr>
        <p:spPr bwMode="auto">
          <a:xfrm>
            <a:off x="762000" y="31242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l-PL" altLang="pl-PL" sz="2400">
              <a:latin typeface="Times New Roman" panose="02020603050405020304" pitchFamily="18" charset="0"/>
            </a:endParaRPr>
          </a:p>
        </p:txBody>
      </p:sp>
      <p:sp>
        <p:nvSpPr>
          <p:cNvPr id="119814" name="Text Box 6">
            <a:extLst>
              <a:ext uri="{FF2B5EF4-FFF2-40B4-BE49-F238E27FC236}">
                <a16:creationId xmlns:a16="http://schemas.microsoft.com/office/drawing/2014/main" id="{97283009-62F8-42A7-8D80-74A1B5979147}"/>
              </a:ext>
            </a:extLst>
          </p:cNvPr>
          <p:cNvSpPr txBox="1">
            <a:spLocks noChangeArrowheads="1"/>
          </p:cNvSpPr>
          <p:nvPr/>
        </p:nvSpPr>
        <p:spPr bwMode="auto">
          <a:xfrm>
            <a:off x="838200" y="2636912"/>
            <a:ext cx="746760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US" sz="3600" b="1" dirty="0">
                <a:solidFill>
                  <a:schemeClr val="bg1"/>
                </a:solidFill>
                <a:effectLst>
                  <a:outerShdw blurRad="38100" dist="38100" dir="2700000" algn="tl">
                    <a:srgbClr val="000000">
                      <a:alpha val="43137"/>
                    </a:srgbClr>
                  </a:outerShdw>
                </a:effectLst>
                <a:latin typeface="Candara" panose="020E0502030303020204" pitchFamily="34" charset="0"/>
                <a:ea typeface="Tahoma" panose="020B0604030504040204" pitchFamily="34" charset="0"/>
                <a:cs typeface="Tahoma" panose="020B0604030504040204" pitchFamily="34" charset="0"/>
              </a:rPr>
              <a:t>Search for </a:t>
            </a:r>
            <a:r>
              <a:rPr lang="en-US" sz="3200" b="1" i="1" dirty="0">
                <a:solidFill>
                  <a:schemeClr val="bg1"/>
                </a:solidFill>
                <a:effectLst>
                  <a:outerShdw blurRad="38100" dist="38100" dir="2700000" algn="tl">
                    <a:srgbClr val="000000">
                      <a:alpha val="43137"/>
                    </a:srgbClr>
                  </a:outerShdw>
                </a:effectLst>
                <a:latin typeface="Candara" panose="020E0502030303020204" pitchFamily="34" charset="0"/>
                <a:ea typeface="Tahoma" panose="020B0604030504040204" pitchFamily="34" charset="0"/>
                <a:cs typeface="Tahoma" panose="020B0604030504040204" pitchFamily="34" charset="0"/>
              </a:rPr>
              <a:t>η</a:t>
            </a:r>
            <a:r>
              <a:rPr lang="en-US" sz="3200" b="1" dirty="0">
                <a:solidFill>
                  <a:schemeClr val="bg1"/>
                </a:solidFill>
                <a:effectLst>
                  <a:outerShdw blurRad="38100" dist="38100" dir="2700000" algn="tl">
                    <a:srgbClr val="000000">
                      <a:alpha val="43137"/>
                    </a:srgbClr>
                  </a:outerShdw>
                </a:effectLst>
                <a:latin typeface="Candara" panose="020E0502030303020204" pitchFamily="34" charset="0"/>
                <a:ea typeface="Tahoma" panose="020B0604030504040204" pitchFamily="34" charset="0"/>
                <a:cs typeface="Tahoma" panose="020B0604030504040204" pitchFamily="34" charset="0"/>
              </a:rPr>
              <a:t>-mesic </a:t>
            </a:r>
            <a:r>
              <a:rPr lang="pl-PL" sz="3200" b="1" baseline="30000" dirty="0">
                <a:solidFill>
                  <a:schemeClr val="bg1"/>
                </a:solidFill>
                <a:effectLst>
                  <a:outerShdw blurRad="38100" dist="38100" dir="2700000" algn="tl">
                    <a:srgbClr val="000000">
                      <a:alpha val="43137"/>
                    </a:srgbClr>
                  </a:outerShdw>
                </a:effectLst>
                <a:latin typeface="Candara" panose="020E0502030303020204" pitchFamily="34" charset="0"/>
                <a:ea typeface="Tahoma" panose="020B0604030504040204" pitchFamily="34" charset="0"/>
                <a:cs typeface="Tahoma" panose="020B0604030504040204" pitchFamily="34" charset="0"/>
              </a:rPr>
              <a:t>3</a:t>
            </a:r>
            <a:r>
              <a:rPr lang="pl-PL" sz="3200" b="1" dirty="0">
                <a:solidFill>
                  <a:schemeClr val="bg1"/>
                </a:solidFill>
                <a:effectLst>
                  <a:outerShdw blurRad="38100" dist="38100" dir="2700000" algn="tl">
                    <a:srgbClr val="000000">
                      <a:alpha val="43137"/>
                    </a:srgbClr>
                  </a:outerShdw>
                </a:effectLst>
                <a:latin typeface="Candara" panose="020E0502030303020204" pitchFamily="34" charset="0"/>
                <a:ea typeface="Tahoma" panose="020B0604030504040204" pitchFamily="34" charset="0"/>
                <a:cs typeface="Tahoma" panose="020B0604030504040204" pitchFamily="34" charset="0"/>
              </a:rPr>
              <a:t>He</a:t>
            </a:r>
            <a:br>
              <a:rPr lang="pl-PL" sz="3200" b="1" dirty="0">
                <a:solidFill>
                  <a:schemeClr val="bg1"/>
                </a:solidFill>
                <a:effectLst>
                  <a:outerShdw blurRad="38100" dist="38100" dir="2700000" algn="tl">
                    <a:srgbClr val="000000">
                      <a:alpha val="43137"/>
                    </a:srgbClr>
                  </a:outerShdw>
                </a:effectLst>
                <a:latin typeface="Candara" panose="020E0502030303020204" pitchFamily="34" charset="0"/>
                <a:ea typeface="Tahoma" panose="020B0604030504040204" pitchFamily="34" charset="0"/>
                <a:cs typeface="Tahoma" panose="020B0604030504040204" pitchFamily="34" charset="0"/>
              </a:rPr>
            </a:br>
            <a:r>
              <a:rPr lang="pl-PL" sz="3200" b="1" dirty="0">
                <a:solidFill>
                  <a:schemeClr val="bg1"/>
                </a:solidFill>
                <a:effectLst>
                  <a:outerShdw blurRad="38100" dist="38100" dir="2700000" algn="tl">
                    <a:srgbClr val="000000">
                      <a:alpha val="43137"/>
                    </a:srgbClr>
                  </a:outerShdw>
                </a:effectLst>
                <a:latin typeface="Candara" panose="020E0502030303020204" pitchFamily="34" charset="0"/>
                <a:ea typeface="Tahoma" panose="020B0604030504040204" pitchFamily="34" charset="0"/>
                <a:cs typeface="Tahoma" panose="020B0604030504040204" pitchFamily="34" charset="0"/>
              </a:rPr>
              <a:t>in </a:t>
            </a:r>
            <a:r>
              <a:rPr lang="pl-PL" sz="3200" b="1" i="1" dirty="0" err="1">
                <a:solidFill>
                  <a:schemeClr val="bg1"/>
                </a:solidFill>
                <a:effectLst>
                  <a:outerShdw blurRad="38100" dist="38100" dir="2700000" algn="tl">
                    <a:srgbClr val="000000">
                      <a:alpha val="43137"/>
                    </a:srgbClr>
                  </a:outerShdw>
                </a:effectLst>
                <a:latin typeface="Candara" panose="020E0502030303020204" pitchFamily="34" charset="0"/>
                <a:ea typeface="Tahoma" panose="020B0604030504040204" pitchFamily="34" charset="0"/>
                <a:cs typeface="Tahoma" panose="020B0604030504040204" pitchFamily="34" charset="0"/>
              </a:rPr>
              <a:t>pd</a:t>
            </a:r>
            <a:r>
              <a:rPr lang="pl-PL" sz="3200" b="1" i="1" dirty="0">
                <a:solidFill>
                  <a:schemeClr val="bg1"/>
                </a:solidFill>
                <a:effectLst>
                  <a:outerShdw blurRad="38100" dist="38100" dir="2700000" algn="tl">
                    <a:srgbClr val="000000">
                      <a:alpha val="43137"/>
                    </a:srgbClr>
                  </a:outerShdw>
                </a:effectLst>
                <a:latin typeface="Candara" panose="020E0502030303020204" pitchFamily="34" charset="0"/>
                <a:ea typeface="Tahoma" panose="020B0604030504040204" pitchFamily="34" charset="0"/>
                <a:cs typeface="Tahoma" panose="020B0604030504040204" pitchFamily="34" charset="0"/>
              </a:rPr>
              <a:t> </a:t>
            </a:r>
            <a:r>
              <a:rPr lang="pl-PL" sz="3200" b="1" i="1" dirty="0">
                <a:solidFill>
                  <a:schemeClr val="bg1"/>
                </a:solidFill>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 </a:t>
            </a:r>
            <a:r>
              <a:rPr lang="pl-PL" sz="3200" b="1" i="1" dirty="0" err="1">
                <a:solidFill>
                  <a:schemeClr val="bg1"/>
                </a:solidFill>
                <a:effectLst>
                  <a:outerShdw blurRad="38100" dist="38100" dir="2700000" algn="tl">
                    <a:srgbClr val="000000">
                      <a:alpha val="43137"/>
                    </a:srgbClr>
                  </a:outerShdw>
                </a:effectLst>
                <a:latin typeface="Candara" panose="020E0502030303020204" pitchFamily="34" charset="0"/>
                <a:ea typeface="Tahoma" panose="020B0604030504040204" pitchFamily="34" charset="0"/>
                <a:cs typeface="Tahoma" panose="020B0604030504040204" pitchFamily="34" charset="0"/>
              </a:rPr>
              <a:t>pd</a:t>
            </a:r>
            <a:r>
              <a:rPr lang="pl-PL" sz="3200" b="1" i="1" dirty="0">
                <a:solidFill>
                  <a:schemeClr val="bg1"/>
                </a:solidFill>
                <a:effectLst>
                  <a:outerShdw blurRad="38100" dist="38100" dir="2700000" algn="tl">
                    <a:srgbClr val="000000">
                      <a:alpha val="43137"/>
                    </a:srgbClr>
                  </a:outerShdw>
                </a:effectLst>
                <a:latin typeface="Candara" panose="020E0502030303020204" pitchFamily="34" charset="0"/>
                <a:ea typeface="Tahoma" panose="020B0604030504040204" pitchFamily="34" charset="0"/>
                <a:cs typeface="Tahoma" panose="020B0604030504040204" pitchFamily="34" charset="0"/>
              </a:rPr>
              <a:t>π</a:t>
            </a:r>
            <a:r>
              <a:rPr lang="pl-PL" sz="3200" b="1" baseline="30000" dirty="0">
                <a:solidFill>
                  <a:schemeClr val="bg1"/>
                </a:solidFill>
                <a:effectLst>
                  <a:outerShdw blurRad="38100" dist="38100" dir="2700000" algn="tl">
                    <a:srgbClr val="000000">
                      <a:alpha val="43137"/>
                    </a:srgbClr>
                  </a:outerShdw>
                </a:effectLst>
                <a:latin typeface="Candara" panose="020E0502030303020204" pitchFamily="34" charset="0"/>
                <a:ea typeface="Tahoma" panose="020B0604030504040204" pitchFamily="34" charset="0"/>
                <a:cs typeface="Tahoma" panose="020B0604030504040204" pitchFamily="34" charset="0"/>
              </a:rPr>
              <a:t>0</a:t>
            </a:r>
            <a:r>
              <a:rPr lang="pl-PL" sz="3200" b="1" dirty="0">
                <a:solidFill>
                  <a:schemeClr val="bg1"/>
                </a:solidFill>
                <a:effectLst>
                  <a:outerShdw blurRad="38100" dist="38100" dir="2700000" algn="tl">
                    <a:srgbClr val="000000">
                      <a:alpha val="43137"/>
                    </a:srgbClr>
                  </a:outerShdw>
                </a:effectLst>
                <a:latin typeface="Candara" panose="020E0502030303020204" pitchFamily="34" charset="0"/>
                <a:ea typeface="Tahoma" panose="020B0604030504040204" pitchFamily="34" charset="0"/>
                <a:cs typeface="Tahoma" panose="020B0604030504040204" pitchFamily="34" charset="0"/>
              </a:rPr>
              <a:t> reaction</a:t>
            </a:r>
            <a:br>
              <a:rPr lang="pl-PL" sz="3200" b="1" dirty="0">
                <a:solidFill>
                  <a:schemeClr val="bg1"/>
                </a:solidFill>
                <a:effectLst>
                  <a:outerShdw blurRad="38100" dist="38100" dir="2700000" algn="tl">
                    <a:srgbClr val="000000">
                      <a:alpha val="43137"/>
                    </a:srgbClr>
                  </a:outerShdw>
                </a:effectLst>
                <a:latin typeface="Candara" panose="020E0502030303020204" pitchFamily="34" charset="0"/>
                <a:ea typeface="Tahoma" panose="020B0604030504040204" pitchFamily="34" charset="0"/>
                <a:cs typeface="Tahoma" panose="020B0604030504040204" pitchFamily="34" charset="0"/>
              </a:rPr>
            </a:br>
            <a:r>
              <a:rPr lang="pl-PL" sz="3200" b="1" dirty="0">
                <a:solidFill>
                  <a:schemeClr val="bg1"/>
                </a:solidFill>
                <a:effectLst>
                  <a:outerShdw blurRad="38100" dist="38100" dir="2700000" algn="tl">
                    <a:srgbClr val="000000">
                      <a:alpha val="43137"/>
                    </a:srgbClr>
                  </a:outerShdw>
                </a:effectLst>
                <a:latin typeface="Candara" panose="020E0502030303020204" pitchFamily="34" charset="0"/>
                <a:ea typeface="Tahoma" panose="020B0604030504040204" pitchFamily="34" charset="0"/>
                <a:cs typeface="Tahoma" panose="020B0604030504040204" pitchFamily="34" charset="0"/>
              </a:rPr>
              <a:t>using WASA-at-COSY detector</a:t>
            </a:r>
            <a:r>
              <a:rPr lang="pl-PL" altLang="pl-PL" sz="3200" b="1" dirty="0">
                <a:solidFill>
                  <a:schemeClr val="bg1"/>
                </a:solidFill>
                <a:effectLst>
                  <a:outerShdw blurRad="38100" dist="38100" dir="2700000" algn="tl">
                    <a:srgbClr val="000000">
                      <a:alpha val="43137"/>
                    </a:srgbClr>
                  </a:outerShdw>
                </a:effectLst>
                <a:latin typeface="Candara" panose="020E0502030303020204" pitchFamily="34" charset="0"/>
                <a:ea typeface="Tahoma" panose="020B0604030504040204" pitchFamily="34" charset="0"/>
                <a:cs typeface="Tahoma" panose="020B0604030504040204" pitchFamily="34" charset="0"/>
              </a:rPr>
              <a:t> </a:t>
            </a:r>
          </a:p>
        </p:txBody>
      </p:sp>
      <p:sp>
        <p:nvSpPr>
          <p:cNvPr id="119815" name="Text Box 7">
            <a:extLst>
              <a:ext uri="{FF2B5EF4-FFF2-40B4-BE49-F238E27FC236}">
                <a16:creationId xmlns:a16="http://schemas.microsoft.com/office/drawing/2014/main" id="{FDD66C90-9AFB-4E3F-BFBF-F4C0EF837040}"/>
              </a:ext>
            </a:extLst>
          </p:cNvPr>
          <p:cNvSpPr txBox="1">
            <a:spLocks noChangeArrowheads="1"/>
          </p:cNvSpPr>
          <p:nvPr/>
        </p:nvSpPr>
        <p:spPr bwMode="auto">
          <a:xfrm>
            <a:off x="838200" y="4800600"/>
            <a:ext cx="7467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pl-PL" b="1" dirty="0" err="1">
                <a:solidFill>
                  <a:schemeClr val="bg1"/>
                </a:solidFill>
                <a:effectLst>
                  <a:outerShdw blurRad="38100" dist="38100" dir="2700000" algn="tl">
                    <a:srgbClr val="000000">
                      <a:alpha val="43137"/>
                    </a:srgbClr>
                  </a:outerShdw>
                </a:effectLst>
                <a:cs typeface="Times New Roman" panose="02020603050405020304" pitchFamily="18" charset="0"/>
              </a:rPr>
              <a:t>MSc</a:t>
            </a:r>
            <a:r>
              <a:rPr lang="pl-PL" altLang="pl-PL" b="1" dirty="0">
                <a:solidFill>
                  <a:schemeClr val="bg1"/>
                </a:solidFill>
                <a:effectLst>
                  <a:outerShdw blurRad="38100" dist="38100" dir="2700000" algn="tl">
                    <a:srgbClr val="000000">
                      <a:alpha val="43137"/>
                    </a:srgbClr>
                  </a:outerShdw>
                </a:effectLst>
                <a:cs typeface="Times New Roman" panose="02020603050405020304" pitchFamily="18" charset="0"/>
              </a:rPr>
              <a:t> Aleksander Khreptak</a:t>
            </a:r>
          </a:p>
          <a:p>
            <a:endParaRPr lang="pl-PL" altLang="pl-PL" dirty="0">
              <a:solidFill>
                <a:schemeClr val="bg1"/>
              </a:solidFill>
              <a:effectLst>
                <a:outerShdw blurRad="38100" dist="38100" dir="2700000" algn="tl">
                  <a:srgbClr val="000000">
                    <a:alpha val="43137"/>
                  </a:srgbClr>
                </a:outerShdw>
              </a:effectLst>
              <a:cs typeface="Times New Roman" panose="02020603050405020304" pitchFamily="18" charset="0"/>
            </a:endParaRPr>
          </a:p>
          <a:p>
            <a:r>
              <a:rPr lang="en-US" altLang="pl-PL" sz="1600" dirty="0">
                <a:solidFill>
                  <a:schemeClr val="bg1"/>
                </a:solidFill>
                <a:effectLst>
                  <a:outerShdw blurRad="38100" dist="38100" dir="2700000" algn="tl">
                    <a:srgbClr val="000000">
                      <a:alpha val="43137"/>
                    </a:srgbClr>
                  </a:outerShdw>
                </a:effectLst>
                <a:cs typeface="Times New Roman" panose="02020603050405020304" pitchFamily="18" charset="0"/>
              </a:rPr>
              <a:t>STRANEX: Recent progress and perspectives in </a:t>
            </a:r>
            <a:r>
              <a:rPr lang="en-US" altLang="pl-PL" sz="1600" dirty="0" err="1">
                <a:solidFill>
                  <a:schemeClr val="bg1"/>
                </a:solidFill>
                <a:effectLst>
                  <a:outerShdw blurRad="38100" dist="38100" dir="2700000" algn="tl">
                    <a:srgbClr val="000000">
                      <a:alpha val="43137"/>
                    </a:srgbClr>
                  </a:outerShdw>
                </a:effectLst>
                <a:cs typeface="Times New Roman" panose="02020603050405020304" pitchFamily="18" charset="0"/>
              </a:rPr>
              <a:t>STRANge</a:t>
            </a:r>
            <a:r>
              <a:rPr lang="pl-PL" altLang="pl-PL" sz="160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altLang="pl-PL" sz="1600" dirty="0" err="1">
                <a:solidFill>
                  <a:schemeClr val="bg1"/>
                </a:solidFill>
                <a:effectLst>
                  <a:outerShdw blurRad="38100" dist="38100" dir="2700000" algn="tl">
                    <a:srgbClr val="000000">
                      <a:alpha val="43137"/>
                    </a:srgbClr>
                  </a:outerShdw>
                </a:effectLst>
                <a:cs typeface="Times New Roman" panose="02020603050405020304" pitchFamily="18" charset="0"/>
              </a:rPr>
              <a:t>EXotic</a:t>
            </a:r>
            <a:r>
              <a:rPr lang="en-US" altLang="pl-PL" sz="1600" dirty="0">
                <a:solidFill>
                  <a:schemeClr val="bg1"/>
                </a:solidFill>
                <a:effectLst>
                  <a:outerShdw blurRad="38100" dist="38100" dir="2700000" algn="tl">
                    <a:srgbClr val="000000">
                      <a:alpha val="43137"/>
                    </a:srgbClr>
                  </a:outerShdw>
                </a:effectLst>
                <a:cs typeface="Times New Roman" panose="02020603050405020304" pitchFamily="18" charset="0"/>
              </a:rPr>
              <a:t> atoms studies and related topics</a:t>
            </a:r>
            <a:endParaRPr lang="pl-PL" altLang="pl-PL" sz="1600" dirty="0">
              <a:solidFill>
                <a:schemeClr val="bg1"/>
              </a:solidFill>
              <a:effectLst>
                <a:outerShdw blurRad="38100" dist="38100" dir="2700000" algn="tl">
                  <a:srgbClr val="000000">
                    <a:alpha val="43137"/>
                  </a:srgbClr>
                </a:outerShdw>
              </a:effectLst>
              <a:cs typeface="Times New Roman" panose="02020603050405020304" pitchFamily="18" charset="0"/>
            </a:endParaRPr>
          </a:p>
          <a:p>
            <a:endParaRPr lang="pl-PL" altLang="pl-PL" sz="1600" dirty="0">
              <a:solidFill>
                <a:schemeClr val="bg1"/>
              </a:solidFill>
              <a:effectLst>
                <a:outerShdw blurRad="38100" dist="38100" dir="2700000" algn="tl">
                  <a:srgbClr val="000000">
                    <a:alpha val="43137"/>
                  </a:srgbClr>
                </a:outerShdw>
              </a:effectLst>
              <a:cs typeface="Times New Roman" panose="02020603050405020304" pitchFamily="18" charset="0"/>
            </a:endParaRPr>
          </a:p>
          <a:p>
            <a:pPr algn="ctr"/>
            <a:r>
              <a:rPr lang="en-US" sz="1600" dirty="0">
                <a:solidFill>
                  <a:schemeClr val="bg1"/>
                </a:solidFill>
                <a:effectLst>
                  <a:outerShdw blurRad="38100" dist="38100" dir="2700000" algn="tl">
                    <a:srgbClr val="000000">
                      <a:alpha val="43137"/>
                    </a:srgbClr>
                  </a:outerShdw>
                </a:effectLst>
              </a:rPr>
              <a:t>ECT*, Trento</a:t>
            </a:r>
          </a:p>
          <a:p>
            <a:pPr algn="ctr"/>
            <a:r>
              <a:rPr lang="en-US" sz="1600" dirty="0">
                <a:solidFill>
                  <a:schemeClr val="bg1"/>
                </a:solidFill>
                <a:effectLst>
                  <a:outerShdw blurRad="38100" dist="38100" dir="2700000" algn="tl">
                    <a:srgbClr val="000000">
                      <a:alpha val="43137"/>
                    </a:srgbClr>
                  </a:outerShdw>
                </a:effectLst>
              </a:rPr>
              <a:t>October</a:t>
            </a:r>
            <a:r>
              <a:rPr lang="pl-PL" sz="1600" dirty="0">
                <a:solidFill>
                  <a:schemeClr val="bg1"/>
                </a:solidFill>
                <a:effectLst>
                  <a:outerShdw blurRad="38100" dist="38100" dir="2700000" algn="tl">
                    <a:srgbClr val="000000">
                      <a:alpha val="43137"/>
                    </a:srgbClr>
                  </a:outerShdw>
                </a:effectLst>
              </a:rPr>
              <a:t> </a:t>
            </a:r>
            <a:r>
              <a:rPr lang="en-US" sz="1600" dirty="0">
                <a:solidFill>
                  <a:schemeClr val="bg1"/>
                </a:solidFill>
                <a:effectLst>
                  <a:outerShdw blurRad="38100" dist="38100" dir="2700000" algn="tl">
                    <a:srgbClr val="000000">
                      <a:alpha val="43137"/>
                    </a:srgbClr>
                  </a:outerShdw>
                </a:effectLst>
              </a:rPr>
              <a:t>21</a:t>
            </a:r>
            <a:r>
              <a:rPr lang="pl-PL" sz="1600" dirty="0">
                <a:solidFill>
                  <a:schemeClr val="bg1"/>
                </a:solidFill>
                <a:effectLst>
                  <a:outerShdw blurRad="38100" dist="38100" dir="2700000" algn="tl">
                    <a:srgbClr val="000000">
                      <a:alpha val="43137"/>
                    </a:srgbClr>
                  </a:outerShdw>
                </a:effectLst>
              </a:rPr>
              <a:t>,</a:t>
            </a:r>
            <a:r>
              <a:rPr lang="en-US" sz="1600" dirty="0">
                <a:solidFill>
                  <a:schemeClr val="bg1"/>
                </a:solidFill>
                <a:effectLst>
                  <a:outerShdw blurRad="38100" dist="38100" dir="2700000" algn="tl">
                    <a:srgbClr val="000000">
                      <a:alpha val="43137"/>
                    </a:srgbClr>
                  </a:outerShdw>
                </a:effectLst>
              </a:rPr>
              <a:t> 2019</a:t>
            </a:r>
            <a:endParaRPr lang="pl-PL" sz="1600" dirty="0">
              <a:solidFill>
                <a:schemeClr val="bg1"/>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4">
            <a:extLst>
              <a:ext uri="{FF2B5EF4-FFF2-40B4-BE49-F238E27FC236}">
                <a16:creationId xmlns:a16="http://schemas.microsoft.com/office/drawing/2014/main" id="{AF876A9D-213C-46DD-859A-E7E80AFDBD7B}"/>
              </a:ext>
            </a:extLst>
          </p:cNvPr>
          <p:cNvSpPr txBox="1">
            <a:spLocks noChangeArrowheads="1"/>
          </p:cNvSpPr>
          <p:nvPr/>
        </p:nvSpPr>
        <p:spPr bwMode="auto">
          <a:xfrm>
            <a:off x="381000" y="13716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l-PL" altLang="pl-PL" sz="2400">
              <a:latin typeface="Times New Roman" panose="02020603050405020304" pitchFamily="18" charset="0"/>
            </a:endParaRPr>
          </a:p>
        </p:txBody>
      </p:sp>
      <p:sp>
        <p:nvSpPr>
          <p:cNvPr id="120837" name="Text Box 5">
            <a:extLst>
              <a:ext uri="{FF2B5EF4-FFF2-40B4-BE49-F238E27FC236}">
                <a16:creationId xmlns:a16="http://schemas.microsoft.com/office/drawing/2014/main" id="{C7A2C4D5-7416-4C45-8309-1402D597A572}"/>
              </a:ext>
            </a:extLst>
          </p:cNvPr>
          <p:cNvSpPr txBox="1">
            <a:spLocks noChangeArrowheads="1"/>
          </p:cNvSpPr>
          <p:nvPr/>
        </p:nvSpPr>
        <p:spPr bwMode="auto">
          <a:xfrm>
            <a:off x="381000" y="1774783"/>
            <a:ext cx="8382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sz="2000" b="1" dirty="0" err="1">
                <a:solidFill>
                  <a:schemeClr val="tx1">
                    <a:lumMod val="75000"/>
                    <a:lumOff val="25000"/>
                  </a:schemeClr>
                </a:solidFill>
                <a:latin typeface="+mj-lt"/>
                <a:ea typeface="Tahoma" panose="020B0604030504040204" pitchFamily="34" charset="0"/>
                <a:cs typeface="Tahoma" panose="020B0604030504040204" pitchFamily="34" charset="0"/>
              </a:rPr>
              <a:t>Cuts</a:t>
            </a:r>
            <a:endParaRPr lang="pl-PL" b="1" dirty="0">
              <a:solidFill>
                <a:schemeClr val="tx1">
                  <a:lumMod val="75000"/>
                  <a:lumOff val="25000"/>
                </a:schemeClr>
              </a:solidFill>
              <a:latin typeface="+mj-lt"/>
              <a:ea typeface="Tahoma" panose="020B0604030504040204" pitchFamily="34" charset="0"/>
              <a:cs typeface="Tahoma" panose="020B0604030504040204" pitchFamily="34" charset="0"/>
            </a:endParaRPr>
          </a:p>
          <a:p>
            <a:r>
              <a:rPr lang="en-US" dirty="0">
                <a:solidFill>
                  <a:schemeClr val="tx1">
                    <a:lumMod val="75000"/>
                    <a:lumOff val="25000"/>
                  </a:schemeClr>
                </a:solidFill>
                <a:latin typeface="+mn-lt"/>
              </a:rPr>
              <a:t>Spectrum</a:t>
            </a:r>
            <a:r>
              <a:rPr lang="pl-PL" dirty="0">
                <a:solidFill>
                  <a:schemeClr val="tx1">
                    <a:lumMod val="75000"/>
                    <a:lumOff val="25000"/>
                  </a:schemeClr>
                </a:solidFill>
                <a:latin typeface="+mn-lt"/>
              </a:rPr>
              <a:t> </a:t>
            </a:r>
            <a:r>
              <a:rPr lang="en-US" dirty="0">
                <a:solidFill>
                  <a:schemeClr val="tx1">
                    <a:lumMod val="75000"/>
                    <a:lumOff val="25000"/>
                  </a:schemeClr>
                </a:solidFill>
                <a:latin typeface="+mn-lt"/>
              </a:rPr>
              <a:t>of the energy loss in the Plastic Scintillator</a:t>
            </a:r>
            <a:r>
              <a:rPr lang="pl-PL" dirty="0">
                <a:solidFill>
                  <a:schemeClr val="tx1">
                    <a:lumMod val="75000"/>
                    <a:lumOff val="25000"/>
                  </a:schemeClr>
                </a:solidFill>
                <a:latin typeface="+mn-lt"/>
              </a:rPr>
              <a:t> </a:t>
            </a:r>
            <a:r>
              <a:rPr lang="en-US" dirty="0">
                <a:solidFill>
                  <a:schemeClr val="tx1">
                    <a:lumMod val="75000"/>
                    <a:lumOff val="25000"/>
                  </a:schemeClr>
                </a:solidFill>
                <a:latin typeface="+mn-lt"/>
              </a:rPr>
              <a:t>Barrel shown as a function of the energy deposited in the Electromagnetic</a:t>
            </a:r>
            <a:r>
              <a:rPr lang="pl-PL" dirty="0">
                <a:solidFill>
                  <a:schemeClr val="tx1">
                    <a:lumMod val="75000"/>
                    <a:lumOff val="25000"/>
                  </a:schemeClr>
                </a:solidFill>
                <a:latin typeface="+mn-lt"/>
              </a:rPr>
              <a:t> </a:t>
            </a:r>
            <a:r>
              <a:rPr lang="pl-PL" dirty="0" err="1">
                <a:solidFill>
                  <a:schemeClr val="tx1">
                    <a:lumMod val="75000"/>
                    <a:lumOff val="25000"/>
                  </a:schemeClr>
                </a:solidFill>
                <a:latin typeface="+mn-lt"/>
              </a:rPr>
              <a:t>Calorimeter</a:t>
            </a:r>
            <a:r>
              <a:rPr lang="pl-PL" dirty="0">
                <a:solidFill>
                  <a:schemeClr val="tx1">
                    <a:lumMod val="75000"/>
                    <a:lumOff val="25000"/>
                  </a:schemeClr>
                </a:solidFill>
                <a:latin typeface="+mn-lt"/>
              </a:rPr>
              <a:t>:</a:t>
            </a:r>
            <a:endParaRPr lang="pl-PL" altLang="pl-PL" sz="1600" dirty="0">
              <a:solidFill>
                <a:schemeClr val="tx1">
                  <a:lumMod val="75000"/>
                  <a:lumOff val="25000"/>
                </a:schemeClr>
              </a:solidFill>
              <a:latin typeface="+mn-lt"/>
            </a:endParaRPr>
          </a:p>
        </p:txBody>
      </p:sp>
      <p:sp>
        <p:nvSpPr>
          <p:cNvPr id="2" name="Prostokąt 1">
            <a:extLst>
              <a:ext uri="{FF2B5EF4-FFF2-40B4-BE49-F238E27FC236}">
                <a16:creationId xmlns:a16="http://schemas.microsoft.com/office/drawing/2014/main" id="{BCF7138A-2AD6-4CCC-B471-43CDD8236A86}"/>
              </a:ext>
            </a:extLst>
          </p:cNvPr>
          <p:cNvSpPr/>
          <p:nvPr/>
        </p:nvSpPr>
        <p:spPr>
          <a:xfrm>
            <a:off x="0" y="6569968"/>
            <a:ext cx="9144000" cy="288032"/>
          </a:xfrm>
          <a:prstGeom prst="rect">
            <a:avLst/>
          </a:prstGeom>
          <a:solidFill>
            <a:srgbClr val="005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Aleksander Khreptak			</a:t>
            </a:r>
            <a:r>
              <a:rPr lang="en-US" sz="14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Search for </a:t>
            </a:r>
            <a:r>
              <a:rPr lang="en-US" sz="1200" b="1" i="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η</a:t>
            </a:r>
            <a:r>
              <a:rPr lang="en-US"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-mesic </a:t>
            </a:r>
            <a:r>
              <a:rPr lang="pl-PL" sz="1200" b="1" baseline="30000"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3</a:t>
            </a:r>
            <a:r>
              <a:rPr lang="pl-PL"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He</a:t>
            </a:r>
            <a:endPar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6" name="Symbol zastępczy numeru slajdu 5">
            <a:extLst>
              <a:ext uri="{FF2B5EF4-FFF2-40B4-BE49-F238E27FC236}">
                <a16:creationId xmlns:a16="http://schemas.microsoft.com/office/drawing/2014/main" id="{9EE1092F-7522-4CA3-A3E1-DF7123B8AA53}"/>
              </a:ext>
            </a:extLst>
          </p:cNvPr>
          <p:cNvSpPr>
            <a:spLocks noGrp="1"/>
          </p:cNvSpPr>
          <p:nvPr>
            <p:ph type="sldNum" sz="quarter" idx="12"/>
          </p:nvPr>
        </p:nvSpPr>
        <p:spPr>
          <a:xfrm>
            <a:off x="6553200" y="6553150"/>
            <a:ext cx="2133600" cy="476250"/>
          </a:xfrm>
        </p:spPr>
        <p:txBody>
          <a:bodyPr/>
          <a:lstStyle/>
          <a:p>
            <a:fld id="{61C96D73-D5AB-40D4-97B7-84A1C65BADB8}" type="slidenum">
              <a:rPr lang="en-US" altLang="pl-PL" smtClean="0">
                <a:solidFill>
                  <a:schemeClr val="bg1"/>
                </a:solidFill>
                <a:latin typeface="Tahoma" panose="020B0604030504040204" pitchFamily="34" charset="0"/>
                <a:ea typeface="Tahoma" panose="020B0604030504040204" pitchFamily="34" charset="0"/>
                <a:cs typeface="Tahoma" panose="020B0604030504040204" pitchFamily="34" charset="0"/>
              </a:rPr>
              <a:pPr/>
              <a:t>10</a:t>
            </a:fld>
            <a:endParaRPr lang="en-US" alt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 name="Obraz 3">
            <a:extLst>
              <a:ext uri="{FF2B5EF4-FFF2-40B4-BE49-F238E27FC236}">
                <a16:creationId xmlns:a16="http://schemas.microsoft.com/office/drawing/2014/main" id="{3E49383F-0AA5-47D2-8E9C-5E50DFA18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3079445"/>
            <a:ext cx="3960000" cy="2492068"/>
          </a:xfrm>
          <a:prstGeom prst="rect">
            <a:avLst/>
          </a:prstGeom>
        </p:spPr>
      </p:pic>
      <p:pic>
        <p:nvPicPr>
          <p:cNvPr id="7" name="Obraz 6">
            <a:extLst>
              <a:ext uri="{FF2B5EF4-FFF2-40B4-BE49-F238E27FC236}">
                <a16:creationId xmlns:a16="http://schemas.microsoft.com/office/drawing/2014/main" id="{D6E052E9-9D4D-497C-B3C9-37105C5B86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808" y="3079445"/>
            <a:ext cx="3960000" cy="2412414"/>
          </a:xfrm>
          <a:prstGeom prst="rect">
            <a:avLst/>
          </a:prstGeom>
        </p:spPr>
      </p:pic>
      <p:sp>
        <p:nvSpPr>
          <p:cNvPr id="8" name="pole tekstowe 7">
            <a:extLst>
              <a:ext uri="{FF2B5EF4-FFF2-40B4-BE49-F238E27FC236}">
                <a16:creationId xmlns:a16="http://schemas.microsoft.com/office/drawing/2014/main" id="{FA3D24B1-0106-49D3-A0B2-38DC76096D6D}"/>
              </a:ext>
            </a:extLst>
          </p:cNvPr>
          <p:cNvSpPr txBox="1"/>
          <p:nvPr/>
        </p:nvSpPr>
        <p:spPr>
          <a:xfrm>
            <a:off x="1227680" y="3457902"/>
            <a:ext cx="2304256" cy="400110"/>
          </a:xfrm>
          <a:prstGeom prst="rect">
            <a:avLst/>
          </a:prstGeom>
          <a:noFill/>
        </p:spPr>
        <p:txBody>
          <a:bodyPr wrap="square" rtlCol="0">
            <a:spAutoFit/>
          </a:bodyPr>
          <a:lstStyle/>
          <a:p>
            <a:pPr algn="ctr"/>
            <a:r>
              <a:rPr lang="pl-PL" sz="2000" dirty="0" err="1">
                <a:solidFill>
                  <a:srgbClr val="FF0000"/>
                </a:solidFill>
                <a:latin typeface="+mn-lt"/>
                <a:ea typeface="Tahoma" panose="020B0604030504040204" pitchFamily="34" charset="0"/>
                <a:cs typeface="Tahoma" panose="020B0604030504040204" pitchFamily="34" charset="0"/>
              </a:rPr>
              <a:t>pd</a:t>
            </a:r>
            <a:r>
              <a:rPr lang="pl-PL" sz="2000" dirty="0">
                <a:solidFill>
                  <a:srgbClr val="FF0000"/>
                </a:solidFill>
                <a:latin typeface="+mn-lt"/>
                <a:ea typeface="Tahoma" panose="020B0604030504040204" pitchFamily="34" charset="0"/>
                <a:cs typeface="Tahoma" panose="020B0604030504040204" pitchFamily="34" charset="0"/>
              </a:rPr>
              <a:t> → </a:t>
            </a:r>
            <a:r>
              <a:rPr lang="pl-PL" sz="2000" dirty="0" err="1">
                <a:solidFill>
                  <a:srgbClr val="FF0000"/>
                </a:solidFill>
                <a:latin typeface="+mn-lt"/>
                <a:ea typeface="Tahoma" panose="020B0604030504040204" pitchFamily="34" charset="0"/>
                <a:cs typeface="Tahoma" panose="020B0604030504040204" pitchFamily="34" charset="0"/>
              </a:rPr>
              <a:t>ppn</a:t>
            </a:r>
            <a:r>
              <a:rPr lang="pl-PL" sz="2000" baseline="-25000" dirty="0" err="1">
                <a:solidFill>
                  <a:srgbClr val="FF0000"/>
                </a:solidFill>
                <a:latin typeface="+mn-lt"/>
                <a:ea typeface="Tahoma" panose="020B0604030504040204" pitchFamily="34" charset="0"/>
                <a:cs typeface="Tahoma" panose="020B0604030504040204" pitchFamily="34" charset="0"/>
              </a:rPr>
              <a:t>spectator</a:t>
            </a:r>
            <a:endParaRPr lang="pl-PL" sz="2000" baseline="-25000" dirty="0">
              <a:solidFill>
                <a:srgbClr val="FF0000"/>
              </a:solidFill>
              <a:latin typeface="+mn-lt"/>
              <a:ea typeface="Tahoma" panose="020B0604030504040204" pitchFamily="34" charset="0"/>
              <a:cs typeface="Tahoma" panose="020B0604030504040204" pitchFamily="34" charset="0"/>
            </a:endParaRPr>
          </a:p>
        </p:txBody>
      </p:sp>
      <p:sp>
        <p:nvSpPr>
          <p:cNvPr id="11" name="pole tekstowe 10">
            <a:extLst>
              <a:ext uri="{FF2B5EF4-FFF2-40B4-BE49-F238E27FC236}">
                <a16:creationId xmlns:a16="http://schemas.microsoft.com/office/drawing/2014/main" id="{5A371DF6-5773-436D-A27C-87D92A71D51E}"/>
              </a:ext>
            </a:extLst>
          </p:cNvPr>
          <p:cNvSpPr txBox="1"/>
          <p:nvPr/>
        </p:nvSpPr>
        <p:spPr>
          <a:xfrm>
            <a:off x="5869918" y="3456081"/>
            <a:ext cx="1366564" cy="400110"/>
          </a:xfrm>
          <a:prstGeom prst="rect">
            <a:avLst/>
          </a:prstGeom>
          <a:noFill/>
        </p:spPr>
        <p:txBody>
          <a:bodyPr wrap="square" rtlCol="0">
            <a:spAutoFit/>
          </a:bodyPr>
          <a:lstStyle/>
          <a:p>
            <a:pPr algn="ctr"/>
            <a:r>
              <a:rPr lang="pl-PL" sz="2000" dirty="0">
                <a:solidFill>
                  <a:srgbClr val="FF0000"/>
                </a:solidFill>
                <a:latin typeface="Tahoma" panose="020B0604030504040204" pitchFamily="34" charset="0"/>
                <a:ea typeface="Tahoma" panose="020B0604030504040204" pitchFamily="34" charset="0"/>
                <a:cs typeface="Tahoma" panose="020B0604030504040204" pitchFamily="34" charset="0"/>
              </a:rPr>
              <a:t>data</a:t>
            </a:r>
          </a:p>
        </p:txBody>
      </p:sp>
      <p:sp>
        <p:nvSpPr>
          <p:cNvPr id="10" name="Text Box 5">
            <a:extLst>
              <a:ext uri="{FF2B5EF4-FFF2-40B4-BE49-F238E27FC236}">
                <a16:creationId xmlns:a16="http://schemas.microsoft.com/office/drawing/2014/main" id="{971228CE-BB27-41C9-9A1B-6C74F466A725}"/>
              </a:ext>
            </a:extLst>
          </p:cNvPr>
          <p:cNvSpPr txBox="1">
            <a:spLocks noChangeArrowheads="1"/>
          </p:cNvSpPr>
          <p:nvPr/>
        </p:nvSpPr>
        <p:spPr bwMode="auto">
          <a:xfrm>
            <a:off x="381000" y="1242626"/>
            <a:ext cx="83820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Luminosity </a:t>
            </a: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determination</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via quasi-</a:t>
            </a: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free</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a:t>
            </a: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reaction</a:t>
            </a:r>
            <a:r>
              <a:rPr lang="pl-PL" sz="2000" b="1" dirty="0">
                <a:solidFill>
                  <a:srgbClr val="003399"/>
                </a:solidFill>
                <a:effectLst>
                  <a:outerShdw blurRad="38100" dist="38100" dir="2700000" algn="tl">
                    <a:srgbClr val="000000">
                      <a:alpha val="43137"/>
                    </a:srgbClr>
                  </a:outerShdw>
                </a:effectLst>
                <a:latin typeface="+mj-lt"/>
              </a:rPr>
              <a:t> </a:t>
            </a:r>
            <a:endParaRPr lang="en-US" altLang="pl-PL" sz="2000" b="1" dirty="0">
              <a:solidFill>
                <a:srgbClr val="003399"/>
              </a:solidFill>
              <a:effectLst>
                <a:outerShdw blurRad="38100" dist="38100" dir="2700000" algn="tl">
                  <a:srgbClr val="000000">
                    <a:alpha val="43137"/>
                  </a:srgbClr>
                </a:outerShdw>
              </a:effectLst>
              <a:latin typeface="+mj-lt"/>
            </a:endParaRPr>
          </a:p>
          <a:p>
            <a:endParaRPr lang="pl-PL" altLang="pl-PL" dirty="0">
              <a:solidFill>
                <a:schemeClr val="tx1">
                  <a:lumMod val="75000"/>
                  <a:lumOff val="25000"/>
                </a:schemeClr>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52938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id="{F55E14FC-1F21-4929-8FFE-9299D6C49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2430530"/>
            <a:ext cx="3060000" cy="2028544"/>
          </a:xfrm>
          <a:prstGeom prst="rect">
            <a:avLst/>
          </a:prstGeom>
        </p:spPr>
      </p:pic>
      <p:pic>
        <p:nvPicPr>
          <p:cNvPr id="9" name="Obraz 8">
            <a:extLst>
              <a:ext uri="{FF2B5EF4-FFF2-40B4-BE49-F238E27FC236}">
                <a16:creationId xmlns:a16="http://schemas.microsoft.com/office/drawing/2014/main" id="{BEF30A9C-DA5E-4C5E-83BF-F8E9723985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498" y="2420888"/>
            <a:ext cx="3060000" cy="2028541"/>
          </a:xfrm>
          <a:prstGeom prst="rect">
            <a:avLst/>
          </a:prstGeom>
        </p:spPr>
      </p:pic>
      <p:sp>
        <p:nvSpPr>
          <p:cNvPr id="120836" name="Text Box 4">
            <a:extLst>
              <a:ext uri="{FF2B5EF4-FFF2-40B4-BE49-F238E27FC236}">
                <a16:creationId xmlns:a16="http://schemas.microsoft.com/office/drawing/2014/main" id="{AF876A9D-213C-46DD-859A-E7E80AFDBD7B}"/>
              </a:ext>
            </a:extLst>
          </p:cNvPr>
          <p:cNvSpPr txBox="1">
            <a:spLocks noChangeArrowheads="1"/>
          </p:cNvSpPr>
          <p:nvPr/>
        </p:nvSpPr>
        <p:spPr bwMode="auto">
          <a:xfrm>
            <a:off x="381000" y="13716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l-PL" altLang="pl-PL" sz="2400">
              <a:latin typeface="Times New Roman" panose="02020603050405020304" pitchFamily="18" charset="0"/>
            </a:endParaRPr>
          </a:p>
        </p:txBody>
      </p:sp>
      <p:sp>
        <p:nvSpPr>
          <p:cNvPr id="2" name="Prostokąt 1">
            <a:extLst>
              <a:ext uri="{FF2B5EF4-FFF2-40B4-BE49-F238E27FC236}">
                <a16:creationId xmlns:a16="http://schemas.microsoft.com/office/drawing/2014/main" id="{BCF7138A-2AD6-4CCC-B471-43CDD8236A86}"/>
              </a:ext>
            </a:extLst>
          </p:cNvPr>
          <p:cNvSpPr/>
          <p:nvPr/>
        </p:nvSpPr>
        <p:spPr>
          <a:xfrm>
            <a:off x="0" y="6569968"/>
            <a:ext cx="9144000" cy="288032"/>
          </a:xfrm>
          <a:prstGeom prst="rect">
            <a:avLst/>
          </a:prstGeom>
          <a:solidFill>
            <a:srgbClr val="005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Aleksander Khreptak			</a:t>
            </a:r>
            <a:r>
              <a:rPr lang="en-US" sz="14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Search for </a:t>
            </a:r>
            <a:r>
              <a:rPr lang="en-US" sz="1200" b="1" i="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η</a:t>
            </a:r>
            <a:r>
              <a:rPr lang="en-US"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-mesic </a:t>
            </a:r>
            <a:r>
              <a:rPr lang="pl-PL" sz="1200" b="1" baseline="30000"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3</a:t>
            </a:r>
            <a:r>
              <a:rPr lang="pl-PL"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He</a:t>
            </a:r>
            <a:endPar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6" name="Symbol zastępczy numeru slajdu 5">
            <a:extLst>
              <a:ext uri="{FF2B5EF4-FFF2-40B4-BE49-F238E27FC236}">
                <a16:creationId xmlns:a16="http://schemas.microsoft.com/office/drawing/2014/main" id="{9EE1092F-7522-4CA3-A3E1-DF7123B8AA53}"/>
              </a:ext>
            </a:extLst>
          </p:cNvPr>
          <p:cNvSpPr>
            <a:spLocks noGrp="1"/>
          </p:cNvSpPr>
          <p:nvPr>
            <p:ph type="sldNum" sz="quarter" idx="12"/>
          </p:nvPr>
        </p:nvSpPr>
        <p:spPr>
          <a:xfrm>
            <a:off x="6553200" y="6553150"/>
            <a:ext cx="2133600" cy="476250"/>
          </a:xfrm>
        </p:spPr>
        <p:txBody>
          <a:bodyPr/>
          <a:lstStyle/>
          <a:p>
            <a:fld id="{61C96D73-D5AB-40D4-97B7-84A1C65BADB8}" type="slidenum">
              <a:rPr lang="en-US" altLang="pl-PL" smtClean="0">
                <a:solidFill>
                  <a:schemeClr val="bg1"/>
                </a:solidFill>
                <a:latin typeface="Tahoma" panose="020B0604030504040204" pitchFamily="34" charset="0"/>
                <a:ea typeface="Tahoma" panose="020B0604030504040204" pitchFamily="34" charset="0"/>
                <a:cs typeface="Tahoma" panose="020B0604030504040204" pitchFamily="34" charset="0"/>
              </a:rPr>
              <a:pPr/>
              <a:t>11</a:t>
            </a:fld>
            <a:endParaRPr lang="en-US" alt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pole tekstowe 10">
            <a:extLst>
              <a:ext uri="{FF2B5EF4-FFF2-40B4-BE49-F238E27FC236}">
                <a16:creationId xmlns:a16="http://schemas.microsoft.com/office/drawing/2014/main" id="{5A371DF6-5773-436D-A27C-87D92A71D51E}"/>
              </a:ext>
            </a:extLst>
          </p:cNvPr>
          <p:cNvSpPr txBox="1"/>
          <p:nvPr/>
        </p:nvSpPr>
        <p:spPr>
          <a:xfrm>
            <a:off x="5850766" y="2718565"/>
            <a:ext cx="1366564" cy="400110"/>
          </a:xfrm>
          <a:prstGeom prst="rect">
            <a:avLst/>
          </a:prstGeom>
          <a:noFill/>
        </p:spPr>
        <p:txBody>
          <a:bodyPr wrap="square" rtlCol="0">
            <a:spAutoFit/>
          </a:bodyPr>
          <a:lstStyle/>
          <a:p>
            <a:pPr algn="ctr"/>
            <a:r>
              <a:rPr lang="pl-PL" sz="2000" dirty="0">
                <a:solidFill>
                  <a:srgbClr val="FF0000"/>
                </a:solidFill>
                <a:latin typeface="Tahoma" panose="020B0604030504040204" pitchFamily="34" charset="0"/>
                <a:ea typeface="Tahoma" panose="020B0604030504040204" pitchFamily="34" charset="0"/>
                <a:cs typeface="Tahoma" panose="020B0604030504040204" pitchFamily="34" charset="0"/>
              </a:rPr>
              <a:t>data</a:t>
            </a:r>
          </a:p>
        </p:txBody>
      </p:sp>
      <p:sp>
        <p:nvSpPr>
          <p:cNvPr id="10" name="Text Box 5">
            <a:extLst>
              <a:ext uri="{FF2B5EF4-FFF2-40B4-BE49-F238E27FC236}">
                <a16:creationId xmlns:a16="http://schemas.microsoft.com/office/drawing/2014/main" id="{BD44C589-E772-4363-8738-ACD338F54DE4}"/>
              </a:ext>
            </a:extLst>
          </p:cNvPr>
          <p:cNvSpPr txBox="1">
            <a:spLocks noChangeArrowheads="1"/>
          </p:cNvSpPr>
          <p:nvPr/>
        </p:nvSpPr>
        <p:spPr bwMode="auto">
          <a:xfrm>
            <a:off x="381000" y="1774783"/>
            <a:ext cx="83820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sz="2000" b="1" dirty="0" err="1">
                <a:solidFill>
                  <a:schemeClr val="tx1">
                    <a:lumMod val="75000"/>
                    <a:lumOff val="25000"/>
                  </a:schemeClr>
                </a:solidFill>
                <a:latin typeface="+mj-lt"/>
                <a:ea typeface="Tahoma" panose="020B0604030504040204" pitchFamily="34" charset="0"/>
                <a:cs typeface="Tahoma" panose="020B0604030504040204" pitchFamily="34" charset="0"/>
              </a:rPr>
              <a:t>Cuts</a:t>
            </a:r>
            <a:endParaRPr lang="pl-PL" b="1" dirty="0">
              <a:solidFill>
                <a:schemeClr val="tx1">
                  <a:lumMod val="75000"/>
                  <a:lumOff val="25000"/>
                </a:schemeClr>
              </a:solidFill>
              <a:latin typeface="+mj-lt"/>
              <a:ea typeface="Tahoma" panose="020B0604030504040204" pitchFamily="34" charset="0"/>
              <a:cs typeface="Tahoma" panose="020B0604030504040204" pitchFamily="34" charset="0"/>
            </a:endParaRPr>
          </a:p>
          <a:p>
            <a:r>
              <a:rPr lang="en-US" dirty="0">
                <a:solidFill>
                  <a:schemeClr val="tx1">
                    <a:lumMod val="75000"/>
                    <a:lumOff val="25000"/>
                  </a:schemeClr>
                </a:solidFill>
                <a:ea typeface="Tahoma" panose="020B0604030504040204" pitchFamily="34" charset="0"/>
                <a:cs typeface="Tahoma" panose="020B0604030504040204" pitchFamily="34" charset="0"/>
              </a:rPr>
              <a:t>Correlations between the polar angles </a:t>
            </a:r>
            <a:r>
              <a:rPr lang="en-US" i="1" dirty="0">
                <a:solidFill>
                  <a:schemeClr val="tx1">
                    <a:lumMod val="75000"/>
                    <a:lumOff val="25000"/>
                  </a:schemeClr>
                </a:solidFill>
                <a:ea typeface="Tahoma" panose="020B0604030504040204" pitchFamily="34" charset="0"/>
                <a:cs typeface="Tahoma" panose="020B0604030504040204" pitchFamily="34" charset="0"/>
                <a:sym typeface="Symbol" panose="05050102010706020507" pitchFamily="18" charset="2"/>
              </a:rPr>
              <a:t></a:t>
            </a:r>
            <a:r>
              <a:rPr lang="en-US" baseline="-25000" dirty="0">
                <a:solidFill>
                  <a:schemeClr val="tx1">
                    <a:lumMod val="75000"/>
                    <a:lumOff val="25000"/>
                  </a:schemeClr>
                </a:solidFill>
                <a:ea typeface="Tahoma" panose="020B0604030504040204" pitchFamily="34" charset="0"/>
                <a:cs typeface="Tahoma" panose="020B0604030504040204" pitchFamily="34" charset="0"/>
              </a:rPr>
              <a:t>FD</a:t>
            </a:r>
            <a:r>
              <a:rPr lang="en-US" dirty="0">
                <a:solidFill>
                  <a:schemeClr val="tx1">
                    <a:lumMod val="75000"/>
                    <a:lumOff val="25000"/>
                  </a:schemeClr>
                </a:solidFill>
                <a:ea typeface="Tahoma" panose="020B0604030504040204" pitchFamily="34" charset="0"/>
                <a:cs typeface="Tahoma" panose="020B0604030504040204" pitchFamily="34" charset="0"/>
              </a:rPr>
              <a:t> and </a:t>
            </a:r>
            <a:r>
              <a:rPr lang="en-US" i="1" dirty="0">
                <a:solidFill>
                  <a:schemeClr val="tx1">
                    <a:lumMod val="75000"/>
                    <a:lumOff val="25000"/>
                  </a:schemeClr>
                </a:solidFill>
                <a:ea typeface="Tahoma" panose="020B0604030504040204" pitchFamily="34" charset="0"/>
                <a:cs typeface="Tahoma" panose="020B0604030504040204" pitchFamily="34" charset="0"/>
                <a:sym typeface="Symbol" panose="05050102010706020507" pitchFamily="18" charset="2"/>
              </a:rPr>
              <a:t></a:t>
            </a:r>
            <a:r>
              <a:rPr lang="en-US" baseline="-25000" dirty="0">
                <a:solidFill>
                  <a:schemeClr val="tx1">
                    <a:lumMod val="75000"/>
                    <a:lumOff val="25000"/>
                  </a:schemeClr>
                </a:solidFill>
                <a:ea typeface="Tahoma" panose="020B0604030504040204" pitchFamily="34" charset="0"/>
                <a:cs typeface="Tahoma" panose="020B0604030504040204" pitchFamily="34" charset="0"/>
              </a:rPr>
              <a:t>CD</a:t>
            </a:r>
            <a:endParaRPr lang="pl-PL" altLang="pl-PL" sz="1600" dirty="0">
              <a:solidFill>
                <a:schemeClr val="tx1">
                  <a:lumMod val="75000"/>
                  <a:lumOff val="25000"/>
                </a:schemeClr>
              </a:solidFill>
              <a:ea typeface="Tahoma" panose="020B0604030504040204" pitchFamily="34" charset="0"/>
              <a:cs typeface="Tahoma" panose="020B0604030504040204" pitchFamily="34" charset="0"/>
            </a:endParaRPr>
          </a:p>
        </p:txBody>
      </p:sp>
      <p:sp>
        <p:nvSpPr>
          <p:cNvPr id="13" name="Text Box 5">
            <a:extLst>
              <a:ext uri="{FF2B5EF4-FFF2-40B4-BE49-F238E27FC236}">
                <a16:creationId xmlns:a16="http://schemas.microsoft.com/office/drawing/2014/main" id="{0305C120-ACBD-4F6B-887C-DEE8F0BBB014}"/>
              </a:ext>
            </a:extLst>
          </p:cNvPr>
          <p:cNvSpPr txBox="1">
            <a:spLocks noChangeArrowheads="1"/>
          </p:cNvSpPr>
          <p:nvPr/>
        </p:nvSpPr>
        <p:spPr bwMode="auto">
          <a:xfrm>
            <a:off x="381000" y="1242626"/>
            <a:ext cx="83820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Luminosity </a:t>
            </a: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determination</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via quasi-</a:t>
            </a: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free</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a:t>
            </a: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reaction</a:t>
            </a:r>
            <a:r>
              <a:rPr lang="pl-PL" sz="2000" b="1" dirty="0">
                <a:solidFill>
                  <a:srgbClr val="003399"/>
                </a:solidFill>
                <a:effectLst>
                  <a:outerShdw blurRad="38100" dist="38100" dir="2700000" algn="tl">
                    <a:srgbClr val="000000">
                      <a:alpha val="43137"/>
                    </a:srgbClr>
                  </a:outerShdw>
                </a:effectLst>
                <a:latin typeface="+mj-lt"/>
              </a:rPr>
              <a:t> </a:t>
            </a:r>
            <a:endParaRPr lang="en-US" altLang="pl-PL" sz="2000" b="1" dirty="0">
              <a:solidFill>
                <a:srgbClr val="003399"/>
              </a:solidFill>
              <a:effectLst>
                <a:outerShdw blurRad="38100" dist="38100" dir="2700000" algn="tl">
                  <a:srgbClr val="000000">
                    <a:alpha val="43137"/>
                  </a:srgbClr>
                </a:outerShdw>
              </a:effectLst>
              <a:latin typeface="+mj-lt"/>
            </a:endParaRPr>
          </a:p>
          <a:p>
            <a:endParaRPr lang="pl-PL" altLang="pl-PL" dirty="0">
              <a:solidFill>
                <a:schemeClr val="tx1">
                  <a:lumMod val="75000"/>
                  <a:lumOff val="25000"/>
                </a:schemeClr>
              </a:solidFill>
              <a:latin typeface="+mn-lt"/>
              <a:ea typeface="Tahoma" panose="020B0604030504040204" pitchFamily="34" charset="0"/>
              <a:cs typeface="Tahoma" panose="020B0604030504040204" pitchFamily="34" charset="0"/>
            </a:endParaRPr>
          </a:p>
        </p:txBody>
      </p:sp>
      <p:sp>
        <p:nvSpPr>
          <p:cNvPr id="14" name="pole tekstowe 13">
            <a:extLst>
              <a:ext uri="{FF2B5EF4-FFF2-40B4-BE49-F238E27FC236}">
                <a16:creationId xmlns:a16="http://schemas.microsoft.com/office/drawing/2014/main" id="{349FBF91-6E60-4DE1-821D-542A3BD3822B}"/>
              </a:ext>
            </a:extLst>
          </p:cNvPr>
          <p:cNvSpPr txBox="1"/>
          <p:nvPr/>
        </p:nvSpPr>
        <p:spPr>
          <a:xfrm>
            <a:off x="1512000" y="2668850"/>
            <a:ext cx="2304256" cy="400110"/>
          </a:xfrm>
          <a:prstGeom prst="rect">
            <a:avLst/>
          </a:prstGeom>
          <a:noFill/>
        </p:spPr>
        <p:txBody>
          <a:bodyPr wrap="square" rtlCol="0">
            <a:spAutoFit/>
          </a:bodyPr>
          <a:lstStyle/>
          <a:p>
            <a:pPr algn="ctr"/>
            <a:r>
              <a:rPr lang="pl-PL" sz="2000" dirty="0" err="1">
                <a:solidFill>
                  <a:srgbClr val="FF0000"/>
                </a:solidFill>
                <a:latin typeface="+mn-lt"/>
                <a:ea typeface="Tahoma" panose="020B0604030504040204" pitchFamily="34" charset="0"/>
                <a:cs typeface="Tahoma" panose="020B0604030504040204" pitchFamily="34" charset="0"/>
              </a:rPr>
              <a:t>pd</a:t>
            </a:r>
            <a:r>
              <a:rPr lang="pl-PL" sz="2000" dirty="0">
                <a:solidFill>
                  <a:srgbClr val="FF0000"/>
                </a:solidFill>
                <a:latin typeface="+mn-lt"/>
                <a:ea typeface="Tahoma" panose="020B0604030504040204" pitchFamily="34" charset="0"/>
                <a:cs typeface="Tahoma" panose="020B0604030504040204" pitchFamily="34" charset="0"/>
              </a:rPr>
              <a:t> → </a:t>
            </a:r>
            <a:r>
              <a:rPr lang="pl-PL" sz="2000" dirty="0" err="1">
                <a:solidFill>
                  <a:srgbClr val="FF0000"/>
                </a:solidFill>
                <a:latin typeface="+mn-lt"/>
                <a:ea typeface="Tahoma" panose="020B0604030504040204" pitchFamily="34" charset="0"/>
                <a:cs typeface="Tahoma" panose="020B0604030504040204" pitchFamily="34" charset="0"/>
              </a:rPr>
              <a:t>ppn</a:t>
            </a:r>
            <a:r>
              <a:rPr lang="pl-PL" sz="2000" baseline="-25000" dirty="0" err="1">
                <a:solidFill>
                  <a:srgbClr val="FF0000"/>
                </a:solidFill>
                <a:latin typeface="+mn-lt"/>
                <a:ea typeface="Tahoma" panose="020B0604030504040204" pitchFamily="34" charset="0"/>
                <a:cs typeface="Tahoma" panose="020B0604030504040204" pitchFamily="34" charset="0"/>
              </a:rPr>
              <a:t>spectator</a:t>
            </a:r>
            <a:endParaRPr lang="pl-PL" sz="2000" baseline="-25000" dirty="0">
              <a:solidFill>
                <a:srgbClr val="FF0000"/>
              </a:solidFill>
              <a:latin typeface="+mn-lt"/>
              <a:ea typeface="Tahoma" panose="020B0604030504040204" pitchFamily="34" charset="0"/>
              <a:cs typeface="Tahoma" panose="020B0604030504040204" pitchFamily="34" charset="0"/>
            </a:endParaRPr>
          </a:p>
        </p:txBody>
      </p:sp>
      <p:pic>
        <p:nvPicPr>
          <p:cNvPr id="17" name="Obraz 16">
            <a:extLst>
              <a:ext uri="{FF2B5EF4-FFF2-40B4-BE49-F238E27FC236}">
                <a16:creationId xmlns:a16="http://schemas.microsoft.com/office/drawing/2014/main" id="{5D9F2A0E-63D8-49AA-B192-9E97AA58C6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4441378"/>
            <a:ext cx="3060000" cy="2083966"/>
          </a:xfrm>
          <a:prstGeom prst="rect">
            <a:avLst/>
          </a:prstGeom>
        </p:spPr>
      </p:pic>
      <p:pic>
        <p:nvPicPr>
          <p:cNvPr id="8" name="Obraz 7">
            <a:extLst>
              <a:ext uri="{FF2B5EF4-FFF2-40B4-BE49-F238E27FC236}">
                <a16:creationId xmlns:a16="http://schemas.microsoft.com/office/drawing/2014/main" id="{5F7B95ED-966E-425E-99AB-2F2C8F9CC2AC}"/>
              </a:ext>
            </a:extLst>
          </p:cNvPr>
          <p:cNvPicPr>
            <a:picLocks noChangeAspect="1"/>
          </p:cNvPicPr>
          <p:nvPr/>
        </p:nvPicPr>
        <p:blipFill rotWithShape="1">
          <a:blip r:embed="rId6">
            <a:extLst>
              <a:ext uri="{28A0092B-C50C-407E-A947-70E740481C1C}">
                <a14:useLocalDpi xmlns:a14="http://schemas.microsoft.com/office/drawing/2010/main" val="0"/>
              </a:ext>
            </a:extLst>
          </a:blip>
          <a:srcRect l="6677" t="4526" b="4526"/>
          <a:stretch/>
        </p:blipFill>
        <p:spPr>
          <a:xfrm>
            <a:off x="1140498" y="4406110"/>
            <a:ext cx="3060000" cy="2029365"/>
          </a:xfrm>
          <a:prstGeom prst="rect">
            <a:avLst/>
          </a:prstGeom>
        </p:spPr>
      </p:pic>
      <p:sp>
        <p:nvSpPr>
          <p:cNvPr id="16" name="pole tekstowe 15">
            <a:extLst>
              <a:ext uri="{FF2B5EF4-FFF2-40B4-BE49-F238E27FC236}">
                <a16:creationId xmlns:a16="http://schemas.microsoft.com/office/drawing/2014/main" id="{5B634E6B-7B38-4230-8E2C-5C6CCB66F563}"/>
              </a:ext>
            </a:extLst>
          </p:cNvPr>
          <p:cNvSpPr txBox="1"/>
          <p:nvPr/>
        </p:nvSpPr>
        <p:spPr>
          <a:xfrm>
            <a:off x="1475656" y="4685074"/>
            <a:ext cx="2304256" cy="400110"/>
          </a:xfrm>
          <a:prstGeom prst="rect">
            <a:avLst/>
          </a:prstGeom>
          <a:noFill/>
        </p:spPr>
        <p:txBody>
          <a:bodyPr wrap="square" rtlCol="0">
            <a:spAutoFit/>
          </a:bodyPr>
          <a:lstStyle/>
          <a:p>
            <a:pPr algn="ctr"/>
            <a:r>
              <a:rPr lang="pl-PL" sz="2000" dirty="0" err="1">
                <a:solidFill>
                  <a:srgbClr val="FF0000"/>
                </a:solidFill>
                <a:latin typeface="+mn-lt"/>
                <a:ea typeface="Tahoma" panose="020B0604030504040204" pitchFamily="34" charset="0"/>
                <a:cs typeface="Tahoma" panose="020B0604030504040204" pitchFamily="34" charset="0"/>
              </a:rPr>
              <a:t>pd</a:t>
            </a:r>
            <a:r>
              <a:rPr lang="pl-PL" sz="2000" dirty="0">
                <a:solidFill>
                  <a:srgbClr val="FF0000"/>
                </a:solidFill>
                <a:latin typeface="+mn-lt"/>
                <a:ea typeface="Tahoma" panose="020B0604030504040204" pitchFamily="34" charset="0"/>
                <a:cs typeface="Tahoma" panose="020B0604030504040204" pitchFamily="34" charset="0"/>
              </a:rPr>
              <a:t> → </a:t>
            </a:r>
            <a:r>
              <a:rPr lang="pl-PL" sz="2000" dirty="0" err="1">
                <a:solidFill>
                  <a:srgbClr val="FF0000"/>
                </a:solidFill>
                <a:latin typeface="+mn-lt"/>
                <a:ea typeface="Tahoma" panose="020B0604030504040204" pitchFamily="34" charset="0"/>
                <a:cs typeface="Tahoma" panose="020B0604030504040204" pitchFamily="34" charset="0"/>
              </a:rPr>
              <a:t>pd</a:t>
            </a:r>
            <a:endParaRPr lang="pl-PL" sz="2000" baseline="-25000" dirty="0">
              <a:solidFill>
                <a:srgbClr val="FF0000"/>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17719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4">
            <a:extLst>
              <a:ext uri="{FF2B5EF4-FFF2-40B4-BE49-F238E27FC236}">
                <a16:creationId xmlns:a16="http://schemas.microsoft.com/office/drawing/2014/main" id="{AF876A9D-213C-46DD-859A-E7E80AFDBD7B}"/>
              </a:ext>
            </a:extLst>
          </p:cNvPr>
          <p:cNvSpPr txBox="1">
            <a:spLocks noChangeArrowheads="1"/>
          </p:cNvSpPr>
          <p:nvPr/>
        </p:nvSpPr>
        <p:spPr bwMode="auto">
          <a:xfrm>
            <a:off x="381000" y="13716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l-PL" altLang="pl-PL" sz="2400">
              <a:latin typeface="Times New Roman" panose="02020603050405020304" pitchFamily="18" charset="0"/>
            </a:endParaRPr>
          </a:p>
        </p:txBody>
      </p:sp>
      <mc:AlternateContent xmlns:mc="http://schemas.openxmlformats.org/markup-compatibility/2006">
        <mc:Choice xmlns:a14="http://schemas.microsoft.com/office/drawing/2010/main" Requires="a14">
          <p:sp>
            <p:nvSpPr>
              <p:cNvPr id="120837" name="Text Box 5">
                <a:extLst>
                  <a:ext uri="{FF2B5EF4-FFF2-40B4-BE49-F238E27FC236}">
                    <a16:creationId xmlns:a16="http://schemas.microsoft.com/office/drawing/2014/main" id="{C7A2C4D5-7416-4C45-8309-1402D597A572}"/>
                  </a:ext>
                </a:extLst>
              </p:cNvPr>
              <p:cNvSpPr txBox="1">
                <a:spLocks noChangeArrowheads="1"/>
              </p:cNvSpPr>
              <p:nvPr/>
            </p:nvSpPr>
            <p:spPr bwMode="auto">
              <a:xfrm>
                <a:off x="381000" y="1700808"/>
                <a:ext cx="8382000" cy="16375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just">
                  <a:spcBef>
                    <a:spcPct val="50000"/>
                  </a:spcBef>
                </a:pPr>
                <a:r>
                  <a:rPr lang="pl-PL" b="1" dirty="0" err="1">
                    <a:solidFill>
                      <a:schemeClr val="tx1">
                        <a:lumMod val="75000"/>
                        <a:lumOff val="25000"/>
                      </a:schemeClr>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Calculations</a:t>
                </a:r>
                <a:endParaRPr lang="pl-PL" b="1" dirty="0">
                  <a:solidFill>
                    <a:schemeClr val="tx1">
                      <a:lumMod val="75000"/>
                      <a:lumOff val="25000"/>
                    </a:schemeClr>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a:p>
                <a:pPr algn="just">
                  <a:spcBef>
                    <a:spcPct val="50000"/>
                  </a:spcBef>
                </a:pPr>
                <a:r>
                  <a:rPr lang="en-US" dirty="0">
                    <a:solidFill>
                      <a:schemeClr val="tx1">
                        <a:lumMod val="75000"/>
                        <a:lumOff val="25000"/>
                      </a:schemeClr>
                    </a:solidFill>
                    <a:latin typeface="+mn-lt"/>
                  </a:rPr>
                  <a:t>In the case of quasi-free proton-proton scattering the formula for the calculation of the integrated luminosity [</a:t>
                </a:r>
                <a:r>
                  <a:rPr lang="pl-PL" dirty="0">
                    <a:solidFill>
                      <a:schemeClr val="tx1">
                        <a:lumMod val="75000"/>
                        <a:lumOff val="25000"/>
                      </a:schemeClr>
                    </a:solidFill>
                    <a:latin typeface="+mn-lt"/>
                  </a:rPr>
                  <a:t>4</a:t>
                </a:r>
                <a:r>
                  <a:rPr lang="en-US" dirty="0">
                    <a:solidFill>
                      <a:schemeClr val="tx1">
                        <a:lumMod val="75000"/>
                        <a:lumOff val="25000"/>
                      </a:schemeClr>
                    </a:solidFill>
                    <a:latin typeface="+mn-lt"/>
                  </a:rPr>
                  <a:t>]:</a:t>
                </a:r>
                <a:endParaRPr lang="pl-PL" dirty="0">
                  <a:solidFill>
                    <a:schemeClr val="tx1">
                      <a:lumMod val="75000"/>
                      <a:lumOff val="25000"/>
                    </a:schemeClr>
                  </a:solidFill>
                  <a:latin typeface="+mn-lt"/>
                </a:endParaRPr>
              </a:p>
              <a:p>
                <a:pPr algn="ctr">
                  <a:spcBef>
                    <a:spcPct val="50000"/>
                  </a:spcBef>
                </a:pPr>
                <a14:m>
                  <m:oMathPara xmlns:m="http://schemas.openxmlformats.org/officeDocument/2006/math">
                    <m:oMathParaPr>
                      <m:jc m:val="centerGroup"/>
                    </m:oMathParaPr>
                    <m:oMath xmlns:m="http://schemas.openxmlformats.org/officeDocument/2006/math">
                      <m:sSub>
                        <m:sSubPr>
                          <m:ctrlPr>
                            <a:rPr lang="pl-PL" altLang="pl-PL" i="1" smtClean="0">
                              <a:solidFill>
                                <a:schemeClr val="tx1">
                                  <a:lumMod val="75000"/>
                                  <a:lumOff val="25000"/>
                                </a:schemeClr>
                              </a:solidFill>
                              <a:latin typeface="Cambria Math" panose="02040503050406030204" pitchFamily="18" charset="0"/>
                              <a:ea typeface="Tahoma" panose="020B0604030504040204" pitchFamily="34" charset="0"/>
                              <a:cs typeface="Tahoma" panose="020B0604030504040204" pitchFamily="34" charset="0"/>
                            </a:rPr>
                          </m:ctrlPr>
                        </m:sSubPr>
                        <m:e>
                          <m:r>
                            <a:rPr lang="pl-PL" altLang="pl-PL" b="0" i="1" smtClean="0">
                              <a:solidFill>
                                <a:schemeClr val="tx1">
                                  <a:lumMod val="75000"/>
                                  <a:lumOff val="25000"/>
                                </a:schemeClr>
                              </a:solidFill>
                              <a:latin typeface="Cambria Math" panose="02040503050406030204" pitchFamily="18" charset="0"/>
                              <a:ea typeface="Tahoma" panose="020B0604030504040204" pitchFamily="34" charset="0"/>
                              <a:cs typeface="Tahoma" panose="020B0604030504040204" pitchFamily="34" charset="0"/>
                            </a:rPr>
                            <m:t>𝐿</m:t>
                          </m:r>
                        </m:e>
                        <m:sub>
                          <m:r>
                            <a:rPr lang="pl-PL" altLang="pl-PL" b="0" i="1" smtClean="0">
                              <a:solidFill>
                                <a:schemeClr val="tx1">
                                  <a:lumMod val="75000"/>
                                  <a:lumOff val="25000"/>
                                </a:schemeClr>
                              </a:solidFill>
                              <a:latin typeface="Cambria Math" panose="02040503050406030204" pitchFamily="18" charset="0"/>
                              <a:ea typeface="Tahoma" panose="020B0604030504040204" pitchFamily="34" charset="0"/>
                              <a:cs typeface="Tahoma" panose="020B0604030504040204" pitchFamily="34" charset="0"/>
                            </a:rPr>
                            <m:t>𝑝𝑑</m:t>
                          </m:r>
                          <m:r>
                            <a:rPr lang="pl-PL" altLang="pl-PL" b="0" i="1" smtClean="0">
                              <a:solidFill>
                                <a:schemeClr val="tx1">
                                  <a:lumMod val="75000"/>
                                  <a:lumOff val="25000"/>
                                </a:schemeClr>
                              </a:solidFill>
                              <a:latin typeface="Cambria Math" panose="02040503050406030204" pitchFamily="18" charset="0"/>
                              <a:ea typeface="Cambria Math" panose="02040503050406030204" pitchFamily="18" charset="0"/>
                              <a:cs typeface="Tahoma" panose="020B0604030504040204" pitchFamily="34" charset="0"/>
                            </a:rPr>
                            <m:t>→</m:t>
                          </m:r>
                          <m:r>
                            <a:rPr lang="pl-PL" altLang="pl-PL" b="0" i="1" smtClean="0">
                              <a:solidFill>
                                <a:schemeClr val="tx1">
                                  <a:lumMod val="75000"/>
                                  <a:lumOff val="25000"/>
                                </a:schemeClr>
                              </a:solidFill>
                              <a:latin typeface="Cambria Math" panose="02040503050406030204" pitchFamily="18" charset="0"/>
                              <a:ea typeface="Cambria Math" panose="02040503050406030204" pitchFamily="18" charset="0"/>
                              <a:cs typeface="Tahoma" panose="020B0604030504040204" pitchFamily="34" charset="0"/>
                            </a:rPr>
                            <m:t>𝑝𝑝</m:t>
                          </m:r>
                          <m:sSub>
                            <m:sSubPr>
                              <m:ctrlPr>
                                <a:rPr lang="pl-PL" altLang="pl-PL" b="0" i="1" smtClean="0">
                                  <a:solidFill>
                                    <a:schemeClr val="tx1">
                                      <a:lumMod val="75000"/>
                                      <a:lumOff val="25000"/>
                                    </a:schemeClr>
                                  </a:solidFill>
                                  <a:latin typeface="Cambria Math" panose="02040503050406030204" pitchFamily="18" charset="0"/>
                                  <a:ea typeface="Cambria Math" panose="02040503050406030204" pitchFamily="18" charset="0"/>
                                  <a:cs typeface="Tahoma" panose="020B0604030504040204" pitchFamily="34" charset="0"/>
                                </a:rPr>
                              </m:ctrlPr>
                            </m:sSubPr>
                            <m:e>
                              <m:r>
                                <a:rPr lang="pl-PL" altLang="pl-PL" b="0" i="1" smtClean="0">
                                  <a:solidFill>
                                    <a:schemeClr val="tx1">
                                      <a:lumMod val="75000"/>
                                      <a:lumOff val="25000"/>
                                    </a:schemeClr>
                                  </a:solidFill>
                                  <a:latin typeface="Cambria Math" panose="02040503050406030204" pitchFamily="18" charset="0"/>
                                  <a:ea typeface="Cambria Math" panose="02040503050406030204" pitchFamily="18" charset="0"/>
                                  <a:cs typeface="Tahoma" panose="020B0604030504040204" pitchFamily="34" charset="0"/>
                                </a:rPr>
                                <m:t>𝑛</m:t>
                              </m:r>
                            </m:e>
                            <m:sub>
                              <m:r>
                                <a:rPr lang="pl-PL" altLang="pl-PL" b="0" i="1" smtClean="0">
                                  <a:solidFill>
                                    <a:schemeClr val="tx1">
                                      <a:lumMod val="75000"/>
                                      <a:lumOff val="25000"/>
                                    </a:schemeClr>
                                  </a:solidFill>
                                  <a:latin typeface="Cambria Math" panose="02040503050406030204" pitchFamily="18" charset="0"/>
                                  <a:ea typeface="Cambria Math" panose="02040503050406030204" pitchFamily="18" charset="0"/>
                                  <a:cs typeface="Tahoma" panose="020B0604030504040204" pitchFamily="34" charset="0"/>
                                </a:rPr>
                                <m:t>𝑠𝑝𝑒𝑐𝑡𝑎𝑡𝑜𝑟</m:t>
                              </m:r>
                            </m:sub>
                          </m:sSub>
                        </m:sub>
                      </m:sSub>
                      <m:r>
                        <a:rPr lang="pl-PL" altLang="pl-PL" b="0" i="1" smtClean="0">
                          <a:solidFill>
                            <a:schemeClr val="tx1">
                              <a:lumMod val="75000"/>
                              <a:lumOff val="25000"/>
                            </a:schemeClr>
                          </a:solidFill>
                          <a:latin typeface="Cambria Math" panose="02040503050406030204" pitchFamily="18" charset="0"/>
                          <a:ea typeface="Tahoma" panose="020B0604030504040204" pitchFamily="34" charset="0"/>
                          <a:cs typeface="Tahoma" panose="020B0604030504040204" pitchFamily="34" charset="0"/>
                        </a:rPr>
                        <m:t>=</m:t>
                      </m:r>
                      <m:f>
                        <m:fPr>
                          <m:ctrlPr>
                            <a:rPr lang="pl-PL" altLang="pl-PL" b="0" i="1" smtClean="0">
                              <a:solidFill>
                                <a:schemeClr val="tx1">
                                  <a:lumMod val="75000"/>
                                  <a:lumOff val="25000"/>
                                </a:schemeClr>
                              </a:solidFill>
                              <a:latin typeface="Cambria Math" panose="02040503050406030204" pitchFamily="18" charset="0"/>
                              <a:ea typeface="Tahoma" panose="020B0604030504040204" pitchFamily="34" charset="0"/>
                              <a:cs typeface="Tahoma" panose="020B0604030504040204" pitchFamily="34" charset="0"/>
                            </a:rPr>
                          </m:ctrlPr>
                        </m:fPr>
                        <m:num>
                          <m:sSub>
                            <m:sSubPr>
                              <m:ctrlPr>
                                <a:rPr lang="pl-PL" altLang="pl-PL" i="1">
                                  <a:solidFill>
                                    <a:schemeClr val="tx1">
                                      <a:lumMod val="75000"/>
                                      <a:lumOff val="25000"/>
                                    </a:schemeClr>
                                  </a:solidFill>
                                  <a:latin typeface="Cambria Math" panose="02040503050406030204" pitchFamily="18" charset="0"/>
                                  <a:ea typeface="Tahoma" panose="020B0604030504040204" pitchFamily="34" charset="0"/>
                                  <a:cs typeface="Tahoma" panose="020B0604030504040204" pitchFamily="34" charset="0"/>
                                </a:rPr>
                              </m:ctrlPr>
                            </m:sSubPr>
                            <m:e>
                              <m:r>
                                <a:rPr lang="pl-PL" altLang="pl-PL" i="1">
                                  <a:solidFill>
                                    <a:schemeClr val="tx1">
                                      <a:lumMod val="75000"/>
                                      <a:lumOff val="25000"/>
                                    </a:schemeClr>
                                  </a:solidFill>
                                  <a:latin typeface="Cambria Math" panose="02040503050406030204" pitchFamily="18" charset="0"/>
                                  <a:ea typeface="Tahoma" panose="020B0604030504040204" pitchFamily="34" charset="0"/>
                                  <a:cs typeface="Tahoma" panose="020B0604030504040204" pitchFamily="34" charset="0"/>
                                </a:rPr>
                                <m:t>𝑁</m:t>
                              </m:r>
                            </m:e>
                            <m:sub>
                              <m:r>
                                <a:rPr lang="pl-PL" altLang="pl-PL" i="1">
                                  <a:solidFill>
                                    <a:schemeClr val="tx1">
                                      <a:lumMod val="75000"/>
                                      <a:lumOff val="25000"/>
                                    </a:schemeClr>
                                  </a:solidFill>
                                  <a:latin typeface="Cambria Math" panose="02040503050406030204" pitchFamily="18" charset="0"/>
                                  <a:ea typeface="Tahoma" panose="020B0604030504040204" pitchFamily="34" charset="0"/>
                                  <a:cs typeface="Tahoma" panose="020B0604030504040204" pitchFamily="34" charset="0"/>
                                </a:rPr>
                                <m:t>0</m:t>
                              </m:r>
                            </m:sub>
                          </m:sSub>
                        </m:num>
                        <m:den>
                          <m:r>
                            <a:rPr lang="pl-PL" altLang="pl-PL" b="0" i="1" smtClean="0">
                              <a:solidFill>
                                <a:schemeClr val="tx1">
                                  <a:lumMod val="75000"/>
                                  <a:lumOff val="25000"/>
                                </a:schemeClr>
                              </a:solidFill>
                              <a:latin typeface="Cambria Math" panose="02040503050406030204" pitchFamily="18" charset="0"/>
                              <a:ea typeface="Tahoma" panose="020B0604030504040204" pitchFamily="34" charset="0"/>
                              <a:cs typeface="Tahoma" panose="020B0604030504040204" pitchFamily="34" charset="0"/>
                            </a:rPr>
                            <m:t>2</m:t>
                          </m:r>
                          <m:r>
                            <a:rPr lang="pl-PL" altLang="pl-PL" b="0" i="1" smtClean="0">
                              <a:solidFill>
                                <a:schemeClr val="tx1">
                                  <a:lumMod val="75000"/>
                                  <a:lumOff val="25000"/>
                                </a:schemeClr>
                              </a:solidFill>
                              <a:latin typeface="Cambria Math" panose="02040503050406030204" pitchFamily="18" charset="0"/>
                              <a:ea typeface="Cambria Math" panose="02040503050406030204" pitchFamily="18" charset="0"/>
                              <a:cs typeface="Tahoma" panose="020B0604030504040204" pitchFamily="34" charset="0"/>
                            </a:rPr>
                            <m:t>𝜋</m:t>
                          </m:r>
                        </m:den>
                      </m:f>
                      <m:f>
                        <m:fPr>
                          <m:ctrlPr>
                            <a:rPr lang="pl-PL" altLang="pl-PL" b="0" i="1" smtClean="0">
                              <a:solidFill>
                                <a:schemeClr val="tx1">
                                  <a:lumMod val="75000"/>
                                  <a:lumOff val="25000"/>
                                </a:schemeClr>
                              </a:solidFill>
                              <a:latin typeface="Cambria Math" panose="02040503050406030204" pitchFamily="18" charset="0"/>
                              <a:ea typeface="Tahoma" panose="020B0604030504040204" pitchFamily="34" charset="0"/>
                              <a:cs typeface="Tahoma" panose="020B0604030504040204" pitchFamily="34" charset="0"/>
                            </a:rPr>
                          </m:ctrlPr>
                        </m:fPr>
                        <m:num>
                          <m:sSub>
                            <m:sSubPr>
                              <m:ctrlPr>
                                <a:rPr lang="pl-PL" altLang="pl-PL" i="1">
                                  <a:solidFill>
                                    <a:schemeClr val="tx1">
                                      <a:lumMod val="75000"/>
                                      <a:lumOff val="25000"/>
                                    </a:schemeClr>
                                  </a:solidFill>
                                  <a:latin typeface="Cambria Math" panose="02040503050406030204" pitchFamily="18" charset="0"/>
                                  <a:ea typeface="Tahoma" panose="020B0604030504040204" pitchFamily="34" charset="0"/>
                                  <a:cs typeface="Tahoma" panose="020B0604030504040204" pitchFamily="34" charset="0"/>
                                </a:rPr>
                              </m:ctrlPr>
                            </m:sSubPr>
                            <m:e>
                              <m:r>
                                <a:rPr lang="pl-PL" altLang="pl-PL" i="1">
                                  <a:solidFill>
                                    <a:schemeClr val="tx1">
                                      <a:lumMod val="75000"/>
                                      <a:lumOff val="25000"/>
                                    </a:schemeClr>
                                  </a:solidFill>
                                  <a:latin typeface="Cambria Math" panose="02040503050406030204" pitchFamily="18" charset="0"/>
                                  <a:ea typeface="Tahoma" panose="020B0604030504040204" pitchFamily="34" charset="0"/>
                                  <a:cs typeface="Tahoma" panose="020B0604030504040204" pitchFamily="34" charset="0"/>
                                </a:rPr>
                                <m:t>𝑁</m:t>
                              </m:r>
                            </m:e>
                            <m:sub>
                              <m:r>
                                <a:rPr lang="pl-PL" altLang="pl-PL" b="0" i="1" smtClean="0">
                                  <a:solidFill>
                                    <a:schemeClr val="tx1">
                                      <a:lumMod val="75000"/>
                                      <a:lumOff val="25000"/>
                                    </a:schemeClr>
                                  </a:solidFill>
                                  <a:latin typeface="Cambria Math" panose="02040503050406030204" pitchFamily="18" charset="0"/>
                                  <a:ea typeface="Tahoma" panose="020B0604030504040204" pitchFamily="34" charset="0"/>
                                  <a:cs typeface="Tahoma" panose="020B0604030504040204" pitchFamily="34" charset="0"/>
                                </a:rPr>
                                <m:t>𝑒𝑥𝑝</m:t>
                              </m:r>
                            </m:sub>
                          </m:sSub>
                        </m:num>
                        <m:den>
                          <m:sSub>
                            <m:sSubPr>
                              <m:ctrlPr>
                                <a:rPr lang="pl-PL" altLang="pl-PL" i="1">
                                  <a:solidFill>
                                    <a:schemeClr val="tx1">
                                      <a:lumMod val="75000"/>
                                      <a:lumOff val="25000"/>
                                    </a:schemeClr>
                                  </a:solidFill>
                                  <a:latin typeface="Cambria Math" panose="02040503050406030204" pitchFamily="18" charset="0"/>
                                  <a:ea typeface="Tahoma" panose="020B0604030504040204" pitchFamily="34" charset="0"/>
                                  <a:cs typeface="Tahoma" panose="020B0604030504040204" pitchFamily="34" charset="0"/>
                                </a:rPr>
                              </m:ctrlPr>
                            </m:sSubPr>
                            <m:e>
                              <m:r>
                                <a:rPr lang="pl-PL" altLang="pl-PL" i="1">
                                  <a:solidFill>
                                    <a:schemeClr val="tx1">
                                      <a:lumMod val="75000"/>
                                      <a:lumOff val="25000"/>
                                    </a:schemeClr>
                                  </a:solidFill>
                                  <a:latin typeface="Cambria Math" panose="02040503050406030204" pitchFamily="18" charset="0"/>
                                  <a:ea typeface="Tahoma" panose="020B0604030504040204" pitchFamily="34" charset="0"/>
                                  <a:cs typeface="Tahoma" panose="020B0604030504040204" pitchFamily="34" charset="0"/>
                                </a:rPr>
                                <m:t>𝑁</m:t>
                              </m:r>
                            </m:e>
                            <m:sub>
                              <m:r>
                                <a:rPr lang="pl-PL" altLang="pl-PL" b="0" i="1" smtClean="0">
                                  <a:solidFill>
                                    <a:schemeClr val="tx1">
                                      <a:lumMod val="75000"/>
                                      <a:lumOff val="25000"/>
                                    </a:schemeClr>
                                  </a:solidFill>
                                  <a:latin typeface="Cambria Math" panose="02040503050406030204" pitchFamily="18" charset="0"/>
                                  <a:ea typeface="Tahoma" panose="020B0604030504040204" pitchFamily="34" charset="0"/>
                                  <a:cs typeface="Tahoma" panose="020B0604030504040204" pitchFamily="34" charset="0"/>
                                </a:rPr>
                                <m:t>𝑊𝑀𝐶</m:t>
                              </m:r>
                            </m:sub>
                          </m:sSub>
                        </m:den>
                      </m:f>
                    </m:oMath>
                  </m:oMathPara>
                </a14:m>
                <a:endParaRPr lang="pl-PL" altLang="pl-PL" dirty="0">
                  <a:solidFill>
                    <a:schemeClr val="tx1">
                      <a:lumMod val="75000"/>
                      <a:lumOff val="25000"/>
                    </a:schemeClr>
                  </a:solidFill>
                  <a:latin typeface="+mn-lt"/>
                </a:endParaRPr>
              </a:p>
            </p:txBody>
          </p:sp>
        </mc:Choice>
        <mc:Fallback>
          <p:sp>
            <p:nvSpPr>
              <p:cNvPr id="120837" name="Text Box 5">
                <a:extLst>
                  <a:ext uri="{FF2B5EF4-FFF2-40B4-BE49-F238E27FC236}">
                    <a16:creationId xmlns:a16="http://schemas.microsoft.com/office/drawing/2014/main" id="{C7A2C4D5-7416-4C45-8309-1402D597A572}"/>
                  </a:ext>
                </a:extLst>
              </p:cNvPr>
              <p:cNvSpPr txBox="1">
                <a:spLocks noRot="1" noChangeAspect="1" noMove="1" noResize="1" noEditPoints="1" noAdjustHandles="1" noChangeArrowheads="1" noChangeShapeType="1" noTextEdit="1"/>
              </p:cNvSpPr>
              <p:nvPr/>
            </p:nvSpPr>
            <p:spPr bwMode="auto">
              <a:xfrm>
                <a:off x="381000" y="1700808"/>
                <a:ext cx="8382000" cy="1637500"/>
              </a:xfrm>
              <a:prstGeom prst="rect">
                <a:avLst/>
              </a:prstGeom>
              <a:blipFill>
                <a:blip r:embed="rId3"/>
                <a:stretch>
                  <a:fillRect l="-727" t="-2230" r="-58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l-PL">
                    <a:noFill/>
                  </a:rPr>
                  <a:t> </a:t>
                </a:r>
              </a:p>
            </p:txBody>
          </p:sp>
        </mc:Fallback>
      </mc:AlternateContent>
      <p:sp>
        <p:nvSpPr>
          <p:cNvPr id="2" name="Prostokąt 1">
            <a:extLst>
              <a:ext uri="{FF2B5EF4-FFF2-40B4-BE49-F238E27FC236}">
                <a16:creationId xmlns:a16="http://schemas.microsoft.com/office/drawing/2014/main" id="{BCF7138A-2AD6-4CCC-B471-43CDD8236A86}"/>
              </a:ext>
            </a:extLst>
          </p:cNvPr>
          <p:cNvSpPr/>
          <p:nvPr/>
        </p:nvSpPr>
        <p:spPr>
          <a:xfrm>
            <a:off x="0" y="6569968"/>
            <a:ext cx="9144000" cy="288032"/>
          </a:xfrm>
          <a:prstGeom prst="rect">
            <a:avLst/>
          </a:prstGeom>
          <a:solidFill>
            <a:srgbClr val="005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Aleksander Khreptak			</a:t>
            </a:r>
            <a:r>
              <a:rPr lang="en-US" sz="14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Search for </a:t>
            </a:r>
            <a:r>
              <a:rPr lang="en-US" sz="1200" b="1" i="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η</a:t>
            </a:r>
            <a:r>
              <a:rPr lang="en-US"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-mesic </a:t>
            </a:r>
            <a:r>
              <a:rPr lang="pl-PL" sz="1200" b="1" baseline="30000"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3</a:t>
            </a:r>
            <a:r>
              <a:rPr lang="pl-PL"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He</a:t>
            </a:r>
            <a:endPar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6" name="Symbol zastępczy numeru slajdu 5">
            <a:extLst>
              <a:ext uri="{FF2B5EF4-FFF2-40B4-BE49-F238E27FC236}">
                <a16:creationId xmlns:a16="http://schemas.microsoft.com/office/drawing/2014/main" id="{9EE1092F-7522-4CA3-A3E1-DF7123B8AA53}"/>
              </a:ext>
            </a:extLst>
          </p:cNvPr>
          <p:cNvSpPr>
            <a:spLocks noGrp="1"/>
          </p:cNvSpPr>
          <p:nvPr>
            <p:ph type="sldNum" sz="quarter" idx="12"/>
          </p:nvPr>
        </p:nvSpPr>
        <p:spPr>
          <a:xfrm>
            <a:off x="6553200" y="6553150"/>
            <a:ext cx="2133600" cy="476250"/>
          </a:xfrm>
        </p:spPr>
        <p:txBody>
          <a:bodyPr/>
          <a:lstStyle/>
          <a:p>
            <a:fld id="{61C96D73-D5AB-40D4-97B7-84A1C65BADB8}" type="slidenum">
              <a:rPr lang="en-US" altLang="pl-PL" smtClean="0">
                <a:solidFill>
                  <a:schemeClr val="bg1"/>
                </a:solidFill>
                <a:latin typeface="Tahoma" panose="020B0604030504040204" pitchFamily="34" charset="0"/>
                <a:ea typeface="Tahoma" panose="020B0604030504040204" pitchFamily="34" charset="0"/>
                <a:cs typeface="Tahoma" panose="020B0604030504040204" pitchFamily="34" charset="0"/>
              </a:rPr>
              <a:pPr/>
              <a:t>12</a:t>
            </a:fld>
            <a:endParaRPr lang="en-US" alt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Obraz 6">
            <a:extLst>
              <a:ext uri="{FF2B5EF4-FFF2-40B4-BE49-F238E27FC236}">
                <a16:creationId xmlns:a16="http://schemas.microsoft.com/office/drawing/2014/main" id="{2C48A77B-38B3-4853-8354-C1BBED2DB249}"/>
              </a:ext>
            </a:extLst>
          </p:cNvPr>
          <p:cNvPicPr>
            <a:picLocks noChangeAspect="1"/>
          </p:cNvPicPr>
          <p:nvPr/>
        </p:nvPicPr>
        <p:blipFill rotWithShape="1">
          <a:blip r:embed="rId4">
            <a:extLst>
              <a:ext uri="{28A0092B-C50C-407E-A947-70E740481C1C}">
                <a14:useLocalDpi xmlns:a14="http://schemas.microsoft.com/office/drawing/2010/main" val="0"/>
              </a:ext>
            </a:extLst>
          </a:blip>
          <a:srcRect t="3542" r="5779"/>
          <a:stretch/>
        </p:blipFill>
        <p:spPr>
          <a:xfrm>
            <a:off x="4716016" y="3284984"/>
            <a:ext cx="4104456" cy="2861635"/>
          </a:xfrm>
          <a:prstGeom prst="rect">
            <a:avLst/>
          </a:prstGeom>
        </p:spPr>
      </p:pic>
      <p:sp>
        <p:nvSpPr>
          <p:cNvPr id="8" name="Text Box 5">
            <a:extLst>
              <a:ext uri="{FF2B5EF4-FFF2-40B4-BE49-F238E27FC236}">
                <a16:creationId xmlns:a16="http://schemas.microsoft.com/office/drawing/2014/main" id="{08734459-3217-42B3-B11F-CD295D5525E0}"/>
              </a:ext>
            </a:extLst>
          </p:cNvPr>
          <p:cNvSpPr txBox="1">
            <a:spLocks noChangeArrowheads="1"/>
          </p:cNvSpPr>
          <p:nvPr/>
        </p:nvSpPr>
        <p:spPr bwMode="auto">
          <a:xfrm>
            <a:off x="381000" y="1242626"/>
            <a:ext cx="83820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Luminosity </a:t>
            </a: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determination</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via quasi-</a:t>
            </a: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free</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a:t>
            </a: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reaction</a:t>
            </a:r>
            <a:r>
              <a:rPr lang="pl-PL" sz="2000" b="1" dirty="0">
                <a:solidFill>
                  <a:srgbClr val="003399"/>
                </a:solidFill>
                <a:effectLst>
                  <a:outerShdw blurRad="38100" dist="38100" dir="2700000" algn="tl">
                    <a:srgbClr val="000000">
                      <a:alpha val="43137"/>
                    </a:srgbClr>
                  </a:outerShdw>
                </a:effectLst>
                <a:latin typeface="+mj-lt"/>
              </a:rPr>
              <a:t> </a:t>
            </a:r>
            <a:endParaRPr lang="en-US" altLang="pl-PL" sz="2000" b="1" dirty="0">
              <a:solidFill>
                <a:srgbClr val="003399"/>
              </a:solidFill>
              <a:effectLst>
                <a:outerShdw blurRad="38100" dist="38100" dir="2700000" algn="tl">
                  <a:srgbClr val="000000">
                    <a:alpha val="43137"/>
                  </a:srgbClr>
                </a:outerShdw>
              </a:effectLst>
              <a:latin typeface="+mj-lt"/>
            </a:endParaRPr>
          </a:p>
          <a:p>
            <a:endParaRPr lang="pl-PL" altLang="pl-PL" dirty="0">
              <a:solidFill>
                <a:schemeClr val="tx1">
                  <a:lumMod val="75000"/>
                  <a:lumOff val="25000"/>
                </a:schemeClr>
              </a:solidFill>
              <a:latin typeface="+mn-lt"/>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4" name="Prostokąt 3">
                <a:extLst>
                  <a:ext uri="{FF2B5EF4-FFF2-40B4-BE49-F238E27FC236}">
                    <a16:creationId xmlns:a16="http://schemas.microsoft.com/office/drawing/2014/main" id="{64A1C484-084F-4CDB-9CAA-69B701F4FBE3}"/>
                  </a:ext>
                </a:extLst>
              </p:cNvPr>
              <p:cNvSpPr/>
              <p:nvPr/>
            </p:nvSpPr>
            <p:spPr>
              <a:xfrm>
                <a:off x="5381576" y="3541795"/>
                <a:ext cx="3078856" cy="3912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l-PL" altLang="pl-PL" b="0"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𝐿</m:t>
                      </m:r>
                      <m:r>
                        <a:rPr lang="pl-PL" altLang="pl-PL" i="1">
                          <a:solidFill>
                            <a:srgbClr val="FF0000"/>
                          </a:solidFill>
                          <a:latin typeface="Cambria Math" panose="02040503050406030204" pitchFamily="18" charset="0"/>
                          <a:ea typeface="Tahoma" panose="020B0604030504040204" pitchFamily="34" charset="0"/>
                          <a:cs typeface="Tahoma" panose="020B0604030504040204" pitchFamily="34" charset="0"/>
                        </a:rPr>
                        <m:t>=</m:t>
                      </m:r>
                      <m:r>
                        <a:rPr lang="pl-PL" altLang="pl-PL" b="0" i="1" smtClean="0">
                          <a:solidFill>
                            <a:srgbClr val="FF0000"/>
                          </a:solidFill>
                          <a:latin typeface="Cambria Math" panose="02040503050406030204" pitchFamily="18" charset="0"/>
                          <a:ea typeface="Tahoma" panose="020B0604030504040204" pitchFamily="34" charset="0"/>
                          <a:cs typeface="Tahoma" panose="020B0604030504040204" pitchFamily="34" charset="0"/>
                        </a:rPr>
                        <m:t>(2295 </m:t>
                      </m:r>
                      <m:r>
                        <a:rPr lang="pl-PL" altLang="pl-PL" b="0"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sSub>
                        <m:sSubPr>
                          <m:ctrlPr>
                            <a:rPr lang="pl-PL" altLang="pl-PL" b="0"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ctrlPr>
                        </m:sSubPr>
                        <m:e>
                          <m:r>
                            <a:rPr lang="pl-PL" altLang="pl-PL" b="0"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3</m:t>
                          </m:r>
                        </m:e>
                        <m:sub>
                          <m:r>
                            <a:rPr lang="pl-PL" altLang="pl-PL" b="0"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𝑠𝑡𝑎𝑡</m:t>
                          </m:r>
                        </m:sub>
                      </m:sSub>
                      <m:r>
                        <a:rPr lang="pl-PL" altLang="pl-PL" i="1">
                          <a:solidFill>
                            <a:srgbClr val="FF0000"/>
                          </a:solidFill>
                          <a:latin typeface="Cambria Math" panose="02040503050406030204" pitchFamily="18" charset="0"/>
                          <a:ea typeface="Cambria Math" panose="02040503050406030204" pitchFamily="18" charset="0"/>
                          <a:cs typeface="Tahoma" panose="020B0604030504040204" pitchFamily="34" charset="0"/>
                        </a:rPr>
                        <m:t>±</m:t>
                      </m:r>
                      <m:sSub>
                        <m:sSubPr>
                          <m:ctrlPr>
                            <a:rPr lang="pl-PL" altLang="pl-PL" i="1">
                              <a:solidFill>
                                <a:srgbClr val="FF0000"/>
                              </a:solidFill>
                              <a:latin typeface="Cambria Math" panose="02040503050406030204" pitchFamily="18" charset="0"/>
                              <a:ea typeface="Cambria Math" panose="02040503050406030204" pitchFamily="18" charset="0"/>
                              <a:cs typeface="Tahoma" panose="020B0604030504040204" pitchFamily="34" charset="0"/>
                            </a:rPr>
                          </m:ctrlPr>
                        </m:sSubPr>
                        <m:e>
                          <m:r>
                            <a:rPr lang="pl-PL" altLang="pl-PL" b="0"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91</m:t>
                          </m:r>
                        </m:e>
                        <m:sub>
                          <m:r>
                            <a:rPr lang="pl-PL" altLang="pl-PL" i="1">
                              <a:solidFill>
                                <a:srgbClr val="FF0000"/>
                              </a:solidFill>
                              <a:latin typeface="Cambria Math" panose="02040503050406030204" pitchFamily="18" charset="0"/>
                              <a:ea typeface="Cambria Math" panose="02040503050406030204" pitchFamily="18" charset="0"/>
                              <a:cs typeface="Tahoma" panose="020B0604030504040204" pitchFamily="34" charset="0"/>
                            </a:rPr>
                            <m:t>𝑠</m:t>
                          </m:r>
                          <m:r>
                            <a:rPr lang="pl-PL" altLang="pl-PL" b="0"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𝑦𝑠𝑡</m:t>
                          </m:r>
                        </m:sub>
                      </m:sSub>
                      <m:r>
                        <a:rPr lang="pl-PL" altLang="pl-PL" b="0" i="1" smtClean="0">
                          <a:solidFill>
                            <a:srgbClr val="FF0000"/>
                          </a:solidFill>
                          <a:latin typeface="Cambria Math" panose="02040503050406030204" pitchFamily="18" charset="0"/>
                          <a:ea typeface="Tahoma" panose="020B0604030504040204" pitchFamily="34" charset="0"/>
                          <a:cs typeface="Tahoma" panose="020B0604030504040204" pitchFamily="34" charset="0"/>
                        </a:rPr>
                        <m:t>)</m:t>
                      </m:r>
                    </m:oMath>
                  </m:oMathPara>
                </a14:m>
                <a:endParaRPr lang="pl-PL" dirty="0">
                  <a:solidFill>
                    <a:srgbClr val="FF0000"/>
                  </a:solidFill>
                </a:endParaRPr>
              </a:p>
            </p:txBody>
          </p:sp>
        </mc:Choice>
        <mc:Fallback>
          <p:sp>
            <p:nvSpPr>
              <p:cNvPr id="4" name="Prostokąt 3">
                <a:extLst>
                  <a:ext uri="{FF2B5EF4-FFF2-40B4-BE49-F238E27FC236}">
                    <a16:creationId xmlns:a16="http://schemas.microsoft.com/office/drawing/2014/main" id="{64A1C484-084F-4CDB-9CAA-69B701F4FBE3}"/>
                  </a:ext>
                </a:extLst>
              </p:cNvPr>
              <p:cNvSpPr>
                <a:spLocks noRot="1" noChangeAspect="1" noMove="1" noResize="1" noEditPoints="1" noAdjustHandles="1" noChangeArrowheads="1" noChangeShapeType="1" noTextEdit="1"/>
              </p:cNvSpPr>
              <p:nvPr/>
            </p:nvSpPr>
            <p:spPr>
              <a:xfrm>
                <a:off x="5381576" y="3541795"/>
                <a:ext cx="3078856" cy="391261"/>
              </a:xfrm>
              <a:prstGeom prst="rect">
                <a:avLst/>
              </a:prstGeom>
              <a:blipFill>
                <a:blip r:embed="rId5"/>
                <a:stretch>
                  <a:fillRect b="-9375"/>
                </a:stretch>
              </a:blipFill>
            </p:spPr>
            <p:txBody>
              <a:bodyPr/>
              <a:lstStyle/>
              <a:p>
                <a:r>
                  <a:rPr lang="pl-PL">
                    <a:noFill/>
                  </a:rPr>
                  <a:t> </a:t>
                </a:r>
              </a:p>
            </p:txBody>
          </p:sp>
        </mc:Fallback>
      </mc:AlternateContent>
      <p:pic>
        <p:nvPicPr>
          <p:cNvPr id="5" name="Obraz 4">
            <a:extLst>
              <a:ext uri="{FF2B5EF4-FFF2-40B4-BE49-F238E27FC236}">
                <a16:creationId xmlns:a16="http://schemas.microsoft.com/office/drawing/2014/main" id="{BFCCF688-80F4-4242-990B-C17ED4B063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0032" y="3263169"/>
            <a:ext cx="2340000" cy="1593622"/>
          </a:xfrm>
          <a:prstGeom prst="rect">
            <a:avLst/>
          </a:prstGeom>
        </p:spPr>
      </p:pic>
      <p:pic>
        <p:nvPicPr>
          <p:cNvPr id="10" name="Obraz 9">
            <a:extLst>
              <a:ext uri="{FF2B5EF4-FFF2-40B4-BE49-F238E27FC236}">
                <a16:creationId xmlns:a16="http://schemas.microsoft.com/office/drawing/2014/main" id="{95465D83-A6ED-4B72-8554-7AF30B6144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0032" y="4859714"/>
            <a:ext cx="2340000" cy="1593622"/>
          </a:xfrm>
          <a:prstGeom prst="rect">
            <a:avLst/>
          </a:prstGeom>
        </p:spPr>
      </p:pic>
      <p:pic>
        <p:nvPicPr>
          <p:cNvPr id="12" name="Obraz 11">
            <a:extLst>
              <a:ext uri="{FF2B5EF4-FFF2-40B4-BE49-F238E27FC236}">
                <a16:creationId xmlns:a16="http://schemas.microsoft.com/office/drawing/2014/main" id="{7E0603F7-C0FE-43DB-B40A-A332CE2579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4926" y="3262936"/>
            <a:ext cx="2340000" cy="1593622"/>
          </a:xfrm>
          <a:prstGeom prst="rect">
            <a:avLst/>
          </a:prstGeom>
        </p:spPr>
      </p:pic>
      <p:sp>
        <p:nvSpPr>
          <p:cNvPr id="13" name="pole tekstowe 12">
            <a:extLst>
              <a:ext uri="{FF2B5EF4-FFF2-40B4-BE49-F238E27FC236}">
                <a16:creationId xmlns:a16="http://schemas.microsoft.com/office/drawing/2014/main" id="{5E85B7AD-37B6-43B2-B8F0-5707A574937F}"/>
              </a:ext>
            </a:extLst>
          </p:cNvPr>
          <p:cNvSpPr txBox="1"/>
          <p:nvPr/>
        </p:nvSpPr>
        <p:spPr>
          <a:xfrm>
            <a:off x="1350032" y="3825681"/>
            <a:ext cx="531383" cy="369332"/>
          </a:xfrm>
          <a:prstGeom prst="rect">
            <a:avLst/>
          </a:prstGeom>
          <a:noFill/>
        </p:spPr>
        <p:txBody>
          <a:bodyPr wrap="square" rtlCol="0">
            <a:spAutoFit/>
          </a:bodyPr>
          <a:lstStyle/>
          <a:p>
            <a:r>
              <a:rPr lang="pl-PL" dirty="0">
                <a:solidFill>
                  <a:srgbClr val="FF0000"/>
                </a:solidFill>
              </a:rPr>
              <a:t>N</a:t>
            </a:r>
            <a:r>
              <a:rPr lang="pl-PL" baseline="-25000" dirty="0">
                <a:solidFill>
                  <a:srgbClr val="FF0000"/>
                </a:solidFill>
              </a:rPr>
              <a:t>0</a:t>
            </a:r>
          </a:p>
        </p:txBody>
      </p:sp>
      <p:sp>
        <p:nvSpPr>
          <p:cNvPr id="16" name="pole tekstowe 15">
            <a:extLst>
              <a:ext uri="{FF2B5EF4-FFF2-40B4-BE49-F238E27FC236}">
                <a16:creationId xmlns:a16="http://schemas.microsoft.com/office/drawing/2014/main" id="{69865213-1844-412F-9137-29D2CB641259}"/>
              </a:ext>
            </a:extLst>
          </p:cNvPr>
          <p:cNvSpPr txBox="1"/>
          <p:nvPr/>
        </p:nvSpPr>
        <p:spPr>
          <a:xfrm>
            <a:off x="3419872" y="3825564"/>
            <a:ext cx="731407" cy="369332"/>
          </a:xfrm>
          <a:prstGeom prst="rect">
            <a:avLst/>
          </a:prstGeom>
          <a:noFill/>
        </p:spPr>
        <p:txBody>
          <a:bodyPr wrap="square" rtlCol="0">
            <a:spAutoFit/>
          </a:bodyPr>
          <a:lstStyle/>
          <a:p>
            <a:r>
              <a:rPr lang="pl-PL" dirty="0" err="1">
                <a:solidFill>
                  <a:srgbClr val="FF0000"/>
                </a:solidFill>
              </a:rPr>
              <a:t>N</a:t>
            </a:r>
            <a:r>
              <a:rPr lang="pl-PL" baseline="-25000" dirty="0" err="1">
                <a:solidFill>
                  <a:srgbClr val="FF0000"/>
                </a:solidFill>
              </a:rPr>
              <a:t>exp</a:t>
            </a:r>
            <a:endParaRPr lang="pl-PL" baseline="-25000" dirty="0">
              <a:solidFill>
                <a:srgbClr val="FF0000"/>
              </a:solidFill>
            </a:endParaRPr>
          </a:p>
        </p:txBody>
      </p:sp>
      <p:sp>
        <p:nvSpPr>
          <p:cNvPr id="17" name="pole tekstowe 16">
            <a:extLst>
              <a:ext uri="{FF2B5EF4-FFF2-40B4-BE49-F238E27FC236}">
                <a16:creationId xmlns:a16="http://schemas.microsoft.com/office/drawing/2014/main" id="{F0E4657B-0184-4B22-8DC2-7C34096FCC4B}"/>
              </a:ext>
            </a:extLst>
          </p:cNvPr>
          <p:cNvSpPr txBox="1"/>
          <p:nvPr/>
        </p:nvSpPr>
        <p:spPr>
          <a:xfrm>
            <a:off x="2267744" y="5445224"/>
            <a:ext cx="731407" cy="369332"/>
          </a:xfrm>
          <a:prstGeom prst="rect">
            <a:avLst/>
          </a:prstGeom>
          <a:noFill/>
        </p:spPr>
        <p:txBody>
          <a:bodyPr wrap="square" rtlCol="0">
            <a:spAutoFit/>
          </a:bodyPr>
          <a:lstStyle/>
          <a:p>
            <a:r>
              <a:rPr lang="pl-PL" dirty="0">
                <a:solidFill>
                  <a:srgbClr val="FF0000"/>
                </a:solidFill>
              </a:rPr>
              <a:t>N</a:t>
            </a:r>
            <a:r>
              <a:rPr lang="pl-PL" baseline="-25000" dirty="0">
                <a:solidFill>
                  <a:srgbClr val="FF0000"/>
                </a:solidFill>
              </a:rPr>
              <a:t>WMC</a:t>
            </a:r>
          </a:p>
        </p:txBody>
      </p:sp>
      <p:sp>
        <p:nvSpPr>
          <p:cNvPr id="3" name="pole tekstowe 2">
            <a:extLst>
              <a:ext uri="{FF2B5EF4-FFF2-40B4-BE49-F238E27FC236}">
                <a16:creationId xmlns:a16="http://schemas.microsoft.com/office/drawing/2014/main" id="{0D2E318B-EED3-418F-8A55-0669C82BF88A}"/>
              </a:ext>
            </a:extLst>
          </p:cNvPr>
          <p:cNvSpPr txBox="1"/>
          <p:nvPr/>
        </p:nvSpPr>
        <p:spPr>
          <a:xfrm>
            <a:off x="3690032" y="5949280"/>
            <a:ext cx="5130440" cy="584775"/>
          </a:xfrm>
          <a:prstGeom prst="rect">
            <a:avLst/>
          </a:prstGeom>
          <a:noFill/>
        </p:spPr>
        <p:txBody>
          <a:bodyPr wrap="square" rtlCol="0">
            <a:spAutoFit/>
          </a:bodyPr>
          <a:lstStyle/>
          <a:p>
            <a:r>
              <a:rPr lang="pl-PL" sz="1600" dirty="0">
                <a:solidFill>
                  <a:srgbClr val="005CA7"/>
                </a:solidFill>
              </a:rPr>
              <a:t>[4] P. Moskal and R. Czyżykiewicz, AIP </a:t>
            </a:r>
            <a:r>
              <a:rPr lang="pl-PL" sz="1600" dirty="0" err="1">
                <a:solidFill>
                  <a:srgbClr val="005CA7"/>
                </a:solidFill>
              </a:rPr>
              <a:t>Conf</a:t>
            </a:r>
            <a:r>
              <a:rPr lang="pl-PL" sz="1600" dirty="0">
                <a:solidFill>
                  <a:srgbClr val="005CA7"/>
                </a:solidFill>
              </a:rPr>
              <a:t>. Proc. 950, 118 (2007).</a:t>
            </a:r>
          </a:p>
        </p:txBody>
      </p:sp>
    </p:spTree>
    <p:extLst>
      <p:ext uri="{BB962C8B-B14F-4D97-AF65-F5344CB8AC3E}">
        <p14:creationId xmlns:p14="http://schemas.microsoft.com/office/powerpoint/2010/main" val="2642889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4">
            <a:extLst>
              <a:ext uri="{FF2B5EF4-FFF2-40B4-BE49-F238E27FC236}">
                <a16:creationId xmlns:a16="http://schemas.microsoft.com/office/drawing/2014/main" id="{AF876A9D-213C-46DD-859A-E7E80AFDBD7B}"/>
              </a:ext>
            </a:extLst>
          </p:cNvPr>
          <p:cNvSpPr txBox="1">
            <a:spLocks noChangeArrowheads="1"/>
          </p:cNvSpPr>
          <p:nvPr/>
        </p:nvSpPr>
        <p:spPr bwMode="auto">
          <a:xfrm>
            <a:off x="381000" y="13716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l-PL" altLang="pl-PL" sz="2400">
              <a:latin typeface="Times New Roman" panose="02020603050405020304" pitchFamily="18" charset="0"/>
            </a:endParaRPr>
          </a:p>
        </p:txBody>
      </p:sp>
      <p:sp>
        <p:nvSpPr>
          <p:cNvPr id="120837" name="Text Box 5">
            <a:extLst>
              <a:ext uri="{FF2B5EF4-FFF2-40B4-BE49-F238E27FC236}">
                <a16:creationId xmlns:a16="http://schemas.microsoft.com/office/drawing/2014/main" id="{C7A2C4D5-7416-4C45-8309-1402D597A572}"/>
              </a:ext>
            </a:extLst>
          </p:cNvPr>
          <p:cNvSpPr txBox="1">
            <a:spLocks noChangeArrowheads="1"/>
          </p:cNvSpPr>
          <p:nvPr/>
        </p:nvSpPr>
        <p:spPr bwMode="auto">
          <a:xfrm>
            <a:off x="381000" y="1447800"/>
            <a:ext cx="8382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Simulation</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of </a:t>
            </a:r>
            <a:r>
              <a:rPr lang="pl-PL" sz="2000" b="1" i="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pd</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a:t>
            </a:r>
            <a:r>
              <a:rPr lang="uk-UA"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a:t>
            </a:r>
            <a:r>
              <a:rPr lang="uk-UA" sz="2000" b="1" baseline="30000"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3</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He-</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sym typeface="Symbol" panose="05050102010706020507" pitchFamily="18" charset="2"/>
              </a:rPr>
              <a:t></a:t>
            </a:r>
            <a:r>
              <a:rPr lang="uk-UA"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a:t>
            </a:r>
            <a:r>
              <a:rPr lang="pl-PL" sz="2000" b="1" i="1" baseline="-25000"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bound</a:t>
            </a:r>
            <a:r>
              <a:rPr lang="uk-UA"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a:t>
            </a:r>
            <a:r>
              <a:rPr lang="pl-PL" sz="2000" b="1" i="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pd</a:t>
            </a:r>
            <a:r>
              <a:rPr lang="pl-PL" sz="2000" b="1" i="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sym typeface="Symbol" panose="05050102010706020507" pitchFamily="18" charset="2"/>
              </a:rPr>
              <a:t></a:t>
            </a:r>
            <a:r>
              <a:rPr lang="pl-PL" sz="2000" b="1" baseline="30000"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sym typeface="Symbol" panose="05050102010706020507" pitchFamily="18" charset="2"/>
              </a:rPr>
              <a:t>0</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sym typeface="Symbol" panose="05050102010706020507" pitchFamily="18" charset="2"/>
              </a:rPr>
              <a:t> </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a:t>
            </a:r>
            <a:r>
              <a:rPr lang="pl-PL" sz="2000" b="1" i="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sym typeface="Symbol" panose="05050102010706020507" pitchFamily="18" charset="2"/>
              </a:rPr>
              <a:t>pd</a:t>
            </a:r>
            <a:r>
              <a:rPr lang="pl-PL" sz="2000" b="1" i="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sym typeface="Symbol" panose="05050102010706020507" pitchFamily="18" charset="2"/>
              </a:rPr>
              <a:t></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sym typeface="Symbol" panose="05050102010706020507" pitchFamily="18" charset="2"/>
              </a:rPr>
              <a:t> </a:t>
            </a: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sym typeface="Symbol" panose="05050102010706020507" pitchFamily="18" charset="2"/>
              </a:rPr>
              <a:t>reaction</a:t>
            </a:r>
            <a:endParaRPr lang="en-US" altLang="pl-PL" sz="2000" b="1" dirty="0">
              <a:solidFill>
                <a:srgbClr val="003399"/>
              </a:solidFill>
              <a:effectLst>
                <a:outerShdw blurRad="38100" dist="38100" dir="2700000" algn="tl">
                  <a:srgbClr val="000000">
                    <a:alpha val="43137"/>
                  </a:srgbClr>
                </a:outerShdw>
              </a:effectLst>
              <a:latin typeface="+mj-lt"/>
            </a:endParaRPr>
          </a:p>
          <a:p>
            <a:pPr>
              <a:spcBef>
                <a:spcPct val="50000"/>
              </a:spcBef>
            </a:pPr>
            <a:endParaRPr lang="en-US" altLang="pl-PL" sz="1600" dirty="0">
              <a:solidFill>
                <a:srgbClr val="4D4D4D"/>
              </a:solidFill>
              <a:latin typeface="Tahoma" panose="020B0604030504040204" pitchFamily="34" charset="0"/>
            </a:endParaRPr>
          </a:p>
        </p:txBody>
      </p:sp>
      <p:sp>
        <p:nvSpPr>
          <p:cNvPr id="2" name="Prostokąt 1">
            <a:extLst>
              <a:ext uri="{FF2B5EF4-FFF2-40B4-BE49-F238E27FC236}">
                <a16:creationId xmlns:a16="http://schemas.microsoft.com/office/drawing/2014/main" id="{BCF7138A-2AD6-4CCC-B471-43CDD8236A86}"/>
              </a:ext>
            </a:extLst>
          </p:cNvPr>
          <p:cNvSpPr/>
          <p:nvPr/>
        </p:nvSpPr>
        <p:spPr>
          <a:xfrm>
            <a:off x="0" y="6569968"/>
            <a:ext cx="9144000" cy="288032"/>
          </a:xfrm>
          <a:prstGeom prst="rect">
            <a:avLst/>
          </a:prstGeom>
          <a:solidFill>
            <a:srgbClr val="005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Aleksander Khreptak			</a:t>
            </a:r>
            <a:r>
              <a:rPr lang="en-US" sz="14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Search for </a:t>
            </a:r>
            <a:r>
              <a:rPr lang="en-US" sz="1200" b="1" i="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η</a:t>
            </a:r>
            <a:r>
              <a:rPr lang="en-US"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-mesic </a:t>
            </a:r>
            <a:r>
              <a:rPr lang="pl-PL" sz="1200" b="1" baseline="30000"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3</a:t>
            </a:r>
            <a:r>
              <a:rPr lang="pl-PL"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He</a:t>
            </a:r>
            <a:endPar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6" name="Symbol zastępczy numeru slajdu 5">
            <a:extLst>
              <a:ext uri="{FF2B5EF4-FFF2-40B4-BE49-F238E27FC236}">
                <a16:creationId xmlns:a16="http://schemas.microsoft.com/office/drawing/2014/main" id="{9EE1092F-7522-4CA3-A3E1-DF7123B8AA53}"/>
              </a:ext>
            </a:extLst>
          </p:cNvPr>
          <p:cNvSpPr>
            <a:spLocks noGrp="1"/>
          </p:cNvSpPr>
          <p:nvPr>
            <p:ph type="sldNum" sz="quarter" idx="12"/>
          </p:nvPr>
        </p:nvSpPr>
        <p:spPr>
          <a:xfrm>
            <a:off x="6553200" y="6553150"/>
            <a:ext cx="2133600" cy="476250"/>
          </a:xfrm>
        </p:spPr>
        <p:txBody>
          <a:bodyPr/>
          <a:lstStyle/>
          <a:p>
            <a:fld id="{61C96D73-D5AB-40D4-97B7-84A1C65BADB8}" type="slidenum">
              <a:rPr lang="en-US" altLang="pl-PL" smtClean="0">
                <a:solidFill>
                  <a:schemeClr val="bg1"/>
                </a:solidFill>
                <a:latin typeface="Tahoma" panose="020B0604030504040204" pitchFamily="34" charset="0"/>
                <a:ea typeface="Tahoma" panose="020B0604030504040204" pitchFamily="34" charset="0"/>
                <a:cs typeface="Tahoma" panose="020B0604030504040204" pitchFamily="34" charset="0"/>
              </a:rPr>
              <a:pPr/>
              <a:t>13</a:t>
            </a:fld>
            <a:endParaRPr lang="en-US" alt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7" name="Obraz 46">
            <a:extLst>
              <a:ext uri="{FF2B5EF4-FFF2-40B4-BE49-F238E27FC236}">
                <a16:creationId xmlns:a16="http://schemas.microsoft.com/office/drawing/2014/main" id="{75684E9D-D417-4D59-8578-7F2660E30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852" y="2217241"/>
            <a:ext cx="7236296" cy="3805464"/>
          </a:xfrm>
          <a:prstGeom prst="rect">
            <a:avLst/>
          </a:prstGeom>
        </p:spPr>
      </p:pic>
    </p:spTree>
    <p:extLst>
      <p:ext uri="{BB962C8B-B14F-4D97-AF65-F5344CB8AC3E}">
        <p14:creationId xmlns:p14="http://schemas.microsoft.com/office/powerpoint/2010/main" val="2729017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rostokąt: zaokrąglone rogi 15">
            <a:extLst>
              <a:ext uri="{FF2B5EF4-FFF2-40B4-BE49-F238E27FC236}">
                <a16:creationId xmlns:a16="http://schemas.microsoft.com/office/drawing/2014/main" id="{BAA9634B-53FD-413E-AEF9-21C539D63C61}"/>
              </a:ext>
            </a:extLst>
          </p:cNvPr>
          <p:cNvSpPr/>
          <p:nvPr/>
        </p:nvSpPr>
        <p:spPr>
          <a:xfrm>
            <a:off x="1727683" y="5229200"/>
            <a:ext cx="5688632" cy="1208734"/>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0836" name="Text Box 4">
            <a:extLst>
              <a:ext uri="{FF2B5EF4-FFF2-40B4-BE49-F238E27FC236}">
                <a16:creationId xmlns:a16="http://schemas.microsoft.com/office/drawing/2014/main" id="{AF876A9D-213C-46DD-859A-E7E80AFDBD7B}"/>
              </a:ext>
            </a:extLst>
          </p:cNvPr>
          <p:cNvSpPr txBox="1">
            <a:spLocks noChangeArrowheads="1"/>
          </p:cNvSpPr>
          <p:nvPr/>
        </p:nvSpPr>
        <p:spPr bwMode="auto">
          <a:xfrm>
            <a:off x="381000" y="13716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l-PL" altLang="pl-PL" sz="2400">
              <a:latin typeface="Times New Roman" panose="02020603050405020304" pitchFamily="18" charset="0"/>
            </a:endParaRPr>
          </a:p>
        </p:txBody>
      </p:sp>
      <p:sp>
        <p:nvSpPr>
          <p:cNvPr id="120837" name="Text Box 5">
            <a:extLst>
              <a:ext uri="{FF2B5EF4-FFF2-40B4-BE49-F238E27FC236}">
                <a16:creationId xmlns:a16="http://schemas.microsoft.com/office/drawing/2014/main" id="{C7A2C4D5-7416-4C45-8309-1402D597A572}"/>
              </a:ext>
            </a:extLst>
          </p:cNvPr>
          <p:cNvSpPr txBox="1">
            <a:spLocks noChangeArrowheads="1"/>
          </p:cNvSpPr>
          <p:nvPr/>
        </p:nvSpPr>
        <p:spPr bwMode="auto">
          <a:xfrm>
            <a:off x="381000" y="1447800"/>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Simulation</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a:t>
            </a: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assumptions</a:t>
            </a:r>
            <a:r>
              <a:rPr lang="pl-PL" sz="2000" b="1" dirty="0">
                <a:solidFill>
                  <a:srgbClr val="003399"/>
                </a:solidFill>
                <a:effectLst>
                  <a:outerShdw blurRad="38100" dist="38100" dir="2700000" algn="tl">
                    <a:srgbClr val="000000">
                      <a:alpha val="43137"/>
                    </a:srgbClr>
                  </a:outerShdw>
                </a:effectLst>
                <a:latin typeface="+mj-lt"/>
              </a:rPr>
              <a:t> </a:t>
            </a:r>
            <a:endParaRPr lang="en-US" altLang="pl-PL" sz="2000" b="1" dirty="0">
              <a:solidFill>
                <a:srgbClr val="003399"/>
              </a:solidFill>
              <a:effectLst>
                <a:outerShdw blurRad="38100" dist="38100" dir="2700000" algn="tl">
                  <a:srgbClr val="000000">
                    <a:alpha val="43137"/>
                  </a:srgbClr>
                </a:outerShdw>
              </a:effectLst>
              <a:latin typeface="+mj-lt"/>
            </a:endParaRPr>
          </a:p>
          <a:p>
            <a:pPr marL="0" indent="0">
              <a:spcBef>
                <a:spcPts val="1200"/>
              </a:spcBef>
              <a:buNone/>
            </a:pPr>
            <a:r>
              <a:rPr lang="pl-PL" altLang="pl-PL"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altLang="pl-PL" dirty="0" err="1">
                <a:solidFill>
                  <a:schemeClr val="tx1">
                    <a:lumMod val="75000"/>
                    <a:lumOff val="25000"/>
                  </a:schemeClr>
                </a:solidFill>
                <a:latin typeface="+mn-lt"/>
                <a:ea typeface="Tahoma" panose="020B0604030504040204" pitchFamily="34" charset="0"/>
                <a:cs typeface="Tahoma" panose="020B0604030504040204" pitchFamily="34" charset="0"/>
              </a:rPr>
              <a:t>Breit-Wigner</a:t>
            </a:r>
            <a:r>
              <a:rPr lang="pl-PL" altLang="pl-PL"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altLang="pl-PL" dirty="0" err="1">
                <a:solidFill>
                  <a:schemeClr val="tx1">
                    <a:lumMod val="75000"/>
                    <a:lumOff val="25000"/>
                  </a:schemeClr>
                </a:solidFill>
                <a:latin typeface="+mn-lt"/>
                <a:ea typeface="Tahoma" panose="020B0604030504040204" pitchFamily="34" charset="0"/>
                <a:cs typeface="Tahoma" panose="020B0604030504040204" pitchFamily="34" charset="0"/>
              </a:rPr>
              <a:t>distribution</a:t>
            </a:r>
            <a:r>
              <a:rPr lang="pl-PL" altLang="pl-PL"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altLang="pl-PL" dirty="0" err="1">
                <a:solidFill>
                  <a:schemeClr val="tx1">
                    <a:lumMod val="75000"/>
                    <a:lumOff val="25000"/>
                  </a:schemeClr>
                </a:solidFill>
                <a:latin typeface="+mn-lt"/>
                <a:ea typeface="Tahoma" panose="020B0604030504040204" pitchFamily="34" charset="0"/>
                <a:cs typeface="Tahoma" panose="020B0604030504040204" pitchFamily="34" charset="0"/>
              </a:rPr>
              <a:t>Spectator</a:t>
            </a:r>
            <a:r>
              <a:rPr lang="pl-PL" altLang="pl-PL" dirty="0">
                <a:solidFill>
                  <a:schemeClr val="tx1">
                    <a:lumMod val="75000"/>
                    <a:lumOff val="25000"/>
                  </a:schemeClr>
                </a:solidFill>
                <a:latin typeface="+mn-lt"/>
                <a:ea typeface="Tahoma" panose="020B0604030504040204" pitchFamily="34" charset="0"/>
                <a:cs typeface="Tahoma" panose="020B0604030504040204" pitchFamily="34" charset="0"/>
              </a:rPr>
              <a:t> model</a:t>
            </a:r>
            <a:endParaRPr lang="pl-PL" altLang="pl-PL" dirty="0">
              <a:solidFill>
                <a:schemeClr val="tx1">
                  <a:lumMod val="75000"/>
                  <a:lumOff val="25000"/>
                </a:schemeClr>
              </a:solidFill>
              <a:latin typeface="+mn-lt"/>
            </a:endParaRPr>
          </a:p>
        </p:txBody>
      </p:sp>
      <p:sp>
        <p:nvSpPr>
          <p:cNvPr id="2" name="Prostokąt 1">
            <a:extLst>
              <a:ext uri="{FF2B5EF4-FFF2-40B4-BE49-F238E27FC236}">
                <a16:creationId xmlns:a16="http://schemas.microsoft.com/office/drawing/2014/main" id="{BCF7138A-2AD6-4CCC-B471-43CDD8236A86}"/>
              </a:ext>
            </a:extLst>
          </p:cNvPr>
          <p:cNvSpPr/>
          <p:nvPr/>
        </p:nvSpPr>
        <p:spPr>
          <a:xfrm>
            <a:off x="0" y="6569968"/>
            <a:ext cx="9144000" cy="288032"/>
          </a:xfrm>
          <a:prstGeom prst="rect">
            <a:avLst/>
          </a:prstGeom>
          <a:solidFill>
            <a:srgbClr val="005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Aleksander Khreptak			</a:t>
            </a:r>
            <a:r>
              <a:rPr lang="en-US" sz="14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Search for </a:t>
            </a:r>
            <a:r>
              <a:rPr lang="en-US" sz="1200" b="1" i="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η</a:t>
            </a:r>
            <a:r>
              <a:rPr lang="en-US"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-mesic </a:t>
            </a:r>
            <a:r>
              <a:rPr lang="pl-PL" sz="1200" b="1" baseline="30000"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3</a:t>
            </a:r>
            <a:r>
              <a:rPr lang="pl-PL"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He</a:t>
            </a:r>
            <a:endPar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6" name="Symbol zastępczy numeru slajdu 5">
            <a:extLst>
              <a:ext uri="{FF2B5EF4-FFF2-40B4-BE49-F238E27FC236}">
                <a16:creationId xmlns:a16="http://schemas.microsoft.com/office/drawing/2014/main" id="{9EE1092F-7522-4CA3-A3E1-DF7123B8AA53}"/>
              </a:ext>
            </a:extLst>
          </p:cNvPr>
          <p:cNvSpPr>
            <a:spLocks noGrp="1"/>
          </p:cNvSpPr>
          <p:nvPr>
            <p:ph type="sldNum" sz="quarter" idx="12"/>
          </p:nvPr>
        </p:nvSpPr>
        <p:spPr>
          <a:xfrm>
            <a:off x="6553200" y="6553150"/>
            <a:ext cx="2133600" cy="476250"/>
          </a:xfrm>
        </p:spPr>
        <p:txBody>
          <a:bodyPr/>
          <a:lstStyle/>
          <a:p>
            <a:fld id="{61C96D73-D5AB-40D4-97B7-84A1C65BADB8}" type="slidenum">
              <a:rPr lang="en-US" altLang="pl-PL" smtClean="0">
                <a:solidFill>
                  <a:schemeClr val="bg1"/>
                </a:solidFill>
                <a:latin typeface="Tahoma" panose="020B0604030504040204" pitchFamily="34" charset="0"/>
                <a:ea typeface="Tahoma" panose="020B0604030504040204" pitchFamily="34" charset="0"/>
                <a:cs typeface="Tahoma" panose="020B0604030504040204" pitchFamily="34" charset="0"/>
              </a:rPr>
              <a:pPr/>
              <a:t>14</a:t>
            </a:fld>
            <a:endParaRPr lang="en-US" alt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 name="Obraz 2">
            <a:extLst>
              <a:ext uri="{FF2B5EF4-FFF2-40B4-BE49-F238E27FC236}">
                <a16:creationId xmlns:a16="http://schemas.microsoft.com/office/drawing/2014/main" id="{CDFB6E57-695E-472F-B707-08DDD7F532C0}"/>
              </a:ext>
            </a:extLst>
          </p:cNvPr>
          <p:cNvPicPr>
            <a:picLocks noChangeAspect="1"/>
          </p:cNvPicPr>
          <p:nvPr/>
        </p:nvPicPr>
        <p:blipFill>
          <a:blip r:embed="rId3"/>
          <a:stretch>
            <a:fillRect/>
          </a:stretch>
        </p:blipFill>
        <p:spPr>
          <a:xfrm>
            <a:off x="381000" y="2345003"/>
            <a:ext cx="3254896" cy="2204109"/>
          </a:xfrm>
          <a:prstGeom prst="rect">
            <a:avLst/>
          </a:prstGeom>
        </p:spPr>
      </p:pic>
      <p:pic>
        <p:nvPicPr>
          <p:cNvPr id="4" name="Obraz 3">
            <a:extLst>
              <a:ext uri="{FF2B5EF4-FFF2-40B4-BE49-F238E27FC236}">
                <a16:creationId xmlns:a16="http://schemas.microsoft.com/office/drawing/2014/main" id="{212D026B-9328-4492-8B92-3C85ECEF8949}"/>
              </a:ext>
            </a:extLst>
          </p:cNvPr>
          <p:cNvPicPr>
            <a:picLocks noChangeAspect="1"/>
          </p:cNvPicPr>
          <p:nvPr/>
        </p:nvPicPr>
        <p:blipFill>
          <a:blip r:embed="rId4"/>
          <a:stretch>
            <a:fillRect/>
          </a:stretch>
        </p:blipFill>
        <p:spPr>
          <a:xfrm>
            <a:off x="5539186" y="2345003"/>
            <a:ext cx="2808312" cy="2204109"/>
          </a:xfrm>
          <a:prstGeom prst="rect">
            <a:avLst/>
          </a:prstGeom>
        </p:spPr>
      </p:pic>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C45EC40A-A1C2-4CEE-920F-29A200FE7B3F}"/>
                  </a:ext>
                </a:extLst>
              </p:cNvPr>
              <p:cNvSpPr txBox="1"/>
              <p:nvPr/>
            </p:nvSpPr>
            <p:spPr>
              <a:xfrm>
                <a:off x="1691680" y="4509120"/>
                <a:ext cx="662041" cy="2730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1400" i="1" smtClean="0">
                              <a:latin typeface="Cambria Math" panose="02040503050406030204" pitchFamily="18" charset="0"/>
                            </a:rPr>
                          </m:ctrlPr>
                        </m:sSubPr>
                        <m:e>
                          <m:r>
                            <a:rPr lang="pl-PL" sz="1400" b="0" i="1" smtClean="0">
                              <a:latin typeface="Cambria Math" panose="02040503050406030204" pitchFamily="18" charset="0"/>
                            </a:rPr>
                            <m:t>𝑚</m:t>
                          </m:r>
                        </m:e>
                        <m:sub>
                          <m:sPre>
                            <m:sPrePr>
                              <m:ctrlPr>
                                <a:rPr lang="pl-PL" sz="1400" i="1" smtClean="0">
                                  <a:latin typeface="Cambria Math" panose="02040503050406030204" pitchFamily="18" charset="0"/>
                                </a:rPr>
                              </m:ctrlPr>
                            </m:sPrePr>
                            <m:sub/>
                            <m:sup>
                              <m:r>
                                <a:rPr lang="pl-PL" sz="1400" b="0" i="1" smtClean="0">
                                  <a:latin typeface="Cambria Math" panose="02040503050406030204" pitchFamily="18" charset="0"/>
                                </a:rPr>
                                <m:t>3</m:t>
                              </m:r>
                            </m:sup>
                            <m:e>
                              <m:r>
                                <a:rPr lang="pl-PL" sz="1400" b="0" i="1" smtClean="0">
                                  <a:latin typeface="Cambria Math" panose="02040503050406030204" pitchFamily="18" charset="0"/>
                                </a:rPr>
                                <m:t>𝐻𝑒</m:t>
                              </m:r>
                              <m:r>
                                <a:rPr lang="pl-PL" sz="1400" b="0" i="1" smtClean="0">
                                  <a:latin typeface="Cambria Math" panose="02040503050406030204" pitchFamily="18" charset="0"/>
                                </a:rPr>
                                <m:t>−</m:t>
                              </m:r>
                              <m:r>
                                <a:rPr lang="pl-PL" sz="1400" b="0" i="1" smtClean="0">
                                  <a:latin typeface="Cambria Math" panose="02040503050406030204" pitchFamily="18" charset="0"/>
                                  <a:ea typeface="Cambria Math" panose="02040503050406030204" pitchFamily="18" charset="0"/>
                                </a:rPr>
                                <m:t>𝜂</m:t>
                              </m:r>
                            </m:e>
                          </m:sPre>
                        </m:sub>
                      </m:sSub>
                    </m:oMath>
                  </m:oMathPara>
                </a14:m>
                <a:endParaRPr lang="pl-PL" sz="1400" dirty="0"/>
              </a:p>
            </p:txBody>
          </p:sp>
        </mc:Choice>
        <mc:Fallback xmlns="">
          <p:sp>
            <p:nvSpPr>
              <p:cNvPr id="5" name="pole tekstowe 4">
                <a:extLst>
                  <a:ext uri="{FF2B5EF4-FFF2-40B4-BE49-F238E27FC236}">
                    <a16:creationId xmlns:a16="http://schemas.microsoft.com/office/drawing/2014/main" id="{C45EC40A-A1C2-4CEE-920F-29A200FE7B3F}"/>
                  </a:ext>
                </a:extLst>
              </p:cNvPr>
              <p:cNvSpPr txBox="1">
                <a:spLocks noRot="1" noChangeAspect="1" noMove="1" noResize="1" noEditPoints="1" noAdjustHandles="1" noChangeArrowheads="1" noChangeShapeType="1" noTextEdit="1"/>
              </p:cNvSpPr>
              <p:nvPr/>
            </p:nvSpPr>
            <p:spPr>
              <a:xfrm>
                <a:off x="1691680" y="4509120"/>
                <a:ext cx="662041" cy="273088"/>
              </a:xfrm>
              <a:prstGeom prst="rect">
                <a:avLst/>
              </a:prstGeom>
              <a:blipFill>
                <a:blip r:embed="rId5"/>
                <a:stretch>
                  <a:fillRect l="-2778" r="-926" b="-909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0" name="pole tekstowe 9">
                <a:extLst>
                  <a:ext uri="{FF2B5EF4-FFF2-40B4-BE49-F238E27FC236}">
                    <a16:creationId xmlns:a16="http://schemas.microsoft.com/office/drawing/2014/main" id="{2C4CEB01-933B-42FF-81B3-AA56C71F6625}"/>
                  </a:ext>
                </a:extLst>
              </p:cNvPr>
              <p:cNvSpPr txBox="1"/>
              <p:nvPr/>
            </p:nvSpPr>
            <p:spPr>
              <a:xfrm>
                <a:off x="2627784" y="4509120"/>
                <a:ext cx="940001" cy="2730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1400" i="1" smtClean="0">
                              <a:latin typeface="Cambria Math" panose="02040503050406030204" pitchFamily="18" charset="0"/>
                            </a:rPr>
                          </m:ctrlPr>
                        </m:sSubPr>
                        <m:e>
                          <m:r>
                            <a:rPr lang="pl-PL" sz="1400" b="0" i="1" smtClean="0">
                              <a:latin typeface="Cambria Math" panose="02040503050406030204" pitchFamily="18" charset="0"/>
                            </a:rPr>
                            <m:t>𝑚</m:t>
                          </m:r>
                        </m:e>
                        <m:sub>
                          <m:sPre>
                            <m:sPrePr>
                              <m:ctrlPr>
                                <a:rPr lang="pl-PL" sz="1400" i="1" smtClean="0">
                                  <a:latin typeface="Cambria Math" panose="02040503050406030204" pitchFamily="18" charset="0"/>
                                </a:rPr>
                              </m:ctrlPr>
                            </m:sPrePr>
                            <m:sub/>
                            <m:sup>
                              <m:r>
                                <a:rPr lang="pl-PL" sz="1400" b="0" i="1" smtClean="0">
                                  <a:latin typeface="Cambria Math" panose="02040503050406030204" pitchFamily="18" charset="0"/>
                                </a:rPr>
                                <m:t>3</m:t>
                              </m:r>
                            </m:sup>
                            <m:e>
                              <m:r>
                                <a:rPr lang="pl-PL" sz="1400" b="0" i="1" smtClean="0">
                                  <a:latin typeface="Cambria Math" panose="02040503050406030204" pitchFamily="18" charset="0"/>
                                </a:rPr>
                                <m:t>𝐻𝑒</m:t>
                              </m:r>
                            </m:e>
                          </m:sPre>
                        </m:sub>
                      </m:sSub>
                      <m:r>
                        <a:rPr lang="pl-PL" sz="1400" b="0" i="1" smtClean="0">
                          <a:latin typeface="Cambria Math" panose="02040503050406030204" pitchFamily="18" charset="0"/>
                        </a:rPr>
                        <m:t>+</m:t>
                      </m:r>
                      <m:sSub>
                        <m:sSubPr>
                          <m:ctrlPr>
                            <a:rPr lang="pl-PL" sz="1400" b="0" i="1" smtClean="0">
                              <a:latin typeface="Cambria Math" panose="02040503050406030204" pitchFamily="18" charset="0"/>
                            </a:rPr>
                          </m:ctrlPr>
                        </m:sSubPr>
                        <m:e>
                          <m:r>
                            <a:rPr lang="pl-PL" sz="1400" b="0" i="1" smtClean="0">
                              <a:latin typeface="Cambria Math" panose="02040503050406030204" pitchFamily="18" charset="0"/>
                            </a:rPr>
                            <m:t>𝑚</m:t>
                          </m:r>
                        </m:e>
                        <m:sub>
                          <m:r>
                            <a:rPr lang="pl-PL" sz="1400" i="1">
                              <a:latin typeface="Cambria Math" panose="02040503050406030204" pitchFamily="18" charset="0"/>
                              <a:ea typeface="Cambria Math" panose="02040503050406030204" pitchFamily="18" charset="0"/>
                            </a:rPr>
                            <m:t>𝜂</m:t>
                          </m:r>
                        </m:sub>
                      </m:sSub>
                    </m:oMath>
                  </m:oMathPara>
                </a14:m>
                <a:endParaRPr lang="pl-PL" sz="1400" dirty="0"/>
              </a:p>
            </p:txBody>
          </p:sp>
        </mc:Choice>
        <mc:Fallback xmlns="">
          <p:sp>
            <p:nvSpPr>
              <p:cNvPr id="10" name="pole tekstowe 9">
                <a:extLst>
                  <a:ext uri="{FF2B5EF4-FFF2-40B4-BE49-F238E27FC236}">
                    <a16:creationId xmlns:a16="http://schemas.microsoft.com/office/drawing/2014/main" id="{2C4CEB01-933B-42FF-81B3-AA56C71F6625}"/>
                  </a:ext>
                </a:extLst>
              </p:cNvPr>
              <p:cNvSpPr txBox="1">
                <a:spLocks noRot="1" noChangeAspect="1" noMove="1" noResize="1" noEditPoints="1" noAdjustHandles="1" noChangeArrowheads="1" noChangeShapeType="1" noTextEdit="1"/>
              </p:cNvSpPr>
              <p:nvPr/>
            </p:nvSpPr>
            <p:spPr>
              <a:xfrm>
                <a:off x="2627784" y="4509120"/>
                <a:ext cx="940001" cy="273088"/>
              </a:xfrm>
              <a:prstGeom prst="rect">
                <a:avLst/>
              </a:prstGeom>
              <a:blipFill>
                <a:blip r:embed="rId6"/>
                <a:stretch>
                  <a:fillRect l="-1299" r="-649" b="-2273"/>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id="{5DF0D48D-18A9-47F8-A43D-4A05FC2FE284}"/>
                  </a:ext>
                </a:extLst>
              </p:cNvPr>
              <p:cNvSpPr txBox="1"/>
              <p:nvPr/>
            </p:nvSpPr>
            <p:spPr>
              <a:xfrm>
                <a:off x="3583359" y="4230517"/>
                <a:ext cx="565411" cy="3354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pl-PL" i="1" smtClean="0">
                              <a:latin typeface="Cambria Math" panose="02040503050406030204" pitchFamily="18" charset="0"/>
                            </a:rPr>
                          </m:ctrlPr>
                        </m:radPr>
                        <m:deg/>
                        <m:e>
                          <m:sSub>
                            <m:sSubPr>
                              <m:ctrlPr>
                                <a:rPr lang="pl-PL" i="1" smtClean="0">
                                  <a:latin typeface="Cambria Math" panose="02040503050406030204" pitchFamily="18" charset="0"/>
                                </a:rPr>
                              </m:ctrlPr>
                            </m:sSubPr>
                            <m:e>
                              <m:r>
                                <a:rPr lang="pl-PL" b="0" i="1" smtClean="0">
                                  <a:latin typeface="Cambria Math" panose="02040503050406030204" pitchFamily="18" charset="0"/>
                                </a:rPr>
                                <m:t>𝑠</m:t>
                              </m:r>
                            </m:e>
                            <m:sub>
                              <m:r>
                                <a:rPr lang="pl-PL" b="0" i="1" smtClean="0">
                                  <a:latin typeface="Cambria Math" panose="02040503050406030204" pitchFamily="18" charset="0"/>
                                </a:rPr>
                                <m:t>𝑝𝑑</m:t>
                              </m:r>
                            </m:sub>
                          </m:sSub>
                        </m:e>
                      </m:rad>
                    </m:oMath>
                  </m:oMathPara>
                </a14:m>
                <a:endParaRPr lang="pl-PL" dirty="0"/>
              </a:p>
            </p:txBody>
          </p:sp>
        </mc:Choice>
        <mc:Fallback xmlns="">
          <p:sp>
            <p:nvSpPr>
              <p:cNvPr id="8" name="pole tekstowe 7">
                <a:extLst>
                  <a:ext uri="{FF2B5EF4-FFF2-40B4-BE49-F238E27FC236}">
                    <a16:creationId xmlns:a16="http://schemas.microsoft.com/office/drawing/2014/main" id="{5DF0D48D-18A9-47F8-A43D-4A05FC2FE284}"/>
                  </a:ext>
                </a:extLst>
              </p:cNvPr>
              <p:cNvSpPr txBox="1">
                <a:spLocks noRot="1" noChangeAspect="1" noMove="1" noResize="1" noEditPoints="1" noAdjustHandles="1" noChangeArrowheads="1" noChangeShapeType="1" noTextEdit="1"/>
              </p:cNvSpPr>
              <p:nvPr/>
            </p:nvSpPr>
            <p:spPr>
              <a:xfrm>
                <a:off x="3583359" y="4230517"/>
                <a:ext cx="565411" cy="335413"/>
              </a:xfrm>
              <a:prstGeom prst="rect">
                <a:avLst/>
              </a:prstGeom>
              <a:blipFill>
                <a:blip r:embed="rId7"/>
                <a:stretch>
                  <a:fillRect r="-5376" b="-10909"/>
                </a:stretch>
              </a:blipFill>
            </p:spPr>
            <p:txBody>
              <a:bodyPr/>
              <a:lstStyle/>
              <a:p>
                <a:r>
                  <a:rPr lang="pl-PL">
                    <a:noFill/>
                  </a:rPr>
                  <a:t> </a:t>
                </a:r>
              </a:p>
            </p:txBody>
          </p:sp>
        </mc:Fallback>
      </mc:AlternateContent>
      <p:cxnSp>
        <p:nvCxnSpPr>
          <p:cNvPr id="11" name="Łącznik prosty ze strzałką 10">
            <a:extLst>
              <a:ext uri="{FF2B5EF4-FFF2-40B4-BE49-F238E27FC236}">
                <a16:creationId xmlns:a16="http://schemas.microsoft.com/office/drawing/2014/main" id="{AB3DF4F4-6840-43C2-9B4A-4EE0FF401713}"/>
              </a:ext>
            </a:extLst>
          </p:cNvPr>
          <p:cNvCxnSpPr/>
          <p:nvPr/>
        </p:nvCxnSpPr>
        <p:spPr>
          <a:xfrm>
            <a:off x="2008448" y="4793275"/>
            <a:ext cx="112339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pole tekstowe 11">
                <a:extLst>
                  <a:ext uri="{FF2B5EF4-FFF2-40B4-BE49-F238E27FC236}">
                    <a16:creationId xmlns:a16="http://schemas.microsoft.com/office/drawing/2014/main" id="{39FEC5EF-FE16-43E9-B184-6557ADBF459D}"/>
                  </a:ext>
                </a:extLst>
              </p:cNvPr>
              <p:cNvSpPr txBox="1"/>
              <p:nvPr/>
            </p:nvSpPr>
            <p:spPr>
              <a:xfrm>
                <a:off x="2424688" y="4810094"/>
                <a:ext cx="29091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i="1" smtClean="0">
                              <a:latin typeface="Cambria Math" panose="02040503050406030204" pitchFamily="18" charset="0"/>
                            </a:rPr>
                          </m:ctrlPr>
                        </m:sSubPr>
                        <m:e>
                          <m:r>
                            <a:rPr lang="pl-PL" b="0" i="1" smtClean="0">
                              <a:latin typeface="Cambria Math" panose="02040503050406030204" pitchFamily="18" charset="0"/>
                            </a:rPr>
                            <m:t>𝐵</m:t>
                          </m:r>
                        </m:e>
                        <m:sub>
                          <m:r>
                            <a:rPr lang="pl-PL" b="0" i="1" smtClean="0">
                              <a:latin typeface="Cambria Math" panose="02040503050406030204" pitchFamily="18" charset="0"/>
                            </a:rPr>
                            <m:t>𝑠</m:t>
                          </m:r>
                        </m:sub>
                      </m:sSub>
                    </m:oMath>
                  </m:oMathPara>
                </a14:m>
                <a:endParaRPr lang="pl-PL" dirty="0"/>
              </a:p>
            </p:txBody>
          </p:sp>
        </mc:Choice>
        <mc:Fallback xmlns="">
          <p:sp>
            <p:nvSpPr>
              <p:cNvPr id="12" name="pole tekstowe 11">
                <a:extLst>
                  <a:ext uri="{FF2B5EF4-FFF2-40B4-BE49-F238E27FC236}">
                    <a16:creationId xmlns:a16="http://schemas.microsoft.com/office/drawing/2014/main" id="{39FEC5EF-FE16-43E9-B184-6557ADBF459D}"/>
                  </a:ext>
                </a:extLst>
              </p:cNvPr>
              <p:cNvSpPr txBox="1">
                <a:spLocks noRot="1" noChangeAspect="1" noMove="1" noResize="1" noEditPoints="1" noAdjustHandles="1" noChangeArrowheads="1" noChangeShapeType="1" noTextEdit="1"/>
              </p:cNvSpPr>
              <p:nvPr/>
            </p:nvSpPr>
            <p:spPr>
              <a:xfrm>
                <a:off x="2424688" y="4810094"/>
                <a:ext cx="290912" cy="276999"/>
              </a:xfrm>
              <a:prstGeom prst="rect">
                <a:avLst/>
              </a:prstGeom>
              <a:blipFill>
                <a:blip r:embed="rId8"/>
                <a:stretch>
                  <a:fillRect l="-19149" r="-2128" b="-15556"/>
                </a:stretch>
              </a:blipFill>
            </p:spPr>
            <p:txBody>
              <a:bodyPr/>
              <a:lstStyle/>
              <a:p>
                <a:r>
                  <a:rPr lang="pl-PL">
                    <a:noFill/>
                  </a:rPr>
                  <a:t> </a:t>
                </a:r>
              </a:p>
            </p:txBody>
          </p:sp>
        </mc:Fallback>
      </mc:AlternateContent>
      <p:sp>
        <p:nvSpPr>
          <p:cNvPr id="13" name="pole tekstowe 12">
            <a:extLst>
              <a:ext uri="{FF2B5EF4-FFF2-40B4-BE49-F238E27FC236}">
                <a16:creationId xmlns:a16="http://schemas.microsoft.com/office/drawing/2014/main" id="{82AA443B-1505-4E0C-9ED4-8A2EDD35BD24}"/>
              </a:ext>
            </a:extLst>
          </p:cNvPr>
          <p:cNvSpPr txBox="1"/>
          <p:nvPr/>
        </p:nvSpPr>
        <p:spPr>
          <a:xfrm>
            <a:off x="7137784" y="4616211"/>
            <a:ext cx="1260769" cy="307777"/>
          </a:xfrm>
          <a:prstGeom prst="rect">
            <a:avLst/>
          </a:prstGeom>
          <a:noFill/>
        </p:spPr>
        <p:txBody>
          <a:bodyPr wrap="square" rtlCol="0">
            <a:spAutoFit/>
          </a:bodyPr>
          <a:lstStyle/>
          <a:p>
            <a:r>
              <a:rPr lang="pl-PL" sz="1400" dirty="0" err="1"/>
              <a:t>p</a:t>
            </a:r>
            <a:r>
              <a:rPr lang="pl-PL" sz="1400" baseline="-25000" dirty="0" err="1"/>
              <a:t>Fermi</a:t>
            </a:r>
            <a:r>
              <a:rPr lang="pl-PL" sz="1400" dirty="0"/>
              <a:t> [</a:t>
            </a:r>
            <a:r>
              <a:rPr lang="pl-PL" sz="1400" dirty="0" err="1"/>
              <a:t>GeV</a:t>
            </a:r>
            <a:r>
              <a:rPr lang="pl-PL" sz="1400" dirty="0"/>
              <a:t>/c]</a:t>
            </a:r>
          </a:p>
        </p:txBody>
      </p:sp>
      <p:sp>
        <p:nvSpPr>
          <p:cNvPr id="14" name="pole tekstowe 13">
            <a:extLst>
              <a:ext uri="{FF2B5EF4-FFF2-40B4-BE49-F238E27FC236}">
                <a16:creationId xmlns:a16="http://schemas.microsoft.com/office/drawing/2014/main" id="{CA9CDA3A-3E1B-42D3-A6FC-B9B9AD154D4C}"/>
              </a:ext>
            </a:extLst>
          </p:cNvPr>
          <p:cNvSpPr txBox="1"/>
          <p:nvPr/>
        </p:nvSpPr>
        <p:spPr>
          <a:xfrm rot="16200000">
            <a:off x="4215114" y="3293168"/>
            <a:ext cx="2340368" cy="307777"/>
          </a:xfrm>
          <a:prstGeom prst="rect">
            <a:avLst/>
          </a:prstGeom>
          <a:noFill/>
        </p:spPr>
        <p:txBody>
          <a:bodyPr wrap="square" rtlCol="0">
            <a:spAutoFit/>
          </a:bodyPr>
          <a:lstStyle/>
          <a:p>
            <a:r>
              <a:rPr lang="pl-PL" sz="1400" dirty="0" err="1"/>
              <a:t>probability</a:t>
            </a:r>
            <a:r>
              <a:rPr lang="pl-PL" sz="1400" dirty="0"/>
              <a:t> </a:t>
            </a:r>
            <a:r>
              <a:rPr lang="pl-PL" sz="1400" dirty="0" err="1"/>
              <a:t>density</a:t>
            </a:r>
            <a:r>
              <a:rPr lang="pl-PL" sz="1400" dirty="0"/>
              <a:t> [c/</a:t>
            </a:r>
            <a:r>
              <a:rPr lang="pl-PL" sz="1400" dirty="0" err="1"/>
              <a:t>GeV</a:t>
            </a:r>
            <a:r>
              <a:rPr lang="pl-PL" sz="1400" dirty="0"/>
              <a:t>]</a:t>
            </a:r>
          </a:p>
        </p:txBody>
      </p:sp>
      <mc:AlternateContent xmlns:mc="http://schemas.openxmlformats.org/markup-compatibility/2006" xmlns:a14="http://schemas.microsoft.com/office/drawing/2010/main">
        <mc:Choice Requires="a14">
          <p:sp>
            <p:nvSpPr>
              <p:cNvPr id="15" name="pole tekstowe 14">
                <a:extLst>
                  <a:ext uri="{FF2B5EF4-FFF2-40B4-BE49-F238E27FC236}">
                    <a16:creationId xmlns:a16="http://schemas.microsoft.com/office/drawing/2014/main" id="{7A4D5C08-E91B-4EB6-B13F-E0001FAF9BF6}"/>
                  </a:ext>
                </a:extLst>
              </p:cNvPr>
              <p:cNvSpPr txBox="1"/>
              <p:nvPr/>
            </p:nvSpPr>
            <p:spPr>
              <a:xfrm>
                <a:off x="2629288" y="5275815"/>
                <a:ext cx="3885423" cy="7705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rPr>
                        <m:t>𝑁</m:t>
                      </m:r>
                      <m:d>
                        <m:dPr>
                          <m:ctrlPr>
                            <a:rPr lang="pl-PL" b="0" i="1" smtClean="0">
                              <a:latin typeface="Cambria Math" panose="02040503050406030204" pitchFamily="18" charset="0"/>
                            </a:rPr>
                          </m:ctrlPr>
                        </m:dPr>
                        <m:e>
                          <m:rad>
                            <m:radPr>
                              <m:degHide m:val="on"/>
                              <m:ctrlPr>
                                <a:rPr lang="pl-PL" b="0" i="1" smtClean="0">
                                  <a:latin typeface="Cambria Math" panose="02040503050406030204" pitchFamily="18" charset="0"/>
                                </a:rPr>
                              </m:ctrlPr>
                            </m:radPr>
                            <m:deg/>
                            <m:e>
                              <m:sSub>
                                <m:sSubPr>
                                  <m:ctrlPr>
                                    <a:rPr lang="pl-PL" b="0" i="1" smtClean="0">
                                      <a:latin typeface="Cambria Math" panose="02040503050406030204" pitchFamily="18" charset="0"/>
                                    </a:rPr>
                                  </m:ctrlPr>
                                </m:sSubPr>
                                <m:e>
                                  <m:r>
                                    <a:rPr lang="pl-PL" b="0" i="1" smtClean="0">
                                      <a:latin typeface="Cambria Math" panose="02040503050406030204" pitchFamily="18" charset="0"/>
                                    </a:rPr>
                                    <m:t>𝑠</m:t>
                                  </m:r>
                                </m:e>
                                <m:sub>
                                  <m:r>
                                    <a:rPr lang="pl-PL" b="0" i="1" smtClean="0">
                                      <a:latin typeface="Cambria Math" panose="02040503050406030204" pitchFamily="18" charset="0"/>
                                    </a:rPr>
                                    <m:t>𝑝𝑑</m:t>
                                  </m:r>
                                </m:sub>
                              </m:sSub>
                            </m:e>
                          </m:rad>
                        </m:e>
                      </m:d>
                      <m:r>
                        <a:rPr lang="pl-PL" b="0" i="1" smtClean="0">
                          <a:latin typeface="Cambria Math" panose="02040503050406030204" pitchFamily="18" charset="0"/>
                        </a:rPr>
                        <m:t>=</m:t>
                      </m:r>
                      <m:f>
                        <m:fPr>
                          <m:ctrlPr>
                            <a:rPr lang="pl-PL" b="0" i="1" smtClean="0">
                              <a:latin typeface="Cambria Math" panose="02040503050406030204" pitchFamily="18" charset="0"/>
                            </a:rPr>
                          </m:ctrlPr>
                        </m:fPr>
                        <m:num>
                          <m:r>
                            <a:rPr lang="pl-PL" b="0" i="1" smtClean="0">
                              <a:latin typeface="Cambria Math" panose="02040503050406030204" pitchFamily="18" charset="0"/>
                            </a:rPr>
                            <m:t>1</m:t>
                          </m:r>
                        </m:num>
                        <m:den>
                          <m:r>
                            <a:rPr lang="pl-PL" b="0" i="1" smtClean="0">
                              <a:latin typeface="Cambria Math" panose="02040503050406030204" pitchFamily="18" charset="0"/>
                            </a:rPr>
                            <m:t>2</m:t>
                          </m:r>
                          <m:r>
                            <a:rPr lang="pl-PL" b="0" i="1" smtClean="0">
                              <a:latin typeface="Cambria Math" panose="02040503050406030204" pitchFamily="18" charset="0"/>
                              <a:ea typeface="Cambria Math" panose="02040503050406030204" pitchFamily="18" charset="0"/>
                            </a:rPr>
                            <m:t>𝜋</m:t>
                          </m:r>
                        </m:den>
                      </m:f>
                      <m:f>
                        <m:fPr>
                          <m:ctrlPr>
                            <a:rPr lang="pl-PL" b="0" i="1" smtClean="0">
                              <a:latin typeface="Cambria Math" panose="02040503050406030204" pitchFamily="18" charset="0"/>
                            </a:rPr>
                          </m:ctrlPr>
                        </m:fPr>
                        <m:num>
                          <m:r>
                            <m:rPr>
                              <m:sty m:val="p"/>
                            </m:rPr>
                            <a:rPr lang="el-GR" b="0" i="1" smtClean="0">
                              <a:latin typeface="Cambria Math" panose="02040503050406030204" pitchFamily="18" charset="0"/>
                              <a:ea typeface="Cambria Math" panose="02040503050406030204" pitchFamily="18" charset="0"/>
                            </a:rPr>
                            <m:t>Γ</m:t>
                          </m:r>
                        </m:num>
                        <m:den>
                          <m:sSup>
                            <m:sSupPr>
                              <m:ctrlPr>
                                <a:rPr lang="pl-PL" b="0" i="1" smtClean="0">
                                  <a:latin typeface="Cambria Math" panose="02040503050406030204" pitchFamily="18" charset="0"/>
                                </a:rPr>
                              </m:ctrlPr>
                            </m:sSupPr>
                            <m:e>
                              <m:d>
                                <m:dPr>
                                  <m:ctrlPr>
                                    <a:rPr lang="pl-PL" b="0" i="1" smtClean="0">
                                      <a:latin typeface="Cambria Math" panose="02040503050406030204" pitchFamily="18" charset="0"/>
                                    </a:rPr>
                                  </m:ctrlPr>
                                </m:dPr>
                                <m:e>
                                  <m:rad>
                                    <m:radPr>
                                      <m:degHide m:val="on"/>
                                      <m:ctrlPr>
                                        <a:rPr lang="pl-PL" b="0" i="1" smtClean="0">
                                          <a:latin typeface="Cambria Math" panose="02040503050406030204" pitchFamily="18" charset="0"/>
                                        </a:rPr>
                                      </m:ctrlPr>
                                    </m:radPr>
                                    <m:deg/>
                                    <m:e>
                                      <m:sSub>
                                        <m:sSubPr>
                                          <m:ctrlPr>
                                            <a:rPr lang="pl-PL" b="0" i="1" smtClean="0">
                                              <a:latin typeface="Cambria Math" panose="02040503050406030204" pitchFamily="18" charset="0"/>
                                            </a:rPr>
                                          </m:ctrlPr>
                                        </m:sSubPr>
                                        <m:e>
                                          <m:r>
                                            <a:rPr lang="pl-PL" b="0" i="1" smtClean="0">
                                              <a:latin typeface="Cambria Math" panose="02040503050406030204" pitchFamily="18" charset="0"/>
                                            </a:rPr>
                                            <m:t>𝑠</m:t>
                                          </m:r>
                                        </m:e>
                                        <m:sub>
                                          <m:r>
                                            <a:rPr lang="pl-PL" b="0" i="1" smtClean="0">
                                              <a:latin typeface="Cambria Math" panose="02040503050406030204" pitchFamily="18" charset="0"/>
                                            </a:rPr>
                                            <m:t>𝑝𝑑</m:t>
                                          </m:r>
                                        </m:sub>
                                      </m:sSub>
                                    </m:e>
                                  </m:rad>
                                  <m:r>
                                    <a:rPr lang="pl-PL" b="0" i="1" smtClean="0">
                                      <a:latin typeface="Cambria Math" panose="02040503050406030204" pitchFamily="18" charset="0"/>
                                    </a:rPr>
                                    <m:t>−</m:t>
                                  </m:r>
                                  <m:sSub>
                                    <m:sSubPr>
                                      <m:ctrlPr>
                                        <a:rPr lang="pl-PL" b="0" i="1" smtClean="0">
                                          <a:latin typeface="Cambria Math" panose="02040503050406030204" pitchFamily="18" charset="0"/>
                                        </a:rPr>
                                      </m:ctrlPr>
                                    </m:sSubPr>
                                    <m:e>
                                      <m:r>
                                        <a:rPr lang="pl-PL" b="0" i="1" smtClean="0">
                                          <a:latin typeface="Cambria Math" panose="02040503050406030204" pitchFamily="18" charset="0"/>
                                        </a:rPr>
                                        <m:t>𝑚</m:t>
                                      </m:r>
                                    </m:e>
                                    <m:sub>
                                      <m:r>
                                        <a:rPr lang="pl-PL" b="0" i="1" smtClean="0">
                                          <a:latin typeface="Cambria Math" panose="02040503050406030204" pitchFamily="18" charset="0"/>
                                        </a:rPr>
                                        <m:t>𝑏𝑠</m:t>
                                      </m:r>
                                    </m:sub>
                                  </m:sSub>
                                </m:e>
                              </m:d>
                            </m:e>
                            <m:sup>
                              <m:r>
                                <a:rPr lang="pl-PL" b="0" i="1" smtClean="0">
                                  <a:latin typeface="Cambria Math" panose="02040503050406030204" pitchFamily="18" charset="0"/>
                                </a:rPr>
                                <m:t>2</m:t>
                              </m:r>
                            </m:sup>
                          </m:sSup>
                          <m:r>
                            <a:rPr lang="pl-PL" b="0" i="1" smtClean="0">
                              <a:latin typeface="Cambria Math" panose="02040503050406030204" pitchFamily="18" charset="0"/>
                            </a:rPr>
                            <m:t>+</m:t>
                          </m:r>
                          <m:f>
                            <m:fPr>
                              <m:type m:val="lin"/>
                              <m:ctrlPr>
                                <a:rPr lang="pl-PL" b="0" i="1" smtClean="0">
                                  <a:latin typeface="Cambria Math" panose="02040503050406030204" pitchFamily="18" charset="0"/>
                                </a:rPr>
                              </m:ctrlPr>
                            </m:fPr>
                            <m:num>
                              <m:sSup>
                                <m:sSupPr>
                                  <m:ctrlPr>
                                    <a:rPr lang="pl-PL" b="0" i="1" smtClean="0">
                                      <a:latin typeface="Cambria Math" panose="02040503050406030204" pitchFamily="18" charset="0"/>
                                    </a:rPr>
                                  </m:ctrlPr>
                                </m:sSupPr>
                                <m:e>
                                  <m:r>
                                    <m:rPr>
                                      <m:sty m:val="p"/>
                                    </m:rPr>
                                    <a:rPr lang="el-GR" b="0" i="1" smtClean="0">
                                      <a:latin typeface="Cambria Math" panose="02040503050406030204" pitchFamily="18" charset="0"/>
                                      <a:ea typeface="Cambria Math" panose="02040503050406030204" pitchFamily="18" charset="0"/>
                                    </a:rPr>
                                    <m:t>Γ</m:t>
                                  </m:r>
                                </m:e>
                                <m:sup>
                                  <m:r>
                                    <a:rPr lang="pl-PL" b="0" i="1" smtClean="0">
                                      <a:latin typeface="Cambria Math" panose="02040503050406030204" pitchFamily="18" charset="0"/>
                                    </a:rPr>
                                    <m:t>2</m:t>
                                  </m:r>
                                </m:sup>
                              </m:sSup>
                            </m:num>
                            <m:den>
                              <m:r>
                                <a:rPr lang="pl-PL" b="0" i="1" smtClean="0">
                                  <a:latin typeface="Cambria Math" panose="02040503050406030204" pitchFamily="18" charset="0"/>
                                </a:rPr>
                                <m:t>4</m:t>
                              </m:r>
                            </m:den>
                          </m:f>
                        </m:den>
                      </m:f>
                    </m:oMath>
                  </m:oMathPara>
                </a14:m>
                <a:endParaRPr lang="pl-PL" dirty="0"/>
              </a:p>
            </p:txBody>
          </p:sp>
        </mc:Choice>
        <mc:Fallback xmlns="">
          <p:sp>
            <p:nvSpPr>
              <p:cNvPr id="15" name="pole tekstowe 14">
                <a:extLst>
                  <a:ext uri="{FF2B5EF4-FFF2-40B4-BE49-F238E27FC236}">
                    <a16:creationId xmlns:a16="http://schemas.microsoft.com/office/drawing/2014/main" id="{7A4D5C08-E91B-4EB6-B13F-E0001FAF9BF6}"/>
                  </a:ext>
                </a:extLst>
              </p:cNvPr>
              <p:cNvSpPr txBox="1">
                <a:spLocks noRot="1" noChangeAspect="1" noMove="1" noResize="1" noEditPoints="1" noAdjustHandles="1" noChangeArrowheads="1" noChangeShapeType="1" noTextEdit="1"/>
              </p:cNvSpPr>
              <p:nvPr/>
            </p:nvSpPr>
            <p:spPr>
              <a:xfrm>
                <a:off x="2629288" y="5275815"/>
                <a:ext cx="3885423" cy="770532"/>
              </a:xfrm>
              <a:prstGeom prst="rect">
                <a:avLst/>
              </a:prstGeom>
              <a:blipFill>
                <a:blip r:embed="rId9"/>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8" name="pole tekstowe 17">
                <a:extLst>
                  <a:ext uri="{FF2B5EF4-FFF2-40B4-BE49-F238E27FC236}">
                    <a16:creationId xmlns:a16="http://schemas.microsoft.com/office/drawing/2014/main" id="{018467CF-1B5C-420C-8335-FC0FF8A75D7D}"/>
                  </a:ext>
                </a:extLst>
              </p:cNvPr>
              <p:cNvSpPr txBox="1"/>
              <p:nvPr/>
            </p:nvSpPr>
            <p:spPr>
              <a:xfrm>
                <a:off x="3174957" y="6047510"/>
                <a:ext cx="2801600" cy="3510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i="1" smtClean="0">
                              <a:latin typeface="Cambria Math" panose="02040503050406030204" pitchFamily="18" charset="0"/>
                            </a:rPr>
                          </m:ctrlPr>
                        </m:sSubPr>
                        <m:e>
                          <m:r>
                            <a:rPr lang="pl-PL" b="0" i="1" smtClean="0">
                              <a:latin typeface="Cambria Math" panose="02040503050406030204" pitchFamily="18" charset="0"/>
                            </a:rPr>
                            <m:t>𝑚</m:t>
                          </m:r>
                        </m:e>
                        <m:sub>
                          <m:sPre>
                            <m:sPrePr>
                              <m:ctrlPr>
                                <a:rPr lang="pl-PL" i="1" smtClean="0">
                                  <a:latin typeface="Cambria Math" panose="02040503050406030204" pitchFamily="18" charset="0"/>
                                </a:rPr>
                              </m:ctrlPr>
                            </m:sPrePr>
                            <m:sub/>
                            <m:sup>
                              <m:r>
                                <a:rPr lang="pl-PL" b="0" i="1" smtClean="0">
                                  <a:latin typeface="Cambria Math" panose="02040503050406030204" pitchFamily="18" charset="0"/>
                                </a:rPr>
                                <m:t>3</m:t>
                              </m:r>
                            </m:sup>
                            <m:e>
                              <m:r>
                                <a:rPr lang="pl-PL" b="0" i="1" smtClean="0">
                                  <a:latin typeface="Cambria Math" panose="02040503050406030204" pitchFamily="18" charset="0"/>
                                </a:rPr>
                                <m:t>𝐻𝑒</m:t>
                              </m:r>
                              <m:r>
                                <a:rPr lang="pl-PL" b="0" i="1" smtClean="0">
                                  <a:latin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𝜂</m:t>
                              </m:r>
                            </m:e>
                          </m:sPre>
                        </m:sub>
                      </m:sSub>
                      <m:r>
                        <a:rPr lang="pl-PL" b="0" i="1" smtClean="0">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𝑚</m:t>
                          </m:r>
                        </m:e>
                        <m:sub>
                          <m:sPre>
                            <m:sPrePr>
                              <m:ctrlPr>
                                <a:rPr lang="pl-PL" i="1">
                                  <a:latin typeface="Cambria Math" panose="02040503050406030204" pitchFamily="18" charset="0"/>
                                </a:rPr>
                              </m:ctrlPr>
                            </m:sPrePr>
                            <m:sub/>
                            <m:sup>
                              <m:r>
                                <a:rPr lang="pl-PL" i="1">
                                  <a:latin typeface="Cambria Math" panose="02040503050406030204" pitchFamily="18" charset="0"/>
                                </a:rPr>
                                <m:t>3</m:t>
                              </m:r>
                            </m:sup>
                            <m:e>
                              <m:r>
                                <a:rPr lang="pl-PL" i="1">
                                  <a:latin typeface="Cambria Math" panose="02040503050406030204" pitchFamily="18" charset="0"/>
                                </a:rPr>
                                <m:t>𝐻𝑒</m:t>
                              </m:r>
                            </m:e>
                          </m:sPre>
                        </m:sub>
                      </m:sSub>
                      <m:r>
                        <a:rPr lang="pl-PL"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𝑚</m:t>
                          </m:r>
                        </m:e>
                        <m:sub>
                          <m:r>
                            <a:rPr lang="pl-PL" i="1">
                              <a:latin typeface="Cambria Math" panose="02040503050406030204" pitchFamily="18" charset="0"/>
                              <a:ea typeface="Cambria Math" panose="02040503050406030204" pitchFamily="18" charset="0"/>
                            </a:rPr>
                            <m:t>𝜂</m:t>
                          </m:r>
                        </m:sub>
                      </m:sSub>
                      <m:r>
                        <a:rPr lang="pl-PL" b="0" i="1" smtClean="0">
                          <a:latin typeface="Cambria Math" panose="02040503050406030204" pitchFamily="18" charset="0"/>
                          <a:ea typeface="Cambria Math" panose="02040503050406030204" pitchFamily="18" charset="0"/>
                        </a:rPr>
                        <m:t>−</m:t>
                      </m:r>
                      <m:sSub>
                        <m:sSubPr>
                          <m:ctrlPr>
                            <a:rPr lang="pl-PL" b="0" i="1" smtClean="0">
                              <a:latin typeface="Cambria Math" panose="02040503050406030204" pitchFamily="18" charset="0"/>
                              <a:ea typeface="Cambria Math" panose="02040503050406030204" pitchFamily="18" charset="0"/>
                            </a:rPr>
                          </m:ctrlPr>
                        </m:sSubPr>
                        <m:e>
                          <m:r>
                            <a:rPr lang="pl-PL" b="0" i="1" smtClean="0">
                              <a:latin typeface="Cambria Math" panose="02040503050406030204" pitchFamily="18" charset="0"/>
                              <a:ea typeface="Cambria Math" panose="02040503050406030204" pitchFamily="18" charset="0"/>
                            </a:rPr>
                            <m:t>𝐵</m:t>
                          </m:r>
                        </m:e>
                        <m:sub>
                          <m:r>
                            <a:rPr lang="pl-PL" b="0" i="1" smtClean="0">
                              <a:latin typeface="Cambria Math" panose="02040503050406030204" pitchFamily="18" charset="0"/>
                              <a:ea typeface="Cambria Math" panose="02040503050406030204" pitchFamily="18" charset="0"/>
                            </a:rPr>
                            <m:t>𝑠</m:t>
                          </m:r>
                        </m:sub>
                      </m:sSub>
                    </m:oMath>
                  </m:oMathPara>
                </a14:m>
                <a:endParaRPr lang="pl-PL" dirty="0"/>
              </a:p>
            </p:txBody>
          </p:sp>
        </mc:Choice>
        <mc:Fallback xmlns="">
          <p:sp>
            <p:nvSpPr>
              <p:cNvPr id="18" name="pole tekstowe 17">
                <a:extLst>
                  <a:ext uri="{FF2B5EF4-FFF2-40B4-BE49-F238E27FC236}">
                    <a16:creationId xmlns:a16="http://schemas.microsoft.com/office/drawing/2014/main" id="{018467CF-1B5C-420C-8335-FC0FF8A75D7D}"/>
                  </a:ext>
                </a:extLst>
              </p:cNvPr>
              <p:cNvSpPr txBox="1">
                <a:spLocks noRot="1" noChangeAspect="1" noMove="1" noResize="1" noEditPoints="1" noAdjustHandles="1" noChangeArrowheads="1" noChangeShapeType="1" noTextEdit="1"/>
              </p:cNvSpPr>
              <p:nvPr/>
            </p:nvSpPr>
            <p:spPr>
              <a:xfrm>
                <a:off x="3174957" y="6047510"/>
                <a:ext cx="2801600" cy="351058"/>
              </a:xfrm>
              <a:prstGeom prst="rect">
                <a:avLst/>
              </a:prstGeom>
              <a:blipFill>
                <a:blip r:embed="rId10"/>
                <a:stretch>
                  <a:fillRect l="-654" b="-12069"/>
                </a:stretch>
              </a:blipFill>
            </p:spPr>
            <p:txBody>
              <a:bodyPr/>
              <a:lstStyle/>
              <a:p>
                <a:r>
                  <a:rPr lang="pl-PL">
                    <a:noFill/>
                  </a:rPr>
                  <a:t> </a:t>
                </a:r>
              </a:p>
            </p:txBody>
          </p:sp>
        </mc:Fallback>
      </mc:AlternateContent>
    </p:spTree>
    <p:extLst>
      <p:ext uri="{BB962C8B-B14F-4D97-AF65-F5344CB8AC3E}">
        <p14:creationId xmlns:p14="http://schemas.microsoft.com/office/powerpoint/2010/main" val="1075854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4">
            <a:extLst>
              <a:ext uri="{FF2B5EF4-FFF2-40B4-BE49-F238E27FC236}">
                <a16:creationId xmlns:a16="http://schemas.microsoft.com/office/drawing/2014/main" id="{AF876A9D-213C-46DD-859A-E7E80AFDBD7B}"/>
              </a:ext>
            </a:extLst>
          </p:cNvPr>
          <p:cNvSpPr txBox="1">
            <a:spLocks noChangeArrowheads="1"/>
          </p:cNvSpPr>
          <p:nvPr/>
        </p:nvSpPr>
        <p:spPr bwMode="auto">
          <a:xfrm>
            <a:off x="381000" y="13716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l-PL" altLang="pl-PL" sz="2400">
              <a:latin typeface="Times New Roman" panose="02020603050405020304" pitchFamily="18" charset="0"/>
            </a:endParaRPr>
          </a:p>
        </p:txBody>
      </p:sp>
      <p:sp>
        <p:nvSpPr>
          <p:cNvPr id="120837" name="Text Box 5">
            <a:extLst>
              <a:ext uri="{FF2B5EF4-FFF2-40B4-BE49-F238E27FC236}">
                <a16:creationId xmlns:a16="http://schemas.microsoft.com/office/drawing/2014/main" id="{C7A2C4D5-7416-4C45-8309-1402D597A572}"/>
              </a:ext>
            </a:extLst>
          </p:cNvPr>
          <p:cNvSpPr txBox="1">
            <a:spLocks noChangeArrowheads="1"/>
          </p:cNvSpPr>
          <p:nvPr/>
        </p:nvSpPr>
        <p:spPr bwMode="auto">
          <a:xfrm>
            <a:off x="381000" y="1447800"/>
            <a:ext cx="8382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sz="2000" b="1" dirty="0" err="1">
                <a:solidFill>
                  <a:srgbClr val="003399"/>
                </a:solidFill>
                <a:effectLst>
                  <a:outerShdw blurRad="38100" dist="38100" dir="2700000" algn="tl">
                    <a:srgbClr val="000000">
                      <a:alpha val="43137"/>
                    </a:srgbClr>
                  </a:outerShdw>
                </a:effectLst>
                <a:latin typeface="+mj-lt"/>
              </a:rPr>
              <a:t>Scattering</a:t>
            </a:r>
            <a:r>
              <a:rPr lang="pl-PL" sz="2000" b="1" dirty="0">
                <a:solidFill>
                  <a:srgbClr val="003399"/>
                </a:solidFill>
                <a:effectLst>
                  <a:outerShdw blurRad="38100" dist="38100" dir="2700000" algn="tl">
                    <a:srgbClr val="000000">
                      <a:alpha val="43137"/>
                    </a:srgbClr>
                  </a:outerShdw>
                </a:effectLst>
                <a:latin typeface="+mj-lt"/>
              </a:rPr>
              <a:t> </a:t>
            </a:r>
            <a:r>
              <a:rPr lang="pl-PL" sz="2000" b="1" dirty="0" err="1">
                <a:solidFill>
                  <a:srgbClr val="003399"/>
                </a:solidFill>
                <a:effectLst>
                  <a:outerShdw blurRad="38100" dist="38100" dir="2700000" algn="tl">
                    <a:srgbClr val="000000">
                      <a:alpha val="43137"/>
                    </a:srgbClr>
                  </a:outerShdw>
                </a:effectLst>
                <a:latin typeface="+mj-lt"/>
              </a:rPr>
              <a:t>angle</a:t>
            </a:r>
            <a:r>
              <a:rPr lang="pl-PL" sz="2000" b="1" dirty="0">
                <a:solidFill>
                  <a:srgbClr val="003399"/>
                </a:solidFill>
                <a:effectLst>
                  <a:outerShdw blurRad="38100" dist="38100" dir="2700000" algn="tl">
                    <a:srgbClr val="000000">
                      <a:alpha val="43137"/>
                    </a:srgbClr>
                  </a:outerShdw>
                </a:effectLst>
                <a:latin typeface="+mj-lt"/>
              </a:rPr>
              <a:t> </a:t>
            </a:r>
            <a:r>
              <a:rPr lang="pl-PL" sz="2000" b="1" dirty="0" err="1">
                <a:solidFill>
                  <a:srgbClr val="003399"/>
                </a:solidFill>
                <a:effectLst>
                  <a:outerShdw blurRad="38100" dist="38100" dir="2700000" algn="tl">
                    <a:srgbClr val="000000">
                      <a:alpha val="43137"/>
                    </a:srgbClr>
                  </a:outerShdw>
                </a:effectLst>
                <a:latin typeface="+mj-lt"/>
              </a:rPr>
              <a:t>distribution</a:t>
            </a:r>
            <a:r>
              <a:rPr lang="pl-PL" sz="2000" b="1" dirty="0">
                <a:solidFill>
                  <a:srgbClr val="003399"/>
                </a:solidFill>
                <a:effectLst>
                  <a:outerShdw blurRad="38100" dist="38100" dir="2700000" algn="tl">
                    <a:srgbClr val="000000">
                      <a:alpha val="43137"/>
                    </a:srgbClr>
                  </a:outerShdw>
                </a:effectLst>
                <a:latin typeface="+mj-lt"/>
              </a:rPr>
              <a:t> of </a:t>
            </a:r>
            <a:r>
              <a:rPr lang="pl-PL" sz="2000" b="1" dirty="0">
                <a:solidFill>
                  <a:srgbClr val="003399"/>
                </a:solidFill>
                <a:effectLst>
                  <a:outerShdw blurRad="38100" dist="38100" dir="2700000" algn="tl">
                    <a:srgbClr val="000000">
                      <a:alpha val="43137"/>
                    </a:srgbClr>
                  </a:outerShdw>
                </a:effectLst>
              </a:rPr>
              <a:t>deuteron, </a:t>
            </a:r>
            <a:r>
              <a:rPr lang="pl-PL" sz="2000" b="1" dirty="0">
                <a:solidFill>
                  <a:srgbClr val="003399"/>
                </a:solidFill>
                <a:effectLst>
                  <a:outerShdw blurRad="38100" dist="38100" dir="2700000" algn="tl">
                    <a:srgbClr val="000000">
                      <a:alpha val="43137"/>
                    </a:srgbClr>
                  </a:outerShdw>
                </a:effectLst>
                <a:latin typeface="+mj-lt"/>
              </a:rPr>
              <a:t>proton and </a:t>
            </a:r>
            <a:r>
              <a:rPr lang="pl-PL" sz="2000" b="1" dirty="0" err="1">
                <a:solidFill>
                  <a:srgbClr val="003399"/>
                </a:solidFill>
                <a:effectLst>
                  <a:outerShdw blurRad="38100" dist="38100" dir="2700000" algn="tl">
                    <a:srgbClr val="000000">
                      <a:alpha val="43137"/>
                    </a:srgbClr>
                  </a:outerShdw>
                </a:effectLst>
                <a:latin typeface="+mj-lt"/>
              </a:rPr>
              <a:t>gammas</a:t>
            </a:r>
            <a:r>
              <a:rPr lang="pl-PL" sz="2000" b="1" dirty="0">
                <a:solidFill>
                  <a:srgbClr val="003399"/>
                </a:solidFill>
                <a:effectLst>
                  <a:outerShdw blurRad="38100" dist="38100" dir="2700000" algn="tl">
                    <a:srgbClr val="000000">
                      <a:alpha val="43137"/>
                    </a:srgbClr>
                  </a:outerShdw>
                </a:effectLst>
                <a:latin typeface="+mj-lt"/>
              </a:rPr>
              <a:t> </a:t>
            </a:r>
            <a:endParaRPr lang="en-US" altLang="pl-PL" sz="2000" b="1" dirty="0">
              <a:solidFill>
                <a:srgbClr val="4D4D4D"/>
              </a:solidFill>
              <a:effectLst>
                <a:outerShdw blurRad="38100" dist="38100" dir="2700000" algn="tl">
                  <a:srgbClr val="000000">
                    <a:alpha val="43137"/>
                  </a:srgbClr>
                </a:outerShdw>
              </a:effectLst>
              <a:latin typeface="+mj-lt"/>
            </a:endParaRPr>
          </a:p>
        </p:txBody>
      </p:sp>
      <p:sp>
        <p:nvSpPr>
          <p:cNvPr id="2" name="Prostokąt 1">
            <a:extLst>
              <a:ext uri="{FF2B5EF4-FFF2-40B4-BE49-F238E27FC236}">
                <a16:creationId xmlns:a16="http://schemas.microsoft.com/office/drawing/2014/main" id="{BCF7138A-2AD6-4CCC-B471-43CDD8236A86}"/>
              </a:ext>
            </a:extLst>
          </p:cNvPr>
          <p:cNvSpPr/>
          <p:nvPr/>
        </p:nvSpPr>
        <p:spPr>
          <a:xfrm>
            <a:off x="0" y="6569968"/>
            <a:ext cx="9144000" cy="288032"/>
          </a:xfrm>
          <a:prstGeom prst="rect">
            <a:avLst/>
          </a:prstGeom>
          <a:solidFill>
            <a:srgbClr val="005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Aleksander Khreptak			</a:t>
            </a:r>
            <a:r>
              <a:rPr lang="en-US" sz="14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Search for </a:t>
            </a:r>
            <a:r>
              <a:rPr lang="en-US" sz="1200" b="1" i="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η</a:t>
            </a:r>
            <a:r>
              <a:rPr lang="en-US"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-mesic </a:t>
            </a:r>
            <a:r>
              <a:rPr lang="pl-PL" sz="1200" b="1" baseline="30000"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3</a:t>
            </a:r>
            <a:r>
              <a:rPr lang="pl-PL"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He</a:t>
            </a:r>
            <a:endPar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6" name="Symbol zastępczy numeru slajdu 5">
            <a:extLst>
              <a:ext uri="{FF2B5EF4-FFF2-40B4-BE49-F238E27FC236}">
                <a16:creationId xmlns:a16="http://schemas.microsoft.com/office/drawing/2014/main" id="{9EE1092F-7522-4CA3-A3E1-DF7123B8AA53}"/>
              </a:ext>
            </a:extLst>
          </p:cNvPr>
          <p:cNvSpPr>
            <a:spLocks noGrp="1"/>
          </p:cNvSpPr>
          <p:nvPr>
            <p:ph type="sldNum" sz="quarter" idx="12"/>
          </p:nvPr>
        </p:nvSpPr>
        <p:spPr>
          <a:xfrm>
            <a:off x="6553200" y="6553150"/>
            <a:ext cx="2133600" cy="476250"/>
          </a:xfrm>
        </p:spPr>
        <p:txBody>
          <a:bodyPr/>
          <a:lstStyle/>
          <a:p>
            <a:fld id="{61C96D73-D5AB-40D4-97B7-84A1C65BADB8}" type="slidenum">
              <a:rPr lang="en-US" altLang="pl-PL" smtClean="0">
                <a:solidFill>
                  <a:schemeClr val="bg1"/>
                </a:solidFill>
                <a:latin typeface="Tahoma" panose="020B0604030504040204" pitchFamily="34" charset="0"/>
                <a:ea typeface="Tahoma" panose="020B0604030504040204" pitchFamily="34" charset="0"/>
                <a:cs typeface="Tahoma" panose="020B0604030504040204" pitchFamily="34" charset="0"/>
              </a:rPr>
              <a:pPr/>
              <a:t>15</a:t>
            </a:fld>
            <a:endParaRPr lang="en-US" alt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Obraz 6">
            <a:extLst>
              <a:ext uri="{FF2B5EF4-FFF2-40B4-BE49-F238E27FC236}">
                <a16:creationId xmlns:a16="http://schemas.microsoft.com/office/drawing/2014/main" id="{9DDD085A-5BA1-445A-9E97-3A92739EB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800" y="1858201"/>
            <a:ext cx="3600000" cy="2451724"/>
          </a:xfrm>
          <a:prstGeom prst="rect">
            <a:avLst/>
          </a:prstGeom>
        </p:spPr>
      </p:pic>
      <p:sp>
        <p:nvSpPr>
          <p:cNvPr id="8" name="pole tekstowe 7">
            <a:extLst>
              <a:ext uri="{FF2B5EF4-FFF2-40B4-BE49-F238E27FC236}">
                <a16:creationId xmlns:a16="http://schemas.microsoft.com/office/drawing/2014/main" id="{9B61C971-03A8-4411-9BEA-D4D807473033}"/>
              </a:ext>
            </a:extLst>
          </p:cNvPr>
          <p:cNvSpPr txBox="1"/>
          <p:nvPr/>
        </p:nvSpPr>
        <p:spPr>
          <a:xfrm flipH="1">
            <a:off x="5494266" y="3551513"/>
            <a:ext cx="504056" cy="369332"/>
          </a:xfrm>
          <a:prstGeom prst="rect">
            <a:avLst/>
          </a:prstGeom>
          <a:noFill/>
        </p:spPr>
        <p:txBody>
          <a:bodyPr wrap="square" rtlCol="0">
            <a:spAutoFit/>
          </a:bodyPr>
          <a:lstStyle/>
          <a:p>
            <a:r>
              <a:rPr lang="pl-PL" dirty="0"/>
              <a:t>FD</a:t>
            </a:r>
          </a:p>
        </p:txBody>
      </p:sp>
      <p:sp>
        <p:nvSpPr>
          <p:cNvPr id="9" name="pole tekstowe 8">
            <a:extLst>
              <a:ext uri="{FF2B5EF4-FFF2-40B4-BE49-F238E27FC236}">
                <a16:creationId xmlns:a16="http://schemas.microsoft.com/office/drawing/2014/main" id="{C73E3FBC-9DA5-461A-BBF1-0C3B94277032}"/>
              </a:ext>
            </a:extLst>
          </p:cNvPr>
          <p:cNvSpPr txBox="1"/>
          <p:nvPr/>
        </p:nvSpPr>
        <p:spPr>
          <a:xfrm>
            <a:off x="6169136" y="2285754"/>
            <a:ext cx="1435327" cy="369332"/>
          </a:xfrm>
          <a:prstGeom prst="rect">
            <a:avLst/>
          </a:prstGeom>
          <a:noFill/>
        </p:spPr>
        <p:txBody>
          <a:bodyPr wrap="square" rtlCol="0">
            <a:spAutoFit/>
          </a:bodyPr>
          <a:lstStyle/>
          <a:p>
            <a:pPr algn="ctr"/>
            <a:r>
              <a:rPr lang="pl-PL" dirty="0">
                <a:solidFill>
                  <a:srgbClr val="FF0000"/>
                </a:solidFill>
              </a:rPr>
              <a:t>proton</a:t>
            </a:r>
          </a:p>
        </p:txBody>
      </p:sp>
      <p:pic>
        <p:nvPicPr>
          <p:cNvPr id="5" name="Obraz 4">
            <a:extLst>
              <a:ext uri="{FF2B5EF4-FFF2-40B4-BE49-F238E27FC236}">
                <a16:creationId xmlns:a16="http://schemas.microsoft.com/office/drawing/2014/main" id="{9A4ABD1B-3E9E-4459-9F80-500F15427A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2000" y="4082993"/>
            <a:ext cx="3600000" cy="2451724"/>
          </a:xfrm>
          <a:prstGeom prst="rect">
            <a:avLst/>
          </a:prstGeom>
        </p:spPr>
      </p:pic>
      <p:sp>
        <p:nvSpPr>
          <p:cNvPr id="15" name="pole tekstowe 14">
            <a:extLst>
              <a:ext uri="{FF2B5EF4-FFF2-40B4-BE49-F238E27FC236}">
                <a16:creationId xmlns:a16="http://schemas.microsoft.com/office/drawing/2014/main" id="{6ED94386-D210-4991-8512-0CB3D17965B2}"/>
              </a:ext>
            </a:extLst>
          </p:cNvPr>
          <p:cNvSpPr txBox="1"/>
          <p:nvPr/>
        </p:nvSpPr>
        <p:spPr>
          <a:xfrm flipH="1">
            <a:off x="5998322" y="3552504"/>
            <a:ext cx="633824" cy="369332"/>
          </a:xfrm>
          <a:prstGeom prst="rect">
            <a:avLst/>
          </a:prstGeom>
          <a:noFill/>
        </p:spPr>
        <p:txBody>
          <a:bodyPr wrap="square" rtlCol="0">
            <a:spAutoFit/>
          </a:bodyPr>
          <a:lstStyle/>
          <a:p>
            <a:r>
              <a:rPr lang="pl-PL" dirty="0"/>
              <a:t>CD</a:t>
            </a:r>
          </a:p>
        </p:txBody>
      </p:sp>
      <p:sp>
        <p:nvSpPr>
          <p:cNvPr id="12" name="pole tekstowe 11">
            <a:extLst>
              <a:ext uri="{FF2B5EF4-FFF2-40B4-BE49-F238E27FC236}">
                <a16:creationId xmlns:a16="http://schemas.microsoft.com/office/drawing/2014/main" id="{488537A3-5C60-4346-9EC0-C9A9411F80E7}"/>
              </a:ext>
            </a:extLst>
          </p:cNvPr>
          <p:cNvSpPr txBox="1"/>
          <p:nvPr/>
        </p:nvSpPr>
        <p:spPr>
          <a:xfrm flipH="1">
            <a:off x="4057200" y="5733998"/>
            <a:ext cx="633824" cy="369332"/>
          </a:xfrm>
          <a:prstGeom prst="rect">
            <a:avLst/>
          </a:prstGeom>
          <a:noFill/>
        </p:spPr>
        <p:txBody>
          <a:bodyPr wrap="square" rtlCol="0">
            <a:spAutoFit/>
          </a:bodyPr>
          <a:lstStyle/>
          <a:p>
            <a:r>
              <a:rPr lang="pl-PL" dirty="0"/>
              <a:t>CD</a:t>
            </a:r>
          </a:p>
        </p:txBody>
      </p:sp>
      <p:sp>
        <p:nvSpPr>
          <p:cNvPr id="16" name="pole tekstowe 15">
            <a:extLst>
              <a:ext uri="{FF2B5EF4-FFF2-40B4-BE49-F238E27FC236}">
                <a16:creationId xmlns:a16="http://schemas.microsoft.com/office/drawing/2014/main" id="{7221E1EB-9DE0-4368-BB3C-87F22C302160}"/>
              </a:ext>
            </a:extLst>
          </p:cNvPr>
          <p:cNvSpPr txBox="1"/>
          <p:nvPr/>
        </p:nvSpPr>
        <p:spPr>
          <a:xfrm>
            <a:off x="3854336" y="4538793"/>
            <a:ext cx="1435327" cy="369332"/>
          </a:xfrm>
          <a:prstGeom prst="rect">
            <a:avLst/>
          </a:prstGeom>
          <a:noFill/>
        </p:spPr>
        <p:txBody>
          <a:bodyPr wrap="square" rtlCol="0">
            <a:spAutoFit/>
          </a:bodyPr>
          <a:lstStyle/>
          <a:p>
            <a:pPr algn="ctr"/>
            <a:r>
              <a:rPr lang="pl-PL" dirty="0">
                <a:solidFill>
                  <a:schemeClr val="tx1">
                    <a:lumMod val="75000"/>
                    <a:lumOff val="25000"/>
                  </a:schemeClr>
                </a:solidFill>
              </a:rPr>
              <a:t>gamma</a:t>
            </a:r>
          </a:p>
        </p:txBody>
      </p:sp>
      <p:pic>
        <p:nvPicPr>
          <p:cNvPr id="4" name="Obraz 3">
            <a:extLst>
              <a:ext uri="{FF2B5EF4-FFF2-40B4-BE49-F238E27FC236}">
                <a16:creationId xmlns:a16="http://schemas.microsoft.com/office/drawing/2014/main" id="{3183901B-C46B-4176-BA07-1C9514A590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854367"/>
            <a:ext cx="3600000" cy="2451724"/>
          </a:xfrm>
          <a:prstGeom prst="rect">
            <a:avLst/>
          </a:prstGeom>
        </p:spPr>
      </p:pic>
      <p:sp>
        <p:nvSpPr>
          <p:cNvPr id="11" name="pole tekstowe 10">
            <a:extLst>
              <a:ext uri="{FF2B5EF4-FFF2-40B4-BE49-F238E27FC236}">
                <a16:creationId xmlns:a16="http://schemas.microsoft.com/office/drawing/2014/main" id="{393FE660-D28F-4325-8195-6041F3C1272D}"/>
              </a:ext>
            </a:extLst>
          </p:cNvPr>
          <p:cNvSpPr txBox="1"/>
          <p:nvPr/>
        </p:nvSpPr>
        <p:spPr>
          <a:xfrm flipH="1">
            <a:off x="1261140" y="3551513"/>
            <a:ext cx="504056" cy="369332"/>
          </a:xfrm>
          <a:prstGeom prst="rect">
            <a:avLst/>
          </a:prstGeom>
          <a:noFill/>
        </p:spPr>
        <p:txBody>
          <a:bodyPr wrap="square" rtlCol="0">
            <a:spAutoFit/>
          </a:bodyPr>
          <a:lstStyle/>
          <a:p>
            <a:r>
              <a:rPr lang="pl-PL" dirty="0"/>
              <a:t>FD</a:t>
            </a:r>
          </a:p>
        </p:txBody>
      </p:sp>
      <p:sp>
        <p:nvSpPr>
          <p:cNvPr id="14" name="pole tekstowe 13">
            <a:extLst>
              <a:ext uri="{FF2B5EF4-FFF2-40B4-BE49-F238E27FC236}">
                <a16:creationId xmlns:a16="http://schemas.microsoft.com/office/drawing/2014/main" id="{73175C0D-2B0B-4B77-BDE0-B963F1BE97B7}"/>
              </a:ext>
            </a:extLst>
          </p:cNvPr>
          <p:cNvSpPr txBox="1"/>
          <p:nvPr/>
        </p:nvSpPr>
        <p:spPr>
          <a:xfrm>
            <a:off x="1539537" y="2285754"/>
            <a:ext cx="1435327" cy="369332"/>
          </a:xfrm>
          <a:prstGeom prst="rect">
            <a:avLst/>
          </a:prstGeom>
          <a:noFill/>
        </p:spPr>
        <p:txBody>
          <a:bodyPr wrap="square" rtlCol="0">
            <a:spAutoFit/>
          </a:bodyPr>
          <a:lstStyle/>
          <a:p>
            <a:pPr algn="ctr"/>
            <a:r>
              <a:rPr lang="pl-PL" dirty="0">
                <a:solidFill>
                  <a:srgbClr val="FF0000"/>
                </a:solidFill>
              </a:rPr>
              <a:t>deuteron</a:t>
            </a:r>
          </a:p>
        </p:txBody>
      </p:sp>
    </p:spTree>
    <p:extLst>
      <p:ext uri="{BB962C8B-B14F-4D97-AF65-F5344CB8AC3E}">
        <p14:creationId xmlns:p14="http://schemas.microsoft.com/office/powerpoint/2010/main" val="2290925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4">
            <a:extLst>
              <a:ext uri="{FF2B5EF4-FFF2-40B4-BE49-F238E27FC236}">
                <a16:creationId xmlns:a16="http://schemas.microsoft.com/office/drawing/2014/main" id="{AF876A9D-213C-46DD-859A-E7E80AFDBD7B}"/>
              </a:ext>
            </a:extLst>
          </p:cNvPr>
          <p:cNvSpPr txBox="1">
            <a:spLocks noChangeArrowheads="1"/>
          </p:cNvSpPr>
          <p:nvPr/>
        </p:nvSpPr>
        <p:spPr bwMode="auto">
          <a:xfrm>
            <a:off x="381000" y="13716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l-PL" altLang="pl-PL" sz="2400">
              <a:latin typeface="Times New Roman" panose="02020603050405020304" pitchFamily="18" charset="0"/>
            </a:endParaRPr>
          </a:p>
        </p:txBody>
      </p:sp>
      <p:sp>
        <p:nvSpPr>
          <p:cNvPr id="120837" name="Text Box 5">
            <a:extLst>
              <a:ext uri="{FF2B5EF4-FFF2-40B4-BE49-F238E27FC236}">
                <a16:creationId xmlns:a16="http://schemas.microsoft.com/office/drawing/2014/main" id="{C7A2C4D5-7416-4C45-8309-1402D597A572}"/>
              </a:ext>
            </a:extLst>
          </p:cNvPr>
          <p:cNvSpPr txBox="1">
            <a:spLocks noChangeArrowheads="1"/>
          </p:cNvSpPr>
          <p:nvPr/>
        </p:nvSpPr>
        <p:spPr bwMode="auto">
          <a:xfrm>
            <a:off x="381000" y="1447800"/>
            <a:ext cx="83820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sz="2000" b="1" dirty="0">
                <a:solidFill>
                  <a:srgbClr val="003399"/>
                </a:solidFill>
                <a:effectLst>
                  <a:outerShdw blurRad="38100" dist="38100" dir="2700000" algn="tl">
                    <a:srgbClr val="000000">
                      <a:alpha val="43137"/>
                    </a:srgbClr>
                  </a:outerShdw>
                </a:effectLst>
                <a:latin typeface="+mj-lt"/>
              </a:rPr>
              <a:t>Proton </a:t>
            </a:r>
            <a:r>
              <a:rPr lang="pl-PL" sz="2000" b="1" dirty="0" err="1">
                <a:solidFill>
                  <a:srgbClr val="003399"/>
                </a:solidFill>
                <a:effectLst>
                  <a:outerShdw blurRad="38100" dist="38100" dir="2700000" algn="tl">
                    <a:srgbClr val="000000">
                      <a:alpha val="43137"/>
                    </a:srgbClr>
                  </a:outerShdw>
                </a:effectLst>
                <a:latin typeface="+mj-lt"/>
              </a:rPr>
              <a:t>identification</a:t>
            </a:r>
            <a:r>
              <a:rPr lang="pl-PL" sz="2000" b="1" dirty="0">
                <a:solidFill>
                  <a:srgbClr val="003399"/>
                </a:solidFill>
                <a:effectLst>
                  <a:outerShdw blurRad="38100" dist="38100" dir="2700000" algn="tl">
                    <a:srgbClr val="000000">
                      <a:alpha val="43137"/>
                    </a:srgbClr>
                  </a:outerShdw>
                </a:effectLst>
                <a:latin typeface="+mj-lt"/>
              </a:rPr>
              <a:t> in Central </a:t>
            </a:r>
            <a:r>
              <a:rPr lang="pl-PL" sz="2000" b="1" dirty="0" err="1">
                <a:solidFill>
                  <a:srgbClr val="003399"/>
                </a:solidFill>
                <a:effectLst>
                  <a:outerShdw blurRad="38100" dist="38100" dir="2700000" algn="tl">
                    <a:srgbClr val="000000">
                      <a:alpha val="43137"/>
                    </a:srgbClr>
                  </a:outerShdw>
                </a:effectLst>
                <a:latin typeface="+mj-lt"/>
              </a:rPr>
              <a:t>Detector</a:t>
            </a:r>
            <a:r>
              <a:rPr lang="pl-PL" sz="2000" b="1" dirty="0">
                <a:solidFill>
                  <a:srgbClr val="003399"/>
                </a:solidFill>
                <a:effectLst>
                  <a:outerShdw blurRad="38100" dist="38100" dir="2700000" algn="tl">
                    <a:srgbClr val="000000">
                      <a:alpha val="43137"/>
                    </a:srgbClr>
                  </a:outerShdw>
                </a:effectLst>
                <a:latin typeface="+mj-lt"/>
              </a:rPr>
              <a:t> </a:t>
            </a:r>
          </a:p>
          <a:p>
            <a:pPr>
              <a:spcBef>
                <a:spcPct val="50000"/>
              </a:spcBef>
            </a:pPr>
            <a:r>
              <a:rPr lang="en-US" dirty="0">
                <a:solidFill>
                  <a:schemeClr val="tx1">
                    <a:lumMod val="75000"/>
                    <a:lumOff val="25000"/>
                  </a:schemeClr>
                </a:solidFill>
                <a:latin typeface="+mn-lt"/>
              </a:rPr>
              <a:t>Spectrum</a:t>
            </a:r>
            <a:r>
              <a:rPr lang="pl-PL" dirty="0">
                <a:solidFill>
                  <a:schemeClr val="tx1">
                    <a:lumMod val="75000"/>
                    <a:lumOff val="25000"/>
                  </a:schemeClr>
                </a:solidFill>
                <a:latin typeface="+mn-lt"/>
              </a:rPr>
              <a:t> </a:t>
            </a:r>
            <a:r>
              <a:rPr lang="en-US" dirty="0">
                <a:solidFill>
                  <a:schemeClr val="tx1">
                    <a:lumMod val="75000"/>
                    <a:lumOff val="25000"/>
                  </a:schemeClr>
                </a:solidFill>
                <a:latin typeface="+mn-lt"/>
              </a:rPr>
              <a:t>of the energy loss in the Plastic Scintillator</a:t>
            </a:r>
            <a:r>
              <a:rPr lang="pl-PL" dirty="0">
                <a:solidFill>
                  <a:schemeClr val="tx1">
                    <a:lumMod val="75000"/>
                    <a:lumOff val="25000"/>
                  </a:schemeClr>
                </a:solidFill>
                <a:latin typeface="+mn-lt"/>
              </a:rPr>
              <a:t> </a:t>
            </a:r>
            <a:r>
              <a:rPr lang="en-US" dirty="0">
                <a:solidFill>
                  <a:schemeClr val="tx1">
                    <a:lumMod val="75000"/>
                    <a:lumOff val="25000"/>
                  </a:schemeClr>
                </a:solidFill>
                <a:latin typeface="+mn-lt"/>
              </a:rPr>
              <a:t>Barrel shown as a function of the energy deposited in the Electromagnetic</a:t>
            </a:r>
            <a:r>
              <a:rPr lang="pl-PL" dirty="0">
                <a:solidFill>
                  <a:schemeClr val="tx1">
                    <a:lumMod val="75000"/>
                    <a:lumOff val="25000"/>
                  </a:schemeClr>
                </a:solidFill>
                <a:latin typeface="+mn-lt"/>
              </a:rPr>
              <a:t> </a:t>
            </a:r>
            <a:r>
              <a:rPr lang="pl-PL" dirty="0" err="1">
                <a:solidFill>
                  <a:schemeClr val="tx1">
                    <a:lumMod val="75000"/>
                    <a:lumOff val="25000"/>
                  </a:schemeClr>
                </a:solidFill>
                <a:latin typeface="+mn-lt"/>
              </a:rPr>
              <a:t>Calorimeter</a:t>
            </a:r>
            <a:r>
              <a:rPr lang="pl-PL" dirty="0">
                <a:solidFill>
                  <a:schemeClr val="tx1">
                    <a:lumMod val="75000"/>
                    <a:lumOff val="25000"/>
                  </a:schemeClr>
                </a:solidFill>
                <a:latin typeface="+mn-lt"/>
              </a:rPr>
              <a:t>:</a:t>
            </a:r>
            <a:endParaRPr lang="en-US" altLang="pl-PL" dirty="0">
              <a:solidFill>
                <a:schemeClr val="tx1">
                  <a:lumMod val="75000"/>
                  <a:lumOff val="25000"/>
                </a:schemeClr>
              </a:solidFill>
              <a:latin typeface="+mn-lt"/>
            </a:endParaRPr>
          </a:p>
          <a:p>
            <a:pPr marL="0" indent="0">
              <a:buNone/>
            </a:pPr>
            <a:endParaRPr lang="pl-PL" altLang="pl-PL" sz="1600" dirty="0">
              <a:solidFill>
                <a:srgbClr val="4D4D4D"/>
              </a:solidFill>
              <a:latin typeface="Tahoma" panose="020B0604030504040204" pitchFamily="34" charset="0"/>
            </a:endParaRPr>
          </a:p>
        </p:txBody>
      </p:sp>
      <p:sp>
        <p:nvSpPr>
          <p:cNvPr id="2" name="Prostokąt 1">
            <a:extLst>
              <a:ext uri="{FF2B5EF4-FFF2-40B4-BE49-F238E27FC236}">
                <a16:creationId xmlns:a16="http://schemas.microsoft.com/office/drawing/2014/main" id="{BCF7138A-2AD6-4CCC-B471-43CDD8236A86}"/>
              </a:ext>
            </a:extLst>
          </p:cNvPr>
          <p:cNvSpPr/>
          <p:nvPr/>
        </p:nvSpPr>
        <p:spPr>
          <a:xfrm>
            <a:off x="0" y="6569968"/>
            <a:ext cx="9144000" cy="288032"/>
          </a:xfrm>
          <a:prstGeom prst="rect">
            <a:avLst/>
          </a:prstGeom>
          <a:solidFill>
            <a:srgbClr val="005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Aleksander Khreptak			</a:t>
            </a:r>
            <a:r>
              <a:rPr lang="en-US" sz="14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Search for </a:t>
            </a:r>
            <a:r>
              <a:rPr lang="en-US" sz="1200" b="1" i="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η</a:t>
            </a:r>
            <a:r>
              <a:rPr lang="en-US"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-mesic </a:t>
            </a:r>
            <a:r>
              <a:rPr lang="pl-PL" sz="1200" b="1" baseline="30000"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3</a:t>
            </a:r>
            <a:r>
              <a:rPr lang="pl-PL"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He</a:t>
            </a:r>
            <a:endPar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6" name="Symbol zastępczy numeru slajdu 5">
            <a:extLst>
              <a:ext uri="{FF2B5EF4-FFF2-40B4-BE49-F238E27FC236}">
                <a16:creationId xmlns:a16="http://schemas.microsoft.com/office/drawing/2014/main" id="{9EE1092F-7522-4CA3-A3E1-DF7123B8AA53}"/>
              </a:ext>
            </a:extLst>
          </p:cNvPr>
          <p:cNvSpPr>
            <a:spLocks noGrp="1"/>
          </p:cNvSpPr>
          <p:nvPr>
            <p:ph type="sldNum" sz="quarter" idx="12"/>
          </p:nvPr>
        </p:nvSpPr>
        <p:spPr>
          <a:xfrm>
            <a:off x="6553200" y="6553150"/>
            <a:ext cx="2133600" cy="476250"/>
          </a:xfrm>
        </p:spPr>
        <p:txBody>
          <a:bodyPr/>
          <a:lstStyle/>
          <a:p>
            <a:fld id="{61C96D73-D5AB-40D4-97B7-84A1C65BADB8}" type="slidenum">
              <a:rPr lang="en-US" altLang="pl-PL" smtClean="0">
                <a:solidFill>
                  <a:schemeClr val="bg1"/>
                </a:solidFill>
                <a:latin typeface="Tahoma" panose="020B0604030504040204" pitchFamily="34" charset="0"/>
                <a:ea typeface="Tahoma" panose="020B0604030504040204" pitchFamily="34" charset="0"/>
                <a:cs typeface="Tahoma" panose="020B0604030504040204" pitchFamily="34" charset="0"/>
              </a:rPr>
              <a:pPr/>
              <a:t>16</a:t>
            </a:fld>
            <a:endParaRPr lang="en-US" alt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1" name="Obraz 20">
            <a:extLst>
              <a:ext uri="{FF2B5EF4-FFF2-40B4-BE49-F238E27FC236}">
                <a16:creationId xmlns:a16="http://schemas.microsoft.com/office/drawing/2014/main" id="{6435FE8D-15E2-4301-BE44-DBA3FF839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608" y="2693246"/>
            <a:ext cx="2880000" cy="1959890"/>
          </a:xfrm>
          <a:prstGeom prst="rect">
            <a:avLst/>
          </a:prstGeom>
        </p:spPr>
      </p:pic>
      <p:pic>
        <p:nvPicPr>
          <p:cNvPr id="22" name="Obraz 21">
            <a:extLst>
              <a:ext uri="{FF2B5EF4-FFF2-40B4-BE49-F238E27FC236}">
                <a16:creationId xmlns:a16="http://schemas.microsoft.com/office/drawing/2014/main" id="{8FD6B418-E1D2-43D0-B4F2-8F27579EDC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1608" y="4565454"/>
            <a:ext cx="2880000" cy="1959890"/>
          </a:xfrm>
          <a:prstGeom prst="rect">
            <a:avLst/>
          </a:prstGeom>
        </p:spPr>
      </p:pic>
      <p:sp>
        <p:nvSpPr>
          <p:cNvPr id="23" name="pole tekstowe 22">
            <a:extLst>
              <a:ext uri="{FF2B5EF4-FFF2-40B4-BE49-F238E27FC236}">
                <a16:creationId xmlns:a16="http://schemas.microsoft.com/office/drawing/2014/main" id="{C5EE1D25-C910-4963-8BDF-B667EC963EA8}"/>
              </a:ext>
            </a:extLst>
          </p:cNvPr>
          <p:cNvSpPr txBox="1"/>
          <p:nvPr/>
        </p:nvSpPr>
        <p:spPr>
          <a:xfrm>
            <a:off x="6228184" y="2996952"/>
            <a:ext cx="1800200" cy="276999"/>
          </a:xfrm>
          <a:prstGeom prst="rect">
            <a:avLst/>
          </a:prstGeom>
          <a:noFill/>
        </p:spPr>
        <p:txBody>
          <a:bodyPr wrap="square" rtlCol="0">
            <a:spAutoFit/>
          </a:bodyPr>
          <a:lstStyle/>
          <a:p>
            <a:pPr algn="ctr"/>
            <a:r>
              <a:rPr lang="pl-PL" sz="1200" dirty="0" err="1">
                <a:solidFill>
                  <a:srgbClr val="FF0000"/>
                </a:solidFill>
                <a:latin typeface="Calibri" panose="020F0502020204030204" pitchFamily="34" charset="0"/>
                <a:ea typeface="Tahoma" panose="020B0604030504040204" pitchFamily="34" charset="0"/>
                <a:cs typeface="Calibri" panose="020F0502020204030204" pitchFamily="34" charset="0"/>
              </a:rPr>
              <a:t>pd</a:t>
            </a:r>
            <a:r>
              <a:rPr lang="pl-PL" sz="1200" dirty="0">
                <a:solidFill>
                  <a:srgbClr val="FF0000"/>
                </a:solidFill>
                <a:latin typeface="Calibri" panose="020F0502020204030204" pitchFamily="34" charset="0"/>
                <a:ea typeface="Tahoma" panose="020B0604030504040204" pitchFamily="34" charset="0"/>
                <a:cs typeface="Calibri" panose="020F0502020204030204" pitchFamily="34" charset="0"/>
              </a:rPr>
              <a:t> → (</a:t>
            </a:r>
            <a:r>
              <a:rPr lang="pl-PL" sz="1200" baseline="30000" dirty="0">
                <a:solidFill>
                  <a:srgbClr val="FF0000"/>
                </a:solidFill>
                <a:latin typeface="Calibri" panose="020F0502020204030204" pitchFamily="34" charset="0"/>
                <a:ea typeface="Tahoma" panose="020B0604030504040204" pitchFamily="34" charset="0"/>
                <a:cs typeface="Calibri" panose="020F0502020204030204" pitchFamily="34" charset="0"/>
              </a:rPr>
              <a:t>3</a:t>
            </a:r>
            <a:r>
              <a:rPr lang="pl-PL" sz="1200" dirty="0">
                <a:solidFill>
                  <a:srgbClr val="FF0000"/>
                </a:solidFill>
                <a:latin typeface="Calibri" panose="020F0502020204030204" pitchFamily="34" charset="0"/>
                <a:ea typeface="Tahoma" panose="020B0604030504040204" pitchFamily="34" charset="0"/>
                <a:cs typeface="Calibri" panose="020F0502020204030204" pitchFamily="34" charset="0"/>
              </a:rPr>
              <a:t>He-</a:t>
            </a:r>
            <a:r>
              <a:rPr lang="el-GR" sz="1200" i="1" dirty="0">
                <a:solidFill>
                  <a:srgbClr val="FF0000"/>
                </a:solidFill>
                <a:latin typeface="Calibri" panose="020F0502020204030204" pitchFamily="34" charset="0"/>
                <a:ea typeface="Tahoma" panose="020B0604030504040204" pitchFamily="34" charset="0"/>
                <a:cs typeface="Calibri" panose="020F0502020204030204" pitchFamily="34" charset="0"/>
              </a:rPr>
              <a:t>η</a:t>
            </a:r>
            <a:r>
              <a:rPr lang="pl-PL" sz="1200" dirty="0">
                <a:solidFill>
                  <a:srgbClr val="FF0000"/>
                </a:solidFill>
                <a:latin typeface="Calibri" panose="020F0502020204030204" pitchFamily="34" charset="0"/>
                <a:ea typeface="Tahoma" panose="020B0604030504040204" pitchFamily="34" charset="0"/>
                <a:cs typeface="Calibri" panose="020F0502020204030204" pitchFamily="34" charset="0"/>
              </a:rPr>
              <a:t>)</a:t>
            </a:r>
            <a:r>
              <a:rPr lang="pl-PL" sz="1200" baseline="-25000" dirty="0" err="1">
                <a:solidFill>
                  <a:srgbClr val="FF0000"/>
                </a:solidFill>
                <a:latin typeface="Calibri" panose="020F0502020204030204" pitchFamily="34" charset="0"/>
                <a:ea typeface="Tahoma" panose="020B0604030504040204" pitchFamily="34" charset="0"/>
                <a:cs typeface="Calibri" panose="020F0502020204030204" pitchFamily="34" charset="0"/>
              </a:rPr>
              <a:t>bound</a:t>
            </a:r>
            <a:r>
              <a:rPr lang="pl-PL" sz="1200" dirty="0">
                <a:solidFill>
                  <a:srgbClr val="FF0000"/>
                </a:solidFill>
                <a:latin typeface="Calibri" panose="020F0502020204030204" pitchFamily="34" charset="0"/>
                <a:ea typeface="Tahoma" panose="020B0604030504040204" pitchFamily="34" charset="0"/>
                <a:cs typeface="Calibri" panose="020F0502020204030204" pitchFamily="34" charset="0"/>
              </a:rPr>
              <a:t> → </a:t>
            </a:r>
            <a:r>
              <a:rPr lang="pl-PL" sz="1200" dirty="0" err="1">
                <a:solidFill>
                  <a:srgbClr val="FF0000"/>
                </a:solidFill>
                <a:latin typeface="Calibri" panose="020F0502020204030204" pitchFamily="34" charset="0"/>
                <a:ea typeface="Tahoma" panose="020B0604030504040204" pitchFamily="34" charset="0"/>
                <a:cs typeface="Calibri" panose="020F0502020204030204" pitchFamily="34" charset="0"/>
              </a:rPr>
              <a:t>pd</a:t>
            </a:r>
            <a:r>
              <a:rPr lang="el-GR" sz="1200" dirty="0">
                <a:solidFill>
                  <a:srgbClr val="FF0000"/>
                </a:solidFill>
                <a:latin typeface="Calibri" panose="020F0502020204030204" pitchFamily="34" charset="0"/>
                <a:ea typeface="Tahoma" panose="020B0604030504040204" pitchFamily="34" charset="0"/>
                <a:cs typeface="Calibri" panose="020F0502020204030204" pitchFamily="34" charset="0"/>
              </a:rPr>
              <a:t>π</a:t>
            </a:r>
            <a:r>
              <a:rPr lang="pl-PL" sz="1200" baseline="30000" dirty="0">
                <a:solidFill>
                  <a:srgbClr val="FF0000"/>
                </a:solidFill>
                <a:latin typeface="Calibri" panose="020F0502020204030204" pitchFamily="34" charset="0"/>
                <a:ea typeface="Tahoma" panose="020B0604030504040204" pitchFamily="34" charset="0"/>
                <a:cs typeface="Calibri" panose="020F0502020204030204" pitchFamily="34" charset="0"/>
              </a:rPr>
              <a:t>0</a:t>
            </a:r>
          </a:p>
        </p:txBody>
      </p:sp>
      <p:sp>
        <p:nvSpPr>
          <p:cNvPr id="24" name="pole tekstowe 23">
            <a:extLst>
              <a:ext uri="{FF2B5EF4-FFF2-40B4-BE49-F238E27FC236}">
                <a16:creationId xmlns:a16="http://schemas.microsoft.com/office/drawing/2014/main" id="{9D30B2AB-A4EB-4050-8EFD-40923822085E}"/>
              </a:ext>
            </a:extLst>
          </p:cNvPr>
          <p:cNvSpPr txBox="1"/>
          <p:nvPr/>
        </p:nvSpPr>
        <p:spPr>
          <a:xfrm>
            <a:off x="6228184" y="4880193"/>
            <a:ext cx="1800201" cy="276999"/>
          </a:xfrm>
          <a:prstGeom prst="rect">
            <a:avLst/>
          </a:prstGeom>
          <a:noFill/>
        </p:spPr>
        <p:txBody>
          <a:bodyPr wrap="square" rtlCol="0">
            <a:spAutoFit/>
          </a:bodyPr>
          <a:lstStyle/>
          <a:p>
            <a:pPr algn="ctr"/>
            <a:r>
              <a:rPr lang="pl-PL" sz="1200" dirty="0" err="1">
                <a:solidFill>
                  <a:srgbClr val="FF0000"/>
                </a:solidFill>
                <a:latin typeface="Calibri" panose="020F0502020204030204" pitchFamily="34" charset="0"/>
                <a:ea typeface="Tahoma" panose="020B0604030504040204" pitchFamily="34" charset="0"/>
                <a:cs typeface="Calibri" panose="020F0502020204030204" pitchFamily="34" charset="0"/>
              </a:rPr>
              <a:t>pd</a:t>
            </a:r>
            <a:r>
              <a:rPr lang="pl-PL" sz="1200" dirty="0">
                <a:solidFill>
                  <a:srgbClr val="FF0000"/>
                </a:solidFill>
                <a:latin typeface="Calibri" panose="020F0502020204030204" pitchFamily="34" charset="0"/>
                <a:ea typeface="Tahoma" panose="020B0604030504040204" pitchFamily="34" charset="0"/>
                <a:cs typeface="Calibri" panose="020F0502020204030204" pitchFamily="34" charset="0"/>
              </a:rPr>
              <a:t> → </a:t>
            </a:r>
            <a:r>
              <a:rPr lang="pl-PL" sz="1200" dirty="0" err="1">
                <a:solidFill>
                  <a:srgbClr val="FF0000"/>
                </a:solidFill>
                <a:latin typeface="Calibri" panose="020F0502020204030204" pitchFamily="34" charset="0"/>
                <a:ea typeface="Tahoma" panose="020B0604030504040204" pitchFamily="34" charset="0"/>
                <a:cs typeface="Calibri" panose="020F0502020204030204" pitchFamily="34" charset="0"/>
              </a:rPr>
              <a:t>pd</a:t>
            </a:r>
            <a:r>
              <a:rPr lang="el-GR" sz="1200" dirty="0">
                <a:solidFill>
                  <a:srgbClr val="FF0000"/>
                </a:solidFill>
                <a:latin typeface="Calibri" panose="020F0502020204030204" pitchFamily="34" charset="0"/>
                <a:ea typeface="Tahoma" panose="020B0604030504040204" pitchFamily="34" charset="0"/>
                <a:cs typeface="Calibri" panose="020F0502020204030204" pitchFamily="34" charset="0"/>
              </a:rPr>
              <a:t>π</a:t>
            </a:r>
            <a:r>
              <a:rPr lang="pl-PL" sz="1200" baseline="30000" dirty="0">
                <a:solidFill>
                  <a:srgbClr val="FF0000"/>
                </a:solidFill>
                <a:latin typeface="Calibri" panose="020F0502020204030204" pitchFamily="34" charset="0"/>
                <a:ea typeface="Tahoma" panose="020B0604030504040204" pitchFamily="34" charset="0"/>
                <a:cs typeface="Calibri" panose="020F0502020204030204" pitchFamily="34" charset="0"/>
              </a:rPr>
              <a:t>0</a:t>
            </a:r>
          </a:p>
        </p:txBody>
      </p:sp>
      <p:pic>
        <p:nvPicPr>
          <p:cNvPr id="26" name="Obraz 25">
            <a:extLst>
              <a:ext uri="{FF2B5EF4-FFF2-40B4-BE49-F238E27FC236}">
                <a16:creationId xmlns:a16="http://schemas.microsoft.com/office/drawing/2014/main" id="{D166C5CA-092E-4D31-B121-CEA30A30BB28}"/>
              </a:ext>
            </a:extLst>
          </p:cNvPr>
          <p:cNvPicPr>
            <a:picLocks noChangeAspect="1"/>
          </p:cNvPicPr>
          <p:nvPr/>
        </p:nvPicPr>
        <p:blipFill rotWithShape="1">
          <a:blip r:embed="rId5">
            <a:extLst>
              <a:ext uri="{28A0092B-C50C-407E-A947-70E740481C1C}">
                <a14:useLocalDpi xmlns:a14="http://schemas.microsoft.com/office/drawing/2010/main" val="0"/>
              </a:ext>
            </a:extLst>
          </a:blip>
          <a:srcRect l="6656" t="6487" r="3430" b="2099"/>
          <a:stretch/>
        </p:blipFill>
        <p:spPr>
          <a:xfrm>
            <a:off x="827584" y="2803447"/>
            <a:ext cx="4320000" cy="2991193"/>
          </a:xfrm>
          <a:prstGeom prst="rect">
            <a:avLst/>
          </a:prstGeom>
        </p:spPr>
      </p:pic>
      <p:sp>
        <p:nvSpPr>
          <p:cNvPr id="27" name="pole tekstowe 26">
            <a:extLst>
              <a:ext uri="{FF2B5EF4-FFF2-40B4-BE49-F238E27FC236}">
                <a16:creationId xmlns:a16="http://schemas.microsoft.com/office/drawing/2014/main" id="{590DEDDF-177F-4316-B235-FFD30544725D}"/>
              </a:ext>
            </a:extLst>
          </p:cNvPr>
          <p:cNvSpPr txBox="1"/>
          <p:nvPr/>
        </p:nvSpPr>
        <p:spPr>
          <a:xfrm>
            <a:off x="1573953" y="4283804"/>
            <a:ext cx="477767" cy="369332"/>
          </a:xfrm>
          <a:prstGeom prst="rect">
            <a:avLst/>
          </a:prstGeom>
          <a:noFill/>
        </p:spPr>
        <p:txBody>
          <a:bodyPr wrap="square" rtlCol="0">
            <a:spAutoFit/>
          </a:bodyPr>
          <a:lstStyle/>
          <a:p>
            <a:r>
              <a:rPr lang="pl-PL" dirty="0">
                <a:solidFill>
                  <a:srgbClr val="FF0000"/>
                </a:solidFill>
              </a:rPr>
              <a:t>p</a:t>
            </a:r>
          </a:p>
        </p:txBody>
      </p:sp>
      <mc:AlternateContent xmlns:mc="http://schemas.openxmlformats.org/markup-compatibility/2006" xmlns:a14="http://schemas.microsoft.com/office/drawing/2010/main">
        <mc:Choice Requires="a14">
          <p:sp>
            <p:nvSpPr>
              <p:cNvPr id="28" name="pole tekstowe 27">
                <a:extLst>
                  <a:ext uri="{FF2B5EF4-FFF2-40B4-BE49-F238E27FC236}">
                    <a16:creationId xmlns:a16="http://schemas.microsoft.com/office/drawing/2014/main" id="{3FB53051-A919-44A8-B9F0-3340E41625A9}"/>
                  </a:ext>
                </a:extLst>
              </p:cNvPr>
              <p:cNvSpPr txBox="1"/>
              <p:nvPr/>
            </p:nvSpPr>
            <p:spPr>
              <a:xfrm>
                <a:off x="1547664" y="4797152"/>
                <a:ext cx="3445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pl-PL" i="1" smtClean="0">
                              <a:solidFill>
                                <a:srgbClr val="FF0000"/>
                              </a:solidFill>
                              <a:latin typeface="Cambria Math" panose="02040503050406030204" pitchFamily="18" charset="0"/>
                            </a:rPr>
                          </m:ctrlPr>
                        </m:sSupPr>
                        <m:e>
                          <m:r>
                            <a:rPr lang="pl-PL" i="1" smtClean="0">
                              <a:solidFill>
                                <a:srgbClr val="FF0000"/>
                              </a:solidFill>
                              <a:latin typeface="Cambria Math" panose="02040503050406030204" pitchFamily="18" charset="0"/>
                              <a:ea typeface="Cambria Math" panose="02040503050406030204" pitchFamily="18" charset="0"/>
                            </a:rPr>
                            <m:t>𝜋</m:t>
                          </m:r>
                        </m:e>
                        <m:sup>
                          <m:r>
                            <a:rPr lang="pl-PL" b="0" i="1" smtClean="0">
                              <a:solidFill>
                                <a:srgbClr val="FF0000"/>
                              </a:solidFill>
                              <a:latin typeface="Cambria Math" panose="02040503050406030204" pitchFamily="18" charset="0"/>
                            </a:rPr>
                            <m:t>+</m:t>
                          </m:r>
                        </m:sup>
                      </m:sSup>
                    </m:oMath>
                  </m:oMathPara>
                </a14:m>
                <a:endParaRPr lang="pl-PL" dirty="0"/>
              </a:p>
            </p:txBody>
          </p:sp>
        </mc:Choice>
        <mc:Fallback xmlns="">
          <p:sp>
            <p:nvSpPr>
              <p:cNvPr id="28" name="pole tekstowe 27">
                <a:extLst>
                  <a:ext uri="{FF2B5EF4-FFF2-40B4-BE49-F238E27FC236}">
                    <a16:creationId xmlns:a16="http://schemas.microsoft.com/office/drawing/2014/main" id="{3FB53051-A919-44A8-B9F0-3340E41625A9}"/>
                  </a:ext>
                </a:extLst>
              </p:cNvPr>
              <p:cNvSpPr txBox="1">
                <a:spLocks noRot="1" noChangeAspect="1" noMove="1" noResize="1" noEditPoints="1" noAdjustHandles="1" noChangeArrowheads="1" noChangeShapeType="1" noTextEdit="1"/>
              </p:cNvSpPr>
              <p:nvPr/>
            </p:nvSpPr>
            <p:spPr>
              <a:xfrm>
                <a:off x="1547664" y="4797152"/>
                <a:ext cx="344582" cy="276999"/>
              </a:xfrm>
              <a:prstGeom prst="rect">
                <a:avLst/>
              </a:prstGeom>
              <a:blipFill>
                <a:blip r:embed="rId6"/>
                <a:stretch>
                  <a:fillRect l="-8929" r="-3571" b="-2222"/>
                </a:stretch>
              </a:blipFill>
            </p:spPr>
            <p:txBody>
              <a:bodyPr/>
              <a:lstStyle/>
              <a:p>
                <a:r>
                  <a:rPr lang="pl-PL">
                    <a:noFill/>
                  </a:rPr>
                  <a:t> </a:t>
                </a:r>
              </a:p>
            </p:txBody>
          </p:sp>
        </mc:Fallback>
      </mc:AlternateContent>
      <p:sp>
        <p:nvSpPr>
          <p:cNvPr id="29" name="pole tekstowe 28">
            <a:extLst>
              <a:ext uri="{FF2B5EF4-FFF2-40B4-BE49-F238E27FC236}">
                <a16:creationId xmlns:a16="http://schemas.microsoft.com/office/drawing/2014/main" id="{18703186-5BC7-4B61-AB0D-3B0AE649FB4A}"/>
              </a:ext>
            </a:extLst>
          </p:cNvPr>
          <p:cNvSpPr txBox="1"/>
          <p:nvPr/>
        </p:nvSpPr>
        <p:spPr>
          <a:xfrm>
            <a:off x="3059832" y="3008584"/>
            <a:ext cx="1646605" cy="523220"/>
          </a:xfrm>
          <a:prstGeom prst="rect">
            <a:avLst/>
          </a:prstGeom>
          <a:noFill/>
        </p:spPr>
        <p:txBody>
          <a:bodyPr wrap="none" rtlCol="0">
            <a:spAutoFit/>
          </a:bodyPr>
          <a:lstStyle/>
          <a:p>
            <a:r>
              <a:rPr lang="pl-PL" sz="1400" b="1" dirty="0" err="1">
                <a:solidFill>
                  <a:srgbClr val="0070C0"/>
                </a:solidFill>
              </a:rPr>
              <a:t>c</a:t>
            </a:r>
            <a:r>
              <a:rPr lang="pl-PL" sz="1400" b="1" dirty="0" err="1">
                <a:solidFill>
                  <a:srgbClr val="00B050"/>
                </a:solidFill>
              </a:rPr>
              <a:t>o</a:t>
            </a:r>
            <a:r>
              <a:rPr lang="pl-PL" sz="1400" b="1" dirty="0" err="1">
                <a:solidFill>
                  <a:srgbClr val="FFC000"/>
                </a:solidFill>
              </a:rPr>
              <a:t>l</a:t>
            </a:r>
            <a:r>
              <a:rPr lang="pl-PL" sz="1400" b="1" dirty="0" err="1">
                <a:solidFill>
                  <a:srgbClr val="FF9900"/>
                </a:solidFill>
              </a:rPr>
              <a:t>o</a:t>
            </a:r>
            <a:r>
              <a:rPr lang="pl-PL" sz="1400" b="1" dirty="0" err="1">
                <a:solidFill>
                  <a:srgbClr val="FF0000"/>
                </a:solidFill>
              </a:rPr>
              <a:t>u</a:t>
            </a:r>
            <a:r>
              <a:rPr lang="pl-PL" sz="1400" b="1" dirty="0" err="1">
                <a:solidFill>
                  <a:srgbClr val="993300"/>
                </a:solidFill>
              </a:rPr>
              <a:t>r</a:t>
            </a:r>
            <a:r>
              <a:rPr lang="pl-PL" sz="1400" dirty="0"/>
              <a:t> – data</a:t>
            </a:r>
          </a:p>
          <a:p>
            <a:r>
              <a:rPr lang="pl-PL" sz="1400" b="1" dirty="0" err="1"/>
              <a:t>black</a:t>
            </a:r>
            <a:r>
              <a:rPr lang="pl-PL" sz="1400" dirty="0"/>
              <a:t> – </a:t>
            </a:r>
            <a:r>
              <a:rPr lang="pl-PL" sz="1400" dirty="0" err="1"/>
              <a:t>simulation</a:t>
            </a:r>
            <a:endParaRPr lang="pl-PL" sz="1400" dirty="0"/>
          </a:p>
        </p:txBody>
      </p:sp>
    </p:spTree>
    <p:extLst>
      <p:ext uri="{BB962C8B-B14F-4D97-AF65-F5344CB8AC3E}">
        <p14:creationId xmlns:p14="http://schemas.microsoft.com/office/powerpoint/2010/main" val="194637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4">
            <a:extLst>
              <a:ext uri="{FF2B5EF4-FFF2-40B4-BE49-F238E27FC236}">
                <a16:creationId xmlns:a16="http://schemas.microsoft.com/office/drawing/2014/main" id="{AF876A9D-213C-46DD-859A-E7E80AFDBD7B}"/>
              </a:ext>
            </a:extLst>
          </p:cNvPr>
          <p:cNvSpPr txBox="1">
            <a:spLocks noChangeArrowheads="1"/>
          </p:cNvSpPr>
          <p:nvPr/>
        </p:nvSpPr>
        <p:spPr bwMode="auto">
          <a:xfrm>
            <a:off x="381000" y="13716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l-PL" altLang="pl-PL" sz="2400">
              <a:latin typeface="Times New Roman" panose="02020603050405020304" pitchFamily="18" charset="0"/>
            </a:endParaRPr>
          </a:p>
        </p:txBody>
      </p:sp>
      <p:sp>
        <p:nvSpPr>
          <p:cNvPr id="120837" name="Text Box 5">
            <a:extLst>
              <a:ext uri="{FF2B5EF4-FFF2-40B4-BE49-F238E27FC236}">
                <a16:creationId xmlns:a16="http://schemas.microsoft.com/office/drawing/2014/main" id="{C7A2C4D5-7416-4C45-8309-1402D597A572}"/>
              </a:ext>
            </a:extLst>
          </p:cNvPr>
          <p:cNvSpPr txBox="1">
            <a:spLocks noChangeArrowheads="1"/>
          </p:cNvSpPr>
          <p:nvPr/>
        </p:nvSpPr>
        <p:spPr bwMode="auto">
          <a:xfrm>
            <a:off x="381000" y="1447800"/>
            <a:ext cx="8382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sz="2000" b="1" dirty="0" err="1">
                <a:solidFill>
                  <a:srgbClr val="003399"/>
                </a:solidFill>
                <a:effectLst>
                  <a:outerShdw blurRad="38100" dist="38100" dir="2700000" algn="tl">
                    <a:srgbClr val="000000">
                      <a:alpha val="43137"/>
                    </a:srgbClr>
                  </a:outerShdw>
                </a:effectLst>
                <a:latin typeface="+mj-lt"/>
              </a:rPr>
              <a:t>Selection</a:t>
            </a:r>
            <a:r>
              <a:rPr lang="pl-PL" sz="2000" b="1" dirty="0">
                <a:solidFill>
                  <a:srgbClr val="003399"/>
                </a:solidFill>
                <a:effectLst>
                  <a:outerShdw blurRad="38100" dist="38100" dir="2700000" algn="tl">
                    <a:srgbClr val="000000">
                      <a:alpha val="43137"/>
                    </a:srgbClr>
                  </a:outerShdw>
                </a:effectLst>
                <a:latin typeface="+mj-lt"/>
              </a:rPr>
              <a:t> </a:t>
            </a:r>
            <a:r>
              <a:rPr lang="pl-PL" sz="2000" b="1" dirty="0" err="1">
                <a:solidFill>
                  <a:srgbClr val="003399"/>
                </a:solidFill>
                <a:effectLst>
                  <a:outerShdw blurRad="38100" dist="38100" dir="2700000" algn="tl">
                    <a:srgbClr val="000000">
                      <a:alpha val="43137"/>
                    </a:srgbClr>
                  </a:outerShdw>
                </a:effectLst>
                <a:latin typeface="+mj-lt"/>
              </a:rPr>
              <a:t>criteria</a:t>
            </a:r>
            <a:endParaRPr lang="pl-PL" altLang="pl-PL" sz="1600" dirty="0">
              <a:solidFill>
                <a:srgbClr val="4D4D4D"/>
              </a:solidFill>
              <a:latin typeface="Tahoma" panose="020B0604030504040204" pitchFamily="34" charset="0"/>
            </a:endParaRPr>
          </a:p>
        </p:txBody>
      </p:sp>
      <p:sp>
        <p:nvSpPr>
          <p:cNvPr id="2" name="Prostokąt 1">
            <a:extLst>
              <a:ext uri="{FF2B5EF4-FFF2-40B4-BE49-F238E27FC236}">
                <a16:creationId xmlns:a16="http://schemas.microsoft.com/office/drawing/2014/main" id="{BCF7138A-2AD6-4CCC-B471-43CDD8236A86}"/>
              </a:ext>
            </a:extLst>
          </p:cNvPr>
          <p:cNvSpPr/>
          <p:nvPr/>
        </p:nvSpPr>
        <p:spPr>
          <a:xfrm>
            <a:off x="0" y="6569968"/>
            <a:ext cx="9144000" cy="288032"/>
          </a:xfrm>
          <a:prstGeom prst="rect">
            <a:avLst/>
          </a:prstGeom>
          <a:solidFill>
            <a:srgbClr val="005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Aleksander Khreptak			</a:t>
            </a:r>
            <a:r>
              <a:rPr lang="en-US" sz="14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Search for </a:t>
            </a:r>
            <a:r>
              <a:rPr lang="en-US" sz="1200" b="1" i="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η</a:t>
            </a:r>
            <a:r>
              <a:rPr lang="en-US"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-mesic </a:t>
            </a:r>
            <a:r>
              <a:rPr lang="pl-PL" sz="1200" b="1" baseline="30000"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3</a:t>
            </a:r>
            <a:r>
              <a:rPr lang="pl-PL"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He</a:t>
            </a:r>
            <a:endPar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6" name="Symbol zastępczy numeru slajdu 5">
            <a:extLst>
              <a:ext uri="{FF2B5EF4-FFF2-40B4-BE49-F238E27FC236}">
                <a16:creationId xmlns:a16="http://schemas.microsoft.com/office/drawing/2014/main" id="{9EE1092F-7522-4CA3-A3E1-DF7123B8AA53}"/>
              </a:ext>
            </a:extLst>
          </p:cNvPr>
          <p:cNvSpPr>
            <a:spLocks noGrp="1"/>
          </p:cNvSpPr>
          <p:nvPr>
            <p:ph type="sldNum" sz="quarter" idx="12"/>
          </p:nvPr>
        </p:nvSpPr>
        <p:spPr>
          <a:xfrm>
            <a:off x="6553200" y="6553150"/>
            <a:ext cx="2133600" cy="476250"/>
          </a:xfrm>
        </p:spPr>
        <p:txBody>
          <a:bodyPr/>
          <a:lstStyle/>
          <a:p>
            <a:fld id="{61C96D73-D5AB-40D4-97B7-84A1C65BADB8}" type="slidenum">
              <a:rPr lang="en-US" altLang="pl-PL" smtClean="0">
                <a:solidFill>
                  <a:schemeClr val="bg1"/>
                </a:solidFill>
                <a:latin typeface="Tahoma" panose="020B0604030504040204" pitchFamily="34" charset="0"/>
                <a:ea typeface="Tahoma" panose="020B0604030504040204" pitchFamily="34" charset="0"/>
                <a:cs typeface="Tahoma" panose="020B0604030504040204" pitchFamily="34" charset="0"/>
              </a:rPr>
              <a:pPr/>
              <a:t>17</a:t>
            </a:fld>
            <a:endParaRPr lang="en-US" alt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 name="Obraz 3">
            <a:extLst>
              <a:ext uri="{FF2B5EF4-FFF2-40B4-BE49-F238E27FC236}">
                <a16:creationId xmlns:a16="http://schemas.microsoft.com/office/drawing/2014/main" id="{A0B53E77-D3EC-4D1A-BD71-B505A8B1B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844824"/>
            <a:ext cx="3600000" cy="2449857"/>
          </a:xfrm>
          <a:prstGeom prst="rect">
            <a:avLst/>
          </a:prstGeom>
        </p:spPr>
      </p:pic>
      <p:pic>
        <p:nvPicPr>
          <p:cNvPr id="7" name="Obraz 6">
            <a:extLst>
              <a:ext uri="{FF2B5EF4-FFF2-40B4-BE49-F238E27FC236}">
                <a16:creationId xmlns:a16="http://schemas.microsoft.com/office/drawing/2014/main" id="{6BA76A07-A71C-4A7D-BC79-A99EE1EE48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440" y="1861642"/>
            <a:ext cx="3600000" cy="2451724"/>
          </a:xfrm>
          <a:prstGeom prst="rect">
            <a:avLst/>
          </a:prstGeom>
        </p:spPr>
      </p:pic>
      <p:pic>
        <p:nvPicPr>
          <p:cNvPr id="8" name="Obraz 7">
            <a:extLst>
              <a:ext uri="{FF2B5EF4-FFF2-40B4-BE49-F238E27FC236}">
                <a16:creationId xmlns:a16="http://schemas.microsoft.com/office/drawing/2014/main" id="{091A825D-F8A1-4B69-BD87-6CD2C32ED7F1}"/>
              </a:ext>
            </a:extLst>
          </p:cNvPr>
          <p:cNvPicPr>
            <a:picLocks noChangeAspect="1"/>
          </p:cNvPicPr>
          <p:nvPr/>
        </p:nvPicPr>
        <p:blipFill rotWithShape="1">
          <a:blip r:embed="rId5">
            <a:extLst>
              <a:ext uri="{28A0092B-C50C-407E-A947-70E740481C1C}">
                <a14:useLocalDpi xmlns:a14="http://schemas.microsoft.com/office/drawing/2010/main" val="0"/>
              </a:ext>
            </a:extLst>
          </a:blip>
          <a:srcRect b="4054"/>
          <a:stretch/>
        </p:blipFill>
        <p:spPr>
          <a:xfrm>
            <a:off x="4932440" y="4217635"/>
            <a:ext cx="3600000" cy="2352333"/>
          </a:xfrm>
          <a:prstGeom prst="rect">
            <a:avLst/>
          </a:prstGeom>
        </p:spPr>
      </p:pic>
      <p:grpSp>
        <p:nvGrpSpPr>
          <p:cNvPr id="3" name="Grupa 2">
            <a:extLst>
              <a:ext uri="{FF2B5EF4-FFF2-40B4-BE49-F238E27FC236}">
                <a16:creationId xmlns:a16="http://schemas.microsoft.com/office/drawing/2014/main" id="{04724D5E-A756-4C46-BBCC-23EBE31B0B43}"/>
              </a:ext>
            </a:extLst>
          </p:cNvPr>
          <p:cNvGrpSpPr/>
          <p:nvPr/>
        </p:nvGrpSpPr>
        <p:grpSpPr>
          <a:xfrm>
            <a:off x="611560" y="4211683"/>
            <a:ext cx="3600000" cy="2339175"/>
            <a:chOff x="4932440" y="4213975"/>
            <a:chExt cx="3600000" cy="2339175"/>
          </a:xfrm>
        </p:grpSpPr>
        <p:pic>
          <p:nvPicPr>
            <p:cNvPr id="9" name="Obraz 8">
              <a:extLst>
                <a:ext uri="{FF2B5EF4-FFF2-40B4-BE49-F238E27FC236}">
                  <a16:creationId xmlns:a16="http://schemas.microsoft.com/office/drawing/2014/main" id="{59721C16-BF43-4F58-B114-DCFF5E9D0D12}"/>
                </a:ext>
              </a:extLst>
            </p:cNvPr>
            <p:cNvPicPr>
              <a:picLocks noChangeAspect="1"/>
            </p:cNvPicPr>
            <p:nvPr/>
          </p:nvPicPr>
          <p:blipFill rotWithShape="1">
            <a:blip r:embed="rId6">
              <a:extLst>
                <a:ext uri="{28A0092B-C50C-407E-A947-70E740481C1C}">
                  <a14:useLocalDpi xmlns:a14="http://schemas.microsoft.com/office/drawing/2010/main" val="0"/>
                </a:ext>
              </a:extLst>
            </a:blip>
            <a:srcRect b="4591"/>
            <a:stretch/>
          </p:blipFill>
          <p:spPr>
            <a:xfrm>
              <a:off x="4932440" y="4213975"/>
              <a:ext cx="3600000" cy="2339175"/>
            </a:xfrm>
            <a:prstGeom prst="rect">
              <a:avLst/>
            </a:prstGeom>
          </p:spPr>
        </p:pic>
        <mc:AlternateContent xmlns:mc="http://schemas.openxmlformats.org/markup-compatibility/2006" xmlns:a14="http://schemas.microsoft.com/office/drawing/2010/main">
          <mc:Choice Requires="a14">
            <p:sp>
              <p:nvSpPr>
                <p:cNvPr id="10" name="pole tekstowe 9">
                  <a:extLst>
                    <a:ext uri="{FF2B5EF4-FFF2-40B4-BE49-F238E27FC236}">
                      <a16:creationId xmlns:a16="http://schemas.microsoft.com/office/drawing/2014/main" id="{23AA37E7-41F4-43C1-B84D-DB6706F04447}"/>
                    </a:ext>
                  </a:extLst>
                </p:cNvPr>
                <p:cNvSpPr txBox="1"/>
                <p:nvPr/>
              </p:nvSpPr>
              <p:spPr>
                <a:xfrm>
                  <a:off x="5508104" y="5053076"/>
                  <a:ext cx="1800200" cy="11122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200" i="1" smtClean="0">
                                <a:solidFill>
                                  <a:schemeClr val="tx1">
                                    <a:lumMod val="75000"/>
                                    <a:lumOff val="25000"/>
                                  </a:schemeClr>
                                </a:solidFill>
                                <a:latin typeface="Cambria Math" panose="02040503050406030204" pitchFamily="18" charset="0"/>
                              </a:rPr>
                            </m:ctrlPr>
                          </m:sSubSupPr>
                          <m:e>
                            <m:r>
                              <a:rPr lang="pl-PL" sz="1200" b="0" i="1" smtClean="0">
                                <a:solidFill>
                                  <a:schemeClr val="tx1">
                                    <a:lumMod val="75000"/>
                                    <a:lumOff val="25000"/>
                                  </a:schemeClr>
                                </a:solidFill>
                                <a:latin typeface="Cambria Math" panose="02040503050406030204" pitchFamily="18" charset="0"/>
                              </a:rPr>
                              <m:t>𝑚</m:t>
                            </m:r>
                          </m:e>
                          <m:sub>
                            <m:r>
                              <a:rPr lang="pl-PL" sz="1200" b="0" i="1" smtClean="0">
                                <a:solidFill>
                                  <a:schemeClr val="tx1">
                                    <a:lumMod val="75000"/>
                                    <a:lumOff val="25000"/>
                                  </a:schemeClr>
                                </a:solidFill>
                                <a:latin typeface="Cambria Math" panose="02040503050406030204" pitchFamily="18" charset="0"/>
                              </a:rPr>
                              <m:t>𝑥</m:t>
                            </m:r>
                          </m:sub>
                          <m:sup>
                            <m:r>
                              <a:rPr lang="pl-PL" sz="1200" b="0" i="1" smtClean="0">
                                <a:solidFill>
                                  <a:schemeClr val="tx1">
                                    <a:lumMod val="75000"/>
                                    <a:lumOff val="25000"/>
                                  </a:schemeClr>
                                </a:solidFill>
                                <a:latin typeface="Cambria Math" panose="02040503050406030204" pitchFamily="18" charset="0"/>
                              </a:rPr>
                              <m:t>2</m:t>
                            </m:r>
                          </m:sup>
                        </m:sSubSup>
                        <m:r>
                          <a:rPr lang="pl-PL" sz="1200" b="0" i="0" smtClean="0">
                            <a:solidFill>
                              <a:schemeClr val="tx1">
                                <a:lumMod val="75000"/>
                                <a:lumOff val="25000"/>
                              </a:schemeClr>
                            </a:solidFill>
                            <a:latin typeface="Cambria Math" panose="02040503050406030204" pitchFamily="18" charset="0"/>
                          </a:rPr>
                          <m:t>=</m:t>
                        </m:r>
                        <m:sSubSup>
                          <m:sSubSupPr>
                            <m:ctrlPr>
                              <a:rPr lang="pl-PL" sz="1200" b="0" i="1" smtClean="0">
                                <a:solidFill>
                                  <a:schemeClr val="tx1">
                                    <a:lumMod val="75000"/>
                                    <a:lumOff val="25000"/>
                                  </a:schemeClr>
                                </a:solidFill>
                                <a:latin typeface="Cambria Math" panose="02040503050406030204" pitchFamily="18" charset="0"/>
                              </a:rPr>
                            </m:ctrlPr>
                          </m:sSubSupPr>
                          <m:e>
                            <m:r>
                              <a:rPr lang="pl-PL" sz="1200" b="0" i="1" smtClean="0">
                                <a:solidFill>
                                  <a:schemeClr val="tx1">
                                    <a:lumMod val="75000"/>
                                    <a:lumOff val="25000"/>
                                  </a:schemeClr>
                                </a:solidFill>
                                <a:latin typeface="Cambria Math" panose="02040503050406030204" pitchFamily="18" charset="0"/>
                              </a:rPr>
                              <m:t>𝐸</m:t>
                            </m:r>
                          </m:e>
                          <m:sub>
                            <m:r>
                              <a:rPr lang="pl-PL" sz="1200" b="0" i="1" smtClean="0">
                                <a:solidFill>
                                  <a:schemeClr val="tx1">
                                    <a:lumMod val="75000"/>
                                    <a:lumOff val="25000"/>
                                  </a:schemeClr>
                                </a:solidFill>
                                <a:latin typeface="Cambria Math" panose="02040503050406030204" pitchFamily="18" charset="0"/>
                              </a:rPr>
                              <m:t>𝑥</m:t>
                            </m:r>
                          </m:sub>
                          <m:sup>
                            <m:r>
                              <a:rPr lang="pl-PL" sz="1200" b="0" i="1" smtClean="0">
                                <a:solidFill>
                                  <a:schemeClr val="tx1">
                                    <a:lumMod val="75000"/>
                                    <a:lumOff val="25000"/>
                                  </a:schemeClr>
                                </a:solidFill>
                                <a:latin typeface="Cambria Math" panose="02040503050406030204" pitchFamily="18" charset="0"/>
                              </a:rPr>
                              <m:t>2</m:t>
                            </m:r>
                          </m:sup>
                        </m:sSubSup>
                        <m:r>
                          <a:rPr lang="pl-PL" sz="1200" b="0" i="1" smtClean="0">
                            <a:solidFill>
                              <a:schemeClr val="tx1">
                                <a:lumMod val="75000"/>
                                <a:lumOff val="25000"/>
                              </a:schemeClr>
                            </a:solidFill>
                            <a:latin typeface="Cambria Math" panose="02040503050406030204" pitchFamily="18" charset="0"/>
                          </a:rPr>
                          <m:t>−</m:t>
                        </m:r>
                        <m:sSubSup>
                          <m:sSubSupPr>
                            <m:ctrlPr>
                              <a:rPr lang="pl-PL" sz="1200" b="0" i="1" smtClean="0">
                                <a:solidFill>
                                  <a:schemeClr val="tx1">
                                    <a:lumMod val="75000"/>
                                    <a:lumOff val="25000"/>
                                  </a:schemeClr>
                                </a:solidFill>
                                <a:latin typeface="Cambria Math" panose="02040503050406030204" pitchFamily="18" charset="0"/>
                              </a:rPr>
                            </m:ctrlPr>
                          </m:sSubSupPr>
                          <m:e>
                            <m:acc>
                              <m:accPr>
                                <m:chr m:val="⃗"/>
                                <m:ctrlPr>
                                  <a:rPr lang="pl-PL" sz="1200" b="0" i="1" smtClean="0">
                                    <a:solidFill>
                                      <a:schemeClr val="tx1">
                                        <a:lumMod val="75000"/>
                                        <a:lumOff val="25000"/>
                                      </a:schemeClr>
                                    </a:solidFill>
                                    <a:latin typeface="Cambria Math" panose="02040503050406030204" pitchFamily="18" charset="0"/>
                                  </a:rPr>
                                </m:ctrlPr>
                              </m:accPr>
                              <m:e>
                                <m:r>
                                  <a:rPr lang="pl-PL" sz="1200" b="0" i="1" smtClean="0">
                                    <a:solidFill>
                                      <a:schemeClr val="tx1">
                                        <a:lumMod val="75000"/>
                                        <a:lumOff val="25000"/>
                                      </a:schemeClr>
                                    </a:solidFill>
                                    <a:latin typeface="Cambria Math" panose="02040503050406030204" pitchFamily="18" charset="0"/>
                                  </a:rPr>
                                  <m:t>𝑝</m:t>
                                </m:r>
                              </m:e>
                            </m:acc>
                          </m:e>
                          <m:sub>
                            <m:r>
                              <a:rPr lang="pl-PL" sz="1200" b="0" i="1" smtClean="0">
                                <a:solidFill>
                                  <a:schemeClr val="tx1">
                                    <a:lumMod val="75000"/>
                                    <a:lumOff val="25000"/>
                                  </a:schemeClr>
                                </a:solidFill>
                                <a:latin typeface="Cambria Math" panose="02040503050406030204" pitchFamily="18" charset="0"/>
                              </a:rPr>
                              <m:t>𝑥</m:t>
                            </m:r>
                          </m:sub>
                          <m:sup>
                            <m:r>
                              <a:rPr lang="pl-PL" sz="1200" b="0" i="1" smtClean="0">
                                <a:solidFill>
                                  <a:schemeClr val="tx1">
                                    <a:lumMod val="75000"/>
                                    <a:lumOff val="25000"/>
                                  </a:schemeClr>
                                </a:solidFill>
                                <a:latin typeface="Cambria Math" panose="02040503050406030204" pitchFamily="18" charset="0"/>
                              </a:rPr>
                              <m:t>2</m:t>
                            </m:r>
                          </m:sup>
                        </m:sSubSup>
                        <m:r>
                          <a:rPr lang="pl-PL" sz="1200" b="0" i="0" smtClean="0">
                            <a:solidFill>
                              <a:schemeClr val="tx1">
                                <a:lumMod val="75000"/>
                                <a:lumOff val="25000"/>
                              </a:schemeClr>
                            </a:solidFill>
                            <a:latin typeface="Cambria Math" panose="02040503050406030204" pitchFamily="18" charset="0"/>
                          </a:rPr>
                          <m:t>=</m:t>
                        </m:r>
                        <m:sSup>
                          <m:sSupPr>
                            <m:ctrlPr>
                              <a:rPr lang="pl-PL" sz="1200" b="0" i="1" smtClean="0">
                                <a:solidFill>
                                  <a:schemeClr val="tx1">
                                    <a:lumMod val="75000"/>
                                    <a:lumOff val="25000"/>
                                  </a:schemeClr>
                                </a:solidFill>
                                <a:latin typeface="Cambria Math" panose="02040503050406030204" pitchFamily="18" charset="0"/>
                              </a:rPr>
                            </m:ctrlPr>
                          </m:sSupPr>
                          <m:e>
                            <m:d>
                              <m:dPr>
                                <m:ctrlPr>
                                  <a:rPr lang="pl-PL" sz="1200" b="0" i="1" smtClean="0">
                                    <a:solidFill>
                                      <a:schemeClr val="tx1">
                                        <a:lumMod val="75000"/>
                                        <a:lumOff val="25000"/>
                                      </a:schemeClr>
                                    </a:solidFill>
                                    <a:latin typeface="Cambria Math" panose="02040503050406030204" pitchFamily="18" charset="0"/>
                                  </a:rPr>
                                </m:ctrlPr>
                              </m:dPr>
                              <m:e>
                                <m:sSub>
                                  <m:sSubPr>
                                    <m:ctrlPr>
                                      <a:rPr lang="pl-PL" sz="1200" b="0" i="1" smtClean="0">
                                        <a:solidFill>
                                          <a:schemeClr val="tx1">
                                            <a:lumMod val="75000"/>
                                            <a:lumOff val="25000"/>
                                          </a:schemeClr>
                                        </a:solidFill>
                                        <a:latin typeface="Cambria Math" panose="02040503050406030204" pitchFamily="18" charset="0"/>
                                      </a:rPr>
                                    </m:ctrlPr>
                                  </m:sSubPr>
                                  <m:e>
                                    <m:r>
                                      <a:rPr lang="pl-PL" sz="1200" b="0" i="1" smtClean="0">
                                        <a:solidFill>
                                          <a:schemeClr val="tx1">
                                            <a:lumMod val="75000"/>
                                            <a:lumOff val="25000"/>
                                          </a:schemeClr>
                                        </a:solidFill>
                                        <a:latin typeface="Cambria Math" panose="02040503050406030204" pitchFamily="18" charset="0"/>
                                      </a:rPr>
                                      <m:t>𝐸</m:t>
                                    </m:r>
                                  </m:e>
                                  <m:sub>
                                    <m:r>
                                      <a:rPr lang="pl-PL" sz="1200" b="0" i="1" smtClean="0">
                                        <a:solidFill>
                                          <a:schemeClr val="tx1">
                                            <a:lumMod val="75000"/>
                                            <a:lumOff val="25000"/>
                                          </a:schemeClr>
                                        </a:solidFill>
                                        <a:latin typeface="Cambria Math" panose="02040503050406030204" pitchFamily="18" charset="0"/>
                                      </a:rPr>
                                      <m:t>𝑏𝑒𝑎𝑚</m:t>
                                    </m:r>
                                  </m:sub>
                                </m:sSub>
                                <m:r>
                                  <a:rPr lang="pl-PL" sz="1200" b="0" i="1" smtClean="0">
                                    <a:solidFill>
                                      <a:schemeClr val="tx1">
                                        <a:lumMod val="75000"/>
                                        <a:lumOff val="25000"/>
                                      </a:schemeClr>
                                    </a:solidFill>
                                    <a:latin typeface="Cambria Math" panose="02040503050406030204" pitchFamily="18" charset="0"/>
                                  </a:rPr>
                                  <m:t>+</m:t>
                                </m:r>
                                <m:sSub>
                                  <m:sSubPr>
                                    <m:ctrlPr>
                                      <a:rPr lang="pl-PL" sz="1200" b="0" i="1" smtClean="0">
                                        <a:solidFill>
                                          <a:schemeClr val="tx1">
                                            <a:lumMod val="75000"/>
                                            <a:lumOff val="25000"/>
                                          </a:schemeClr>
                                        </a:solidFill>
                                        <a:latin typeface="Cambria Math" panose="02040503050406030204" pitchFamily="18" charset="0"/>
                                      </a:rPr>
                                    </m:ctrlPr>
                                  </m:sSubPr>
                                  <m:e>
                                    <m:r>
                                      <a:rPr lang="pl-PL" sz="1200" b="0" i="1" smtClean="0">
                                        <a:solidFill>
                                          <a:schemeClr val="tx1">
                                            <a:lumMod val="75000"/>
                                            <a:lumOff val="25000"/>
                                          </a:schemeClr>
                                        </a:solidFill>
                                        <a:latin typeface="Cambria Math" panose="02040503050406030204" pitchFamily="18" charset="0"/>
                                      </a:rPr>
                                      <m:t>𝐸</m:t>
                                    </m:r>
                                  </m:e>
                                  <m:sub>
                                    <m:r>
                                      <a:rPr lang="pl-PL" sz="1200" b="0" i="1" smtClean="0">
                                        <a:solidFill>
                                          <a:schemeClr val="tx1">
                                            <a:lumMod val="75000"/>
                                            <a:lumOff val="25000"/>
                                          </a:schemeClr>
                                        </a:solidFill>
                                        <a:latin typeface="Cambria Math" panose="02040503050406030204" pitchFamily="18" charset="0"/>
                                      </a:rPr>
                                      <m:t>𝑡𝑎𝑟𝑔𝑒𝑡</m:t>
                                    </m:r>
                                  </m:sub>
                                </m:sSub>
                                <m:r>
                                  <a:rPr lang="pl-PL" sz="1200" b="0" i="1" smtClean="0">
                                    <a:solidFill>
                                      <a:schemeClr val="tx1">
                                        <a:lumMod val="75000"/>
                                        <a:lumOff val="25000"/>
                                      </a:schemeClr>
                                    </a:solidFill>
                                    <a:latin typeface="Cambria Math" panose="02040503050406030204" pitchFamily="18" charset="0"/>
                                  </a:rPr>
                                  <m:t>−</m:t>
                                </m:r>
                                <m:sSub>
                                  <m:sSubPr>
                                    <m:ctrlPr>
                                      <a:rPr lang="pl-PL" sz="1200" b="0" i="1" smtClean="0">
                                        <a:solidFill>
                                          <a:schemeClr val="tx1">
                                            <a:lumMod val="75000"/>
                                            <a:lumOff val="25000"/>
                                          </a:schemeClr>
                                        </a:solidFill>
                                        <a:latin typeface="Cambria Math" panose="02040503050406030204" pitchFamily="18" charset="0"/>
                                      </a:rPr>
                                    </m:ctrlPr>
                                  </m:sSubPr>
                                  <m:e>
                                    <m:r>
                                      <a:rPr lang="pl-PL" sz="1200" b="0" i="1" smtClean="0">
                                        <a:solidFill>
                                          <a:schemeClr val="tx1">
                                            <a:lumMod val="75000"/>
                                            <a:lumOff val="25000"/>
                                          </a:schemeClr>
                                        </a:solidFill>
                                        <a:latin typeface="Cambria Math" panose="02040503050406030204" pitchFamily="18" charset="0"/>
                                      </a:rPr>
                                      <m:t>𝐸</m:t>
                                    </m:r>
                                  </m:e>
                                  <m:sub>
                                    <m:r>
                                      <a:rPr lang="pl-PL" sz="1200" b="0" i="1" smtClean="0">
                                        <a:solidFill>
                                          <a:schemeClr val="tx1">
                                            <a:lumMod val="75000"/>
                                            <a:lumOff val="25000"/>
                                          </a:schemeClr>
                                        </a:solidFill>
                                        <a:latin typeface="Cambria Math" panose="02040503050406030204" pitchFamily="18" charset="0"/>
                                      </a:rPr>
                                      <m:t>𝑝𝑟𝑜𝑡𝑜𝑛</m:t>
                                    </m:r>
                                  </m:sub>
                                </m:sSub>
                                <m:r>
                                  <a:rPr lang="pl-PL" sz="1200" b="0" i="1" smtClean="0">
                                    <a:solidFill>
                                      <a:schemeClr val="tx1">
                                        <a:lumMod val="75000"/>
                                        <a:lumOff val="25000"/>
                                      </a:schemeClr>
                                    </a:solidFill>
                                    <a:latin typeface="Cambria Math" panose="02040503050406030204" pitchFamily="18" charset="0"/>
                                  </a:rPr>
                                  <m:t>−</m:t>
                                </m:r>
                                <m:sSub>
                                  <m:sSubPr>
                                    <m:ctrlPr>
                                      <a:rPr lang="pl-PL" sz="1200" b="0" i="1" smtClean="0">
                                        <a:solidFill>
                                          <a:schemeClr val="tx1">
                                            <a:lumMod val="75000"/>
                                            <a:lumOff val="25000"/>
                                          </a:schemeClr>
                                        </a:solidFill>
                                        <a:latin typeface="Cambria Math" panose="02040503050406030204" pitchFamily="18" charset="0"/>
                                      </a:rPr>
                                    </m:ctrlPr>
                                  </m:sSubPr>
                                  <m:e>
                                    <m:r>
                                      <a:rPr lang="pl-PL" sz="1200" b="0" i="1" smtClean="0">
                                        <a:solidFill>
                                          <a:schemeClr val="tx1">
                                            <a:lumMod val="75000"/>
                                            <a:lumOff val="25000"/>
                                          </a:schemeClr>
                                        </a:solidFill>
                                        <a:latin typeface="Cambria Math" panose="02040503050406030204" pitchFamily="18" charset="0"/>
                                      </a:rPr>
                                      <m:t>𝐸</m:t>
                                    </m:r>
                                  </m:e>
                                  <m:sub>
                                    <m:sSub>
                                      <m:sSubPr>
                                        <m:ctrlPr>
                                          <a:rPr lang="pl-PL" sz="1200" b="0" i="1" smtClean="0">
                                            <a:solidFill>
                                              <a:schemeClr val="tx1">
                                                <a:lumMod val="75000"/>
                                                <a:lumOff val="25000"/>
                                              </a:schemeClr>
                                            </a:solidFill>
                                            <a:latin typeface="Cambria Math" panose="02040503050406030204" pitchFamily="18" charset="0"/>
                                          </a:rPr>
                                        </m:ctrlPr>
                                      </m:sSubPr>
                                      <m:e>
                                        <m:r>
                                          <a:rPr lang="pl-PL" sz="1200" b="0" i="1" smtClean="0">
                                            <a:solidFill>
                                              <a:schemeClr val="tx1">
                                                <a:lumMod val="75000"/>
                                                <a:lumOff val="25000"/>
                                              </a:schemeClr>
                                            </a:solidFill>
                                            <a:latin typeface="Cambria Math" panose="02040503050406030204" pitchFamily="18" charset="0"/>
                                            <a:ea typeface="Cambria Math" panose="02040503050406030204" pitchFamily="18" charset="0"/>
                                          </a:rPr>
                                          <m:t>𝛾</m:t>
                                        </m:r>
                                      </m:e>
                                      <m:sub>
                                        <m:r>
                                          <a:rPr lang="pl-PL" sz="1200" b="0" i="1" smtClean="0">
                                            <a:solidFill>
                                              <a:schemeClr val="tx1">
                                                <a:lumMod val="75000"/>
                                                <a:lumOff val="25000"/>
                                              </a:schemeClr>
                                            </a:solidFill>
                                            <a:latin typeface="Cambria Math" panose="02040503050406030204" pitchFamily="18" charset="0"/>
                                          </a:rPr>
                                          <m:t>1</m:t>
                                        </m:r>
                                      </m:sub>
                                    </m:sSub>
                                  </m:sub>
                                </m:sSub>
                                <m:r>
                                  <a:rPr lang="pl-PL" sz="1200" b="0" i="1" smtClean="0">
                                    <a:solidFill>
                                      <a:schemeClr val="tx1">
                                        <a:lumMod val="75000"/>
                                        <a:lumOff val="25000"/>
                                      </a:schemeClr>
                                    </a:solidFill>
                                    <a:latin typeface="Cambria Math" panose="02040503050406030204" pitchFamily="18" charset="0"/>
                                  </a:rPr>
                                  <m:t>−</m:t>
                                </m:r>
                                <m:sSub>
                                  <m:sSubPr>
                                    <m:ctrlPr>
                                      <a:rPr lang="pl-PL" sz="1200" i="1">
                                        <a:solidFill>
                                          <a:schemeClr val="tx1">
                                            <a:lumMod val="75000"/>
                                            <a:lumOff val="25000"/>
                                          </a:schemeClr>
                                        </a:solidFill>
                                        <a:latin typeface="Cambria Math" panose="02040503050406030204" pitchFamily="18" charset="0"/>
                                      </a:rPr>
                                    </m:ctrlPr>
                                  </m:sSubPr>
                                  <m:e>
                                    <m:r>
                                      <a:rPr lang="pl-PL" sz="1200" i="1">
                                        <a:solidFill>
                                          <a:schemeClr val="tx1">
                                            <a:lumMod val="75000"/>
                                            <a:lumOff val="25000"/>
                                          </a:schemeClr>
                                        </a:solidFill>
                                        <a:latin typeface="Cambria Math" panose="02040503050406030204" pitchFamily="18" charset="0"/>
                                      </a:rPr>
                                      <m:t>𝐸</m:t>
                                    </m:r>
                                  </m:e>
                                  <m:sub>
                                    <m:sSub>
                                      <m:sSubPr>
                                        <m:ctrlPr>
                                          <a:rPr lang="pl-PL" sz="1200" i="1">
                                            <a:solidFill>
                                              <a:schemeClr val="tx1">
                                                <a:lumMod val="75000"/>
                                                <a:lumOff val="25000"/>
                                              </a:schemeClr>
                                            </a:solidFill>
                                            <a:latin typeface="Cambria Math" panose="02040503050406030204" pitchFamily="18" charset="0"/>
                                          </a:rPr>
                                        </m:ctrlPr>
                                      </m:sSubPr>
                                      <m:e>
                                        <m:r>
                                          <a:rPr lang="pl-PL" sz="1200" i="1">
                                            <a:solidFill>
                                              <a:schemeClr val="tx1">
                                                <a:lumMod val="75000"/>
                                                <a:lumOff val="25000"/>
                                              </a:schemeClr>
                                            </a:solidFill>
                                            <a:latin typeface="Cambria Math" panose="02040503050406030204" pitchFamily="18" charset="0"/>
                                            <a:ea typeface="Cambria Math" panose="02040503050406030204" pitchFamily="18" charset="0"/>
                                          </a:rPr>
                                          <m:t>𝛾</m:t>
                                        </m:r>
                                      </m:e>
                                      <m:sub>
                                        <m:r>
                                          <a:rPr lang="pl-PL" sz="1200" b="0" i="1" smtClean="0">
                                            <a:solidFill>
                                              <a:schemeClr val="tx1">
                                                <a:lumMod val="75000"/>
                                                <a:lumOff val="25000"/>
                                              </a:schemeClr>
                                            </a:solidFill>
                                            <a:latin typeface="Cambria Math" panose="02040503050406030204" pitchFamily="18" charset="0"/>
                                          </a:rPr>
                                          <m:t>2</m:t>
                                        </m:r>
                                      </m:sub>
                                    </m:sSub>
                                  </m:sub>
                                </m:sSub>
                              </m:e>
                            </m:d>
                          </m:e>
                          <m:sup>
                            <m:r>
                              <a:rPr lang="pl-PL" sz="1200" b="0" i="1" smtClean="0">
                                <a:solidFill>
                                  <a:schemeClr val="tx1">
                                    <a:lumMod val="75000"/>
                                    <a:lumOff val="25000"/>
                                  </a:schemeClr>
                                </a:solidFill>
                                <a:latin typeface="Cambria Math" panose="02040503050406030204" pitchFamily="18" charset="0"/>
                              </a:rPr>
                              <m:t>2</m:t>
                            </m:r>
                          </m:sup>
                        </m:sSup>
                      </m:oMath>
                    </m:oMathPara>
                  </a14:m>
                  <a:endParaRPr lang="pl-PL" sz="1200" b="0" i="1" dirty="0">
                    <a:solidFill>
                      <a:schemeClr val="tx1">
                        <a:lumMod val="75000"/>
                        <a:lumOff val="25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l-PL" sz="1200" b="0" i="1" smtClean="0">
                            <a:solidFill>
                              <a:schemeClr val="tx1">
                                <a:lumMod val="75000"/>
                                <a:lumOff val="25000"/>
                              </a:schemeClr>
                            </a:solidFill>
                            <a:latin typeface="Cambria Math" panose="02040503050406030204" pitchFamily="18" charset="0"/>
                          </a:rPr>
                          <m:t>−</m:t>
                        </m:r>
                        <m:sSup>
                          <m:sSupPr>
                            <m:ctrlPr>
                              <a:rPr lang="pl-PL" sz="1200" i="1">
                                <a:solidFill>
                                  <a:schemeClr val="tx1">
                                    <a:lumMod val="75000"/>
                                    <a:lumOff val="25000"/>
                                  </a:schemeClr>
                                </a:solidFill>
                                <a:latin typeface="Cambria Math" panose="02040503050406030204" pitchFamily="18" charset="0"/>
                              </a:rPr>
                            </m:ctrlPr>
                          </m:sSupPr>
                          <m:e>
                            <m:d>
                              <m:dPr>
                                <m:ctrlPr>
                                  <a:rPr lang="pl-PL" sz="1200" i="1">
                                    <a:solidFill>
                                      <a:schemeClr val="tx1">
                                        <a:lumMod val="75000"/>
                                        <a:lumOff val="25000"/>
                                      </a:schemeClr>
                                    </a:solidFill>
                                    <a:latin typeface="Cambria Math" panose="02040503050406030204" pitchFamily="18" charset="0"/>
                                  </a:rPr>
                                </m:ctrlPr>
                              </m:dPr>
                              <m:e>
                                <m:sSub>
                                  <m:sSubPr>
                                    <m:ctrlPr>
                                      <a:rPr lang="pl-PL" sz="1200" i="1">
                                        <a:solidFill>
                                          <a:schemeClr val="tx1">
                                            <a:lumMod val="75000"/>
                                            <a:lumOff val="25000"/>
                                          </a:schemeClr>
                                        </a:solidFill>
                                        <a:latin typeface="Cambria Math" panose="02040503050406030204" pitchFamily="18" charset="0"/>
                                      </a:rPr>
                                    </m:ctrlPr>
                                  </m:sSubPr>
                                  <m:e>
                                    <m:acc>
                                      <m:accPr>
                                        <m:chr m:val="⃗"/>
                                        <m:ctrlPr>
                                          <a:rPr lang="pl-PL" sz="1200" i="1" smtClean="0">
                                            <a:solidFill>
                                              <a:schemeClr val="tx1">
                                                <a:lumMod val="75000"/>
                                                <a:lumOff val="25000"/>
                                              </a:schemeClr>
                                            </a:solidFill>
                                            <a:latin typeface="Cambria Math" panose="02040503050406030204" pitchFamily="18" charset="0"/>
                                          </a:rPr>
                                        </m:ctrlPr>
                                      </m:accPr>
                                      <m:e>
                                        <m:r>
                                          <a:rPr lang="pl-PL" sz="1200" b="0" i="1" smtClean="0">
                                            <a:solidFill>
                                              <a:schemeClr val="tx1">
                                                <a:lumMod val="75000"/>
                                                <a:lumOff val="25000"/>
                                              </a:schemeClr>
                                            </a:solidFill>
                                            <a:latin typeface="Cambria Math" panose="02040503050406030204" pitchFamily="18" charset="0"/>
                                          </a:rPr>
                                          <m:t>𝑝</m:t>
                                        </m:r>
                                      </m:e>
                                    </m:acc>
                                  </m:e>
                                  <m:sub>
                                    <m:r>
                                      <a:rPr lang="pl-PL" sz="1200" i="1">
                                        <a:solidFill>
                                          <a:schemeClr val="tx1">
                                            <a:lumMod val="75000"/>
                                            <a:lumOff val="25000"/>
                                          </a:schemeClr>
                                        </a:solidFill>
                                        <a:latin typeface="Cambria Math" panose="02040503050406030204" pitchFamily="18" charset="0"/>
                                      </a:rPr>
                                      <m:t>𝑏𝑒𝑎𝑚</m:t>
                                    </m:r>
                                  </m:sub>
                                </m:sSub>
                                <m:r>
                                  <a:rPr lang="pl-PL" sz="1200" i="1">
                                    <a:solidFill>
                                      <a:schemeClr val="tx1">
                                        <a:lumMod val="75000"/>
                                        <a:lumOff val="25000"/>
                                      </a:schemeClr>
                                    </a:solidFill>
                                    <a:latin typeface="Cambria Math" panose="02040503050406030204" pitchFamily="18" charset="0"/>
                                  </a:rPr>
                                  <m:t>+</m:t>
                                </m:r>
                                <m:sSub>
                                  <m:sSubPr>
                                    <m:ctrlPr>
                                      <a:rPr lang="pl-PL" sz="1200" i="1">
                                        <a:solidFill>
                                          <a:schemeClr val="tx1">
                                            <a:lumMod val="75000"/>
                                            <a:lumOff val="25000"/>
                                          </a:schemeClr>
                                        </a:solidFill>
                                        <a:latin typeface="Cambria Math" panose="02040503050406030204" pitchFamily="18" charset="0"/>
                                      </a:rPr>
                                    </m:ctrlPr>
                                  </m:sSubPr>
                                  <m:e>
                                    <m:acc>
                                      <m:accPr>
                                        <m:chr m:val="⃗"/>
                                        <m:ctrlPr>
                                          <a:rPr lang="pl-PL" sz="1200" i="1" smtClean="0">
                                            <a:solidFill>
                                              <a:schemeClr val="tx1">
                                                <a:lumMod val="75000"/>
                                                <a:lumOff val="25000"/>
                                              </a:schemeClr>
                                            </a:solidFill>
                                            <a:latin typeface="Cambria Math" panose="02040503050406030204" pitchFamily="18" charset="0"/>
                                          </a:rPr>
                                        </m:ctrlPr>
                                      </m:accPr>
                                      <m:e>
                                        <m:r>
                                          <a:rPr lang="pl-PL" sz="1200" b="0" i="1" smtClean="0">
                                            <a:solidFill>
                                              <a:schemeClr val="tx1">
                                                <a:lumMod val="75000"/>
                                                <a:lumOff val="25000"/>
                                              </a:schemeClr>
                                            </a:solidFill>
                                            <a:latin typeface="Cambria Math" panose="02040503050406030204" pitchFamily="18" charset="0"/>
                                          </a:rPr>
                                          <m:t>𝑝</m:t>
                                        </m:r>
                                      </m:e>
                                    </m:acc>
                                  </m:e>
                                  <m:sub>
                                    <m:r>
                                      <a:rPr lang="pl-PL" sz="1200" i="1">
                                        <a:solidFill>
                                          <a:schemeClr val="tx1">
                                            <a:lumMod val="75000"/>
                                            <a:lumOff val="25000"/>
                                          </a:schemeClr>
                                        </a:solidFill>
                                        <a:latin typeface="Cambria Math" panose="02040503050406030204" pitchFamily="18" charset="0"/>
                                      </a:rPr>
                                      <m:t>𝑡𝑎𝑟𝑔𝑒𝑡</m:t>
                                    </m:r>
                                  </m:sub>
                                </m:sSub>
                                <m:r>
                                  <a:rPr lang="pl-PL" sz="1200" i="1">
                                    <a:solidFill>
                                      <a:schemeClr val="tx1">
                                        <a:lumMod val="75000"/>
                                        <a:lumOff val="25000"/>
                                      </a:schemeClr>
                                    </a:solidFill>
                                    <a:latin typeface="Cambria Math" panose="02040503050406030204" pitchFamily="18" charset="0"/>
                                  </a:rPr>
                                  <m:t>−</m:t>
                                </m:r>
                                <m:sSub>
                                  <m:sSubPr>
                                    <m:ctrlPr>
                                      <a:rPr lang="pl-PL" sz="1200" i="1">
                                        <a:solidFill>
                                          <a:schemeClr val="tx1">
                                            <a:lumMod val="75000"/>
                                            <a:lumOff val="25000"/>
                                          </a:schemeClr>
                                        </a:solidFill>
                                        <a:latin typeface="Cambria Math" panose="02040503050406030204" pitchFamily="18" charset="0"/>
                                      </a:rPr>
                                    </m:ctrlPr>
                                  </m:sSubPr>
                                  <m:e>
                                    <m:acc>
                                      <m:accPr>
                                        <m:chr m:val="⃗"/>
                                        <m:ctrlPr>
                                          <a:rPr lang="pl-PL" sz="1200" i="1" smtClean="0">
                                            <a:solidFill>
                                              <a:schemeClr val="tx1">
                                                <a:lumMod val="75000"/>
                                                <a:lumOff val="25000"/>
                                              </a:schemeClr>
                                            </a:solidFill>
                                            <a:latin typeface="Cambria Math" panose="02040503050406030204" pitchFamily="18" charset="0"/>
                                          </a:rPr>
                                        </m:ctrlPr>
                                      </m:accPr>
                                      <m:e>
                                        <m:r>
                                          <a:rPr lang="pl-PL" sz="1200" b="0" i="1" smtClean="0">
                                            <a:solidFill>
                                              <a:schemeClr val="tx1">
                                                <a:lumMod val="75000"/>
                                                <a:lumOff val="25000"/>
                                              </a:schemeClr>
                                            </a:solidFill>
                                            <a:latin typeface="Cambria Math" panose="02040503050406030204" pitchFamily="18" charset="0"/>
                                          </a:rPr>
                                          <m:t>𝑝</m:t>
                                        </m:r>
                                      </m:e>
                                    </m:acc>
                                  </m:e>
                                  <m:sub>
                                    <m:r>
                                      <a:rPr lang="pl-PL" sz="1200" i="1">
                                        <a:solidFill>
                                          <a:schemeClr val="tx1">
                                            <a:lumMod val="75000"/>
                                            <a:lumOff val="25000"/>
                                          </a:schemeClr>
                                        </a:solidFill>
                                        <a:latin typeface="Cambria Math" panose="02040503050406030204" pitchFamily="18" charset="0"/>
                                      </a:rPr>
                                      <m:t>𝑝𝑟𝑜𝑡𝑜𝑛</m:t>
                                    </m:r>
                                  </m:sub>
                                </m:sSub>
                                <m:r>
                                  <a:rPr lang="pl-PL" sz="1200" i="1">
                                    <a:solidFill>
                                      <a:schemeClr val="tx1">
                                        <a:lumMod val="75000"/>
                                        <a:lumOff val="25000"/>
                                      </a:schemeClr>
                                    </a:solidFill>
                                    <a:latin typeface="Cambria Math" panose="02040503050406030204" pitchFamily="18" charset="0"/>
                                  </a:rPr>
                                  <m:t>−</m:t>
                                </m:r>
                                <m:sSub>
                                  <m:sSubPr>
                                    <m:ctrlPr>
                                      <a:rPr lang="pl-PL" sz="1200" i="1">
                                        <a:solidFill>
                                          <a:schemeClr val="tx1">
                                            <a:lumMod val="75000"/>
                                            <a:lumOff val="25000"/>
                                          </a:schemeClr>
                                        </a:solidFill>
                                        <a:latin typeface="Cambria Math" panose="02040503050406030204" pitchFamily="18" charset="0"/>
                                      </a:rPr>
                                    </m:ctrlPr>
                                  </m:sSubPr>
                                  <m:e>
                                    <m:acc>
                                      <m:accPr>
                                        <m:chr m:val="⃗"/>
                                        <m:ctrlPr>
                                          <a:rPr lang="pl-PL" sz="1200" i="1" smtClean="0">
                                            <a:solidFill>
                                              <a:schemeClr val="tx1">
                                                <a:lumMod val="75000"/>
                                                <a:lumOff val="25000"/>
                                              </a:schemeClr>
                                            </a:solidFill>
                                            <a:latin typeface="Cambria Math" panose="02040503050406030204" pitchFamily="18" charset="0"/>
                                          </a:rPr>
                                        </m:ctrlPr>
                                      </m:accPr>
                                      <m:e>
                                        <m:r>
                                          <a:rPr lang="pl-PL" sz="1200" b="0" i="1" smtClean="0">
                                            <a:solidFill>
                                              <a:schemeClr val="tx1">
                                                <a:lumMod val="75000"/>
                                                <a:lumOff val="25000"/>
                                              </a:schemeClr>
                                            </a:solidFill>
                                            <a:latin typeface="Cambria Math" panose="02040503050406030204" pitchFamily="18" charset="0"/>
                                          </a:rPr>
                                          <m:t>𝑝</m:t>
                                        </m:r>
                                      </m:e>
                                    </m:acc>
                                  </m:e>
                                  <m:sub>
                                    <m:sSub>
                                      <m:sSubPr>
                                        <m:ctrlPr>
                                          <a:rPr lang="pl-PL" sz="1200" i="1">
                                            <a:solidFill>
                                              <a:schemeClr val="tx1">
                                                <a:lumMod val="75000"/>
                                                <a:lumOff val="25000"/>
                                              </a:schemeClr>
                                            </a:solidFill>
                                            <a:latin typeface="Cambria Math" panose="02040503050406030204" pitchFamily="18" charset="0"/>
                                          </a:rPr>
                                        </m:ctrlPr>
                                      </m:sSubPr>
                                      <m:e>
                                        <m:r>
                                          <a:rPr lang="pl-PL" sz="1200" i="1">
                                            <a:solidFill>
                                              <a:schemeClr val="tx1">
                                                <a:lumMod val="75000"/>
                                                <a:lumOff val="25000"/>
                                              </a:schemeClr>
                                            </a:solidFill>
                                            <a:latin typeface="Cambria Math" panose="02040503050406030204" pitchFamily="18" charset="0"/>
                                            <a:ea typeface="Cambria Math" panose="02040503050406030204" pitchFamily="18" charset="0"/>
                                          </a:rPr>
                                          <m:t>𝛾</m:t>
                                        </m:r>
                                      </m:e>
                                      <m:sub>
                                        <m:r>
                                          <a:rPr lang="pl-PL" sz="1200" i="1">
                                            <a:solidFill>
                                              <a:schemeClr val="tx1">
                                                <a:lumMod val="75000"/>
                                                <a:lumOff val="25000"/>
                                              </a:schemeClr>
                                            </a:solidFill>
                                            <a:latin typeface="Cambria Math" panose="02040503050406030204" pitchFamily="18" charset="0"/>
                                          </a:rPr>
                                          <m:t>1</m:t>
                                        </m:r>
                                      </m:sub>
                                    </m:sSub>
                                  </m:sub>
                                </m:sSub>
                                <m:r>
                                  <a:rPr lang="pl-PL" sz="1200" i="1">
                                    <a:solidFill>
                                      <a:schemeClr val="tx1">
                                        <a:lumMod val="75000"/>
                                        <a:lumOff val="25000"/>
                                      </a:schemeClr>
                                    </a:solidFill>
                                    <a:latin typeface="Cambria Math" panose="02040503050406030204" pitchFamily="18" charset="0"/>
                                  </a:rPr>
                                  <m:t>−</m:t>
                                </m:r>
                                <m:sSub>
                                  <m:sSubPr>
                                    <m:ctrlPr>
                                      <a:rPr lang="pl-PL" sz="1200" i="1">
                                        <a:solidFill>
                                          <a:schemeClr val="tx1">
                                            <a:lumMod val="75000"/>
                                            <a:lumOff val="25000"/>
                                          </a:schemeClr>
                                        </a:solidFill>
                                        <a:latin typeface="Cambria Math" panose="02040503050406030204" pitchFamily="18" charset="0"/>
                                      </a:rPr>
                                    </m:ctrlPr>
                                  </m:sSubPr>
                                  <m:e>
                                    <m:acc>
                                      <m:accPr>
                                        <m:chr m:val="⃗"/>
                                        <m:ctrlPr>
                                          <a:rPr lang="pl-PL" sz="1200" i="1" smtClean="0">
                                            <a:solidFill>
                                              <a:schemeClr val="tx1">
                                                <a:lumMod val="75000"/>
                                                <a:lumOff val="25000"/>
                                              </a:schemeClr>
                                            </a:solidFill>
                                            <a:latin typeface="Cambria Math" panose="02040503050406030204" pitchFamily="18" charset="0"/>
                                          </a:rPr>
                                        </m:ctrlPr>
                                      </m:accPr>
                                      <m:e>
                                        <m:r>
                                          <a:rPr lang="pl-PL" sz="1200" b="0" i="1" smtClean="0">
                                            <a:solidFill>
                                              <a:schemeClr val="tx1">
                                                <a:lumMod val="75000"/>
                                                <a:lumOff val="25000"/>
                                              </a:schemeClr>
                                            </a:solidFill>
                                            <a:latin typeface="Cambria Math" panose="02040503050406030204" pitchFamily="18" charset="0"/>
                                          </a:rPr>
                                          <m:t>𝑝</m:t>
                                        </m:r>
                                      </m:e>
                                    </m:acc>
                                  </m:e>
                                  <m:sub>
                                    <m:sSub>
                                      <m:sSubPr>
                                        <m:ctrlPr>
                                          <a:rPr lang="pl-PL" sz="1200" i="1">
                                            <a:solidFill>
                                              <a:schemeClr val="tx1">
                                                <a:lumMod val="75000"/>
                                                <a:lumOff val="25000"/>
                                              </a:schemeClr>
                                            </a:solidFill>
                                            <a:latin typeface="Cambria Math" panose="02040503050406030204" pitchFamily="18" charset="0"/>
                                          </a:rPr>
                                        </m:ctrlPr>
                                      </m:sSubPr>
                                      <m:e>
                                        <m:r>
                                          <a:rPr lang="pl-PL" sz="1200" i="1">
                                            <a:solidFill>
                                              <a:schemeClr val="tx1">
                                                <a:lumMod val="75000"/>
                                                <a:lumOff val="25000"/>
                                              </a:schemeClr>
                                            </a:solidFill>
                                            <a:latin typeface="Cambria Math" panose="02040503050406030204" pitchFamily="18" charset="0"/>
                                            <a:ea typeface="Cambria Math" panose="02040503050406030204" pitchFamily="18" charset="0"/>
                                          </a:rPr>
                                          <m:t>𝛾</m:t>
                                        </m:r>
                                      </m:e>
                                      <m:sub>
                                        <m:r>
                                          <a:rPr lang="pl-PL" sz="1200" i="1">
                                            <a:solidFill>
                                              <a:schemeClr val="tx1">
                                                <a:lumMod val="75000"/>
                                                <a:lumOff val="25000"/>
                                              </a:schemeClr>
                                            </a:solidFill>
                                            <a:latin typeface="Cambria Math" panose="02040503050406030204" pitchFamily="18" charset="0"/>
                                          </a:rPr>
                                          <m:t>2</m:t>
                                        </m:r>
                                      </m:sub>
                                    </m:sSub>
                                  </m:sub>
                                </m:sSub>
                              </m:e>
                            </m:d>
                          </m:e>
                          <m:sup>
                            <m:r>
                              <a:rPr lang="pl-PL" sz="1200" i="1">
                                <a:solidFill>
                                  <a:schemeClr val="tx1">
                                    <a:lumMod val="75000"/>
                                    <a:lumOff val="25000"/>
                                  </a:schemeClr>
                                </a:solidFill>
                                <a:latin typeface="Cambria Math" panose="02040503050406030204" pitchFamily="18" charset="0"/>
                              </a:rPr>
                              <m:t>2</m:t>
                            </m:r>
                          </m:sup>
                        </m:sSup>
                      </m:oMath>
                    </m:oMathPara>
                  </a14:m>
                  <a:endParaRPr lang="pl-PL" sz="1200" dirty="0">
                    <a:solidFill>
                      <a:schemeClr val="tx1">
                        <a:lumMod val="75000"/>
                        <a:lumOff val="25000"/>
                      </a:schemeClr>
                    </a:solidFill>
                  </a:endParaRPr>
                </a:p>
              </p:txBody>
            </p:sp>
          </mc:Choice>
          <mc:Fallback xmlns="">
            <p:sp>
              <p:nvSpPr>
                <p:cNvPr id="10" name="pole tekstowe 9">
                  <a:extLst>
                    <a:ext uri="{FF2B5EF4-FFF2-40B4-BE49-F238E27FC236}">
                      <a16:creationId xmlns:a16="http://schemas.microsoft.com/office/drawing/2014/main" id="{23AA37E7-41F4-43C1-B84D-DB6706F04447}"/>
                    </a:ext>
                  </a:extLst>
                </p:cNvPr>
                <p:cNvSpPr txBox="1">
                  <a:spLocks noRot="1" noChangeAspect="1" noMove="1" noResize="1" noEditPoints="1" noAdjustHandles="1" noChangeArrowheads="1" noChangeShapeType="1" noTextEdit="1"/>
                </p:cNvSpPr>
                <p:nvPr/>
              </p:nvSpPr>
              <p:spPr>
                <a:xfrm>
                  <a:off x="5508104" y="5053076"/>
                  <a:ext cx="1800200" cy="1112228"/>
                </a:xfrm>
                <a:prstGeom prst="rect">
                  <a:avLst/>
                </a:prstGeom>
                <a:blipFill>
                  <a:blip r:embed="rId7"/>
                  <a:stretch>
                    <a:fillRect l="-6780" t="-23077" r="-17966" b="-56593"/>
                  </a:stretch>
                </a:blipFill>
              </p:spPr>
              <p:txBody>
                <a:bodyPr/>
                <a:lstStyle/>
                <a:p>
                  <a:r>
                    <a:rPr lang="pl-PL">
                      <a:noFill/>
                    </a:rPr>
                    <a:t> </a:t>
                  </a:r>
                </a:p>
              </p:txBody>
            </p:sp>
          </mc:Fallback>
        </mc:AlternateContent>
      </p:grpSp>
    </p:spTree>
    <p:extLst>
      <p:ext uri="{BB962C8B-B14F-4D97-AF65-F5344CB8AC3E}">
        <p14:creationId xmlns:p14="http://schemas.microsoft.com/office/powerpoint/2010/main" val="1698495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4">
            <a:extLst>
              <a:ext uri="{FF2B5EF4-FFF2-40B4-BE49-F238E27FC236}">
                <a16:creationId xmlns:a16="http://schemas.microsoft.com/office/drawing/2014/main" id="{AF876A9D-213C-46DD-859A-E7E80AFDBD7B}"/>
              </a:ext>
            </a:extLst>
          </p:cNvPr>
          <p:cNvSpPr txBox="1">
            <a:spLocks noChangeArrowheads="1"/>
          </p:cNvSpPr>
          <p:nvPr/>
        </p:nvSpPr>
        <p:spPr bwMode="auto">
          <a:xfrm>
            <a:off x="381000" y="13716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l-PL" altLang="pl-PL" sz="2400">
              <a:latin typeface="Times New Roman" panose="02020603050405020304" pitchFamily="18" charset="0"/>
            </a:endParaRPr>
          </a:p>
        </p:txBody>
      </p:sp>
      <p:sp>
        <p:nvSpPr>
          <p:cNvPr id="120837" name="Text Box 5">
            <a:extLst>
              <a:ext uri="{FF2B5EF4-FFF2-40B4-BE49-F238E27FC236}">
                <a16:creationId xmlns:a16="http://schemas.microsoft.com/office/drawing/2014/main" id="{C7A2C4D5-7416-4C45-8309-1402D597A572}"/>
              </a:ext>
            </a:extLst>
          </p:cNvPr>
          <p:cNvSpPr txBox="1">
            <a:spLocks noChangeArrowheads="1"/>
          </p:cNvSpPr>
          <p:nvPr/>
        </p:nvSpPr>
        <p:spPr bwMode="auto">
          <a:xfrm>
            <a:off x="381000" y="1447800"/>
            <a:ext cx="838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sz="2000" b="1" dirty="0" err="1">
                <a:solidFill>
                  <a:srgbClr val="003399"/>
                </a:solidFill>
                <a:effectLst>
                  <a:outerShdw blurRad="38100" dist="38100" dir="2700000" algn="tl">
                    <a:srgbClr val="000000">
                      <a:alpha val="43137"/>
                    </a:srgbClr>
                  </a:outerShdw>
                </a:effectLst>
                <a:latin typeface="+mj-lt"/>
              </a:rPr>
              <a:t>Reconstruction</a:t>
            </a:r>
            <a:r>
              <a:rPr lang="pl-PL" sz="2000" b="1" dirty="0">
                <a:solidFill>
                  <a:srgbClr val="003399"/>
                </a:solidFill>
                <a:effectLst>
                  <a:outerShdw blurRad="38100" dist="38100" dir="2700000" algn="tl">
                    <a:srgbClr val="000000">
                      <a:alpha val="43137"/>
                    </a:srgbClr>
                  </a:outerShdw>
                </a:effectLst>
                <a:latin typeface="+mj-lt"/>
              </a:rPr>
              <a:t> </a:t>
            </a:r>
            <a:r>
              <a:rPr lang="pl-PL" sz="2000" b="1" dirty="0" err="1">
                <a:solidFill>
                  <a:srgbClr val="003399"/>
                </a:solidFill>
                <a:effectLst>
                  <a:outerShdw blurRad="38100" dist="38100" dir="2700000" algn="tl">
                    <a:srgbClr val="000000">
                      <a:alpha val="43137"/>
                    </a:srgbClr>
                  </a:outerShdw>
                </a:effectLst>
                <a:latin typeface="+mj-lt"/>
              </a:rPr>
              <a:t>efficiency</a:t>
            </a:r>
            <a:r>
              <a:rPr lang="pl-PL" sz="2000" b="1" dirty="0">
                <a:solidFill>
                  <a:srgbClr val="003399"/>
                </a:solidFill>
                <a:effectLst>
                  <a:outerShdw blurRad="38100" dist="38100" dir="2700000" algn="tl">
                    <a:srgbClr val="000000">
                      <a:alpha val="43137"/>
                    </a:srgbClr>
                  </a:outerShdw>
                </a:effectLst>
                <a:latin typeface="+mj-lt"/>
              </a:rPr>
              <a:t> </a:t>
            </a:r>
            <a:endParaRPr lang="en-US" altLang="pl-PL" dirty="0">
              <a:solidFill>
                <a:srgbClr val="4D4D4D"/>
              </a:solidFill>
              <a:latin typeface="+mj-lt"/>
            </a:endParaRPr>
          </a:p>
          <a:p>
            <a:pPr marL="0" indent="0">
              <a:buNone/>
            </a:pPr>
            <a:endParaRPr lang="pl-PL" altLang="pl-PL" sz="1600" dirty="0">
              <a:solidFill>
                <a:srgbClr val="4D4D4D"/>
              </a:solidFill>
              <a:latin typeface="Tahoma" panose="020B0604030504040204" pitchFamily="34" charset="0"/>
            </a:endParaRPr>
          </a:p>
        </p:txBody>
      </p:sp>
      <p:sp>
        <p:nvSpPr>
          <p:cNvPr id="2" name="Prostokąt 1">
            <a:extLst>
              <a:ext uri="{FF2B5EF4-FFF2-40B4-BE49-F238E27FC236}">
                <a16:creationId xmlns:a16="http://schemas.microsoft.com/office/drawing/2014/main" id="{BCF7138A-2AD6-4CCC-B471-43CDD8236A86}"/>
              </a:ext>
            </a:extLst>
          </p:cNvPr>
          <p:cNvSpPr/>
          <p:nvPr/>
        </p:nvSpPr>
        <p:spPr>
          <a:xfrm>
            <a:off x="0" y="6569968"/>
            <a:ext cx="9144000" cy="288032"/>
          </a:xfrm>
          <a:prstGeom prst="rect">
            <a:avLst/>
          </a:prstGeom>
          <a:solidFill>
            <a:srgbClr val="005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Aleksander Khreptak			</a:t>
            </a:r>
            <a:r>
              <a:rPr lang="en-US" sz="14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Search for </a:t>
            </a:r>
            <a:r>
              <a:rPr lang="en-US" sz="1200" b="1" i="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η</a:t>
            </a:r>
            <a:r>
              <a:rPr lang="en-US"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-mesic </a:t>
            </a:r>
            <a:r>
              <a:rPr lang="pl-PL" sz="1200" b="1" baseline="30000"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3</a:t>
            </a:r>
            <a:r>
              <a:rPr lang="pl-PL"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He</a:t>
            </a:r>
            <a:endPar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6" name="Symbol zastępczy numeru slajdu 5">
            <a:extLst>
              <a:ext uri="{FF2B5EF4-FFF2-40B4-BE49-F238E27FC236}">
                <a16:creationId xmlns:a16="http://schemas.microsoft.com/office/drawing/2014/main" id="{9EE1092F-7522-4CA3-A3E1-DF7123B8AA53}"/>
              </a:ext>
            </a:extLst>
          </p:cNvPr>
          <p:cNvSpPr>
            <a:spLocks noGrp="1"/>
          </p:cNvSpPr>
          <p:nvPr>
            <p:ph type="sldNum" sz="quarter" idx="12"/>
          </p:nvPr>
        </p:nvSpPr>
        <p:spPr>
          <a:xfrm>
            <a:off x="6553200" y="6553150"/>
            <a:ext cx="2133600" cy="476250"/>
          </a:xfrm>
        </p:spPr>
        <p:txBody>
          <a:bodyPr/>
          <a:lstStyle/>
          <a:p>
            <a:fld id="{61C96D73-D5AB-40D4-97B7-84A1C65BADB8}" type="slidenum">
              <a:rPr lang="en-US" altLang="pl-PL" smtClean="0">
                <a:solidFill>
                  <a:schemeClr val="bg1"/>
                </a:solidFill>
                <a:latin typeface="Tahoma" panose="020B0604030504040204" pitchFamily="34" charset="0"/>
                <a:ea typeface="Tahoma" panose="020B0604030504040204" pitchFamily="34" charset="0"/>
                <a:cs typeface="Tahoma" panose="020B0604030504040204" pitchFamily="34" charset="0"/>
              </a:rPr>
              <a:pPr/>
              <a:t>18</a:t>
            </a:fld>
            <a:endParaRPr lang="en-US" alt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 name="Obraz 3">
            <a:extLst>
              <a:ext uri="{FF2B5EF4-FFF2-40B4-BE49-F238E27FC236}">
                <a16:creationId xmlns:a16="http://schemas.microsoft.com/office/drawing/2014/main" id="{99CEDC8A-C4D2-4159-AB67-34F0C845C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00" y="2728350"/>
            <a:ext cx="4320000" cy="2942069"/>
          </a:xfrm>
          <a:prstGeom prst="rect">
            <a:avLst/>
          </a:prstGeom>
        </p:spPr>
      </p:pic>
      <p:pic>
        <p:nvPicPr>
          <p:cNvPr id="7" name="Obraz 6">
            <a:extLst>
              <a:ext uri="{FF2B5EF4-FFF2-40B4-BE49-F238E27FC236}">
                <a16:creationId xmlns:a16="http://schemas.microsoft.com/office/drawing/2014/main" id="{EBBCBA2F-70CD-4BA1-BDC8-3329524A1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3200" y="2728350"/>
            <a:ext cx="4320000" cy="2942069"/>
          </a:xfrm>
          <a:prstGeom prst="rect">
            <a:avLst/>
          </a:prstGeom>
        </p:spPr>
      </p:pic>
    </p:spTree>
    <p:extLst>
      <p:ext uri="{BB962C8B-B14F-4D97-AF65-F5344CB8AC3E}">
        <p14:creationId xmlns:p14="http://schemas.microsoft.com/office/powerpoint/2010/main" val="2665984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Obraz 15">
            <a:extLst>
              <a:ext uri="{FF2B5EF4-FFF2-40B4-BE49-F238E27FC236}">
                <a16:creationId xmlns:a16="http://schemas.microsoft.com/office/drawing/2014/main" id="{E313FF98-DCE2-4516-A29E-6CAB579C2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2985781"/>
            <a:ext cx="4140000" cy="2819483"/>
          </a:xfrm>
          <a:prstGeom prst="rect">
            <a:avLst/>
          </a:prstGeom>
        </p:spPr>
      </p:pic>
      <p:sp>
        <p:nvSpPr>
          <p:cNvPr id="120836" name="Text Box 4">
            <a:extLst>
              <a:ext uri="{FF2B5EF4-FFF2-40B4-BE49-F238E27FC236}">
                <a16:creationId xmlns:a16="http://schemas.microsoft.com/office/drawing/2014/main" id="{AF876A9D-213C-46DD-859A-E7E80AFDBD7B}"/>
              </a:ext>
            </a:extLst>
          </p:cNvPr>
          <p:cNvSpPr txBox="1">
            <a:spLocks noChangeArrowheads="1"/>
          </p:cNvSpPr>
          <p:nvPr/>
        </p:nvSpPr>
        <p:spPr bwMode="auto">
          <a:xfrm>
            <a:off x="381000" y="13716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l-PL" altLang="pl-PL" sz="2400">
              <a:latin typeface="Times New Roman" panose="02020603050405020304" pitchFamily="18" charset="0"/>
            </a:endParaRPr>
          </a:p>
        </p:txBody>
      </p:sp>
      <p:sp>
        <p:nvSpPr>
          <p:cNvPr id="120837" name="Text Box 5">
            <a:extLst>
              <a:ext uri="{FF2B5EF4-FFF2-40B4-BE49-F238E27FC236}">
                <a16:creationId xmlns:a16="http://schemas.microsoft.com/office/drawing/2014/main" id="{C7A2C4D5-7416-4C45-8309-1402D597A572}"/>
              </a:ext>
            </a:extLst>
          </p:cNvPr>
          <p:cNvSpPr txBox="1">
            <a:spLocks noChangeArrowheads="1"/>
          </p:cNvSpPr>
          <p:nvPr/>
        </p:nvSpPr>
        <p:spPr bwMode="auto">
          <a:xfrm>
            <a:off x="381000" y="1447800"/>
            <a:ext cx="8382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sz="2000" b="1" dirty="0" err="1">
                <a:solidFill>
                  <a:srgbClr val="003399"/>
                </a:solidFill>
                <a:effectLst>
                  <a:outerShdw blurRad="38100" dist="38100" dir="2700000" algn="tl">
                    <a:srgbClr val="000000">
                      <a:alpha val="43137"/>
                    </a:srgbClr>
                  </a:outerShdw>
                </a:effectLst>
                <a:latin typeface="+mj-lt"/>
              </a:rPr>
              <a:t>Excitation</a:t>
            </a:r>
            <a:r>
              <a:rPr lang="pl-PL" sz="2000" b="1" dirty="0">
                <a:solidFill>
                  <a:srgbClr val="003399"/>
                </a:solidFill>
                <a:effectLst>
                  <a:outerShdw blurRad="38100" dist="38100" dir="2700000" algn="tl">
                    <a:srgbClr val="000000">
                      <a:alpha val="43137"/>
                    </a:srgbClr>
                  </a:outerShdw>
                </a:effectLst>
                <a:latin typeface="+mj-lt"/>
              </a:rPr>
              <a:t> </a:t>
            </a:r>
            <a:r>
              <a:rPr lang="pl-PL" sz="2000" b="1" dirty="0" err="1">
                <a:solidFill>
                  <a:srgbClr val="003399"/>
                </a:solidFill>
                <a:effectLst>
                  <a:outerShdw blurRad="38100" dist="38100" dir="2700000" algn="tl">
                    <a:srgbClr val="000000">
                      <a:alpha val="43137"/>
                    </a:srgbClr>
                  </a:outerShdw>
                </a:effectLst>
                <a:latin typeface="+mj-lt"/>
              </a:rPr>
              <a:t>function</a:t>
            </a:r>
            <a:endParaRPr lang="pl-PL" altLang="pl-PL" sz="1600" dirty="0">
              <a:solidFill>
                <a:srgbClr val="4D4D4D"/>
              </a:solidFill>
              <a:latin typeface="Tahoma" panose="020B0604030504040204" pitchFamily="34" charset="0"/>
            </a:endParaRPr>
          </a:p>
        </p:txBody>
      </p:sp>
      <p:sp>
        <p:nvSpPr>
          <p:cNvPr id="2" name="Prostokąt 1">
            <a:extLst>
              <a:ext uri="{FF2B5EF4-FFF2-40B4-BE49-F238E27FC236}">
                <a16:creationId xmlns:a16="http://schemas.microsoft.com/office/drawing/2014/main" id="{BCF7138A-2AD6-4CCC-B471-43CDD8236A86}"/>
              </a:ext>
            </a:extLst>
          </p:cNvPr>
          <p:cNvSpPr/>
          <p:nvPr/>
        </p:nvSpPr>
        <p:spPr>
          <a:xfrm>
            <a:off x="0" y="6569968"/>
            <a:ext cx="9144000" cy="288032"/>
          </a:xfrm>
          <a:prstGeom prst="rect">
            <a:avLst/>
          </a:prstGeom>
          <a:solidFill>
            <a:srgbClr val="005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Aleksander Khreptak			</a:t>
            </a:r>
            <a:r>
              <a:rPr lang="en-US" sz="14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Search for </a:t>
            </a:r>
            <a:r>
              <a:rPr lang="en-US" sz="1200" b="1" i="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η</a:t>
            </a:r>
            <a:r>
              <a:rPr lang="en-US"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-mesic </a:t>
            </a:r>
            <a:r>
              <a:rPr lang="pl-PL" sz="1200" b="1" baseline="30000"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3</a:t>
            </a:r>
            <a:r>
              <a:rPr lang="pl-PL"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He</a:t>
            </a:r>
            <a:endPar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6" name="Symbol zastępczy numeru slajdu 5">
            <a:extLst>
              <a:ext uri="{FF2B5EF4-FFF2-40B4-BE49-F238E27FC236}">
                <a16:creationId xmlns:a16="http://schemas.microsoft.com/office/drawing/2014/main" id="{9EE1092F-7522-4CA3-A3E1-DF7123B8AA53}"/>
              </a:ext>
            </a:extLst>
          </p:cNvPr>
          <p:cNvSpPr>
            <a:spLocks noGrp="1"/>
          </p:cNvSpPr>
          <p:nvPr>
            <p:ph type="sldNum" sz="quarter" idx="12"/>
          </p:nvPr>
        </p:nvSpPr>
        <p:spPr>
          <a:xfrm>
            <a:off x="6553200" y="6553150"/>
            <a:ext cx="2133600" cy="476250"/>
          </a:xfrm>
        </p:spPr>
        <p:txBody>
          <a:bodyPr/>
          <a:lstStyle/>
          <a:p>
            <a:fld id="{61C96D73-D5AB-40D4-97B7-84A1C65BADB8}" type="slidenum">
              <a:rPr lang="en-US" altLang="pl-PL" smtClean="0">
                <a:solidFill>
                  <a:schemeClr val="bg1"/>
                </a:solidFill>
                <a:latin typeface="Tahoma" panose="020B0604030504040204" pitchFamily="34" charset="0"/>
                <a:ea typeface="Tahoma" panose="020B0604030504040204" pitchFamily="34" charset="0"/>
                <a:cs typeface="Tahoma" panose="020B0604030504040204" pitchFamily="34" charset="0"/>
              </a:rPr>
              <a:pPr/>
              <a:t>19</a:t>
            </a:fld>
            <a:endParaRPr lang="en-US" alt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Obraz 4">
            <a:extLst>
              <a:ext uri="{FF2B5EF4-FFF2-40B4-BE49-F238E27FC236}">
                <a16:creationId xmlns:a16="http://schemas.microsoft.com/office/drawing/2014/main" id="{DDB40474-DF3B-4454-B499-6753B28092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8922" y="2987507"/>
            <a:ext cx="2340000" cy="1593621"/>
          </a:xfrm>
          <a:prstGeom prst="rect">
            <a:avLst/>
          </a:prstGeom>
        </p:spPr>
      </p:pic>
      <p:pic>
        <p:nvPicPr>
          <p:cNvPr id="14" name="Obraz 13">
            <a:extLst>
              <a:ext uri="{FF2B5EF4-FFF2-40B4-BE49-F238E27FC236}">
                <a16:creationId xmlns:a16="http://schemas.microsoft.com/office/drawing/2014/main" id="{560A6B85-14D4-406E-8BD7-15F3170300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749875"/>
            <a:ext cx="2340000" cy="1593621"/>
          </a:xfrm>
          <a:prstGeom prst="rect">
            <a:avLst/>
          </a:prstGeom>
        </p:spPr>
      </p:pic>
      <p:pic>
        <p:nvPicPr>
          <p:cNvPr id="17" name="Obraz 16">
            <a:extLst>
              <a:ext uri="{FF2B5EF4-FFF2-40B4-BE49-F238E27FC236}">
                <a16:creationId xmlns:a16="http://schemas.microsoft.com/office/drawing/2014/main" id="{824E3D1B-978E-479A-85E9-1E567FDBBCC0}"/>
              </a:ext>
            </a:extLst>
          </p:cNvPr>
          <p:cNvPicPr>
            <a:picLocks noChangeAspect="1"/>
          </p:cNvPicPr>
          <p:nvPr/>
        </p:nvPicPr>
        <p:blipFill rotWithShape="1">
          <a:blip r:embed="rId6">
            <a:extLst>
              <a:ext uri="{28A0092B-C50C-407E-A947-70E740481C1C}">
                <a14:useLocalDpi xmlns:a14="http://schemas.microsoft.com/office/drawing/2010/main" val="0"/>
              </a:ext>
            </a:extLst>
          </a:blip>
          <a:srcRect t="3542" r="5779"/>
          <a:stretch/>
        </p:blipFill>
        <p:spPr>
          <a:xfrm>
            <a:off x="2721000" y="4749875"/>
            <a:ext cx="2340000" cy="1631453"/>
          </a:xfrm>
          <a:prstGeom prst="rect">
            <a:avLst/>
          </a:prstGeom>
        </p:spPr>
      </p:pic>
      <mc:AlternateContent xmlns:mc="http://schemas.openxmlformats.org/markup-compatibility/2006">
        <mc:Choice xmlns:a14="http://schemas.microsoft.com/office/drawing/2010/main" Requires="a14">
          <p:sp>
            <p:nvSpPr>
              <p:cNvPr id="18" name="pole tekstowe 17">
                <a:extLst>
                  <a:ext uri="{FF2B5EF4-FFF2-40B4-BE49-F238E27FC236}">
                    <a16:creationId xmlns:a16="http://schemas.microsoft.com/office/drawing/2014/main" id="{70AC6740-8BB3-414F-BC6C-3F477B3AB9CE}"/>
                  </a:ext>
                </a:extLst>
              </p:cNvPr>
              <p:cNvSpPr txBox="1"/>
              <p:nvPr/>
            </p:nvSpPr>
            <p:spPr>
              <a:xfrm>
                <a:off x="611560" y="2060848"/>
                <a:ext cx="7704856" cy="988604"/>
              </a:xfrm>
              <a:prstGeom prst="rect">
                <a:avLst/>
              </a:prstGeom>
              <a:noFill/>
            </p:spPr>
            <p:txBody>
              <a:bodyPr wrap="square" rtlCol="0">
                <a:spAutoFit/>
              </a:bodyPr>
              <a:lstStyle/>
              <a:p>
                <a:r>
                  <a:rPr lang="en-US" dirty="0"/>
                  <a:t>For each </a:t>
                </a:r>
                <a:r>
                  <a:rPr lang="en-US" i="1" dirty="0"/>
                  <a:t>Q</a:t>
                </a:r>
                <a:r>
                  <a:rPr lang="en-US" dirty="0"/>
                  <a:t> interval events counts are normalized using the formula:</a:t>
                </a:r>
                <a:endParaRPr lang="pl-PL" dirty="0"/>
              </a:p>
              <a:p>
                <a14:m>
                  <m:oMathPara xmlns:m="http://schemas.openxmlformats.org/officeDocument/2006/math">
                    <m:oMathParaPr>
                      <m:jc m:val="centerGroup"/>
                    </m:oMathParaPr>
                    <m:oMath xmlns:m="http://schemas.openxmlformats.org/officeDocument/2006/math">
                      <m:sSub>
                        <m:sSubPr>
                          <m:ctrlPr>
                            <a:rPr lang="pl-PL" i="1" smtClean="0">
                              <a:latin typeface="Cambria Math" panose="02040503050406030204" pitchFamily="18" charset="0"/>
                            </a:rPr>
                          </m:ctrlPr>
                        </m:sSubPr>
                        <m:e>
                          <m:r>
                            <a:rPr lang="pl-PL" b="0" i="1" smtClean="0">
                              <a:latin typeface="Cambria Math" panose="02040503050406030204" pitchFamily="18" charset="0"/>
                            </a:rPr>
                            <m:t>𝑁</m:t>
                          </m:r>
                        </m:e>
                        <m:sub>
                          <m:r>
                            <a:rPr lang="pl-PL" b="0" i="1" smtClean="0">
                              <a:latin typeface="Cambria Math" panose="02040503050406030204" pitchFamily="18" charset="0"/>
                            </a:rPr>
                            <m:t>𝑛𝑜𝑟𝑚</m:t>
                          </m:r>
                        </m:sub>
                      </m:sSub>
                      <m:r>
                        <a:rPr lang="pl-PL" b="0" i="1" smtClean="0">
                          <a:latin typeface="Cambria Math" panose="02040503050406030204" pitchFamily="18" charset="0"/>
                        </a:rPr>
                        <m:t>=</m:t>
                      </m:r>
                      <m:f>
                        <m:fPr>
                          <m:ctrlPr>
                            <a:rPr lang="pl-PL" b="0" i="1" smtClean="0">
                              <a:latin typeface="Cambria Math" panose="02040503050406030204" pitchFamily="18" charset="0"/>
                            </a:rPr>
                          </m:ctrlPr>
                        </m:fPr>
                        <m:num>
                          <m:sSub>
                            <m:sSubPr>
                              <m:ctrlPr>
                                <a:rPr lang="pl-PL" b="0" i="1" smtClean="0">
                                  <a:latin typeface="Cambria Math" panose="02040503050406030204" pitchFamily="18" charset="0"/>
                                </a:rPr>
                              </m:ctrlPr>
                            </m:sSubPr>
                            <m:e>
                              <m:r>
                                <a:rPr lang="pl-PL" b="0" i="1" smtClean="0">
                                  <a:latin typeface="Cambria Math" panose="02040503050406030204" pitchFamily="18" charset="0"/>
                                </a:rPr>
                                <m:t>𝑁</m:t>
                              </m:r>
                            </m:e>
                            <m:sub>
                              <m:r>
                                <a:rPr lang="pl-PL" b="0" i="1" smtClean="0">
                                  <a:latin typeface="Cambria Math" panose="02040503050406030204" pitchFamily="18" charset="0"/>
                                </a:rPr>
                                <m:t>𝐴𝑐𝑐𝐷𝑎𝑡𝑎</m:t>
                              </m:r>
                            </m:sub>
                          </m:sSub>
                        </m:num>
                        <m:den>
                          <m:r>
                            <a:rPr lang="pl-PL" b="0" i="1" smtClean="0">
                              <a:latin typeface="Cambria Math" panose="02040503050406030204" pitchFamily="18" charset="0"/>
                              <a:ea typeface="Cambria Math" panose="02040503050406030204" pitchFamily="18" charset="0"/>
                            </a:rPr>
                            <m:t>𝜀</m:t>
                          </m:r>
                          <m:r>
                            <a:rPr lang="pl-PL" b="0" i="1" smtClean="0">
                              <a:latin typeface="Cambria Math" panose="02040503050406030204" pitchFamily="18" charset="0"/>
                              <a:ea typeface="Cambria Math" panose="02040503050406030204" pitchFamily="18" charset="0"/>
                            </a:rPr>
                            <m:t>∙</m:t>
                          </m:r>
                          <m:nary>
                            <m:naryPr>
                              <m:limLoc m:val="undOvr"/>
                              <m:subHide m:val="on"/>
                              <m:supHide m:val="on"/>
                              <m:ctrlPr>
                                <a:rPr lang="pl-PL" b="0" i="1" smtClean="0">
                                  <a:latin typeface="Cambria Math" panose="02040503050406030204" pitchFamily="18" charset="0"/>
                                </a:rPr>
                              </m:ctrlPr>
                            </m:naryPr>
                            <m:sub/>
                            <m:sup/>
                            <m:e>
                              <m:r>
                                <a:rPr lang="pl-PL" b="0" i="1" smtClean="0">
                                  <a:latin typeface="Cambria Math" panose="02040503050406030204" pitchFamily="18" charset="0"/>
                                </a:rPr>
                                <m:t>𝐿𝑑𝑡</m:t>
                              </m:r>
                            </m:e>
                          </m:nary>
                        </m:den>
                      </m:f>
                    </m:oMath>
                  </m:oMathPara>
                </a14:m>
                <a:endParaRPr lang="pl-PL" dirty="0"/>
              </a:p>
            </p:txBody>
          </p:sp>
        </mc:Choice>
        <mc:Fallback>
          <p:sp>
            <p:nvSpPr>
              <p:cNvPr id="18" name="pole tekstowe 17">
                <a:extLst>
                  <a:ext uri="{FF2B5EF4-FFF2-40B4-BE49-F238E27FC236}">
                    <a16:creationId xmlns:a16="http://schemas.microsoft.com/office/drawing/2014/main" id="{70AC6740-8BB3-414F-BC6C-3F477B3AB9CE}"/>
                  </a:ext>
                </a:extLst>
              </p:cNvPr>
              <p:cNvSpPr txBox="1">
                <a:spLocks noRot="1" noChangeAspect="1" noMove="1" noResize="1" noEditPoints="1" noAdjustHandles="1" noChangeArrowheads="1" noChangeShapeType="1" noTextEdit="1"/>
              </p:cNvSpPr>
              <p:nvPr/>
            </p:nvSpPr>
            <p:spPr>
              <a:xfrm>
                <a:off x="611560" y="2060848"/>
                <a:ext cx="7704856" cy="988604"/>
              </a:xfrm>
              <a:prstGeom prst="rect">
                <a:avLst/>
              </a:prstGeom>
              <a:blipFill>
                <a:blip r:embed="rId7"/>
                <a:stretch>
                  <a:fillRect l="-633" t="-3086"/>
                </a:stretch>
              </a:blipFill>
            </p:spPr>
            <p:txBody>
              <a:bodyPr/>
              <a:lstStyle/>
              <a:p>
                <a:r>
                  <a:rPr lang="pl-PL">
                    <a:noFill/>
                  </a:rPr>
                  <a:t> </a:t>
                </a:r>
              </a:p>
            </p:txBody>
          </p:sp>
        </mc:Fallback>
      </mc:AlternateContent>
      <p:sp>
        <p:nvSpPr>
          <p:cNvPr id="21" name="pole tekstowe 20">
            <a:extLst>
              <a:ext uri="{FF2B5EF4-FFF2-40B4-BE49-F238E27FC236}">
                <a16:creationId xmlns:a16="http://schemas.microsoft.com/office/drawing/2014/main" id="{E9331099-E341-427A-889B-FF49C02D4133}"/>
              </a:ext>
            </a:extLst>
          </p:cNvPr>
          <p:cNvSpPr txBox="1"/>
          <p:nvPr/>
        </p:nvSpPr>
        <p:spPr>
          <a:xfrm>
            <a:off x="2123728" y="3501008"/>
            <a:ext cx="1080120" cy="369332"/>
          </a:xfrm>
          <a:prstGeom prst="rect">
            <a:avLst/>
          </a:prstGeom>
          <a:noFill/>
        </p:spPr>
        <p:txBody>
          <a:bodyPr wrap="square" rtlCol="0">
            <a:spAutoFit/>
          </a:bodyPr>
          <a:lstStyle/>
          <a:p>
            <a:pPr algn="ctr"/>
            <a:r>
              <a:rPr lang="pl-PL" dirty="0" err="1">
                <a:solidFill>
                  <a:srgbClr val="FF0000"/>
                </a:solidFill>
              </a:rPr>
              <a:t>N</a:t>
            </a:r>
            <a:r>
              <a:rPr lang="pl-PL" baseline="-25000" dirty="0" err="1">
                <a:solidFill>
                  <a:srgbClr val="FF0000"/>
                </a:solidFill>
              </a:rPr>
              <a:t>AccData</a:t>
            </a:r>
            <a:endParaRPr lang="pl-PL" baseline="-25000" dirty="0">
              <a:solidFill>
                <a:srgbClr val="FF0000"/>
              </a:solidFill>
            </a:endParaRPr>
          </a:p>
        </p:txBody>
      </p:sp>
      <p:sp>
        <p:nvSpPr>
          <p:cNvPr id="22" name="pole tekstowe 21">
            <a:extLst>
              <a:ext uri="{FF2B5EF4-FFF2-40B4-BE49-F238E27FC236}">
                <a16:creationId xmlns:a16="http://schemas.microsoft.com/office/drawing/2014/main" id="{B4CD88B9-46E6-4B6F-A851-73D5575F059E}"/>
              </a:ext>
            </a:extLst>
          </p:cNvPr>
          <p:cNvSpPr txBox="1"/>
          <p:nvPr/>
        </p:nvSpPr>
        <p:spPr>
          <a:xfrm>
            <a:off x="1043608" y="4869160"/>
            <a:ext cx="1080120" cy="369332"/>
          </a:xfrm>
          <a:prstGeom prst="rect">
            <a:avLst/>
          </a:prstGeom>
          <a:noFill/>
        </p:spPr>
        <p:txBody>
          <a:bodyPr wrap="square" rtlCol="0">
            <a:spAutoFit/>
          </a:bodyPr>
          <a:lstStyle/>
          <a:p>
            <a:pPr algn="ctr"/>
            <a:r>
              <a:rPr lang="el-GR" dirty="0">
                <a:solidFill>
                  <a:srgbClr val="FF0000"/>
                </a:solidFill>
              </a:rPr>
              <a:t>ε</a:t>
            </a:r>
            <a:endParaRPr lang="pl-PL" dirty="0">
              <a:solidFill>
                <a:srgbClr val="FF0000"/>
              </a:solidFill>
            </a:endParaRPr>
          </a:p>
        </p:txBody>
      </p:sp>
      <p:sp>
        <p:nvSpPr>
          <p:cNvPr id="23" name="pole tekstowe 22">
            <a:extLst>
              <a:ext uri="{FF2B5EF4-FFF2-40B4-BE49-F238E27FC236}">
                <a16:creationId xmlns:a16="http://schemas.microsoft.com/office/drawing/2014/main" id="{C30B75D8-A807-4125-A23D-4FA37F408C05}"/>
              </a:ext>
            </a:extLst>
          </p:cNvPr>
          <p:cNvSpPr txBox="1"/>
          <p:nvPr/>
        </p:nvSpPr>
        <p:spPr>
          <a:xfrm>
            <a:off x="3491880" y="4869160"/>
            <a:ext cx="1080120" cy="369332"/>
          </a:xfrm>
          <a:prstGeom prst="rect">
            <a:avLst/>
          </a:prstGeom>
          <a:noFill/>
        </p:spPr>
        <p:txBody>
          <a:bodyPr wrap="square" rtlCol="0">
            <a:spAutoFit/>
          </a:bodyPr>
          <a:lstStyle/>
          <a:p>
            <a:pPr algn="ctr"/>
            <a:r>
              <a:rPr lang="pl-PL" dirty="0">
                <a:solidFill>
                  <a:srgbClr val="FF0000"/>
                </a:solidFill>
              </a:rPr>
              <a:t>L</a:t>
            </a:r>
          </a:p>
        </p:txBody>
      </p:sp>
    </p:spTree>
    <p:extLst>
      <p:ext uri="{BB962C8B-B14F-4D97-AF65-F5344CB8AC3E}">
        <p14:creationId xmlns:p14="http://schemas.microsoft.com/office/powerpoint/2010/main" val="1104779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4">
            <a:extLst>
              <a:ext uri="{FF2B5EF4-FFF2-40B4-BE49-F238E27FC236}">
                <a16:creationId xmlns:a16="http://schemas.microsoft.com/office/drawing/2014/main" id="{AF876A9D-213C-46DD-859A-E7E80AFDBD7B}"/>
              </a:ext>
            </a:extLst>
          </p:cNvPr>
          <p:cNvSpPr txBox="1">
            <a:spLocks noChangeArrowheads="1"/>
          </p:cNvSpPr>
          <p:nvPr/>
        </p:nvSpPr>
        <p:spPr bwMode="auto">
          <a:xfrm>
            <a:off x="381000" y="13716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l-PL" altLang="pl-PL" sz="2400">
              <a:latin typeface="Times New Roman" panose="02020603050405020304" pitchFamily="18" charset="0"/>
            </a:endParaRPr>
          </a:p>
        </p:txBody>
      </p:sp>
      <p:sp>
        <p:nvSpPr>
          <p:cNvPr id="120837" name="Text Box 5">
            <a:extLst>
              <a:ext uri="{FF2B5EF4-FFF2-40B4-BE49-F238E27FC236}">
                <a16:creationId xmlns:a16="http://schemas.microsoft.com/office/drawing/2014/main" id="{C7A2C4D5-7416-4C45-8309-1402D597A572}"/>
              </a:ext>
            </a:extLst>
          </p:cNvPr>
          <p:cNvSpPr txBox="1">
            <a:spLocks noChangeArrowheads="1"/>
          </p:cNvSpPr>
          <p:nvPr/>
        </p:nvSpPr>
        <p:spPr bwMode="auto">
          <a:xfrm>
            <a:off x="381000" y="1447800"/>
            <a:ext cx="8382000" cy="2337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Plan</a:t>
            </a:r>
            <a:endParaRPr lang="en-GB"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endParaRPr>
          </a:p>
          <a:p>
            <a:pPr>
              <a:lnSpc>
                <a:spcPct val="114000"/>
              </a:lnSpc>
              <a:spcBef>
                <a:spcPts val="600"/>
              </a:spcBef>
            </a:pPr>
            <a:r>
              <a:rPr lang="en-GB" dirty="0">
                <a:solidFill>
                  <a:schemeClr val="tx1">
                    <a:lumMod val="75000"/>
                    <a:lumOff val="25000"/>
                  </a:schemeClr>
                </a:solidFill>
                <a:latin typeface="+mn-lt"/>
                <a:ea typeface="Tahoma" panose="020B0604030504040204" pitchFamily="34" charset="0"/>
                <a:cs typeface="Tahoma" panose="020B0604030504040204" pitchFamily="34" charset="0"/>
              </a:rPr>
              <a:t>Motivation for a search</a:t>
            </a:r>
          </a:p>
          <a:p>
            <a:pPr>
              <a:lnSpc>
                <a:spcPct val="114000"/>
              </a:lnSpc>
              <a:spcBef>
                <a:spcPts val="600"/>
              </a:spcBef>
            </a:pPr>
            <a:r>
              <a:rPr lang="en-GB" dirty="0">
                <a:solidFill>
                  <a:schemeClr val="tx1">
                    <a:lumMod val="75000"/>
                    <a:lumOff val="25000"/>
                  </a:schemeClr>
                </a:solidFill>
                <a:latin typeface="+mn-lt"/>
                <a:ea typeface="Tahoma" panose="020B0604030504040204" pitchFamily="34" charset="0"/>
                <a:cs typeface="Tahoma" panose="020B0604030504040204" pitchFamily="34" charset="0"/>
              </a:rPr>
              <a:t>Experiment with the WASA-at-COSY detector</a:t>
            </a:r>
          </a:p>
          <a:p>
            <a:pPr>
              <a:lnSpc>
                <a:spcPct val="114000"/>
              </a:lnSpc>
              <a:spcBef>
                <a:spcPts val="600"/>
              </a:spcBef>
            </a:pPr>
            <a:r>
              <a:rPr lang="en-GB" dirty="0">
                <a:solidFill>
                  <a:schemeClr val="tx1">
                    <a:lumMod val="75000"/>
                    <a:lumOff val="25000"/>
                  </a:schemeClr>
                </a:solidFill>
                <a:latin typeface="+mn-lt"/>
                <a:ea typeface="Tahoma" panose="020B0604030504040204" pitchFamily="34" charset="0"/>
                <a:cs typeface="Tahoma" panose="020B0604030504040204" pitchFamily="34" charset="0"/>
              </a:rPr>
              <a:t>Data analysis</a:t>
            </a:r>
          </a:p>
          <a:p>
            <a:pPr>
              <a:lnSpc>
                <a:spcPct val="114000"/>
              </a:lnSpc>
              <a:spcBef>
                <a:spcPts val="600"/>
              </a:spcBef>
            </a:pPr>
            <a:r>
              <a:rPr lang="en-GB" dirty="0"/>
              <a:t>Excitation</a:t>
            </a:r>
            <a:r>
              <a:rPr lang="en-GB" altLang="pl-PL" dirty="0">
                <a:solidFill>
                  <a:schemeClr val="tx1">
                    <a:lumMod val="75000"/>
                    <a:lumOff val="25000"/>
                  </a:schemeClr>
                </a:solidFill>
                <a:latin typeface="+mn-lt"/>
                <a:ea typeface="Tahoma" panose="020B0604030504040204" pitchFamily="34" charset="0"/>
                <a:cs typeface="Tahoma" panose="020B0604030504040204" pitchFamily="34" charset="0"/>
              </a:rPr>
              <a:t> function</a:t>
            </a:r>
            <a:endParaRPr lang="en-GB" altLang="pl-PL" dirty="0">
              <a:solidFill>
                <a:schemeClr val="tx1">
                  <a:lumMod val="75000"/>
                  <a:lumOff val="25000"/>
                </a:schemeClr>
              </a:solidFill>
              <a:ea typeface="Tahoma" panose="020B0604030504040204" pitchFamily="34" charset="0"/>
              <a:cs typeface="Tahoma" panose="020B0604030504040204" pitchFamily="34" charset="0"/>
            </a:endParaRPr>
          </a:p>
          <a:p>
            <a:pPr>
              <a:lnSpc>
                <a:spcPct val="114000"/>
              </a:lnSpc>
              <a:spcBef>
                <a:spcPts val="600"/>
              </a:spcBef>
            </a:pPr>
            <a:r>
              <a:rPr lang="en-GB" altLang="pl-PL" dirty="0">
                <a:solidFill>
                  <a:schemeClr val="tx1">
                    <a:lumMod val="75000"/>
                    <a:lumOff val="25000"/>
                  </a:schemeClr>
                </a:solidFill>
                <a:latin typeface="+mn-lt"/>
              </a:rPr>
              <a:t>Summary</a:t>
            </a:r>
          </a:p>
        </p:txBody>
      </p:sp>
      <p:sp>
        <p:nvSpPr>
          <p:cNvPr id="2" name="Prostokąt 1">
            <a:extLst>
              <a:ext uri="{FF2B5EF4-FFF2-40B4-BE49-F238E27FC236}">
                <a16:creationId xmlns:a16="http://schemas.microsoft.com/office/drawing/2014/main" id="{BCF7138A-2AD6-4CCC-B471-43CDD8236A86}"/>
              </a:ext>
            </a:extLst>
          </p:cNvPr>
          <p:cNvSpPr/>
          <p:nvPr/>
        </p:nvSpPr>
        <p:spPr>
          <a:xfrm>
            <a:off x="0" y="6569968"/>
            <a:ext cx="9144000" cy="288032"/>
          </a:xfrm>
          <a:prstGeom prst="rect">
            <a:avLst/>
          </a:prstGeom>
          <a:solidFill>
            <a:srgbClr val="005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Aleksander Khreptak			</a:t>
            </a:r>
            <a:r>
              <a:rPr lang="en-US" sz="14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Search for </a:t>
            </a:r>
            <a:r>
              <a:rPr lang="en-US" sz="1200" b="1" i="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η</a:t>
            </a:r>
            <a:r>
              <a:rPr lang="en-US"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-mesic </a:t>
            </a:r>
            <a:r>
              <a:rPr lang="pl-PL" sz="1200" b="1" baseline="30000"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3</a:t>
            </a:r>
            <a:r>
              <a:rPr lang="pl-PL"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He</a:t>
            </a:r>
            <a:endPar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6" name="Symbol zastępczy numeru slajdu 5">
            <a:extLst>
              <a:ext uri="{FF2B5EF4-FFF2-40B4-BE49-F238E27FC236}">
                <a16:creationId xmlns:a16="http://schemas.microsoft.com/office/drawing/2014/main" id="{9EE1092F-7522-4CA3-A3E1-DF7123B8AA53}"/>
              </a:ext>
            </a:extLst>
          </p:cNvPr>
          <p:cNvSpPr>
            <a:spLocks noGrp="1"/>
          </p:cNvSpPr>
          <p:nvPr>
            <p:ph type="sldNum" sz="quarter" idx="12"/>
          </p:nvPr>
        </p:nvSpPr>
        <p:spPr>
          <a:xfrm>
            <a:off x="6553200" y="6553150"/>
            <a:ext cx="2133600" cy="476250"/>
          </a:xfrm>
        </p:spPr>
        <p:txBody>
          <a:bodyPr/>
          <a:lstStyle/>
          <a:p>
            <a:fld id="{61C96D73-D5AB-40D4-97B7-84A1C65BADB8}" type="slidenum">
              <a:rPr lang="en-US" altLang="pl-PL" smtClean="0">
                <a:solidFill>
                  <a:schemeClr val="bg1"/>
                </a:solidFill>
                <a:latin typeface="Tahoma" panose="020B0604030504040204" pitchFamily="34" charset="0"/>
                <a:ea typeface="Tahoma" panose="020B0604030504040204" pitchFamily="34" charset="0"/>
                <a:cs typeface="Tahoma" panose="020B0604030504040204" pitchFamily="34" charset="0"/>
              </a:rPr>
              <a:pPr/>
              <a:t>2</a:t>
            </a:fld>
            <a:endParaRPr lang="en-US" alt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4">
            <a:extLst>
              <a:ext uri="{FF2B5EF4-FFF2-40B4-BE49-F238E27FC236}">
                <a16:creationId xmlns:a16="http://schemas.microsoft.com/office/drawing/2014/main" id="{AF876A9D-213C-46DD-859A-E7E80AFDBD7B}"/>
              </a:ext>
            </a:extLst>
          </p:cNvPr>
          <p:cNvSpPr txBox="1">
            <a:spLocks noChangeArrowheads="1"/>
          </p:cNvSpPr>
          <p:nvPr/>
        </p:nvSpPr>
        <p:spPr bwMode="auto">
          <a:xfrm>
            <a:off x="381000" y="13716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l-PL" altLang="pl-PL" sz="2400">
              <a:latin typeface="Times New Roman" panose="02020603050405020304" pitchFamily="18" charset="0"/>
            </a:endParaRPr>
          </a:p>
        </p:txBody>
      </p:sp>
      <p:sp>
        <p:nvSpPr>
          <p:cNvPr id="120837" name="Text Box 5">
            <a:extLst>
              <a:ext uri="{FF2B5EF4-FFF2-40B4-BE49-F238E27FC236}">
                <a16:creationId xmlns:a16="http://schemas.microsoft.com/office/drawing/2014/main" id="{C7A2C4D5-7416-4C45-8309-1402D597A572}"/>
              </a:ext>
            </a:extLst>
          </p:cNvPr>
          <p:cNvSpPr txBox="1">
            <a:spLocks noChangeArrowheads="1"/>
          </p:cNvSpPr>
          <p:nvPr/>
        </p:nvSpPr>
        <p:spPr bwMode="auto">
          <a:xfrm>
            <a:off x="381000" y="1447800"/>
            <a:ext cx="8382000" cy="413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altLang="pl-PL" sz="2000" b="1" dirty="0" err="1">
                <a:solidFill>
                  <a:srgbClr val="003399"/>
                </a:solidFill>
                <a:effectLst>
                  <a:outerShdw blurRad="38100" dist="38100" dir="2700000" algn="tl">
                    <a:srgbClr val="000000">
                      <a:alpha val="43137"/>
                    </a:srgbClr>
                  </a:outerShdw>
                </a:effectLst>
                <a:latin typeface="+mj-lt"/>
              </a:rPr>
              <a:t>Summary</a:t>
            </a:r>
            <a:endParaRPr lang="pl-PL" altLang="pl-PL" sz="2000" b="1" dirty="0">
              <a:solidFill>
                <a:srgbClr val="003399"/>
              </a:solidFill>
              <a:effectLst>
                <a:outerShdw blurRad="38100" dist="38100" dir="2700000" algn="tl">
                  <a:srgbClr val="000000">
                    <a:alpha val="43137"/>
                  </a:srgbClr>
                </a:outerShdw>
              </a:effectLst>
              <a:latin typeface="+mj-lt"/>
            </a:endParaRPr>
          </a:p>
          <a:p>
            <a:pPr>
              <a:spcBef>
                <a:spcPct val="50000"/>
              </a:spcBef>
            </a:pPr>
            <a:endParaRPr lang="pl-PL" altLang="pl-PL" sz="2000" b="1" dirty="0">
              <a:solidFill>
                <a:srgbClr val="003399"/>
              </a:solidFill>
              <a:effectLst>
                <a:outerShdw blurRad="38100" dist="38100" dir="2700000" algn="tl">
                  <a:srgbClr val="000000">
                    <a:alpha val="43137"/>
                  </a:srgbClr>
                </a:outerShdw>
              </a:effectLst>
              <a:latin typeface="+mj-lt"/>
            </a:endParaRPr>
          </a:p>
          <a:p>
            <a:pPr marL="285750" indent="-285750">
              <a:lnSpc>
                <a:spcPct val="150000"/>
              </a:lnSpc>
              <a:spcBef>
                <a:spcPts val="0"/>
              </a:spcBef>
              <a:buClr>
                <a:srgbClr val="003399"/>
              </a:buClr>
              <a:buFont typeface="Arial" panose="020B0604020202020204" pitchFamily="34" charset="0"/>
              <a:buChar char="•"/>
            </a:pPr>
            <a:r>
              <a:rPr lang="pl-PL" dirty="0" err="1">
                <a:solidFill>
                  <a:schemeClr val="tx1">
                    <a:lumMod val="75000"/>
                    <a:lumOff val="25000"/>
                  </a:schemeClr>
                </a:solidFill>
                <a:latin typeface="+mn-lt"/>
              </a:rPr>
              <a:t>Exclusive</a:t>
            </a:r>
            <a:r>
              <a:rPr lang="pl-PL" dirty="0">
                <a:solidFill>
                  <a:schemeClr val="tx1">
                    <a:lumMod val="75000"/>
                    <a:lumOff val="25000"/>
                  </a:schemeClr>
                </a:solidFill>
                <a:latin typeface="+mn-lt"/>
              </a:rPr>
              <a:t> </a:t>
            </a:r>
            <a:r>
              <a:rPr lang="pl-PL" dirty="0" err="1">
                <a:solidFill>
                  <a:schemeClr val="tx1">
                    <a:lumMod val="75000"/>
                    <a:lumOff val="25000"/>
                  </a:schemeClr>
                </a:solidFill>
                <a:latin typeface="+mn-lt"/>
              </a:rPr>
              <a:t>measurement</a:t>
            </a:r>
            <a:r>
              <a:rPr lang="pl-PL" dirty="0">
                <a:solidFill>
                  <a:schemeClr val="tx1">
                    <a:lumMod val="75000"/>
                    <a:lumOff val="25000"/>
                  </a:schemeClr>
                </a:solidFill>
                <a:latin typeface="+mn-lt"/>
              </a:rPr>
              <a:t> of the </a:t>
            </a:r>
            <a:r>
              <a:rPr lang="pl-PL" i="1" dirty="0" err="1">
                <a:solidFill>
                  <a:schemeClr val="tx1">
                    <a:lumMod val="75000"/>
                    <a:lumOff val="25000"/>
                  </a:schemeClr>
                </a:solidFill>
                <a:latin typeface="+mn-lt"/>
                <a:ea typeface="Tahoma" panose="020B0604030504040204" pitchFamily="34" charset="0"/>
                <a:cs typeface="Tahoma" panose="020B0604030504040204" pitchFamily="34" charset="0"/>
              </a:rPr>
              <a:t>pd</a:t>
            </a:r>
            <a:r>
              <a:rPr lang="pl-PL" i="1"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i="1" dirty="0" err="1">
                <a:solidFill>
                  <a:schemeClr val="tx1">
                    <a:lumMod val="75000"/>
                    <a:lumOff val="25000"/>
                  </a:schemeClr>
                </a:solidFill>
                <a:latin typeface="+mn-lt"/>
                <a:ea typeface="Tahoma" panose="020B0604030504040204" pitchFamily="34" charset="0"/>
                <a:cs typeface="Tahoma" panose="020B0604030504040204" pitchFamily="34" charset="0"/>
              </a:rPr>
              <a:t>pd</a:t>
            </a:r>
            <a:r>
              <a:rPr lang="el-GR" i="1" dirty="0">
                <a:solidFill>
                  <a:schemeClr val="tx1">
                    <a:lumMod val="75000"/>
                    <a:lumOff val="25000"/>
                  </a:schemeClr>
                </a:solidFill>
                <a:latin typeface="+mn-lt"/>
                <a:ea typeface="Tahoma" panose="020B0604030504040204" pitchFamily="34" charset="0"/>
                <a:cs typeface="Tahoma" panose="020B0604030504040204" pitchFamily="34" charset="0"/>
              </a:rPr>
              <a:t>π</a:t>
            </a:r>
            <a:r>
              <a:rPr lang="el-GR" baseline="30000" dirty="0">
                <a:solidFill>
                  <a:schemeClr val="tx1">
                    <a:lumMod val="75000"/>
                    <a:lumOff val="25000"/>
                  </a:schemeClr>
                </a:solidFill>
                <a:latin typeface="+mn-lt"/>
                <a:ea typeface="Tahoma" panose="020B0604030504040204" pitchFamily="34" charset="0"/>
                <a:cs typeface="Tahoma" panose="020B0604030504040204" pitchFamily="34" charset="0"/>
              </a:rPr>
              <a:t>0</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 → </a:t>
            </a:r>
            <a:r>
              <a:rPr lang="pl-PL" i="1" dirty="0" err="1">
                <a:solidFill>
                  <a:schemeClr val="tx1">
                    <a:lumMod val="75000"/>
                    <a:lumOff val="25000"/>
                  </a:schemeClr>
                </a:solidFill>
                <a:latin typeface="+mn-lt"/>
                <a:ea typeface="Tahoma" panose="020B0604030504040204" pitchFamily="34" charset="0"/>
                <a:cs typeface="Tahoma" panose="020B0604030504040204" pitchFamily="34" charset="0"/>
              </a:rPr>
              <a:t>dp</a:t>
            </a:r>
            <a:r>
              <a:rPr lang="el-GR" i="1" dirty="0">
                <a:solidFill>
                  <a:schemeClr val="tx1">
                    <a:lumMod val="75000"/>
                    <a:lumOff val="25000"/>
                  </a:schemeClr>
                </a:solidFill>
                <a:latin typeface="+mn-lt"/>
                <a:ea typeface="Tahoma" panose="020B0604030504040204" pitchFamily="34" charset="0"/>
                <a:cs typeface="Tahoma" panose="020B0604030504040204" pitchFamily="34" charset="0"/>
              </a:rPr>
              <a:t>γγ</a:t>
            </a:r>
            <a:r>
              <a:rPr lang="pl-PL" i="1"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dirty="0" err="1">
                <a:solidFill>
                  <a:schemeClr val="tx1">
                    <a:lumMod val="75000"/>
                    <a:lumOff val="25000"/>
                  </a:schemeClr>
                </a:solidFill>
                <a:latin typeface="+mn-lt"/>
                <a:ea typeface="Tahoma" panose="020B0604030504040204" pitchFamily="34" charset="0"/>
                <a:cs typeface="Tahoma" panose="020B0604030504040204" pitchFamily="34" charset="0"/>
              </a:rPr>
              <a:t>reaction</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 was </a:t>
            </a:r>
            <a:r>
              <a:rPr lang="pl-PL" dirty="0" err="1">
                <a:solidFill>
                  <a:schemeClr val="tx1">
                    <a:lumMod val="75000"/>
                    <a:lumOff val="25000"/>
                  </a:schemeClr>
                </a:solidFill>
                <a:latin typeface="+mn-lt"/>
                <a:ea typeface="Tahoma" panose="020B0604030504040204" pitchFamily="34" charset="0"/>
                <a:cs typeface="Tahoma" panose="020B0604030504040204" pitchFamily="34" charset="0"/>
              </a:rPr>
              <a:t>carried</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 out with WASA-</a:t>
            </a:r>
            <a:r>
              <a:rPr lang="pl-PL" dirty="0" err="1">
                <a:solidFill>
                  <a:schemeClr val="tx1">
                    <a:lumMod val="75000"/>
                    <a:lumOff val="25000"/>
                  </a:schemeClr>
                </a:solidFill>
                <a:latin typeface="+mn-lt"/>
                <a:ea typeface="Tahoma" panose="020B0604030504040204" pitchFamily="34" charset="0"/>
                <a:cs typeface="Tahoma" panose="020B0604030504040204" pitchFamily="34" charset="0"/>
              </a:rPr>
              <a:t>at</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-COSY </a:t>
            </a:r>
            <a:r>
              <a:rPr lang="pl-PL" dirty="0" err="1">
                <a:solidFill>
                  <a:schemeClr val="tx1">
                    <a:lumMod val="75000"/>
                    <a:lumOff val="25000"/>
                  </a:schemeClr>
                </a:solidFill>
                <a:latin typeface="+mn-lt"/>
                <a:ea typeface="Tahoma" panose="020B0604030504040204" pitchFamily="34" charset="0"/>
                <a:cs typeface="Tahoma" panose="020B0604030504040204" pitchFamily="34" charset="0"/>
              </a:rPr>
              <a:t>detector</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dirty="0" err="1">
                <a:solidFill>
                  <a:schemeClr val="tx1">
                    <a:lumMod val="75000"/>
                    <a:lumOff val="25000"/>
                  </a:schemeClr>
                </a:solidFill>
                <a:latin typeface="+mn-lt"/>
                <a:ea typeface="Tahoma" panose="020B0604030504040204" pitchFamily="34" charset="0"/>
                <a:cs typeface="Tahoma" panose="020B0604030504040204" pitchFamily="34" charset="0"/>
              </a:rPr>
              <a:t>using</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 the </a:t>
            </a:r>
            <a:r>
              <a:rPr lang="pl-PL" dirty="0" err="1">
                <a:solidFill>
                  <a:schemeClr val="tx1">
                    <a:lumMod val="75000"/>
                    <a:lumOff val="25000"/>
                  </a:schemeClr>
                </a:solidFill>
                <a:latin typeface="+mn-lt"/>
                <a:ea typeface="Tahoma" panose="020B0604030504040204" pitchFamily="34" charset="0"/>
                <a:cs typeface="Tahoma" panose="020B0604030504040204" pitchFamily="34" charset="0"/>
              </a:rPr>
              <a:t>ramped</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dirty="0" err="1">
                <a:solidFill>
                  <a:schemeClr val="tx1">
                    <a:lumMod val="75000"/>
                    <a:lumOff val="25000"/>
                  </a:schemeClr>
                </a:solidFill>
                <a:latin typeface="+mn-lt"/>
                <a:ea typeface="Tahoma" panose="020B0604030504040204" pitchFamily="34" charset="0"/>
                <a:cs typeface="Tahoma" panose="020B0604030504040204" pitchFamily="34" charset="0"/>
              </a:rPr>
              <a:t>beam</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dirty="0" err="1">
                <a:solidFill>
                  <a:schemeClr val="tx1">
                    <a:lumMod val="75000"/>
                    <a:lumOff val="25000"/>
                  </a:schemeClr>
                </a:solidFill>
                <a:latin typeface="+mn-lt"/>
                <a:ea typeface="Tahoma" panose="020B0604030504040204" pitchFamily="34" charset="0"/>
                <a:cs typeface="Tahoma" panose="020B0604030504040204" pitchFamily="34" charset="0"/>
              </a:rPr>
              <a:t>technique</a:t>
            </a:r>
            <a:endParaRPr lang="el-GR" baseline="30000" dirty="0">
              <a:solidFill>
                <a:schemeClr val="tx1">
                  <a:lumMod val="75000"/>
                  <a:lumOff val="25000"/>
                </a:schemeClr>
              </a:solidFill>
              <a:latin typeface="+mn-lt"/>
              <a:ea typeface="Tahoma" panose="020B0604030504040204" pitchFamily="34" charset="0"/>
              <a:cs typeface="Tahoma" panose="020B0604030504040204" pitchFamily="34" charset="0"/>
            </a:endParaRPr>
          </a:p>
          <a:p>
            <a:pPr marL="285750" indent="-285750">
              <a:lnSpc>
                <a:spcPct val="150000"/>
              </a:lnSpc>
              <a:spcBef>
                <a:spcPts val="0"/>
              </a:spcBef>
              <a:buClr>
                <a:srgbClr val="003399"/>
              </a:buClr>
              <a:buFont typeface="Arial" panose="020B0604020202020204" pitchFamily="34" charset="0"/>
              <a:buChar char="•"/>
            </a:pPr>
            <a:r>
              <a:rPr lang="pl-PL" dirty="0" err="1">
                <a:solidFill>
                  <a:schemeClr val="tx1">
                    <a:lumMod val="75000"/>
                    <a:lumOff val="25000"/>
                  </a:schemeClr>
                </a:solidFill>
                <a:latin typeface="+mn-lt"/>
              </a:rPr>
              <a:t>Luminosity</a:t>
            </a:r>
            <a:r>
              <a:rPr lang="pl-PL" dirty="0">
                <a:solidFill>
                  <a:schemeClr val="tx1">
                    <a:lumMod val="75000"/>
                    <a:lumOff val="25000"/>
                  </a:schemeClr>
                </a:solidFill>
                <a:latin typeface="+mn-lt"/>
              </a:rPr>
              <a:t> was </a:t>
            </a:r>
            <a:r>
              <a:rPr lang="pl-PL" dirty="0" err="1">
                <a:solidFill>
                  <a:schemeClr val="tx1">
                    <a:lumMod val="75000"/>
                    <a:lumOff val="25000"/>
                  </a:schemeClr>
                </a:solidFill>
                <a:latin typeface="+mn-lt"/>
              </a:rPr>
              <a:t>determined</a:t>
            </a:r>
            <a:r>
              <a:rPr lang="pl-PL" dirty="0">
                <a:solidFill>
                  <a:schemeClr val="tx1">
                    <a:lumMod val="75000"/>
                    <a:lumOff val="25000"/>
                  </a:schemeClr>
                </a:solidFill>
                <a:latin typeface="+mn-lt"/>
              </a:rPr>
              <a:t> </a:t>
            </a:r>
            <a:r>
              <a:rPr lang="pl-PL" dirty="0" err="1">
                <a:solidFill>
                  <a:schemeClr val="tx1">
                    <a:lumMod val="75000"/>
                    <a:lumOff val="25000"/>
                  </a:schemeClr>
                </a:solidFill>
                <a:latin typeface="+mn-lt"/>
              </a:rPr>
              <a:t>using</a:t>
            </a:r>
            <a:r>
              <a:rPr lang="pl-PL" dirty="0">
                <a:solidFill>
                  <a:schemeClr val="tx1">
                    <a:lumMod val="75000"/>
                    <a:lumOff val="25000"/>
                  </a:schemeClr>
                </a:solidFill>
                <a:latin typeface="+mn-lt"/>
              </a:rPr>
              <a:t> </a:t>
            </a:r>
            <a:r>
              <a:rPr lang="pl-PL" dirty="0" err="1">
                <a:solidFill>
                  <a:schemeClr val="tx1">
                    <a:lumMod val="75000"/>
                    <a:lumOff val="25000"/>
                  </a:schemeClr>
                </a:solidFill>
                <a:latin typeface="+mn-lt"/>
              </a:rPr>
              <a:t>quasy-free</a:t>
            </a:r>
            <a:r>
              <a:rPr lang="pl-PL" dirty="0">
                <a:solidFill>
                  <a:schemeClr val="tx1">
                    <a:lumMod val="75000"/>
                    <a:lumOff val="25000"/>
                  </a:schemeClr>
                </a:solidFill>
                <a:latin typeface="+mn-lt"/>
              </a:rPr>
              <a:t> </a:t>
            </a:r>
            <a:r>
              <a:rPr lang="pl-PL" i="1" dirty="0" err="1">
                <a:solidFill>
                  <a:schemeClr val="tx1">
                    <a:lumMod val="75000"/>
                    <a:lumOff val="25000"/>
                  </a:schemeClr>
                </a:solidFill>
                <a:latin typeface="+mn-lt"/>
              </a:rPr>
              <a:t>pd</a:t>
            </a:r>
            <a:r>
              <a:rPr lang="pl-PL" i="1" dirty="0">
                <a:solidFill>
                  <a:schemeClr val="tx1">
                    <a:lumMod val="75000"/>
                    <a:lumOff val="25000"/>
                  </a:schemeClr>
                </a:solidFill>
                <a:latin typeface="+mn-lt"/>
              </a:rPr>
              <a:t> </a:t>
            </a:r>
            <a:r>
              <a:rPr lang="pl-PL" i="1"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i="1" dirty="0" err="1">
                <a:solidFill>
                  <a:schemeClr val="tx1">
                    <a:lumMod val="75000"/>
                    <a:lumOff val="25000"/>
                  </a:schemeClr>
                </a:solidFill>
                <a:latin typeface="+mn-lt"/>
              </a:rPr>
              <a:t>ppn</a:t>
            </a:r>
            <a:r>
              <a:rPr lang="pl-PL" i="1" baseline="-25000" dirty="0" err="1">
                <a:solidFill>
                  <a:schemeClr val="tx1">
                    <a:lumMod val="75000"/>
                    <a:lumOff val="25000"/>
                  </a:schemeClr>
                </a:solidFill>
                <a:latin typeface="+mn-lt"/>
              </a:rPr>
              <a:t>spectator</a:t>
            </a:r>
            <a:r>
              <a:rPr lang="pl-PL" dirty="0">
                <a:solidFill>
                  <a:schemeClr val="tx1">
                    <a:lumMod val="75000"/>
                    <a:lumOff val="25000"/>
                  </a:schemeClr>
                </a:solidFill>
                <a:latin typeface="+mn-lt"/>
              </a:rPr>
              <a:t> </a:t>
            </a:r>
            <a:r>
              <a:rPr lang="pl-PL" dirty="0" err="1">
                <a:solidFill>
                  <a:schemeClr val="tx1">
                    <a:lumMod val="75000"/>
                    <a:lumOff val="25000"/>
                  </a:schemeClr>
                </a:solidFill>
                <a:latin typeface="+mn-lt"/>
              </a:rPr>
              <a:t>reaction</a:t>
            </a:r>
            <a:r>
              <a:rPr lang="pl-PL" dirty="0">
                <a:solidFill>
                  <a:schemeClr val="tx1">
                    <a:lumMod val="75000"/>
                    <a:lumOff val="25000"/>
                  </a:schemeClr>
                </a:solidFill>
                <a:latin typeface="+mn-lt"/>
              </a:rPr>
              <a:t> </a:t>
            </a:r>
            <a:br>
              <a:rPr lang="pl-PL" dirty="0">
                <a:solidFill>
                  <a:schemeClr val="tx1">
                    <a:lumMod val="75000"/>
                    <a:lumOff val="25000"/>
                  </a:schemeClr>
                </a:solidFill>
                <a:latin typeface="+mn-lt"/>
              </a:rPr>
            </a:br>
            <a:r>
              <a:rPr lang="pl-PL" dirty="0">
                <a:solidFill>
                  <a:schemeClr val="tx1">
                    <a:lumMod val="75000"/>
                    <a:lumOff val="25000"/>
                  </a:schemeClr>
                </a:solidFill>
                <a:latin typeface="+mn-lt"/>
              </a:rPr>
              <a:t>(</a:t>
            </a:r>
            <a:r>
              <a:rPr lang="pl-PL" altLang="pl-PL" i="1" dirty="0">
                <a:solidFill>
                  <a:schemeClr val="tx1">
                    <a:lumMod val="75000"/>
                    <a:lumOff val="25000"/>
                  </a:schemeClr>
                </a:solidFill>
                <a:latin typeface="+mn-lt"/>
                <a:ea typeface="Tahoma" panose="020B0604030504040204" pitchFamily="34" charset="0"/>
                <a:cs typeface="Tahoma" panose="020B0604030504040204" pitchFamily="34" charset="0"/>
              </a:rPr>
              <a:t>L</a:t>
            </a:r>
            <a:r>
              <a:rPr lang="pl-PL" altLang="pl-PL" dirty="0">
                <a:solidFill>
                  <a:schemeClr val="tx1">
                    <a:lumMod val="75000"/>
                    <a:lumOff val="25000"/>
                  </a:schemeClr>
                </a:solidFill>
                <a:latin typeface="+mn-lt"/>
                <a:ea typeface="Tahoma" panose="020B0604030504040204" pitchFamily="34" charset="0"/>
                <a:cs typeface="Tahoma" panose="020B0604030504040204" pitchFamily="34" charset="0"/>
              </a:rPr>
              <a:t> = 2295 </a:t>
            </a:r>
            <a:r>
              <a:rPr lang="pl-PL" altLang="pl-PL" dirty="0">
                <a:solidFill>
                  <a:schemeClr val="tx1">
                    <a:lumMod val="75000"/>
                    <a:lumOff val="25000"/>
                  </a:schemeClr>
                </a:solidFill>
                <a:latin typeface="+mn-lt"/>
                <a:ea typeface="Tahoma" panose="020B0604030504040204" pitchFamily="34" charset="0"/>
                <a:cs typeface="Tahoma" panose="020B0604030504040204" pitchFamily="34" charset="0"/>
                <a:sym typeface="Symbol" panose="05050102010706020507" pitchFamily="18" charset="2"/>
              </a:rPr>
              <a:t> 3</a:t>
            </a:r>
            <a:r>
              <a:rPr lang="pl-PL" altLang="pl-PL" i="1" baseline="-25000" dirty="0">
                <a:solidFill>
                  <a:schemeClr val="tx1">
                    <a:lumMod val="75000"/>
                    <a:lumOff val="25000"/>
                  </a:schemeClr>
                </a:solidFill>
                <a:latin typeface="+mn-lt"/>
                <a:ea typeface="Tahoma" panose="020B0604030504040204" pitchFamily="34" charset="0"/>
                <a:cs typeface="Tahoma" panose="020B0604030504040204" pitchFamily="34" charset="0"/>
                <a:sym typeface="Symbol" panose="05050102010706020507" pitchFamily="18" charset="2"/>
              </a:rPr>
              <a:t>stat</a:t>
            </a:r>
            <a:r>
              <a:rPr lang="pl-PL" altLang="pl-PL" dirty="0">
                <a:solidFill>
                  <a:schemeClr val="tx1">
                    <a:lumMod val="75000"/>
                    <a:lumOff val="25000"/>
                  </a:schemeClr>
                </a:solidFill>
                <a:latin typeface="+mn-lt"/>
                <a:ea typeface="Tahoma" panose="020B0604030504040204" pitchFamily="34" charset="0"/>
                <a:cs typeface="Tahoma" panose="020B0604030504040204" pitchFamily="34" charset="0"/>
                <a:sym typeface="Symbol" panose="05050102010706020507" pitchFamily="18" charset="2"/>
              </a:rPr>
              <a:t>  </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91</a:t>
            </a:r>
            <a:r>
              <a:rPr lang="pl-PL" i="1" baseline="-25000" dirty="0">
                <a:solidFill>
                  <a:schemeClr val="tx1">
                    <a:lumMod val="75000"/>
                    <a:lumOff val="25000"/>
                  </a:schemeClr>
                </a:solidFill>
                <a:latin typeface="+mn-lt"/>
                <a:ea typeface="Tahoma" panose="020B0604030504040204" pitchFamily="34" charset="0"/>
                <a:cs typeface="Tahoma" panose="020B0604030504040204" pitchFamily="34" charset="0"/>
              </a:rPr>
              <a:t>syst</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dirty="0" err="1">
                <a:solidFill>
                  <a:schemeClr val="tx1">
                    <a:lumMod val="75000"/>
                    <a:lumOff val="25000"/>
                  </a:schemeClr>
                </a:solidFill>
                <a:latin typeface="+mn-lt"/>
                <a:ea typeface="Tahoma" panose="020B0604030504040204" pitchFamily="34" charset="0"/>
                <a:cs typeface="Tahoma" panose="020B0604030504040204" pitchFamily="34" charset="0"/>
              </a:rPr>
              <a:t>nb</a:t>
            </a:r>
            <a:r>
              <a:rPr lang="pl-PL" baseline="30000" dirty="0">
                <a:solidFill>
                  <a:schemeClr val="tx1">
                    <a:lumMod val="75000"/>
                    <a:lumOff val="25000"/>
                  </a:schemeClr>
                </a:solidFill>
                <a:latin typeface="+mn-lt"/>
                <a:ea typeface="Tahoma" panose="020B0604030504040204" pitchFamily="34" charset="0"/>
                <a:cs typeface="Tahoma" panose="020B0604030504040204" pitchFamily="34" charset="0"/>
              </a:rPr>
              <a:t>–1</a:t>
            </a:r>
            <a:r>
              <a:rPr lang="pl-PL" dirty="0">
                <a:solidFill>
                  <a:schemeClr val="tx1">
                    <a:lumMod val="75000"/>
                    <a:lumOff val="25000"/>
                  </a:schemeClr>
                </a:solidFill>
                <a:latin typeface="+mn-lt"/>
              </a:rPr>
              <a:t>)</a:t>
            </a:r>
          </a:p>
          <a:p>
            <a:pPr marL="285750" indent="-285750">
              <a:lnSpc>
                <a:spcPct val="150000"/>
              </a:lnSpc>
              <a:spcBef>
                <a:spcPts val="0"/>
              </a:spcBef>
              <a:buClr>
                <a:srgbClr val="003399"/>
              </a:buClr>
              <a:buFont typeface="Arial" panose="020B0604020202020204" pitchFamily="34" charset="0"/>
              <a:buChar char="•"/>
            </a:pPr>
            <a:r>
              <a:rPr lang="pl-PL" dirty="0" err="1">
                <a:solidFill>
                  <a:schemeClr val="tx1">
                    <a:lumMod val="75000"/>
                    <a:lumOff val="25000"/>
                  </a:schemeClr>
                </a:solidFill>
                <a:latin typeface="+mn-lt"/>
              </a:rPr>
              <a:t>Unfortunately</a:t>
            </a:r>
            <a:r>
              <a:rPr lang="pl-PL" dirty="0">
                <a:solidFill>
                  <a:schemeClr val="tx1">
                    <a:lumMod val="75000"/>
                    <a:lumOff val="25000"/>
                  </a:schemeClr>
                </a:solidFill>
                <a:latin typeface="+mn-lt"/>
              </a:rPr>
              <a:t>, n</a:t>
            </a:r>
            <a:r>
              <a:rPr lang="pl-PL" altLang="pl-PL" dirty="0">
                <a:solidFill>
                  <a:schemeClr val="tx1">
                    <a:lumMod val="75000"/>
                    <a:lumOff val="25000"/>
                  </a:schemeClr>
                </a:solidFill>
                <a:latin typeface="+mn-lt"/>
              </a:rPr>
              <a:t>o </a:t>
            </a:r>
            <a:r>
              <a:rPr lang="pl-PL" altLang="pl-PL" dirty="0" err="1">
                <a:solidFill>
                  <a:schemeClr val="tx1">
                    <a:lumMod val="75000"/>
                    <a:lumOff val="25000"/>
                  </a:schemeClr>
                </a:solidFill>
                <a:latin typeface="+mn-lt"/>
              </a:rPr>
              <a:t>bound</a:t>
            </a:r>
            <a:r>
              <a:rPr lang="pl-PL" altLang="pl-PL" dirty="0">
                <a:solidFill>
                  <a:schemeClr val="tx1">
                    <a:lumMod val="75000"/>
                    <a:lumOff val="25000"/>
                  </a:schemeClr>
                </a:solidFill>
                <a:latin typeface="+mn-lt"/>
              </a:rPr>
              <a:t> </a:t>
            </a:r>
            <a:r>
              <a:rPr lang="pl-PL" altLang="pl-PL" dirty="0" err="1">
                <a:solidFill>
                  <a:schemeClr val="tx1">
                    <a:lumMod val="75000"/>
                    <a:lumOff val="25000"/>
                  </a:schemeClr>
                </a:solidFill>
                <a:latin typeface="+mn-lt"/>
              </a:rPr>
              <a:t>state</a:t>
            </a:r>
            <a:r>
              <a:rPr lang="pl-PL" altLang="pl-PL" dirty="0">
                <a:solidFill>
                  <a:schemeClr val="tx1">
                    <a:lumMod val="75000"/>
                    <a:lumOff val="25000"/>
                  </a:schemeClr>
                </a:solidFill>
                <a:latin typeface="+mn-lt"/>
              </a:rPr>
              <a:t> </a:t>
            </a:r>
            <a:r>
              <a:rPr lang="pl-PL" altLang="pl-PL" dirty="0" err="1">
                <a:solidFill>
                  <a:schemeClr val="tx1">
                    <a:lumMod val="75000"/>
                    <a:lumOff val="25000"/>
                  </a:schemeClr>
                </a:solidFill>
                <a:latin typeface="+mn-lt"/>
              </a:rPr>
              <a:t>signal</a:t>
            </a:r>
            <a:r>
              <a:rPr lang="pl-PL" altLang="pl-PL" dirty="0">
                <a:solidFill>
                  <a:schemeClr val="tx1">
                    <a:lumMod val="75000"/>
                    <a:lumOff val="25000"/>
                  </a:schemeClr>
                </a:solidFill>
                <a:latin typeface="+mn-lt"/>
              </a:rPr>
              <a:t> in </a:t>
            </a:r>
            <a:r>
              <a:rPr lang="pl-PL" altLang="pl-PL" dirty="0" err="1">
                <a:solidFill>
                  <a:schemeClr val="tx1">
                    <a:lumMod val="75000"/>
                    <a:lumOff val="25000"/>
                  </a:schemeClr>
                </a:solidFill>
                <a:latin typeface="+mn-lt"/>
              </a:rPr>
              <a:t>excitation</a:t>
            </a:r>
            <a:r>
              <a:rPr lang="pl-PL" altLang="pl-PL" dirty="0">
                <a:solidFill>
                  <a:schemeClr val="tx1">
                    <a:lumMod val="75000"/>
                    <a:lumOff val="25000"/>
                  </a:schemeClr>
                </a:solidFill>
                <a:latin typeface="+mn-lt"/>
              </a:rPr>
              <a:t> </a:t>
            </a:r>
            <a:r>
              <a:rPr lang="pl-PL" altLang="pl-PL" dirty="0" err="1">
                <a:solidFill>
                  <a:schemeClr val="tx1">
                    <a:lumMod val="75000"/>
                    <a:lumOff val="25000"/>
                  </a:schemeClr>
                </a:solidFill>
                <a:latin typeface="+mn-lt"/>
              </a:rPr>
              <a:t>function</a:t>
            </a:r>
            <a:endParaRPr lang="pl-PL" dirty="0">
              <a:solidFill>
                <a:schemeClr val="tx1">
                  <a:lumMod val="75000"/>
                  <a:lumOff val="25000"/>
                </a:schemeClr>
              </a:solidFill>
              <a:latin typeface="+mn-lt"/>
              <a:ea typeface="Tahoma" panose="020B0604030504040204" pitchFamily="34" charset="0"/>
              <a:cs typeface="Tahoma" panose="020B0604030504040204" pitchFamily="34" charset="0"/>
            </a:endParaRPr>
          </a:p>
          <a:p>
            <a:pPr marL="285750" indent="-285750">
              <a:lnSpc>
                <a:spcPct val="150000"/>
              </a:lnSpc>
              <a:spcBef>
                <a:spcPts val="0"/>
              </a:spcBef>
              <a:buClr>
                <a:srgbClr val="003399"/>
              </a:buClr>
              <a:buFont typeface="Arial" panose="020B0604020202020204" pitchFamily="34" charset="0"/>
              <a:buChar char="•"/>
            </a:pPr>
            <a:r>
              <a:rPr lang="pl-PL" dirty="0" err="1">
                <a:solidFill>
                  <a:schemeClr val="tx1">
                    <a:lumMod val="75000"/>
                    <a:lumOff val="25000"/>
                  </a:schemeClr>
                </a:solidFill>
                <a:latin typeface="+mn-lt"/>
                <a:ea typeface="Tahoma" panose="020B0604030504040204" pitchFamily="34" charset="0"/>
                <a:cs typeface="Tahoma" panose="020B0604030504040204" pitchFamily="34" charset="0"/>
              </a:rPr>
              <a:t>Next</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 step </a:t>
            </a:r>
            <a:r>
              <a:rPr lang="pl-PL" dirty="0" err="1">
                <a:solidFill>
                  <a:schemeClr val="tx1">
                    <a:lumMod val="75000"/>
                    <a:lumOff val="25000"/>
                  </a:schemeClr>
                </a:solidFill>
                <a:latin typeface="+mn-lt"/>
                <a:ea typeface="Tahoma" panose="020B0604030504040204" pitchFamily="34" charset="0"/>
                <a:cs typeface="Tahoma" panose="020B0604030504040204" pitchFamily="34" charset="0"/>
              </a:rPr>
              <a:t>will</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 be to </a:t>
            </a:r>
            <a:r>
              <a:rPr lang="en-US" dirty="0">
                <a:solidFill>
                  <a:schemeClr val="tx1">
                    <a:lumMod val="75000"/>
                    <a:lumOff val="25000"/>
                  </a:schemeClr>
                </a:solidFill>
                <a:latin typeface="+mn-lt"/>
              </a:rPr>
              <a:t>determine an upper limit for the cross-section for formation of the </a:t>
            </a:r>
            <a:r>
              <a:rPr lang="pl-PL" baseline="30000" dirty="0">
                <a:solidFill>
                  <a:schemeClr val="tx1">
                    <a:lumMod val="75000"/>
                    <a:lumOff val="25000"/>
                  </a:schemeClr>
                </a:solidFill>
                <a:latin typeface="+mn-lt"/>
              </a:rPr>
              <a:t>3</a:t>
            </a:r>
            <a:r>
              <a:rPr lang="en-US" dirty="0">
                <a:solidFill>
                  <a:schemeClr val="tx1">
                    <a:lumMod val="75000"/>
                    <a:lumOff val="25000"/>
                  </a:schemeClr>
                </a:solidFill>
                <a:latin typeface="+mn-lt"/>
              </a:rPr>
              <a:t>He-</a:t>
            </a:r>
            <a:r>
              <a:rPr lang="en-US" i="1" dirty="0">
                <a:solidFill>
                  <a:schemeClr val="tx1">
                    <a:lumMod val="75000"/>
                    <a:lumOff val="25000"/>
                  </a:schemeClr>
                </a:solidFill>
                <a:latin typeface="+mn-lt"/>
              </a:rPr>
              <a:t>η</a:t>
            </a:r>
            <a:r>
              <a:rPr lang="en-US" dirty="0">
                <a:solidFill>
                  <a:schemeClr val="tx1">
                    <a:lumMod val="75000"/>
                    <a:lumOff val="25000"/>
                  </a:schemeClr>
                </a:solidFill>
                <a:latin typeface="+mn-lt"/>
              </a:rPr>
              <a:t> bound state and its decay into the </a:t>
            </a:r>
            <a:r>
              <a:rPr lang="pl-PL" i="1" dirty="0" err="1">
                <a:solidFill>
                  <a:schemeClr val="tx1">
                    <a:lumMod val="75000"/>
                    <a:lumOff val="25000"/>
                  </a:schemeClr>
                </a:solidFill>
                <a:latin typeface="+mn-lt"/>
              </a:rPr>
              <a:t>pd</a:t>
            </a:r>
            <a:r>
              <a:rPr lang="en-US" i="1" dirty="0">
                <a:solidFill>
                  <a:schemeClr val="tx1">
                    <a:lumMod val="75000"/>
                    <a:lumOff val="25000"/>
                  </a:schemeClr>
                </a:solidFill>
                <a:latin typeface="+mn-lt"/>
              </a:rPr>
              <a:t>π</a:t>
            </a:r>
            <a:r>
              <a:rPr lang="en-US" baseline="30000" dirty="0">
                <a:solidFill>
                  <a:schemeClr val="tx1">
                    <a:lumMod val="75000"/>
                    <a:lumOff val="25000"/>
                  </a:schemeClr>
                </a:solidFill>
                <a:latin typeface="+mn-lt"/>
              </a:rPr>
              <a:t>0</a:t>
            </a:r>
            <a:r>
              <a:rPr lang="en-US" dirty="0">
                <a:solidFill>
                  <a:schemeClr val="tx1">
                    <a:lumMod val="75000"/>
                    <a:lumOff val="25000"/>
                  </a:schemeClr>
                </a:solidFill>
                <a:latin typeface="+mn-lt"/>
              </a:rPr>
              <a:t> channel</a:t>
            </a:r>
            <a:endParaRPr lang="pl-PL" dirty="0">
              <a:solidFill>
                <a:schemeClr val="tx1">
                  <a:lumMod val="75000"/>
                  <a:lumOff val="25000"/>
                </a:schemeClr>
              </a:solidFill>
              <a:latin typeface="+mn-lt"/>
            </a:endParaRPr>
          </a:p>
          <a:p>
            <a:pPr marL="285750" indent="-285750">
              <a:lnSpc>
                <a:spcPct val="150000"/>
              </a:lnSpc>
              <a:spcBef>
                <a:spcPts val="0"/>
              </a:spcBef>
              <a:buClr>
                <a:srgbClr val="003399"/>
              </a:buClr>
              <a:buFont typeface="Arial" panose="020B0604020202020204" pitchFamily="34" charset="0"/>
              <a:buChar char="•"/>
            </a:pPr>
            <a:r>
              <a:rPr lang="pl-PL" dirty="0" err="1">
                <a:solidFill>
                  <a:schemeClr val="tx1">
                    <a:lumMod val="75000"/>
                    <a:lumOff val="25000"/>
                  </a:schemeClr>
                </a:solidFill>
                <a:latin typeface="+mn-lt"/>
              </a:rPr>
              <a:t>Systematic</a:t>
            </a:r>
            <a:r>
              <a:rPr lang="pl-PL" dirty="0">
                <a:solidFill>
                  <a:schemeClr val="tx1">
                    <a:lumMod val="75000"/>
                    <a:lumOff val="25000"/>
                  </a:schemeClr>
                </a:solidFill>
                <a:latin typeface="+mn-lt"/>
              </a:rPr>
              <a:t> </a:t>
            </a:r>
            <a:r>
              <a:rPr lang="pl-PL" dirty="0" err="1">
                <a:solidFill>
                  <a:schemeClr val="tx1">
                    <a:lumMod val="75000"/>
                    <a:lumOff val="25000"/>
                  </a:schemeClr>
                </a:solidFill>
                <a:latin typeface="+mn-lt"/>
              </a:rPr>
              <a:t>studies</a:t>
            </a:r>
            <a:r>
              <a:rPr lang="pl-PL" dirty="0">
                <a:solidFill>
                  <a:schemeClr val="tx1">
                    <a:lumMod val="75000"/>
                    <a:lumOff val="25000"/>
                  </a:schemeClr>
                </a:solidFill>
                <a:latin typeface="+mn-lt"/>
              </a:rPr>
              <a:t> </a:t>
            </a:r>
            <a:r>
              <a:rPr lang="pl-PL" dirty="0" err="1">
                <a:solidFill>
                  <a:schemeClr val="tx1">
                    <a:lumMod val="75000"/>
                    <a:lumOff val="25000"/>
                  </a:schemeClr>
                </a:solidFill>
                <a:latin typeface="+mn-lt"/>
              </a:rPr>
              <a:t>will</a:t>
            </a:r>
            <a:r>
              <a:rPr lang="pl-PL" dirty="0">
                <a:solidFill>
                  <a:schemeClr val="tx1">
                    <a:lumMod val="75000"/>
                    <a:lumOff val="25000"/>
                  </a:schemeClr>
                </a:solidFill>
                <a:latin typeface="+mn-lt"/>
              </a:rPr>
              <a:t> be </a:t>
            </a:r>
            <a:r>
              <a:rPr lang="pl-PL" dirty="0" err="1">
                <a:solidFill>
                  <a:schemeClr val="tx1">
                    <a:lumMod val="75000"/>
                    <a:lumOff val="25000"/>
                  </a:schemeClr>
                </a:solidFill>
                <a:latin typeface="+mn-lt"/>
              </a:rPr>
              <a:t>carried</a:t>
            </a:r>
            <a:r>
              <a:rPr lang="pl-PL" dirty="0">
                <a:solidFill>
                  <a:schemeClr val="tx1">
                    <a:lumMod val="75000"/>
                    <a:lumOff val="25000"/>
                  </a:schemeClr>
                </a:solidFill>
                <a:latin typeface="+mn-lt"/>
              </a:rPr>
              <a:t> out</a:t>
            </a:r>
            <a:endParaRPr lang="pl-PL" altLang="pl-PL" dirty="0">
              <a:solidFill>
                <a:schemeClr val="tx1">
                  <a:lumMod val="75000"/>
                  <a:lumOff val="25000"/>
                </a:schemeClr>
              </a:solidFill>
              <a:latin typeface="+mn-lt"/>
            </a:endParaRPr>
          </a:p>
        </p:txBody>
      </p:sp>
      <p:sp>
        <p:nvSpPr>
          <p:cNvPr id="2" name="Prostokąt 1">
            <a:extLst>
              <a:ext uri="{FF2B5EF4-FFF2-40B4-BE49-F238E27FC236}">
                <a16:creationId xmlns:a16="http://schemas.microsoft.com/office/drawing/2014/main" id="{BCF7138A-2AD6-4CCC-B471-43CDD8236A86}"/>
              </a:ext>
            </a:extLst>
          </p:cNvPr>
          <p:cNvSpPr/>
          <p:nvPr/>
        </p:nvSpPr>
        <p:spPr>
          <a:xfrm>
            <a:off x="0" y="6569968"/>
            <a:ext cx="9144000" cy="288032"/>
          </a:xfrm>
          <a:prstGeom prst="rect">
            <a:avLst/>
          </a:prstGeom>
          <a:solidFill>
            <a:srgbClr val="005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Aleksander Khreptak			</a:t>
            </a:r>
            <a:r>
              <a:rPr lang="en-US" sz="14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Search for </a:t>
            </a:r>
            <a:r>
              <a:rPr lang="en-US" sz="1200" b="1" i="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η</a:t>
            </a:r>
            <a:r>
              <a:rPr lang="en-US"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-mesic </a:t>
            </a:r>
            <a:r>
              <a:rPr lang="pl-PL" sz="1200" b="1" baseline="30000"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3</a:t>
            </a:r>
            <a:r>
              <a:rPr lang="pl-PL"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He</a:t>
            </a:r>
            <a:endPar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6" name="Symbol zastępczy numeru slajdu 5">
            <a:extLst>
              <a:ext uri="{FF2B5EF4-FFF2-40B4-BE49-F238E27FC236}">
                <a16:creationId xmlns:a16="http://schemas.microsoft.com/office/drawing/2014/main" id="{9EE1092F-7522-4CA3-A3E1-DF7123B8AA53}"/>
              </a:ext>
            </a:extLst>
          </p:cNvPr>
          <p:cNvSpPr>
            <a:spLocks noGrp="1"/>
          </p:cNvSpPr>
          <p:nvPr>
            <p:ph type="sldNum" sz="quarter" idx="12"/>
          </p:nvPr>
        </p:nvSpPr>
        <p:spPr>
          <a:xfrm>
            <a:off x="6553200" y="6553150"/>
            <a:ext cx="2133600" cy="476250"/>
          </a:xfrm>
        </p:spPr>
        <p:txBody>
          <a:bodyPr/>
          <a:lstStyle/>
          <a:p>
            <a:fld id="{61C96D73-D5AB-40D4-97B7-84A1C65BADB8}" type="slidenum">
              <a:rPr lang="en-US" altLang="pl-PL" smtClean="0">
                <a:solidFill>
                  <a:schemeClr val="bg1"/>
                </a:solidFill>
                <a:latin typeface="Tahoma" panose="020B0604030504040204" pitchFamily="34" charset="0"/>
                <a:ea typeface="Tahoma" panose="020B0604030504040204" pitchFamily="34" charset="0"/>
                <a:cs typeface="Tahoma" panose="020B0604030504040204" pitchFamily="34" charset="0"/>
              </a:rPr>
              <a:pPr/>
              <a:t>20</a:t>
            </a:fld>
            <a:endParaRPr lang="en-US" alt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16161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l="-30000" r="-30000"/>
          </a:stretch>
        </a:blipFill>
        <a:effectLst/>
      </p:bgPr>
    </p:bg>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2802898-0C22-4244-8669-5C4B7F35078B}"/>
              </a:ext>
            </a:extLst>
          </p:cNvPr>
          <p:cNvSpPr txBox="1"/>
          <p:nvPr/>
        </p:nvSpPr>
        <p:spPr>
          <a:xfrm>
            <a:off x="1367644" y="2497976"/>
            <a:ext cx="6408712" cy="1862048"/>
          </a:xfrm>
          <a:prstGeom prst="rect">
            <a:avLst/>
          </a:prstGeom>
          <a:noFill/>
        </p:spPr>
        <p:txBody>
          <a:bodyPr wrap="square" rtlCol="0">
            <a:spAutoFit/>
          </a:bodyPr>
          <a:lstStyle/>
          <a:p>
            <a:pPr algn="ctr"/>
            <a:r>
              <a:rPr lang="pl-PL" sz="11500" b="1" dirty="0" err="1">
                <a:solidFill>
                  <a:schemeClr val="bg1"/>
                </a:solidFill>
                <a:effectLst>
                  <a:outerShdw blurRad="38100" dist="38100" dir="2700000" algn="tl">
                    <a:srgbClr val="000000">
                      <a:alpha val="43137"/>
                    </a:srgbClr>
                  </a:outerShdw>
                </a:effectLst>
                <a:latin typeface="Edwardian Script ITC" panose="030303020407070D0804" pitchFamily="66" charset="0"/>
              </a:rPr>
              <a:t>Thank</a:t>
            </a:r>
            <a:r>
              <a:rPr lang="pl-PL" sz="11500" b="1" dirty="0">
                <a:solidFill>
                  <a:schemeClr val="bg1"/>
                </a:solidFill>
                <a:effectLst>
                  <a:outerShdw blurRad="38100" dist="38100" dir="2700000" algn="tl">
                    <a:srgbClr val="000000">
                      <a:alpha val="43137"/>
                    </a:srgbClr>
                  </a:outerShdw>
                </a:effectLst>
                <a:latin typeface="Edwardian Script ITC" panose="030303020407070D0804" pitchFamily="66" charset="0"/>
              </a:rPr>
              <a:t> </a:t>
            </a:r>
            <a:r>
              <a:rPr lang="pl-PL" sz="11500" b="1" dirty="0" err="1">
                <a:solidFill>
                  <a:schemeClr val="bg1"/>
                </a:solidFill>
                <a:effectLst>
                  <a:outerShdw blurRad="38100" dist="38100" dir="2700000" algn="tl">
                    <a:srgbClr val="000000">
                      <a:alpha val="43137"/>
                    </a:srgbClr>
                  </a:outerShdw>
                </a:effectLst>
                <a:latin typeface="Edwardian Script ITC" panose="030303020407070D0804" pitchFamily="66" charset="0"/>
              </a:rPr>
              <a:t>You</a:t>
            </a:r>
            <a:r>
              <a:rPr lang="pl-PL" sz="11500" b="1" dirty="0">
                <a:solidFill>
                  <a:schemeClr val="bg1"/>
                </a:solidFill>
                <a:effectLst>
                  <a:outerShdw blurRad="38100" dist="38100" dir="2700000" algn="tl">
                    <a:srgbClr val="000000">
                      <a:alpha val="43137"/>
                    </a:srgbClr>
                  </a:outerShdw>
                </a:effectLst>
                <a:latin typeface="Edwardian Script ITC" panose="030303020407070D0804" pitchFamily="66" charset="0"/>
              </a:rPr>
              <a:t>!</a:t>
            </a:r>
          </a:p>
        </p:txBody>
      </p:sp>
    </p:spTree>
    <p:extLst>
      <p:ext uri="{BB962C8B-B14F-4D97-AF65-F5344CB8AC3E}">
        <p14:creationId xmlns:p14="http://schemas.microsoft.com/office/powerpoint/2010/main" val="20252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4">
            <a:extLst>
              <a:ext uri="{FF2B5EF4-FFF2-40B4-BE49-F238E27FC236}">
                <a16:creationId xmlns:a16="http://schemas.microsoft.com/office/drawing/2014/main" id="{AF876A9D-213C-46DD-859A-E7E80AFDBD7B}"/>
              </a:ext>
            </a:extLst>
          </p:cNvPr>
          <p:cNvSpPr txBox="1">
            <a:spLocks noChangeArrowheads="1"/>
          </p:cNvSpPr>
          <p:nvPr/>
        </p:nvSpPr>
        <p:spPr bwMode="auto">
          <a:xfrm>
            <a:off x="381000" y="13716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l-PL" altLang="pl-PL" sz="2400">
              <a:latin typeface="Times New Roman" panose="02020603050405020304" pitchFamily="18" charset="0"/>
            </a:endParaRPr>
          </a:p>
        </p:txBody>
      </p:sp>
      <p:sp>
        <p:nvSpPr>
          <p:cNvPr id="120837" name="Text Box 5">
            <a:extLst>
              <a:ext uri="{FF2B5EF4-FFF2-40B4-BE49-F238E27FC236}">
                <a16:creationId xmlns:a16="http://schemas.microsoft.com/office/drawing/2014/main" id="{C7A2C4D5-7416-4C45-8309-1402D597A572}"/>
              </a:ext>
            </a:extLst>
          </p:cNvPr>
          <p:cNvSpPr txBox="1">
            <a:spLocks noChangeArrowheads="1"/>
          </p:cNvSpPr>
          <p:nvPr/>
        </p:nvSpPr>
        <p:spPr bwMode="auto">
          <a:xfrm>
            <a:off x="381000" y="1447800"/>
            <a:ext cx="8382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Motivation</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for a </a:t>
            </a: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search</a:t>
            </a:r>
            <a:r>
              <a:rPr lang="pl-PL" sz="2000" b="1" dirty="0">
                <a:solidFill>
                  <a:srgbClr val="003399"/>
                </a:solidFill>
                <a:effectLst>
                  <a:outerShdw blurRad="38100" dist="38100" dir="2700000" algn="tl">
                    <a:srgbClr val="000000">
                      <a:alpha val="43137"/>
                    </a:srgbClr>
                  </a:outerShdw>
                </a:effectLst>
                <a:latin typeface="+mj-lt"/>
              </a:rPr>
              <a:t> </a:t>
            </a:r>
            <a:endParaRPr lang="en-US" altLang="pl-PL" sz="2000" b="1" dirty="0">
              <a:solidFill>
                <a:srgbClr val="003399"/>
              </a:solidFill>
              <a:effectLst>
                <a:outerShdw blurRad="38100" dist="38100" dir="2700000" algn="tl">
                  <a:srgbClr val="000000">
                    <a:alpha val="43137"/>
                  </a:srgbClr>
                </a:outerShdw>
              </a:effectLst>
              <a:latin typeface="+mj-lt"/>
            </a:endParaRPr>
          </a:p>
          <a:p>
            <a:pPr>
              <a:spcBef>
                <a:spcPct val="50000"/>
              </a:spcBef>
            </a:pPr>
            <a:endParaRPr lang="en-US" altLang="pl-PL" sz="1600" dirty="0">
              <a:solidFill>
                <a:srgbClr val="4D4D4D"/>
              </a:solidFill>
              <a:latin typeface="Tahoma" panose="020B0604030504040204" pitchFamily="34" charset="0"/>
            </a:endParaRPr>
          </a:p>
          <a:p>
            <a:pPr marL="0" indent="0">
              <a:buNone/>
            </a:pPr>
            <a:r>
              <a:rPr lang="en-US" dirty="0">
                <a:solidFill>
                  <a:schemeClr val="tx1">
                    <a:lumMod val="75000"/>
                    <a:lumOff val="25000"/>
                  </a:schemeClr>
                </a:solidFill>
                <a:latin typeface="+mn-lt"/>
                <a:ea typeface="Tahoma" panose="020B0604030504040204" pitchFamily="34" charset="0"/>
                <a:cs typeface="Tahoma" panose="020B0604030504040204" pitchFamily="34" charset="0"/>
              </a:rPr>
              <a:t>The scientific aim of </a:t>
            </a:r>
            <a:r>
              <a:rPr lang="pl-PL" dirty="0" err="1">
                <a:solidFill>
                  <a:schemeClr val="tx1">
                    <a:lumMod val="75000"/>
                    <a:lumOff val="25000"/>
                  </a:schemeClr>
                </a:solidFill>
                <a:latin typeface="+mn-lt"/>
                <a:ea typeface="Tahoma" panose="020B0604030504040204" pitchFamily="34" charset="0"/>
                <a:cs typeface="Tahoma" panose="020B0604030504040204" pitchFamily="34" charset="0"/>
              </a:rPr>
              <a:t>our</a:t>
            </a:r>
            <a:r>
              <a:rPr lang="en-US" dirty="0">
                <a:solidFill>
                  <a:schemeClr val="tx1">
                    <a:lumMod val="75000"/>
                    <a:lumOff val="25000"/>
                  </a:schemeClr>
                </a:solidFill>
                <a:latin typeface="+mn-lt"/>
                <a:ea typeface="Tahoma" panose="020B0604030504040204" pitchFamily="34" charset="0"/>
                <a:cs typeface="Tahoma" panose="020B0604030504040204" pitchFamily="34" charset="0"/>
              </a:rPr>
              <a:t> research is experimental</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 </a:t>
            </a:r>
            <a:r>
              <a:rPr lang="en-US" dirty="0">
                <a:solidFill>
                  <a:schemeClr val="tx1">
                    <a:lumMod val="75000"/>
                    <a:lumOff val="25000"/>
                  </a:schemeClr>
                </a:solidFill>
                <a:latin typeface="+mn-lt"/>
                <a:ea typeface="Tahoma" panose="020B0604030504040204" pitchFamily="34" charset="0"/>
                <a:cs typeface="Tahoma" panose="020B0604030504040204" pitchFamily="34" charset="0"/>
              </a:rPr>
              <a:t>confirmation of the existence of mesic nucleus: a new</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 </a:t>
            </a:r>
            <a:r>
              <a:rPr lang="en-US" dirty="0">
                <a:solidFill>
                  <a:schemeClr val="tx1">
                    <a:lumMod val="75000"/>
                    <a:lumOff val="25000"/>
                  </a:schemeClr>
                </a:solidFill>
                <a:latin typeface="+mn-lt"/>
                <a:ea typeface="Tahoma" panose="020B0604030504040204" pitchFamily="34" charset="0"/>
                <a:cs typeface="Tahoma" panose="020B0604030504040204" pitchFamily="34" charset="0"/>
              </a:rPr>
              <a:t>kind of nuclear matter consisting of nucleons and</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dirty="0" err="1">
                <a:solidFill>
                  <a:schemeClr val="tx1">
                    <a:lumMod val="75000"/>
                    <a:lumOff val="25000"/>
                  </a:schemeClr>
                </a:solidFill>
                <a:latin typeface="+mn-lt"/>
                <a:ea typeface="Tahoma" panose="020B0604030504040204" pitchFamily="34" charset="0"/>
                <a:cs typeface="Tahoma" panose="020B0604030504040204" pitchFamily="34" charset="0"/>
              </a:rPr>
              <a:t>mesons</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a:t>
            </a:r>
          </a:p>
          <a:p>
            <a:pPr marL="0" indent="0">
              <a:buNone/>
            </a:pPr>
            <a:endParaRPr lang="pl-PL" altLang="pl-PL" dirty="0">
              <a:solidFill>
                <a:schemeClr val="tx1">
                  <a:lumMod val="75000"/>
                  <a:lumOff val="25000"/>
                </a:schemeClr>
              </a:solidFill>
              <a:latin typeface="+mn-lt"/>
              <a:ea typeface="Tahoma" panose="020B0604030504040204" pitchFamily="34" charset="0"/>
              <a:cs typeface="Tahoma" panose="020B0604030504040204" pitchFamily="34" charset="0"/>
            </a:endParaRPr>
          </a:p>
          <a:p>
            <a:pPr marL="0" indent="0">
              <a:buNone/>
            </a:pPr>
            <a:endParaRPr lang="pl-PL" altLang="pl-PL" dirty="0">
              <a:solidFill>
                <a:schemeClr val="tx1">
                  <a:lumMod val="75000"/>
                  <a:lumOff val="25000"/>
                </a:schemeClr>
              </a:solidFill>
              <a:latin typeface="+mn-lt"/>
              <a:ea typeface="Tahoma" panose="020B0604030504040204" pitchFamily="34" charset="0"/>
              <a:cs typeface="Tahoma" panose="020B0604030504040204" pitchFamily="34" charset="0"/>
            </a:endParaRPr>
          </a:p>
          <a:p>
            <a:pPr marL="0" indent="0">
              <a:buNone/>
            </a:pPr>
            <a:endParaRPr lang="pl-PL" altLang="pl-PL" dirty="0">
              <a:solidFill>
                <a:schemeClr val="tx1">
                  <a:lumMod val="75000"/>
                  <a:lumOff val="25000"/>
                </a:schemeClr>
              </a:solidFill>
              <a:latin typeface="+mn-lt"/>
              <a:ea typeface="Tahoma" panose="020B0604030504040204" pitchFamily="34" charset="0"/>
              <a:cs typeface="Tahoma" panose="020B0604030504040204" pitchFamily="34" charset="0"/>
            </a:endParaRPr>
          </a:p>
          <a:p>
            <a:pPr marL="0" indent="0">
              <a:buNone/>
            </a:pPr>
            <a:endParaRPr lang="pl-PL" altLang="pl-PL" dirty="0">
              <a:solidFill>
                <a:schemeClr val="tx1">
                  <a:lumMod val="75000"/>
                  <a:lumOff val="25000"/>
                </a:schemeClr>
              </a:solidFill>
              <a:latin typeface="+mn-lt"/>
              <a:ea typeface="Tahoma" panose="020B0604030504040204" pitchFamily="34" charset="0"/>
              <a:cs typeface="Tahoma" panose="020B0604030504040204" pitchFamily="34" charset="0"/>
            </a:endParaRPr>
          </a:p>
          <a:p>
            <a:pPr marL="0" indent="0">
              <a:buNone/>
            </a:pPr>
            <a:endParaRPr lang="pl-PL" altLang="pl-PL" dirty="0">
              <a:solidFill>
                <a:schemeClr val="tx1">
                  <a:lumMod val="75000"/>
                  <a:lumOff val="25000"/>
                </a:schemeClr>
              </a:solidFill>
              <a:latin typeface="+mn-lt"/>
              <a:ea typeface="Tahoma" panose="020B0604030504040204" pitchFamily="34" charset="0"/>
              <a:cs typeface="Tahoma" panose="020B0604030504040204" pitchFamily="34" charset="0"/>
            </a:endParaRPr>
          </a:p>
          <a:p>
            <a:pPr marL="0" indent="0">
              <a:buNone/>
            </a:pPr>
            <a:endParaRPr lang="pl-PL" altLang="pl-PL" dirty="0">
              <a:solidFill>
                <a:schemeClr val="tx1">
                  <a:lumMod val="75000"/>
                  <a:lumOff val="25000"/>
                </a:schemeClr>
              </a:solidFill>
              <a:latin typeface="+mn-lt"/>
              <a:ea typeface="Tahoma" panose="020B0604030504040204" pitchFamily="34" charset="0"/>
              <a:cs typeface="Tahoma" panose="020B0604030504040204" pitchFamily="34" charset="0"/>
            </a:endParaRPr>
          </a:p>
          <a:p>
            <a:pPr marL="0" indent="0">
              <a:buNone/>
            </a:pPr>
            <a:endParaRPr lang="pl-PL" altLang="pl-PL" dirty="0">
              <a:solidFill>
                <a:schemeClr val="tx1">
                  <a:lumMod val="75000"/>
                  <a:lumOff val="25000"/>
                </a:schemeClr>
              </a:solidFill>
              <a:latin typeface="+mn-lt"/>
              <a:ea typeface="Tahoma" panose="020B0604030504040204" pitchFamily="34" charset="0"/>
              <a:cs typeface="Tahoma" panose="020B0604030504040204" pitchFamily="34" charset="0"/>
            </a:endParaRPr>
          </a:p>
          <a:p>
            <a:pPr marL="0" indent="0">
              <a:buNone/>
            </a:pPr>
            <a:endParaRPr lang="pl-PL" altLang="pl-PL" dirty="0">
              <a:solidFill>
                <a:schemeClr val="tx1">
                  <a:lumMod val="75000"/>
                  <a:lumOff val="25000"/>
                </a:schemeClr>
              </a:solidFill>
              <a:latin typeface="+mn-lt"/>
              <a:ea typeface="Tahoma" panose="020B0604030504040204" pitchFamily="34" charset="0"/>
              <a:cs typeface="Tahoma" panose="020B0604030504040204" pitchFamily="34" charset="0"/>
            </a:endParaRPr>
          </a:p>
          <a:p>
            <a:r>
              <a:rPr lang="en-US" dirty="0">
                <a:solidFill>
                  <a:schemeClr val="tx1">
                    <a:lumMod val="75000"/>
                    <a:lumOff val="25000"/>
                  </a:schemeClr>
                </a:solidFill>
                <a:latin typeface="+mn-lt"/>
                <a:ea typeface="Tahoma" panose="020B0604030504040204" pitchFamily="34" charset="0"/>
                <a:cs typeface="Tahoma" panose="020B0604030504040204" pitchFamily="34" charset="0"/>
              </a:rPr>
              <a:t>In 1986 Haider and Liu </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[1] </a:t>
            </a:r>
            <a:r>
              <a:rPr lang="en-US" dirty="0">
                <a:solidFill>
                  <a:schemeClr val="tx1">
                    <a:lumMod val="75000"/>
                    <a:lumOff val="25000"/>
                  </a:schemeClr>
                </a:solidFill>
                <a:latin typeface="+mn-lt"/>
                <a:ea typeface="Tahoma" panose="020B0604030504040204" pitchFamily="34" charset="0"/>
                <a:cs typeface="Tahoma" panose="020B0604030504040204" pitchFamily="34" charset="0"/>
              </a:rPr>
              <a:t>postulated the existence of</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 </a:t>
            </a:r>
            <a:r>
              <a:rPr lang="en-US" i="1" dirty="0">
                <a:solidFill>
                  <a:schemeClr val="tx1">
                    <a:lumMod val="75000"/>
                    <a:lumOff val="25000"/>
                  </a:schemeClr>
                </a:solidFill>
                <a:latin typeface="+mn-lt"/>
                <a:ea typeface="Tahoma" panose="020B0604030504040204" pitchFamily="34" charset="0"/>
                <a:cs typeface="Tahoma" panose="020B0604030504040204" pitchFamily="34" charset="0"/>
              </a:rPr>
              <a:t>η</a:t>
            </a:r>
            <a:r>
              <a:rPr lang="en-US" dirty="0">
                <a:solidFill>
                  <a:schemeClr val="tx1">
                    <a:lumMod val="75000"/>
                    <a:lumOff val="25000"/>
                  </a:schemeClr>
                </a:solidFill>
                <a:latin typeface="+mn-lt"/>
                <a:ea typeface="Tahoma" panose="020B0604030504040204" pitchFamily="34" charset="0"/>
                <a:cs typeface="Tahoma" panose="020B0604030504040204" pitchFamily="34" charset="0"/>
              </a:rPr>
              <a:t>-mesic nuclei in which the </a:t>
            </a:r>
            <a:r>
              <a:rPr lang="en-US" i="1" dirty="0">
                <a:solidFill>
                  <a:schemeClr val="tx1">
                    <a:lumMod val="75000"/>
                    <a:lumOff val="25000"/>
                  </a:schemeClr>
                </a:solidFill>
                <a:latin typeface="+mn-lt"/>
                <a:ea typeface="Tahoma" panose="020B0604030504040204" pitchFamily="34" charset="0"/>
                <a:cs typeface="Tahoma" panose="020B0604030504040204" pitchFamily="34" charset="0"/>
              </a:rPr>
              <a:t>η </a:t>
            </a:r>
            <a:r>
              <a:rPr lang="en-US" dirty="0">
                <a:solidFill>
                  <a:schemeClr val="tx1">
                    <a:lumMod val="75000"/>
                    <a:lumOff val="25000"/>
                  </a:schemeClr>
                </a:solidFill>
                <a:latin typeface="+mn-lt"/>
                <a:ea typeface="Tahoma" panose="020B0604030504040204" pitchFamily="34" charset="0"/>
                <a:cs typeface="Tahoma" panose="020B0604030504040204" pitchFamily="34" charset="0"/>
              </a:rPr>
              <a:t>meson is bound within a</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 </a:t>
            </a:r>
            <a:r>
              <a:rPr lang="en-US" dirty="0">
                <a:solidFill>
                  <a:schemeClr val="tx1">
                    <a:lumMod val="75000"/>
                    <a:lumOff val="25000"/>
                  </a:schemeClr>
                </a:solidFill>
                <a:latin typeface="+mn-lt"/>
                <a:ea typeface="Tahoma" panose="020B0604030504040204" pitchFamily="34" charset="0"/>
                <a:cs typeface="Tahoma" panose="020B0604030504040204" pitchFamily="34" charset="0"/>
              </a:rPr>
              <a:t>nucleus via the strong interaction</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 </a:t>
            </a:r>
            <a:r>
              <a:rPr lang="en-US" dirty="0">
                <a:solidFill>
                  <a:schemeClr val="tx1">
                    <a:lumMod val="75000"/>
                    <a:lumOff val="25000"/>
                  </a:schemeClr>
                </a:solidFill>
                <a:latin typeface="+mn-lt"/>
                <a:ea typeface="Tahoma" panose="020B0604030504040204" pitchFamily="34" charset="0"/>
                <a:cs typeface="Tahoma" panose="020B0604030504040204" pitchFamily="34" charset="0"/>
              </a:rPr>
              <a:t>however, until now it has not been</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 </a:t>
            </a:r>
            <a:r>
              <a:rPr lang="en-US" dirty="0">
                <a:solidFill>
                  <a:schemeClr val="tx1">
                    <a:lumMod val="75000"/>
                    <a:lumOff val="25000"/>
                  </a:schemeClr>
                </a:solidFill>
                <a:latin typeface="+mn-lt"/>
                <a:ea typeface="Tahoma" panose="020B0604030504040204" pitchFamily="34" charset="0"/>
                <a:cs typeface="Tahoma" panose="020B0604030504040204" pitchFamily="34" charset="0"/>
              </a:rPr>
              <a:t>confirmed experimentally.</a:t>
            </a:r>
            <a:endParaRPr lang="pl-PL" dirty="0">
              <a:solidFill>
                <a:schemeClr val="tx1">
                  <a:lumMod val="75000"/>
                  <a:lumOff val="25000"/>
                </a:schemeClr>
              </a:solidFill>
              <a:latin typeface="+mn-lt"/>
              <a:ea typeface="Tahoma" panose="020B0604030504040204" pitchFamily="34" charset="0"/>
              <a:cs typeface="Tahoma" panose="020B0604030504040204" pitchFamily="34" charset="0"/>
            </a:endParaRPr>
          </a:p>
          <a:p>
            <a:endParaRPr lang="pl-PL" sz="1600" dirty="0">
              <a:latin typeface="+mn-lt"/>
              <a:ea typeface="Tahoma" panose="020B0604030504040204" pitchFamily="34" charset="0"/>
              <a:cs typeface="Tahoma" panose="020B0604030504040204" pitchFamily="34" charset="0"/>
            </a:endParaRPr>
          </a:p>
          <a:p>
            <a:pPr marL="0" indent="0">
              <a:buNone/>
            </a:pPr>
            <a:r>
              <a:rPr lang="pl-PL" sz="1400" dirty="0">
                <a:solidFill>
                  <a:srgbClr val="005CA7"/>
                </a:solidFill>
                <a:latin typeface="+mn-lt"/>
                <a:ea typeface="Tahoma" panose="020B0604030504040204" pitchFamily="34" charset="0"/>
                <a:cs typeface="Tahoma" panose="020B0604030504040204" pitchFamily="34" charset="0"/>
              </a:rPr>
              <a:t>[1] Q. Haider, L. C. </a:t>
            </a:r>
            <a:r>
              <a:rPr lang="pl-PL" sz="1400" dirty="0" err="1">
                <a:solidFill>
                  <a:srgbClr val="005CA7"/>
                </a:solidFill>
                <a:latin typeface="+mn-lt"/>
                <a:ea typeface="Tahoma" panose="020B0604030504040204" pitchFamily="34" charset="0"/>
                <a:cs typeface="Tahoma" panose="020B0604030504040204" pitchFamily="34" charset="0"/>
              </a:rPr>
              <a:t>Liu</a:t>
            </a:r>
            <a:r>
              <a:rPr lang="pl-PL" sz="1400" dirty="0">
                <a:solidFill>
                  <a:srgbClr val="005CA7"/>
                </a:solidFill>
                <a:latin typeface="+mn-lt"/>
                <a:ea typeface="Tahoma" panose="020B0604030504040204" pitchFamily="34" charset="0"/>
                <a:cs typeface="Tahoma" panose="020B0604030504040204" pitchFamily="34" charset="0"/>
              </a:rPr>
              <a:t>, </a:t>
            </a:r>
            <a:r>
              <a:rPr lang="pl-PL" sz="1400" dirty="0" err="1">
                <a:solidFill>
                  <a:srgbClr val="005CA7"/>
                </a:solidFill>
                <a:latin typeface="+mn-lt"/>
                <a:ea typeface="Tahoma" panose="020B0604030504040204" pitchFamily="34" charset="0"/>
                <a:cs typeface="Tahoma" panose="020B0604030504040204" pitchFamily="34" charset="0"/>
              </a:rPr>
              <a:t>Phys</a:t>
            </a:r>
            <a:r>
              <a:rPr lang="pl-PL" sz="1400" dirty="0">
                <a:solidFill>
                  <a:srgbClr val="005CA7"/>
                </a:solidFill>
                <a:latin typeface="+mn-lt"/>
                <a:ea typeface="Tahoma" panose="020B0604030504040204" pitchFamily="34" charset="0"/>
                <a:cs typeface="Tahoma" panose="020B0604030504040204" pitchFamily="34" charset="0"/>
              </a:rPr>
              <a:t>. </a:t>
            </a:r>
            <a:r>
              <a:rPr lang="pl-PL" sz="1400" dirty="0" err="1">
                <a:solidFill>
                  <a:srgbClr val="005CA7"/>
                </a:solidFill>
                <a:latin typeface="+mn-lt"/>
                <a:ea typeface="Tahoma" panose="020B0604030504040204" pitchFamily="34" charset="0"/>
                <a:cs typeface="Tahoma" panose="020B0604030504040204" pitchFamily="34" charset="0"/>
              </a:rPr>
              <a:t>Lett</a:t>
            </a:r>
            <a:r>
              <a:rPr lang="pl-PL" sz="1400" dirty="0">
                <a:solidFill>
                  <a:srgbClr val="005CA7"/>
                </a:solidFill>
                <a:latin typeface="+mn-lt"/>
                <a:ea typeface="Tahoma" panose="020B0604030504040204" pitchFamily="34" charset="0"/>
                <a:cs typeface="Tahoma" panose="020B0604030504040204" pitchFamily="34" charset="0"/>
              </a:rPr>
              <a:t>. </a:t>
            </a:r>
            <a:r>
              <a:rPr lang="pl-PL" sz="1400" b="1" dirty="0">
                <a:solidFill>
                  <a:srgbClr val="005CA7"/>
                </a:solidFill>
                <a:latin typeface="+mn-lt"/>
                <a:ea typeface="Tahoma" panose="020B0604030504040204" pitchFamily="34" charset="0"/>
                <a:cs typeface="Tahoma" panose="020B0604030504040204" pitchFamily="34" charset="0"/>
              </a:rPr>
              <a:t>B 172</a:t>
            </a:r>
            <a:r>
              <a:rPr lang="pl-PL" sz="1400" dirty="0">
                <a:solidFill>
                  <a:srgbClr val="005CA7"/>
                </a:solidFill>
                <a:latin typeface="+mn-lt"/>
                <a:ea typeface="Tahoma" panose="020B0604030504040204" pitchFamily="34" charset="0"/>
                <a:cs typeface="Tahoma" panose="020B0604030504040204" pitchFamily="34" charset="0"/>
              </a:rPr>
              <a:t>, 1986, 257.</a:t>
            </a:r>
            <a:endParaRPr lang="pl-PL" altLang="pl-PL" sz="1600" dirty="0">
              <a:solidFill>
                <a:srgbClr val="005CA7"/>
              </a:solidFill>
              <a:latin typeface="+mn-lt"/>
              <a:ea typeface="Tahoma" panose="020B0604030504040204" pitchFamily="34" charset="0"/>
              <a:cs typeface="Tahoma" panose="020B0604030504040204" pitchFamily="34" charset="0"/>
            </a:endParaRPr>
          </a:p>
        </p:txBody>
      </p:sp>
      <p:sp>
        <p:nvSpPr>
          <p:cNvPr id="2" name="Prostokąt 1">
            <a:extLst>
              <a:ext uri="{FF2B5EF4-FFF2-40B4-BE49-F238E27FC236}">
                <a16:creationId xmlns:a16="http://schemas.microsoft.com/office/drawing/2014/main" id="{BCF7138A-2AD6-4CCC-B471-43CDD8236A86}"/>
              </a:ext>
            </a:extLst>
          </p:cNvPr>
          <p:cNvSpPr/>
          <p:nvPr/>
        </p:nvSpPr>
        <p:spPr>
          <a:xfrm>
            <a:off x="0" y="6569968"/>
            <a:ext cx="9144000" cy="288032"/>
          </a:xfrm>
          <a:prstGeom prst="rect">
            <a:avLst/>
          </a:prstGeom>
          <a:solidFill>
            <a:srgbClr val="005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Aleksander Khreptak			</a:t>
            </a:r>
            <a:r>
              <a:rPr lang="en-US" sz="14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Search for </a:t>
            </a:r>
            <a:r>
              <a:rPr lang="en-US" sz="1200" b="1" i="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η</a:t>
            </a:r>
            <a:r>
              <a:rPr lang="en-US"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-mesic </a:t>
            </a:r>
            <a:r>
              <a:rPr lang="pl-PL" sz="1200" b="1" baseline="30000"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3</a:t>
            </a:r>
            <a:r>
              <a:rPr lang="pl-PL"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He</a:t>
            </a:r>
            <a:endPar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6" name="Symbol zastępczy numeru slajdu 5">
            <a:extLst>
              <a:ext uri="{FF2B5EF4-FFF2-40B4-BE49-F238E27FC236}">
                <a16:creationId xmlns:a16="http://schemas.microsoft.com/office/drawing/2014/main" id="{9EE1092F-7522-4CA3-A3E1-DF7123B8AA53}"/>
              </a:ext>
            </a:extLst>
          </p:cNvPr>
          <p:cNvSpPr>
            <a:spLocks noGrp="1"/>
          </p:cNvSpPr>
          <p:nvPr>
            <p:ph type="sldNum" sz="quarter" idx="12"/>
          </p:nvPr>
        </p:nvSpPr>
        <p:spPr>
          <a:xfrm>
            <a:off x="6553200" y="6553150"/>
            <a:ext cx="2133600" cy="476250"/>
          </a:xfrm>
        </p:spPr>
        <p:txBody>
          <a:bodyPr/>
          <a:lstStyle/>
          <a:p>
            <a:fld id="{61C96D73-D5AB-40D4-97B7-84A1C65BADB8}" type="slidenum">
              <a:rPr lang="en-US" altLang="pl-PL" smtClean="0">
                <a:solidFill>
                  <a:schemeClr val="bg1"/>
                </a:solidFill>
                <a:latin typeface="Tahoma" panose="020B0604030504040204" pitchFamily="34" charset="0"/>
                <a:ea typeface="Tahoma" panose="020B0604030504040204" pitchFamily="34" charset="0"/>
                <a:cs typeface="Tahoma" panose="020B0604030504040204" pitchFamily="34" charset="0"/>
              </a:rPr>
              <a:pPr/>
              <a:t>3</a:t>
            </a:fld>
            <a:endParaRPr lang="en-US" alt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7" name="Grupa 6">
            <a:extLst>
              <a:ext uri="{FF2B5EF4-FFF2-40B4-BE49-F238E27FC236}">
                <a16:creationId xmlns:a16="http://schemas.microsoft.com/office/drawing/2014/main" id="{12770857-9499-42C5-BBA8-5A6FEBDEF19D}"/>
              </a:ext>
            </a:extLst>
          </p:cNvPr>
          <p:cNvGrpSpPr/>
          <p:nvPr/>
        </p:nvGrpSpPr>
        <p:grpSpPr>
          <a:xfrm>
            <a:off x="3762000" y="3033136"/>
            <a:ext cx="1620000" cy="1620000"/>
            <a:chOff x="5286000" y="3333447"/>
            <a:chExt cx="1620000" cy="1620000"/>
          </a:xfrm>
        </p:grpSpPr>
        <p:sp>
          <p:nvSpPr>
            <p:cNvPr id="8" name="Elipsa 11">
              <a:extLst>
                <a:ext uri="{FF2B5EF4-FFF2-40B4-BE49-F238E27FC236}">
                  <a16:creationId xmlns:a16="http://schemas.microsoft.com/office/drawing/2014/main" id="{279801E5-4C36-48F2-A5F4-76DB94B231A2}"/>
                </a:ext>
              </a:extLst>
            </p:cNvPr>
            <p:cNvSpPr/>
            <p:nvPr/>
          </p:nvSpPr>
          <p:spPr>
            <a:xfrm>
              <a:off x="5286000" y="3333447"/>
              <a:ext cx="1620000" cy="1620000"/>
            </a:xfrm>
            <a:prstGeom prst="ellipse">
              <a:avLst/>
            </a:prstGeom>
            <a:gradFill flip="none" rotWithShape="1">
              <a:gsLst>
                <a:gs pos="0">
                  <a:schemeClr val="accent4">
                    <a:lumMod val="0"/>
                    <a:lumOff val="100000"/>
                  </a:schemeClr>
                </a:gs>
                <a:gs pos="35000">
                  <a:schemeClr val="accent4">
                    <a:lumMod val="0"/>
                    <a:lumOff val="100000"/>
                  </a:schemeClr>
                </a:gs>
                <a:gs pos="64000">
                  <a:srgbClr val="FFCC66"/>
                </a:gs>
              </a:gsLst>
              <a:path path="circle">
                <a:fillToRect l="50000" t="50000" r="50000" b="50000"/>
              </a:path>
              <a:tileRect/>
            </a:gra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9" name="Grupa 8">
              <a:extLst>
                <a:ext uri="{FF2B5EF4-FFF2-40B4-BE49-F238E27FC236}">
                  <a16:creationId xmlns:a16="http://schemas.microsoft.com/office/drawing/2014/main" id="{AA40F71A-BFB3-4ACA-A417-1DCF43D9FE99}"/>
                </a:ext>
              </a:extLst>
            </p:cNvPr>
            <p:cNvGrpSpPr/>
            <p:nvPr/>
          </p:nvGrpSpPr>
          <p:grpSpPr>
            <a:xfrm>
              <a:off x="5499118" y="3526537"/>
              <a:ext cx="1256273" cy="1231176"/>
              <a:chOff x="6305144" y="3186089"/>
              <a:chExt cx="1080000" cy="1108751"/>
            </a:xfrm>
          </p:grpSpPr>
          <p:sp>
            <p:nvSpPr>
              <p:cNvPr id="10" name="Elipsa 13">
                <a:extLst>
                  <a:ext uri="{FF2B5EF4-FFF2-40B4-BE49-F238E27FC236}">
                    <a16:creationId xmlns:a16="http://schemas.microsoft.com/office/drawing/2014/main" id="{3A3D0D23-800C-4EB9-B275-5369134624F0}"/>
                  </a:ext>
                </a:extLst>
              </p:cNvPr>
              <p:cNvSpPr/>
              <p:nvPr/>
            </p:nvSpPr>
            <p:spPr>
              <a:xfrm>
                <a:off x="6305144" y="3686440"/>
                <a:ext cx="606489" cy="608400"/>
              </a:xfrm>
              <a:prstGeom prst="ellipse">
                <a:avLst/>
              </a:prstGeom>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i="1" dirty="0">
                    <a:effectLst>
                      <a:outerShdw blurRad="38100" dist="38100" dir="2700000" algn="tl">
                        <a:srgbClr val="000000">
                          <a:alpha val="43137"/>
                        </a:srgbClr>
                      </a:outerShdw>
                    </a:effectLst>
                  </a:rPr>
                  <a:t>p</a:t>
                </a:r>
              </a:p>
            </p:txBody>
          </p:sp>
          <p:sp>
            <p:nvSpPr>
              <p:cNvPr id="11" name="Elipsa 14">
                <a:extLst>
                  <a:ext uri="{FF2B5EF4-FFF2-40B4-BE49-F238E27FC236}">
                    <a16:creationId xmlns:a16="http://schemas.microsoft.com/office/drawing/2014/main" id="{7B38B9E1-954C-41CF-8A1F-0FD7701C48BC}"/>
                  </a:ext>
                </a:extLst>
              </p:cNvPr>
              <p:cNvSpPr/>
              <p:nvPr/>
            </p:nvSpPr>
            <p:spPr>
              <a:xfrm>
                <a:off x="6778655" y="3527296"/>
                <a:ext cx="606489" cy="608400"/>
              </a:xfrm>
              <a:prstGeom prst="ellipse">
                <a:avLst/>
              </a:prstGeom>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i="1" dirty="0">
                    <a:effectLst>
                      <a:outerShdw blurRad="38100" dist="38100" dir="2700000" algn="tl">
                        <a:srgbClr val="000000">
                          <a:alpha val="43137"/>
                        </a:srgbClr>
                      </a:outerShdw>
                    </a:effectLst>
                  </a:rPr>
                  <a:t>p</a:t>
                </a:r>
                <a:endParaRPr lang="pl-PL" sz="2400" i="1" dirty="0">
                  <a:effectLst>
                    <a:outerShdw blurRad="38100" dist="38100" dir="2700000" algn="tl">
                      <a:srgbClr val="000000">
                        <a:alpha val="43137"/>
                      </a:srgbClr>
                    </a:outerShdw>
                  </a:effectLst>
                </a:endParaRPr>
              </a:p>
            </p:txBody>
          </p:sp>
          <p:sp>
            <p:nvSpPr>
              <p:cNvPr id="12" name="Elipsa 15">
                <a:extLst>
                  <a:ext uri="{FF2B5EF4-FFF2-40B4-BE49-F238E27FC236}">
                    <a16:creationId xmlns:a16="http://schemas.microsoft.com/office/drawing/2014/main" id="{CDFD5E86-596C-4BB0-9ED7-5F474ED66CF4}"/>
                  </a:ext>
                </a:extLst>
              </p:cNvPr>
              <p:cNvSpPr/>
              <p:nvPr/>
            </p:nvSpPr>
            <p:spPr>
              <a:xfrm>
                <a:off x="6393489" y="3186089"/>
                <a:ext cx="606489" cy="608400"/>
              </a:xfrm>
              <a:prstGeom prst="ellipse">
                <a:avLst/>
              </a:prstGeom>
              <a:gradFill flip="none" rotWithShape="1">
                <a:gsLst>
                  <a:gs pos="0">
                    <a:srgbClr val="0066FF">
                      <a:shade val="30000"/>
                      <a:satMod val="115000"/>
                    </a:srgbClr>
                  </a:gs>
                  <a:gs pos="50000">
                    <a:srgbClr val="0066FF">
                      <a:shade val="67500"/>
                      <a:satMod val="115000"/>
                    </a:srgbClr>
                  </a:gs>
                  <a:gs pos="100000">
                    <a:srgbClr val="0066FF">
                      <a:shade val="100000"/>
                      <a:satMod val="115000"/>
                    </a:srgbClr>
                  </a:gs>
                </a:gsLst>
                <a:path path="circle">
                  <a:fillToRect l="50000" t="50000" r="50000" b="50000"/>
                </a:path>
                <a:tileRect/>
              </a:gra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i="1" dirty="0">
                    <a:effectLst>
                      <a:outerShdw blurRad="38100" dist="38100" dir="2700000" algn="tl">
                        <a:srgbClr val="000000">
                          <a:alpha val="43137"/>
                        </a:srgbClr>
                      </a:outerShdw>
                    </a:effectLst>
                  </a:rPr>
                  <a:t>n</a:t>
                </a:r>
                <a:endParaRPr lang="pl-PL" i="1" dirty="0">
                  <a:effectLst>
                    <a:outerShdw blurRad="38100" dist="38100" dir="2700000" algn="tl">
                      <a:srgbClr val="000000">
                        <a:alpha val="43137"/>
                      </a:srgbClr>
                    </a:outerShdw>
                  </a:effectLst>
                </a:endParaRPr>
              </a:p>
            </p:txBody>
          </p:sp>
          <p:sp>
            <p:nvSpPr>
              <p:cNvPr id="13" name="Elipsa 16">
                <a:extLst>
                  <a:ext uri="{FF2B5EF4-FFF2-40B4-BE49-F238E27FC236}">
                    <a16:creationId xmlns:a16="http://schemas.microsoft.com/office/drawing/2014/main" id="{6F406F0B-92EB-4BC6-A452-B075357842C7}"/>
                  </a:ext>
                </a:extLst>
              </p:cNvPr>
              <p:cNvSpPr/>
              <p:nvPr/>
            </p:nvSpPr>
            <p:spPr>
              <a:xfrm>
                <a:off x="6978742" y="3202316"/>
                <a:ext cx="324001" cy="324000"/>
              </a:xfrm>
              <a:prstGeom prst="ellips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i="1" dirty="0">
                    <a:effectLst>
                      <a:outerShdw blurRad="38100" dist="38100" dir="2700000" algn="tl">
                        <a:srgbClr val="000000">
                          <a:alpha val="43137"/>
                        </a:srgbClr>
                      </a:outerShdw>
                    </a:effectLst>
                  </a:rPr>
                  <a:t>η</a:t>
                </a:r>
                <a:endParaRPr lang="pl-PL" sz="1600" i="1" dirty="0">
                  <a:effectLst>
                    <a:outerShdw blurRad="38100" dist="38100" dir="2700000" algn="tl">
                      <a:srgbClr val="000000">
                        <a:alpha val="43137"/>
                      </a:srgbClr>
                    </a:outerShdw>
                  </a:effectLst>
                </a:endParaRPr>
              </a:p>
            </p:txBody>
          </p:sp>
        </p:grpSp>
      </p:grpSp>
    </p:spTree>
    <p:extLst>
      <p:ext uri="{BB962C8B-B14F-4D97-AF65-F5344CB8AC3E}">
        <p14:creationId xmlns:p14="http://schemas.microsoft.com/office/powerpoint/2010/main" val="1591285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4">
            <a:extLst>
              <a:ext uri="{FF2B5EF4-FFF2-40B4-BE49-F238E27FC236}">
                <a16:creationId xmlns:a16="http://schemas.microsoft.com/office/drawing/2014/main" id="{AF876A9D-213C-46DD-859A-E7E80AFDBD7B}"/>
              </a:ext>
            </a:extLst>
          </p:cNvPr>
          <p:cNvSpPr txBox="1">
            <a:spLocks noChangeArrowheads="1"/>
          </p:cNvSpPr>
          <p:nvPr/>
        </p:nvSpPr>
        <p:spPr bwMode="auto">
          <a:xfrm>
            <a:off x="381000" y="13716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l-PL" altLang="pl-PL" sz="2400">
              <a:latin typeface="Times New Roman" panose="02020603050405020304" pitchFamily="18" charset="0"/>
            </a:endParaRPr>
          </a:p>
        </p:txBody>
      </p:sp>
      <p:sp>
        <p:nvSpPr>
          <p:cNvPr id="120837" name="Text Box 5">
            <a:extLst>
              <a:ext uri="{FF2B5EF4-FFF2-40B4-BE49-F238E27FC236}">
                <a16:creationId xmlns:a16="http://schemas.microsoft.com/office/drawing/2014/main" id="{C7A2C4D5-7416-4C45-8309-1402D597A572}"/>
              </a:ext>
            </a:extLst>
          </p:cNvPr>
          <p:cNvSpPr txBox="1">
            <a:spLocks noChangeArrowheads="1"/>
          </p:cNvSpPr>
          <p:nvPr/>
        </p:nvSpPr>
        <p:spPr bwMode="auto">
          <a:xfrm>
            <a:off x="381000" y="1447800"/>
            <a:ext cx="8382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COSY (</a:t>
            </a: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COoler</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a:t>
            </a: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SYnchrotron</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a:t>
            </a: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accelerator</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a:t>
            </a: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facility</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[2]</a:t>
            </a:r>
            <a:endParaRPr lang="en-US" alt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endParaRPr>
          </a:p>
        </p:txBody>
      </p:sp>
      <p:sp>
        <p:nvSpPr>
          <p:cNvPr id="2" name="Prostokąt 1">
            <a:extLst>
              <a:ext uri="{FF2B5EF4-FFF2-40B4-BE49-F238E27FC236}">
                <a16:creationId xmlns:a16="http://schemas.microsoft.com/office/drawing/2014/main" id="{BCF7138A-2AD6-4CCC-B471-43CDD8236A86}"/>
              </a:ext>
            </a:extLst>
          </p:cNvPr>
          <p:cNvSpPr/>
          <p:nvPr/>
        </p:nvSpPr>
        <p:spPr>
          <a:xfrm>
            <a:off x="0" y="6569968"/>
            <a:ext cx="9144000" cy="288032"/>
          </a:xfrm>
          <a:prstGeom prst="rect">
            <a:avLst/>
          </a:prstGeom>
          <a:solidFill>
            <a:srgbClr val="005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Aleksander Khreptak			</a:t>
            </a:r>
            <a:r>
              <a:rPr lang="en-US" sz="14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Search for </a:t>
            </a:r>
            <a:r>
              <a:rPr lang="en-US" sz="1200" b="1" i="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η</a:t>
            </a:r>
            <a:r>
              <a:rPr lang="en-US"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-mesic </a:t>
            </a:r>
            <a:r>
              <a:rPr lang="pl-PL" sz="1200" b="1" baseline="30000"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3</a:t>
            </a:r>
            <a:r>
              <a:rPr lang="pl-PL"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He</a:t>
            </a:r>
            <a:endPar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6" name="Symbol zastępczy numeru slajdu 5">
            <a:extLst>
              <a:ext uri="{FF2B5EF4-FFF2-40B4-BE49-F238E27FC236}">
                <a16:creationId xmlns:a16="http://schemas.microsoft.com/office/drawing/2014/main" id="{9EE1092F-7522-4CA3-A3E1-DF7123B8AA53}"/>
              </a:ext>
            </a:extLst>
          </p:cNvPr>
          <p:cNvSpPr>
            <a:spLocks noGrp="1"/>
          </p:cNvSpPr>
          <p:nvPr>
            <p:ph type="sldNum" sz="quarter" idx="12"/>
          </p:nvPr>
        </p:nvSpPr>
        <p:spPr>
          <a:xfrm>
            <a:off x="6553200" y="6553150"/>
            <a:ext cx="2133600" cy="476250"/>
          </a:xfrm>
        </p:spPr>
        <p:txBody>
          <a:bodyPr/>
          <a:lstStyle/>
          <a:p>
            <a:fld id="{61C96D73-D5AB-40D4-97B7-84A1C65BADB8}" type="slidenum">
              <a:rPr lang="en-US" altLang="pl-PL" smtClean="0">
                <a:solidFill>
                  <a:schemeClr val="bg1"/>
                </a:solidFill>
                <a:latin typeface="Tahoma" panose="020B0604030504040204" pitchFamily="34" charset="0"/>
                <a:ea typeface="Tahoma" panose="020B0604030504040204" pitchFamily="34" charset="0"/>
                <a:cs typeface="Tahoma" panose="020B0604030504040204" pitchFamily="34" charset="0"/>
              </a:rPr>
              <a:pPr/>
              <a:t>4</a:t>
            </a:fld>
            <a:endParaRPr lang="en-US" alt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 name="Obraz 2">
            <a:extLst>
              <a:ext uri="{FF2B5EF4-FFF2-40B4-BE49-F238E27FC236}">
                <a16:creationId xmlns:a16="http://schemas.microsoft.com/office/drawing/2014/main" id="{3969C637-A13B-4E63-B91E-FFB7DD5CA04D}"/>
              </a:ext>
            </a:extLst>
          </p:cNvPr>
          <p:cNvPicPr>
            <a:picLocks noChangeAspect="1"/>
          </p:cNvPicPr>
          <p:nvPr/>
        </p:nvPicPr>
        <p:blipFill>
          <a:blip r:embed="rId3"/>
          <a:stretch>
            <a:fillRect/>
          </a:stretch>
        </p:blipFill>
        <p:spPr>
          <a:xfrm>
            <a:off x="899592" y="2212665"/>
            <a:ext cx="3420622" cy="4312679"/>
          </a:xfrm>
          <a:prstGeom prst="rect">
            <a:avLst/>
          </a:prstGeom>
        </p:spPr>
      </p:pic>
      <p:sp>
        <p:nvSpPr>
          <p:cNvPr id="4" name="pole tekstowe 3">
            <a:extLst>
              <a:ext uri="{FF2B5EF4-FFF2-40B4-BE49-F238E27FC236}">
                <a16:creationId xmlns:a16="http://schemas.microsoft.com/office/drawing/2014/main" id="{04C7127E-585C-4376-B64B-F10A37530DEB}"/>
              </a:ext>
            </a:extLst>
          </p:cNvPr>
          <p:cNvSpPr txBox="1"/>
          <p:nvPr/>
        </p:nvSpPr>
        <p:spPr>
          <a:xfrm>
            <a:off x="4788024" y="2132856"/>
            <a:ext cx="3816424" cy="3416320"/>
          </a:xfrm>
          <a:prstGeom prst="rect">
            <a:avLst/>
          </a:prstGeom>
          <a:noFill/>
        </p:spPr>
        <p:txBody>
          <a:bodyPr wrap="square" rtlCol="0">
            <a:spAutoFit/>
          </a:bodyPr>
          <a:lstStyle/>
          <a:p>
            <a:r>
              <a:rPr lang="en-US" dirty="0">
                <a:solidFill>
                  <a:schemeClr val="tx1">
                    <a:lumMod val="75000"/>
                    <a:lumOff val="25000"/>
                  </a:schemeClr>
                </a:solidFill>
                <a:latin typeface="+mn-lt"/>
                <a:ea typeface="Tahoma" panose="020B0604030504040204" pitchFamily="34" charset="0"/>
                <a:cs typeface="Tahoma" panose="020B0604030504040204" pitchFamily="34" charset="0"/>
              </a:rPr>
              <a:t>The cyclotron JULIC provides both unpolarized and polarized proton and deuteron beams for injection into the COSY ring, where they are accelerated and stored</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a:t>
            </a:r>
          </a:p>
          <a:p>
            <a:endParaRPr lang="pl-PL" dirty="0">
              <a:solidFill>
                <a:schemeClr val="tx1">
                  <a:lumMod val="75000"/>
                  <a:lumOff val="25000"/>
                </a:schemeClr>
              </a:solidFill>
              <a:latin typeface="+mn-lt"/>
              <a:ea typeface="Century Gothic"/>
              <a:cs typeface="Century Gothic"/>
              <a:sym typeface="Century Gothic"/>
            </a:endParaRPr>
          </a:p>
          <a:p>
            <a:r>
              <a:rPr lang="en-US" dirty="0">
                <a:solidFill>
                  <a:schemeClr val="tx1">
                    <a:lumMod val="75000"/>
                    <a:lumOff val="25000"/>
                  </a:schemeClr>
                </a:solidFill>
                <a:latin typeface="+mn-lt"/>
                <a:ea typeface="Century Gothic"/>
                <a:cs typeface="Century Gothic"/>
                <a:sym typeface="Century Gothic"/>
              </a:rPr>
              <a:t>Circumference of the synchrotron ring is equal to 184 m.</a:t>
            </a:r>
          </a:p>
          <a:p>
            <a:endParaRPr lang="pl-PL" dirty="0">
              <a:solidFill>
                <a:schemeClr val="tx1">
                  <a:lumMod val="75000"/>
                  <a:lumOff val="25000"/>
                </a:schemeClr>
              </a:solidFill>
              <a:latin typeface="+mn-lt"/>
              <a:ea typeface="Tahoma" panose="020B0604030504040204" pitchFamily="34" charset="0"/>
              <a:cs typeface="Tahoma" panose="020B0604030504040204" pitchFamily="34" charset="0"/>
            </a:endParaRPr>
          </a:p>
          <a:p>
            <a:r>
              <a:rPr lang="en-US" dirty="0">
                <a:solidFill>
                  <a:schemeClr val="tx1">
                    <a:lumMod val="75000"/>
                    <a:lumOff val="25000"/>
                  </a:schemeClr>
                </a:solidFill>
                <a:latin typeface="+mn-lt"/>
                <a:ea typeface="Tahoma" panose="020B0604030504040204" pitchFamily="34" charset="0"/>
                <a:cs typeface="Tahoma" panose="020B0604030504040204" pitchFamily="34" charset="0"/>
              </a:rPr>
              <a:t>COSY operates in the momentum range of </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0.</a:t>
            </a:r>
            <a:r>
              <a:rPr lang="en-US" dirty="0">
                <a:solidFill>
                  <a:schemeClr val="tx1">
                    <a:lumMod val="75000"/>
                    <a:lumOff val="25000"/>
                  </a:schemeClr>
                </a:solidFill>
                <a:latin typeface="+mn-lt"/>
                <a:ea typeface="Tahoma" panose="020B0604030504040204" pitchFamily="34" charset="0"/>
                <a:cs typeface="Tahoma" panose="020B0604030504040204" pitchFamily="34" charset="0"/>
              </a:rPr>
              <a:t>3 − 3</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.7</a:t>
            </a:r>
            <a:r>
              <a:rPr lang="en-US"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G</a:t>
            </a:r>
            <a:r>
              <a:rPr lang="en-US" dirty="0">
                <a:solidFill>
                  <a:schemeClr val="tx1">
                    <a:lumMod val="75000"/>
                    <a:lumOff val="25000"/>
                  </a:schemeClr>
                </a:solidFill>
                <a:latin typeface="+mn-lt"/>
                <a:ea typeface="Tahoma" panose="020B0604030504040204" pitchFamily="34" charset="0"/>
                <a:cs typeface="Tahoma" panose="020B0604030504040204" pitchFamily="34" charset="0"/>
              </a:rPr>
              <a:t>eV/c</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a:t>
            </a:r>
          </a:p>
          <a:p>
            <a:endParaRPr lang="pl-PL" dirty="0">
              <a:solidFill>
                <a:schemeClr val="tx1">
                  <a:lumMod val="75000"/>
                  <a:lumOff val="25000"/>
                </a:schemeClr>
              </a:solidFill>
              <a:latin typeface="+mn-lt"/>
              <a:ea typeface="Tahoma" panose="020B0604030504040204" pitchFamily="34" charset="0"/>
              <a:cs typeface="Tahoma" panose="020B0604030504040204" pitchFamily="34" charset="0"/>
            </a:endParaRPr>
          </a:p>
        </p:txBody>
      </p:sp>
      <p:sp>
        <p:nvSpPr>
          <p:cNvPr id="5" name="pole tekstowe 4">
            <a:extLst>
              <a:ext uri="{FF2B5EF4-FFF2-40B4-BE49-F238E27FC236}">
                <a16:creationId xmlns:a16="http://schemas.microsoft.com/office/drawing/2014/main" id="{99479A3C-5638-4594-8F57-24E5885D8684}"/>
              </a:ext>
            </a:extLst>
          </p:cNvPr>
          <p:cNvSpPr txBox="1"/>
          <p:nvPr/>
        </p:nvSpPr>
        <p:spPr>
          <a:xfrm>
            <a:off x="4860032" y="5733256"/>
            <a:ext cx="3744416" cy="584775"/>
          </a:xfrm>
          <a:prstGeom prst="rect">
            <a:avLst/>
          </a:prstGeom>
          <a:noFill/>
        </p:spPr>
        <p:txBody>
          <a:bodyPr wrap="square" rtlCol="0">
            <a:spAutoFit/>
          </a:bodyPr>
          <a:lstStyle/>
          <a:p>
            <a:r>
              <a:rPr lang="pl-PL" sz="1600" dirty="0">
                <a:solidFill>
                  <a:srgbClr val="005CA7"/>
                </a:solidFill>
              </a:rPr>
              <a:t>[2] H.-H. Adam </a:t>
            </a:r>
            <a:r>
              <a:rPr lang="pl-PL" sz="1600" i="1" dirty="0">
                <a:solidFill>
                  <a:srgbClr val="005CA7"/>
                </a:solidFill>
              </a:rPr>
              <a:t>et al.</a:t>
            </a:r>
            <a:r>
              <a:rPr lang="pl-PL" sz="1600" dirty="0">
                <a:solidFill>
                  <a:srgbClr val="005CA7"/>
                </a:solidFill>
              </a:rPr>
              <a:t>, WASA-</a:t>
            </a:r>
            <a:r>
              <a:rPr lang="pl-PL" sz="1600" dirty="0" err="1">
                <a:solidFill>
                  <a:srgbClr val="005CA7"/>
                </a:solidFill>
              </a:rPr>
              <a:t>at</a:t>
            </a:r>
            <a:r>
              <a:rPr lang="pl-PL" sz="1600" dirty="0">
                <a:solidFill>
                  <a:srgbClr val="005CA7"/>
                </a:solidFill>
              </a:rPr>
              <a:t>-COSY Collaboration, </a:t>
            </a:r>
            <a:r>
              <a:rPr lang="pl-PL" sz="1600" dirty="0" err="1">
                <a:solidFill>
                  <a:srgbClr val="005CA7"/>
                </a:solidFill>
                <a:latin typeface="+mn-lt"/>
              </a:rPr>
              <a:t>arXiv:nucl-ex</a:t>
            </a:r>
            <a:r>
              <a:rPr lang="pl-PL" sz="1600" dirty="0">
                <a:solidFill>
                  <a:srgbClr val="005CA7"/>
                </a:solidFill>
                <a:latin typeface="+mn-lt"/>
              </a:rPr>
              <a:t>/0411038</a:t>
            </a:r>
          </a:p>
        </p:txBody>
      </p:sp>
      <p:sp>
        <p:nvSpPr>
          <p:cNvPr id="7" name="Strzałka: w prawo 6">
            <a:extLst>
              <a:ext uri="{FF2B5EF4-FFF2-40B4-BE49-F238E27FC236}">
                <a16:creationId xmlns:a16="http://schemas.microsoft.com/office/drawing/2014/main" id="{9A4FF41B-4FEE-4D77-B8BC-2A21C999D04C}"/>
              </a:ext>
            </a:extLst>
          </p:cNvPr>
          <p:cNvSpPr/>
          <p:nvPr/>
        </p:nvSpPr>
        <p:spPr>
          <a:xfrm rot="2145331">
            <a:off x="1556488" y="2072056"/>
            <a:ext cx="576064" cy="216024"/>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95178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4">
            <a:extLst>
              <a:ext uri="{FF2B5EF4-FFF2-40B4-BE49-F238E27FC236}">
                <a16:creationId xmlns:a16="http://schemas.microsoft.com/office/drawing/2014/main" id="{AF876A9D-213C-46DD-859A-E7E80AFDBD7B}"/>
              </a:ext>
            </a:extLst>
          </p:cNvPr>
          <p:cNvSpPr txBox="1">
            <a:spLocks noChangeArrowheads="1"/>
          </p:cNvSpPr>
          <p:nvPr/>
        </p:nvSpPr>
        <p:spPr bwMode="auto">
          <a:xfrm>
            <a:off x="381000" y="13716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l-PL" altLang="pl-PL" sz="2400">
              <a:latin typeface="Times New Roman" panose="02020603050405020304" pitchFamily="18" charset="0"/>
            </a:endParaRPr>
          </a:p>
        </p:txBody>
      </p:sp>
      <mc:AlternateContent xmlns:mc="http://schemas.openxmlformats.org/markup-compatibility/2006">
        <mc:Choice xmlns:a14="http://schemas.microsoft.com/office/drawing/2010/main" Requires="a14">
          <p:sp>
            <p:nvSpPr>
              <p:cNvPr id="120837" name="Text Box 5">
                <a:extLst>
                  <a:ext uri="{FF2B5EF4-FFF2-40B4-BE49-F238E27FC236}">
                    <a16:creationId xmlns:a16="http://schemas.microsoft.com/office/drawing/2014/main" id="{C7A2C4D5-7416-4C45-8309-1402D597A572}"/>
                  </a:ext>
                </a:extLst>
              </p:cNvPr>
              <p:cNvSpPr txBox="1">
                <a:spLocks noChangeArrowheads="1"/>
              </p:cNvSpPr>
              <p:nvPr/>
            </p:nvSpPr>
            <p:spPr bwMode="auto">
              <a:xfrm>
                <a:off x="381000" y="1196752"/>
                <a:ext cx="5775176" cy="495488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Experiment 2014 [3]</a:t>
                </a:r>
                <a:endParaRPr lang="en-US" altLang="pl-PL" b="1" dirty="0">
                  <a:solidFill>
                    <a:srgbClr val="003399"/>
                  </a:solidFill>
                  <a:effectLst>
                    <a:outerShdw blurRad="38100" dist="38100" dir="2700000" algn="tl">
                      <a:srgbClr val="000000">
                        <a:alpha val="43137"/>
                      </a:srgbClr>
                    </a:outerShdw>
                  </a:effectLst>
                  <a:latin typeface="+mj-lt"/>
                </a:endParaRPr>
              </a:p>
              <a:p>
                <a:pPr>
                  <a:lnSpc>
                    <a:spcPct val="108000"/>
                  </a:lnSpc>
                  <a:spcBef>
                    <a:spcPts val="1200"/>
                  </a:spcBef>
                </a:pPr>
                <a:r>
                  <a:rPr lang="en-US" sz="1750" dirty="0">
                    <a:solidFill>
                      <a:schemeClr val="tx1">
                        <a:lumMod val="75000"/>
                        <a:lumOff val="25000"/>
                      </a:schemeClr>
                    </a:solidFill>
                    <a:latin typeface="+mn-lt"/>
                    <a:ea typeface="Tahoma" panose="020B0604030504040204" pitchFamily="34" charset="0"/>
                    <a:cs typeface="Tahoma" panose="020B0604030504040204" pitchFamily="34" charset="0"/>
                  </a:rPr>
                  <a:t>The experiment for searching </a:t>
                </a:r>
                <a:r>
                  <a:rPr lang="en-US" sz="1750" baseline="30000" dirty="0">
                    <a:solidFill>
                      <a:schemeClr val="tx1">
                        <a:lumMod val="75000"/>
                        <a:lumOff val="25000"/>
                      </a:schemeClr>
                    </a:solidFill>
                    <a:latin typeface="+mn-lt"/>
                    <a:ea typeface="Tahoma" panose="020B0604030504040204" pitchFamily="34" charset="0"/>
                    <a:cs typeface="Tahoma" panose="020B0604030504040204" pitchFamily="34" charset="0"/>
                  </a:rPr>
                  <a:t>3</a:t>
                </a:r>
                <a:r>
                  <a:rPr lang="en-US" sz="1750" dirty="0">
                    <a:solidFill>
                      <a:schemeClr val="tx1">
                        <a:lumMod val="75000"/>
                        <a:lumOff val="25000"/>
                      </a:schemeClr>
                    </a:solidFill>
                    <a:latin typeface="+mn-lt"/>
                    <a:ea typeface="Tahoma" panose="020B0604030504040204" pitchFamily="34" charset="0"/>
                    <a:cs typeface="Tahoma" panose="020B0604030504040204" pitchFamily="34" charset="0"/>
                  </a:rPr>
                  <a:t>He-</a:t>
                </a:r>
                <a:r>
                  <a:rPr lang="en-US" sz="1750" i="1" dirty="0">
                    <a:solidFill>
                      <a:schemeClr val="tx1">
                        <a:lumMod val="75000"/>
                        <a:lumOff val="25000"/>
                      </a:schemeClr>
                    </a:solidFill>
                    <a:latin typeface="+mn-lt"/>
                    <a:ea typeface="Tahoma" panose="020B0604030504040204" pitchFamily="34" charset="0"/>
                    <a:cs typeface="Tahoma" panose="020B0604030504040204" pitchFamily="34" charset="0"/>
                  </a:rPr>
                  <a:t>η</a:t>
                </a:r>
                <a:r>
                  <a:rPr lang="en-US" sz="1750" dirty="0">
                    <a:solidFill>
                      <a:schemeClr val="tx1">
                        <a:lumMod val="75000"/>
                        <a:lumOff val="25000"/>
                      </a:schemeClr>
                    </a:solidFill>
                    <a:latin typeface="+mn-lt"/>
                    <a:ea typeface="Tahoma" panose="020B0604030504040204" pitchFamily="34" charset="0"/>
                    <a:cs typeface="Tahoma" panose="020B0604030504040204" pitchFamily="34" charset="0"/>
                  </a:rPr>
                  <a:t> mesic nuclei was</a:t>
                </a:r>
                <a:r>
                  <a:rPr lang="pl-PL" sz="1750" dirty="0">
                    <a:solidFill>
                      <a:schemeClr val="tx1">
                        <a:lumMod val="75000"/>
                        <a:lumOff val="25000"/>
                      </a:schemeClr>
                    </a:solidFill>
                    <a:latin typeface="+mn-lt"/>
                    <a:ea typeface="Tahoma" panose="020B0604030504040204" pitchFamily="34" charset="0"/>
                    <a:cs typeface="Tahoma" panose="020B0604030504040204" pitchFamily="34" charset="0"/>
                  </a:rPr>
                  <a:t> </a:t>
                </a:r>
                <a:r>
                  <a:rPr lang="en-US" sz="1750" dirty="0">
                    <a:solidFill>
                      <a:schemeClr val="tx1">
                        <a:lumMod val="75000"/>
                        <a:lumOff val="25000"/>
                      </a:schemeClr>
                    </a:solidFill>
                    <a:latin typeface="+mn-lt"/>
                    <a:ea typeface="Tahoma" panose="020B0604030504040204" pitchFamily="34" charset="0"/>
                    <a:cs typeface="Tahoma" panose="020B0604030504040204" pitchFamily="34" charset="0"/>
                  </a:rPr>
                  <a:t>carried out in May 2014</a:t>
                </a:r>
                <a:endParaRPr lang="pl-PL" sz="1750" dirty="0">
                  <a:solidFill>
                    <a:schemeClr val="tx1">
                      <a:lumMod val="75000"/>
                      <a:lumOff val="25000"/>
                    </a:schemeClr>
                  </a:solidFill>
                  <a:latin typeface="+mn-lt"/>
                  <a:ea typeface="Tahoma" panose="020B0604030504040204" pitchFamily="34" charset="0"/>
                  <a:cs typeface="Tahoma" panose="020B0604030504040204" pitchFamily="34" charset="0"/>
                </a:endParaRPr>
              </a:p>
              <a:p>
                <a:pPr fontAlgn="auto">
                  <a:lnSpc>
                    <a:spcPct val="108000"/>
                  </a:lnSpc>
                  <a:spcBef>
                    <a:spcPts val="600"/>
                  </a:spcBef>
                  <a:spcAft>
                    <a:spcPts val="0"/>
                  </a:spcAft>
                  <a:defRPr/>
                </a:pPr>
                <a:r>
                  <a:rPr lang="pl-PL" sz="1750" b="1" dirty="0">
                    <a:solidFill>
                      <a:srgbClr val="003399"/>
                    </a:solidFill>
                    <a:latin typeface="+mn-lt"/>
                    <a:ea typeface="Tahoma" panose="020B0604030504040204" pitchFamily="34" charset="0"/>
                    <a:cs typeface="Tahoma" panose="020B0604030504040204" pitchFamily="34" charset="0"/>
                  </a:rPr>
                  <a:t>Proton</a:t>
                </a:r>
                <a:r>
                  <a:rPr lang="en-US" sz="1750" b="1" dirty="0">
                    <a:solidFill>
                      <a:srgbClr val="003399"/>
                    </a:solidFill>
                    <a:latin typeface="+mn-lt"/>
                    <a:ea typeface="Tahoma" panose="020B0604030504040204" pitchFamily="34" charset="0"/>
                    <a:cs typeface="Tahoma" panose="020B0604030504040204" pitchFamily="34" charset="0"/>
                  </a:rPr>
                  <a:t> beam momentum</a:t>
                </a:r>
                <a:r>
                  <a:rPr lang="pl-PL" sz="1750" b="1" dirty="0">
                    <a:solidFill>
                      <a:srgbClr val="003399"/>
                    </a:solidFill>
                    <a:latin typeface="+mn-lt"/>
                    <a:ea typeface="Tahoma" panose="020B0604030504040204" pitchFamily="34" charset="0"/>
                    <a:cs typeface="Tahoma" panose="020B0604030504040204" pitchFamily="34" charset="0"/>
                  </a:rPr>
                  <a:t>: </a:t>
                </a:r>
                <a:r>
                  <a:rPr lang="pl-PL" sz="1750" i="1" dirty="0" err="1">
                    <a:solidFill>
                      <a:schemeClr val="tx1">
                        <a:lumMod val="75000"/>
                        <a:lumOff val="25000"/>
                      </a:schemeClr>
                    </a:solidFill>
                    <a:latin typeface="+mn-lt"/>
                    <a:ea typeface="Tahoma" panose="020B0604030504040204" pitchFamily="34" charset="0"/>
                    <a:cs typeface="Tahoma" panose="020B0604030504040204" pitchFamily="34" charset="0"/>
                  </a:rPr>
                  <a:t>p</a:t>
                </a:r>
                <a:r>
                  <a:rPr lang="pl-PL" sz="1750" i="1" baseline="-25000" dirty="0" err="1">
                    <a:solidFill>
                      <a:schemeClr val="tx1">
                        <a:lumMod val="75000"/>
                        <a:lumOff val="25000"/>
                      </a:schemeClr>
                    </a:solidFill>
                    <a:latin typeface="+mn-lt"/>
                    <a:ea typeface="Tahoma" panose="020B0604030504040204" pitchFamily="34" charset="0"/>
                    <a:cs typeface="Tahoma" panose="020B0604030504040204" pitchFamily="34" charset="0"/>
                  </a:rPr>
                  <a:t>beam</a:t>
                </a:r>
                <a:r>
                  <a:rPr lang="uk-UA" sz="1750" i="1" dirty="0">
                    <a:solidFill>
                      <a:schemeClr val="tx1">
                        <a:lumMod val="75000"/>
                        <a:lumOff val="25000"/>
                      </a:schemeClr>
                    </a:solidFill>
                    <a:latin typeface="+mn-lt"/>
                    <a:ea typeface="Tahoma" panose="020B0604030504040204" pitchFamily="34" charset="0"/>
                    <a:cs typeface="Tahoma" panose="020B0604030504040204" pitchFamily="34" charset="0"/>
                  </a:rPr>
                  <a:t> </a:t>
                </a:r>
                <a14:m>
                  <m:oMath xmlns:m="http://schemas.openxmlformats.org/officeDocument/2006/math">
                    <m:r>
                      <a:rPr lang="uk-UA" sz="1750" i="1">
                        <a:solidFill>
                          <a:schemeClr val="tx1">
                            <a:lumMod val="75000"/>
                            <a:lumOff val="25000"/>
                          </a:schemeClr>
                        </a:solidFill>
                        <a:latin typeface="Cambria Math" panose="02040503050406030204" pitchFamily="18" charset="0"/>
                        <a:ea typeface="Cambria Math" panose="02040503050406030204" pitchFamily="18" charset="0"/>
                        <a:cs typeface="Tahoma" panose="020B0604030504040204" pitchFamily="34" charset="0"/>
                      </a:rPr>
                      <m:t>∈</m:t>
                    </m:r>
                  </m:oMath>
                </a14:m>
                <a:r>
                  <a:rPr lang="uk-UA" sz="1750"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sz="1750" dirty="0">
                    <a:solidFill>
                      <a:schemeClr val="tx1">
                        <a:lumMod val="75000"/>
                        <a:lumOff val="25000"/>
                      </a:schemeClr>
                    </a:solidFill>
                    <a:latin typeface="+mn-lt"/>
                    <a:ea typeface="Tahoma" panose="020B0604030504040204" pitchFamily="34" charset="0"/>
                    <a:cs typeface="Tahoma" panose="020B0604030504040204" pitchFamily="34" charset="0"/>
                  </a:rPr>
                  <a:t>1</a:t>
                </a:r>
                <a:r>
                  <a:rPr lang="en-US" sz="1750" dirty="0">
                    <a:solidFill>
                      <a:schemeClr val="tx1">
                        <a:lumMod val="75000"/>
                        <a:lumOff val="25000"/>
                      </a:schemeClr>
                    </a:solidFill>
                    <a:latin typeface="+mn-lt"/>
                    <a:ea typeface="Tahoma" panose="020B0604030504040204" pitchFamily="34" charset="0"/>
                    <a:cs typeface="Tahoma" panose="020B0604030504040204" pitchFamily="34" charset="0"/>
                  </a:rPr>
                  <a:t>.</a:t>
                </a:r>
                <a:r>
                  <a:rPr lang="pl-PL" sz="1750" dirty="0">
                    <a:solidFill>
                      <a:schemeClr val="tx1">
                        <a:lumMod val="75000"/>
                        <a:lumOff val="25000"/>
                      </a:schemeClr>
                    </a:solidFill>
                    <a:latin typeface="+mn-lt"/>
                    <a:ea typeface="Tahoma" panose="020B0604030504040204" pitchFamily="34" charset="0"/>
                    <a:cs typeface="Tahoma" panose="020B0604030504040204" pitchFamily="34" charset="0"/>
                  </a:rPr>
                  <a:t>4</a:t>
                </a:r>
                <a:r>
                  <a:rPr lang="en-US" sz="1750" dirty="0">
                    <a:solidFill>
                      <a:schemeClr val="tx1">
                        <a:lumMod val="75000"/>
                        <a:lumOff val="25000"/>
                      </a:schemeClr>
                    </a:solidFill>
                    <a:latin typeface="+mn-lt"/>
                    <a:ea typeface="Tahoma" panose="020B0604030504040204" pitchFamily="34" charset="0"/>
                    <a:cs typeface="Tahoma" panose="020B0604030504040204" pitchFamily="34" charset="0"/>
                  </a:rPr>
                  <a:t>2</a:t>
                </a:r>
                <a:r>
                  <a:rPr lang="pl-PL" sz="1750" dirty="0">
                    <a:solidFill>
                      <a:schemeClr val="tx1">
                        <a:lumMod val="75000"/>
                        <a:lumOff val="25000"/>
                      </a:schemeClr>
                    </a:solidFill>
                    <a:latin typeface="+mn-lt"/>
                    <a:ea typeface="Tahoma" panose="020B0604030504040204" pitchFamily="34" charset="0"/>
                    <a:cs typeface="Tahoma" panose="020B0604030504040204" pitchFamily="34" charset="0"/>
                  </a:rPr>
                  <a:t>6,</a:t>
                </a:r>
                <a:r>
                  <a:rPr lang="uk-UA" sz="1750"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sz="1750" dirty="0">
                    <a:solidFill>
                      <a:schemeClr val="tx1">
                        <a:lumMod val="75000"/>
                        <a:lumOff val="25000"/>
                      </a:schemeClr>
                    </a:solidFill>
                    <a:latin typeface="+mn-lt"/>
                    <a:ea typeface="Tahoma" panose="020B0604030504040204" pitchFamily="34" charset="0"/>
                    <a:cs typeface="Tahoma" panose="020B0604030504040204" pitchFamily="34" charset="0"/>
                  </a:rPr>
                  <a:t>1</a:t>
                </a:r>
                <a:r>
                  <a:rPr lang="en-US" sz="1750" dirty="0">
                    <a:solidFill>
                      <a:schemeClr val="tx1">
                        <a:lumMod val="75000"/>
                        <a:lumOff val="25000"/>
                      </a:schemeClr>
                    </a:solidFill>
                    <a:latin typeface="+mn-lt"/>
                    <a:ea typeface="Tahoma" panose="020B0604030504040204" pitchFamily="34" charset="0"/>
                    <a:cs typeface="Tahoma" panose="020B0604030504040204" pitchFamily="34" charset="0"/>
                  </a:rPr>
                  <a:t>.</a:t>
                </a:r>
                <a:r>
                  <a:rPr lang="pl-PL" sz="1750" dirty="0">
                    <a:solidFill>
                      <a:schemeClr val="tx1">
                        <a:lumMod val="75000"/>
                        <a:lumOff val="25000"/>
                      </a:schemeClr>
                    </a:solidFill>
                    <a:latin typeface="+mn-lt"/>
                    <a:ea typeface="Tahoma" panose="020B0604030504040204" pitchFamily="34" charset="0"/>
                    <a:cs typeface="Tahoma" panose="020B0604030504040204" pitchFamily="34" charset="0"/>
                  </a:rPr>
                  <a:t>635)</a:t>
                </a:r>
                <a:r>
                  <a:rPr lang="en-US" sz="1750" dirty="0">
                    <a:solidFill>
                      <a:schemeClr val="tx1">
                        <a:lumMod val="75000"/>
                        <a:lumOff val="25000"/>
                      </a:schemeClr>
                    </a:solidFill>
                    <a:latin typeface="+mn-lt"/>
                    <a:ea typeface="Tahoma" panose="020B0604030504040204" pitchFamily="34" charset="0"/>
                    <a:cs typeface="Tahoma" panose="020B0604030504040204" pitchFamily="34" charset="0"/>
                  </a:rPr>
                  <a:t> GeV/c</a:t>
                </a:r>
                <a:endParaRPr lang="pl-PL" sz="1750" dirty="0">
                  <a:solidFill>
                    <a:schemeClr val="tx1">
                      <a:lumMod val="75000"/>
                      <a:lumOff val="25000"/>
                    </a:schemeClr>
                  </a:solidFill>
                  <a:latin typeface="+mn-lt"/>
                  <a:ea typeface="Tahoma" panose="020B0604030504040204" pitchFamily="34" charset="0"/>
                  <a:cs typeface="Tahoma" panose="020B0604030504040204" pitchFamily="34" charset="0"/>
                </a:endParaRPr>
              </a:p>
              <a:p>
                <a:pPr fontAlgn="auto">
                  <a:lnSpc>
                    <a:spcPct val="108000"/>
                  </a:lnSpc>
                  <a:spcBef>
                    <a:spcPts val="0"/>
                  </a:spcBef>
                  <a:spcAft>
                    <a:spcPts val="0"/>
                  </a:spcAft>
                  <a:defRPr/>
                </a:pPr>
                <a:r>
                  <a:rPr lang="pl-PL" sz="1750" b="1" dirty="0">
                    <a:solidFill>
                      <a:srgbClr val="003399"/>
                    </a:solidFill>
                    <a:latin typeface="+mn-lt"/>
                    <a:ea typeface="Tahoma" panose="020B0604030504040204" pitchFamily="34" charset="0"/>
                    <a:cs typeface="Tahoma" panose="020B0604030504040204" pitchFamily="34" charset="0"/>
                  </a:rPr>
                  <a:t>E</a:t>
                </a:r>
                <a:r>
                  <a:rPr lang="en-US" sz="1750" b="1" dirty="0" err="1">
                    <a:solidFill>
                      <a:srgbClr val="003399"/>
                    </a:solidFill>
                    <a:latin typeface="+mn-lt"/>
                    <a:ea typeface="Tahoma" panose="020B0604030504040204" pitchFamily="34" charset="0"/>
                    <a:cs typeface="Tahoma" panose="020B0604030504040204" pitchFamily="34" charset="0"/>
                  </a:rPr>
                  <a:t>xcess</a:t>
                </a:r>
                <a:r>
                  <a:rPr lang="en-US" sz="1750" b="1" dirty="0">
                    <a:solidFill>
                      <a:srgbClr val="003399"/>
                    </a:solidFill>
                    <a:latin typeface="+mn-lt"/>
                    <a:ea typeface="Tahoma" panose="020B0604030504040204" pitchFamily="34" charset="0"/>
                    <a:cs typeface="Tahoma" panose="020B0604030504040204" pitchFamily="34" charset="0"/>
                  </a:rPr>
                  <a:t> Energy</a:t>
                </a:r>
                <a:r>
                  <a:rPr lang="pl-PL" sz="1750" b="1" dirty="0">
                    <a:solidFill>
                      <a:srgbClr val="003399"/>
                    </a:solidFill>
                    <a:latin typeface="+mn-lt"/>
                    <a:ea typeface="Tahoma" panose="020B0604030504040204" pitchFamily="34" charset="0"/>
                    <a:cs typeface="Tahoma" panose="020B0604030504040204" pitchFamily="34" charset="0"/>
                  </a:rPr>
                  <a:t>:</a:t>
                </a:r>
                <a:r>
                  <a:rPr lang="en-US" sz="1750" dirty="0">
                    <a:solidFill>
                      <a:schemeClr val="tx1">
                        <a:lumMod val="75000"/>
                        <a:lumOff val="25000"/>
                      </a:schemeClr>
                    </a:solidFill>
                    <a:latin typeface="+mn-lt"/>
                    <a:ea typeface="Tahoma" panose="020B0604030504040204" pitchFamily="34" charset="0"/>
                    <a:cs typeface="Tahoma" panose="020B0604030504040204" pitchFamily="34" charset="0"/>
                  </a:rPr>
                  <a:t> </a:t>
                </a:r>
                <a:r>
                  <a:rPr lang="en-US" sz="1750" i="1" dirty="0">
                    <a:solidFill>
                      <a:schemeClr val="tx1">
                        <a:lumMod val="75000"/>
                        <a:lumOff val="25000"/>
                      </a:schemeClr>
                    </a:solidFill>
                    <a:latin typeface="+mn-lt"/>
                    <a:ea typeface="Tahoma" panose="020B0604030504040204" pitchFamily="34" charset="0"/>
                    <a:cs typeface="Tahoma" panose="020B0604030504040204" pitchFamily="34" charset="0"/>
                  </a:rPr>
                  <a:t>Q</a:t>
                </a:r>
                <a:r>
                  <a:rPr lang="uk-UA" sz="1750" dirty="0">
                    <a:solidFill>
                      <a:schemeClr val="tx1">
                        <a:lumMod val="75000"/>
                        <a:lumOff val="25000"/>
                      </a:schemeClr>
                    </a:solidFill>
                    <a:latin typeface="+mn-lt"/>
                    <a:ea typeface="Tahoma" panose="020B0604030504040204" pitchFamily="34" charset="0"/>
                    <a:cs typeface="Tahoma" panose="020B0604030504040204" pitchFamily="34" charset="0"/>
                  </a:rPr>
                  <a:t> </a:t>
                </a:r>
                <a14:m>
                  <m:oMath xmlns:m="http://schemas.openxmlformats.org/officeDocument/2006/math">
                    <m:r>
                      <a:rPr lang="uk-UA" sz="1750" i="1" smtClean="0">
                        <a:solidFill>
                          <a:schemeClr val="tx1">
                            <a:lumMod val="75000"/>
                            <a:lumOff val="25000"/>
                          </a:schemeClr>
                        </a:solidFill>
                        <a:latin typeface="Cambria Math" panose="02040503050406030204" pitchFamily="18" charset="0"/>
                        <a:ea typeface="Cambria Math" panose="02040503050406030204" pitchFamily="18" charset="0"/>
                        <a:cs typeface="Tahoma" panose="020B0604030504040204" pitchFamily="34" charset="0"/>
                      </a:rPr>
                      <m:t>∈</m:t>
                    </m:r>
                  </m:oMath>
                </a14:m>
                <a:r>
                  <a:rPr lang="uk-UA" sz="1750"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sz="1750" dirty="0">
                    <a:solidFill>
                      <a:schemeClr val="tx1">
                        <a:lumMod val="75000"/>
                        <a:lumOff val="25000"/>
                      </a:schemeClr>
                    </a:solidFill>
                    <a:latin typeface="+mn-lt"/>
                    <a:ea typeface="Tahoma" panose="020B0604030504040204" pitchFamily="34" charset="0"/>
                    <a:cs typeface="Tahoma" panose="020B0604030504040204" pitchFamily="34" charset="0"/>
                  </a:rPr>
                  <a:t>(</a:t>
                </a:r>
                <a:r>
                  <a:rPr lang="en-US" sz="1750" dirty="0">
                    <a:solidFill>
                      <a:schemeClr val="tx1">
                        <a:lumMod val="75000"/>
                        <a:lumOff val="25000"/>
                      </a:schemeClr>
                    </a:solidFill>
                    <a:latin typeface="+mn-lt"/>
                    <a:ea typeface="Tahoma" panose="020B0604030504040204" pitchFamily="34" charset="0"/>
                    <a:cs typeface="Tahoma" panose="020B0604030504040204" pitchFamily="34" charset="0"/>
                  </a:rPr>
                  <a:t>−70</a:t>
                </a:r>
                <a:r>
                  <a:rPr lang="pl-PL" sz="1750" dirty="0">
                    <a:solidFill>
                      <a:schemeClr val="tx1">
                        <a:lumMod val="75000"/>
                        <a:lumOff val="25000"/>
                      </a:schemeClr>
                    </a:solidFill>
                    <a:latin typeface="+mn-lt"/>
                    <a:ea typeface="Tahoma" panose="020B0604030504040204" pitchFamily="34" charset="0"/>
                    <a:cs typeface="Tahoma" panose="020B0604030504040204" pitchFamily="34" charset="0"/>
                  </a:rPr>
                  <a:t>, </a:t>
                </a:r>
                <a:r>
                  <a:rPr lang="en-US" sz="1750" dirty="0">
                    <a:solidFill>
                      <a:schemeClr val="tx1">
                        <a:lumMod val="75000"/>
                        <a:lumOff val="25000"/>
                      </a:schemeClr>
                    </a:solidFill>
                    <a:latin typeface="+mn-lt"/>
                    <a:ea typeface="Tahoma" panose="020B0604030504040204" pitchFamily="34" charset="0"/>
                    <a:cs typeface="Tahoma" panose="020B0604030504040204" pitchFamily="34" charset="0"/>
                  </a:rPr>
                  <a:t>30</a:t>
                </a:r>
                <a:r>
                  <a:rPr lang="pl-PL" sz="1750" dirty="0">
                    <a:solidFill>
                      <a:schemeClr val="tx1">
                        <a:lumMod val="75000"/>
                        <a:lumOff val="25000"/>
                      </a:schemeClr>
                    </a:solidFill>
                    <a:latin typeface="+mn-lt"/>
                    <a:ea typeface="Tahoma" panose="020B0604030504040204" pitchFamily="34" charset="0"/>
                    <a:cs typeface="Tahoma" panose="020B0604030504040204" pitchFamily="34" charset="0"/>
                  </a:rPr>
                  <a:t>)</a:t>
                </a:r>
                <a:r>
                  <a:rPr lang="en-US" sz="1750" dirty="0">
                    <a:solidFill>
                      <a:schemeClr val="tx1">
                        <a:lumMod val="75000"/>
                        <a:lumOff val="25000"/>
                      </a:schemeClr>
                    </a:solidFill>
                    <a:latin typeface="+mn-lt"/>
                    <a:ea typeface="Tahoma" panose="020B0604030504040204" pitchFamily="34" charset="0"/>
                    <a:cs typeface="Tahoma" panose="020B0604030504040204" pitchFamily="34" charset="0"/>
                  </a:rPr>
                  <a:t> MeV</a:t>
                </a:r>
                <a:endParaRPr lang="pl-PL" sz="1750" dirty="0">
                  <a:solidFill>
                    <a:schemeClr val="tx1">
                      <a:lumMod val="75000"/>
                      <a:lumOff val="25000"/>
                    </a:schemeClr>
                  </a:solidFill>
                  <a:latin typeface="+mn-lt"/>
                  <a:ea typeface="Tahoma" panose="020B0604030504040204" pitchFamily="34" charset="0"/>
                  <a:cs typeface="Tahoma" panose="020B0604030504040204" pitchFamily="34" charset="0"/>
                </a:endParaRPr>
              </a:p>
              <a:p>
                <a:pPr>
                  <a:lnSpc>
                    <a:spcPct val="108000"/>
                  </a:lnSpc>
                </a:pPr>
                <a:r>
                  <a:rPr lang="pl-PL" sz="1750" dirty="0">
                    <a:solidFill>
                      <a:schemeClr val="tx1">
                        <a:lumMod val="75000"/>
                        <a:lumOff val="25000"/>
                      </a:schemeClr>
                    </a:solidFill>
                    <a:latin typeface="+mn-lt"/>
                    <a:ea typeface="Tahoma" panose="020B0604030504040204" pitchFamily="34" charset="0"/>
                    <a:cs typeface="Tahoma" panose="020B0604030504040204" pitchFamily="34" charset="0"/>
                  </a:rPr>
                  <a:t>Data </a:t>
                </a:r>
                <a:r>
                  <a:rPr lang="pl-PL" sz="1750" dirty="0" err="1">
                    <a:solidFill>
                      <a:schemeClr val="tx1">
                        <a:lumMod val="75000"/>
                        <a:lumOff val="25000"/>
                      </a:schemeClr>
                    </a:solidFill>
                    <a:latin typeface="+mn-lt"/>
                    <a:ea typeface="Tahoma" panose="020B0604030504040204" pitchFamily="34" charset="0"/>
                    <a:cs typeface="Tahoma" panose="020B0604030504040204" pitchFamily="34" charset="0"/>
                  </a:rPr>
                  <a:t>were</a:t>
                </a:r>
                <a:r>
                  <a:rPr lang="pl-PL" sz="1750"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sz="1750" dirty="0" err="1">
                    <a:solidFill>
                      <a:schemeClr val="tx1">
                        <a:lumMod val="75000"/>
                        <a:lumOff val="25000"/>
                      </a:schemeClr>
                    </a:solidFill>
                    <a:latin typeface="+mn-lt"/>
                    <a:ea typeface="Tahoma" panose="020B0604030504040204" pitchFamily="34" charset="0"/>
                    <a:cs typeface="Tahoma" panose="020B0604030504040204" pitchFamily="34" charset="0"/>
                  </a:rPr>
                  <a:t>taken</a:t>
                </a:r>
                <a:r>
                  <a:rPr lang="pl-PL" sz="1750" dirty="0">
                    <a:solidFill>
                      <a:schemeClr val="tx1">
                        <a:lumMod val="75000"/>
                        <a:lumOff val="25000"/>
                      </a:schemeClr>
                    </a:solidFill>
                    <a:latin typeface="+mn-lt"/>
                    <a:ea typeface="Tahoma" panose="020B0604030504040204" pitchFamily="34" charset="0"/>
                    <a:cs typeface="Tahoma" panose="020B0604030504040204" pitchFamily="34" charset="0"/>
                  </a:rPr>
                  <a:t> for </a:t>
                </a:r>
                <a:r>
                  <a:rPr lang="pl-PL" sz="1750" dirty="0" err="1">
                    <a:solidFill>
                      <a:schemeClr val="tx1">
                        <a:lumMod val="75000"/>
                        <a:lumOff val="25000"/>
                      </a:schemeClr>
                    </a:solidFill>
                    <a:latin typeface="+mn-lt"/>
                    <a:ea typeface="Tahoma" panose="020B0604030504040204" pitchFamily="34" charset="0"/>
                    <a:cs typeface="Tahoma" panose="020B0604030504040204" pitchFamily="34" charset="0"/>
                  </a:rPr>
                  <a:t>about</a:t>
                </a:r>
                <a:r>
                  <a:rPr lang="pl-PL" sz="1750"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sz="1750" b="1" dirty="0">
                    <a:solidFill>
                      <a:schemeClr val="tx1">
                        <a:lumMod val="75000"/>
                        <a:lumOff val="25000"/>
                      </a:schemeClr>
                    </a:solidFill>
                    <a:latin typeface="+mn-lt"/>
                    <a:ea typeface="Tahoma" panose="020B0604030504040204" pitchFamily="34" charset="0"/>
                    <a:cs typeface="Tahoma" panose="020B0604030504040204" pitchFamily="34" charset="0"/>
                  </a:rPr>
                  <a:t>235 </a:t>
                </a:r>
                <a:r>
                  <a:rPr lang="pl-PL" sz="1750" b="1" dirty="0" err="1">
                    <a:solidFill>
                      <a:schemeClr val="tx1">
                        <a:lumMod val="75000"/>
                        <a:lumOff val="25000"/>
                      </a:schemeClr>
                    </a:solidFill>
                    <a:latin typeface="+mn-lt"/>
                    <a:ea typeface="Tahoma" panose="020B0604030504040204" pitchFamily="34" charset="0"/>
                    <a:cs typeface="Tahoma" panose="020B0604030504040204" pitchFamily="34" charset="0"/>
                  </a:rPr>
                  <a:t>hours</a:t>
                </a:r>
                <a:endParaRPr lang="pl-PL" sz="1750" b="1" dirty="0">
                  <a:solidFill>
                    <a:schemeClr val="tx1">
                      <a:lumMod val="75000"/>
                      <a:lumOff val="25000"/>
                    </a:schemeClr>
                  </a:solidFill>
                  <a:latin typeface="+mn-lt"/>
                  <a:ea typeface="Tahoma" panose="020B0604030504040204" pitchFamily="34" charset="0"/>
                  <a:cs typeface="Tahoma" panose="020B0604030504040204" pitchFamily="34" charset="0"/>
                </a:endParaRPr>
              </a:p>
              <a:p>
                <a:pPr>
                  <a:lnSpc>
                    <a:spcPct val="108000"/>
                  </a:lnSpc>
                </a:pPr>
                <a:r>
                  <a:rPr lang="en-US" sz="1750" dirty="0">
                    <a:solidFill>
                      <a:schemeClr val="tx1">
                        <a:lumMod val="75000"/>
                        <a:lumOff val="25000"/>
                      </a:schemeClr>
                    </a:solidFill>
                    <a:latin typeface="+mn-lt"/>
                    <a:ea typeface="Tahoma" panose="020B0604030504040204" pitchFamily="34" charset="0"/>
                    <a:cs typeface="Tahoma" panose="020B0604030504040204" pitchFamily="34" charset="0"/>
                  </a:rPr>
                  <a:t>We plan to search for the decay of the </a:t>
                </a:r>
                <a:r>
                  <a:rPr lang="en-US" sz="1750" i="1" dirty="0">
                    <a:solidFill>
                      <a:schemeClr val="tx1">
                        <a:lumMod val="75000"/>
                        <a:lumOff val="25000"/>
                      </a:schemeClr>
                    </a:solidFill>
                    <a:latin typeface="+mn-lt"/>
                    <a:ea typeface="Tahoma" panose="020B0604030504040204" pitchFamily="34" charset="0"/>
                    <a:cs typeface="Tahoma" panose="020B0604030504040204" pitchFamily="34" charset="0"/>
                  </a:rPr>
                  <a:t>η</a:t>
                </a:r>
                <a:r>
                  <a:rPr lang="en-US" sz="1750" dirty="0">
                    <a:solidFill>
                      <a:schemeClr val="tx1">
                        <a:lumMod val="75000"/>
                        <a:lumOff val="25000"/>
                      </a:schemeClr>
                    </a:solidFill>
                    <a:latin typeface="+mn-lt"/>
                    <a:ea typeface="Tahoma" panose="020B0604030504040204" pitchFamily="34" charset="0"/>
                    <a:cs typeface="Tahoma" panose="020B0604030504040204" pitchFamily="34" charset="0"/>
                  </a:rPr>
                  <a:t>-mesic helium via </a:t>
                </a:r>
                <a:r>
                  <a:rPr lang="pl-PL" sz="1750" dirty="0">
                    <a:solidFill>
                      <a:schemeClr val="tx1">
                        <a:lumMod val="75000"/>
                        <a:lumOff val="25000"/>
                      </a:schemeClr>
                    </a:solidFill>
                    <a:latin typeface="+mn-lt"/>
                    <a:ea typeface="Tahoma" panose="020B0604030504040204" pitchFamily="34" charset="0"/>
                    <a:cs typeface="Tahoma" panose="020B0604030504040204" pitchFamily="34" charset="0"/>
                  </a:rPr>
                  <a:t>3</a:t>
                </a:r>
                <a:r>
                  <a:rPr lang="en-US" sz="1750" dirty="0">
                    <a:solidFill>
                      <a:schemeClr val="tx1">
                        <a:lumMod val="75000"/>
                        <a:lumOff val="25000"/>
                      </a:schemeClr>
                    </a:solidFill>
                    <a:latin typeface="+mn-lt"/>
                    <a:ea typeface="Tahoma" panose="020B0604030504040204" pitchFamily="34" charset="0"/>
                    <a:cs typeface="Tahoma" panose="020B0604030504040204" pitchFamily="34" charset="0"/>
                  </a:rPr>
                  <a:t> mechanisms:</a:t>
                </a:r>
                <a:endParaRPr lang="pl-PL" sz="1750" dirty="0">
                  <a:solidFill>
                    <a:schemeClr val="tx1">
                      <a:lumMod val="75000"/>
                      <a:lumOff val="25000"/>
                    </a:schemeClr>
                  </a:solidFill>
                  <a:latin typeface="+mn-lt"/>
                  <a:ea typeface="Tahoma" panose="020B0604030504040204" pitchFamily="34" charset="0"/>
                  <a:cs typeface="Tahoma" panose="020B0604030504040204" pitchFamily="34" charset="0"/>
                </a:endParaRPr>
              </a:p>
              <a:p>
                <a:pPr marL="285750" indent="-285750">
                  <a:lnSpc>
                    <a:spcPct val="108000"/>
                  </a:lnSpc>
                  <a:buClr>
                    <a:srgbClr val="003399"/>
                  </a:buClr>
                  <a:buFont typeface="Wingdings" panose="05000000000000000000" pitchFamily="2" charset="2"/>
                  <a:buChar char="Ø"/>
                </a:pPr>
                <a:r>
                  <a:rPr lang="en-US" sz="1750" dirty="0">
                    <a:solidFill>
                      <a:schemeClr val="tx1">
                        <a:lumMod val="75000"/>
                        <a:lumOff val="25000"/>
                      </a:schemeClr>
                    </a:solidFill>
                    <a:latin typeface="+mn-lt"/>
                    <a:ea typeface="Tahoma" panose="020B0604030504040204" pitchFamily="34" charset="0"/>
                    <a:cs typeface="Tahoma" panose="020B0604030504040204" pitchFamily="34" charset="0"/>
                  </a:rPr>
                  <a:t>absorption of the </a:t>
                </a:r>
                <a:r>
                  <a:rPr lang="en-US" sz="1750" i="1" dirty="0">
                    <a:solidFill>
                      <a:schemeClr val="tx1">
                        <a:lumMod val="75000"/>
                        <a:lumOff val="25000"/>
                      </a:schemeClr>
                    </a:solidFill>
                    <a:latin typeface="+mn-lt"/>
                    <a:ea typeface="Tahoma" panose="020B0604030504040204" pitchFamily="34" charset="0"/>
                    <a:cs typeface="Tahoma" panose="020B0604030504040204" pitchFamily="34" charset="0"/>
                  </a:rPr>
                  <a:t>η </a:t>
                </a:r>
                <a:r>
                  <a:rPr lang="en-US" sz="1750" dirty="0">
                    <a:solidFill>
                      <a:schemeClr val="tx1">
                        <a:lumMod val="75000"/>
                        <a:lumOff val="25000"/>
                      </a:schemeClr>
                    </a:solidFill>
                    <a:latin typeface="+mn-lt"/>
                    <a:ea typeface="Tahoma" panose="020B0604030504040204" pitchFamily="34" charset="0"/>
                    <a:cs typeface="Tahoma" panose="020B0604030504040204" pitchFamily="34" charset="0"/>
                  </a:rPr>
                  <a:t>meson and excitation of one </a:t>
                </a:r>
                <a:br>
                  <a:rPr lang="pl-PL" sz="1750" dirty="0">
                    <a:solidFill>
                      <a:schemeClr val="tx1">
                        <a:lumMod val="75000"/>
                        <a:lumOff val="25000"/>
                      </a:schemeClr>
                    </a:solidFill>
                    <a:latin typeface="+mn-lt"/>
                    <a:ea typeface="Tahoma" panose="020B0604030504040204" pitchFamily="34" charset="0"/>
                    <a:cs typeface="Tahoma" panose="020B0604030504040204" pitchFamily="34" charset="0"/>
                  </a:rPr>
                </a:br>
                <a:r>
                  <a:rPr lang="en-US" sz="1750" dirty="0">
                    <a:solidFill>
                      <a:schemeClr val="tx1">
                        <a:lumMod val="75000"/>
                        <a:lumOff val="25000"/>
                      </a:schemeClr>
                    </a:solidFill>
                    <a:latin typeface="+mn-lt"/>
                    <a:ea typeface="Tahoma" panose="020B0604030504040204" pitchFamily="34" charset="0"/>
                    <a:cs typeface="Tahoma" panose="020B0604030504040204" pitchFamily="34" charset="0"/>
                  </a:rPr>
                  <a:t>of the</a:t>
                </a:r>
                <a:r>
                  <a:rPr lang="pl-PL" sz="1750" dirty="0">
                    <a:solidFill>
                      <a:schemeClr val="tx1">
                        <a:lumMod val="75000"/>
                        <a:lumOff val="25000"/>
                      </a:schemeClr>
                    </a:solidFill>
                    <a:latin typeface="+mn-lt"/>
                    <a:ea typeface="Tahoma" panose="020B0604030504040204" pitchFamily="34" charset="0"/>
                    <a:cs typeface="Tahoma" panose="020B0604030504040204" pitchFamily="34" charset="0"/>
                  </a:rPr>
                  <a:t> </a:t>
                </a:r>
                <a:r>
                  <a:rPr lang="en-US" sz="1750" dirty="0">
                    <a:solidFill>
                      <a:schemeClr val="tx1">
                        <a:lumMod val="75000"/>
                        <a:lumOff val="25000"/>
                      </a:schemeClr>
                    </a:solidFill>
                    <a:latin typeface="+mn-lt"/>
                    <a:ea typeface="Tahoma" panose="020B0604030504040204" pitchFamily="34" charset="0"/>
                    <a:cs typeface="Tahoma" panose="020B0604030504040204" pitchFamily="34" charset="0"/>
                  </a:rPr>
                  <a:t>nucleons to an </a:t>
                </a:r>
                <a:r>
                  <a:rPr lang="en-US" sz="1750" i="1" dirty="0">
                    <a:solidFill>
                      <a:schemeClr val="tx1">
                        <a:lumMod val="75000"/>
                        <a:lumOff val="25000"/>
                      </a:schemeClr>
                    </a:solidFill>
                    <a:latin typeface="+mn-lt"/>
                    <a:ea typeface="Tahoma" panose="020B0604030504040204" pitchFamily="34" charset="0"/>
                    <a:cs typeface="Tahoma" panose="020B0604030504040204" pitchFamily="34" charset="0"/>
                  </a:rPr>
                  <a:t>N</a:t>
                </a:r>
                <a:r>
                  <a:rPr lang="en-US" sz="1750" dirty="0">
                    <a:solidFill>
                      <a:schemeClr val="tx1">
                        <a:lumMod val="75000"/>
                        <a:lumOff val="25000"/>
                      </a:schemeClr>
                    </a:solidFill>
                    <a:latin typeface="+mn-lt"/>
                    <a:ea typeface="Tahoma" panose="020B0604030504040204" pitchFamily="34" charset="0"/>
                    <a:cs typeface="Tahoma" panose="020B0604030504040204" pitchFamily="34" charset="0"/>
                  </a:rPr>
                  <a:t>* resonance, which subsequently</a:t>
                </a:r>
                <a:r>
                  <a:rPr lang="pl-PL" sz="1750" dirty="0">
                    <a:solidFill>
                      <a:schemeClr val="tx1">
                        <a:lumMod val="75000"/>
                        <a:lumOff val="25000"/>
                      </a:schemeClr>
                    </a:solidFill>
                    <a:latin typeface="+mn-lt"/>
                    <a:ea typeface="Tahoma" panose="020B0604030504040204" pitchFamily="34" charset="0"/>
                    <a:cs typeface="Tahoma" panose="020B0604030504040204" pitchFamily="34" charset="0"/>
                  </a:rPr>
                  <a:t> </a:t>
                </a:r>
                <a:r>
                  <a:rPr lang="en-US" sz="1750" dirty="0">
                    <a:solidFill>
                      <a:schemeClr val="tx1">
                        <a:lumMod val="75000"/>
                        <a:lumOff val="25000"/>
                      </a:schemeClr>
                    </a:solidFill>
                    <a:latin typeface="+mn-lt"/>
                    <a:ea typeface="Tahoma" panose="020B0604030504040204" pitchFamily="34" charset="0"/>
                    <a:cs typeface="Tahoma" panose="020B0604030504040204" pitchFamily="34" charset="0"/>
                  </a:rPr>
                  <a:t>decays into </a:t>
                </a:r>
                <a:r>
                  <a:rPr lang="en-US" sz="1750" i="1" dirty="0">
                    <a:solidFill>
                      <a:schemeClr val="tx1">
                        <a:lumMod val="75000"/>
                        <a:lumOff val="25000"/>
                      </a:schemeClr>
                    </a:solidFill>
                    <a:latin typeface="+mn-lt"/>
                    <a:ea typeface="Tahoma" panose="020B0604030504040204" pitchFamily="34" charset="0"/>
                    <a:cs typeface="Tahoma" panose="020B0604030504040204" pitchFamily="34" charset="0"/>
                  </a:rPr>
                  <a:t>N</a:t>
                </a:r>
                <a:r>
                  <a:rPr lang="en-US" sz="1750" dirty="0">
                    <a:solidFill>
                      <a:schemeClr val="tx1">
                        <a:lumMod val="75000"/>
                        <a:lumOff val="25000"/>
                      </a:schemeClr>
                    </a:solidFill>
                    <a:latin typeface="+mn-lt"/>
                    <a:ea typeface="Tahoma" panose="020B0604030504040204" pitchFamily="34" charset="0"/>
                    <a:cs typeface="Tahoma" panose="020B0604030504040204" pitchFamily="34" charset="0"/>
                  </a:rPr>
                  <a:t>−</a:t>
                </a:r>
                <a:r>
                  <a:rPr lang="en-US" sz="1750" i="1" dirty="0">
                    <a:solidFill>
                      <a:schemeClr val="tx1">
                        <a:lumMod val="75000"/>
                        <a:lumOff val="25000"/>
                      </a:schemeClr>
                    </a:solidFill>
                    <a:latin typeface="+mn-lt"/>
                    <a:ea typeface="Tahoma" panose="020B0604030504040204" pitchFamily="34" charset="0"/>
                    <a:cs typeface="Tahoma" panose="020B0604030504040204" pitchFamily="34" charset="0"/>
                  </a:rPr>
                  <a:t>π </a:t>
                </a:r>
                <a:r>
                  <a:rPr lang="en-US" sz="1750" dirty="0">
                    <a:solidFill>
                      <a:schemeClr val="tx1">
                        <a:lumMod val="75000"/>
                        <a:lumOff val="25000"/>
                      </a:schemeClr>
                    </a:solidFill>
                    <a:latin typeface="+mn-lt"/>
                    <a:ea typeface="Tahoma" panose="020B0604030504040204" pitchFamily="34" charset="0"/>
                    <a:cs typeface="Tahoma" panose="020B0604030504040204" pitchFamily="34" charset="0"/>
                  </a:rPr>
                  <a:t>pair</a:t>
                </a:r>
                <a:r>
                  <a:rPr lang="pl-PL" sz="1750" dirty="0">
                    <a:solidFill>
                      <a:schemeClr val="tx1">
                        <a:lumMod val="75000"/>
                        <a:lumOff val="25000"/>
                      </a:schemeClr>
                    </a:solidFill>
                    <a:latin typeface="+mn-lt"/>
                    <a:ea typeface="Tahoma" panose="020B0604030504040204" pitchFamily="34" charset="0"/>
                    <a:cs typeface="Tahoma" panose="020B0604030504040204" pitchFamily="34" charset="0"/>
                  </a:rPr>
                  <a:t> </a:t>
                </a:r>
                <a:br>
                  <a:rPr lang="pl-PL" sz="1750" dirty="0">
                    <a:solidFill>
                      <a:schemeClr val="tx1">
                        <a:lumMod val="75000"/>
                        <a:lumOff val="25000"/>
                      </a:schemeClr>
                    </a:solidFill>
                    <a:latin typeface="+mn-lt"/>
                    <a:ea typeface="Tahoma" panose="020B0604030504040204" pitchFamily="34" charset="0"/>
                    <a:cs typeface="Tahoma" panose="020B0604030504040204" pitchFamily="34" charset="0"/>
                  </a:rPr>
                </a:br>
                <a:r>
                  <a:rPr lang="pl-PL" sz="1600" dirty="0">
                    <a:solidFill>
                      <a:srgbClr val="003399"/>
                    </a:solidFill>
                    <a:latin typeface="+mn-lt"/>
                    <a:ea typeface="Tahoma" panose="020B0604030504040204" pitchFamily="34" charset="0"/>
                    <a:cs typeface="Tahoma" panose="020B0604030504040204" pitchFamily="34" charset="0"/>
                  </a:rPr>
                  <a:t>(</a:t>
                </a:r>
                <a:r>
                  <a:rPr lang="pl-PL" sz="1600" dirty="0" err="1">
                    <a:solidFill>
                      <a:srgbClr val="003399"/>
                    </a:solidFill>
                    <a:latin typeface="+mn-lt"/>
                    <a:ea typeface="Tahoma" panose="020B0604030504040204" pitchFamily="34" charset="0"/>
                    <a:cs typeface="Tahoma" panose="020B0604030504040204" pitchFamily="34" charset="0"/>
                  </a:rPr>
                  <a:t>e.g</a:t>
                </a:r>
                <a:r>
                  <a:rPr lang="pl-PL" sz="1600" dirty="0">
                    <a:solidFill>
                      <a:srgbClr val="003399"/>
                    </a:solidFill>
                    <a:latin typeface="+mn-lt"/>
                    <a:ea typeface="Tahoma" panose="020B0604030504040204" pitchFamily="34" charset="0"/>
                    <a:cs typeface="Tahoma" panose="020B0604030504040204" pitchFamily="34" charset="0"/>
                  </a:rPr>
                  <a:t>.: </a:t>
                </a:r>
                <a:r>
                  <a:rPr lang="pl-PL" sz="1600" i="1" dirty="0" err="1">
                    <a:solidFill>
                      <a:srgbClr val="003399"/>
                    </a:solidFill>
                    <a:latin typeface="+mn-lt"/>
                    <a:ea typeface="Tahoma" panose="020B0604030504040204" pitchFamily="34" charset="0"/>
                    <a:cs typeface="Tahoma" panose="020B0604030504040204" pitchFamily="34" charset="0"/>
                  </a:rPr>
                  <a:t>pd</a:t>
                </a:r>
                <a:r>
                  <a:rPr lang="pl-PL" sz="1600" i="1" dirty="0">
                    <a:solidFill>
                      <a:srgbClr val="003399"/>
                    </a:solidFill>
                    <a:latin typeface="+mn-lt"/>
                    <a:ea typeface="Tahoma" panose="020B0604030504040204" pitchFamily="34" charset="0"/>
                    <a:cs typeface="Tahoma" panose="020B0604030504040204" pitchFamily="34" charset="0"/>
                  </a:rPr>
                  <a:t> </a:t>
                </a:r>
                <a:r>
                  <a:rPr lang="pl-PL" sz="1600" dirty="0">
                    <a:solidFill>
                      <a:srgbClr val="003399"/>
                    </a:solidFill>
                    <a:latin typeface="+mn-lt"/>
                    <a:ea typeface="Tahoma" panose="020B0604030504040204" pitchFamily="34" charset="0"/>
                    <a:cs typeface="Tahoma" panose="020B0604030504040204" pitchFamily="34" charset="0"/>
                  </a:rPr>
                  <a:t>→ (</a:t>
                </a:r>
                <a:r>
                  <a:rPr lang="pl-PL" sz="1600" baseline="30000" dirty="0">
                    <a:solidFill>
                      <a:srgbClr val="003399"/>
                    </a:solidFill>
                    <a:latin typeface="+mn-lt"/>
                    <a:ea typeface="Tahoma" panose="020B0604030504040204" pitchFamily="34" charset="0"/>
                    <a:cs typeface="Tahoma" panose="020B0604030504040204" pitchFamily="34" charset="0"/>
                  </a:rPr>
                  <a:t>3</a:t>
                </a:r>
                <a:r>
                  <a:rPr lang="pl-PL" sz="1600" dirty="0">
                    <a:solidFill>
                      <a:srgbClr val="003399"/>
                    </a:solidFill>
                    <a:latin typeface="+mn-lt"/>
                    <a:ea typeface="Tahoma" panose="020B0604030504040204" pitchFamily="34" charset="0"/>
                    <a:cs typeface="Tahoma" panose="020B0604030504040204" pitchFamily="34" charset="0"/>
                  </a:rPr>
                  <a:t>He</a:t>
                </a:r>
                <a:r>
                  <a:rPr lang="pl-PL" sz="1600" i="1" dirty="0">
                    <a:solidFill>
                      <a:srgbClr val="003399"/>
                    </a:solidFill>
                    <a:latin typeface="+mn-lt"/>
                    <a:ea typeface="Tahoma" panose="020B0604030504040204" pitchFamily="34" charset="0"/>
                    <a:cs typeface="Tahoma" panose="020B0604030504040204" pitchFamily="34" charset="0"/>
                  </a:rPr>
                  <a:t>-</a:t>
                </a:r>
                <a:r>
                  <a:rPr lang="el-GR" sz="1600" i="1" dirty="0">
                    <a:solidFill>
                      <a:srgbClr val="003399"/>
                    </a:solidFill>
                    <a:latin typeface="+mn-lt"/>
                    <a:ea typeface="Tahoma" panose="020B0604030504040204" pitchFamily="34" charset="0"/>
                    <a:cs typeface="Tahoma" panose="020B0604030504040204" pitchFamily="34" charset="0"/>
                  </a:rPr>
                  <a:t>η</a:t>
                </a:r>
                <a:r>
                  <a:rPr lang="el-GR" sz="1600" dirty="0">
                    <a:solidFill>
                      <a:srgbClr val="003399"/>
                    </a:solidFill>
                    <a:latin typeface="+mn-lt"/>
                    <a:ea typeface="Tahoma" panose="020B0604030504040204" pitchFamily="34" charset="0"/>
                    <a:cs typeface="Tahoma" panose="020B0604030504040204" pitchFamily="34" charset="0"/>
                  </a:rPr>
                  <a:t>)</a:t>
                </a:r>
                <a:r>
                  <a:rPr lang="pl-PL" sz="1600" i="1" baseline="-25000" dirty="0" err="1">
                    <a:solidFill>
                      <a:srgbClr val="003399"/>
                    </a:solidFill>
                    <a:latin typeface="+mn-lt"/>
                    <a:ea typeface="Tahoma" panose="020B0604030504040204" pitchFamily="34" charset="0"/>
                    <a:cs typeface="Tahoma" panose="020B0604030504040204" pitchFamily="34" charset="0"/>
                  </a:rPr>
                  <a:t>bound</a:t>
                </a:r>
                <a:r>
                  <a:rPr lang="pl-PL" sz="1600" i="1" dirty="0">
                    <a:solidFill>
                      <a:srgbClr val="003399"/>
                    </a:solidFill>
                    <a:latin typeface="+mn-lt"/>
                    <a:ea typeface="Tahoma" panose="020B0604030504040204" pitchFamily="34" charset="0"/>
                    <a:cs typeface="Tahoma" panose="020B0604030504040204" pitchFamily="34" charset="0"/>
                  </a:rPr>
                  <a:t> </a:t>
                </a:r>
                <a:r>
                  <a:rPr lang="pl-PL" sz="1600" dirty="0">
                    <a:solidFill>
                      <a:srgbClr val="003399"/>
                    </a:solidFill>
                    <a:latin typeface="+mn-lt"/>
                    <a:ea typeface="Tahoma" panose="020B0604030504040204" pitchFamily="34" charset="0"/>
                    <a:cs typeface="Tahoma" panose="020B0604030504040204" pitchFamily="34" charset="0"/>
                  </a:rPr>
                  <a:t>→ </a:t>
                </a:r>
                <a:r>
                  <a:rPr lang="pl-PL" sz="1600" i="1" dirty="0" err="1">
                    <a:solidFill>
                      <a:srgbClr val="003399"/>
                    </a:solidFill>
                    <a:latin typeface="+mn-lt"/>
                    <a:ea typeface="Tahoma" panose="020B0604030504040204" pitchFamily="34" charset="0"/>
                    <a:cs typeface="Tahoma" panose="020B0604030504040204" pitchFamily="34" charset="0"/>
                  </a:rPr>
                  <a:t>pd</a:t>
                </a:r>
                <a:r>
                  <a:rPr lang="el-GR" sz="1600" i="1" dirty="0">
                    <a:solidFill>
                      <a:srgbClr val="003399"/>
                    </a:solidFill>
                    <a:latin typeface="+mn-lt"/>
                    <a:ea typeface="Tahoma" panose="020B0604030504040204" pitchFamily="34" charset="0"/>
                    <a:cs typeface="Tahoma" panose="020B0604030504040204" pitchFamily="34" charset="0"/>
                  </a:rPr>
                  <a:t>π</a:t>
                </a:r>
                <a:r>
                  <a:rPr lang="el-GR" sz="1600" baseline="30000" dirty="0">
                    <a:solidFill>
                      <a:srgbClr val="003399"/>
                    </a:solidFill>
                    <a:latin typeface="+mn-lt"/>
                    <a:ea typeface="Tahoma" panose="020B0604030504040204" pitchFamily="34" charset="0"/>
                    <a:cs typeface="Tahoma" panose="020B0604030504040204" pitchFamily="34" charset="0"/>
                  </a:rPr>
                  <a:t>0</a:t>
                </a:r>
                <a:r>
                  <a:rPr lang="pl-PL" sz="1600" dirty="0">
                    <a:solidFill>
                      <a:srgbClr val="003399"/>
                    </a:solidFill>
                    <a:latin typeface="+mn-lt"/>
                    <a:ea typeface="Tahoma" panose="020B0604030504040204" pitchFamily="34" charset="0"/>
                    <a:cs typeface="Tahoma" panose="020B0604030504040204" pitchFamily="34" charset="0"/>
                  </a:rPr>
                  <a:t>);</a:t>
                </a:r>
                <a:endParaRPr lang="pl-PL" sz="1600" baseline="30000" dirty="0">
                  <a:solidFill>
                    <a:srgbClr val="003399"/>
                  </a:solidFill>
                  <a:latin typeface="+mn-lt"/>
                  <a:ea typeface="Tahoma" panose="020B0604030504040204" pitchFamily="34" charset="0"/>
                  <a:cs typeface="Tahoma" panose="020B0604030504040204" pitchFamily="34" charset="0"/>
                </a:endParaRPr>
              </a:p>
              <a:p>
                <a:pPr marL="285750" indent="-285750">
                  <a:lnSpc>
                    <a:spcPct val="108000"/>
                  </a:lnSpc>
                  <a:buClr>
                    <a:srgbClr val="003399"/>
                  </a:buClr>
                  <a:buFont typeface="Wingdings" panose="05000000000000000000" pitchFamily="2" charset="2"/>
                  <a:buChar char="Ø"/>
                </a:pPr>
                <a:r>
                  <a:rPr lang="en-US" sz="1750" dirty="0">
                    <a:solidFill>
                      <a:schemeClr val="tx1">
                        <a:lumMod val="75000"/>
                        <a:lumOff val="25000"/>
                      </a:schemeClr>
                    </a:solidFill>
                    <a:latin typeface="+mn-lt"/>
                    <a:ea typeface="Tahoma" panose="020B0604030504040204" pitchFamily="34" charset="0"/>
                    <a:cs typeface="Tahoma" panose="020B0604030504040204" pitchFamily="34" charset="0"/>
                  </a:rPr>
                  <a:t>decay of the </a:t>
                </a:r>
                <a:r>
                  <a:rPr lang="en-US" sz="1750" i="1" dirty="0">
                    <a:solidFill>
                      <a:schemeClr val="tx1">
                        <a:lumMod val="75000"/>
                        <a:lumOff val="25000"/>
                      </a:schemeClr>
                    </a:solidFill>
                    <a:latin typeface="+mn-lt"/>
                    <a:ea typeface="Tahoma" panose="020B0604030504040204" pitchFamily="34" charset="0"/>
                    <a:cs typeface="Tahoma" panose="020B0604030504040204" pitchFamily="34" charset="0"/>
                  </a:rPr>
                  <a:t>η </a:t>
                </a:r>
                <a:r>
                  <a:rPr lang="en-US" sz="1750" dirty="0">
                    <a:solidFill>
                      <a:schemeClr val="tx1">
                        <a:lumMod val="75000"/>
                        <a:lumOff val="25000"/>
                      </a:schemeClr>
                    </a:solidFill>
                    <a:latin typeface="+mn-lt"/>
                    <a:ea typeface="Tahoma" panose="020B0604030504040204" pitchFamily="34" charset="0"/>
                    <a:cs typeface="Tahoma" panose="020B0604030504040204" pitchFamily="34" charset="0"/>
                  </a:rPr>
                  <a:t>meson while "orbiting" around </a:t>
                </a:r>
                <a:br>
                  <a:rPr lang="pl-PL" sz="1750" dirty="0">
                    <a:solidFill>
                      <a:schemeClr val="tx1">
                        <a:lumMod val="75000"/>
                        <a:lumOff val="25000"/>
                      </a:schemeClr>
                    </a:solidFill>
                    <a:latin typeface="+mn-lt"/>
                    <a:ea typeface="Tahoma" panose="020B0604030504040204" pitchFamily="34" charset="0"/>
                    <a:cs typeface="Tahoma" panose="020B0604030504040204" pitchFamily="34" charset="0"/>
                  </a:rPr>
                </a:br>
                <a:r>
                  <a:rPr lang="en-US" sz="1750" dirty="0">
                    <a:solidFill>
                      <a:schemeClr val="tx1">
                        <a:lumMod val="75000"/>
                        <a:lumOff val="25000"/>
                      </a:schemeClr>
                    </a:solidFill>
                    <a:latin typeface="+mn-lt"/>
                    <a:ea typeface="Tahoma" panose="020B0604030504040204" pitchFamily="34" charset="0"/>
                    <a:cs typeface="Tahoma" panose="020B0604030504040204" pitchFamily="34" charset="0"/>
                  </a:rPr>
                  <a:t>a nucleus</a:t>
                </a:r>
                <a:r>
                  <a:rPr lang="pl-PL" sz="1750"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sz="1600" dirty="0">
                    <a:solidFill>
                      <a:srgbClr val="003399"/>
                    </a:solidFill>
                    <a:latin typeface="+mn-lt"/>
                    <a:ea typeface="Tahoma" panose="020B0604030504040204" pitchFamily="34" charset="0"/>
                    <a:cs typeface="Tahoma" panose="020B0604030504040204" pitchFamily="34" charset="0"/>
                  </a:rPr>
                  <a:t>(</a:t>
                </a:r>
                <a:r>
                  <a:rPr lang="pl-PL" sz="1600" dirty="0" err="1">
                    <a:solidFill>
                      <a:srgbClr val="003399"/>
                    </a:solidFill>
                    <a:latin typeface="+mn-lt"/>
                    <a:ea typeface="Tahoma" panose="020B0604030504040204" pitchFamily="34" charset="0"/>
                    <a:cs typeface="Tahoma" panose="020B0604030504040204" pitchFamily="34" charset="0"/>
                  </a:rPr>
                  <a:t>e.g</a:t>
                </a:r>
                <a:r>
                  <a:rPr lang="pl-PL" sz="1600" dirty="0">
                    <a:solidFill>
                      <a:srgbClr val="003399"/>
                    </a:solidFill>
                    <a:latin typeface="+mn-lt"/>
                    <a:ea typeface="Tahoma" panose="020B0604030504040204" pitchFamily="34" charset="0"/>
                    <a:cs typeface="Tahoma" panose="020B0604030504040204" pitchFamily="34" charset="0"/>
                  </a:rPr>
                  <a:t>.: </a:t>
                </a:r>
                <a:r>
                  <a:rPr lang="pl-PL" sz="1600" i="1" dirty="0" err="1">
                    <a:solidFill>
                      <a:srgbClr val="003399"/>
                    </a:solidFill>
                    <a:latin typeface="+mn-lt"/>
                    <a:ea typeface="Tahoma" panose="020B0604030504040204" pitchFamily="34" charset="0"/>
                    <a:cs typeface="Tahoma" panose="020B0604030504040204" pitchFamily="34" charset="0"/>
                  </a:rPr>
                  <a:t>pd</a:t>
                </a:r>
                <a:r>
                  <a:rPr lang="pl-PL" sz="1600" i="1" dirty="0">
                    <a:solidFill>
                      <a:srgbClr val="003399"/>
                    </a:solidFill>
                    <a:latin typeface="+mn-lt"/>
                    <a:ea typeface="Tahoma" panose="020B0604030504040204" pitchFamily="34" charset="0"/>
                    <a:cs typeface="Tahoma" panose="020B0604030504040204" pitchFamily="34" charset="0"/>
                  </a:rPr>
                  <a:t> → </a:t>
                </a:r>
                <a:r>
                  <a:rPr lang="pl-PL" sz="1600" dirty="0">
                    <a:solidFill>
                      <a:srgbClr val="003399"/>
                    </a:solidFill>
                    <a:latin typeface="+mn-lt"/>
                    <a:ea typeface="Tahoma" panose="020B0604030504040204" pitchFamily="34" charset="0"/>
                    <a:cs typeface="Tahoma" panose="020B0604030504040204" pitchFamily="34" charset="0"/>
                  </a:rPr>
                  <a:t>(</a:t>
                </a:r>
                <a:r>
                  <a:rPr lang="pl-PL" sz="1600" baseline="30000" dirty="0">
                    <a:solidFill>
                      <a:srgbClr val="003399"/>
                    </a:solidFill>
                    <a:latin typeface="+mn-lt"/>
                    <a:ea typeface="Tahoma" panose="020B0604030504040204" pitchFamily="34" charset="0"/>
                    <a:cs typeface="Tahoma" panose="020B0604030504040204" pitchFamily="34" charset="0"/>
                  </a:rPr>
                  <a:t>3</a:t>
                </a:r>
                <a:r>
                  <a:rPr lang="pl-PL" sz="1600" dirty="0">
                    <a:solidFill>
                      <a:srgbClr val="003399"/>
                    </a:solidFill>
                    <a:latin typeface="+mn-lt"/>
                    <a:ea typeface="Tahoma" panose="020B0604030504040204" pitchFamily="34" charset="0"/>
                    <a:cs typeface="Tahoma" panose="020B0604030504040204" pitchFamily="34" charset="0"/>
                  </a:rPr>
                  <a:t>He</a:t>
                </a:r>
                <a:r>
                  <a:rPr lang="pl-PL" sz="1600" i="1" dirty="0">
                    <a:solidFill>
                      <a:srgbClr val="003399"/>
                    </a:solidFill>
                    <a:latin typeface="+mn-lt"/>
                    <a:ea typeface="Tahoma" panose="020B0604030504040204" pitchFamily="34" charset="0"/>
                    <a:cs typeface="Tahoma" panose="020B0604030504040204" pitchFamily="34" charset="0"/>
                  </a:rPr>
                  <a:t>-</a:t>
                </a:r>
                <a:r>
                  <a:rPr lang="el-GR" sz="1600" i="1" dirty="0">
                    <a:solidFill>
                      <a:srgbClr val="003399"/>
                    </a:solidFill>
                    <a:latin typeface="+mn-lt"/>
                    <a:ea typeface="Tahoma" panose="020B0604030504040204" pitchFamily="34" charset="0"/>
                    <a:cs typeface="Tahoma" panose="020B0604030504040204" pitchFamily="34" charset="0"/>
                  </a:rPr>
                  <a:t>η</a:t>
                </a:r>
                <a:r>
                  <a:rPr lang="el-GR" sz="1600" dirty="0">
                    <a:solidFill>
                      <a:srgbClr val="003399"/>
                    </a:solidFill>
                    <a:latin typeface="+mn-lt"/>
                    <a:ea typeface="Tahoma" panose="020B0604030504040204" pitchFamily="34" charset="0"/>
                    <a:cs typeface="Tahoma" panose="020B0604030504040204" pitchFamily="34" charset="0"/>
                  </a:rPr>
                  <a:t>)</a:t>
                </a:r>
                <a:r>
                  <a:rPr lang="pl-PL" sz="1600" i="1" baseline="-25000" dirty="0" err="1">
                    <a:solidFill>
                      <a:srgbClr val="003399"/>
                    </a:solidFill>
                    <a:latin typeface="+mn-lt"/>
                    <a:ea typeface="Tahoma" panose="020B0604030504040204" pitchFamily="34" charset="0"/>
                    <a:cs typeface="Tahoma" panose="020B0604030504040204" pitchFamily="34" charset="0"/>
                  </a:rPr>
                  <a:t>bound</a:t>
                </a:r>
                <a:r>
                  <a:rPr lang="pl-PL" sz="1600" i="1" dirty="0">
                    <a:solidFill>
                      <a:srgbClr val="003399"/>
                    </a:solidFill>
                    <a:latin typeface="+mn-lt"/>
                    <a:ea typeface="Tahoma" panose="020B0604030504040204" pitchFamily="34" charset="0"/>
                    <a:cs typeface="Tahoma" panose="020B0604030504040204" pitchFamily="34" charset="0"/>
                  </a:rPr>
                  <a:t> </a:t>
                </a:r>
                <a:r>
                  <a:rPr lang="pl-PL" sz="1600" dirty="0">
                    <a:solidFill>
                      <a:srgbClr val="003399"/>
                    </a:solidFill>
                    <a:latin typeface="+mn-lt"/>
                    <a:ea typeface="Tahoma" panose="020B0604030504040204" pitchFamily="34" charset="0"/>
                    <a:cs typeface="Tahoma" panose="020B0604030504040204" pitchFamily="34" charset="0"/>
                  </a:rPr>
                  <a:t>→ </a:t>
                </a:r>
                <a:r>
                  <a:rPr lang="pl-PL" sz="1600" baseline="30000" dirty="0">
                    <a:solidFill>
                      <a:srgbClr val="003399"/>
                    </a:solidFill>
                    <a:latin typeface="+mn-lt"/>
                    <a:ea typeface="Tahoma" panose="020B0604030504040204" pitchFamily="34" charset="0"/>
                    <a:cs typeface="Tahoma" panose="020B0604030504040204" pitchFamily="34" charset="0"/>
                  </a:rPr>
                  <a:t>3</a:t>
                </a:r>
                <a:r>
                  <a:rPr lang="pl-PL" sz="1600" dirty="0">
                    <a:solidFill>
                      <a:srgbClr val="003399"/>
                    </a:solidFill>
                    <a:latin typeface="+mn-lt"/>
                    <a:ea typeface="Tahoma" panose="020B0604030504040204" pitchFamily="34" charset="0"/>
                    <a:cs typeface="Tahoma" panose="020B0604030504040204" pitchFamily="34" charset="0"/>
                  </a:rPr>
                  <a:t>He</a:t>
                </a:r>
                <a:r>
                  <a:rPr lang="el-GR" sz="1600" i="1" dirty="0">
                    <a:solidFill>
                      <a:srgbClr val="003399"/>
                    </a:solidFill>
                    <a:latin typeface="+mn-lt"/>
                    <a:ea typeface="Tahoma" panose="020B0604030504040204" pitchFamily="34" charset="0"/>
                    <a:cs typeface="Tahoma" panose="020B0604030504040204" pitchFamily="34" charset="0"/>
                  </a:rPr>
                  <a:t>γγ</a:t>
                </a:r>
                <a:r>
                  <a:rPr lang="pl-PL" sz="1600" dirty="0">
                    <a:solidFill>
                      <a:srgbClr val="003399"/>
                    </a:solidFill>
                    <a:latin typeface="+mn-lt"/>
                    <a:ea typeface="Tahoma" panose="020B0604030504040204" pitchFamily="34" charset="0"/>
                    <a:cs typeface="Tahoma" panose="020B0604030504040204" pitchFamily="34" charset="0"/>
                  </a:rPr>
                  <a:t>);</a:t>
                </a:r>
                <a:endParaRPr lang="pl-PL" sz="1750" dirty="0">
                  <a:solidFill>
                    <a:srgbClr val="003399"/>
                  </a:solidFill>
                  <a:latin typeface="+mn-lt"/>
                  <a:ea typeface="Tahoma" panose="020B0604030504040204" pitchFamily="34" charset="0"/>
                  <a:cs typeface="Tahoma" panose="020B0604030504040204" pitchFamily="34" charset="0"/>
                </a:endParaRPr>
              </a:p>
              <a:p>
                <a:pPr marL="285750" indent="-285750">
                  <a:lnSpc>
                    <a:spcPct val="108000"/>
                  </a:lnSpc>
                  <a:buClr>
                    <a:srgbClr val="003399"/>
                  </a:buClr>
                  <a:buFont typeface="Wingdings" panose="05000000000000000000" pitchFamily="2" charset="2"/>
                  <a:buChar char="Ø"/>
                </a:pPr>
                <a:r>
                  <a:rPr lang="en-US" sz="1750" i="1" dirty="0">
                    <a:latin typeface="+mn-lt"/>
                  </a:rPr>
                  <a:t>η</a:t>
                </a:r>
                <a:r>
                  <a:rPr lang="pl-PL" sz="1750" dirty="0">
                    <a:latin typeface="+mn-lt"/>
                  </a:rPr>
                  <a:t> </a:t>
                </a:r>
                <a:r>
                  <a:rPr lang="en-US" sz="1750" dirty="0">
                    <a:latin typeface="+mn-lt"/>
                  </a:rPr>
                  <a:t>meson absorption by few nucleons </a:t>
                </a:r>
                <a:br>
                  <a:rPr lang="pl-PL" sz="1750" dirty="0">
                    <a:latin typeface="+mn-lt"/>
                  </a:rPr>
                </a:br>
                <a:r>
                  <a:rPr lang="pl-PL" sz="1600" dirty="0">
                    <a:solidFill>
                      <a:srgbClr val="003399"/>
                    </a:solidFill>
                    <a:latin typeface="+mn-lt"/>
                  </a:rPr>
                  <a:t>(</a:t>
                </a:r>
                <a:r>
                  <a:rPr lang="en-US" sz="1600" dirty="0">
                    <a:solidFill>
                      <a:srgbClr val="003399"/>
                    </a:solidFill>
                    <a:latin typeface="+mn-lt"/>
                  </a:rPr>
                  <a:t>e.g.: </a:t>
                </a:r>
                <a:r>
                  <a:rPr lang="en-US" sz="1600" i="1" dirty="0">
                    <a:solidFill>
                      <a:srgbClr val="003399"/>
                    </a:solidFill>
                    <a:latin typeface="+mn-lt"/>
                  </a:rPr>
                  <a:t>pd</a:t>
                </a:r>
                <a:r>
                  <a:rPr lang="en-US" sz="1600" dirty="0">
                    <a:solidFill>
                      <a:srgbClr val="003399"/>
                    </a:solidFill>
                    <a:latin typeface="+mn-lt"/>
                  </a:rPr>
                  <a:t> → </a:t>
                </a:r>
                <a:r>
                  <a:rPr lang="pl-PL" sz="1600" dirty="0">
                    <a:solidFill>
                      <a:srgbClr val="003399"/>
                    </a:solidFill>
                    <a:latin typeface="+mn-lt"/>
                    <a:ea typeface="Tahoma" panose="020B0604030504040204" pitchFamily="34" charset="0"/>
                    <a:cs typeface="Tahoma" panose="020B0604030504040204" pitchFamily="34" charset="0"/>
                  </a:rPr>
                  <a:t>(</a:t>
                </a:r>
                <a:r>
                  <a:rPr lang="pl-PL" sz="1600" baseline="30000" dirty="0">
                    <a:solidFill>
                      <a:srgbClr val="003399"/>
                    </a:solidFill>
                    <a:latin typeface="+mn-lt"/>
                    <a:ea typeface="Tahoma" panose="020B0604030504040204" pitchFamily="34" charset="0"/>
                    <a:cs typeface="Tahoma" panose="020B0604030504040204" pitchFamily="34" charset="0"/>
                  </a:rPr>
                  <a:t>3</a:t>
                </a:r>
                <a:r>
                  <a:rPr lang="pl-PL" sz="1600" dirty="0">
                    <a:solidFill>
                      <a:srgbClr val="003399"/>
                    </a:solidFill>
                    <a:latin typeface="+mn-lt"/>
                    <a:ea typeface="Tahoma" panose="020B0604030504040204" pitchFamily="34" charset="0"/>
                    <a:cs typeface="Tahoma" panose="020B0604030504040204" pitchFamily="34" charset="0"/>
                  </a:rPr>
                  <a:t>He</a:t>
                </a:r>
                <a:r>
                  <a:rPr lang="pl-PL" sz="1600" i="1" dirty="0">
                    <a:solidFill>
                      <a:srgbClr val="003399"/>
                    </a:solidFill>
                    <a:latin typeface="+mn-lt"/>
                    <a:ea typeface="Tahoma" panose="020B0604030504040204" pitchFamily="34" charset="0"/>
                    <a:cs typeface="Tahoma" panose="020B0604030504040204" pitchFamily="34" charset="0"/>
                  </a:rPr>
                  <a:t>-</a:t>
                </a:r>
                <a:r>
                  <a:rPr lang="el-GR" sz="1600" i="1" dirty="0">
                    <a:solidFill>
                      <a:srgbClr val="003399"/>
                    </a:solidFill>
                    <a:latin typeface="+mn-lt"/>
                    <a:ea typeface="Tahoma" panose="020B0604030504040204" pitchFamily="34" charset="0"/>
                    <a:cs typeface="Tahoma" panose="020B0604030504040204" pitchFamily="34" charset="0"/>
                  </a:rPr>
                  <a:t>η</a:t>
                </a:r>
                <a:r>
                  <a:rPr lang="el-GR" sz="1600" dirty="0">
                    <a:solidFill>
                      <a:srgbClr val="003399"/>
                    </a:solidFill>
                    <a:latin typeface="+mn-lt"/>
                    <a:ea typeface="Tahoma" panose="020B0604030504040204" pitchFamily="34" charset="0"/>
                    <a:cs typeface="Tahoma" panose="020B0604030504040204" pitchFamily="34" charset="0"/>
                  </a:rPr>
                  <a:t>)</a:t>
                </a:r>
                <a:r>
                  <a:rPr lang="pl-PL" sz="1600" i="1" baseline="-25000" dirty="0" err="1">
                    <a:solidFill>
                      <a:srgbClr val="003399"/>
                    </a:solidFill>
                    <a:latin typeface="+mn-lt"/>
                    <a:ea typeface="Tahoma" panose="020B0604030504040204" pitchFamily="34" charset="0"/>
                    <a:cs typeface="Tahoma" panose="020B0604030504040204" pitchFamily="34" charset="0"/>
                  </a:rPr>
                  <a:t>bound</a:t>
                </a:r>
                <a:r>
                  <a:rPr lang="en-US" sz="1600" dirty="0">
                    <a:solidFill>
                      <a:srgbClr val="003399"/>
                    </a:solidFill>
                    <a:latin typeface="+mn-lt"/>
                  </a:rPr>
                  <a:t> →</a:t>
                </a:r>
                <a:r>
                  <a:rPr lang="en-US" sz="1600" i="1" dirty="0">
                    <a:solidFill>
                      <a:srgbClr val="003399"/>
                    </a:solidFill>
                    <a:latin typeface="+mn-lt"/>
                  </a:rPr>
                  <a:t> </a:t>
                </a:r>
                <a:r>
                  <a:rPr lang="en-US" sz="1600" i="1" dirty="0" err="1">
                    <a:solidFill>
                      <a:srgbClr val="003399"/>
                    </a:solidFill>
                    <a:latin typeface="+mn-lt"/>
                  </a:rPr>
                  <a:t>ppn</a:t>
                </a:r>
                <a:r>
                  <a:rPr lang="pl-PL" sz="1600" dirty="0">
                    <a:solidFill>
                      <a:srgbClr val="003399"/>
                    </a:solidFill>
                    <a:latin typeface="+mn-lt"/>
                  </a:rPr>
                  <a:t>).</a:t>
                </a:r>
                <a:r>
                  <a:rPr lang="pl-PL" dirty="0">
                    <a:solidFill>
                      <a:srgbClr val="005CA7"/>
                    </a:solidFill>
                  </a:rPr>
                  <a:t> </a:t>
                </a:r>
                <a:endParaRPr lang="pl-PL" dirty="0">
                  <a:solidFill>
                    <a:srgbClr val="003399"/>
                  </a:solidFill>
                  <a:latin typeface="+mn-lt"/>
                  <a:ea typeface="Tahoma" panose="020B0604030504040204" pitchFamily="34" charset="0"/>
                  <a:cs typeface="Tahoma" panose="020B0604030504040204" pitchFamily="34" charset="0"/>
                </a:endParaRPr>
              </a:p>
            </p:txBody>
          </p:sp>
        </mc:Choice>
        <mc:Fallback>
          <p:sp>
            <p:nvSpPr>
              <p:cNvPr id="120837" name="Text Box 5">
                <a:extLst>
                  <a:ext uri="{FF2B5EF4-FFF2-40B4-BE49-F238E27FC236}">
                    <a16:creationId xmlns:a16="http://schemas.microsoft.com/office/drawing/2014/main" id="{C7A2C4D5-7416-4C45-8309-1402D597A572}"/>
                  </a:ext>
                </a:extLst>
              </p:cNvPr>
              <p:cNvSpPr txBox="1">
                <a:spLocks noRot="1" noChangeAspect="1" noMove="1" noResize="1" noEditPoints="1" noAdjustHandles="1" noChangeArrowheads="1" noChangeShapeType="1" noTextEdit="1"/>
              </p:cNvSpPr>
              <p:nvPr/>
            </p:nvSpPr>
            <p:spPr bwMode="auto">
              <a:xfrm>
                <a:off x="381000" y="1196752"/>
                <a:ext cx="5775176" cy="4954883"/>
              </a:xfrm>
              <a:prstGeom prst="rect">
                <a:avLst/>
              </a:prstGeom>
              <a:blipFill>
                <a:blip r:embed="rId3"/>
                <a:stretch>
                  <a:fillRect l="-1267" t="-615" r="-422" b="-49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pl-PL">
                    <a:noFill/>
                  </a:rPr>
                  <a:t> </a:t>
                </a:r>
              </a:p>
            </p:txBody>
          </p:sp>
        </mc:Fallback>
      </mc:AlternateContent>
      <p:sp>
        <p:nvSpPr>
          <p:cNvPr id="2" name="Prostokąt 1">
            <a:extLst>
              <a:ext uri="{FF2B5EF4-FFF2-40B4-BE49-F238E27FC236}">
                <a16:creationId xmlns:a16="http://schemas.microsoft.com/office/drawing/2014/main" id="{BCF7138A-2AD6-4CCC-B471-43CDD8236A86}"/>
              </a:ext>
            </a:extLst>
          </p:cNvPr>
          <p:cNvSpPr/>
          <p:nvPr/>
        </p:nvSpPr>
        <p:spPr>
          <a:xfrm>
            <a:off x="0" y="6569968"/>
            <a:ext cx="9144000" cy="288032"/>
          </a:xfrm>
          <a:prstGeom prst="rect">
            <a:avLst/>
          </a:prstGeom>
          <a:solidFill>
            <a:srgbClr val="005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Aleksander Khreptak			</a:t>
            </a:r>
            <a:r>
              <a:rPr lang="en-US" sz="14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Search for </a:t>
            </a:r>
            <a:r>
              <a:rPr lang="en-US" sz="1200" b="1" i="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η</a:t>
            </a:r>
            <a:r>
              <a:rPr lang="en-US"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-mesic </a:t>
            </a:r>
            <a:r>
              <a:rPr lang="pl-PL" sz="1200" b="1" baseline="30000"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3</a:t>
            </a:r>
            <a:r>
              <a:rPr lang="pl-PL"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He</a:t>
            </a:r>
            <a:endPar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6" name="Symbol zastępczy numeru slajdu 5">
            <a:extLst>
              <a:ext uri="{FF2B5EF4-FFF2-40B4-BE49-F238E27FC236}">
                <a16:creationId xmlns:a16="http://schemas.microsoft.com/office/drawing/2014/main" id="{9EE1092F-7522-4CA3-A3E1-DF7123B8AA53}"/>
              </a:ext>
            </a:extLst>
          </p:cNvPr>
          <p:cNvSpPr>
            <a:spLocks noGrp="1"/>
          </p:cNvSpPr>
          <p:nvPr>
            <p:ph type="sldNum" sz="quarter" idx="12"/>
          </p:nvPr>
        </p:nvSpPr>
        <p:spPr>
          <a:xfrm>
            <a:off x="6553200" y="6553150"/>
            <a:ext cx="2133600" cy="476250"/>
          </a:xfrm>
        </p:spPr>
        <p:txBody>
          <a:bodyPr/>
          <a:lstStyle/>
          <a:p>
            <a:fld id="{61C96D73-D5AB-40D4-97B7-84A1C65BADB8}" type="slidenum">
              <a:rPr lang="en-US" altLang="pl-PL" smtClean="0">
                <a:solidFill>
                  <a:schemeClr val="bg1"/>
                </a:solidFill>
                <a:latin typeface="Tahoma" panose="020B0604030504040204" pitchFamily="34" charset="0"/>
                <a:ea typeface="Tahoma" panose="020B0604030504040204" pitchFamily="34" charset="0"/>
                <a:cs typeface="Tahoma" panose="020B0604030504040204" pitchFamily="34" charset="0"/>
              </a:rPr>
              <a:pPr/>
              <a:t>5</a:t>
            </a:fld>
            <a:endParaRPr lang="en-US" alt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Obraz 6">
            <a:extLst>
              <a:ext uri="{FF2B5EF4-FFF2-40B4-BE49-F238E27FC236}">
                <a16:creationId xmlns:a16="http://schemas.microsoft.com/office/drawing/2014/main" id="{8A3DA1B5-8230-4B16-BA2E-9F3F781D32B3}"/>
              </a:ext>
            </a:extLst>
          </p:cNvPr>
          <p:cNvPicPr>
            <a:picLocks noChangeAspect="1"/>
          </p:cNvPicPr>
          <p:nvPr/>
        </p:nvPicPr>
        <p:blipFill>
          <a:blip r:embed="rId4"/>
          <a:stretch>
            <a:fillRect/>
          </a:stretch>
        </p:blipFill>
        <p:spPr>
          <a:xfrm>
            <a:off x="6156464" y="1845040"/>
            <a:ext cx="2592000" cy="1944000"/>
          </a:xfrm>
          <a:prstGeom prst="rect">
            <a:avLst/>
          </a:prstGeom>
        </p:spPr>
      </p:pic>
      <p:pic>
        <p:nvPicPr>
          <p:cNvPr id="8" name="Obraz 7">
            <a:extLst>
              <a:ext uri="{FF2B5EF4-FFF2-40B4-BE49-F238E27FC236}">
                <a16:creationId xmlns:a16="http://schemas.microsoft.com/office/drawing/2014/main" id="{BA71741A-D245-4D66-B1F2-685FC2B18EC5}"/>
              </a:ext>
            </a:extLst>
          </p:cNvPr>
          <p:cNvPicPr>
            <a:picLocks noChangeAspect="1"/>
          </p:cNvPicPr>
          <p:nvPr/>
        </p:nvPicPr>
        <p:blipFill rotWithShape="1">
          <a:blip r:embed="rId5"/>
          <a:srcRect r="19791"/>
          <a:stretch/>
        </p:blipFill>
        <p:spPr>
          <a:xfrm>
            <a:off x="6156464" y="4221088"/>
            <a:ext cx="2592000" cy="1944000"/>
          </a:xfrm>
          <a:prstGeom prst="rect">
            <a:avLst/>
          </a:prstGeom>
        </p:spPr>
      </p:pic>
      <p:sp>
        <p:nvSpPr>
          <p:cNvPr id="9" name="Strzałka: w prawo 8">
            <a:extLst>
              <a:ext uri="{FF2B5EF4-FFF2-40B4-BE49-F238E27FC236}">
                <a16:creationId xmlns:a16="http://schemas.microsoft.com/office/drawing/2014/main" id="{5B02C33D-2C48-4C25-B7D6-17D8A23AC3B9}"/>
              </a:ext>
            </a:extLst>
          </p:cNvPr>
          <p:cNvSpPr/>
          <p:nvPr/>
        </p:nvSpPr>
        <p:spPr>
          <a:xfrm rot="12513825">
            <a:off x="6892417" y="2476444"/>
            <a:ext cx="576064" cy="216024"/>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084BD74F-77F0-4A06-A95B-B3DC71B7CCA2}"/>
              </a:ext>
            </a:extLst>
          </p:cNvPr>
          <p:cNvSpPr txBox="1"/>
          <p:nvPr/>
        </p:nvSpPr>
        <p:spPr>
          <a:xfrm>
            <a:off x="381000" y="6165304"/>
            <a:ext cx="7287344" cy="338554"/>
          </a:xfrm>
          <a:prstGeom prst="rect">
            <a:avLst/>
          </a:prstGeom>
          <a:noFill/>
        </p:spPr>
        <p:txBody>
          <a:bodyPr wrap="square" rtlCol="0">
            <a:spAutoFit/>
          </a:bodyPr>
          <a:lstStyle/>
          <a:p>
            <a:r>
              <a:rPr lang="pl-PL" sz="1600" dirty="0">
                <a:solidFill>
                  <a:srgbClr val="005CA7"/>
                </a:solidFill>
              </a:rPr>
              <a:t>[3] P. Moskal, W. Krzemień, M. </a:t>
            </a:r>
            <a:r>
              <a:rPr lang="pl-PL" sz="1600" dirty="0" err="1">
                <a:solidFill>
                  <a:srgbClr val="005CA7"/>
                </a:solidFill>
              </a:rPr>
              <a:t>Skurzok</a:t>
            </a:r>
            <a:r>
              <a:rPr lang="pl-PL" sz="1600" dirty="0">
                <a:solidFill>
                  <a:srgbClr val="005CA7"/>
                </a:solidFill>
              </a:rPr>
              <a:t>, COSY </a:t>
            </a:r>
            <a:r>
              <a:rPr lang="pl-PL" sz="1600" dirty="0" err="1">
                <a:solidFill>
                  <a:srgbClr val="005CA7"/>
                </a:solidFill>
              </a:rPr>
              <a:t>proposal</a:t>
            </a:r>
            <a:r>
              <a:rPr lang="pl-PL" sz="1600" dirty="0">
                <a:solidFill>
                  <a:srgbClr val="005CA7"/>
                </a:solidFill>
              </a:rPr>
              <a:t> No. 186.3 (2014)</a:t>
            </a:r>
          </a:p>
        </p:txBody>
      </p:sp>
    </p:spTree>
    <p:extLst>
      <p:ext uri="{BB962C8B-B14F-4D97-AF65-F5344CB8AC3E}">
        <p14:creationId xmlns:p14="http://schemas.microsoft.com/office/powerpoint/2010/main" val="2205999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4">
            <a:extLst>
              <a:ext uri="{FF2B5EF4-FFF2-40B4-BE49-F238E27FC236}">
                <a16:creationId xmlns:a16="http://schemas.microsoft.com/office/drawing/2014/main" id="{AF876A9D-213C-46DD-859A-E7E80AFDBD7B}"/>
              </a:ext>
            </a:extLst>
          </p:cNvPr>
          <p:cNvSpPr txBox="1">
            <a:spLocks noChangeArrowheads="1"/>
          </p:cNvSpPr>
          <p:nvPr/>
        </p:nvSpPr>
        <p:spPr bwMode="auto">
          <a:xfrm>
            <a:off x="381000" y="13716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l-PL" altLang="pl-PL" sz="2400">
              <a:latin typeface="Times New Roman" panose="02020603050405020304" pitchFamily="18" charset="0"/>
            </a:endParaRPr>
          </a:p>
        </p:txBody>
      </p:sp>
      <p:sp>
        <p:nvSpPr>
          <p:cNvPr id="120837" name="Text Box 5">
            <a:extLst>
              <a:ext uri="{FF2B5EF4-FFF2-40B4-BE49-F238E27FC236}">
                <a16:creationId xmlns:a16="http://schemas.microsoft.com/office/drawing/2014/main" id="{C7A2C4D5-7416-4C45-8309-1402D597A572}"/>
              </a:ext>
            </a:extLst>
          </p:cNvPr>
          <p:cNvSpPr txBox="1">
            <a:spLocks noChangeArrowheads="1"/>
          </p:cNvSpPr>
          <p:nvPr/>
        </p:nvSpPr>
        <p:spPr bwMode="auto">
          <a:xfrm>
            <a:off x="381000" y="1447800"/>
            <a:ext cx="83820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Experimental</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a:t>
            </a: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method</a:t>
            </a:r>
            <a:endPar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endParaRPr>
          </a:p>
          <a:p>
            <a:pPr>
              <a:spcBef>
                <a:spcPts val="1200"/>
              </a:spcBef>
            </a:pPr>
            <a:r>
              <a:rPr lang="en-US" dirty="0">
                <a:solidFill>
                  <a:schemeClr val="tx1">
                    <a:lumMod val="75000"/>
                    <a:lumOff val="25000"/>
                  </a:schemeClr>
                </a:solidFill>
                <a:latin typeface="+mn-lt"/>
              </a:rPr>
              <a:t>The signatures of the </a:t>
            </a:r>
            <a:r>
              <a:rPr lang="en-US" i="1" dirty="0">
                <a:solidFill>
                  <a:schemeClr val="tx1">
                    <a:lumMod val="75000"/>
                    <a:lumOff val="25000"/>
                  </a:schemeClr>
                </a:solidFill>
                <a:latin typeface="+mn-lt"/>
              </a:rPr>
              <a:t>η</a:t>
            </a:r>
            <a:r>
              <a:rPr lang="en-US" dirty="0">
                <a:solidFill>
                  <a:schemeClr val="tx1">
                    <a:lumMod val="75000"/>
                    <a:lumOff val="25000"/>
                  </a:schemeClr>
                </a:solidFill>
                <a:latin typeface="+mn-lt"/>
              </a:rPr>
              <a:t>-mesic nuclei are searched for by</a:t>
            </a:r>
            <a:r>
              <a:rPr lang="pl-PL" dirty="0">
                <a:solidFill>
                  <a:schemeClr val="tx1">
                    <a:lumMod val="75000"/>
                    <a:lumOff val="25000"/>
                  </a:schemeClr>
                </a:solidFill>
                <a:latin typeface="+mn-lt"/>
              </a:rPr>
              <a:t> </a:t>
            </a:r>
            <a:r>
              <a:rPr lang="en-US" dirty="0">
                <a:solidFill>
                  <a:schemeClr val="tx1">
                    <a:lumMod val="75000"/>
                    <a:lumOff val="25000"/>
                  </a:schemeClr>
                </a:solidFill>
                <a:latin typeface="+mn-lt"/>
              </a:rPr>
              <a:t>studying the excitation function for the chosen </a:t>
            </a:r>
            <a:r>
              <a:rPr lang="pl-PL" dirty="0">
                <a:solidFill>
                  <a:schemeClr val="tx1">
                    <a:lumMod val="75000"/>
                    <a:lumOff val="25000"/>
                  </a:schemeClr>
                </a:solidFill>
                <a:latin typeface="+mn-lt"/>
              </a:rPr>
              <a:t>d</a:t>
            </a:r>
            <a:r>
              <a:rPr lang="en-US" dirty="0" err="1">
                <a:solidFill>
                  <a:schemeClr val="tx1">
                    <a:lumMod val="75000"/>
                    <a:lumOff val="25000"/>
                  </a:schemeClr>
                </a:solidFill>
                <a:latin typeface="+mn-lt"/>
              </a:rPr>
              <a:t>ecay</a:t>
            </a:r>
            <a:r>
              <a:rPr lang="pl-PL" dirty="0">
                <a:solidFill>
                  <a:schemeClr val="tx1">
                    <a:lumMod val="75000"/>
                    <a:lumOff val="25000"/>
                  </a:schemeClr>
                </a:solidFill>
                <a:latin typeface="+mn-lt"/>
              </a:rPr>
              <a:t> </a:t>
            </a:r>
            <a:r>
              <a:rPr lang="en-US" dirty="0">
                <a:solidFill>
                  <a:schemeClr val="tx1">
                    <a:lumMod val="75000"/>
                    <a:lumOff val="25000"/>
                  </a:schemeClr>
                </a:solidFill>
                <a:latin typeface="+mn-lt"/>
              </a:rPr>
              <a:t>channels of the </a:t>
            </a:r>
            <a:r>
              <a:rPr lang="pl-PL" baseline="30000" dirty="0">
                <a:solidFill>
                  <a:schemeClr val="tx1">
                    <a:lumMod val="75000"/>
                    <a:lumOff val="25000"/>
                  </a:schemeClr>
                </a:solidFill>
                <a:latin typeface="+mn-lt"/>
              </a:rPr>
              <a:t>3</a:t>
            </a:r>
            <a:r>
              <a:rPr lang="en-US" dirty="0">
                <a:solidFill>
                  <a:schemeClr val="tx1">
                    <a:lumMod val="75000"/>
                    <a:lumOff val="25000"/>
                  </a:schemeClr>
                </a:solidFill>
                <a:latin typeface="+mn-lt"/>
              </a:rPr>
              <a:t>He-</a:t>
            </a:r>
            <a:r>
              <a:rPr lang="en-US" i="1" dirty="0">
                <a:solidFill>
                  <a:schemeClr val="tx1">
                    <a:lumMod val="75000"/>
                    <a:lumOff val="25000"/>
                  </a:schemeClr>
                </a:solidFill>
                <a:latin typeface="+mn-lt"/>
              </a:rPr>
              <a:t>η</a:t>
            </a:r>
            <a:r>
              <a:rPr lang="en-US" dirty="0">
                <a:solidFill>
                  <a:schemeClr val="tx1">
                    <a:lumMod val="75000"/>
                    <a:lumOff val="25000"/>
                  </a:schemeClr>
                </a:solidFill>
                <a:latin typeface="+mn-lt"/>
              </a:rPr>
              <a:t> system in the vicinity of the </a:t>
            </a:r>
            <a:r>
              <a:rPr lang="en-US" i="1" dirty="0">
                <a:solidFill>
                  <a:schemeClr val="tx1">
                    <a:lumMod val="75000"/>
                    <a:lumOff val="25000"/>
                  </a:schemeClr>
                </a:solidFill>
                <a:latin typeface="+mn-lt"/>
              </a:rPr>
              <a:t>η</a:t>
            </a:r>
            <a:r>
              <a:rPr lang="pl-PL" dirty="0">
                <a:solidFill>
                  <a:schemeClr val="tx1">
                    <a:lumMod val="75000"/>
                    <a:lumOff val="25000"/>
                  </a:schemeClr>
                </a:solidFill>
                <a:latin typeface="+mn-lt"/>
              </a:rPr>
              <a:t> </a:t>
            </a:r>
            <a:r>
              <a:rPr lang="pl-PL" dirty="0" err="1">
                <a:solidFill>
                  <a:schemeClr val="tx1">
                    <a:lumMod val="75000"/>
                    <a:lumOff val="25000"/>
                  </a:schemeClr>
                </a:solidFill>
                <a:latin typeface="+mn-lt"/>
              </a:rPr>
              <a:t>production</a:t>
            </a:r>
            <a:r>
              <a:rPr lang="pl-PL" dirty="0">
                <a:solidFill>
                  <a:schemeClr val="tx1">
                    <a:lumMod val="75000"/>
                    <a:lumOff val="25000"/>
                  </a:schemeClr>
                </a:solidFill>
                <a:latin typeface="+mn-lt"/>
              </a:rPr>
              <a:t> </a:t>
            </a:r>
            <a:r>
              <a:rPr lang="pl-PL" dirty="0" err="1">
                <a:solidFill>
                  <a:schemeClr val="tx1">
                    <a:lumMod val="75000"/>
                    <a:lumOff val="25000"/>
                  </a:schemeClr>
                </a:solidFill>
                <a:latin typeface="+mn-lt"/>
              </a:rPr>
              <a:t>threshold</a:t>
            </a:r>
            <a:endParaRPr lang="pl-PL" dirty="0">
              <a:solidFill>
                <a:schemeClr val="tx1">
                  <a:lumMod val="75000"/>
                  <a:lumOff val="25000"/>
                </a:schemeClr>
              </a:solidFill>
              <a:latin typeface="+mn-lt"/>
            </a:endParaRPr>
          </a:p>
          <a:p>
            <a:pPr>
              <a:spcBef>
                <a:spcPts val="1200"/>
              </a:spcBef>
            </a:pPr>
            <a:endParaRPr lang="pl-PL" altLang="pl-PL" sz="1600" dirty="0">
              <a:solidFill>
                <a:schemeClr val="tx1">
                  <a:lumMod val="75000"/>
                  <a:lumOff val="25000"/>
                </a:schemeClr>
              </a:solidFill>
              <a:latin typeface="+mn-lt"/>
            </a:endParaRPr>
          </a:p>
          <a:p>
            <a:pPr>
              <a:spcBef>
                <a:spcPts val="1200"/>
              </a:spcBef>
            </a:pPr>
            <a:endParaRPr lang="pl-PL" altLang="pl-PL" sz="1600" dirty="0">
              <a:solidFill>
                <a:schemeClr val="tx1">
                  <a:lumMod val="75000"/>
                  <a:lumOff val="25000"/>
                </a:schemeClr>
              </a:solidFill>
              <a:latin typeface="+mn-lt"/>
            </a:endParaRPr>
          </a:p>
          <a:p>
            <a:pPr>
              <a:spcBef>
                <a:spcPts val="1200"/>
              </a:spcBef>
            </a:pPr>
            <a:endParaRPr lang="pl-PL" altLang="pl-PL" sz="1600" dirty="0">
              <a:solidFill>
                <a:schemeClr val="tx1">
                  <a:lumMod val="75000"/>
                  <a:lumOff val="25000"/>
                </a:schemeClr>
              </a:solidFill>
              <a:latin typeface="+mn-lt"/>
            </a:endParaRPr>
          </a:p>
          <a:p>
            <a:pPr>
              <a:spcBef>
                <a:spcPts val="1200"/>
              </a:spcBef>
            </a:pPr>
            <a:endParaRPr lang="pl-PL" altLang="pl-PL" sz="1600" dirty="0">
              <a:solidFill>
                <a:schemeClr val="tx1">
                  <a:lumMod val="75000"/>
                  <a:lumOff val="25000"/>
                </a:schemeClr>
              </a:solidFill>
              <a:latin typeface="+mn-lt"/>
            </a:endParaRPr>
          </a:p>
          <a:p>
            <a:pPr>
              <a:spcBef>
                <a:spcPts val="1200"/>
              </a:spcBef>
            </a:pPr>
            <a:endParaRPr lang="pl-PL" altLang="pl-PL" sz="1600" dirty="0">
              <a:solidFill>
                <a:schemeClr val="tx1">
                  <a:lumMod val="75000"/>
                  <a:lumOff val="25000"/>
                </a:schemeClr>
              </a:solidFill>
              <a:latin typeface="+mn-lt"/>
            </a:endParaRPr>
          </a:p>
          <a:p>
            <a:pPr>
              <a:spcBef>
                <a:spcPts val="1200"/>
              </a:spcBef>
            </a:pPr>
            <a:endParaRPr lang="pl-PL" altLang="pl-PL" sz="1600" dirty="0">
              <a:solidFill>
                <a:schemeClr val="tx1">
                  <a:lumMod val="75000"/>
                  <a:lumOff val="25000"/>
                </a:schemeClr>
              </a:solidFill>
              <a:latin typeface="+mn-lt"/>
            </a:endParaRPr>
          </a:p>
          <a:p>
            <a:pPr>
              <a:spcBef>
                <a:spcPts val="1200"/>
              </a:spcBef>
            </a:pPr>
            <a:endParaRPr lang="pl-PL" altLang="pl-PL" sz="1600" dirty="0">
              <a:solidFill>
                <a:schemeClr val="tx1">
                  <a:lumMod val="75000"/>
                  <a:lumOff val="25000"/>
                </a:schemeClr>
              </a:solidFill>
              <a:latin typeface="+mn-lt"/>
            </a:endParaRPr>
          </a:p>
          <a:p>
            <a:pPr lvl="0" algn="ctr">
              <a:spcBef>
                <a:spcPts val="0"/>
              </a:spcBef>
              <a:buClr>
                <a:srgbClr val="353535"/>
              </a:buClr>
              <a:buSzPct val="25000"/>
            </a:pPr>
            <a:r>
              <a:rPr lang="en-US" i="1" dirty="0">
                <a:solidFill>
                  <a:srgbClr val="0000FF"/>
                </a:solidFill>
                <a:latin typeface="+mn-lt"/>
              </a:rPr>
              <a:t>pd → p</a:t>
            </a:r>
            <a:r>
              <a:rPr lang="pl-PL" i="1" dirty="0">
                <a:solidFill>
                  <a:srgbClr val="0000FF"/>
                </a:solidFill>
                <a:latin typeface="+mn-lt"/>
              </a:rPr>
              <a:t>d</a:t>
            </a:r>
            <a:r>
              <a:rPr lang="en-US" i="1" dirty="0">
                <a:solidFill>
                  <a:srgbClr val="0000FF"/>
                </a:solidFill>
                <a:latin typeface="+mn-lt"/>
              </a:rPr>
              <a:t>π</a:t>
            </a:r>
            <a:r>
              <a:rPr lang="en-US" baseline="30000" dirty="0">
                <a:solidFill>
                  <a:srgbClr val="0000FF"/>
                </a:solidFill>
                <a:latin typeface="+mn-lt"/>
              </a:rPr>
              <a:t>0</a:t>
            </a:r>
            <a:r>
              <a:rPr lang="pl-PL" dirty="0">
                <a:solidFill>
                  <a:srgbClr val="0000FF"/>
                </a:solidFill>
                <a:latin typeface="+mn-lt"/>
              </a:rPr>
              <a:t> </a:t>
            </a:r>
            <a:r>
              <a:rPr lang="en-US" dirty="0">
                <a:solidFill>
                  <a:srgbClr val="0000FF"/>
                </a:solidFill>
                <a:latin typeface="+mn-lt"/>
              </a:rPr>
              <a:t>and </a:t>
            </a:r>
            <a:r>
              <a:rPr lang="en-US" i="1" dirty="0">
                <a:solidFill>
                  <a:srgbClr val="0000FF"/>
                </a:solidFill>
                <a:latin typeface="+mn-lt"/>
              </a:rPr>
              <a:t>pd</a:t>
            </a:r>
            <a:r>
              <a:rPr lang="en-US" dirty="0">
                <a:solidFill>
                  <a:srgbClr val="0000FF"/>
                </a:solidFill>
                <a:latin typeface="+mn-lt"/>
              </a:rPr>
              <a:t> → (</a:t>
            </a:r>
            <a:r>
              <a:rPr lang="en-US" baseline="30000" dirty="0">
                <a:solidFill>
                  <a:srgbClr val="0000FF"/>
                </a:solidFill>
                <a:latin typeface="+mn-lt"/>
              </a:rPr>
              <a:t>3</a:t>
            </a:r>
            <a:r>
              <a:rPr lang="en-US" dirty="0">
                <a:solidFill>
                  <a:srgbClr val="0000FF"/>
                </a:solidFill>
                <a:latin typeface="+mn-lt"/>
              </a:rPr>
              <a:t>He-</a:t>
            </a:r>
            <a:r>
              <a:rPr lang="en-US" i="1" dirty="0">
                <a:solidFill>
                  <a:srgbClr val="0000FF"/>
                </a:solidFill>
                <a:latin typeface="+mn-lt"/>
              </a:rPr>
              <a:t>η</a:t>
            </a:r>
            <a:r>
              <a:rPr lang="en-US" dirty="0">
                <a:solidFill>
                  <a:srgbClr val="0000FF"/>
                </a:solidFill>
                <a:latin typeface="+mn-lt"/>
              </a:rPr>
              <a:t>)</a:t>
            </a:r>
            <a:r>
              <a:rPr lang="pl-PL" baseline="-25000" dirty="0" err="1">
                <a:solidFill>
                  <a:srgbClr val="0000FF"/>
                </a:solidFill>
                <a:latin typeface="+mn-lt"/>
              </a:rPr>
              <a:t>bound</a:t>
            </a:r>
            <a:r>
              <a:rPr lang="en-US" dirty="0">
                <a:solidFill>
                  <a:srgbClr val="0000FF"/>
                </a:solidFill>
                <a:latin typeface="+mn-lt"/>
              </a:rPr>
              <a:t> → </a:t>
            </a:r>
            <a:r>
              <a:rPr lang="en-US" i="1" dirty="0">
                <a:solidFill>
                  <a:srgbClr val="0000FF"/>
                </a:solidFill>
                <a:latin typeface="+mn-lt"/>
              </a:rPr>
              <a:t>p</a:t>
            </a:r>
            <a:r>
              <a:rPr lang="pl-PL" i="1" dirty="0">
                <a:solidFill>
                  <a:srgbClr val="0000FF"/>
                </a:solidFill>
                <a:latin typeface="+mn-lt"/>
              </a:rPr>
              <a:t>d</a:t>
            </a:r>
            <a:r>
              <a:rPr lang="en-US" i="1" dirty="0">
                <a:solidFill>
                  <a:srgbClr val="0000FF"/>
                </a:solidFill>
                <a:latin typeface="+mn-lt"/>
              </a:rPr>
              <a:t>π</a:t>
            </a:r>
            <a:r>
              <a:rPr lang="en-US" baseline="30000" dirty="0">
                <a:solidFill>
                  <a:srgbClr val="0000FF"/>
                </a:solidFill>
                <a:latin typeface="+mn-lt"/>
              </a:rPr>
              <a:t>0</a:t>
            </a:r>
          </a:p>
          <a:p>
            <a:pPr lvl="0" algn="ctr">
              <a:spcBef>
                <a:spcPts val="0"/>
              </a:spcBef>
              <a:buClr>
                <a:srgbClr val="353535"/>
              </a:buClr>
              <a:buSzPct val="25000"/>
            </a:pPr>
            <a:r>
              <a:rPr lang="en-US" i="1" dirty="0">
                <a:solidFill>
                  <a:schemeClr val="tx1">
                    <a:lumMod val="75000"/>
                    <a:lumOff val="25000"/>
                  </a:schemeClr>
                </a:solidFill>
                <a:latin typeface="+mn-lt"/>
              </a:rPr>
              <a:t>pd → p</a:t>
            </a:r>
            <a:r>
              <a:rPr lang="pl-PL" i="1" dirty="0">
                <a:solidFill>
                  <a:schemeClr val="tx1">
                    <a:lumMod val="75000"/>
                    <a:lumOff val="25000"/>
                  </a:schemeClr>
                </a:solidFill>
                <a:latin typeface="+mn-lt"/>
              </a:rPr>
              <a:t>d</a:t>
            </a:r>
            <a:r>
              <a:rPr lang="en-US" i="1" dirty="0">
                <a:solidFill>
                  <a:schemeClr val="tx1">
                    <a:lumMod val="75000"/>
                    <a:lumOff val="25000"/>
                  </a:schemeClr>
                </a:solidFill>
                <a:latin typeface="+mn-lt"/>
              </a:rPr>
              <a:t>π</a:t>
            </a:r>
            <a:r>
              <a:rPr lang="en-US" baseline="30000" dirty="0">
                <a:solidFill>
                  <a:schemeClr val="tx1">
                    <a:lumMod val="75000"/>
                    <a:lumOff val="25000"/>
                  </a:schemeClr>
                </a:solidFill>
                <a:latin typeface="+mn-lt"/>
              </a:rPr>
              <a:t>0</a:t>
            </a:r>
          </a:p>
          <a:p>
            <a:pPr lvl="0" algn="ctr">
              <a:spcBef>
                <a:spcPts val="0"/>
              </a:spcBef>
              <a:buClr>
                <a:srgbClr val="353535"/>
              </a:buClr>
              <a:buSzPct val="25000"/>
            </a:pPr>
            <a:r>
              <a:rPr lang="en-US" i="1" dirty="0">
                <a:solidFill>
                  <a:srgbClr val="FF0000"/>
                </a:solidFill>
                <a:latin typeface="+mn-lt"/>
              </a:rPr>
              <a:t>pd</a:t>
            </a:r>
            <a:r>
              <a:rPr lang="en-US" dirty="0">
                <a:solidFill>
                  <a:srgbClr val="FF0000"/>
                </a:solidFill>
                <a:latin typeface="+mn-lt"/>
              </a:rPr>
              <a:t> → (</a:t>
            </a:r>
            <a:r>
              <a:rPr lang="en-US" baseline="30000" dirty="0">
                <a:solidFill>
                  <a:srgbClr val="FF0000"/>
                </a:solidFill>
                <a:latin typeface="+mn-lt"/>
              </a:rPr>
              <a:t>3</a:t>
            </a:r>
            <a:r>
              <a:rPr lang="en-US" dirty="0">
                <a:solidFill>
                  <a:srgbClr val="FF0000"/>
                </a:solidFill>
                <a:latin typeface="+mn-lt"/>
              </a:rPr>
              <a:t>He-</a:t>
            </a:r>
            <a:r>
              <a:rPr lang="en-US" i="1" dirty="0">
                <a:solidFill>
                  <a:srgbClr val="FF0000"/>
                </a:solidFill>
                <a:latin typeface="+mn-lt"/>
              </a:rPr>
              <a:t>η</a:t>
            </a:r>
            <a:r>
              <a:rPr lang="en-US" dirty="0">
                <a:solidFill>
                  <a:srgbClr val="FF0000"/>
                </a:solidFill>
                <a:latin typeface="+mn-lt"/>
              </a:rPr>
              <a:t>)</a:t>
            </a:r>
            <a:r>
              <a:rPr lang="pl-PL" baseline="-25000" dirty="0" err="1">
                <a:solidFill>
                  <a:srgbClr val="FF0000"/>
                </a:solidFill>
                <a:latin typeface="+mn-lt"/>
              </a:rPr>
              <a:t>bound</a:t>
            </a:r>
            <a:r>
              <a:rPr lang="en-US" dirty="0">
                <a:solidFill>
                  <a:srgbClr val="FF0000"/>
                </a:solidFill>
                <a:latin typeface="+mn-lt"/>
              </a:rPr>
              <a:t> → </a:t>
            </a:r>
            <a:r>
              <a:rPr lang="en-US" i="1" dirty="0">
                <a:solidFill>
                  <a:srgbClr val="FF0000"/>
                </a:solidFill>
                <a:latin typeface="+mn-lt"/>
              </a:rPr>
              <a:t>p</a:t>
            </a:r>
            <a:r>
              <a:rPr lang="pl-PL" i="1" dirty="0">
                <a:solidFill>
                  <a:srgbClr val="FF0000"/>
                </a:solidFill>
                <a:latin typeface="+mn-lt"/>
              </a:rPr>
              <a:t>d</a:t>
            </a:r>
            <a:r>
              <a:rPr lang="en-US" i="1" dirty="0">
                <a:solidFill>
                  <a:srgbClr val="FF0000"/>
                </a:solidFill>
                <a:latin typeface="+mn-lt"/>
              </a:rPr>
              <a:t>π</a:t>
            </a:r>
            <a:r>
              <a:rPr lang="en-US" baseline="30000" dirty="0">
                <a:solidFill>
                  <a:srgbClr val="FF0000"/>
                </a:solidFill>
                <a:latin typeface="+mn-lt"/>
              </a:rPr>
              <a:t>0</a:t>
            </a:r>
          </a:p>
        </p:txBody>
      </p:sp>
      <p:sp>
        <p:nvSpPr>
          <p:cNvPr id="2" name="Prostokąt 1">
            <a:extLst>
              <a:ext uri="{FF2B5EF4-FFF2-40B4-BE49-F238E27FC236}">
                <a16:creationId xmlns:a16="http://schemas.microsoft.com/office/drawing/2014/main" id="{BCF7138A-2AD6-4CCC-B471-43CDD8236A86}"/>
              </a:ext>
            </a:extLst>
          </p:cNvPr>
          <p:cNvSpPr/>
          <p:nvPr/>
        </p:nvSpPr>
        <p:spPr>
          <a:xfrm>
            <a:off x="0" y="6569968"/>
            <a:ext cx="9144000" cy="288032"/>
          </a:xfrm>
          <a:prstGeom prst="rect">
            <a:avLst/>
          </a:prstGeom>
          <a:solidFill>
            <a:srgbClr val="005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Aleksander Khreptak			</a:t>
            </a:r>
            <a:r>
              <a:rPr lang="en-US" sz="14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Search for </a:t>
            </a:r>
            <a:r>
              <a:rPr lang="en-US" sz="1200" b="1" i="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η</a:t>
            </a:r>
            <a:r>
              <a:rPr lang="en-US"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-mesic </a:t>
            </a:r>
            <a:r>
              <a:rPr lang="pl-PL" sz="1200" b="1" baseline="30000"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3</a:t>
            </a:r>
            <a:r>
              <a:rPr lang="pl-PL"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He</a:t>
            </a:r>
            <a:endPar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6" name="Symbol zastępczy numeru slajdu 5">
            <a:extLst>
              <a:ext uri="{FF2B5EF4-FFF2-40B4-BE49-F238E27FC236}">
                <a16:creationId xmlns:a16="http://schemas.microsoft.com/office/drawing/2014/main" id="{9EE1092F-7522-4CA3-A3E1-DF7123B8AA53}"/>
              </a:ext>
            </a:extLst>
          </p:cNvPr>
          <p:cNvSpPr>
            <a:spLocks noGrp="1"/>
          </p:cNvSpPr>
          <p:nvPr>
            <p:ph type="sldNum" sz="quarter" idx="12"/>
          </p:nvPr>
        </p:nvSpPr>
        <p:spPr>
          <a:xfrm>
            <a:off x="6553200" y="6553150"/>
            <a:ext cx="2133600" cy="476250"/>
          </a:xfrm>
        </p:spPr>
        <p:txBody>
          <a:bodyPr/>
          <a:lstStyle/>
          <a:p>
            <a:fld id="{61C96D73-D5AB-40D4-97B7-84A1C65BADB8}" type="slidenum">
              <a:rPr lang="en-US" altLang="pl-PL" smtClean="0">
                <a:solidFill>
                  <a:schemeClr val="bg1"/>
                </a:solidFill>
                <a:latin typeface="Tahoma" panose="020B0604030504040204" pitchFamily="34" charset="0"/>
                <a:ea typeface="Tahoma" panose="020B0604030504040204" pitchFamily="34" charset="0"/>
                <a:cs typeface="Tahoma" panose="020B0604030504040204" pitchFamily="34" charset="0"/>
              </a:rPr>
              <a:pPr/>
              <a:t>6</a:t>
            </a:fld>
            <a:endParaRPr lang="en-US" alt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Shape 422">
            <a:extLst>
              <a:ext uri="{FF2B5EF4-FFF2-40B4-BE49-F238E27FC236}">
                <a16:creationId xmlns:a16="http://schemas.microsoft.com/office/drawing/2014/main" id="{F97241E4-2B50-43FE-9B03-B992FC5F9049}"/>
              </a:ext>
            </a:extLst>
          </p:cNvPr>
          <p:cNvPicPr preferRelativeResize="0"/>
          <p:nvPr/>
        </p:nvPicPr>
        <p:blipFill rotWithShape="1">
          <a:blip r:embed="rId3">
            <a:alphaModFix/>
          </a:blip>
          <a:srcRect b="10297"/>
          <a:stretch/>
        </p:blipFill>
        <p:spPr>
          <a:xfrm>
            <a:off x="2676000" y="2852936"/>
            <a:ext cx="3792000" cy="2373600"/>
          </a:xfrm>
          <a:prstGeom prst="rect">
            <a:avLst/>
          </a:prstGeom>
          <a:noFill/>
          <a:ln>
            <a:noFill/>
          </a:ln>
        </p:spPr>
      </p:pic>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id="{DEAFC8D3-1902-4CF2-B379-C4C37AF01570}"/>
                  </a:ext>
                </a:extLst>
              </p:cNvPr>
              <p:cNvSpPr txBox="1"/>
              <p:nvPr/>
            </p:nvSpPr>
            <p:spPr>
              <a:xfrm>
                <a:off x="5436096" y="5259367"/>
                <a:ext cx="1088568" cy="232051"/>
              </a:xfrm>
              <a:prstGeom prst="rect">
                <a:avLst/>
              </a:prstGeom>
              <a:noFill/>
            </p:spPr>
            <p:txBody>
              <a:bodyPr wrap="none" lIns="0" tIns="0" rIns="0" bIns="0" rtlCol="0">
                <a:spAutoFit/>
              </a:bodyPr>
              <a:lstStyle/>
              <a:p>
                <a14:m>
                  <m:oMath xmlns:m="http://schemas.openxmlformats.org/officeDocument/2006/math">
                    <m:rad>
                      <m:radPr>
                        <m:degHide m:val="on"/>
                        <m:ctrlPr>
                          <a:rPr lang="pl-PL" sz="1400" i="1" smtClean="0">
                            <a:latin typeface="Cambria Math" panose="02040503050406030204" pitchFamily="18" charset="0"/>
                          </a:rPr>
                        </m:ctrlPr>
                      </m:radPr>
                      <m:deg/>
                      <m:e>
                        <m:sSub>
                          <m:sSubPr>
                            <m:ctrlPr>
                              <a:rPr lang="pl-PL" sz="1400" i="1" smtClean="0">
                                <a:latin typeface="Cambria Math" panose="02040503050406030204" pitchFamily="18" charset="0"/>
                              </a:rPr>
                            </m:ctrlPr>
                          </m:sSubPr>
                          <m:e>
                            <m:r>
                              <a:rPr lang="pl-PL" sz="1400" b="0" i="1" smtClean="0">
                                <a:latin typeface="Cambria Math" panose="02040503050406030204" pitchFamily="18" charset="0"/>
                              </a:rPr>
                              <m:t>𝑠</m:t>
                            </m:r>
                          </m:e>
                          <m:sub>
                            <m:r>
                              <a:rPr lang="pl-PL" sz="1400" b="0" i="1" smtClean="0">
                                <a:latin typeface="Cambria Math" panose="02040503050406030204" pitchFamily="18" charset="0"/>
                              </a:rPr>
                              <m:t>𝑝𝑑</m:t>
                            </m:r>
                          </m:sub>
                        </m:sSub>
                      </m:e>
                    </m:rad>
                  </m:oMath>
                </a14:m>
                <a:r>
                  <a:rPr lang="pl-PL" sz="1400" dirty="0"/>
                  <a:t> [</a:t>
                </a:r>
                <a:r>
                  <a:rPr lang="pl-PL" sz="1400" dirty="0" err="1"/>
                  <a:t>GeV</a:t>
                </a:r>
                <a:r>
                  <a:rPr lang="pl-PL" sz="1400" dirty="0"/>
                  <a:t>/c</a:t>
                </a:r>
                <a:r>
                  <a:rPr lang="pl-PL" sz="1400" baseline="30000" dirty="0"/>
                  <a:t>2</a:t>
                </a:r>
                <a:r>
                  <a:rPr lang="pl-PL" sz="1400" dirty="0"/>
                  <a:t>]</a:t>
                </a:r>
              </a:p>
            </p:txBody>
          </p:sp>
        </mc:Choice>
        <mc:Fallback xmlns="">
          <p:sp>
            <p:nvSpPr>
              <p:cNvPr id="4" name="pole tekstowe 3">
                <a:extLst>
                  <a:ext uri="{FF2B5EF4-FFF2-40B4-BE49-F238E27FC236}">
                    <a16:creationId xmlns:a16="http://schemas.microsoft.com/office/drawing/2014/main" id="{DEAFC8D3-1902-4CF2-B379-C4C37AF01570}"/>
                  </a:ext>
                </a:extLst>
              </p:cNvPr>
              <p:cNvSpPr txBox="1">
                <a:spLocks noRot="1" noChangeAspect="1" noMove="1" noResize="1" noEditPoints="1" noAdjustHandles="1" noChangeArrowheads="1" noChangeShapeType="1" noTextEdit="1"/>
              </p:cNvSpPr>
              <p:nvPr/>
            </p:nvSpPr>
            <p:spPr>
              <a:xfrm>
                <a:off x="5436096" y="5259367"/>
                <a:ext cx="1088568" cy="232051"/>
              </a:xfrm>
              <a:prstGeom prst="rect">
                <a:avLst/>
              </a:prstGeom>
              <a:blipFill>
                <a:blip r:embed="rId4"/>
                <a:stretch>
                  <a:fillRect t="-23684" r="-9551" b="-39474"/>
                </a:stretch>
              </a:blipFill>
            </p:spPr>
            <p:txBody>
              <a:bodyPr/>
              <a:lstStyle/>
              <a:p>
                <a:r>
                  <a:rPr lang="pl-PL">
                    <a:noFill/>
                  </a:rPr>
                  <a:t> </a:t>
                </a:r>
              </a:p>
            </p:txBody>
          </p:sp>
        </mc:Fallback>
      </mc:AlternateContent>
    </p:spTree>
    <p:extLst>
      <p:ext uri="{BB962C8B-B14F-4D97-AF65-F5344CB8AC3E}">
        <p14:creationId xmlns:p14="http://schemas.microsoft.com/office/powerpoint/2010/main" val="2955252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4">
            <a:extLst>
              <a:ext uri="{FF2B5EF4-FFF2-40B4-BE49-F238E27FC236}">
                <a16:creationId xmlns:a16="http://schemas.microsoft.com/office/drawing/2014/main" id="{AF876A9D-213C-46DD-859A-E7E80AFDBD7B}"/>
              </a:ext>
            </a:extLst>
          </p:cNvPr>
          <p:cNvSpPr txBox="1">
            <a:spLocks noChangeArrowheads="1"/>
          </p:cNvSpPr>
          <p:nvPr/>
        </p:nvSpPr>
        <p:spPr bwMode="auto">
          <a:xfrm>
            <a:off x="381000" y="13716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l-PL" altLang="pl-PL" sz="2400">
              <a:latin typeface="Times New Roman" panose="02020603050405020304" pitchFamily="18" charset="0"/>
            </a:endParaRPr>
          </a:p>
        </p:txBody>
      </p:sp>
      <p:sp>
        <p:nvSpPr>
          <p:cNvPr id="120837" name="Text Box 5">
            <a:extLst>
              <a:ext uri="{FF2B5EF4-FFF2-40B4-BE49-F238E27FC236}">
                <a16:creationId xmlns:a16="http://schemas.microsoft.com/office/drawing/2014/main" id="{C7A2C4D5-7416-4C45-8309-1402D597A572}"/>
              </a:ext>
            </a:extLst>
          </p:cNvPr>
          <p:cNvSpPr txBox="1">
            <a:spLocks noChangeArrowheads="1"/>
          </p:cNvSpPr>
          <p:nvPr/>
        </p:nvSpPr>
        <p:spPr bwMode="auto">
          <a:xfrm>
            <a:off x="381000" y="1447800"/>
            <a:ext cx="8382000" cy="3235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Data </a:t>
            </a: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analysis</a:t>
            </a:r>
            <a:r>
              <a:rPr lang="pl-PL" sz="2000" b="1" dirty="0">
                <a:solidFill>
                  <a:srgbClr val="003399"/>
                </a:solidFill>
                <a:effectLst>
                  <a:outerShdw blurRad="38100" dist="38100" dir="2700000" algn="tl">
                    <a:srgbClr val="000000">
                      <a:alpha val="43137"/>
                    </a:srgbClr>
                  </a:outerShdw>
                </a:effectLst>
                <a:latin typeface="+mj-lt"/>
              </a:rPr>
              <a:t> </a:t>
            </a:r>
            <a:endParaRPr lang="en-US" altLang="pl-PL" sz="2000" b="1" dirty="0">
              <a:solidFill>
                <a:srgbClr val="003399"/>
              </a:solidFill>
              <a:effectLst>
                <a:outerShdw blurRad="38100" dist="38100" dir="2700000" algn="tl">
                  <a:srgbClr val="000000">
                    <a:alpha val="43137"/>
                  </a:srgbClr>
                </a:outerShdw>
              </a:effectLst>
              <a:latin typeface="+mj-lt"/>
            </a:endParaRPr>
          </a:p>
          <a:p>
            <a:pPr>
              <a:spcBef>
                <a:spcPct val="50000"/>
              </a:spcBef>
            </a:pPr>
            <a:endParaRPr lang="pl-PL" altLang="pl-PL" sz="1600" dirty="0">
              <a:solidFill>
                <a:srgbClr val="4D4D4D"/>
              </a:solidFill>
              <a:latin typeface="Tahoma" panose="020B0604030504040204" pitchFamily="34" charset="0"/>
            </a:endParaRPr>
          </a:p>
          <a:p>
            <a:pPr>
              <a:spcBef>
                <a:spcPct val="50000"/>
              </a:spcBef>
            </a:pPr>
            <a:endParaRPr lang="en-US" altLang="pl-PL" sz="1600" dirty="0">
              <a:solidFill>
                <a:schemeClr val="tx1">
                  <a:lumMod val="75000"/>
                  <a:lumOff val="25000"/>
                </a:schemeClr>
              </a:solidFill>
              <a:latin typeface="Tahoma" panose="020B0604030504040204" pitchFamily="34" charset="0"/>
            </a:endParaRPr>
          </a:p>
          <a:p>
            <a:pPr marL="285750" indent="-285750">
              <a:lnSpc>
                <a:spcPct val="150000"/>
              </a:lnSpc>
              <a:spcBef>
                <a:spcPts val="600"/>
              </a:spcBef>
              <a:buClr>
                <a:srgbClr val="003399"/>
              </a:buClr>
              <a:buFont typeface="Wingdings" panose="05000000000000000000" pitchFamily="2" charset="2"/>
              <a:buChar char="Ø"/>
            </a:pPr>
            <a:r>
              <a:rPr lang="pl-PL" altLang="pl-PL" sz="2000" dirty="0" err="1">
                <a:solidFill>
                  <a:schemeClr val="tx1">
                    <a:lumMod val="75000"/>
                    <a:lumOff val="25000"/>
                  </a:schemeClr>
                </a:solidFill>
                <a:latin typeface="+mn-lt"/>
                <a:ea typeface="Tahoma" panose="020B0604030504040204" pitchFamily="34" charset="0"/>
                <a:cs typeface="Tahoma" panose="020B0604030504040204" pitchFamily="34" charset="0"/>
              </a:rPr>
              <a:t>Luminosity</a:t>
            </a:r>
            <a:r>
              <a:rPr lang="pl-PL" altLang="pl-PL" sz="2000"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altLang="pl-PL" sz="2000" dirty="0" err="1">
                <a:solidFill>
                  <a:schemeClr val="tx1">
                    <a:lumMod val="75000"/>
                    <a:lumOff val="25000"/>
                  </a:schemeClr>
                </a:solidFill>
                <a:latin typeface="+mn-lt"/>
                <a:ea typeface="Tahoma" panose="020B0604030504040204" pitchFamily="34" charset="0"/>
                <a:cs typeface="Tahoma" panose="020B0604030504040204" pitchFamily="34" charset="0"/>
              </a:rPr>
              <a:t>determination</a:t>
            </a:r>
            <a:endParaRPr lang="pl-PL" altLang="pl-PL" sz="2000" dirty="0">
              <a:solidFill>
                <a:schemeClr val="tx1">
                  <a:lumMod val="75000"/>
                  <a:lumOff val="25000"/>
                </a:schemeClr>
              </a:solidFill>
              <a:latin typeface="+mn-lt"/>
              <a:ea typeface="Tahoma" panose="020B0604030504040204" pitchFamily="34" charset="0"/>
              <a:cs typeface="Tahoma" panose="020B0604030504040204" pitchFamily="34" charset="0"/>
            </a:endParaRPr>
          </a:p>
          <a:p>
            <a:pPr marL="285750" indent="-285750">
              <a:lnSpc>
                <a:spcPct val="150000"/>
              </a:lnSpc>
              <a:spcBef>
                <a:spcPts val="600"/>
              </a:spcBef>
              <a:buClr>
                <a:srgbClr val="003399"/>
              </a:buClr>
              <a:buFont typeface="Wingdings" panose="05000000000000000000" pitchFamily="2" charset="2"/>
              <a:buChar char="Ø"/>
            </a:pPr>
            <a:r>
              <a:rPr lang="pl-PL" altLang="pl-PL" sz="2000" dirty="0" err="1">
                <a:solidFill>
                  <a:schemeClr val="tx1">
                    <a:lumMod val="75000"/>
                    <a:lumOff val="25000"/>
                  </a:schemeClr>
                </a:solidFill>
                <a:latin typeface="+mn-lt"/>
                <a:ea typeface="Tahoma" panose="020B0604030504040204" pitchFamily="34" charset="0"/>
                <a:cs typeface="Tahoma" panose="020B0604030504040204" pitchFamily="34" charset="0"/>
              </a:rPr>
              <a:t>Selection</a:t>
            </a:r>
            <a:r>
              <a:rPr lang="pl-PL" altLang="pl-PL" sz="2000"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altLang="pl-PL" sz="2000" dirty="0" err="1">
                <a:solidFill>
                  <a:schemeClr val="tx1">
                    <a:lumMod val="75000"/>
                    <a:lumOff val="25000"/>
                  </a:schemeClr>
                </a:solidFill>
                <a:latin typeface="+mn-lt"/>
                <a:ea typeface="Tahoma" panose="020B0604030504040204" pitchFamily="34" charset="0"/>
                <a:cs typeface="Tahoma" panose="020B0604030504040204" pitchFamily="34" charset="0"/>
              </a:rPr>
              <a:t>criteria</a:t>
            </a:r>
            <a:endParaRPr lang="pl-PL" altLang="pl-PL" sz="2000" dirty="0">
              <a:solidFill>
                <a:schemeClr val="tx1">
                  <a:lumMod val="75000"/>
                  <a:lumOff val="25000"/>
                </a:schemeClr>
              </a:solidFill>
              <a:latin typeface="+mn-lt"/>
              <a:ea typeface="Tahoma" panose="020B0604030504040204" pitchFamily="34" charset="0"/>
              <a:cs typeface="Tahoma" panose="020B0604030504040204" pitchFamily="34" charset="0"/>
            </a:endParaRPr>
          </a:p>
          <a:p>
            <a:pPr marL="285750" indent="-285750">
              <a:lnSpc>
                <a:spcPct val="150000"/>
              </a:lnSpc>
              <a:spcBef>
                <a:spcPts val="600"/>
              </a:spcBef>
              <a:buClr>
                <a:srgbClr val="003399"/>
              </a:buClr>
              <a:buFont typeface="Wingdings" panose="05000000000000000000" pitchFamily="2" charset="2"/>
              <a:buChar char="Ø"/>
            </a:pPr>
            <a:r>
              <a:rPr lang="pl-PL" altLang="pl-PL" sz="2000" dirty="0" err="1">
                <a:solidFill>
                  <a:schemeClr val="tx1">
                    <a:lumMod val="75000"/>
                    <a:lumOff val="25000"/>
                  </a:schemeClr>
                </a:solidFill>
                <a:latin typeface="+mn-lt"/>
                <a:ea typeface="Tahoma" panose="020B0604030504040204" pitchFamily="34" charset="0"/>
                <a:cs typeface="Tahoma" panose="020B0604030504040204" pitchFamily="34" charset="0"/>
              </a:rPr>
              <a:t>Detection</a:t>
            </a:r>
            <a:r>
              <a:rPr lang="pl-PL" altLang="pl-PL" sz="2000" dirty="0">
                <a:solidFill>
                  <a:schemeClr val="tx1">
                    <a:lumMod val="75000"/>
                    <a:lumOff val="25000"/>
                  </a:schemeClr>
                </a:solidFill>
                <a:latin typeface="+mn-lt"/>
                <a:ea typeface="Tahoma" panose="020B0604030504040204" pitchFamily="34" charset="0"/>
                <a:cs typeface="Tahoma" panose="020B0604030504040204" pitchFamily="34" charset="0"/>
              </a:rPr>
              <a:t> and </a:t>
            </a:r>
            <a:r>
              <a:rPr lang="pl-PL" altLang="pl-PL" sz="2000" dirty="0" err="1">
                <a:solidFill>
                  <a:schemeClr val="tx1">
                    <a:lumMod val="75000"/>
                    <a:lumOff val="25000"/>
                  </a:schemeClr>
                </a:solidFill>
                <a:latin typeface="+mn-lt"/>
                <a:ea typeface="Tahoma" panose="020B0604030504040204" pitchFamily="34" charset="0"/>
                <a:cs typeface="Tahoma" panose="020B0604030504040204" pitchFamily="34" charset="0"/>
              </a:rPr>
              <a:t>reconstruction</a:t>
            </a:r>
            <a:r>
              <a:rPr lang="pl-PL" altLang="pl-PL" sz="2000"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altLang="pl-PL" sz="2000" dirty="0" err="1">
                <a:solidFill>
                  <a:schemeClr val="tx1">
                    <a:lumMod val="75000"/>
                    <a:lumOff val="25000"/>
                  </a:schemeClr>
                </a:solidFill>
                <a:latin typeface="+mn-lt"/>
                <a:ea typeface="Tahoma" panose="020B0604030504040204" pitchFamily="34" charset="0"/>
                <a:cs typeface="Tahoma" panose="020B0604030504040204" pitchFamily="34" charset="0"/>
              </a:rPr>
              <a:t>efficiency</a:t>
            </a:r>
            <a:endParaRPr lang="pl-PL" altLang="pl-PL" sz="2000" dirty="0">
              <a:solidFill>
                <a:schemeClr val="tx1">
                  <a:lumMod val="75000"/>
                  <a:lumOff val="25000"/>
                </a:schemeClr>
              </a:solidFill>
              <a:latin typeface="+mn-lt"/>
              <a:ea typeface="Tahoma" panose="020B0604030504040204" pitchFamily="34" charset="0"/>
              <a:cs typeface="Tahoma" panose="020B0604030504040204" pitchFamily="34" charset="0"/>
            </a:endParaRPr>
          </a:p>
          <a:p>
            <a:pPr marL="285750" indent="-285750">
              <a:lnSpc>
                <a:spcPct val="150000"/>
              </a:lnSpc>
              <a:spcBef>
                <a:spcPts val="600"/>
              </a:spcBef>
              <a:buClr>
                <a:srgbClr val="003399"/>
              </a:buClr>
              <a:buFont typeface="Wingdings" panose="05000000000000000000" pitchFamily="2" charset="2"/>
              <a:buChar char="Ø"/>
            </a:pPr>
            <a:r>
              <a:rPr lang="pl-PL" sz="2000" dirty="0" err="1">
                <a:solidFill>
                  <a:schemeClr val="tx1">
                    <a:lumMod val="75000"/>
                    <a:lumOff val="25000"/>
                  </a:schemeClr>
                </a:solidFill>
              </a:rPr>
              <a:t>Excitation</a:t>
            </a:r>
            <a:r>
              <a:rPr lang="pl-PL" altLang="pl-PL" sz="2000"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altLang="pl-PL" sz="2000" dirty="0" err="1">
                <a:solidFill>
                  <a:schemeClr val="tx1">
                    <a:lumMod val="75000"/>
                    <a:lumOff val="25000"/>
                  </a:schemeClr>
                </a:solidFill>
                <a:latin typeface="+mn-lt"/>
                <a:ea typeface="Tahoma" panose="020B0604030504040204" pitchFamily="34" charset="0"/>
                <a:cs typeface="Tahoma" panose="020B0604030504040204" pitchFamily="34" charset="0"/>
              </a:rPr>
              <a:t>function</a:t>
            </a:r>
            <a:endParaRPr lang="pl-PL" altLang="pl-PL" sz="2000" dirty="0">
              <a:solidFill>
                <a:schemeClr val="tx1">
                  <a:lumMod val="75000"/>
                  <a:lumOff val="25000"/>
                </a:schemeClr>
              </a:solidFill>
              <a:latin typeface="Tahoma" panose="020B0604030504040204" pitchFamily="34" charset="0"/>
            </a:endParaRPr>
          </a:p>
        </p:txBody>
      </p:sp>
      <p:sp>
        <p:nvSpPr>
          <p:cNvPr id="2" name="Prostokąt 1">
            <a:extLst>
              <a:ext uri="{FF2B5EF4-FFF2-40B4-BE49-F238E27FC236}">
                <a16:creationId xmlns:a16="http://schemas.microsoft.com/office/drawing/2014/main" id="{BCF7138A-2AD6-4CCC-B471-43CDD8236A86}"/>
              </a:ext>
            </a:extLst>
          </p:cNvPr>
          <p:cNvSpPr/>
          <p:nvPr/>
        </p:nvSpPr>
        <p:spPr>
          <a:xfrm>
            <a:off x="0" y="6569968"/>
            <a:ext cx="9144000" cy="288032"/>
          </a:xfrm>
          <a:prstGeom prst="rect">
            <a:avLst/>
          </a:prstGeom>
          <a:solidFill>
            <a:srgbClr val="005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Aleksander Khreptak			</a:t>
            </a:r>
            <a:r>
              <a:rPr lang="en-US" sz="14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Search for </a:t>
            </a:r>
            <a:r>
              <a:rPr lang="en-US" sz="1200" b="1" i="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η</a:t>
            </a:r>
            <a:r>
              <a:rPr lang="en-US"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-mesic </a:t>
            </a:r>
            <a:r>
              <a:rPr lang="pl-PL" sz="1200" b="1" baseline="30000"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3</a:t>
            </a:r>
            <a:r>
              <a:rPr lang="pl-PL"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He</a:t>
            </a:r>
            <a:endPar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6" name="Symbol zastępczy numeru slajdu 5">
            <a:extLst>
              <a:ext uri="{FF2B5EF4-FFF2-40B4-BE49-F238E27FC236}">
                <a16:creationId xmlns:a16="http://schemas.microsoft.com/office/drawing/2014/main" id="{9EE1092F-7522-4CA3-A3E1-DF7123B8AA53}"/>
              </a:ext>
            </a:extLst>
          </p:cNvPr>
          <p:cNvSpPr>
            <a:spLocks noGrp="1"/>
          </p:cNvSpPr>
          <p:nvPr>
            <p:ph type="sldNum" sz="quarter" idx="12"/>
          </p:nvPr>
        </p:nvSpPr>
        <p:spPr>
          <a:xfrm>
            <a:off x="6553200" y="6553150"/>
            <a:ext cx="2133600" cy="476250"/>
          </a:xfrm>
        </p:spPr>
        <p:txBody>
          <a:bodyPr/>
          <a:lstStyle/>
          <a:p>
            <a:fld id="{61C96D73-D5AB-40D4-97B7-84A1C65BADB8}" type="slidenum">
              <a:rPr lang="en-US" altLang="pl-PL" smtClean="0">
                <a:solidFill>
                  <a:schemeClr val="bg1"/>
                </a:solidFill>
                <a:latin typeface="Tahoma" panose="020B0604030504040204" pitchFamily="34" charset="0"/>
                <a:ea typeface="Tahoma" panose="020B0604030504040204" pitchFamily="34" charset="0"/>
                <a:cs typeface="Tahoma" panose="020B0604030504040204" pitchFamily="34" charset="0"/>
              </a:rPr>
              <a:pPr/>
              <a:t>7</a:t>
            </a:fld>
            <a:endParaRPr lang="en-US" alt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11733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4">
            <a:extLst>
              <a:ext uri="{FF2B5EF4-FFF2-40B4-BE49-F238E27FC236}">
                <a16:creationId xmlns:a16="http://schemas.microsoft.com/office/drawing/2014/main" id="{AF876A9D-213C-46DD-859A-E7E80AFDBD7B}"/>
              </a:ext>
            </a:extLst>
          </p:cNvPr>
          <p:cNvSpPr txBox="1">
            <a:spLocks noChangeArrowheads="1"/>
          </p:cNvSpPr>
          <p:nvPr/>
        </p:nvSpPr>
        <p:spPr bwMode="auto">
          <a:xfrm>
            <a:off x="381000" y="13716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l-PL" altLang="pl-PL" sz="2400">
              <a:latin typeface="Times New Roman" panose="02020603050405020304" pitchFamily="18" charset="0"/>
            </a:endParaRPr>
          </a:p>
        </p:txBody>
      </p:sp>
      <p:sp>
        <p:nvSpPr>
          <p:cNvPr id="120837" name="Text Box 5">
            <a:extLst>
              <a:ext uri="{FF2B5EF4-FFF2-40B4-BE49-F238E27FC236}">
                <a16:creationId xmlns:a16="http://schemas.microsoft.com/office/drawing/2014/main" id="{C7A2C4D5-7416-4C45-8309-1402D597A572}"/>
              </a:ext>
            </a:extLst>
          </p:cNvPr>
          <p:cNvSpPr txBox="1">
            <a:spLocks noChangeArrowheads="1"/>
          </p:cNvSpPr>
          <p:nvPr/>
        </p:nvSpPr>
        <p:spPr bwMode="auto">
          <a:xfrm>
            <a:off x="381000" y="1242626"/>
            <a:ext cx="8382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Luminosity</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a:t>
            </a: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determination</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via quasi-</a:t>
            </a: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free</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a:t>
            </a: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reaction</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a:t>
            </a:r>
            <a:r>
              <a:rPr lang="pl-PL" sz="2000" b="1" dirty="0">
                <a:solidFill>
                  <a:srgbClr val="003399"/>
                </a:solidFill>
                <a:effectLst>
                  <a:outerShdw blurRad="38100" dist="38100" dir="2700000" algn="tl">
                    <a:srgbClr val="000000">
                      <a:alpha val="43137"/>
                    </a:srgbClr>
                  </a:outerShdw>
                </a:effectLst>
                <a:latin typeface="+mj-lt"/>
              </a:rPr>
              <a:t> </a:t>
            </a:r>
            <a:endParaRPr lang="en-US" altLang="pl-PL" sz="2000" b="1" dirty="0">
              <a:solidFill>
                <a:srgbClr val="003399"/>
              </a:solidFill>
              <a:effectLst>
                <a:outerShdw blurRad="38100" dist="38100" dir="2700000" algn="tl">
                  <a:srgbClr val="000000">
                    <a:alpha val="43137"/>
                  </a:srgbClr>
                </a:outerShdw>
              </a:effectLst>
              <a:latin typeface="+mj-lt"/>
            </a:endParaRPr>
          </a:p>
          <a:p>
            <a:endParaRPr lang="pl-PL" altLang="pl-PL" dirty="0">
              <a:solidFill>
                <a:schemeClr val="tx1">
                  <a:lumMod val="75000"/>
                  <a:lumOff val="25000"/>
                </a:schemeClr>
              </a:solidFill>
              <a:latin typeface="+mn-lt"/>
              <a:ea typeface="Tahoma" panose="020B0604030504040204" pitchFamily="34" charset="0"/>
              <a:cs typeface="Tahoma" panose="020B0604030504040204" pitchFamily="34" charset="0"/>
            </a:endParaRPr>
          </a:p>
          <a:p>
            <a:r>
              <a:rPr lang="pl-PL" altLang="pl-PL" dirty="0">
                <a:solidFill>
                  <a:schemeClr val="tx1">
                    <a:lumMod val="75000"/>
                    <a:lumOff val="25000"/>
                  </a:schemeClr>
                </a:solidFill>
                <a:latin typeface="+mn-lt"/>
                <a:ea typeface="Tahoma" panose="020B0604030504040204" pitchFamily="34" charset="0"/>
                <a:cs typeface="Tahoma" panose="020B0604030504040204" pitchFamily="34" charset="0"/>
              </a:rPr>
              <a:t>In order to </a:t>
            </a:r>
            <a:r>
              <a:rPr lang="pl-PL" altLang="pl-PL" dirty="0" err="1">
                <a:solidFill>
                  <a:schemeClr val="tx1">
                    <a:lumMod val="75000"/>
                    <a:lumOff val="25000"/>
                  </a:schemeClr>
                </a:solidFill>
                <a:latin typeface="+mn-lt"/>
                <a:ea typeface="Tahoma" panose="020B0604030504040204" pitchFamily="34" charset="0"/>
                <a:cs typeface="Tahoma" panose="020B0604030504040204" pitchFamily="34" charset="0"/>
              </a:rPr>
              <a:t>luminosity</a:t>
            </a:r>
            <a:r>
              <a:rPr lang="pl-PL" altLang="pl-PL"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altLang="pl-PL" dirty="0" err="1">
                <a:solidFill>
                  <a:schemeClr val="tx1">
                    <a:lumMod val="75000"/>
                    <a:lumOff val="25000"/>
                  </a:schemeClr>
                </a:solidFill>
                <a:latin typeface="+mn-lt"/>
                <a:ea typeface="Tahoma" panose="020B0604030504040204" pitchFamily="34" charset="0"/>
                <a:cs typeface="Tahoma" panose="020B0604030504040204" pitchFamily="34" charset="0"/>
              </a:rPr>
              <a:t>dtermination</a:t>
            </a:r>
            <a:r>
              <a:rPr lang="pl-PL" altLang="pl-PL" dirty="0">
                <a:solidFill>
                  <a:schemeClr val="tx1">
                    <a:lumMod val="75000"/>
                    <a:lumOff val="25000"/>
                  </a:schemeClr>
                </a:solidFill>
                <a:latin typeface="+mn-lt"/>
                <a:ea typeface="Tahoma" panose="020B0604030504040204" pitchFamily="34" charset="0"/>
                <a:cs typeface="Tahoma" panose="020B0604030504040204" pitchFamily="34" charset="0"/>
              </a:rPr>
              <a:t> we </a:t>
            </a:r>
            <a:r>
              <a:rPr lang="pl-PL" dirty="0" err="1">
                <a:solidFill>
                  <a:schemeClr val="tx1">
                    <a:lumMod val="75000"/>
                    <a:lumOff val="25000"/>
                  </a:schemeClr>
                </a:solidFill>
                <a:latin typeface="+mn-lt"/>
                <a:ea typeface="Tahoma" panose="020B0604030504040204" pitchFamily="34" charset="0"/>
                <a:cs typeface="Tahoma" panose="020B0604030504040204" pitchFamily="34" charset="0"/>
              </a:rPr>
              <a:t>used</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 the quasi-</a:t>
            </a:r>
            <a:r>
              <a:rPr lang="pl-PL" dirty="0" err="1">
                <a:solidFill>
                  <a:schemeClr val="tx1">
                    <a:lumMod val="75000"/>
                    <a:lumOff val="25000"/>
                  </a:schemeClr>
                </a:solidFill>
                <a:latin typeface="+mn-lt"/>
                <a:ea typeface="Tahoma" panose="020B0604030504040204" pitchFamily="34" charset="0"/>
                <a:cs typeface="Tahoma" panose="020B0604030504040204" pitchFamily="34" charset="0"/>
              </a:rPr>
              <a:t>elastic</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 proton-proton </a:t>
            </a:r>
            <a:r>
              <a:rPr lang="pl-PL" dirty="0" err="1">
                <a:solidFill>
                  <a:schemeClr val="tx1">
                    <a:lumMod val="75000"/>
                    <a:lumOff val="25000"/>
                  </a:schemeClr>
                </a:solidFill>
                <a:latin typeface="+mn-lt"/>
                <a:ea typeface="Tahoma" panose="020B0604030504040204" pitchFamily="34" charset="0"/>
                <a:cs typeface="Tahoma" panose="020B0604030504040204" pitchFamily="34" charset="0"/>
              </a:rPr>
              <a:t>scattering</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 in the proton-deuteron </a:t>
            </a:r>
            <a:r>
              <a:rPr lang="pl-PL" dirty="0" err="1">
                <a:solidFill>
                  <a:schemeClr val="tx1">
                    <a:lumMod val="75000"/>
                    <a:lumOff val="25000"/>
                  </a:schemeClr>
                </a:solidFill>
                <a:latin typeface="+mn-lt"/>
                <a:ea typeface="Tahoma" panose="020B0604030504040204" pitchFamily="34" charset="0"/>
                <a:cs typeface="Tahoma" panose="020B0604030504040204" pitchFamily="34" charset="0"/>
              </a:rPr>
              <a:t>colisions</a:t>
            </a:r>
            <a:r>
              <a:rPr lang="pl-PL" dirty="0">
                <a:solidFill>
                  <a:schemeClr val="tx1">
                    <a:lumMod val="75000"/>
                    <a:lumOff val="25000"/>
                  </a:schemeClr>
                </a:solidFill>
                <a:latin typeface="+mn-lt"/>
                <a:ea typeface="Tahoma" panose="020B0604030504040204" pitchFamily="34" charset="0"/>
                <a:cs typeface="Tahoma" panose="020B0604030504040204" pitchFamily="34" charset="0"/>
              </a:rPr>
              <a:t>: </a:t>
            </a:r>
            <a:r>
              <a:rPr lang="pl-PL" i="1" dirty="0" err="1">
                <a:solidFill>
                  <a:schemeClr val="tx1">
                    <a:lumMod val="75000"/>
                    <a:lumOff val="25000"/>
                  </a:schemeClr>
                </a:solidFill>
                <a:latin typeface="+mn-lt"/>
                <a:ea typeface="Tahoma" panose="020B0604030504040204" pitchFamily="34" charset="0"/>
                <a:cs typeface="Tahoma" panose="020B0604030504040204" pitchFamily="34" charset="0"/>
              </a:rPr>
              <a:t>pd→ppn</a:t>
            </a:r>
            <a:r>
              <a:rPr lang="pl-PL" i="1" baseline="-25000" dirty="0" err="1">
                <a:solidFill>
                  <a:schemeClr val="tx1">
                    <a:lumMod val="75000"/>
                    <a:lumOff val="25000"/>
                  </a:schemeClr>
                </a:solidFill>
                <a:latin typeface="+mn-lt"/>
                <a:ea typeface="Tahoma" panose="020B0604030504040204" pitchFamily="34" charset="0"/>
                <a:cs typeface="Tahoma" panose="020B0604030504040204" pitchFamily="34" charset="0"/>
              </a:rPr>
              <a:t>spectator</a:t>
            </a:r>
            <a:r>
              <a:rPr lang="pl-PL" i="1" dirty="0">
                <a:solidFill>
                  <a:schemeClr val="tx1">
                    <a:lumMod val="75000"/>
                    <a:lumOff val="25000"/>
                  </a:schemeClr>
                </a:solidFill>
                <a:latin typeface="+mn-lt"/>
                <a:ea typeface="Tahoma" panose="020B0604030504040204" pitchFamily="34" charset="0"/>
                <a:cs typeface="Tahoma" panose="020B0604030504040204" pitchFamily="34" charset="0"/>
              </a:rPr>
              <a:t>. </a:t>
            </a:r>
            <a:endParaRPr lang="pl-PL" dirty="0">
              <a:solidFill>
                <a:schemeClr val="tx1">
                  <a:lumMod val="75000"/>
                  <a:lumOff val="25000"/>
                </a:schemeClr>
              </a:solidFill>
              <a:latin typeface="+mn-lt"/>
              <a:ea typeface="Tahoma" panose="020B0604030504040204" pitchFamily="34" charset="0"/>
              <a:cs typeface="Tahoma" panose="020B0604030504040204" pitchFamily="34" charset="0"/>
            </a:endParaRPr>
          </a:p>
          <a:p>
            <a:pPr marL="0" indent="0">
              <a:buNone/>
            </a:pPr>
            <a:endParaRPr lang="pl-PL" altLang="pl-PL" sz="1600" dirty="0">
              <a:solidFill>
                <a:srgbClr val="4D4D4D"/>
              </a:solidFill>
              <a:latin typeface="Tahoma" panose="020B0604030504040204" pitchFamily="34" charset="0"/>
            </a:endParaRPr>
          </a:p>
          <a:p>
            <a:pPr marL="0" indent="0">
              <a:buNone/>
            </a:pPr>
            <a:r>
              <a:rPr lang="pl-PL" altLang="pl-PL" b="1" dirty="0" err="1">
                <a:solidFill>
                  <a:schemeClr val="tx1">
                    <a:lumMod val="75000"/>
                    <a:lumOff val="25000"/>
                  </a:schemeClr>
                </a:solidFill>
                <a:ea typeface="Tahoma" panose="020B0604030504040204" pitchFamily="34" charset="0"/>
                <a:cs typeface="Tahoma" panose="020B0604030504040204" pitchFamily="34" charset="0"/>
              </a:rPr>
              <a:t>Simulation</a:t>
            </a:r>
            <a:endParaRPr lang="pl-PL" altLang="pl-PL" sz="1600" dirty="0">
              <a:solidFill>
                <a:schemeClr val="tx1">
                  <a:lumMod val="75000"/>
                  <a:lumOff val="25000"/>
                </a:schemeClr>
              </a:solidFill>
              <a:latin typeface="Tahoma" panose="020B0604030504040204" pitchFamily="34" charset="0"/>
            </a:endParaRPr>
          </a:p>
        </p:txBody>
      </p:sp>
      <p:sp>
        <p:nvSpPr>
          <p:cNvPr id="2" name="Prostokąt 1">
            <a:extLst>
              <a:ext uri="{FF2B5EF4-FFF2-40B4-BE49-F238E27FC236}">
                <a16:creationId xmlns:a16="http://schemas.microsoft.com/office/drawing/2014/main" id="{BCF7138A-2AD6-4CCC-B471-43CDD8236A86}"/>
              </a:ext>
            </a:extLst>
          </p:cNvPr>
          <p:cNvSpPr/>
          <p:nvPr/>
        </p:nvSpPr>
        <p:spPr>
          <a:xfrm>
            <a:off x="0" y="6569968"/>
            <a:ext cx="9144000" cy="288032"/>
          </a:xfrm>
          <a:prstGeom prst="rect">
            <a:avLst/>
          </a:prstGeom>
          <a:solidFill>
            <a:srgbClr val="005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Aleksander Khreptak			</a:t>
            </a:r>
            <a:r>
              <a:rPr lang="en-US" sz="14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Search for </a:t>
            </a:r>
            <a:r>
              <a:rPr lang="en-US" sz="1200" b="1" i="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η</a:t>
            </a:r>
            <a:r>
              <a:rPr lang="en-US"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-mesic </a:t>
            </a:r>
            <a:r>
              <a:rPr lang="pl-PL" sz="1200" b="1" baseline="30000"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3</a:t>
            </a:r>
            <a:r>
              <a:rPr lang="pl-PL"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He</a:t>
            </a:r>
            <a:endPar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6" name="Symbol zastępczy numeru slajdu 5">
            <a:extLst>
              <a:ext uri="{FF2B5EF4-FFF2-40B4-BE49-F238E27FC236}">
                <a16:creationId xmlns:a16="http://schemas.microsoft.com/office/drawing/2014/main" id="{9EE1092F-7522-4CA3-A3E1-DF7123B8AA53}"/>
              </a:ext>
            </a:extLst>
          </p:cNvPr>
          <p:cNvSpPr>
            <a:spLocks noGrp="1"/>
          </p:cNvSpPr>
          <p:nvPr>
            <p:ph type="sldNum" sz="quarter" idx="12"/>
          </p:nvPr>
        </p:nvSpPr>
        <p:spPr>
          <a:xfrm>
            <a:off x="6553200" y="6553150"/>
            <a:ext cx="2133600" cy="476250"/>
          </a:xfrm>
        </p:spPr>
        <p:txBody>
          <a:bodyPr/>
          <a:lstStyle/>
          <a:p>
            <a:fld id="{61C96D73-D5AB-40D4-97B7-84A1C65BADB8}" type="slidenum">
              <a:rPr lang="en-US" altLang="pl-PL" smtClean="0">
                <a:solidFill>
                  <a:schemeClr val="bg1"/>
                </a:solidFill>
                <a:latin typeface="Tahoma" panose="020B0604030504040204" pitchFamily="34" charset="0"/>
                <a:ea typeface="Tahoma" panose="020B0604030504040204" pitchFamily="34" charset="0"/>
                <a:cs typeface="Tahoma" panose="020B0604030504040204" pitchFamily="34" charset="0"/>
              </a:rPr>
              <a:pPr/>
              <a:t>8</a:t>
            </a:fld>
            <a:endParaRPr lang="en-US" alt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Symbol zastępczy zawartości 4">
            <a:extLst>
              <a:ext uri="{FF2B5EF4-FFF2-40B4-BE49-F238E27FC236}">
                <a16:creationId xmlns:a16="http://schemas.microsoft.com/office/drawing/2014/main" id="{361CB04A-5692-4DC3-AE1B-C06AF68C7C2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536" y="4207210"/>
            <a:ext cx="4032448" cy="1814078"/>
          </a:xfrm>
        </p:spPr>
      </p:pic>
      <p:sp>
        <p:nvSpPr>
          <p:cNvPr id="3" name="pole tekstowe 2">
            <a:extLst>
              <a:ext uri="{FF2B5EF4-FFF2-40B4-BE49-F238E27FC236}">
                <a16:creationId xmlns:a16="http://schemas.microsoft.com/office/drawing/2014/main" id="{C031AE55-70A5-4EA8-A528-E35F83EAA2E3}"/>
              </a:ext>
            </a:extLst>
          </p:cNvPr>
          <p:cNvSpPr txBox="1"/>
          <p:nvPr/>
        </p:nvSpPr>
        <p:spPr>
          <a:xfrm rot="10800000" flipH="1" flipV="1">
            <a:off x="4644010" y="3028587"/>
            <a:ext cx="4397387" cy="1200329"/>
          </a:xfrm>
          <a:prstGeom prst="rect">
            <a:avLst/>
          </a:prstGeom>
          <a:noFill/>
        </p:spPr>
        <p:txBody>
          <a:bodyPr wrap="square" rtlCol="0">
            <a:spAutoFit/>
          </a:bodyPr>
          <a:lstStyle/>
          <a:p>
            <a:r>
              <a:rPr lang="en-US" dirty="0">
                <a:solidFill>
                  <a:schemeClr val="tx1">
                    <a:lumMod val="75000"/>
                    <a:lumOff val="25000"/>
                  </a:schemeClr>
                </a:solidFill>
                <a:ea typeface="Tahoma" panose="020B0604030504040204" pitchFamily="34" charset="0"/>
                <a:cs typeface="Tahoma" panose="020B0604030504040204" pitchFamily="34" charset="0"/>
              </a:rPr>
              <a:t>The neutron momentum vectors was</a:t>
            </a:r>
          </a:p>
          <a:p>
            <a:r>
              <a:rPr lang="en-US" dirty="0">
                <a:solidFill>
                  <a:schemeClr val="tx1">
                    <a:lumMod val="75000"/>
                    <a:lumOff val="25000"/>
                  </a:schemeClr>
                </a:solidFill>
                <a:ea typeface="Tahoma" panose="020B0604030504040204" pitchFamily="34" charset="0"/>
                <a:cs typeface="Tahoma" panose="020B0604030504040204" pitchFamily="34" charset="0"/>
              </a:rPr>
              <a:t>generated with Fermi momentum</a:t>
            </a:r>
          </a:p>
          <a:p>
            <a:r>
              <a:rPr lang="en-US" dirty="0">
                <a:solidFill>
                  <a:schemeClr val="tx1">
                    <a:lumMod val="75000"/>
                    <a:lumOff val="25000"/>
                  </a:schemeClr>
                </a:solidFill>
                <a:ea typeface="Tahoma" panose="020B0604030504040204" pitchFamily="34" charset="0"/>
                <a:cs typeface="Tahoma" panose="020B0604030504040204" pitchFamily="34" charset="0"/>
              </a:rPr>
              <a:t>distribution of nucleons inside deuteron</a:t>
            </a:r>
            <a:endParaRPr lang="pl-PL" dirty="0">
              <a:solidFill>
                <a:schemeClr val="tx1">
                  <a:lumMod val="75000"/>
                  <a:lumOff val="25000"/>
                </a:schemeClr>
              </a:solidFill>
              <a:ea typeface="Tahoma" panose="020B0604030504040204" pitchFamily="34" charset="0"/>
              <a:cs typeface="Tahoma" panose="020B0604030504040204" pitchFamily="34" charset="0"/>
            </a:endParaRPr>
          </a:p>
          <a:p>
            <a:r>
              <a:rPr lang="pl-PL" dirty="0"/>
              <a:t> </a:t>
            </a:r>
          </a:p>
        </p:txBody>
      </p:sp>
      <p:sp>
        <p:nvSpPr>
          <p:cNvPr id="4" name="Prostokąt 3">
            <a:extLst>
              <a:ext uri="{FF2B5EF4-FFF2-40B4-BE49-F238E27FC236}">
                <a16:creationId xmlns:a16="http://schemas.microsoft.com/office/drawing/2014/main" id="{A3739524-C4EC-41A7-9C90-F0F2438A6796}"/>
              </a:ext>
            </a:extLst>
          </p:cNvPr>
          <p:cNvSpPr/>
          <p:nvPr/>
        </p:nvSpPr>
        <p:spPr>
          <a:xfrm>
            <a:off x="367086" y="2997395"/>
            <a:ext cx="4132906" cy="923330"/>
          </a:xfrm>
          <a:prstGeom prst="rect">
            <a:avLst/>
          </a:prstGeom>
        </p:spPr>
        <p:txBody>
          <a:bodyPr wrap="square">
            <a:spAutoFit/>
          </a:bodyPr>
          <a:lstStyle/>
          <a:p>
            <a:r>
              <a:rPr lang="en-US" i="1" dirty="0" err="1">
                <a:solidFill>
                  <a:schemeClr val="tx1">
                    <a:lumMod val="75000"/>
                    <a:lumOff val="25000"/>
                  </a:schemeClr>
                </a:solidFill>
              </a:rPr>
              <a:t>p</a:t>
            </a:r>
            <a:r>
              <a:rPr lang="en-US" i="1" baseline="-25000" dirty="0" err="1">
                <a:solidFill>
                  <a:schemeClr val="tx1">
                    <a:lumMod val="75000"/>
                    <a:lumOff val="25000"/>
                  </a:schemeClr>
                </a:solidFill>
              </a:rPr>
              <a:t>beam</a:t>
            </a:r>
            <a:r>
              <a:rPr lang="en-US" dirty="0">
                <a:solidFill>
                  <a:schemeClr val="tx1">
                    <a:lumMod val="75000"/>
                    <a:lumOff val="25000"/>
                  </a:schemeClr>
                </a:solidFill>
              </a:rPr>
              <a:t> was generated with</a:t>
            </a:r>
            <a:r>
              <a:rPr lang="pl-PL" dirty="0">
                <a:solidFill>
                  <a:schemeClr val="tx1">
                    <a:lumMod val="75000"/>
                    <a:lumOff val="25000"/>
                  </a:schemeClr>
                </a:solidFill>
              </a:rPr>
              <a:t> </a:t>
            </a:r>
            <a:r>
              <a:rPr lang="en-US" dirty="0">
                <a:solidFill>
                  <a:schemeClr val="tx1">
                    <a:lumMod val="75000"/>
                    <a:lumOff val="25000"/>
                  </a:schemeClr>
                </a:solidFill>
              </a:rPr>
              <a:t>uniform density distribution</a:t>
            </a:r>
            <a:endParaRPr lang="pl-PL" dirty="0">
              <a:solidFill>
                <a:schemeClr val="tx1">
                  <a:lumMod val="75000"/>
                  <a:lumOff val="25000"/>
                </a:schemeClr>
              </a:solidFill>
            </a:endParaRPr>
          </a:p>
          <a:p>
            <a:r>
              <a:rPr lang="uk-UA" dirty="0">
                <a:solidFill>
                  <a:schemeClr val="tx1">
                    <a:lumMod val="75000"/>
                    <a:lumOff val="25000"/>
                  </a:schemeClr>
                </a:solidFill>
                <a:ea typeface="Tahoma" panose="020B0604030504040204" pitchFamily="34" charset="0"/>
                <a:cs typeface="Tahoma" panose="020B0604030504040204" pitchFamily="34" charset="0"/>
              </a:rPr>
              <a:t>(</a:t>
            </a:r>
            <a:r>
              <a:rPr lang="pl-PL" dirty="0">
                <a:solidFill>
                  <a:schemeClr val="tx1">
                    <a:lumMod val="75000"/>
                    <a:lumOff val="25000"/>
                  </a:schemeClr>
                </a:solidFill>
                <a:ea typeface="Tahoma" panose="020B0604030504040204" pitchFamily="34" charset="0"/>
                <a:cs typeface="Tahoma" panose="020B0604030504040204" pitchFamily="34" charset="0"/>
              </a:rPr>
              <a:t>1</a:t>
            </a:r>
            <a:r>
              <a:rPr lang="en-US" dirty="0">
                <a:solidFill>
                  <a:schemeClr val="tx1">
                    <a:lumMod val="75000"/>
                    <a:lumOff val="25000"/>
                  </a:schemeClr>
                </a:solidFill>
                <a:ea typeface="Tahoma" panose="020B0604030504040204" pitchFamily="34" charset="0"/>
                <a:cs typeface="Tahoma" panose="020B0604030504040204" pitchFamily="34" charset="0"/>
              </a:rPr>
              <a:t>.</a:t>
            </a:r>
            <a:r>
              <a:rPr lang="pl-PL" dirty="0">
                <a:solidFill>
                  <a:schemeClr val="tx1">
                    <a:lumMod val="75000"/>
                    <a:lumOff val="25000"/>
                  </a:schemeClr>
                </a:solidFill>
                <a:ea typeface="Tahoma" panose="020B0604030504040204" pitchFamily="34" charset="0"/>
                <a:cs typeface="Tahoma" panose="020B0604030504040204" pitchFamily="34" charset="0"/>
              </a:rPr>
              <a:t>4</a:t>
            </a:r>
            <a:r>
              <a:rPr lang="en-US" dirty="0">
                <a:solidFill>
                  <a:schemeClr val="tx1">
                    <a:lumMod val="75000"/>
                    <a:lumOff val="25000"/>
                  </a:schemeClr>
                </a:solidFill>
                <a:ea typeface="Tahoma" panose="020B0604030504040204" pitchFamily="34" charset="0"/>
                <a:cs typeface="Tahoma" panose="020B0604030504040204" pitchFamily="34" charset="0"/>
              </a:rPr>
              <a:t>2</a:t>
            </a:r>
            <a:r>
              <a:rPr lang="pl-PL" dirty="0">
                <a:solidFill>
                  <a:schemeClr val="tx1">
                    <a:lumMod val="75000"/>
                    <a:lumOff val="25000"/>
                  </a:schemeClr>
                </a:solidFill>
                <a:ea typeface="Tahoma" panose="020B0604030504040204" pitchFamily="34" charset="0"/>
                <a:cs typeface="Tahoma" panose="020B0604030504040204" pitchFamily="34" charset="0"/>
              </a:rPr>
              <a:t>6,</a:t>
            </a:r>
            <a:r>
              <a:rPr lang="uk-UA" dirty="0">
                <a:solidFill>
                  <a:schemeClr val="tx1">
                    <a:lumMod val="75000"/>
                    <a:lumOff val="25000"/>
                  </a:schemeClr>
                </a:solidFill>
                <a:ea typeface="Tahoma" panose="020B0604030504040204" pitchFamily="34" charset="0"/>
                <a:cs typeface="Tahoma" panose="020B0604030504040204" pitchFamily="34" charset="0"/>
              </a:rPr>
              <a:t> </a:t>
            </a:r>
            <a:r>
              <a:rPr lang="pl-PL" dirty="0">
                <a:solidFill>
                  <a:schemeClr val="tx1">
                    <a:lumMod val="75000"/>
                    <a:lumOff val="25000"/>
                  </a:schemeClr>
                </a:solidFill>
                <a:ea typeface="Tahoma" panose="020B0604030504040204" pitchFamily="34" charset="0"/>
                <a:cs typeface="Tahoma" panose="020B0604030504040204" pitchFamily="34" charset="0"/>
              </a:rPr>
              <a:t>1</a:t>
            </a:r>
            <a:r>
              <a:rPr lang="en-US" dirty="0">
                <a:solidFill>
                  <a:schemeClr val="tx1">
                    <a:lumMod val="75000"/>
                    <a:lumOff val="25000"/>
                  </a:schemeClr>
                </a:solidFill>
                <a:ea typeface="Tahoma" panose="020B0604030504040204" pitchFamily="34" charset="0"/>
                <a:cs typeface="Tahoma" panose="020B0604030504040204" pitchFamily="34" charset="0"/>
              </a:rPr>
              <a:t>.</a:t>
            </a:r>
            <a:r>
              <a:rPr lang="pl-PL" dirty="0">
                <a:solidFill>
                  <a:schemeClr val="tx1">
                    <a:lumMod val="75000"/>
                    <a:lumOff val="25000"/>
                  </a:schemeClr>
                </a:solidFill>
                <a:ea typeface="Tahoma" panose="020B0604030504040204" pitchFamily="34" charset="0"/>
                <a:cs typeface="Tahoma" panose="020B0604030504040204" pitchFamily="34" charset="0"/>
              </a:rPr>
              <a:t>635)</a:t>
            </a:r>
            <a:r>
              <a:rPr lang="en-US" dirty="0">
                <a:solidFill>
                  <a:schemeClr val="tx1">
                    <a:lumMod val="75000"/>
                    <a:lumOff val="25000"/>
                  </a:schemeClr>
                </a:solidFill>
                <a:ea typeface="Tahoma" panose="020B0604030504040204" pitchFamily="34" charset="0"/>
                <a:cs typeface="Tahoma" panose="020B0604030504040204" pitchFamily="34" charset="0"/>
              </a:rPr>
              <a:t> GeV/c</a:t>
            </a:r>
            <a:endParaRPr lang="pl-PL" dirty="0">
              <a:solidFill>
                <a:schemeClr val="tx1">
                  <a:lumMod val="75000"/>
                  <a:lumOff val="25000"/>
                </a:schemeClr>
              </a:solidFill>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6A66BEA8-9F2A-42C4-BFEC-F3B128825A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919" r="9115"/>
          <a:stretch/>
        </p:blipFill>
        <p:spPr bwMode="auto">
          <a:xfrm>
            <a:off x="4848258" y="4005064"/>
            <a:ext cx="3612174" cy="249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288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4">
            <a:extLst>
              <a:ext uri="{FF2B5EF4-FFF2-40B4-BE49-F238E27FC236}">
                <a16:creationId xmlns:a16="http://schemas.microsoft.com/office/drawing/2014/main" id="{AF876A9D-213C-46DD-859A-E7E80AFDBD7B}"/>
              </a:ext>
            </a:extLst>
          </p:cNvPr>
          <p:cNvSpPr txBox="1">
            <a:spLocks noChangeArrowheads="1"/>
          </p:cNvSpPr>
          <p:nvPr/>
        </p:nvSpPr>
        <p:spPr bwMode="auto">
          <a:xfrm>
            <a:off x="381000" y="13716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pl-PL" altLang="pl-PL" sz="2400">
              <a:latin typeface="Times New Roman" panose="02020603050405020304" pitchFamily="18" charset="0"/>
            </a:endParaRPr>
          </a:p>
        </p:txBody>
      </p:sp>
      <p:sp>
        <p:nvSpPr>
          <p:cNvPr id="120837" name="Text Box 5">
            <a:extLst>
              <a:ext uri="{FF2B5EF4-FFF2-40B4-BE49-F238E27FC236}">
                <a16:creationId xmlns:a16="http://schemas.microsoft.com/office/drawing/2014/main" id="{C7A2C4D5-7416-4C45-8309-1402D597A572}"/>
              </a:ext>
            </a:extLst>
          </p:cNvPr>
          <p:cNvSpPr txBox="1">
            <a:spLocks noChangeArrowheads="1"/>
          </p:cNvSpPr>
          <p:nvPr/>
        </p:nvSpPr>
        <p:spPr bwMode="auto">
          <a:xfrm>
            <a:off x="381000" y="1242626"/>
            <a:ext cx="83820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Luminosity </a:t>
            </a: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determination</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via quasi-</a:t>
            </a: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free</a:t>
            </a:r>
            <a:r>
              <a:rPr lang="pl-PL" sz="2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 </a:t>
            </a:r>
            <a:r>
              <a:rPr lang="pl-PL" sz="2000" b="1" dirty="0" err="1">
                <a:solidFill>
                  <a:srgbClr val="003399"/>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reaction</a:t>
            </a:r>
            <a:r>
              <a:rPr lang="pl-PL" sz="2000" b="1" dirty="0">
                <a:solidFill>
                  <a:srgbClr val="003399"/>
                </a:solidFill>
                <a:effectLst>
                  <a:outerShdw blurRad="38100" dist="38100" dir="2700000" algn="tl">
                    <a:srgbClr val="000000">
                      <a:alpha val="43137"/>
                    </a:srgbClr>
                  </a:outerShdw>
                </a:effectLst>
                <a:latin typeface="+mj-lt"/>
              </a:rPr>
              <a:t> </a:t>
            </a:r>
            <a:endParaRPr lang="en-US" altLang="pl-PL" sz="2000" b="1" dirty="0">
              <a:solidFill>
                <a:srgbClr val="003399"/>
              </a:solidFill>
              <a:effectLst>
                <a:outerShdw blurRad="38100" dist="38100" dir="2700000" algn="tl">
                  <a:srgbClr val="000000">
                    <a:alpha val="43137"/>
                  </a:srgbClr>
                </a:outerShdw>
              </a:effectLst>
              <a:latin typeface="+mj-lt"/>
            </a:endParaRPr>
          </a:p>
          <a:p>
            <a:endParaRPr lang="pl-PL" altLang="pl-PL" dirty="0">
              <a:solidFill>
                <a:schemeClr val="tx1">
                  <a:lumMod val="75000"/>
                  <a:lumOff val="25000"/>
                </a:schemeClr>
              </a:solidFill>
              <a:latin typeface="+mn-lt"/>
              <a:ea typeface="Tahoma" panose="020B0604030504040204" pitchFamily="34" charset="0"/>
              <a:cs typeface="Tahoma" panose="020B0604030504040204" pitchFamily="34" charset="0"/>
            </a:endParaRPr>
          </a:p>
        </p:txBody>
      </p:sp>
      <p:sp>
        <p:nvSpPr>
          <p:cNvPr id="2" name="Prostokąt 1">
            <a:extLst>
              <a:ext uri="{FF2B5EF4-FFF2-40B4-BE49-F238E27FC236}">
                <a16:creationId xmlns:a16="http://schemas.microsoft.com/office/drawing/2014/main" id="{BCF7138A-2AD6-4CCC-B471-43CDD8236A86}"/>
              </a:ext>
            </a:extLst>
          </p:cNvPr>
          <p:cNvSpPr/>
          <p:nvPr/>
        </p:nvSpPr>
        <p:spPr>
          <a:xfrm>
            <a:off x="0" y="6569968"/>
            <a:ext cx="9144000" cy="288032"/>
          </a:xfrm>
          <a:prstGeom prst="rect">
            <a:avLst/>
          </a:prstGeom>
          <a:solidFill>
            <a:srgbClr val="005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Aleksander Khreptak			</a:t>
            </a:r>
            <a:r>
              <a:rPr lang="en-US" sz="14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Search for </a:t>
            </a:r>
            <a:r>
              <a:rPr lang="en-US" sz="1200" b="1" i="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η</a:t>
            </a:r>
            <a:r>
              <a:rPr lang="en-US"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-mesic </a:t>
            </a:r>
            <a:r>
              <a:rPr lang="pl-PL" sz="1200" b="1" baseline="30000"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3</a:t>
            </a:r>
            <a:r>
              <a:rPr lang="pl-PL" sz="1200" b="1" dirty="0">
                <a:solidFill>
                  <a:schemeClr val="bg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He</a:t>
            </a:r>
            <a:endParaRPr lang="pl-PL" sz="1400" dirty="0">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6" name="Symbol zastępczy numeru slajdu 5">
            <a:extLst>
              <a:ext uri="{FF2B5EF4-FFF2-40B4-BE49-F238E27FC236}">
                <a16:creationId xmlns:a16="http://schemas.microsoft.com/office/drawing/2014/main" id="{9EE1092F-7522-4CA3-A3E1-DF7123B8AA53}"/>
              </a:ext>
            </a:extLst>
          </p:cNvPr>
          <p:cNvSpPr>
            <a:spLocks noGrp="1"/>
          </p:cNvSpPr>
          <p:nvPr>
            <p:ph type="sldNum" sz="quarter" idx="12"/>
          </p:nvPr>
        </p:nvSpPr>
        <p:spPr>
          <a:xfrm>
            <a:off x="6553200" y="6553150"/>
            <a:ext cx="2133600" cy="476250"/>
          </a:xfrm>
        </p:spPr>
        <p:txBody>
          <a:bodyPr/>
          <a:lstStyle/>
          <a:p>
            <a:fld id="{61C96D73-D5AB-40D4-97B7-84A1C65BADB8}" type="slidenum">
              <a:rPr lang="en-US" altLang="pl-PL" smtClean="0">
                <a:solidFill>
                  <a:schemeClr val="bg1"/>
                </a:solidFill>
                <a:latin typeface="Tahoma" panose="020B0604030504040204" pitchFamily="34" charset="0"/>
                <a:ea typeface="Tahoma" panose="020B0604030504040204" pitchFamily="34" charset="0"/>
                <a:cs typeface="Tahoma" panose="020B0604030504040204" pitchFamily="34" charset="0"/>
              </a:rPr>
              <a:pPr/>
              <a:t>9</a:t>
            </a:fld>
            <a:endParaRPr lang="en-US" altLang="pl-P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8" name="Prostokąt 7">
                <a:extLst>
                  <a:ext uri="{FF2B5EF4-FFF2-40B4-BE49-F238E27FC236}">
                    <a16:creationId xmlns:a16="http://schemas.microsoft.com/office/drawing/2014/main" id="{03BF2F36-1924-42C2-86AC-7B04728B0CD3}"/>
                  </a:ext>
                </a:extLst>
              </p:cNvPr>
              <p:cNvSpPr/>
              <p:nvPr/>
            </p:nvSpPr>
            <p:spPr>
              <a:xfrm>
                <a:off x="381000" y="1828800"/>
                <a:ext cx="4623048" cy="4555158"/>
              </a:xfrm>
              <a:prstGeom prst="rect">
                <a:avLst/>
              </a:prstGeom>
            </p:spPr>
            <p:txBody>
              <a:bodyPr wrap="square">
                <a:spAutoFit/>
              </a:bodyPr>
              <a:lstStyle/>
              <a:p>
                <a:pPr marL="0" indent="0">
                  <a:lnSpc>
                    <a:spcPct val="114000"/>
                  </a:lnSpc>
                  <a:buNone/>
                </a:pPr>
                <a:r>
                  <a:rPr lang="pl-PL" altLang="pl-PL" b="1" dirty="0">
                    <a:solidFill>
                      <a:schemeClr val="tx1">
                        <a:lumMod val="75000"/>
                        <a:lumOff val="25000"/>
                      </a:schemeClr>
                    </a:solidFill>
                    <a:ea typeface="Tahoma" panose="020B0604030504040204" pitchFamily="34" charset="0"/>
                    <a:cs typeface="Tahoma" panose="020B0604030504040204" pitchFamily="34" charset="0"/>
                  </a:rPr>
                  <a:t>Simulation</a:t>
                </a:r>
              </a:p>
              <a:p>
                <a:pPr marL="0" indent="0">
                  <a:lnSpc>
                    <a:spcPct val="114000"/>
                  </a:lnSpc>
                  <a:buNone/>
                </a:pPr>
                <a:endParaRPr lang="pl-PL" altLang="pl-PL" b="1" dirty="0">
                  <a:solidFill>
                    <a:schemeClr val="tx1">
                      <a:lumMod val="75000"/>
                      <a:lumOff val="25000"/>
                    </a:schemeClr>
                  </a:solidFill>
                  <a:ea typeface="Tahoma" panose="020B0604030504040204" pitchFamily="34" charset="0"/>
                  <a:cs typeface="Tahoma" panose="020B0604030504040204" pitchFamily="34" charset="0"/>
                </a:endParaRPr>
              </a:p>
              <a:p>
                <a:pPr marL="285750" indent="-285750">
                  <a:lnSpc>
                    <a:spcPct val="114000"/>
                  </a:lnSpc>
                  <a:buFont typeface="Arial" panose="020B0604020202020204" pitchFamily="34" charset="0"/>
                  <a:buChar char="•"/>
                </a:pPr>
                <a:r>
                  <a:rPr lang="en-US" altLang="pl-PL" dirty="0">
                    <a:solidFill>
                      <a:schemeClr val="tx1">
                        <a:lumMod val="75000"/>
                        <a:lumOff val="25000"/>
                      </a:schemeClr>
                    </a:solidFill>
                  </a:rPr>
                  <a:t>Proton </a:t>
                </a:r>
                <a:r>
                  <a:rPr lang="en-US" altLang="pl-PL" dirty="0" err="1">
                    <a:solidFill>
                      <a:schemeClr val="tx1">
                        <a:lumMod val="75000"/>
                        <a:lumOff val="25000"/>
                      </a:schemeClr>
                    </a:solidFill>
                  </a:rPr>
                  <a:t>p</a:t>
                </a:r>
                <a:r>
                  <a:rPr lang="en-US" altLang="pl-PL" baseline="-25000" dirty="0" err="1">
                    <a:solidFill>
                      <a:schemeClr val="tx1">
                        <a:lumMod val="75000"/>
                        <a:lumOff val="25000"/>
                      </a:schemeClr>
                    </a:solidFill>
                  </a:rPr>
                  <a:t>t</a:t>
                </a:r>
                <a:r>
                  <a:rPr lang="en-US" altLang="pl-PL" dirty="0">
                    <a:solidFill>
                      <a:schemeClr val="tx1">
                        <a:lumMod val="75000"/>
                        <a:lumOff val="25000"/>
                      </a:schemeClr>
                    </a:solidFill>
                  </a:rPr>
                  <a:t> mass in the deuteron target is:</a:t>
                </a:r>
                <a:endParaRPr lang="pl-PL" altLang="pl-PL" dirty="0">
                  <a:solidFill>
                    <a:schemeClr val="tx1">
                      <a:lumMod val="75000"/>
                      <a:lumOff val="25000"/>
                    </a:schemeClr>
                  </a:solidFill>
                </a:endParaRPr>
              </a:p>
              <a:p>
                <a:pPr marL="0" indent="0">
                  <a:lnSpc>
                    <a:spcPct val="114000"/>
                  </a:lnSpc>
                  <a:buNone/>
                </a:pPr>
                <a14:m>
                  <m:oMathPara xmlns:m="http://schemas.openxmlformats.org/officeDocument/2006/math">
                    <m:oMathParaPr>
                      <m:jc m:val="centerGroup"/>
                    </m:oMathParaPr>
                    <m:oMath xmlns:m="http://schemas.openxmlformats.org/officeDocument/2006/math">
                      <m:sSub>
                        <m:sSubPr>
                          <m:ctrlPr>
                            <a:rPr lang="pl-PL" altLang="pl-PL" i="1">
                              <a:solidFill>
                                <a:schemeClr val="tx1">
                                  <a:lumMod val="75000"/>
                                  <a:lumOff val="25000"/>
                                </a:schemeClr>
                              </a:solidFill>
                              <a:latin typeface="Cambria Math" panose="02040503050406030204" pitchFamily="18" charset="0"/>
                            </a:rPr>
                          </m:ctrlPr>
                        </m:sSubPr>
                        <m:e>
                          <m:r>
                            <a:rPr lang="pl-PL" altLang="pl-PL" i="1">
                              <a:solidFill>
                                <a:schemeClr val="tx1">
                                  <a:lumMod val="75000"/>
                                  <a:lumOff val="25000"/>
                                </a:schemeClr>
                              </a:solidFill>
                              <a:latin typeface="Cambria Math" panose="02040503050406030204" pitchFamily="18" charset="0"/>
                            </a:rPr>
                            <m:t>𝑚</m:t>
                          </m:r>
                        </m:e>
                        <m:sub>
                          <m:sSub>
                            <m:sSubPr>
                              <m:ctrlPr>
                                <a:rPr lang="pl-PL" altLang="pl-PL" i="1">
                                  <a:solidFill>
                                    <a:schemeClr val="tx1">
                                      <a:lumMod val="75000"/>
                                      <a:lumOff val="25000"/>
                                    </a:schemeClr>
                                  </a:solidFill>
                                  <a:latin typeface="Cambria Math" panose="02040503050406030204" pitchFamily="18" charset="0"/>
                                </a:rPr>
                              </m:ctrlPr>
                            </m:sSubPr>
                            <m:e>
                              <m:r>
                                <a:rPr lang="pl-PL" altLang="pl-PL" i="1">
                                  <a:solidFill>
                                    <a:schemeClr val="tx1">
                                      <a:lumMod val="75000"/>
                                      <a:lumOff val="25000"/>
                                    </a:schemeClr>
                                  </a:solidFill>
                                  <a:latin typeface="Cambria Math" panose="02040503050406030204" pitchFamily="18" charset="0"/>
                                </a:rPr>
                                <m:t>𝑝</m:t>
                              </m:r>
                            </m:e>
                            <m:sub>
                              <m:r>
                                <a:rPr lang="pl-PL" altLang="pl-PL" i="1">
                                  <a:solidFill>
                                    <a:schemeClr val="tx1">
                                      <a:lumMod val="75000"/>
                                      <a:lumOff val="25000"/>
                                    </a:schemeClr>
                                  </a:solidFill>
                                  <a:latin typeface="Cambria Math" panose="02040503050406030204" pitchFamily="18" charset="0"/>
                                </a:rPr>
                                <m:t>𝑡</m:t>
                              </m:r>
                            </m:sub>
                          </m:sSub>
                        </m:sub>
                      </m:sSub>
                      <m:r>
                        <a:rPr lang="pl-PL" altLang="pl-PL" i="1">
                          <a:solidFill>
                            <a:schemeClr val="tx1">
                              <a:lumMod val="75000"/>
                              <a:lumOff val="25000"/>
                            </a:schemeClr>
                          </a:solidFill>
                          <a:latin typeface="Cambria Math" panose="02040503050406030204" pitchFamily="18" charset="0"/>
                        </a:rPr>
                        <m:t>=</m:t>
                      </m:r>
                      <m:sSup>
                        <m:sSupPr>
                          <m:ctrlPr>
                            <a:rPr lang="pl-PL" altLang="pl-PL" i="1">
                              <a:solidFill>
                                <a:schemeClr val="tx1">
                                  <a:lumMod val="75000"/>
                                  <a:lumOff val="25000"/>
                                </a:schemeClr>
                              </a:solidFill>
                              <a:latin typeface="Cambria Math" panose="02040503050406030204" pitchFamily="18" charset="0"/>
                            </a:rPr>
                          </m:ctrlPr>
                        </m:sSupPr>
                        <m:e>
                          <m:d>
                            <m:dPr>
                              <m:begChr m:val="["/>
                              <m:endChr m:val="]"/>
                              <m:ctrlPr>
                                <a:rPr lang="pl-PL" altLang="pl-PL" i="1">
                                  <a:solidFill>
                                    <a:schemeClr val="tx1">
                                      <a:lumMod val="75000"/>
                                      <a:lumOff val="25000"/>
                                    </a:schemeClr>
                                  </a:solidFill>
                                  <a:latin typeface="Cambria Math" panose="02040503050406030204" pitchFamily="18" charset="0"/>
                                </a:rPr>
                              </m:ctrlPr>
                            </m:dPr>
                            <m:e>
                              <m:sSubSup>
                                <m:sSubSupPr>
                                  <m:ctrlPr>
                                    <a:rPr lang="pl-PL" altLang="pl-PL" i="1">
                                      <a:solidFill>
                                        <a:schemeClr val="tx1">
                                          <a:lumMod val="75000"/>
                                          <a:lumOff val="25000"/>
                                        </a:schemeClr>
                                      </a:solidFill>
                                      <a:latin typeface="Cambria Math" panose="02040503050406030204" pitchFamily="18" charset="0"/>
                                    </a:rPr>
                                  </m:ctrlPr>
                                </m:sSubSupPr>
                                <m:e>
                                  <m:r>
                                    <a:rPr lang="pl-PL" altLang="pl-PL" i="1">
                                      <a:solidFill>
                                        <a:schemeClr val="tx1">
                                          <a:lumMod val="75000"/>
                                          <a:lumOff val="25000"/>
                                        </a:schemeClr>
                                      </a:solidFill>
                                      <a:latin typeface="Cambria Math" panose="02040503050406030204" pitchFamily="18" charset="0"/>
                                    </a:rPr>
                                    <m:t>𝑚</m:t>
                                  </m:r>
                                </m:e>
                                <m:sub>
                                  <m:r>
                                    <a:rPr lang="pl-PL" altLang="pl-PL" i="1">
                                      <a:solidFill>
                                        <a:schemeClr val="tx1">
                                          <a:lumMod val="75000"/>
                                          <a:lumOff val="25000"/>
                                        </a:schemeClr>
                                      </a:solidFill>
                                      <a:latin typeface="Cambria Math" panose="02040503050406030204" pitchFamily="18" charset="0"/>
                                    </a:rPr>
                                    <m:t>𝑑</m:t>
                                  </m:r>
                                </m:sub>
                                <m:sup>
                                  <m:r>
                                    <a:rPr lang="pl-PL" altLang="pl-PL" i="1">
                                      <a:solidFill>
                                        <a:schemeClr val="tx1">
                                          <a:lumMod val="75000"/>
                                          <a:lumOff val="25000"/>
                                        </a:schemeClr>
                                      </a:solidFill>
                                      <a:latin typeface="Cambria Math" panose="02040503050406030204" pitchFamily="18" charset="0"/>
                                    </a:rPr>
                                    <m:t>2</m:t>
                                  </m:r>
                                </m:sup>
                              </m:sSubSup>
                              <m:r>
                                <a:rPr lang="pl-PL" altLang="pl-PL" i="1">
                                  <a:solidFill>
                                    <a:schemeClr val="tx1">
                                      <a:lumMod val="75000"/>
                                      <a:lumOff val="25000"/>
                                    </a:schemeClr>
                                  </a:solidFill>
                                  <a:latin typeface="Cambria Math" panose="02040503050406030204" pitchFamily="18" charset="0"/>
                                </a:rPr>
                                <m:t>+</m:t>
                              </m:r>
                              <m:sSubSup>
                                <m:sSubSupPr>
                                  <m:ctrlPr>
                                    <a:rPr lang="pl-PL" altLang="pl-PL" i="1">
                                      <a:solidFill>
                                        <a:schemeClr val="tx1">
                                          <a:lumMod val="75000"/>
                                          <a:lumOff val="25000"/>
                                        </a:schemeClr>
                                      </a:solidFill>
                                      <a:latin typeface="Cambria Math" panose="02040503050406030204" pitchFamily="18" charset="0"/>
                                    </a:rPr>
                                  </m:ctrlPr>
                                </m:sSubSupPr>
                                <m:e>
                                  <m:r>
                                    <a:rPr lang="pl-PL" altLang="pl-PL" i="1">
                                      <a:solidFill>
                                        <a:schemeClr val="tx1">
                                          <a:lumMod val="75000"/>
                                          <a:lumOff val="25000"/>
                                        </a:schemeClr>
                                      </a:solidFill>
                                      <a:latin typeface="Cambria Math" panose="02040503050406030204" pitchFamily="18" charset="0"/>
                                    </a:rPr>
                                    <m:t>𝑚</m:t>
                                  </m:r>
                                </m:e>
                                <m:sub>
                                  <m:r>
                                    <a:rPr lang="pl-PL" altLang="pl-PL" i="1">
                                      <a:solidFill>
                                        <a:schemeClr val="tx1">
                                          <a:lumMod val="75000"/>
                                          <a:lumOff val="25000"/>
                                        </a:schemeClr>
                                      </a:solidFill>
                                      <a:latin typeface="Cambria Math" panose="02040503050406030204" pitchFamily="18" charset="0"/>
                                    </a:rPr>
                                    <m:t>𝑛</m:t>
                                  </m:r>
                                </m:sub>
                                <m:sup>
                                  <m:r>
                                    <a:rPr lang="pl-PL" altLang="pl-PL" i="1">
                                      <a:solidFill>
                                        <a:schemeClr val="tx1">
                                          <a:lumMod val="75000"/>
                                          <a:lumOff val="25000"/>
                                        </a:schemeClr>
                                      </a:solidFill>
                                      <a:latin typeface="Cambria Math" panose="02040503050406030204" pitchFamily="18" charset="0"/>
                                    </a:rPr>
                                    <m:t>2</m:t>
                                  </m:r>
                                </m:sup>
                              </m:sSubSup>
                              <m:r>
                                <a:rPr lang="pl-PL" altLang="pl-PL" i="1">
                                  <a:solidFill>
                                    <a:schemeClr val="tx1">
                                      <a:lumMod val="75000"/>
                                      <a:lumOff val="25000"/>
                                    </a:schemeClr>
                                  </a:solidFill>
                                  <a:latin typeface="Cambria Math" panose="02040503050406030204" pitchFamily="18" charset="0"/>
                                </a:rPr>
                                <m:t>−2</m:t>
                              </m:r>
                              <m:sSub>
                                <m:sSubPr>
                                  <m:ctrlPr>
                                    <a:rPr lang="pl-PL" altLang="pl-PL" i="1">
                                      <a:solidFill>
                                        <a:schemeClr val="tx1">
                                          <a:lumMod val="75000"/>
                                          <a:lumOff val="25000"/>
                                        </a:schemeClr>
                                      </a:solidFill>
                                      <a:latin typeface="Cambria Math" panose="02040503050406030204" pitchFamily="18" charset="0"/>
                                    </a:rPr>
                                  </m:ctrlPr>
                                </m:sSubPr>
                                <m:e>
                                  <m:r>
                                    <a:rPr lang="pl-PL" altLang="pl-PL" i="1">
                                      <a:solidFill>
                                        <a:schemeClr val="tx1">
                                          <a:lumMod val="75000"/>
                                          <a:lumOff val="25000"/>
                                        </a:schemeClr>
                                      </a:solidFill>
                                      <a:latin typeface="Cambria Math" panose="02040503050406030204" pitchFamily="18" charset="0"/>
                                    </a:rPr>
                                    <m:t>𝑚</m:t>
                                  </m:r>
                                </m:e>
                                <m:sub>
                                  <m:r>
                                    <a:rPr lang="pl-PL" altLang="pl-PL" i="1">
                                      <a:solidFill>
                                        <a:schemeClr val="tx1">
                                          <a:lumMod val="75000"/>
                                          <a:lumOff val="25000"/>
                                        </a:schemeClr>
                                      </a:solidFill>
                                      <a:latin typeface="Cambria Math" panose="02040503050406030204" pitchFamily="18" charset="0"/>
                                    </a:rPr>
                                    <m:t>𝑑</m:t>
                                  </m:r>
                                </m:sub>
                              </m:sSub>
                              <m:r>
                                <a:rPr lang="pl-PL" altLang="pl-PL" i="1">
                                  <a:solidFill>
                                    <a:schemeClr val="tx1">
                                      <a:lumMod val="75000"/>
                                      <a:lumOff val="25000"/>
                                    </a:schemeClr>
                                  </a:solidFill>
                                  <a:latin typeface="Cambria Math" panose="02040503050406030204" pitchFamily="18" charset="0"/>
                                  <a:ea typeface="Cambria Math" panose="02040503050406030204" pitchFamily="18" charset="0"/>
                                </a:rPr>
                                <m:t>∙</m:t>
                              </m:r>
                              <m:rad>
                                <m:radPr>
                                  <m:degHide m:val="on"/>
                                  <m:ctrlPr>
                                    <a:rPr lang="pl-PL" altLang="pl-PL" i="1">
                                      <a:solidFill>
                                        <a:schemeClr val="tx1">
                                          <a:lumMod val="75000"/>
                                          <a:lumOff val="25000"/>
                                        </a:schemeClr>
                                      </a:solidFill>
                                      <a:latin typeface="Cambria Math" panose="02040503050406030204" pitchFamily="18" charset="0"/>
                                    </a:rPr>
                                  </m:ctrlPr>
                                </m:radPr>
                                <m:deg/>
                                <m:e>
                                  <m:sSubSup>
                                    <m:sSubSupPr>
                                      <m:ctrlPr>
                                        <a:rPr lang="pl-PL" altLang="pl-PL" i="1">
                                          <a:solidFill>
                                            <a:schemeClr val="tx1">
                                              <a:lumMod val="75000"/>
                                              <a:lumOff val="25000"/>
                                            </a:schemeClr>
                                          </a:solidFill>
                                          <a:latin typeface="Cambria Math" panose="02040503050406030204" pitchFamily="18" charset="0"/>
                                        </a:rPr>
                                      </m:ctrlPr>
                                    </m:sSubSupPr>
                                    <m:e>
                                      <m:r>
                                        <a:rPr lang="pl-PL" altLang="pl-PL" i="1">
                                          <a:solidFill>
                                            <a:schemeClr val="tx1">
                                              <a:lumMod val="75000"/>
                                              <a:lumOff val="25000"/>
                                            </a:schemeClr>
                                          </a:solidFill>
                                          <a:latin typeface="Cambria Math" panose="02040503050406030204" pitchFamily="18" charset="0"/>
                                        </a:rPr>
                                        <m:t>𝑚</m:t>
                                      </m:r>
                                    </m:e>
                                    <m:sub>
                                      <m:r>
                                        <a:rPr lang="pl-PL" altLang="pl-PL" i="1">
                                          <a:solidFill>
                                            <a:schemeClr val="tx1">
                                              <a:lumMod val="75000"/>
                                              <a:lumOff val="25000"/>
                                            </a:schemeClr>
                                          </a:solidFill>
                                          <a:latin typeface="Cambria Math" panose="02040503050406030204" pitchFamily="18" charset="0"/>
                                        </a:rPr>
                                        <m:t>𝑛</m:t>
                                      </m:r>
                                    </m:sub>
                                    <m:sup>
                                      <m:r>
                                        <a:rPr lang="pl-PL" altLang="pl-PL" i="1">
                                          <a:solidFill>
                                            <a:schemeClr val="tx1">
                                              <a:lumMod val="75000"/>
                                              <a:lumOff val="25000"/>
                                            </a:schemeClr>
                                          </a:solidFill>
                                          <a:latin typeface="Cambria Math" panose="02040503050406030204" pitchFamily="18" charset="0"/>
                                        </a:rPr>
                                        <m:t>2</m:t>
                                      </m:r>
                                    </m:sup>
                                  </m:sSubSup>
                                  <m:r>
                                    <a:rPr lang="pl-PL" altLang="pl-PL" i="1">
                                      <a:solidFill>
                                        <a:schemeClr val="tx1">
                                          <a:lumMod val="75000"/>
                                          <a:lumOff val="25000"/>
                                        </a:schemeClr>
                                      </a:solidFill>
                                      <a:latin typeface="Cambria Math" panose="02040503050406030204" pitchFamily="18" charset="0"/>
                                    </a:rPr>
                                    <m:t>+</m:t>
                                  </m:r>
                                  <m:sSup>
                                    <m:sSupPr>
                                      <m:ctrlPr>
                                        <a:rPr lang="pl-PL" altLang="pl-PL" i="1">
                                          <a:solidFill>
                                            <a:schemeClr val="tx1">
                                              <a:lumMod val="75000"/>
                                              <a:lumOff val="25000"/>
                                            </a:schemeClr>
                                          </a:solidFill>
                                          <a:latin typeface="Cambria Math" panose="02040503050406030204" pitchFamily="18" charset="0"/>
                                        </a:rPr>
                                      </m:ctrlPr>
                                    </m:sSupPr>
                                    <m:e>
                                      <m:d>
                                        <m:dPr>
                                          <m:begChr m:val="|"/>
                                          <m:endChr m:val="|"/>
                                          <m:ctrlPr>
                                            <a:rPr lang="pl-PL" altLang="pl-PL" i="1">
                                              <a:solidFill>
                                                <a:schemeClr val="tx1">
                                                  <a:lumMod val="75000"/>
                                                  <a:lumOff val="25000"/>
                                                </a:schemeClr>
                                              </a:solidFill>
                                              <a:latin typeface="Cambria Math" panose="02040503050406030204" pitchFamily="18" charset="0"/>
                                            </a:rPr>
                                          </m:ctrlPr>
                                        </m:dPr>
                                        <m:e>
                                          <m:sSub>
                                            <m:sSubPr>
                                              <m:ctrlPr>
                                                <a:rPr lang="pl-PL" altLang="pl-PL" i="1">
                                                  <a:solidFill>
                                                    <a:schemeClr val="tx1">
                                                      <a:lumMod val="75000"/>
                                                      <a:lumOff val="25000"/>
                                                    </a:schemeClr>
                                                  </a:solidFill>
                                                  <a:latin typeface="Cambria Math" panose="02040503050406030204" pitchFamily="18" charset="0"/>
                                                </a:rPr>
                                              </m:ctrlPr>
                                            </m:sSubPr>
                                            <m:e>
                                              <m:acc>
                                                <m:accPr>
                                                  <m:chr m:val="⃗"/>
                                                  <m:ctrlPr>
                                                    <a:rPr lang="pl-PL" altLang="pl-PL" i="1">
                                                      <a:solidFill>
                                                        <a:schemeClr val="tx1">
                                                          <a:lumMod val="75000"/>
                                                          <a:lumOff val="25000"/>
                                                        </a:schemeClr>
                                                      </a:solidFill>
                                                      <a:latin typeface="Cambria Math" panose="02040503050406030204" pitchFamily="18" charset="0"/>
                                                    </a:rPr>
                                                  </m:ctrlPr>
                                                </m:accPr>
                                                <m:e>
                                                  <m:r>
                                                    <a:rPr lang="pl-PL" altLang="pl-PL" i="1">
                                                      <a:solidFill>
                                                        <a:schemeClr val="tx1">
                                                          <a:lumMod val="75000"/>
                                                          <a:lumOff val="25000"/>
                                                        </a:schemeClr>
                                                      </a:solidFill>
                                                      <a:latin typeface="Cambria Math" panose="02040503050406030204" pitchFamily="18" charset="0"/>
                                                    </a:rPr>
                                                    <m:t>𝑝</m:t>
                                                  </m:r>
                                                </m:e>
                                              </m:acc>
                                            </m:e>
                                            <m:sub>
                                              <m:r>
                                                <a:rPr lang="pl-PL" altLang="pl-PL" i="1">
                                                  <a:solidFill>
                                                    <a:schemeClr val="tx1">
                                                      <a:lumMod val="75000"/>
                                                      <a:lumOff val="25000"/>
                                                    </a:schemeClr>
                                                  </a:solidFill>
                                                  <a:latin typeface="Cambria Math" panose="02040503050406030204" pitchFamily="18" charset="0"/>
                                                </a:rPr>
                                                <m:t>𝐹</m:t>
                                              </m:r>
                                            </m:sub>
                                          </m:sSub>
                                        </m:e>
                                      </m:d>
                                    </m:e>
                                    <m:sup>
                                      <m:r>
                                        <a:rPr lang="pl-PL" altLang="pl-PL" i="1">
                                          <a:solidFill>
                                            <a:schemeClr val="tx1">
                                              <a:lumMod val="75000"/>
                                              <a:lumOff val="25000"/>
                                            </a:schemeClr>
                                          </a:solidFill>
                                          <a:latin typeface="Cambria Math" panose="02040503050406030204" pitchFamily="18" charset="0"/>
                                        </a:rPr>
                                        <m:t>2</m:t>
                                      </m:r>
                                    </m:sup>
                                  </m:sSup>
                                </m:e>
                              </m:rad>
                            </m:e>
                          </m:d>
                        </m:e>
                        <m:sup>
                          <m:f>
                            <m:fPr>
                              <m:type m:val="skw"/>
                              <m:ctrlPr>
                                <a:rPr lang="pl-PL" altLang="pl-PL" i="1">
                                  <a:solidFill>
                                    <a:schemeClr val="tx1">
                                      <a:lumMod val="75000"/>
                                      <a:lumOff val="25000"/>
                                    </a:schemeClr>
                                  </a:solidFill>
                                  <a:latin typeface="Cambria Math" panose="02040503050406030204" pitchFamily="18" charset="0"/>
                                </a:rPr>
                              </m:ctrlPr>
                            </m:fPr>
                            <m:num>
                              <m:r>
                                <a:rPr lang="pl-PL" altLang="pl-PL" i="1">
                                  <a:solidFill>
                                    <a:schemeClr val="tx1">
                                      <a:lumMod val="75000"/>
                                      <a:lumOff val="25000"/>
                                    </a:schemeClr>
                                  </a:solidFill>
                                  <a:latin typeface="Cambria Math" panose="02040503050406030204" pitchFamily="18" charset="0"/>
                                </a:rPr>
                                <m:t>1</m:t>
                              </m:r>
                            </m:num>
                            <m:den>
                              <m:r>
                                <a:rPr lang="pl-PL" altLang="pl-PL" i="1">
                                  <a:solidFill>
                                    <a:schemeClr val="tx1">
                                      <a:lumMod val="75000"/>
                                      <a:lumOff val="25000"/>
                                    </a:schemeClr>
                                  </a:solidFill>
                                  <a:latin typeface="Cambria Math" panose="02040503050406030204" pitchFamily="18" charset="0"/>
                                </a:rPr>
                                <m:t>2</m:t>
                              </m:r>
                            </m:den>
                          </m:f>
                        </m:sup>
                      </m:sSup>
                    </m:oMath>
                  </m:oMathPara>
                </a14:m>
                <a:endParaRPr lang="pl-PL" altLang="pl-PL" dirty="0">
                  <a:solidFill>
                    <a:schemeClr val="tx1">
                      <a:lumMod val="75000"/>
                      <a:lumOff val="25000"/>
                    </a:schemeClr>
                  </a:solidFill>
                </a:endParaRPr>
              </a:p>
              <a:p>
                <a:pPr marL="285750" indent="-285750">
                  <a:lnSpc>
                    <a:spcPct val="114000"/>
                  </a:lnSpc>
                  <a:spcBef>
                    <a:spcPts val="1200"/>
                  </a:spcBef>
                  <a:buFont typeface="Arial" panose="020B0604020202020204" pitchFamily="34" charset="0"/>
                  <a:buChar char="•"/>
                </a:pPr>
                <a:r>
                  <a:rPr lang="pl-PL" altLang="pl-PL" dirty="0">
                    <a:solidFill>
                      <a:schemeClr val="tx1">
                        <a:lumMod val="75000"/>
                        <a:lumOff val="25000"/>
                      </a:schemeClr>
                    </a:solidFill>
                  </a:rPr>
                  <a:t>The proton-proton </a:t>
                </a:r>
                <a:r>
                  <a:rPr lang="pl-PL" altLang="pl-PL" dirty="0" err="1">
                    <a:solidFill>
                      <a:schemeClr val="tx1">
                        <a:lumMod val="75000"/>
                        <a:lumOff val="25000"/>
                      </a:schemeClr>
                    </a:solidFill>
                  </a:rPr>
                  <a:t>invariant</a:t>
                </a:r>
                <a:r>
                  <a:rPr lang="pl-PL" altLang="pl-PL" dirty="0">
                    <a:solidFill>
                      <a:schemeClr val="tx1">
                        <a:lumMod val="75000"/>
                        <a:lumOff val="25000"/>
                      </a:schemeClr>
                    </a:solidFill>
                  </a:rPr>
                  <a:t> mass:</a:t>
                </a:r>
              </a:p>
              <a:p>
                <a:pPr marL="0" indent="0">
                  <a:lnSpc>
                    <a:spcPct val="114000"/>
                  </a:lnSpc>
                  <a:buNone/>
                </a:pPr>
                <a14:m>
                  <m:oMathPara xmlns:m="http://schemas.openxmlformats.org/officeDocument/2006/math">
                    <m:oMathParaPr>
                      <m:jc m:val="centerGroup"/>
                    </m:oMathParaPr>
                    <m:oMath xmlns:m="http://schemas.openxmlformats.org/officeDocument/2006/math">
                      <m:rad>
                        <m:radPr>
                          <m:degHide m:val="on"/>
                          <m:ctrlPr>
                            <a:rPr lang="pl-PL" altLang="pl-PL" i="1">
                              <a:solidFill>
                                <a:schemeClr val="tx1">
                                  <a:lumMod val="75000"/>
                                  <a:lumOff val="25000"/>
                                </a:schemeClr>
                              </a:solidFill>
                              <a:latin typeface="Cambria Math" panose="02040503050406030204" pitchFamily="18" charset="0"/>
                            </a:rPr>
                          </m:ctrlPr>
                        </m:radPr>
                        <m:deg/>
                        <m:e>
                          <m:sSub>
                            <m:sSubPr>
                              <m:ctrlPr>
                                <a:rPr lang="pl-PL" altLang="pl-PL" i="1">
                                  <a:solidFill>
                                    <a:schemeClr val="tx1">
                                      <a:lumMod val="75000"/>
                                      <a:lumOff val="25000"/>
                                    </a:schemeClr>
                                  </a:solidFill>
                                  <a:latin typeface="Cambria Math" panose="02040503050406030204" pitchFamily="18" charset="0"/>
                                </a:rPr>
                              </m:ctrlPr>
                            </m:sSubPr>
                            <m:e>
                              <m:r>
                                <a:rPr lang="pl-PL" altLang="pl-PL" i="1">
                                  <a:solidFill>
                                    <a:schemeClr val="tx1">
                                      <a:lumMod val="75000"/>
                                      <a:lumOff val="25000"/>
                                    </a:schemeClr>
                                  </a:solidFill>
                                  <a:latin typeface="Cambria Math" panose="02040503050406030204" pitchFamily="18" charset="0"/>
                                </a:rPr>
                                <m:t>𝑠</m:t>
                              </m:r>
                            </m:e>
                            <m:sub>
                              <m:r>
                                <a:rPr lang="pl-PL" altLang="pl-PL" i="1">
                                  <a:solidFill>
                                    <a:schemeClr val="tx1">
                                      <a:lumMod val="75000"/>
                                      <a:lumOff val="25000"/>
                                    </a:schemeClr>
                                  </a:solidFill>
                                  <a:latin typeface="Cambria Math" panose="02040503050406030204" pitchFamily="18" charset="0"/>
                                </a:rPr>
                                <m:t>𝑝𝑝</m:t>
                              </m:r>
                            </m:sub>
                          </m:sSub>
                        </m:e>
                      </m:rad>
                      <m:r>
                        <a:rPr lang="pl-PL" altLang="pl-PL" i="1">
                          <a:solidFill>
                            <a:schemeClr val="tx1">
                              <a:lumMod val="75000"/>
                              <a:lumOff val="25000"/>
                            </a:schemeClr>
                          </a:solidFill>
                          <a:latin typeface="Cambria Math" panose="02040503050406030204" pitchFamily="18" charset="0"/>
                        </a:rPr>
                        <m:t>=</m:t>
                      </m:r>
                      <m:sSup>
                        <m:sSupPr>
                          <m:ctrlPr>
                            <a:rPr lang="pl-PL" altLang="pl-PL" i="1">
                              <a:solidFill>
                                <a:schemeClr val="tx1">
                                  <a:lumMod val="75000"/>
                                  <a:lumOff val="25000"/>
                                </a:schemeClr>
                              </a:solidFill>
                              <a:latin typeface="Cambria Math" panose="02040503050406030204" pitchFamily="18" charset="0"/>
                            </a:rPr>
                          </m:ctrlPr>
                        </m:sSupPr>
                        <m:e>
                          <m:d>
                            <m:dPr>
                              <m:ctrlPr>
                                <a:rPr lang="pl-PL" altLang="pl-PL" i="1">
                                  <a:solidFill>
                                    <a:schemeClr val="tx1">
                                      <a:lumMod val="75000"/>
                                      <a:lumOff val="25000"/>
                                    </a:schemeClr>
                                  </a:solidFill>
                                  <a:latin typeface="Cambria Math" panose="02040503050406030204" pitchFamily="18" charset="0"/>
                                </a:rPr>
                              </m:ctrlPr>
                            </m:dPr>
                            <m:e>
                              <m:sSub>
                                <m:sSubPr>
                                  <m:ctrlPr>
                                    <a:rPr lang="pl-PL" altLang="pl-PL" i="1">
                                      <a:solidFill>
                                        <a:schemeClr val="tx1">
                                          <a:lumMod val="75000"/>
                                          <a:lumOff val="25000"/>
                                        </a:schemeClr>
                                      </a:solidFill>
                                      <a:latin typeface="Cambria Math" panose="02040503050406030204" pitchFamily="18" charset="0"/>
                                    </a:rPr>
                                  </m:ctrlPr>
                                </m:sSubPr>
                                <m:e>
                                  <m:r>
                                    <a:rPr lang="pl-PL" altLang="pl-PL" i="1">
                                      <a:solidFill>
                                        <a:schemeClr val="tx1">
                                          <a:lumMod val="75000"/>
                                          <a:lumOff val="25000"/>
                                        </a:schemeClr>
                                      </a:solidFill>
                                      <a:latin typeface="Cambria Math" panose="02040503050406030204" pitchFamily="18" charset="0"/>
                                    </a:rPr>
                                    <m:t>𝐸</m:t>
                                  </m:r>
                                </m:e>
                                <m:sub>
                                  <m:sSub>
                                    <m:sSubPr>
                                      <m:ctrlPr>
                                        <a:rPr lang="pl-PL" altLang="pl-PL" i="1">
                                          <a:solidFill>
                                            <a:schemeClr val="tx1">
                                              <a:lumMod val="75000"/>
                                              <a:lumOff val="25000"/>
                                            </a:schemeClr>
                                          </a:solidFill>
                                          <a:latin typeface="Cambria Math" panose="02040503050406030204" pitchFamily="18" charset="0"/>
                                        </a:rPr>
                                      </m:ctrlPr>
                                    </m:sSubPr>
                                    <m:e>
                                      <m:r>
                                        <a:rPr lang="pl-PL" altLang="pl-PL" i="1">
                                          <a:solidFill>
                                            <a:schemeClr val="tx1">
                                              <a:lumMod val="75000"/>
                                              <a:lumOff val="25000"/>
                                            </a:schemeClr>
                                          </a:solidFill>
                                          <a:latin typeface="Cambria Math" panose="02040503050406030204" pitchFamily="18" charset="0"/>
                                        </a:rPr>
                                        <m:t>𝑝</m:t>
                                      </m:r>
                                    </m:e>
                                    <m:sub>
                                      <m:r>
                                        <a:rPr lang="pl-PL" altLang="pl-PL" i="1">
                                          <a:solidFill>
                                            <a:schemeClr val="tx1">
                                              <a:lumMod val="75000"/>
                                              <a:lumOff val="25000"/>
                                            </a:schemeClr>
                                          </a:solidFill>
                                          <a:latin typeface="Cambria Math" panose="02040503050406030204" pitchFamily="18" charset="0"/>
                                        </a:rPr>
                                        <m:t>𝑏</m:t>
                                      </m:r>
                                    </m:sub>
                                  </m:sSub>
                                </m:sub>
                              </m:sSub>
                              <m:r>
                                <a:rPr lang="pl-PL" altLang="pl-PL" i="1">
                                  <a:solidFill>
                                    <a:schemeClr val="tx1">
                                      <a:lumMod val="75000"/>
                                      <a:lumOff val="25000"/>
                                    </a:schemeClr>
                                  </a:solidFill>
                                  <a:latin typeface="Cambria Math" panose="02040503050406030204" pitchFamily="18" charset="0"/>
                                </a:rPr>
                                <m:t>+</m:t>
                              </m:r>
                              <m:sSub>
                                <m:sSubPr>
                                  <m:ctrlPr>
                                    <a:rPr lang="pl-PL" altLang="pl-PL" i="1">
                                      <a:solidFill>
                                        <a:schemeClr val="tx1">
                                          <a:lumMod val="75000"/>
                                          <a:lumOff val="25000"/>
                                        </a:schemeClr>
                                      </a:solidFill>
                                      <a:latin typeface="Cambria Math" panose="02040503050406030204" pitchFamily="18" charset="0"/>
                                    </a:rPr>
                                  </m:ctrlPr>
                                </m:sSubPr>
                                <m:e>
                                  <m:r>
                                    <a:rPr lang="pl-PL" altLang="pl-PL" i="1">
                                      <a:solidFill>
                                        <a:schemeClr val="tx1">
                                          <a:lumMod val="75000"/>
                                          <a:lumOff val="25000"/>
                                        </a:schemeClr>
                                      </a:solidFill>
                                      <a:latin typeface="Cambria Math" panose="02040503050406030204" pitchFamily="18" charset="0"/>
                                    </a:rPr>
                                    <m:t>𝐸</m:t>
                                  </m:r>
                                </m:e>
                                <m:sub>
                                  <m:sSub>
                                    <m:sSubPr>
                                      <m:ctrlPr>
                                        <a:rPr lang="pl-PL" altLang="pl-PL" i="1">
                                          <a:solidFill>
                                            <a:schemeClr val="tx1">
                                              <a:lumMod val="75000"/>
                                              <a:lumOff val="25000"/>
                                            </a:schemeClr>
                                          </a:solidFill>
                                          <a:latin typeface="Cambria Math" panose="02040503050406030204" pitchFamily="18" charset="0"/>
                                        </a:rPr>
                                      </m:ctrlPr>
                                    </m:sSubPr>
                                    <m:e>
                                      <m:r>
                                        <a:rPr lang="pl-PL" altLang="pl-PL" i="1">
                                          <a:solidFill>
                                            <a:schemeClr val="tx1">
                                              <a:lumMod val="75000"/>
                                              <a:lumOff val="25000"/>
                                            </a:schemeClr>
                                          </a:solidFill>
                                          <a:latin typeface="Cambria Math" panose="02040503050406030204" pitchFamily="18" charset="0"/>
                                        </a:rPr>
                                        <m:t>𝑝</m:t>
                                      </m:r>
                                    </m:e>
                                    <m:sub>
                                      <m:r>
                                        <a:rPr lang="pl-PL" altLang="pl-PL" i="1">
                                          <a:solidFill>
                                            <a:schemeClr val="tx1">
                                              <a:lumMod val="75000"/>
                                              <a:lumOff val="25000"/>
                                            </a:schemeClr>
                                          </a:solidFill>
                                          <a:latin typeface="Cambria Math" panose="02040503050406030204" pitchFamily="18" charset="0"/>
                                        </a:rPr>
                                        <m:t>𝑡</m:t>
                                      </m:r>
                                    </m:sub>
                                  </m:sSub>
                                </m:sub>
                              </m:sSub>
                            </m:e>
                          </m:d>
                        </m:e>
                        <m:sup>
                          <m:r>
                            <a:rPr lang="pl-PL" altLang="pl-PL" i="1">
                              <a:solidFill>
                                <a:schemeClr val="tx1">
                                  <a:lumMod val="75000"/>
                                  <a:lumOff val="25000"/>
                                </a:schemeClr>
                              </a:solidFill>
                              <a:latin typeface="Cambria Math" panose="02040503050406030204" pitchFamily="18" charset="0"/>
                            </a:rPr>
                            <m:t>2</m:t>
                          </m:r>
                        </m:sup>
                      </m:sSup>
                      <m:r>
                        <a:rPr lang="pl-PL" altLang="pl-PL" i="1">
                          <a:solidFill>
                            <a:schemeClr val="tx1">
                              <a:lumMod val="75000"/>
                              <a:lumOff val="25000"/>
                            </a:schemeClr>
                          </a:solidFill>
                          <a:latin typeface="Cambria Math" panose="02040503050406030204" pitchFamily="18" charset="0"/>
                        </a:rPr>
                        <m:t>−</m:t>
                      </m:r>
                      <m:sSup>
                        <m:sSupPr>
                          <m:ctrlPr>
                            <a:rPr lang="pl-PL" altLang="pl-PL" i="1">
                              <a:solidFill>
                                <a:schemeClr val="tx1">
                                  <a:lumMod val="75000"/>
                                  <a:lumOff val="25000"/>
                                </a:schemeClr>
                              </a:solidFill>
                              <a:latin typeface="Cambria Math" panose="02040503050406030204" pitchFamily="18" charset="0"/>
                            </a:rPr>
                          </m:ctrlPr>
                        </m:sSupPr>
                        <m:e>
                          <m:d>
                            <m:dPr>
                              <m:ctrlPr>
                                <a:rPr lang="pl-PL" altLang="pl-PL" i="1">
                                  <a:solidFill>
                                    <a:schemeClr val="tx1">
                                      <a:lumMod val="75000"/>
                                      <a:lumOff val="25000"/>
                                    </a:schemeClr>
                                  </a:solidFill>
                                  <a:latin typeface="Cambria Math" panose="02040503050406030204" pitchFamily="18" charset="0"/>
                                </a:rPr>
                              </m:ctrlPr>
                            </m:dPr>
                            <m:e>
                              <m:sSub>
                                <m:sSubPr>
                                  <m:ctrlPr>
                                    <a:rPr lang="pl-PL" altLang="pl-PL" i="1">
                                      <a:solidFill>
                                        <a:schemeClr val="tx1">
                                          <a:lumMod val="75000"/>
                                          <a:lumOff val="25000"/>
                                        </a:schemeClr>
                                      </a:solidFill>
                                      <a:latin typeface="Cambria Math" panose="02040503050406030204" pitchFamily="18" charset="0"/>
                                    </a:rPr>
                                  </m:ctrlPr>
                                </m:sSubPr>
                                <m:e>
                                  <m:acc>
                                    <m:accPr>
                                      <m:chr m:val="⃗"/>
                                      <m:ctrlPr>
                                        <a:rPr lang="pl-PL" altLang="pl-PL" i="1">
                                          <a:solidFill>
                                            <a:schemeClr val="tx1">
                                              <a:lumMod val="75000"/>
                                              <a:lumOff val="25000"/>
                                            </a:schemeClr>
                                          </a:solidFill>
                                          <a:latin typeface="Cambria Math" panose="02040503050406030204" pitchFamily="18" charset="0"/>
                                        </a:rPr>
                                      </m:ctrlPr>
                                    </m:accPr>
                                    <m:e>
                                      <m:r>
                                        <a:rPr lang="pl-PL" altLang="pl-PL" i="1">
                                          <a:solidFill>
                                            <a:schemeClr val="tx1">
                                              <a:lumMod val="75000"/>
                                              <a:lumOff val="25000"/>
                                            </a:schemeClr>
                                          </a:solidFill>
                                          <a:latin typeface="Cambria Math" panose="02040503050406030204" pitchFamily="18" charset="0"/>
                                        </a:rPr>
                                        <m:t>𝑝</m:t>
                                      </m:r>
                                    </m:e>
                                  </m:acc>
                                </m:e>
                                <m:sub>
                                  <m:sSub>
                                    <m:sSubPr>
                                      <m:ctrlPr>
                                        <a:rPr lang="pl-PL" altLang="pl-PL" i="1">
                                          <a:solidFill>
                                            <a:schemeClr val="tx1">
                                              <a:lumMod val="75000"/>
                                              <a:lumOff val="25000"/>
                                            </a:schemeClr>
                                          </a:solidFill>
                                          <a:latin typeface="Cambria Math" panose="02040503050406030204" pitchFamily="18" charset="0"/>
                                        </a:rPr>
                                      </m:ctrlPr>
                                    </m:sSubPr>
                                    <m:e>
                                      <m:r>
                                        <a:rPr lang="pl-PL" altLang="pl-PL" i="1">
                                          <a:solidFill>
                                            <a:schemeClr val="tx1">
                                              <a:lumMod val="75000"/>
                                              <a:lumOff val="25000"/>
                                            </a:schemeClr>
                                          </a:solidFill>
                                          <a:latin typeface="Cambria Math" panose="02040503050406030204" pitchFamily="18" charset="0"/>
                                        </a:rPr>
                                        <m:t>𝑝</m:t>
                                      </m:r>
                                    </m:e>
                                    <m:sub>
                                      <m:r>
                                        <a:rPr lang="pl-PL" altLang="pl-PL" i="1">
                                          <a:solidFill>
                                            <a:schemeClr val="tx1">
                                              <a:lumMod val="75000"/>
                                              <a:lumOff val="25000"/>
                                            </a:schemeClr>
                                          </a:solidFill>
                                          <a:latin typeface="Cambria Math" panose="02040503050406030204" pitchFamily="18" charset="0"/>
                                        </a:rPr>
                                        <m:t>𝑏</m:t>
                                      </m:r>
                                    </m:sub>
                                  </m:sSub>
                                </m:sub>
                              </m:sSub>
                              <m:r>
                                <a:rPr lang="pl-PL" altLang="pl-PL" i="1">
                                  <a:solidFill>
                                    <a:schemeClr val="tx1">
                                      <a:lumMod val="75000"/>
                                      <a:lumOff val="25000"/>
                                    </a:schemeClr>
                                  </a:solidFill>
                                  <a:latin typeface="Cambria Math" panose="02040503050406030204" pitchFamily="18" charset="0"/>
                                </a:rPr>
                                <m:t>+</m:t>
                              </m:r>
                              <m:sSub>
                                <m:sSubPr>
                                  <m:ctrlPr>
                                    <a:rPr lang="pl-PL" altLang="pl-PL" i="1">
                                      <a:solidFill>
                                        <a:schemeClr val="tx1">
                                          <a:lumMod val="75000"/>
                                          <a:lumOff val="25000"/>
                                        </a:schemeClr>
                                      </a:solidFill>
                                      <a:latin typeface="Cambria Math" panose="02040503050406030204" pitchFamily="18" charset="0"/>
                                    </a:rPr>
                                  </m:ctrlPr>
                                </m:sSubPr>
                                <m:e>
                                  <m:acc>
                                    <m:accPr>
                                      <m:chr m:val="⃗"/>
                                      <m:ctrlPr>
                                        <a:rPr lang="pl-PL" altLang="pl-PL" i="1">
                                          <a:solidFill>
                                            <a:schemeClr val="tx1">
                                              <a:lumMod val="75000"/>
                                              <a:lumOff val="25000"/>
                                            </a:schemeClr>
                                          </a:solidFill>
                                          <a:latin typeface="Cambria Math" panose="02040503050406030204" pitchFamily="18" charset="0"/>
                                        </a:rPr>
                                      </m:ctrlPr>
                                    </m:accPr>
                                    <m:e>
                                      <m:r>
                                        <a:rPr lang="pl-PL" altLang="pl-PL" i="1">
                                          <a:solidFill>
                                            <a:schemeClr val="tx1">
                                              <a:lumMod val="75000"/>
                                              <a:lumOff val="25000"/>
                                            </a:schemeClr>
                                          </a:solidFill>
                                          <a:latin typeface="Cambria Math" panose="02040503050406030204" pitchFamily="18" charset="0"/>
                                        </a:rPr>
                                        <m:t>𝑝</m:t>
                                      </m:r>
                                    </m:e>
                                  </m:acc>
                                </m:e>
                                <m:sub>
                                  <m:r>
                                    <a:rPr lang="pl-PL" altLang="pl-PL" i="1">
                                      <a:solidFill>
                                        <a:schemeClr val="tx1">
                                          <a:lumMod val="75000"/>
                                          <a:lumOff val="25000"/>
                                        </a:schemeClr>
                                      </a:solidFill>
                                      <a:latin typeface="Cambria Math" panose="02040503050406030204" pitchFamily="18" charset="0"/>
                                    </a:rPr>
                                    <m:t>𝐹</m:t>
                                  </m:r>
                                </m:sub>
                              </m:sSub>
                            </m:e>
                          </m:d>
                        </m:e>
                        <m:sup>
                          <m:r>
                            <a:rPr lang="pl-PL" altLang="pl-PL" i="1">
                              <a:solidFill>
                                <a:schemeClr val="tx1">
                                  <a:lumMod val="75000"/>
                                  <a:lumOff val="25000"/>
                                </a:schemeClr>
                              </a:solidFill>
                              <a:latin typeface="Cambria Math" panose="02040503050406030204" pitchFamily="18" charset="0"/>
                            </a:rPr>
                            <m:t>2</m:t>
                          </m:r>
                        </m:sup>
                      </m:sSup>
                    </m:oMath>
                  </m:oMathPara>
                </a14:m>
                <a:endParaRPr lang="pl-PL" altLang="pl-PL" dirty="0">
                  <a:solidFill>
                    <a:schemeClr val="tx1">
                      <a:lumMod val="75000"/>
                      <a:lumOff val="25000"/>
                    </a:schemeClr>
                  </a:solidFill>
                </a:endParaRPr>
              </a:p>
              <a:p>
                <a:pPr marL="285750" indent="-285750">
                  <a:lnSpc>
                    <a:spcPct val="114000"/>
                  </a:lnSpc>
                  <a:spcBef>
                    <a:spcPts val="1200"/>
                  </a:spcBef>
                  <a:buFont typeface="Arial" panose="020B0604020202020204" pitchFamily="34" charset="0"/>
                  <a:buChar char="•"/>
                </a:pPr>
                <a:r>
                  <a:rPr lang="pl-PL" altLang="pl-PL" dirty="0" err="1">
                    <a:solidFill>
                      <a:schemeClr val="tx1">
                        <a:lumMod val="75000"/>
                        <a:lumOff val="25000"/>
                      </a:schemeClr>
                    </a:solidFill>
                  </a:rPr>
                  <a:t>Effective</a:t>
                </a:r>
                <a:r>
                  <a:rPr lang="pl-PL" altLang="pl-PL" dirty="0">
                    <a:solidFill>
                      <a:schemeClr val="tx1">
                        <a:lumMod val="75000"/>
                        <a:lumOff val="25000"/>
                      </a:schemeClr>
                    </a:solidFill>
                  </a:rPr>
                  <a:t> b</a:t>
                </a:r>
                <a:r>
                  <a:rPr lang="en-US" altLang="pl-PL" dirty="0" err="1">
                    <a:solidFill>
                      <a:schemeClr val="tx1">
                        <a:lumMod val="75000"/>
                        <a:lumOff val="25000"/>
                      </a:schemeClr>
                    </a:solidFill>
                  </a:rPr>
                  <a:t>eam</a:t>
                </a:r>
                <a:r>
                  <a:rPr lang="en-US" altLang="pl-PL" dirty="0">
                    <a:solidFill>
                      <a:schemeClr val="tx1">
                        <a:lumMod val="75000"/>
                        <a:lumOff val="25000"/>
                      </a:schemeClr>
                    </a:solidFill>
                  </a:rPr>
                  <a:t> momentum</a:t>
                </a:r>
                <a:r>
                  <a:rPr lang="pl-PL" altLang="pl-PL" dirty="0">
                    <a:solidFill>
                      <a:schemeClr val="tx1">
                        <a:lumMod val="75000"/>
                        <a:lumOff val="25000"/>
                      </a:schemeClr>
                    </a:solidFill>
                  </a:rPr>
                  <a:t> </a:t>
                </a:r>
                <a:r>
                  <a:rPr lang="en-US" altLang="pl-PL" dirty="0">
                    <a:solidFill>
                      <a:schemeClr val="tx1">
                        <a:lumMod val="75000"/>
                        <a:lumOff val="25000"/>
                      </a:schemeClr>
                    </a:solidFill>
                  </a:rPr>
                  <a:t>in the system where </a:t>
                </a:r>
                <a:r>
                  <a:rPr lang="pl-PL" altLang="pl-PL" dirty="0">
                    <a:solidFill>
                      <a:schemeClr val="tx1">
                        <a:lumMod val="75000"/>
                        <a:lumOff val="25000"/>
                      </a:schemeClr>
                    </a:solidFill>
                  </a:rPr>
                  <a:t>target proton </a:t>
                </a:r>
                <a:r>
                  <a:rPr lang="en-US" altLang="pl-PL" dirty="0">
                    <a:solidFill>
                      <a:schemeClr val="tx1">
                        <a:lumMod val="75000"/>
                        <a:lumOff val="25000"/>
                      </a:schemeClr>
                    </a:solidFill>
                  </a:rPr>
                  <a:t>is at rest:</a:t>
                </a:r>
                <a:endParaRPr lang="pl-PL" altLang="pl-PL" dirty="0">
                  <a:solidFill>
                    <a:schemeClr val="tx1">
                      <a:lumMod val="75000"/>
                      <a:lumOff val="25000"/>
                    </a:schemeClr>
                  </a:solidFill>
                </a:endParaRPr>
              </a:p>
              <a:p>
                <a:pPr marL="0" indent="0">
                  <a:lnSpc>
                    <a:spcPct val="114000"/>
                  </a:lnSpc>
                  <a:buNone/>
                </a:pPr>
                <a14:m>
                  <m:oMathPara xmlns:m="http://schemas.openxmlformats.org/officeDocument/2006/math">
                    <m:oMathParaPr>
                      <m:jc m:val="centerGroup"/>
                    </m:oMathParaPr>
                    <m:oMath xmlns:m="http://schemas.openxmlformats.org/officeDocument/2006/math">
                      <m:sSubSup>
                        <m:sSubSupPr>
                          <m:ctrlPr>
                            <a:rPr lang="pl-PL" altLang="pl-PL" i="1">
                              <a:solidFill>
                                <a:schemeClr val="tx1">
                                  <a:lumMod val="75000"/>
                                  <a:lumOff val="25000"/>
                                </a:schemeClr>
                              </a:solidFill>
                              <a:latin typeface="Cambria Math" panose="02040503050406030204" pitchFamily="18" charset="0"/>
                            </a:rPr>
                          </m:ctrlPr>
                        </m:sSubSupPr>
                        <m:e>
                          <m:r>
                            <a:rPr lang="pl-PL" altLang="pl-PL" i="1">
                              <a:solidFill>
                                <a:schemeClr val="tx1">
                                  <a:lumMod val="75000"/>
                                  <a:lumOff val="25000"/>
                                </a:schemeClr>
                              </a:solidFill>
                              <a:latin typeface="Cambria Math" panose="02040503050406030204" pitchFamily="18" charset="0"/>
                            </a:rPr>
                            <m:t>𝑝</m:t>
                          </m:r>
                        </m:e>
                        <m:sub>
                          <m:r>
                            <a:rPr lang="pl-PL" altLang="pl-PL" i="1" smtClean="0">
                              <a:solidFill>
                                <a:schemeClr val="tx1">
                                  <a:lumMod val="75000"/>
                                  <a:lumOff val="25000"/>
                                </a:schemeClr>
                              </a:solidFill>
                              <a:latin typeface="Cambria Math" panose="02040503050406030204" pitchFamily="18" charset="0"/>
                            </a:rPr>
                            <m:t>𝑏𝑒𝑎𝑚</m:t>
                          </m:r>
                        </m:sub>
                        <m:sup>
                          <m:r>
                            <a:rPr lang="pl-PL" altLang="pl-PL" i="1">
                              <a:solidFill>
                                <a:schemeClr val="tx1">
                                  <a:lumMod val="75000"/>
                                  <a:lumOff val="25000"/>
                                </a:schemeClr>
                              </a:solidFill>
                              <a:latin typeface="Cambria Math" panose="02040503050406030204" pitchFamily="18" charset="0"/>
                            </a:rPr>
                            <m:t>𝑒𝑓𝑓</m:t>
                          </m:r>
                        </m:sup>
                      </m:sSubSup>
                      <m:r>
                        <a:rPr lang="pl-PL" altLang="pl-PL" i="1">
                          <a:solidFill>
                            <a:schemeClr val="tx1">
                              <a:lumMod val="75000"/>
                              <a:lumOff val="25000"/>
                            </a:schemeClr>
                          </a:solidFill>
                          <a:latin typeface="Cambria Math" panose="02040503050406030204" pitchFamily="18" charset="0"/>
                        </a:rPr>
                        <m:t>=</m:t>
                      </m:r>
                      <m:sSup>
                        <m:sSupPr>
                          <m:ctrlPr>
                            <a:rPr lang="pl-PL" altLang="pl-PL" i="1">
                              <a:solidFill>
                                <a:schemeClr val="tx1">
                                  <a:lumMod val="75000"/>
                                  <a:lumOff val="25000"/>
                                </a:schemeClr>
                              </a:solidFill>
                              <a:latin typeface="Cambria Math" panose="02040503050406030204" pitchFamily="18" charset="0"/>
                            </a:rPr>
                          </m:ctrlPr>
                        </m:sSupPr>
                        <m:e>
                          <m:d>
                            <m:dPr>
                              <m:begChr m:val="["/>
                              <m:endChr m:val="]"/>
                              <m:ctrlPr>
                                <a:rPr lang="pl-PL" altLang="pl-PL" i="1">
                                  <a:solidFill>
                                    <a:schemeClr val="tx1">
                                      <a:lumMod val="75000"/>
                                      <a:lumOff val="25000"/>
                                    </a:schemeClr>
                                  </a:solidFill>
                                  <a:latin typeface="Cambria Math" panose="02040503050406030204" pitchFamily="18" charset="0"/>
                                </a:rPr>
                              </m:ctrlPr>
                            </m:dPr>
                            <m:e>
                              <m:sSup>
                                <m:sSupPr>
                                  <m:ctrlPr>
                                    <a:rPr lang="pl-PL" altLang="pl-PL" i="1">
                                      <a:solidFill>
                                        <a:schemeClr val="tx1">
                                          <a:lumMod val="75000"/>
                                          <a:lumOff val="25000"/>
                                        </a:schemeClr>
                                      </a:solidFill>
                                      <a:latin typeface="Cambria Math" panose="02040503050406030204" pitchFamily="18" charset="0"/>
                                    </a:rPr>
                                  </m:ctrlPr>
                                </m:sSupPr>
                                <m:e>
                                  <m:d>
                                    <m:dPr>
                                      <m:ctrlPr>
                                        <a:rPr lang="pl-PL" altLang="pl-PL" i="1">
                                          <a:solidFill>
                                            <a:schemeClr val="tx1">
                                              <a:lumMod val="75000"/>
                                              <a:lumOff val="25000"/>
                                            </a:schemeClr>
                                          </a:solidFill>
                                          <a:latin typeface="Cambria Math" panose="02040503050406030204" pitchFamily="18" charset="0"/>
                                        </a:rPr>
                                      </m:ctrlPr>
                                    </m:dPr>
                                    <m:e>
                                      <m:f>
                                        <m:fPr>
                                          <m:ctrlPr>
                                            <a:rPr lang="pl-PL" altLang="pl-PL" i="1">
                                              <a:solidFill>
                                                <a:schemeClr val="tx1">
                                                  <a:lumMod val="75000"/>
                                                  <a:lumOff val="25000"/>
                                                </a:schemeClr>
                                              </a:solidFill>
                                              <a:latin typeface="Cambria Math" panose="02040503050406030204" pitchFamily="18" charset="0"/>
                                            </a:rPr>
                                          </m:ctrlPr>
                                        </m:fPr>
                                        <m:num>
                                          <m:sSub>
                                            <m:sSubPr>
                                              <m:ctrlPr>
                                                <a:rPr lang="pl-PL" altLang="pl-PL" i="1">
                                                  <a:solidFill>
                                                    <a:schemeClr val="tx1">
                                                      <a:lumMod val="75000"/>
                                                      <a:lumOff val="25000"/>
                                                    </a:schemeClr>
                                                  </a:solidFill>
                                                  <a:latin typeface="Cambria Math" panose="02040503050406030204" pitchFamily="18" charset="0"/>
                                                </a:rPr>
                                              </m:ctrlPr>
                                            </m:sSubPr>
                                            <m:e>
                                              <m:r>
                                                <a:rPr lang="pl-PL" altLang="pl-PL" i="1">
                                                  <a:solidFill>
                                                    <a:schemeClr val="tx1">
                                                      <a:lumMod val="75000"/>
                                                      <a:lumOff val="25000"/>
                                                    </a:schemeClr>
                                                  </a:solidFill>
                                                  <a:latin typeface="Cambria Math" panose="02040503050406030204" pitchFamily="18" charset="0"/>
                                                </a:rPr>
                                                <m:t>𝑠</m:t>
                                              </m:r>
                                            </m:e>
                                            <m:sub>
                                              <m:r>
                                                <a:rPr lang="pl-PL" altLang="pl-PL" i="1">
                                                  <a:solidFill>
                                                    <a:schemeClr val="tx1">
                                                      <a:lumMod val="75000"/>
                                                      <a:lumOff val="25000"/>
                                                    </a:schemeClr>
                                                  </a:solidFill>
                                                  <a:latin typeface="Cambria Math" panose="02040503050406030204" pitchFamily="18" charset="0"/>
                                                </a:rPr>
                                                <m:t>𝑝𝑝</m:t>
                                              </m:r>
                                            </m:sub>
                                          </m:sSub>
                                          <m:r>
                                            <a:rPr lang="pl-PL" altLang="pl-PL" i="1">
                                              <a:solidFill>
                                                <a:schemeClr val="tx1">
                                                  <a:lumMod val="75000"/>
                                                  <a:lumOff val="25000"/>
                                                </a:schemeClr>
                                              </a:solidFill>
                                              <a:latin typeface="Cambria Math" panose="02040503050406030204" pitchFamily="18" charset="0"/>
                                            </a:rPr>
                                            <m:t>+</m:t>
                                          </m:r>
                                          <m:sSubSup>
                                            <m:sSubSupPr>
                                              <m:ctrlPr>
                                                <a:rPr lang="pl-PL" altLang="pl-PL" i="1">
                                                  <a:solidFill>
                                                    <a:schemeClr val="tx1">
                                                      <a:lumMod val="75000"/>
                                                      <a:lumOff val="25000"/>
                                                    </a:schemeClr>
                                                  </a:solidFill>
                                                  <a:latin typeface="Cambria Math" panose="02040503050406030204" pitchFamily="18" charset="0"/>
                                                </a:rPr>
                                              </m:ctrlPr>
                                            </m:sSubSupPr>
                                            <m:e>
                                              <m:r>
                                                <a:rPr lang="pl-PL" altLang="pl-PL" i="1">
                                                  <a:solidFill>
                                                    <a:schemeClr val="tx1">
                                                      <a:lumMod val="75000"/>
                                                      <a:lumOff val="25000"/>
                                                    </a:schemeClr>
                                                  </a:solidFill>
                                                  <a:latin typeface="Cambria Math" panose="02040503050406030204" pitchFamily="18" charset="0"/>
                                                </a:rPr>
                                                <m:t>𝑚</m:t>
                                              </m:r>
                                            </m:e>
                                            <m:sub>
                                              <m:sSub>
                                                <m:sSubPr>
                                                  <m:ctrlPr>
                                                    <a:rPr lang="pl-PL" altLang="pl-PL" i="1">
                                                      <a:solidFill>
                                                        <a:schemeClr val="tx1">
                                                          <a:lumMod val="75000"/>
                                                          <a:lumOff val="25000"/>
                                                        </a:schemeClr>
                                                      </a:solidFill>
                                                      <a:latin typeface="Cambria Math" panose="02040503050406030204" pitchFamily="18" charset="0"/>
                                                    </a:rPr>
                                                  </m:ctrlPr>
                                                </m:sSubPr>
                                                <m:e>
                                                  <m:r>
                                                    <a:rPr lang="pl-PL" altLang="pl-PL" i="1">
                                                      <a:solidFill>
                                                        <a:schemeClr val="tx1">
                                                          <a:lumMod val="75000"/>
                                                          <a:lumOff val="25000"/>
                                                        </a:schemeClr>
                                                      </a:solidFill>
                                                      <a:latin typeface="Cambria Math" panose="02040503050406030204" pitchFamily="18" charset="0"/>
                                                    </a:rPr>
                                                    <m:t>𝑝</m:t>
                                                  </m:r>
                                                </m:e>
                                                <m:sub>
                                                  <m:r>
                                                    <a:rPr lang="pl-PL" altLang="pl-PL" i="1">
                                                      <a:solidFill>
                                                        <a:schemeClr val="tx1">
                                                          <a:lumMod val="75000"/>
                                                          <a:lumOff val="25000"/>
                                                        </a:schemeClr>
                                                      </a:solidFill>
                                                      <a:latin typeface="Cambria Math" panose="02040503050406030204" pitchFamily="18" charset="0"/>
                                                    </a:rPr>
                                                    <m:t>𝑏</m:t>
                                                  </m:r>
                                                </m:sub>
                                              </m:sSub>
                                            </m:sub>
                                            <m:sup>
                                              <m:r>
                                                <a:rPr lang="pl-PL" altLang="pl-PL" i="1">
                                                  <a:solidFill>
                                                    <a:schemeClr val="tx1">
                                                      <a:lumMod val="75000"/>
                                                      <a:lumOff val="25000"/>
                                                    </a:schemeClr>
                                                  </a:solidFill>
                                                  <a:latin typeface="Cambria Math" panose="02040503050406030204" pitchFamily="18" charset="0"/>
                                                </a:rPr>
                                                <m:t>2</m:t>
                                              </m:r>
                                            </m:sup>
                                          </m:sSubSup>
                                          <m:r>
                                            <a:rPr lang="pl-PL" altLang="pl-PL" i="1">
                                              <a:solidFill>
                                                <a:schemeClr val="tx1">
                                                  <a:lumMod val="75000"/>
                                                  <a:lumOff val="25000"/>
                                                </a:schemeClr>
                                              </a:solidFill>
                                              <a:latin typeface="Cambria Math" panose="02040503050406030204" pitchFamily="18" charset="0"/>
                                            </a:rPr>
                                            <m:t>+</m:t>
                                          </m:r>
                                          <m:sSubSup>
                                            <m:sSubSupPr>
                                              <m:ctrlPr>
                                                <a:rPr lang="pl-PL" altLang="pl-PL" i="1">
                                                  <a:solidFill>
                                                    <a:schemeClr val="tx1">
                                                      <a:lumMod val="75000"/>
                                                      <a:lumOff val="25000"/>
                                                    </a:schemeClr>
                                                  </a:solidFill>
                                                  <a:latin typeface="Cambria Math" panose="02040503050406030204" pitchFamily="18" charset="0"/>
                                                </a:rPr>
                                              </m:ctrlPr>
                                            </m:sSubSupPr>
                                            <m:e>
                                              <m:r>
                                                <a:rPr lang="pl-PL" altLang="pl-PL" i="1">
                                                  <a:solidFill>
                                                    <a:schemeClr val="tx1">
                                                      <a:lumMod val="75000"/>
                                                      <a:lumOff val="25000"/>
                                                    </a:schemeClr>
                                                  </a:solidFill>
                                                  <a:latin typeface="Cambria Math" panose="02040503050406030204" pitchFamily="18" charset="0"/>
                                                </a:rPr>
                                                <m:t>𝑚</m:t>
                                              </m:r>
                                            </m:e>
                                            <m:sub>
                                              <m:sSub>
                                                <m:sSubPr>
                                                  <m:ctrlPr>
                                                    <a:rPr lang="pl-PL" altLang="pl-PL" i="1">
                                                      <a:solidFill>
                                                        <a:schemeClr val="tx1">
                                                          <a:lumMod val="75000"/>
                                                          <a:lumOff val="25000"/>
                                                        </a:schemeClr>
                                                      </a:solidFill>
                                                      <a:latin typeface="Cambria Math" panose="02040503050406030204" pitchFamily="18" charset="0"/>
                                                    </a:rPr>
                                                  </m:ctrlPr>
                                                </m:sSubPr>
                                                <m:e>
                                                  <m:r>
                                                    <a:rPr lang="pl-PL" altLang="pl-PL" i="1">
                                                      <a:solidFill>
                                                        <a:schemeClr val="tx1">
                                                          <a:lumMod val="75000"/>
                                                          <a:lumOff val="25000"/>
                                                        </a:schemeClr>
                                                      </a:solidFill>
                                                      <a:latin typeface="Cambria Math" panose="02040503050406030204" pitchFamily="18" charset="0"/>
                                                    </a:rPr>
                                                    <m:t>𝑝</m:t>
                                                  </m:r>
                                                </m:e>
                                                <m:sub>
                                                  <m:r>
                                                    <a:rPr lang="pl-PL" altLang="pl-PL" i="1">
                                                      <a:solidFill>
                                                        <a:schemeClr val="tx1">
                                                          <a:lumMod val="75000"/>
                                                          <a:lumOff val="25000"/>
                                                        </a:schemeClr>
                                                      </a:solidFill>
                                                      <a:latin typeface="Cambria Math" panose="02040503050406030204" pitchFamily="18" charset="0"/>
                                                    </a:rPr>
                                                    <m:t>𝑡</m:t>
                                                  </m:r>
                                                </m:sub>
                                              </m:sSub>
                                            </m:sub>
                                            <m:sup>
                                              <m:r>
                                                <a:rPr lang="pl-PL" altLang="pl-PL" i="1">
                                                  <a:solidFill>
                                                    <a:schemeClr val="tx1">
                                                      <a:lumMod val="75000"/>
                                                      <a:lumOff val="25000"/>
                                                    </a:schemeClr>
                                                  </a:solidFill>
                                                  <a:latin typeface="Cambria Math" panose="02040503050406030204" pitchFamily="18" charset="0"/>
                                                </a:rPr>
                                                <m:t>2</m:t>
                                              </m:r>
                                            </m:sup>
                                          </m:sSubSup>
                                        </m:num>
                                        <m:den>
                                          <m:r>
                                            <a:rPr lang="pl-PL" altLang="pl-PL" i="1">
                                              <a:solidFill>
                                                <a:schemeClr val="tx1">
                                                  <a:lumMod val="75000"/>
                                                  <a:lumOff val="25000"/>
                                                </a:schemeClr>
                                              </a:solidFill>
                                              <a:latin typeface="Cambria Math" panose="02040503050406030204" pitchFamily="18" charset="0"/>
                                            </a:rPr>
                                            <m:t>2</m:t>
                                          </m:r>
                                          <m:sSub>
                                            <m:sSubPr>
                                              <m:ctrlPr>
                                                <a:rPr lang="pl-PL" altLang="pl-PL" i="1">
                                                  <a:solidFill>
                                                    <a:schemeClr val="tx1">
                                                      <a:lumMod val="75000"/>
                                                      <a:lumOff val="25000"/>
                                                    </a:schemeClr>
                                                  </a:solidFill>
                                                  <a:latin typeface="Cambria Math" panose="02040503050406030204" pitchFamily="18" charset="0"/>
                                                </a:rPr>
                                              </m:ctrlPr>
                                            </m:sSubPr>
                                            <m:e>
                                              <m:r>
                                                <a:rPr lang="pl-PL" altLang="pl-PL" i="1">
                                                  <a:solidFill>
                                                    <a:schemeClr val="tx1">
                                                      <a:lumMod val="75000"/>
                                                      <a:lumOff val="25000"/>
                                                    </a:schemeClr>
                                                  </a:solidFill>
                                                  <a:latin typeface="Cambria Math" panose="02040503050406030204" pitchFamily="18" charset="0"/>
                                                </a:rPr>
                                                <m:t>𝑚</m:t>
                                              </m:r>
                                            </m:e>
                                            <m:sub>
                                              <m:sSub>
                                                <m:sSubPr>
                                                  <m:ctrlPr>
                                                    <a:rPr lang="pl-PL" altLang="pl-PL" i="1">
                                                      <a:solidFill>
                                                        <a:schemeClr val="tx1">
                                                          <a:lumMod val="75000"/>
                                                          <a:lumOff val="25000"/>
                                                        </a:schemeClr>
                                                      </a:solidFill>
                                                      <a:latin typeface="Cambria Math" panose="02040503050406030204" pitchFamily="18" charset="0"/>
                                                    </a:rPr>
                                                  </m:ctrlPr>
                                                </m:sSubPr>
                                                <m:e>
                                                  <m:r>
                                                    <a:rPr lang="pl-PL" altLang="pl-PL" i="1">
                                                      <a:solidFill>
                                                        <a:schemeClr val="tx1">
                                                          <a:lumMod val="75000"/>
                                                          <a:lumOff val="25000"/>
                                                        </a:schemeClr>
                                                      </a:solidFill>
                                                      <a:latin typeface="Cambria Math" panose="02040503050406030204" pitchFamily="18" charset="0"/>
                                                    </a:rPr>
                                                    <m:t>𝑝</m:t>
                                                  </m:r>
                                                </m:e>
                                                <m:sub>
                                                  <m:r>
                                                    <a:rPr lang="pl-PL" altLang="pl-PL" i="1">
                                                      <a:solidFill>
                                                        <a:schemeClr val="tx1">
                                                          <a:lumMod val="75000"/>
                                                          <a:lumOff val="25000"/>
                                                        </a:schemeClr>
                                                      </a:solidFill>
                                                      <a:latin typeface="Cambria Math" panose="02040503050406030204" pitchFamily="18" charset="0"/>
                                                    </a:rPr>
                                                    <m:t>𝑡</m:t>
                                                  </m:r>
                                                  <m:r>
                                                    <a:rPr lang="pl-PL" altLang="pl-PL" i="1">
                                                      <a:solidFill>
                                                        <a:schemeClr val="tx1">
                                                          <a:lumMod val="75000"/>
                                                          <a:lumOff val="25000"/>
                                                        </a:schemeClr>
                                                      </a:solidFill>
                                                      <a:latin typeface="Cambria Math" panose="02040503050406030204" pitchFamily="18" charset="0"/>
                                                    </a:rPr>
                                                    <m:t> </m:t>
                                                  </m:r>
                                                </m:sub>
                                              </m:sSub>
                                            </m:sub>
                                          </m:sSub>
                                        </m:den>
                                      </m:f>
                                    </m:e>
                                  </m:d>
                                </m:e>
                                <m:sup>
                                  <m:r>
                                    <a:rPr lang="pl-PL" altLang="pl-PL" i="1">
                                      <a:solidFill>
                                        <a:schemeClr val="tx1">
                                          <a:lumMod val="75000"/>
                                          <a:lumOff val="25000"/>
                                        </a:schemeClr>
                                      </a:solidFill>
                                      <a:latin typeface="Cambria Math" panose="02040503050406030204" pitchFamily="18" charset="0"/>
                                    </a:rPr>
                                    <m:t>2</m:t>
                                  </m:r>
                                </m:sup>
                              </m:sSup>
                              <m:r>
                                <a:rPr lang="pl-PL" altLang="pl-PL" i="1">
                                  <a:solidFill>
                                    <a:schemeClr val="tx1">
                                      <a:lumMod val="75000"/>
                                      <a:lumOff val="25000"/>
                                    </a:schemeClr>
                                  </a:solidFill>
                                  <a:latin typeface="Cambria Math" panose="02040503050406030204" pitchFamily="18" charset="0"/>
                                </a:rPr>
                                <m:t>−</m:t>
                              </m:r>
                              <m:sSubSup>
                                <m:sSubSupPr>
                                  <m:ctrlPr>
                                    <a:rPr lang="pl-PL" altLang="pl-PL" i="1">
                                      <a:solidFill>
                                        <a:schemeClr val="tx1">
                                          <a:lumMod val="75000"/>
                                          <a:lumOff val="25000"/>
                                        </a:schemeClr>
                                      </a:solidFill>
                                      <a:latin typeface="Cambria Math" panose="02040503050406030204" pitchFamily="18" charset="0"/>
                                    </a:rPr>
                                  </m:ctrlPr>
                                </m:sSubSupPr>
                                <m:e>
                                  <m:r>
                                    <a:rPr lang="pl-PL" altLang="pl-PL" i="1">
                                      <a:solidFill>
                                        <a:schemeClr val="tx1">
                                          <a:lumMod val="75000"/>
                                          <a:lumOff val="25000"/>
                                        </a:schemeClr>
                                      </a:solidFill>
                                      <a:latin typeface="Cambria Math" panose="02040503050406030204" pitchFamily="18" charset="0"/>
                                    </a:rPr>
                                    <m:t>𝑚</m:t>
                                  </m:r>
                                </m:e>
                                <m:sub>
                                  <m:sSub>
                                    <m:sSubPr>
                                      <m:ctrlPr>
                                        <a:rPr lang="pl-PL" altLang="pl-PL" i="1">
                                          <a:solidFill>
                                            <a:schemeClr val="tx1">
                                              <a:lumMod val="75000"/>
                                              <a:lumOff val="25000"/>
                                            </a:schemeClr>
                                          </a:solidFill>
                                          <a:latin typeface="Cambria Math" panose="02040503050406030204" pitchFamily="18" charset="0"/>
                                        </a:rPr>
                                      </m:ctrlPr>
                                    </m:sSubPr>
                                    <m:e>
                                      <m:r>
                                        <a:rPr lang="pl-PL" altLang="pl-PL" i="1">
                                          <a:solidFill>
                                            <a:schemeClr val="tx1">
                                              <a:lumMod val="75000"/>
                                              <a:lumOff val="25000"/>
                                            </a:schemeClr>
                                          </a:solidFill>
                                          <a:latin typeface="Cambria Math" panose="02040503050406030204" pitchFamily="18" charset="0"/>
                                        </a:rPr>
                                        <m:t>𝑝</m:t>
                                      </m:r>
                                    </m:e>
                                    <m:sub>
                                      <m:r>
                                        <a:rPr lang="pl-PL" altLang="pl-PL" i="1">
                                          <a:solidFill>
                                            <a:schemeClr val="tx1">
                                              <a:lumMod val="75000"/>
                                              <a:lumOff val="25000"/>
                                            </a:schemeClr>
                                          </a:solidFill>
                                          <a:latin typeface="Cambria Math" panose="02040503050406030204" pitchFamily="18" charset="0"/>
                                        </a:rPr>
                                        <m:t>𝑏</m:t>
                                      </m:r>
                                    </m:sub>
                                  </m:sSub>
                                </m:sub>
                                <m:sup>
                                  <m:r>
                                    <a:rPr lang="pl-PL" altLang="pl-PL" i="1">
                                      <a:solidFill>
                                        <a:schemeClr val="tx1">
                                          <a:lumMod val="75000"/>
                                          <a:lumOff val="25000"/>
                                        </a:schemeClr>
                                      </a:solidFill>
                                      <a:latin typeface="Cambria Math" panose="02040503050406030204" pitchFamily="18" charset="0"/>
                                    </a:rPr>
                                    <m:t>2</m:t>
                                  </m:r>
                                </m:sup>
                              </m:sSubSup>
                            </m:e>
                          </m:d>
                        </m:e>
                        <m:sup>
                          <m:f>
                            <m:fPr>
                              <m:type m:val="skw"/>
                              <m:ctrlPr>
                                <a:rPr lang="pl-PL" altLang="pl-PL" i="1">
                                  <a:solidFill>
                                    <a:schemeClr val="tx1">
                                      <a:lumMod val="75000"/>
                                      <a:lumOff val="25000"/>
                                    </a:schemeClr>
                                  </a:solidFill>
                                  <a:latin typeface="Cambria Math" panose="02040503050406030204" pitchFamily="18" charset="0"/>
                                </a:rPr>
                              </m:ctrlPr>
                            </m:fPr>
                            <m:num>
                              <m:r>
                                <a:rPr lang="pl-PL" altLang="pl-PL" i="1">
                                  <a:solidFill>
                                    <a:schemeClr val="tx1">
                                      <a:lumMod val="75000"/>
                                      <a:lumOff val="25000"/>
                                    </a:schemeClr>
                                  </a:solidFill>
                                  <a:latin typeface="Cambria Math" panose="02040503050406030204" pitchFamily="18" charset="0"/>
                                </a:rPr>
                                <m:t>1</m:t>
                              </m:r>
                            </m:num>
                            <m:den>
                              <m:r>
                                <a:rPr lang="pl-PL" altLang="pl-PL" i="1">
                                  <a:solidFill>
                                    <a:schemeClr val="tx1">
                                      <a:lumMod val="75000"/>
                                      <a:lumOff val="25000"/>
                                    </a:schemeClr>
                                  </a:solidFill>
                                  <a:latin typeface="Cambria Math" panose="02040503050406030204" pitchFamily="18" charset="0"/>
                                </a:rPr>
                                <m:t>2</m:t>
                              </m:r>
                            </m:den>
                          </m:f>
                        </m:sup>
                      </m:sSup>
                    </m:oMath>
                  </m:oMathPara>
                </a14:m>
                <a:endParaRPr lang="pl-PL" altLang="pl-PL" dirty="0">
                  <a:solidFill>
                    <a:schemeClr val="tx1">
                      <a:lumMod val="75000"/>
                      <a:lumOff val="25000"/>
                    </a:schemeClr>
                  </a:solidFill>
                </a:endParaRPr>
              </a:p>
            </p:txBody>
          </p:sp>
        </mc:Choice>
        <mc:Fallback xmlns="">
          <p:sp>
            <p:nvSpPr>
              <p:cNvPr id="8" name="Prostokąt 7">
                <a:extLst>
                  <a:ext uri="{FF2B5EF4-FFF2-40B4-BE49-F238E27FC236}">
                    <a16:creationId xmlns:a16="http://schemas.microsoft.com/office/drawing/2014/main" id="{03BF2F36-1924-42C2-86AC-7B04728B0CD3}"/>
                  </a:ext>
                </a:extLst>
              </p:cNvPr>
              <p:cNvSpPr>
                <a:spLocks noRot="1" noChangeAspect="1" noMove="1" noResize="1" noEditPoints="1" noAdjustHandles="1" noChangeArrowheads="1" noChangeShapeType="1" noTextEdit="1"/>
              </p:cNvSpPr>
              <p:nvPr/>
            </p:nvSpPr>
            <p:spPr>
              <a:xfrm>
                <a:off x="381000" y="1828800"/>
                <a:ext cx="4623048" cy="4555158"/>
              </a:xfrm>
              <a:prstGeom prst="rect">
                <a:avLst/>
              </a:prstGeom>
              <a:blipFill>
                <a:blip r:embed="rId3"/>
                <a:stretch>
                  <a:fillRect l="-1187" t="-402" r="-1847"/>
                </a:stretch>
              </a:blipFill>
            </p:spPr>
            <p:txBody>
              <a:bodyPr/>
              <a:lstStyle/>
              <a:p>
                <a:r>
                  <a:rPr lang="pl-PL">
                    <a:noFill/>
                  </a:rPr>
                  <a:t> </a:t>
                </a:r>
              </a:p>
            </p:txBody>
          </p:sp>
        </mc:Fallback>
      </mc:AlternateContent>
      <p:grpSp>
        <p:nvGrpSpPr>
          <p:cNvPr id="5" name="Grupa 4">
            <a:extLst>
              <a:ext uri="{FF2B5EF4-FFF2-40B4-BE49-F238E27FC236}">
                <a16:creationId xmlns:a16="http://schemas.microsoft.com/office/drawing/2014/main" id="{F33CD7EE-F106-4B49-B339-D87F8E8088CE}"/>
              </a:ext>
            </a:extLst>
          </p:cNvPr>
          <p:cNvGrpSpPr/>
          <p:nvPr/>
        </p:nvGrpSpPr>
        <p:grpSpPr>
          <a:xfrm>
            <a:off x="5148064" y="3068960"/>
            <a:ext cx="3600000" cy="2393837"/>
            <a:chOff x="5148064" y="2979379"/>
            <a:chExt cx="3600000" cy="2393837"/>
          </a:xfrm>
        </p:grpSpPr>
        <p:pic>
          <p:nvPicPr>
            <p:cNvPr id="11" name="Obraz 10">
              <a:extLst>
                <a:ext uri="{FF2B5EF4-FFF2-40B4-BE49-F238E27FC236}">
                  <a16:creationId xmlns:a16="http://schemas.microsoft.com/office/drawing/2014/main" id="{37F7A8B1-F37E-45AE-9801-3D0A46FF4638}"/>
                </a:ext>
              </a:extLst>
            </p:cNvPr>
            <p:cNvPicPr>
              <a:picLocks noChangeAspect="1"/>
            </p:cNvPicPr>
            <p:nvPr/>
          </p:nvPicPr>
          <p:blipFill rotWithShape="1">
            <a:blip r:embed="rId4">
              <a:extLst>
                <a:ext uri="{28A0092B-C50C-407E-A947-70E740481C1C}">
                  <a14:useLocalDpi xmlns:a14="http://schemas.microsoft.com/office/drawing/2010/main" val="0"/>
                </a:ext>
              </a:extLst>
            </a:blip>
            <a:srcRect t="7664" r="5703"/>
            <a:stretch/>
          </p:blipFill>
          <p:spPr>
            <a:xfrm>
              <a:off x="5148064" y="2979379"/>
              <a:ext cx="3600000" cy="2393837"/>
            </a:xfrm>
            <a:prstGeom prst="rect">
              <a:avLst/>
            </a:prstGeom>
          </p:spPr>
        </p:pic>
        <mc:AlternateContent xmlns:mc="http://schemas.openxmlformats.org/markup-compatibility/2006" xmlns:a14="http://schemas.microsoft.com/office/drawing/2010/main">
          <mc:Choice Requires="a14">
            <p:sp>
              <p:nvSpPr>
                <p:cNvPr id="4" name="Prostokąt 3">
                  <a:extLst>
                    <a:ext uri="{FF2B5EF4-FFF2-40B4-BE49-F238E27FC236}">
                      <a16:creationId xmlns:a16="http://schemas.microsoft.com/office/drawing/2014/main" id="{2CDEDFCB-9929-4FA3-BB0B-2B126D9AA80A}"/>
                    </a:ext>
                  </a:extLst>
                </p:cNvPr>
                <p:cNvSpPr/>
                <p:nvPr/>
              </p:nvSpPr>
              <p:spPr>
                <a:xfrm>
                  <a:off x="7689329" y="5011955"/>
                  <a:ext cx="1048107" cy="282129"/>
                </a:xfrm>
                <a:prstGeom prst="rect">
                  <a:avLst/>
                </a:prstGeom>
                <a:solidFill>
                  <a:schemeClr val="bg1"/>
                </a:solidFill>
              </p:spPr>
              <p:txBody>
                <a:bodyPr wrap="none">
                  <a:spAutoFit/>
                </a:bodyPr>
                <a:lstStyle/>
                <a:p>
                  <a14:m>
                    <m:oMath xmlns:m="http://schemas.openxmlformats.org/officeDocument/2006/math">
                      <m:sSubSup>
                        <m:sSubSupPr>
                          <m:ctrlPr>
                            <a:rPr lang="pl-PL" altLang="pl-PL" sz="1100" i="1" smtClean="0">
                              <a:solidFill>
                                <a:schemeClr val="tx1">
                                  <a:lumMod val="75000"/>
                                  <a:lumOff val="25000"/>
                                </a:schemeClr>
                              </a:solidFill>
                              <a:latin typeface="Cambria Math" panose="02040503050406030204" pitchFamily="18" charset="0"/>
                            </a:rPr>
                          </m:ctrlPr>
                        </m:sSubSupPr>
                        <m:e>
                          <m:r>
                            <m:rPr>
                              <m:sty m:val="p"/>
                            </m:rPr>
                            <a:rPr lang="pl-PL" altLang="pl-PL" sz="1100" i="0">
                              <a:solidFill>
                                <a:schemeClr val="tx1">
                                  <a:lumMod val="75000"/>
                                  <a:lumOff val="25000"/>
                                </a:schemeClr>
                              </a:solidFill>
                              <a:latin typeface="Cambria Math" panose="02040503050406030204" pitchFamily="18" charset="0"/>
                            </a:rPr>
                            <m:t>p</m:t>
                          </m:r>
                        </m:e>
                        <m:sub>
                          <m:r>
                            <m:rPr>
                              <m:sty m:val="p"/>
                            </m:rPr>
                            <a:rPr lang="pl-PL" altLang="pl-PL" sz="1100" i="0">
                              <a:solidFill>
                                <a:schemeClr val="tx1">
                                  <a:lumMod val="75000"/>
                                  <a:lumOff val="25000"/>
                                </a:schemeClr>
                              </a:solidFill>
                              <a:latin typeface="Cambria Math" panose="02040503050406030204" pitchFamily="18" charset="0"/>
                            </a:rPr>
                            <m:t>beam</m:t>
                          </m:r>
                        </m:sub>
                        <m:sup>
                          <m:r>
                            <m:rPr>
                              <m:sty m:val="p"/>
                            </m:rPr>
                            <a:rPr lang="pl-PL" altLang="pl-PL" sz="1100" i="0">
                              <a:solidFill>
                                <a:schemeClr val="tx1">
                                  <a:lumMod val="75000"/>
                                  <a:lumOff val="25000"/>
                                </a:schemeClr>
                              </a:solidFill>
                              <a:latin typeface="Cambria Math" panose="02040503050406030204" pitchFamily="18" charset="0"/>
                            </a:rPr>
                            <m:t>eff</m:t>
                          </m:r>
                        </m:sup>
                      </m:sSubSup>
                    </m:oMath>
                  </a14:m>
                  <a:r>
                    <a:rPr lang="pl-PL" sz="1100" dirty="0">
                      <a:solidFill>
                        <a:schemeClr val="tx1">
                          <a:lumMod val="75000"/>
                          <a:lumOff val="25000"/>
                        </a:schemeClr>
                      </a:solidFill>
                      <a:latin typeface="+mn-lt"/>
                    </a:rPr>
                    <a:t> [</a:t>
                  </a:r>
                  <a:r>
                    <a:rPr lang="pl-PL" sz="1100" dirty="0" err="1">
                      <a:solidFill>
                        <a:schemeClr val="tx1">
                          <a:lumMod val="75000"/>
                          <a:lumOff val="25000"/>
                        </a:schemeClr>
                      </a:solidFill>
                      <a:latin typeface="+mn-lt"/>
                    </a:rPr>
                    <a:t>GeV</a:t>
                  </a:r>
                  <a:r>
                    <a:rPr lang="pl-PL" sz="1100" dirty="0">
                      <a:solidFill>
                        <a:schemeClr val="tx1">
                          <a:lumMod val="75000"/>
                          <a:lumOff val="25000"/>
                        </a:schemeClr>
                      </a:solidFill>
                      <a:latin typeface="+mn-lt"/>
                    </a:rPr>
                    <a:t>/c]</a:t>
                  </a:r>
                </a:p>
              </p:txBody>
            </p:sp>
          </mc:Choice>
          <mc:Fallback xmlns="">
            <p:sp>
              <p:nvSpPr>
                <p:cNvPr id="4" name="Prostokąt 3">
                  <a:extLst>
                    <a:ext uri="{FF2B5EF4-FFF2-40B4-BE49-F238E27FC236}">
                      <a16:creationId xmlns:a16="http://schemas.microsoft.com/office/drawing/2014/main" id="{2CDEDFCB-9929-4FA3-BB0B-2B126D9AA80A}"/>
                    </a:ext>
                  </a:extLst>
                </p:cNvPr>
                <p:cNvSpPr>
                  <a:spLocks noRot="1" noChangeAspect="1" noMove="1" noResize="1" noEditPoints="1" noAdjustHandles="1" noChangeArrowheads="1" noChangeShapeType="1" noTextEdit="1"/>
                </p:cNvSpPr>
                <p:nvPr/>
              </p:nvSpPr>
              <p:spPr>
                <a:xfrm>
                  <a:off x="7689329" y="5011955"/>
                  <a:ext cx="1048107" cy="282129"/>
                </a:xfrm>
                <a:prstGeom prst="rect">
                  <a:avLst/>
                </a:prstGeom>
                <a:blipFill>
                  <a:blip r:embed="rId5"/>
                  <a:stretch>
                    <a:fillRect b="-13043"/>
                  </a:stretch>
                </a:blipFill>
              </p:spPr>
              <p:txBody>
                <a:bodyPr/>
                <a:lstStyle/>
                <a:p>
                  <a:r>
                    <a:rPr lang="pl-PL">
                      <a:noFill/>
                    </a:rPr>
                    <a:t> </a:t>
                  </a:r>
                </a:p>
              </p:txBody>
            </p:sp>
          </mc:Fallback>
        </mc:AlternateContent>
      </p:grpSp>
      <mc:AlternateContent xmlns:mc="http://schemas.openxmlformats.org/markup-compatibility/2006">
        <mc:Choice xmlns:a14="http://schemas.microsoft.com/office/drawing/2010/main" Requires="a14">
          <p:sp>
            <p:nvSpPr>
              <p:cNvPr id="3" name="pole tekstowe 2">
                <a:extLst>
                  <a:ext uri="{FF2B5EF4-FFF2-40B4-BE49-F238E27FC236}">
                    <a16:creationId xmlns:a16="http://schemas.microsoft.com/office/drawing/2014/main" id="{10796068-8A31-4F34-BB46-90DA41F67F54}"/>
                  </a:ext>
                </a:extLst>
              </p:cNvPr>
              <p:cNvSpPr txBox="1"/>
              <p:nvPr/>
            </p:nvSpPr>
            <p:spPr>
              <a:xfrm>
                <a:off x="5436096" y="5445224"/>
                <a:ext cx="3312368" cy="63478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pl-PL" i="1" smtClean="0">
                              <a:latin typeface="Cambria Math" panose="02040503050406030204" pitchFamily="18" charset="0"/>
                            </a:rPr>
                          </m:ctrlPr>
                        </m:fPr>
                        <m:num>
                          <m:r>
                            <a:rPr lang="pl-PL" b="0" i="1" smtClean="0">
                              <a:latin typeface="Cambria Math" panose="02040503050406030204" pitchFamily="18" charset="0"/>
                            </a:rPr>
                            <m:t>𝑑</m:t>
                          </m:r>
                          <m:r>
                            <a:rPr lang="pl-PL" b="0" i="1" smtClean="0">
                              <a:latin typeface="Cambria Math" panose="02040503050406030204" pitchFamily="18" charset="0"/>
                              <a:ea typeface="Cambria Math" panose="02040503050406030204" pitchFamily="18" charset="0"/>
                            </a:rPr>
                            <m:t>𝜎</m:t>
                          </m:r>
                        </m:num>
                        <m:den>
                          <m:r>
                            <a:rPr lang="pl-PL" b="0" i="1" smtClean="0">
                              <a:latin typeface="Cambria Math" panose="02040503050406030204" pitchFamily="18" charset="0"/>
                            </a:rPr>
                            <m:t>𝑑</m:t>
                          </m:r>
                          <m:r>
                            <m:rPr>
                              <m:sty m:val="p"/>
                            </m:rPr>
                            <a:rPr lang="el-GR" b="0" i="1" smtClean="0">
                              <a:latin typeface="Cambria Math" panose="02040503050406030204" pitchFamily="18" charset="0"/>
                              <a:ea typeface="Cambria Math" panose="02040503050406030204" pitchFamily="18" charset="0"/>
                            </a:rPr>
                            <m:t>Ω</m:t>
                          </m:r>
                        </m:den>
                      </m:f>
                      <m:d>
                        <m:dPr>
                          <m:ctrlPr>
                            <a:rPr lang="pl-PL" i="1" smtClean="0">
                              <a:latin typeface="Cambria Math" panose="02040503050406030204" pitchFamily="18" charset="0"/>
                            </a:rPr>
                          </m:ctrlPr>
                        </m:dPr>
                        <m:e>
                          <m:sSup>
                            <m:sSupPr>
                              <m:ctrlPr>
                                <a:rPr lang="pl-PL" i="1" smtClean="0">
                                  <a:latin typeface="Cambria Math" panose="02040503050406030204" pitchFamily="18" charset="0"/>
                                </a:rPr>
                              </m:ctrlPr>
                            </m:sSupPr>
                            <m:e>
                              <m:r>
                                <a:rPr lang="pl-PL" i="1" smtClean="0">
                                  <a:latin typeface="Cambria Math" panose="02040503050406030204" pitchFamily="18" charset="0"/>
                                  <a:ea typeface="Cambria Math" panose="02040503050406030204" pitchFamily="18" charset="0"/>
                                </a:rPr>
                                <m:t>𝜃</m:t>
                              </m:r>
                            </m:e>
                            <m:sup>
                              <m:r>
                                <a:rPr lang="pl-PL" b="0" i="1" smtClean="0">
                                  <a:latin typeface="Cambria Math" panose="02040503050406030204" pitchFamily="18" charset="0"/>
                                </a:rPr>
                                <m:t>∗</m:t>
                              </m:r>
                            </m:sup>
                          </m:sSup>
                          <m:r>
                            <a:rPr lang="pl-PL" b="0" i="1" smtClean="0">
                              <a:latin typeface="Cambria Math" panose="02040503050406030204" pitchFamily="18" charset="0"/>
                            </a:rPr>
                            <m:t>,</m:t>
                          </m:r>
                          <m:sSubSup>
                            <m:sSubSupPr>
                              <m:ctrlPr>
                                <a:rPr lang="pl-PL" b="0" i="1" smtClean="0">
                                  <a:latin typeface="Cambria Math" panose="02040503050406030204" pitchFamily="18" charset="0"/>
                                </a:rPr>
                              </m:ctrlPr>
                            </m:sSubSupPr>
                            <m:e>
                              <m:r>
                                <a:rPr lang="pl-PL" b="0" i="1" smtClean="0">
                                  <a:latin typeface="Cambria Math" panose="02040503050406030204" pitchFamily="18" charset="0"/>
                                </a:rPr>
                                <m:t>𝑝</m:t>
                              </m:r>
                            </m:e>
                            <m:sub>
                              <m:r>
                                <a:rPr lang="pl-PL" b="0" i="1" smtClean="0">
                                  <a:latin typeface="Cambria Math" panose="02040503050406030204" pitchFamily="18" charset="0"/>
                                </a:rPr>
                                <m:t>𝑏𝑒𝑎𝑚</m:t>
                              </m:r>
                            </m:sub>
                            <m:sup>
                              <m:r>
                                <a:rPr lang="pl-PL" b="0" i="1" smtClean="0">
                                  <a:latin typeface="Cambria Math" panose="02040503050406030204" pitchFamily="18" charset="0"/>
                                </a:rPr>
                                <m:t>𝑒𝑓𝑓</m:t>
                              </m:r>
                            </m:sup>
                          </m:sSubSup>
                        </m:e>
                      </m:d>
                    </m:oMath>
                  </m:oMathPara>
                </a14:m>
                <a:endParaRPr lang="pl-PL" dirty="0"/>
              </a:p>
            </p:txBody>
          </p:sp>
        </mc:Choice>
        <mc:Fallback>
          <p:sp>
            <p:nvSpPr>
              <p:cNvPr id="3" name="pole tekstowe 2">
                <a:extLst>
                  <a:ext uri="{FF2B5EF4-FFF2-40B4-BE49-F238E27FC236}">
                    <a16:creationId xmlns:a16="http://schemas.microsoft.com/office/drawing/2014/main" id="{10796068-8A31-4F34-BB46-90DA41F67F54}"/>
                  </a:ext>
                </a:extLst>
              </p:cNvPr>
              <p:cNvSpPr txBox="1">
                <a:spLocks noRot="1" noChangeAspect="1" noMove="1" noResize="1" noEditPoints="1" noAdjustHandles="1" noChangeArrowheads="1" noChangeShapeType="1" noTextEdit="1"/>
              </p:cNvSpPr>
              <p:nvPr/>
            </p:nvSpPr>
            <p:spPr>
              <a:xfrm>
                <a:off x="5436096" y="5445224"/>
                <a:ext cx="3312368" cy="634789"/>
              </a:xfrm>
              <a:prstGeom prst="rect">
                <a:avLst/>
              </a:prstGeom>
              <a:blipFill>
                <a:blip r:embed="rId6"/>
                <a:stretch>
                  <a:fillRect/>
                </a:stretch>
              </a:blipFill>
            </p:spPr>
            <p:txBody>
              <a:bodyPr/>
              <a:lstStyle/>
              <a:p>
                <a:r>
                  <a:rPr lang="pl-PL">
                    <a:noFill/>
                  </a:rPr>
                  <a:t> </a:t>
                </a:r>
              </a:p>
            </p:txBody>
          </p:sp>
        </mc:Fallback>
      </mc:AlternateContent>
    </p:spTree>
    <p:extLst>
      <p:ext uri="{BB962C8B-B14F-4D97-AF65-F5344CB8AC3E}">
        <p14:creationId xmlns:p14="http://schemas.microsoft.com/office/powerpoint/2010/main" val="1317598114"/>
      </p:ext>
    </p:extLst>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2079</TotalTime>
  <Words>3231</Words>
  <Application>Microsoft Office PowerPoint</Application>
  <PresentationFormat>Pokaz na ekranie (4:3)</PresentationFormat>
  <Paragraphs>321</Paragraphs>
  <Slides>21</Slides>
  <Notes>21</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21</vt:i4>
      </vt:variant>
    </vt:vector>
  </HeadingPairs>
  <TitlesOfParts>
    <vt:vector size="31" baseType="lpstr">
      <vt:lpstr>Arial</vt:lpstr>
      <vt:lpstr>Calibri</vt:lpstr>
      <vt:lpstr>Cambria Math</vt:lpstr>
      <vt:lpstr>Candara</vt:lpstr>
      <vt:lpstr>Century Gothic</vt:lpstr>
      <vt:lpstr>Edwardian Script ITC</vt:lpstr>
      <vt:lpstr>Tahoma</vt:lpstr>
      <vt:lpstr>Times New Roman</vt:lpstr>
      <vt:lpstr>Wingdings</vt:lpstr>
      <vt:lpstr>Projekt domyślny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UniwersytetJagiellonski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Łukasz Stadnicki</dc:creator>
  <cp:lastModifiedBy>Aleksander Khreptak</cp:lastModifiedBy>
  <cp:revision>166</cp:revision>
  <cp:lastPrinted>1601-01-01T00:00:00Z</cp:lastPrinted>
  <dcterms:created xsi:type="dcterms:W3CDTF">2010-03-26T12:43:07Z</dcterms:created>
  <dcterms:modified xsi:type="dcterms:W3CDTF">2019-10-21T12:12:02Z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9</vt:i4>
  </property>
</Properties>
</file>