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59" r:id="rId4"/>
    <p:sldId id="267" r:id="rId5"/>
    <p:sldId id="276" r:id="rId6"/>
    <p:sldId id="277" r:id="rId7"/>
    <p:sldId id="278" r:id="rId8"/>
    <p:sldId id="262" r:id="rId9"/>
    <p:sldId id="261" r:id="rId10"/>
    <p:sldId id="273" r:id="rId11"/>
    <p:sldId id="264" r:id="rId12"/>
    <p:sldId id="274" r:id="rId13"/>
    <p:sldId id="263" r:id="rId14"/>
    <p:sldId id="271" r:id="rId15"/>
    <p:sldId id="265" r:id="rId16"/>
    <p:sldId id="272" r:id="rId17"/>
    <p:sldId id="266" r:id="rId18"/>
    <p:sldId id="268" r:id="rId19"/>
    <p:sldId id="279" r:id="rId20"/>
    <p:sldId id="269" r:id="rId21"/>
    <p:sldId id="270"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179" autoAdjust="0"/>
  </p:normalViewPr>
  <p:slideViewPr>
    <p:cSldViewPr snapToGrid="0">
      <p:cViewPr varScale="1">
        <p:scale>
          <a:sx n="67" d="100"/>
          <a:sy n="67"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7E1E3-E13C-45B9-A8C3-3CF043796D77}" type="datetimeFigureOut">
              <a:rPr lang="en-US" smtClean="0"/>
              <a:t>10/3/2019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49566-6281-4543-8B80-EA37B9D8ACB6}" type="slidenum">
              <a:rPr lang="en-US" smtClean="0"/>
              <a:t>‹#›</a:t>
            </a:fld>
            <a:endParaRPr lang="en-US"/>
          </a:p>
        </p:txBody>
      </p:sp>
    </p:spTree>
    <p:extLst>
      <p:ext uri="{BB962C8B-B14F-4D97-AF65-F5344CB8AC3E}">
        <p14:creationId xmlns:p14="http://schemas.microsoft.com/office/powerpoint/2010/main" val="274151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quantum chemistry and</a:t>
            </a:r>
            <a:r>
              <a:rPr lang="en-US" baseline="0" dirty="0" smtClean="0"/>
              <a:t> condensed matter physics, electronic structure calculations are of considerable interest due to the insights their results can provide concerning material properties such as reactivity.  This is ultimately equivalent to determining the density matrix that describes the electronic density of the system.  Perhaps the best known method of solving these problems is Density Functional Theory (DFT).  The problem, however, is that the conventional method of performing these calculations (including DFT) relies on matrix-diagonalization of the Hamiltonian, which scales quite poorly with system size, namely O(N^3)</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terrible scaling with system size for conventional methods of performing electronic structure calculation has prompted the development of many different methods that scale linearly with system size.  We have chosen to focus on Density Matrix Minimization (DMM) because we feel that it is a very flexible method whose framework can be applied to a variety of interesting systems.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DD49566-6281-4543-8B80-EA37B9D8ACB6}" type="slidenum">
              <a:rPr lang="en-US" smtClean="0"/>
              <a:t>2</a:t>
            </a:fld>
            <a:endParaRPr lang="en-US"/>
          </a:p>
        </p:txBody>
      </p:sp>
    </p:spTree>
    <p:extLst>
      <p:ext uri="{BB962C8B-B14F-4D97-AF65-F5344CB8AC3E}">
        <p14:creationId xmlns:p14="http://schemas.microsoft.com/office/powerpoint/2010/main" val="1016181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before,</a:t>
            </a:r>
            <a:r>
              <a:rPr lang="en-US" baseline="0" dirty="0" smtClean="0"/>
              <a:t> this graph shows good agreement with between our method and the exact answer.  This also demonstrates rather well, I think that the system itself might not be completely realistic, even if we chose to use numbers from a real world system.</a:t>
            </a:r>
            <a:endParaRPr lang="en-US" dirty="0"/>
          </a:p>
        </p:txBody>
      </p:sp>
      <p:sp>
        <p:nvSpPr>
          <p:cNvPr id="4" name="Slide Number Placeholder 3"/>
          <p:cNvSpPr>
            <a:spLocks noGrp="1"/>
          </p:cNvSpPr>
          <p:nvPr>
            <p:ph type="sldNum" sz="quarter" idx="10"/>
          </p:nvPr>
        </p:nvSpPr>
        <p:spPr/>
        <p:txBody>
          <a:bodyPr/>
          <a:lstStyle/>
          <a:p>
            <a:fld id="{7DD49566-6281-4543-8B80-EA37B9D8ACB6}" type="slidenum">
              <a:rPr lang="en-US" smtClean="0"/>
              <a:t>17</a:t>
            </a:fld>
            <a:endParaRPr lang="en-US"/>
          </a:p>
        </p:txBody>
      </p:sp>
    </p:spTree>
    <p:extLst>
      <p:ext uri="{BB962C8B-B14F-4D97-AF65-F5344CB8AC3E}">
        <p14:creationId xmlns:p14="http://schemas.microsoft.com/office/powerpoint/2010/main" val="281740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mostly just an</a:t>
            </a:r>
            <a:r>
              <a:rPr lang="en-US" baseline="0" dirty="0" smtClean="0"/>
              <a:t> interesting application of the DMM framework that we thought of early on in the project, but it turns out that it is entirely possible to perform the same treatment on the density matrix with respect to mu rather than beta with largely similar results.  It does kind of demonstrate the possible power of DMM that you can obtain an equation of motion for the density matrix with respect to a number of different parameters and potentially find some useful physics because of it.</a:t>
            </a:r>
            <a:endParaRPr lang="en-US" dirty="0"/>
          </a:p>
        </p:txBody>
      </p:sp>
      <p:sp>
        <p:nvSpPr>
          <p:cNvPr id="4" name="Slide Number Placeholder 3"/>
          <p:cNvSpPr>
            <a:spLocks noGrp="1"/>
          </p:cNvSpPr>
          <p:nvPr>
            <p:ph type="sldNum" sz="quarter" idx="10"/>
          </p:nvPr>
        </p:nvSpPr>
        <p:spPr/>
        <p:txBody>
          <a:bodyPr/>
          <a:lstStyle/>
          <a:p>
            <a:fld id="{7DD49566-6281-4543-8B80-EA37B9D8ACB6}" type="slidenum">
              <a:rPr lang="en-US" smtClean="0"/>
              <a:t>18</a:t>
            </a:fld>
            <a:endParaRPr lang="en-US"/>
          </a:p>
        </p:txBody>
      </p:sp>
    </p:spTree>
    <p:extLst>
      <p:ext uri="{BB962C8B-B14F-4D97-AF65-F5344CB8AC3E}">
        <p14:creationId xmlns:p14="http://schemas.microsoft.com/office/powerpoint/2010/main" val="281493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method was applied to a random 40 x 40 Hamiltonian.  We haven’t yet bothered</a:t>
            </a:r>
            <a:r>
              <a:rPr lang="en-US" baseline="0" dirty="0" smtClean="0"/>
              <a:t> to really apply it to a more physical model.  This graph does also demonstrate the fact that trying to brute force solve the density matrix via exponentiation and then taking the inverse is a colossally bad idea as noted by the </a:t>
            </a:r>
            <a:r>
              <a:rPr lang="en-US" baseline="0" dirty="0" err="1" smtClean="0"/>
              <a:t>exp</a:t>
            </a:r>
            <a:r>
              <a:rPr lang="en-US" baseline="0" dirty="0" smtClean="0"/>
              <a:t> line.  Even for such a small Hamiltonian, it fails to converge at all.</a:t>
            </a:r>
            <a:endParaRPr lang="en-US" dirty="0"/>
          </a:p>
        </p:txBody>
      </p:sp>
      <p:sp>
        <p:nvSpPr>
          <p:cNvPr id="4" name="Slide Number Placeholder 3"/>
          <p:cNvSpPr>
            <a:spLocks noGrp="1"/>
          </p:cNvSpPr>
          <p:nvPr>
            <p:ph type="sldNum" sz="quarter" idx="10"/>
          </p:nvPr>
        </p:nvSpPr>
        <p:spPr/>
        <p:txBody>
          <a:bodyPr/>
          <a:lstStyle/>
          <a:p>
            <a:fld id="{7DD49566-6281-4543-8B80-EA37B9D8ACB6}" type="slidenum">
              <a:rPr lang="en-US" smtClean="0"/>
              <a:t>19</a:t>
            </a:fld>
            <a:endParaRPr lang="en-US"/>
          </a:p>
        </p:txBody>
      </p:sp>
    </p:spTree>
    <p:extLst>
      <p:ext uri="{BB962C8B-B14F-4D97-AF65-F5344CB8AC3E}">
        <p14:creationId xmlns:p14="http://schemas.microsoft.com/office/powerpoint/2010/main" val="392345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 fun fact, the DMM method was developed independently by </a:t>
            </a:r>
            <a:r>
              <a:rPr lang="en-US" baseline="0" dirty="0" err="1" smtClean="0"/>
              <a:t>Daw</a:t>
            </a:r>
            <a:r>
              <a:rPr lang="en-US" baseline="0" dirty="0" smtClean="0"/>
              <a:t> and the group of Li, </a:t>
            </a:r>
            <a:r>
              <a:rPr lang="en-US" baseline="0" dirty="0" err="1" smtClean="0"/>
              <a:t>Nunes</a:t>
            </a:r>
            <a:r>
              <a:rPr lang="en-US" baseline="0" dirty="0" smtClean="0"/>
              <a:t>, and Vanderbilt in 1993.  While the basic idea for each method is the same, the two groups approached them from different starting points.</a:t>
            </a:r>
          </a:p>
          <a:p>
            <a:endParaRPr lang="en-US" baseline="0" dirty="0" smtClean="0"/>
          </a:p>
          <a:p>
            <a:r>
              <a:rPr lang="en-US" baseline="0" dirty="0" smtClean="0"/>
              <a:t>The early implementations of DMM were primarily developed for use on systems with tight-binding Hamiltonians, where the </a:t>
            </a:r>
            <a:r>
              <a:rPr lang="en-US" baseline="0" dirty="0" err="1" smtClean="0"/>
              <a:t>Fock</a:t>
            </a:r>
            <a:r>
              <a:rPr lang="en-US" baseline="0" dirty="0" smtClean="0"/>
              <a:t> matrix reduces to the core Hamiltonian.  The basic idea of the method is to minimize the energy with respect to the density matrix in such a way that the properties of the density matrix were maintained i.e. </a:t>
            </a:r>
            <a:r>
              <a:rPr lang="en-US" baseline="0" dirty="0" err="1" smtClean="0"/>
              <a:t>hermiticity</a:t>
            </a:r>
            <a:r>
              <a:rPr lang="en-US" baseline="0" dirty="0" smtClean="0"/>
              <a:t>, normalization, and </a:t>
            </a:r>
            <a:r>
              <a:rPr lang="en-US" baseline="0" dirty="0" err="1" smtClean="0"/>
              <a:t>idempotency</a:t>
            </a:r>
            <a:r>
              <a:rPr lang="en-US" baseline="0" dirty="0" smtClean="0"/>
              <a:t>.</a:t>
            </a:r>
          </a:p>
          <a:p>
            <a:endParaRPr lang="en-US" baseline="0" dirty="0" smtClean="0"/>
          </a:p>
          <a:p>
            <a:r>
              <a:rPr lang="en-US" baseline="0" dirty="0" smtClean="0"/>
              <a:t>LNV enforced normalization by choosing to minimize the grand potential, which also happened to be simpler than trying to minimize the energy directly.  In their development, the </a:t>
            </a:r>
            <a:r>
              <a:rPr lang="en-US" baseline="0" dirty="0" err="1" smtClean="0"/>
              <a:t>hermiticity</a:t>
            </a:r>
            <a:r>
              <a:rPr lang="en-US" baseline="0" dirty="0" smtClean="0"/>
              <a:t> of the resulting density matrix is more or less taken for granted.</a:t>
            </a:r>
          </a:p>
          <a:p>
            <a:endParaRPr lang="en-US" baseline="0" dirty="0" smtClean="0"/>
          </a:p>
          <a:p>
            <a:r>
              <a:rPr lang="en-US" baseline="0" dirty="0" err="1" smtClean="0"/>
              <a:t>Daw</a:t>
            </a:r>
            <a:r>
              <a:rPr lang="en-US" baseline="0" dirty="0" smtClean="0"/>
              <a:t> on the other hand started from the ‘smeared’ Heaviside step of the form of the Fermi-Dirac statistics and proceeded to equate minimizing the energy with an expression for calculating the density matrix after some change in the inverse temperature.  In his method, </a:t>
            </a:r>
            <a:r>
              <a:rPr lang="en-US" baseline="0" dirty="0" err="1" smtClean="0"/>
              <a:t>hermiticity</a:t>
            </a:r>
            <a:r>
              <a:rPr lang="en-US" baseline="0" dirty="0" smtClean="0"/>
              <a:t> was enforced via </a:t>
            </a:r>
            <a:r>
              <a:rPr lang="en-US" baseline="0" dirty="0" err="1" smtClean="0"/>
              <a:t>symmeterization</a:t>
            </a:r>
            <a:r>
              <a:rPr lang="en-US" baseline="0" dirty="0" smtClean="0"/>
              <a:t> of the derivative expression.  He took care of the normalization aspect by simply fixing the value of the fermi-energy/chemical potential.</a:t>
            </a:r>
          </a:p>
          <a:p>
            <a:endParaRPr lang="en-US" baseline="0" dirty="0" smtClean="0"/>
          </a:p>
          <a:p>
            <a:r>
              <a:rPr lang="en-US" baseline="0" dirty="0" smtClean="0"/>
              <a:t>In order to tackle the much more difficult task of enforcing the </a:t>
            </a:r>
            <a:r>
              <a:rPr lang="en-US" baseline="0" dirty="0" err="1" smtClean="0"/>
              <a:t>idempotency</a:t>
            </a:r>
            <a:r>
              <a:rPr lang="en-US" baseline="0" dirty="0" smtClean="0"/>
              <a:t> constraint, both groups made use of the </a:t>
            </a:r>
            <a:r>
              <a:rPr lang="en-US" baseline="0" dirty="0" err="1" smtClean="0"/>
              <a:t>McWeeney</a:t>
            </a:r>
            <a:r>
              <a:rPr lang="en-US" baseline="0" dirty="0" smtClean="0"/>
              <a:t> purification algorithm</a:t>
            </a:r>
            <a:endParaRPr lang="en-US" dirty="0"/>
          </a:p>
        </p:txBody>
      </p:sp>
      <p:sp>
        <p:nvSpPr>
          <p:cNvPr id="4" name="Slide Number Placeholder 3"/>
          <p:cNvSpPr>
            <a:spLocks noGrp="1"/>
          </p:cNvSpPr>
          <p:nvPr>
            <p:ph type="sldNum" sz="quarter" idx="10"/>
          </p:nvPr>
        </p:nvSpPr>
        <p:spPr/>
        <p:txBody>
          <a:bodyPr/>
          <a:lstStyle/>
          <a:p>
            <a:fld id="{7DD49566-6281-4543-8B80-EA37B9D8ACB6}" type="slidenum">
              <a:rPr lang="en-US" smtClean="0"/>
              <a:t>3</a:t>
            </a:fld>
            <a:endParaRPr lang="en-US"/>
          </a:p>
        </p:txBody>
      </p:sp>
    </p:spTree>
    <p:extLst>
      <p:ext uri="{BB962C8B-B14F-4D97-AF65-F5344CB8AC3E}">
        <p14:creationId xmlns:p14="http://schemas.microsoft.com/office/powerpoint/2010/main" val="213284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McWeeney</a:t>
            </a:r>
            <a:r>
              <a:rPr lang="en-US" dirty="0" smtClean="0"/>
              <a:t> purification is a</a:t>
            </a:r>
            <a:r>
              <a:rPr lang="en-US" baseline="0" dirty="0" smtClean="0"/>
              <a:t> clever algorithm that </a:t>
            </a:r>
            <a:r>
              <a:rPr lang="en-US" baseline="0" dirty="0" err="1" smtClean="0"/>
              <a:t>McWeeney</a:t>
            </a:r>
            <a:r>
              <a:rPr lang="en-US" baseline="0" dirty="0" smtClean="0"/>
              <a:t> published in 1959 to enforce </a:t>
            </a:r>
            <a:r>
              <a:rPr lang="en-US" baseline="0" dirty="0" err="1" smtClean="0"/>
              <a:t>idempotency</a:t>
            </a:r>
            <a:r>
              <a:rPr lang="en-US" baseline="0" dirty="0" smtClean="0"/>
              <a:t> onto density matrices.  The principle behind it is rather simple.  The function f(x) = 3x^2 – 2x^3 on the interval [0,1] takes any value that is above .5 and pushes it closer to 1 while any value lower than .5 gets pushed closer to 0.  If we apply this sort of function on the density matrix eigenvalues, those that are below 0.5 become 0 and those above become 1 quite quickly (specifically, the algorithm converges </a:t>
            </a:r>
            <a:r>
              <a:rPr lang="en-US" baseline="0" dirty="0" err="1" smtClean="0"/>
              <a:t>quadratically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DD49566-6281-4543-8B80-EA37B9D8ACB6}" type="slidenum">
              <a:rPr lang="en-US" smtClean="0"/>
              <a:t>4</a:t>
            </a:fld>
            <a:endParaRPr lang="en-US"/>
          </a:p>
        </p:txBody>
      </p:sp>
    </p:spTree>
    <p:extLst>
      <p:ext uri="{BB962C8B-B14F-4D97-AF65-F5344CB8AC3E}">
        <p14:creationId xmlns:p14="http://schemas.microsoft.com/office/powerpoint/2010/main" val="334898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Linear scaling is achieved primarily</a:t>
            </a:r>
            <a:r>
              <a:rPr lang="en-US" baseline="0" dirty="0" smtClean="0"/>
              <a:t> by considering the properties of the single particle density matrix.  In particular, the density matrix elements are very short-range and thus decay rather quickly away from the main diagonal, which is a trend that holds true even when generalizing the system to more than a single particle.  For metals, these values decays as </a:t>
            </a:r>
            <a:r>
              <a:rPr lang="en-US" baseline="0" dirty="0" err="1" smtClean="0"/>
              <a:t>Rij</a:t>
            </a:r>
            <a:r>
              <a:rPr lang="en-US" baseline="0" dirty="0" smtClean="0"/>
              <a:t>^-d where </a:t>
            </a:r>
            <a:r>
              <a:rPr lang="en-US" baseline="0" dirty="0" err="1" smtClean="0"/>
              <a:t>Rij</a:t>
            </a:r>
            <a:r>
              <a:rPr lang="en-US" baseline="0" dirty="0" smtClean="0"/>
              <a:t> is the distance between points i and j and d is the dimensionality of the metal, while in insulators the values decay exponentially</a:t>
            </a:r>
          </a:p>
          <a:p>
            <a:endParaRPr lang="en-US" baseline="0" dirty="0" smtClean="0"/>
          </a:p>
          <a:p>
            <a:r>
              <a:rPr lang="en-US" baseline="0" dirty="0" smtClean="0"/>
              <a:t>Because of this, we can truncate the values that we consider important to our solution.  In particular, this means that matrix multiplication no longer scales with O(N^3), as matrix multiplication is much cheaper computationally speaking for sparse matrices than dense ones.</a:t>
            </a:r>
            <a:endParaRPr lang="en-US" dirty="0"/>
          </a:p>
        </p:txBody>
      </p:sp>
      <p:sp>
        <p:nvSpPr>
          <p:cNvPr id="4" name="Slide Number Placeholder 3"/>
          <p:cNvSpPr>
            <a:spLocks noGrp="1"/>
          </p:cNvSpPr>
          <p:nvPr>
            <p:ph type="sldNum" sz="quarter" idx="10"/>
          </p:nvPr>
        </p:nvSpPr>
        <p:spPr/>
        <p:txBody>
          <a:bodyPr/>
          <a:lstStyle/>
          <a:p>
            <a:fld id="{7DD49566-6281-4543-8B80-EA37B9D8ACB6}" type="slidenum">
              <a:rPr lang="en-US" smtClean="0"/>
              <a:t>8</a:t>
            </a:fld>
            <a:endParaRPr lang="en-US"/>
          </a:p>
        </p:txBody>
      </p:sp>
    </p:spTree>
    <p:extLst>
      <p:ext uri="{BB962C8B-B14F-4D97-AF65-F5344CB8AC3E}">
        <p14:creationId xmlns:p14="http://schemas.microsoft.com/office/powerpoint/2010/main" val="333916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 motivated to pursue this line of research by Bloch’s treatment of the Maxwell-Boltzmann statistics</a:t>
            </a:r>
          </a:p>
          <a:p>
            <a:r>
              <a:rPr lang="en-US" dirty="0" smtClean="0"/>
              <a:t>Bloch’s method was to </a:t>
            </a:r>
            <a:r>
              <a:rPr lang="en-US" dirty="0" err="1" smtClean="0"/>
              <a:t>symmeterize</a:t>
            </a:r>
            <a:r>
              <a:rPr lang="en-US" dirty="0" smtClean="0"/>
              <a:t> the expression for the derivative of rho by splitting it into two equal parts and flipping the operators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Mathematically, this is exact because rho and the Hamiltonian commute.  Numerically, however, noise might make it so that they don’t commute, which is why this picks up an error of </a:t>
            </a:r>
            <a:r>
              <a:rPr lang="en-US" baseline="0" dirty="0" err="1" smtClean="0"/>
              <a:t>dbeta</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end goal of this method was to obtain an expression that was guaranteed to preserve </a:t>
            </a:r>
            <a:r>
              <a:rPr lang="en-US" dirty="0" err="1" smtClean="0"/>
              <a:t>hermiticity</a:t>
            </a:r>
            <a:endParaRPr lang="en-US" dirty="0" smtClean="0"/>
          </a:p>
        </p:txBody>
      </p:sp>
      <p:sp>
        <p:nvSpPr>
          <p:cNvPr id="4" name="Slide Number Placeholder 3"/>
          <p:cNvSpPr>
            <a:spLocks noGrp="1"/>
          </p:cNvSpPr>
          <p:nvPr>
            <p:ph type="sldNum" sz="quarter" idx="10"/>
          </p:nvPr>
        </p:nvSpPr>
        <p:spPr/>
        <p:txBody>
          <a:bodyPr/>
          <a:lstStyle/>
          <a:p>
            <a:fld id="{7DD49566-6281-4543-8B80-EA37B9D8ACB6}" type="slidenum">
              <a:rPr lang="en-US" smtClean="0"/>
              <a:t>9</a:t>
            </a:fld>
            <a:endParaRPr lang="en-US"/>
          </a:p>
        </p:txBody>
      </p:sp>
    </p:spTree>
    <p:extLst>
      <p:ext uri="{BB962C8B-B14F-4D97-AF65-F5344CB8AC3E}">
        <p14:creationId xmlns:p14="http://schemas.microsoft.com/office/powerpoint/2010/main" val="169510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49566-6281-4543-8B80-EA37B9D8ACB6}" type="slidenum">
              <a:rPr lang="en-US" smtClean="0"/>
              <a:t>10</a:t>
            </a:fld>
            <a:endParaRPr lang="en-US"/>
          </a:p>
        </p:txBody>
      </p:sp>
    </p:spTree>
    <p:extLst>
      <p:ext uri="{BB962C8B-B14F-4D97-AF65-F5344CB8AC3E}">
        <p14:creationId xmlns:p14="http://schemas.microsoft.com/office/powerpoint/2010/main" val="206146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until now, we’ve</a:t>
            </a:r>
            <a:r>
              <a:rPr lang="en-US" baseline="0" dirty="0" smtClean="0"/>
              <a:t> really just been considering the case where the chemical potential is held constant.  But, it is also possible to consider the case where the number of electrons is held constant instead.  This means that the chemical potential of the system is allowed to vary at each step in the algorithm and so requires some special treatment.</a:t>
            </a:r>
            <a:endParaRPr lang="en-US" dirty="0"/>
          </a:p>
        </p:txBody>
      </p:sp>
      <p:sp>
        <p:nvSpPr>
          <p:cNvPr id="4" name="Slide Number Placeholder 3"/>
          <p:cNvSpPr>
            <a:spLocks noGrp="1"/>
          </p:cNvSpPr>
          <p:nvPr>
            <p:ph type="sldNum" sz="quarter" idx="10"/>
          </p:nvPr>
        </p:nvSpPr>
        <p:spPr/>
        <p:txBody>
          <a:bodyPr/>
          <a:lstStyle/>
          <a:p>
            <a:fld id="{7DD49566-6281-4543-8B80-EA37B9D8ACB6}" type="slidenum">
              <a:rPr lang="en-US" smtClean="0"/>
              <a:t>14</a:t>
            </a:fld>
            <a:endParaRPr lang="en-US"/>
          </a:p>
        </p:txBody>
      </p:sp>
    </p:spTree>
    <p:extLst>
      <p:ext uri="{BB962C8B-B14F-4D97-AF65-F5344CB8AC3E}">
        <p14:creationId xmlns:p14="http://schemas.microsoft.com/office/powerpoint/2010/main" val="232145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Huckel</a:t>
            </a:r>
            <a:r>
              <a:rPr lang="en-US" dirty="0" smtClean="0"/>
              <a:t> theory is a pretty</a:t>
            </a:r>
            <a:r>
              <a:rPr lang="en-US" baseline="0" dirty="0" smtClean="0"/>
              <a:t> straight forward, tight-binding Hamiltonian approximation that seems to be used quite often in the field of quantum chemistry as a testing ground for all kinds of methods, so we figured it was appropriate that we apply our method to such a case.  In some sense it can be considered an extreme version of the truncation of the density matrix elements, as it is a tri-diagonal matrix</a:t>
            </a:r>
            <a:endParaRPr lang="en-US" dirty="0"/>
          </a:p>
        </p:txBody>
      </p:sp>
      <p:sp>
        <p:nvSpPr>
          <p:cNvPr id="4" name="Slide Number Placeholder 3"/>
          <p:cNvSpPr>
            <a:spLocks noGrp="1"/>
          </p:cNvSpPr>
          <p:nvPr>
            <p:ph type="sldNum" sz="quarter" idx="10"/>
          </p:nvPr>
        </p:nvSpPr>
        <p:spPr/>
        <p:txBody>
          <a:bodyPr/>
          <a:lstStyle/>
          <a:p>
            <a:fld id="{7DD49566-6281-4543-8B80-EA37B9D8ACB6}" type="slidenum">
              <a:rPr lang="en-US" smtClean="0"/>
              <a:t>15</a:t>
            </a:fld>
            <a:endParaRPr lang="en-US"/>
          </a:p>
        </p:txBody>
      </p:sp>
    </p:spTree>
    <p:extLst>
      <p:ext uri="{BB962C8B-B14F-4D97-AF65-F5344CB8AC3E}">
        <p14:creationId xmlns:p14="http://schemas.microsoft.com/office/powerpoint/2010/main" val="36792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here demonstrates</a:t>
            </a:r>
            <a:r>
              <a:rPr lang="en-US" baseline="0" dirty="0" smtClean="0"/>
              <a:t> good agreement between our DMM and the exact solution for a 100x100 system using a </a:t>
            </a:r>
            <a:r>
              <a:rPr lang="en-US" baseline="0" dirty="0" err="1" smtClean="0"/>
              <a:t>Huckel</a:t>
            </a:r>
            <a:r>
              <a:rPr lang="en-US" baseline="0" dirty="0" smtClean="0"/>
              <a:t> theory Hamiltonian for ethylene, though I won’t pretend that the system was necessarily accurate to real life.  This is mostly just a proof of concept for some realistic values, but there are more than likely subtleties that I haven’t taken into consideration yet</a:t>
            </a:r>
            <a:endParaRPr lang="en-US" dirty="0"/>
          </a:p>
        </p:txBody>
      </p:sp>
      <p:sp>
        <p:nvSpPr>
          <p:cNvPr id="4" name="Slide Number Placeholder 3"/>
          <p:cNvSpPr>
            <a:spLocks noGrp="1"/>
          </p:cNvSpPr>
          <p:nvPr>
            <p:ph type="sldNum" sz="quarter" idx="10"/>
          </p:nvPr>
        </p:nvSpPr>
        <p:spPr/>
        <p:txBody>
          <a:bodyPr/>
          <a:lstStyle/>
          <a:p>
            <a:fld id="{7DD49566-6281-4543-8B80-EA37B9D8ACB6}" type="slidenum">
              <a:rPr lang="en-US" smtClean="0"/>
              <a:t>16</a:t>
            </a:fld>
            <a:endParaRPr lang="en-US"/>
          </a:p>
        </p:txBody>
      </p:sp>
    </p:spTree>
    <p:extLst>
      <p:ext uri="{BB962C8B-B14F-4D97-AF65-F5344CB8AC3E}">
        <p14:creationId xmlns:p14="http://schemas.microsoft.com/office/powerpoint/2010/main" val="189892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10/3/2019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2.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3.w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63/1.477969" TargetMode="External"/><Relationship Id="rId2" Type="http://schemas.openxmlformats.org/officeDocument/2006/relationships/hyperlink" Target="https://doi.org/10.1021/cr500524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103/PhysRevB.47.1089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7.bin"/><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Applying Open Quantum Systems Techniques to Density Matrix Minimization</a:t>
            </a:r>
            <a:endParaRPr lang="en-US" sz="5400" dirty="0"/>
          </a:p>
        </p:txBody>
      </p:sp>
      <p:sp>
        <p:nvSpPr>
          <p:cNvPr id="3" name="Subtitle 2"/>
          <p:cNvSpPr>
            <a:spLocks noGrp="1"/>
          </p:cNvSpPr>
          <p:nvPr>
            <p:ph type="subTitle" idx="1"/>
          </p:nvPr>
        </p:nvSpPr>
        <p:spPr/>
        <p:txBody>
          <a:bodyPr/>
          <a:lstStyle/>
          <a:p>
            <a:r>
              <a:rPr lang="en-US" dirty="0" smtClean="0"/>
              <a:t>Jacob Leamer</a:t>
            </a:r>
          </a:p>
          <a:p>
            <a:r>
              <a:rPr lang="en-US" dirty="0" smtClean="0"/>
              <a:t>Tulane University</a:t>
            </a:r>
            <a:endParaRPr lang="en-US" dirty="0"/>
          </a:p>
        </p:txBody>
      </p:sp>
    </p:spTree>
    <p:extLst>
      <p:ext uri="{BB962C8B-B14F-4D97-AF65-F5344CB8AC3E}">
        <p14:creationId xmlns:p14="http://schemas.microsoft.com/office/powerpoint/2010/main" val="101035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Bloch’s Method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latin typeface="Cambria Math" panose="02040503050406030204" pitchFamily="18" charset="0"/>
                    <a:ea typeface="Cambria Math" panose="02040503050406030204" pitchFamily="18" charset="0"/>
                  </a:rPr>
                  <a:t>Let us consider the derivative more closely:</a:t>
                </a:r>
              </a:p>
              <a:p>
                <a:pPr marL="0" indent="0">
                  <a:buNone/>
                </a:pPr>
                <a:endParaRPr lang="en-US" b="0"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𝛽</m:t>
                              </m:r>
                            </m:e>
                          </m:d>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𝛽</m:t>
                              </m:r>
                            </m:e>
                          </m:d>
                        </m:num>
                        <m:den>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𝛽</m:t>
                          </m:r>
                        </m:den>
                      </m:f>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oMath>
                  </m:oMathPara>
                </a14:m>
                <a:endParaRPr lang="en-US" i="1" dirty="0" smtClean="0">
                  <a:latin typeface="Cambria Math" panose="02040503050406030204" pitchFamily="18" charset="0"/>
                  <a:ea typeface="Cambria Math" panose="02040503050406030204" pitchFamily="18" charset="0"/>
                </a:endParaRPr>
              </a:p>
              <a:p>
                <a:pPr marL="0" indent="0">
                  <a:buNone/>
                </a:pPr>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𝛽</m:t>
                          </m:r>
                        </m:e>
                      </m:d>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𝛽</m:t>
                          </m:r>
                        </m:num>
                        <m:den>
                          <m:r>
                            <a:rPr lang="en-US" i="1">
                              <a:latin typeface="Cambria Math" panose="02040503050406030204" pitchFamily="18" charset="0"/>
                              <a:ea typeface="Cambria Math" panose="02040503050406030204" pitchFamily="18" charset="0"/>
                            </a:rPr>
                            <m:t>2</m:t>
                          </m:r>
                        </m:den>
                      </m:f>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𝛽</m:t>
                          </m:r>
                        </m:num>
                        <m:den>
                          <m:r>
                            <a:rPr lang="en-US" i="1">
                              <a:latin typeface="Cambria Math" panose="02040503050406030204" pitchFamily="18" charset="0"/>
                              <a:ea typeface="Cambria Math" panose="02040503050406030204" pitchFamily="18" charset="0"/>
                            </a:rPr>
                            <m:t>2</m:t>
                          </m:r>
                        </m:den>
                      </m:f>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𝑂</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𝛽</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m:oMathPara>
                </a14:m>
                <a:endParaRPr lang="en-US" dirty="0">
                  <a:ea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)=(1−</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𝛽</m:t>
                          </m:r>
                        </m:num>
                        <m:den>
                          <m:r>
                            <a:rPr lang="en-US" i="1">
                              <a:latin typeface="Cambria Math" panose="02040503050406030204" pitchFamily="18" charset="0"/>
                              <a:ea typeface="Cambria Math" panose="02040503050406030204" pitchFamily="18" charset="0"/>
                            </a:rPr>
                            <m:t>2</m:t>
                          </m:r>
                        </m:den>
                      </m:f>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i="1">
                          <a:latin typeface="Cambria Math" panose="02040503050406030204" pitchFamily="18" charset="0"/>
                          <a:ea typeface="Cambria Math" panose="02040503050406030204" pitchFamily="18" charset="0"/>
                        </a:rPr>
                        <m:t>(1−</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𝛽</m:t>
                          </m:r>
                        </m:num>
                        <m:den>
                          <m:r>
                            <a:rPr lang="en-US" i="1">
                              <a:latin typeface="Cambria Math" panose="02040503050406030204" pitchFamily="18" charset="0"/>
                              <a:ea typeface="Cambria Math" panose="02040503050406030204" pitchFamily="18" charset="0"/>
                            </a:rPr>
                            <m:t>2</m:t>
                          </m:r>
                        </m:den>
                      </m:f>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𝑂</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𝛽</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41" t="-872"/>
                </a:stretch>
              </a:blipFill>
            </p:spPr>
            <p:txBody>
              <a:bodyPr/>
              <a:lstStyle/>
              <a:p>
                <a:r>
                  <a:rPr lang="en-US">
                    <a:noFill/>
                  </a:rPr>
                  <a:t> </a:t>
                </a:r>
              </a:p>
            </p:txBody>
          </p:sp>
        </mc:Fallback>
      </mc:AlternateContent>
      <p:sp>
        <p:nvSpPr>
          <p:cNvPr id="4" name="Rectangle 3"/>
          <p:cNvSpPr/>
          <p:nvPr/>
        </p:nvSpPr>
        <p:spPr>
          <a:xfrm>
            <a:off x="2743200" y="4872038"/>
            <a:ext cx="5600700" cy="885825"/>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65356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DMM</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6876" y="1853248"/>
                <a:ext cx="7269163" cy="4195481"/>
              </a:xfrm>
            </p:spPr>
            <p:txBody>
              <a:bodyPr/>
              <a:lstStyle/>
              <a:p>
                <a:pPr marL="0" indent="0">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sup>
                          </m:sSup>
                        </m:den>
                      </m:f>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  </m:t>
                      </m:r>
                      <m:acc>
                        <m:accPr>
                          <m:chr m:val="̂"/>
                          <m:ctrlPr>
                            <a:rPr lang="en-US" i="1">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𝜌</m:t>
                          </m:r>
                        </m:e>
                      </m:acc>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e>
                      </m:d>
                      <m:r>
                        <a:rPr lang="en-US" i="1">
                          <a:latin typeface="Cambria Math" panose="02040503050406030204" pitchFamily="18" charset="0"/>
                          <a:ea typeface="Cambria Math" panose="02040503050406030204" pitchFamily="18" charset="0"/>
                        </a:rPr>
                        <m:t>=1</m:t>
                      </m:r>
                    </m:oMath>
                  </m:oMathPara>
                </a14:m>
                <a:endParaRPr lang="en-US" i="1" dirty="0" smtClean="0">
                  <a:latin typeface="Cambria Math" panose="02040503050406030204" pitchFamily="18" charset="0"/>
                  <a:ea typeface="Cambria Math" panose="02040503050406030204" pitchFamily="18" charset="0"/>
                </a:endParaRPr>
              </a:p>
              <a:p>
                <a:pPr marL="0" indent="0">
                  <a:buNone/>
                </a:pPr>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num>
                        <m:den>
                          <m:r>
                            <a:rPr lang="en-US" i="1">
                              <a:latin typeface="Cambria Math" panose="02040503050406030204" pitchFamily="18" charset="0"/>
                              <a:ea typeface="Cambria Math" panose="02040503050406030204" pitchFamily="18" charset="0"/>
                            </a:rPr>
                            <m:t>𝜕𝛽</m:t>
                          </m:r>
                        </m:den>
                      </m:f>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𝛽</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sup>
                              </m:sSup>
                            </m:e>
                          </m:d>
                        </m:e>
                        <m:sup>
                          <m:r>
                            <a:rPr lang="en-US" i="1">
                              <a:latin typeface="Cambria Math" panose="02040503050406030204" pitchFamily="18" charset="0"/>
                              <a:ea typeface="Cambria Math" panose="02040503050406030204" pitchFamily="18" charset="0"/>
                            </a:rPr>
                            <m:t>−2</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𝛽</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sup>
                      </m:sSup>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oMath>
                  </m:oMathPara>
                </a14:m>
                <a:endParaRPr lang="en-US"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num>
                        <m:den>
                          <m:r>
                            <a:rPr lang="en-US" i="1">
                              <a:latin typeface="Cambria Math" panose="02040503050406030204" pitchFamily="18" charset="0"/>
                              <a:ea typeface="Cambria Math" panose="02040503050406030204" pitchFamily="18" charset="0"/>
                            </a:rPr>
                            <m:t>𝜕𝛽</m:t>
                          </m:r>
                        </m:den>
                      </m:f>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oMath>
                  </m:oMathPara>
                </a14:m>
                <a:endParaRPr lang="en-US" sz="2400" i="1" dirty="0">
                  <a:latin typeface="Cambria Math" panose="02040503050406030204" pitchFamily="18" charset="0"/>
                  <a:ea typeface="Cambria Math" panose="02040503050406030204" pitchFamily="18" charset="0"/>
                </a:endParaRPr>
              </a:p>
              <a:p>
                <a:pPr marL="0" indent="0">
                  <a:buNone/>
                </a:pPr>
                <a:endParaRPr lang="en-US"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num>
                        <m:den>
                          <m:r>
                            <a:rPr lang="en-US" i="1">
                              <a:latin typeface="Cambria Math" panose="02040503050406030204" pitchFamily="18" charset="0"/>
                              <a:ea typeface="Cambria Math" panose="02040503050406030204" pitchFamily="18" charset="0"/>
                            </a:rPr>
                            <m:t>𝜕𝛽</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e>
                      </m:d>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e>
                      </m:d>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6876" y="1853248"/>
                <a:ext cx="7269163" cy="4195481"/>
              </a:xfrm>
              <a:blipFill>
                <a:blip r:embed="rId3"/>
                <a:stretch>
                  <a:fillRect/>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717185645"/>
              </p:ext>
            </p:extLst>
          </p:nvPr>
        </p:nvGraphicFramePr>
        <p:xfrm>
          <a:off x="5929313" y="1527010"/>
          <a:ext cx="6037671" cy="4521719"/>
        </p:xfrm>
        <a:graphic>
          <a:graphicData uri="http://schemas.openxmlformats.org/presentationml/2006/ole">
            <mc:AlternateContent xmlns:mc="http://schemas.openxmlformats.org/markup-compatibility/2006">
              <mc:Choice xmlns:v="urn:schemas-microsoft-com:vml" Requires="v">
                <p:oleObj spid="_x0000_s8196" name="PDF" r:id="rId4" imgW="0" imgH="360" progId="FoxitReader.Document">
                  <p:embed/>
                </p:oleObj>
              </mc:Choice>
              <mc:Fallback>
                <p:oleObj name="PDF" r:id="rId4" imgW="0" imgH="360" progId="FoxitReader.Document">
                  <p:embed/>
                  <p:pic>
                    <p:nvPicPr>
                      <p:cNvPr id="0" name=""/>
                      <p:cNvPicPr/>
                      <p:nvPr/>
                    </p:nvPicPr>
                    <p:blipFill>
                      <a:blip r:embed="rId5"/>
                      <a:stretch>
                        <a:fillRect/>
                      </a:stretch>
                    </p:blipFill>
                    <p:spPr>
                      <a:xfrm>
                        <a:off x="5929313" y="1527010"/>
                        <a:ext cx="6037671" cy="4521719"/>
                      </a:xfrm>
                      <a:prstGeom prst="rect">
                        <a:avLst/>
                      </a:prstGeom>
                    </p:spPr>
                  </p:pic>
                </p:oleObj>
              </mc:Fallback>
            </mc:AlternateContent>
          </a:graphicData>
        </a:graphic>
      </p:graphicFrame>
    </p:spTree>
    <p:extLst>
      <p:ext uri="{BB962C8B-B14F-4D97-AF65-F5344CB8AC3E}">
        <p14:creationId xmlns:p14="http://schemas.microsoft.com/office/powerpoint/2010/main" val="172729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DMM</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Let us consider the derivative more closely:</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Cambria Math" panose="02040503050406030204" pitchFamily="18" charset="0"/>
                            </a:rPr>
                          </m:ctrlPr>
                        </m:fPr>
                        <m:num>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𝛽</m:t>
                              </m:r>
                            </m:e>
                          </m:d>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e>
                          </m:d>
                        </m:num>
                        <m:den>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𝛽</m:t>
                          </m:r>
                        </m:den>
                      </m:f>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e>
                      </m:d>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e>
                      </m:d>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oMath>
                  </m:oMathPara>
                </a14:m>
                <a:endParaRPr lang="en-US" dirty="0" smtClean="0"/>
              </a:p>
              <a:p>
                <a:pPr marL="0" indent="0">
                  <a:buNone/>
                </a:pPr>
                <a:endParaRPr lang="en-US"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𝛽</m:t>
                          </m:r>
                        </m:e>
                      </m:d>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𝛽</m:t>
                          </m:r>
                        </m:num>
                        <m:den>
                          <m:r>
                            <a:rPr lang="en-US" i="1">
                              <a:latin typeface="Cambria Math" panose="02040503050406030204" pitchFamily="18" charset="0"/>
                              <a:ea typeface="Cambria Math" panose="02040503050406030204" pitchFamily="18" charset="0"/>
                            </a:rPr>
                            <m:t>2</m:t>
                          </m:r>
                        </m:den>
                      </m:f>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e>
                      </m:d>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𝛽</m:t>
                          </m:r>
                        </m:num>
                        <m:den>
                          <m:r>
                            <a:rPr lang="en-US" i="1">
                              <a:latin typeface="Cambria Math" panose="02040503050406030204" pitchFamily="18" charset="0"/>
                              <a:ea typeface="Cambria Math" panose="02040503050406030204" pitchFamily="18" charset="0"/>
                            </a:rPr>
                            <m:t>2</m:t>
                          </m:r>
                        </m:den>
                      </m:f>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e>
                      </m:d>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𝛽</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𝛽</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𝛽</m:t>
                              </m:r>
                            </m:num>
                            <m:den>
                              <m:r>
                                <a:rPr lang="en-US" i="1">
                                  <a:latin typeface="Cambria Math" panose="02040503050406030204" pitchFamily="18" charset="0"/>
                                  <a:ea typeface="Cambria Math" panose="02040503050406030204" pitchFamily="18" charset="0"/>
                                </a:rPr>
                                <m:t>2</m:t>
                              </m:r>
                            </m:den>
                          </m:f>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e>
                          </m:d>
                        </m:e>
                      </m:d>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𝛽</m:t>
                                  </m:r>
                                </m:num>
                                <m:den>
                                  <m:r>
                                    <a:rPr lang="en-US" i="1">
                                      <a:latin typeface="Cambria Math" panose="02040503050406030204" pitchFamily="18" charset="0"/>
                                      <a:ea typeface="Cambria Math" panose="02040503050406030204" pitchFamily="18" charset="0"/>
                                    </a:rPr>
                                    <m:t>2</m:t>
                                  </m:r>
                                </m:den>
                              </m:f>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e>
                              </m:d>
                            </m:e>
                          </m:d>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𝑑</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𝛽</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Rectangle 3"/>
          <p:cNvSpPr/>
          <p:nvPr/>
        </p:nvSpPr>
        <p:spPr>
          <a:xfrm>
            <a:off x="1328738" y="4872038"/>
            <a:ext cx="8443912" cy="885825"/>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54858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975473" y="2364580"/>
            <a:ext cx="3743325" cy="37290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Quantum Channel</a:t>
            </a:r>
            <a:endParaRPr lang="en-US" dirty="0"/>
          </a:p>
        </p:txBody>
      </p:sp>
      <p:sp>
        <p:nvSpPr>
          <p:cNvPr id="4" name="Oval 3"/>
          <p:cNvSpPr/>
          <p:nvPr/>
        </p:nvSpPr>
        <p:spPr>
          <a:xfrm>
            <a:off x="1360486" y="2364581"/>
            <a:ext cx="3743325" cy="37290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Bent Arrow 5"/>
          <p:cNvSpPr/>
          <p:nvPr/>
        </p:nvSpPr>
        <p:spPr>
          <a:xfrm rot="2657148">
            <a:off x="4877593" y="1761776"/>
            <a:ext cx="2771775" cy="2526173"/>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mc:Choice xmlns:a14="http://schemas.microsoft.com/office/drawing/2010/main" Requires="a14">
          <p:sp>
            <p:nvSpPr>
              <p:cNvPr id="8" name="TextBox 7"/>
              <p:cNvSpPr txBox="1"/>
              <p:nvPr/>
            </p:nvSpPr>
            <p:spPr>
              <a:xfrm>
                <a:off x="2303460" y="3767433"/>
                <a:ext cx="1857375" cy="76944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4400" b="0" i="1" smtClean="0">
                              <a:solidFill>
                                <a:schemeClr val="bg1"/>
                              </a:solidFill>
                              <a:latin typeface="Cambria Math" panose="02040503050406030204" pitchFamily="18" charset="0"/>
                              <a:ea typeface="Cambria Math" panose="02040503050406030204" pitchFamily="18" charset="0"/>
                            </a:rPr>
                          </m:ctrlPr>
                        </m:sSubPr>
                        <m:e>
                          <m:r>
                            <a:rPr lang="en-US" sz="4400" i="1" smtClean="0">
                              <a:solidFill>
                                <a:schemeClr val="bg1"/>
                              </a:solidFill>
                              <a:latin typeface="Cambria Math" panose="02040503050406030204" pitchFamily="18" charset="0"/>
                              <a:ea typeface="Cambria Math" panose="02040503050406030204" pitchFamily="18" charset="0"/>
                            </a:rPr>
                            <m:t>𝜌</m:t>
                          </m:r>
                        </m:e>
                        <m:sub>
                          <m:r>
                            <a:rPr lang="en-US" sz="4400" b="0" i="1" smtClean="0">
                              <a:solidFill>
                                <a:schemeClr val="bg1"/>
                              </a:solidFill>
                              <a:latin typeface="Cambria Math" panose="02040503050406030204" pitchFamily="18" charset="0"/>
                              <a:ea typeface="Cambria Math" panose="02040503050406030204" pitchFamily="18" charset="0"/>
                            </a:rPr>
                            <m:t>𝑛</m:t>
                          </m:r>
                        </m:sub>
                      </m:sSub>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2303460" y="3767433"/>
                <a:ext cx="1857375" cy="76944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7918447" y="3767433"/>
                <a:ext cx="1857375" cy="76944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4400" b="0" i="1" smtClean="0">
                              <a:solidFill>
                                <a:schemeClr val="bg1"/>
                              </a:solidFill>
                              <a:latin typeface="Cambria Math" panose="02040503050406030204" pitchFamily="18" charset="0"/>
                              <a:ea typeface="Cambria Math" panose="02040503050406030204" pitchFamily="18" charset="0"/>
                            </a:rPr>
                          </m:ctrlPr>
                        </m:sSubPr>
                        <m:e>
                          <m:r>
                            <a:rPr lang="en-US" sz="4400" i="1" smtClean="0">
                              <a:solidFill>
                                <a:schemeClr val="bg1"/>
                              </a:solidFill>
                              <a:latin typeface="Cambria Math" panose="02040503050406030204" pitchFamily="18" charset="0"/>
                              <a:ea typeface="Cambria Math" panose="02040503050406030204" pitchFamily="18" charset="0"/>
                            </a:rPr>
                            <m:t>𝜌</m:t>
                          </m:r>
                        </m:e>
                        <m:sub>
                          <m:r>
                            <a:rPr lang="en-US" sz="4400" b="0" i="1" smtClean="0">
                              <a:solidFill>
                                <a:schemeClr val="bg1"/>
                              </a:solidFill>
                              <a:latin typeface="Cambria Math" panose="02040503050406030204" pitchFamily="18" charset="0"/>
                              <a:ea typeface="Cambria Math" panose="02040503050406030204" pitchFamily="18" charset="0"/>
                            </a:rPr>
                            <m:t>𝑛</m:t>
                          </m:r>
                          <m:r>
                            <a:rPr lang="en-US" sz="4400" b="0" i="1" smtClean="0">
                              <a:solidFill>
                                <a:schemeClr val="bg1"/>
                              </a:solidFill>
                              <a:latin typeface="Cambria Math" panose="02040503050406030204" pitchFamily="18" charset="0"/>
                              <a:ea typeface="Cambria Math" panose="02040503050406030204" pitchFamily="18" charset="0"/>
                            </a:rPr>
                            <m:t>+1</m:t>
                          </m:r>
                        </m:sub>
                      </m:sSub>
                    </m:oMath>
                  </m:oMathPara>
                </a14:m>
                <a:endParaRPr lang="en-US" sz="1400" dirty="0"/>
              </a:p>
            </p:txBody>
          </p:sp>
        </mc:Choice>
        <mc:Fallback>
          <p:sp>
            <p:nvSpPr>
              <p:cNvPr id="9" name="TextBox 8"/>
              <p:cNvSpPr txBox="1">
                <a:spLocks noRot="1" noChangeAspect="1" noMove="1" noResize="1" noEditPoints="1" noAdjustHandles="1" noChangeArrowheads="1" noChangeShapeType="1" noTextEdit="1"/>
              </p:cNvSpPr>
              <p:nvPr/>
            </p:nvSpPr>
            <p:spPr>
              <a:xfrm>
                <a:off x="7918447" y="3767433"/>
                <a:ext cx="1857375" cy="769441"/>
              </a:xfrm>
              <a:prstGeom prst="rect">
                <a:avLst/>
              </a:prstGeom>
              <a:blipFill>
                <a:blip r:embed="rId3"/>
                <a:stretch>
                  <a:fillRect/>
                </a:stretch>
              </a:blipFill>
            </p:spPr>
            <p:txBody>
              <a:bodyPr/>
              <a:lstStyle/>
              <a:p>
                <a:r>
                  <a:rPr lang="en-US">
                    <a:noFill/>
                  </a:rPr>
                  <a:t> </a:t>
                </a:r>
              </a:p>
            </p:txBody>
          </p:sp>
        </mc:Fallback>
      </mc:AlternateContent>
      <p:sp>
        <p:nvSpPr>
          <p:cNvPr id="10" name="TextBox 9"/>
          <p:cNvSpPr txBox="1"/>
          <p:nvPr/>
        </p:nvSpPr>
        <p:spPr>
          <a:xfrm>
            <a:off x="5114885" y="1990019"/>
            <a:ext cx="1616148" cy="461665"/>
          </a:xfrm>
          <a:prstGeom prst="rect">
            <a:avLst/>
          </a:prstGeom>
          <a:noFill/>
        </p:spPr>
        <p:txBody>
          <a:bodyPr wrap="none" rtlCol="0">
            <a:spAutoFit/>
          </a:bodyPr>
          <a:lstStyle/>
          <a:p>
            <a:r>
              <a:rPr lang="en-US" sz="2400" dirty="0" smtClean="0">
                <a:solidFill>
                  <a:schemeClr val="bg1"/>
                </a:solidFill>
              </a:rPr>
              <a:t>Algorithm</a:t>
            </a:r>
            <a:endParaRPr lang="en-US" sz="2400" dirty="0">
              <a:solidFill>
                <a:schemeClr val="bg1"/>
              </a:solidFill>
            </a:endParaRPr>
          </a:p>
        </p:txBody>
      </p:sp>
    </p:spTree>
    <p:extLst>
      <p:ext uri="{BB962C8B-B14F-4D97-AF65-F5344CB8AC3E}">
        <p14:creationId xmlns:p14="http://schemas.microsoft.com/office/powerpoint/2010/main" val="1399302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Canonical DMM</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03312" y="2052918"/>
                <a:ext cx="6654801" cy="4195481"/>
              </a:xfrm>
            </p:spPr>
            <p:txBody>
              <a:bodyPr/>
              <a:lstStyle/>
              <a:p>
                <a:r>
                  <a:rPr lang="en-US" dirty="0" smtClean="0"/>
                  <a:t>Need to update </a:t>
                </a:r>
                <a:r>
                  <a:rPr lang="el-GR" dirty="0" smtClean="0"/>
                  <a:t>μ</a:t>
                </a:r>
                <a:r>
                  <a:rPr lang="en-US" dirty="0" smtClean="0"/>
                  <a:t> at every step according to:</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𝑇𝑟</m:t>
                          </m:r>
                          <m:d>
                            <m:dPr>
                              <m:begChr m:val="["/>
                              <m:endChr m:val="]"/>
                              <m:ctrlPr>
                                <a:rPr lang="en-US" b="0" i="1" smtClean="0">
                                  <a:latin typeface="Cambria Math" panose="02040503050406030204" pitchFamily="18" charset="0"/>
                                  <a:ea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𝐻</m:t>
                                  </m:r>
                                </m:e>
                              </m:acc>
                              <m:acc>
                                <m:accPr>
                                  <m:chr m:val="̂"/>
                                  <m:ctrlPr>
                                    <a:rPr lang="en-US"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𝜌</m:t>
                                  </m:r>
                                </m:e>
                              </m:acc>
                              <m:d>
                                <m:dPr>
                                  <m:ctrlPr>
                                    <a:rPr lang="en-US" b="0" i="1" smtClean="0">
                                      <a:latin typeface="Cambria Math" panose="02040503050406030204" pitchFamily="18" charset="0"/>
                                      <a:ea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1</m:t>
                                      </m:r>
                                    </m:e>
                                  </m:acc>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𝜌</m:t>
                                      </m:r>
                                    </m:e>
                                  </m:acc>
                                </m:e>
                              </m:d>
                            </m:e>
                          </m:d>
                        </m:num>
                        <m:den>
                          <m:r>
                            <a:rPr lang="en-US" b="0" i="1" smtClean="0">
                              <a:latin typeface="Cambria Math" panose="02040503050406030204" pitchFamily="18" charset="0"/>
                              <a:ea typeface="Cambria Math" panose="02040503050406030204" pitchFamily="18" charset="0"/>
                            </a:rPr>
                            <m:t>𝑇𝑟</m:t>
                          </m:r>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1</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e>
                          </m:d>
                          <m:r>
                            <a:rPr lang="en-US" b="0" i="1" smtClean="0">
                              <a:latin typeface="Cambria Math" panose="02040503050406030204" pitchFamily="18" charset="0"/>
                              <a:ea typeface="Cambria Math" panose="02040503050406030204" pitchFamily="18" charset="0"/>
                            </a:rPr>
                            <m:t>]</m:t>
                          </m:r>
                        </m:den>
                      </m:f>
                    </m:oMath>
                  </m:oMathPara>
                </a14:m>
                <a:endParaRPr lang="en-US" dirty="0" smtClean="0"/>
              </a:p>
              <a:p>
                <a:endParaRPr lang="en-US" dirty="0" smtClean="0"/>
              </a:p>
              <a:p>
                <a:r>
                  <a:rPr lang="en-US" dirty="0" smtClean="0"/>
                  <a:t>Additionally,</a:t>
                </a:r>
              </a:p>
              <a:p>
                <a:pPr marL="0" indent="0">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𝜌</m:t>
                          </m:r>
                        </m:e>
                      </m:acc>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𝑒</m:t>
                              </m:r>
                            </m:sub>
                          </m:sSub>
                        </m:num>
                        <m:den>
                          <m:r>
                            <a:rPr lang="en-US" b="0" i="1" smtClean="0">
                              <a:latin typeface="Cambria Math" panose="02040503050406030204" pitchFamily="18" charset="0"/>
                              <a:ea typeface="Cambria Math" panose="02040503050406030204" pitchFamily="18" charset="0"/>
                            </a:rPr>
                            <m:t>𝑇𝑟</m:t>
                          </m:r>
                          <m:d>
                            <m:dPr>
                              <m:begChr m:val="["/>
                              <m:endChr m:val="]"/>
                              <m:ctrlPr>
                                <a:rPr lang="en-US" b="0" i="1" smtClean="0">
                                  <a:latin typeface="Cambria Math" panose="02040503050406030204" pitchFamily="18" charset="0"/>
                                  <a:ea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1</m:t>
                                  </m:r>
                                </m:e>
                              </m:acc>
                            </m:e>
                          </m:d>
                        </m:den>
                      </m:f>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1</m:t>
                          </m:r>
                        </m:e>
                      </m:acc>
                    </m:oMath>
                  </m:oMathPara>
                </a14:m>
                <a:endParaRPr lang="en-US" dirty="0" smtClean="0"/>
              </a:p>
              <a:p>
                <a:pPr marL="400050" lvl="1" indent="0">
                  <a:buNone/>
                </a:pPr>
                <a:r>
                  <a:rPr lang="en-US" dirty="0" smtClean="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𝑒</m:t>
                        </m:r>
                      </m:sub>
                    </m:sSub>
                  </m:oMath>
                </a14:m>
                <a:r>
                  <a:rPr lang="en-US" dirty="0" smtClean="0"/>
                  <a:t> is the number of electrons in the system</a:t>
                </a:r>
              </a:p>
              <a:p>
                <a:pPr marL="457200" lvl="1"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03312" y="2052918"/>
                <a:ext cx="6654801" cy="4195481"/>
              </a:xfrm>
              <a:blipFill>
                <a:blip r:embed="rId3"/>
                <a:stretch>
                  <a:fillRect l="-458" t="-872"/>
                </a:stretch>
              </a:blipFill>
            </p:spPr>
            <p:txBody>
              <a:bodyPr/>
              <a:lstStyle/>
              <a:p>
                <a:r>
                  <a:rPr lang="en-US">
                    <a:noFill/>
                  </a:rPr>
                  <a:t> </a:t>
                </a:r>
              </a:p>
            </p:txBody>
          </p:sp>
        </mc:Fallback>
      </mc:AlternateContent>
    </p:spTree>
    <p:extLst>
      <p:ext uri="{BB962C8B-B14F-4D97-AF65-F5344CB8AC3E}">
        <p14:creationId xmlns:p14="http://schemas.microsoft.com/office/powerpoint/2010/main" val="313217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Huckel</a:t>
            </a:r>
            <a:r>
              <a:rPr lang="en-US" dirty="0" smtClean="0"/>
              <a:t> Theory</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2071687" y="1634601"/>
                <a:ext cx="8946541" cy="4195481"/>
              </a:xfrm>
            </p:spPr>
            <p:txBody>
              <a:bodyPr/>
              <a:lstStyle/>
              <a:p>
                <a:pPr marL="0" indent="0">
                  <a:buNone/>
                </a:pPr>
                <a:endParaRPr lang="en-US" i="1" dirty="0" smtClean="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sz="2800" i="1" smtClean="0">
                              <a:latin typeface="Cambria Math" panose="02040503050406030204" pitchFamily="18" charset="0"/>
                            </a:rPr>
                          </m:ctrlPr>
                        </m:mPr>
                        <m:mr>
                          <m:e>
                            <m:r>
                              <m:rPr>
                                <m:brk m:alnAt="7"/>
                              </m:rPr>
                              <a:rPr lang="en-US" sz="2800" i="1">
                                <a:latin typeface="Cambria Math" panose="02040503050406030204" pitchFamily="18" charset="0"/>
                                <a:ea typeface="Cambria Math" panose="02040503050406030204" pitchFamily="18" charset="0"/>
                              </a:rPr>
                              <m:t>𝛼</m:t>
                            </m:r>
                          </m:e>
                          <m:e>
                            <m:r>
                              <a:rPr lang="en-US" sz="2800" i="1" smtClean="0">
                                <a:latin typeface="Cambria Math" panose="02040503050406030204" pitchFamily="18" charset="0"/>
                                <a:ea typeface="Cambria Math" panose="02040503050406030204" pitchFamily="18" charset="0"/>
                              </a:rPr>
                              <m:t>𝛾</m:t>
                            </m:r>
                          </m:e>
                          <m:e>
                            <m:r>
                              <a:rPr lang="en-US" sz="2800" b="0" i="1" smtClean="0">
                                <a:latin typeface="Cambria Math" panose="02040503050406030204" pitchFamily="18" charset="0"/>
                              </a:rPr>
                              <m:t>0</m:t>
                            </m:r>
                          </m:e>
                        </m:mr>
                        <m:mr>
                          <m:e>
                            <m:r>
                              <a:rPr lang="en-US" sz="2800" i="1" smtClean="0">
                                <a:latin typeface="Cambria Math" panose="02040503050406030204" pitchFamily="18" charset="0"/>
                                <a:ea typeface="Cambria Math" panose="02040503050406030204" pitchFamily="18" charset="0"/>
                              </a:rPr>
                              <m:t>𝛾</m:t>
                            </m:r>
                          </m:e>
                          <m:e>
                            <m:r>
                              <a:rPr lang="en-US" sz="2800" i="1" smtClean="0">
                                <a:latin typeface="Cambria Math" panose="02040503050406030204" pitchFamily="18" charset="0"/>
                                <a:ea typeface="Cambria Math" panose="02040503050406030204" pitchFamily="18" charset="0"/>
                              </a:rPr>
                              <m:t>𝛼</m:t>
                            </m:r>
                          </m:e>
                          <m:e>
                            <m:r>
                              <a:rPr lang="en-US" sz="2800" i="1" smtClean="0">
                                <a:latin typeface="Cambria Math" panose="02040503050406030204" pitchFamily="18" charset="0"/>
                                <a:ea typeface="Cambria Math" panose="02040503050406030204" pitchFamily="18" charset="0"/>
                              </a:rPr>
                              <m:t>𝛾</m:t>
                            </m:r>
                          </m:e>
                        </m:mr>
                        <m:mr>
                          <m:e>
                            <m:r>
                              <a:rPr lang="en-US" sz="2800" b="0" i="1" smtClean="0">
                                <a:latin typeface="Cambria Math" panose="02040503050406030204" pitchFamily="18" charset="0"/>
                              </a:rPr>
                              <m:t>0</m:t>
                            </m:r>
                          </m:e>
                          <m:e>
                            <m:r>
                              <a:rPr lang="en-US" sz="2800" i="1">
                                <a:latin typeface="Cambria Math" panose="02040503050406030204" pitchFamily="18" charset="0"/>
                                <a:ea typeface="Cambria Math" panose="02040503050406030204" pitchFamily="18" charset="0"/>
                              </a:rPr>
                              <m:t>𝛾</m:t>
                            </m:r>
                          </m:e>
                          <m:e>
                            <m:r>
                              <a:rPr lang="en-US" sz="2800" i="1" smtClean="0">
                                <a:latin typeface="Cambria Math" panose="02040503050406030204" pitchFamily="18" charset="0"/>
                                <a:ea typeface="Cambria Math" panose="02040503050406030204" pitchFamily="18" charset="0"/>
                              </a:rPr>
                              <m:t>𝛼</m:t>
                            </m:r>
                          </m:e>
                        </m:mr>
                      </m:m>
                      <m:r>
                        <a:rPr lang="en-US" sz="2800" b="0" i="1" smtClean="0">
                          <a:latin typeface="Cambria Math" panose="02040503050406030204" pitchFamily="18" charset="0"/>
                        </a:rPr>
                        <m:t>   </m:t>
                      </m:r>
                      <m:m>
                        <m:mPr>
                          <m:mcs>
                            <m:mc>
                              <m:mcPr>
                                <m:count m:val="3"/>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r>
                          <m:e>
                            <m:r>
                              <a:rPr lang="en-US" sz="2800" i="1" smtClean="0">
                                <a:latin typeface="Cambria Math" panose="02040503050406030204" pitchFamily="18" charset="0"/>
                                <a:ea typeface="Cambria Math" panose="02040503050406030204" pitchFamily="18" charset="0"/>
                              </a:rPr>
                              <m:t>𝛾</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
                    </m:oMath>
                  </m:oMathPara>
                </a14:m>
                <a:endParaRPr lang="en-US" sz="2800" dirty="0" smtClean="0"/>
              </a:p>
              <a:p>
                <a:pPr marL="0" indent="0">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i="1" smtClean="0">
                                <a:latin typeface="Cambria Math" panose="02040503050406030204" pitchFamily="18" charset="0"/>
                                <a:ea typeface="Cambria Math" panose="02040503050406030204" pitchFamily="18" charset="0"/>
                              </a:rPr>
                              <m:t>𝛾</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r>
                          <m:e>
                            <m:r>
                              <a:rPr lang="en-US" sz="2800" b="0" i="1" smtClean="0">
                                <a:latin typeface="Cambria Math" panose="02040503050406030204" pitchFamily="18" charset="0"/>
                              </a:rPr>
                              <m:t>0</m:t>
                            </m:r>
                          </m:e>
                          <m:e>
                            <m:r>
                              <a:rPr lang="en-US" sz="2800" b="0" i="1" smtClean="0">
                                <a:latin typeface="Cambria Math" panose="02040503050406030204" pitchFamily="18" charset="0"/>
                              </a:rPr>
                              <m:t>0</m:t>
                            </m:r>
                          </m:e>
                          <m:e>
                            <m:r>
                              <a:rPr lang="en-US" sz="2800" b="0" i="1" smtClean="0">
                                <a:latin typeface="Cambria Math" panose="02040503050406030204" pitchFamily="18" charset="0"/>
                              </a:rPr>
                              <m:t>0</m:t>
                            </m:r>
                          </m:e>
                        </m:mr>
                      </m:m>
                      <m:r>
                        <a:rPr lang="en-US" sz="2800" b="0" i="1" smtClean="0">
                          <a:latin typeface="Cambria Math" panose="02040503050406030204" pitchFamily="18" charset="0"/>
                        </a:rPr>
                        <m:t>   </m:t>
                      </m:r>
                      <m:m>
                        <m:mPr>
                          <m:mcs>
                            <m:mc>
                              <m:mcPr>
                                <m:count m:val="3"/>
                                <m:mcJc m:val="center"/>
                              </m:mcPr>
                            </m:mc>
                          </m:mcs>
                          <m:ctrlPr>
                            <a:rPr lang="en-US" sz="2800" i="1" smtClean="0">
                              <a:latin typeface="Cambria Math" panose="02040503050406030204" pitchFamily="18" charset="0"/>
                            </a:rPr>
                          </m:ctrlPr>
                        </m:mPr>
                        <m:mr>
                          <m:e>
                            <m:r>
                              <m:rPr>
                                <m:brk m:alnAt="7"/>
                              </m:rPr>
                              <a:rPr lang="en-US" sz="2800" i="1" smtClean="0">
                                <a:latin typeface="Cambria Math" panose="02040503050406030204" pitchFamily="18" charset="0"/>
                                <a:ea typeface="Cambria Math" panose="02040503050406030204" pitchFamily="18" charset="0"/>
                              </a:rPr>
                              <m:t>𝛼</m:t>
                            </m:r>
                          </m:e>
                          <m:e>
                            <m:r>
                              <a:rPr lang="en-US" sz="2800" i="1" smtClean="0">
                                <a:latin typeface="Cambria Math" panose="02040503050406030204" pitchFamily="18" charset="0"/>
                                <a:ea typeface="Cambria Math" panose="02040503050406030204" pitchFamily="18" charset="0"/>
                              </a:rPr>
                              <m:t>𝛾</m:t>
                            </m:r>
                          </m:e>
                          <m:e>
                            <m:r>
                              <a:rPr lang="en-US" sz="2800" b="0" i="1" smtClean="0">
                                <a:latin typeface="Cambria Math" panose="02040503050406030204" pitchFamily="18" charset="0"/>
                              </a:rPr>
                              <m:t>0</m:t>
                            </m:r>
                          </m:e>
                        </m:mr>
                        <m:mr>
                          <m:e>
                            <m:r>
                              <a:rPr lang="en-US" sz="2800" i="1" smtClean="0">
                                <a:latin typeface="Cambria Math" panose="02040503050406030204" pitchFamily="18" charset="0"/>
                                <a:ea typeface="Cambria Math" panose="02040503050406030204" pitchFamily="18" charset="0"/>
                              </a:rPr>
                              <m:t>𝛾</m:t>
                            </m:r>
                          </m:e>
                          <m:e>
                            <m:r>
                              <a:rPr lang="en-US" sz="2800" i="1" smtClean="0">
                                <a:latin typeface="Cambria Math" panose="02040503050406030204" pitchFamily="18" charset="0"/>
                                <a:ea typeface="Cambria Math" panose="02040503050406030204" pitchFamily="18" charset="0"/>
                              </a:rPr>
                              <m:t>𝛼</m:t>
                            </m:r>
                          </m:e>
                          <m:e>
                            <m:r>
                              <a:rPr lang="en-US" sz="2800" i="1" smtClean="0">
                                <a:latin typeface="Cambria Math" panose="02040503050406030204" pitchFamily="18" charset="0"/>
                                <a:ea typeface="Cambria Math" panose="02040503050406030204" pitchFamily="18" charset="0"/>
                              </a:rPr>
                              <m:t>𝛾</m:t>
                            </m:r>
                          </m:e>
                        </m:mr>
                        <m:mr>
                          <m:e>
                            <m:r>
                              <a:rPr lang="en-US" sz="2800" b="0" i="1" smtClean="0">
                                <a:latin typeface="Cambria Math" panose="02040503050406030204" pitchFamily="18" charset="0"/>
                              </a:rPr>
                              <m:t>0</m:t>
                            </m:r>
                          </m:e>
                          <m:e>
                            <m:r>
                              <a:rPr lang="en-US" sz="2800" i="1" smtClean="0">
                                <a:latin typeface="Cambria Math" panose="02040503050406030204" pitchFamily="18" charset="0"/>
                                <a:ea typeface="Cambria Math" panose="02040503050406030204" pitchFamily="18" charset="0"/>
                              </a:rPr>
                              <m:t>𝛾</m:t>
                            </m:r>
                          </m:e>
                          <m:e>
                            <m:r>
                              <a:rPr lang="en-US" sz="2800" i="1" smtClean="0">
                                <a:latin typeface="Cambria Math" panose="02040503050406030204" pitchFamily="18" charset="0"/>
                                <a:ea typeface="Cambria Math" panose="02040503050406030204" pitchFamily="18" charset="0"/>
                              </a:rPr>
                              <m:t>𝛼</m:t>
                            </m:r>
                          </m:e>
                        </m:mr>
                      </m:m>
                    </m:oMath>
                  </m:oMathPara>
                </a14:m>
                <a:endParaRPr lang="en-US" sz="28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2071687" y="1634601"/>
                <a:ext cx="8946541" cy="4195481"/>
              </a:xfrm>
              <a:blipFill>
                <a:blip r:embed="rId3"/>
                <a:stretch>
                  <a:fillRect/>
                </a:stretch>
              </a:blipFill>
            </p:spPr>
            <p:txBody>
              <a:bodyPr/>
              <a:lstStyle/>
              <a:p>
                <a:r>
                  <a:rPr lang="en-US">
                    <a:noFill/>
                  </a:rPr>
                  <a:t> </a:t>
                </a:r>
              </a:p>
            </p:txBody>
          </p:sp>
        </mc:Fallback>
      </mc:AlternateContent>
      <p:sp>
        <p:nvSpPr>
          <p:cNvPr id="5" name="TextBox 4"/>
          <p:cNvSpPr txBox="1"/>
          <p:nvPr/>
        </p:nvSpPr>
        <p:spPr>
          <a:xfrm>
            <a:off x="5636419" y="2964656"/>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mc:Choice xmlns:a14="http://schemas.microsoft.com/office/drawing/2010/main" Requires="a14">
          <p:sp>
            <p:nvSpPr>
              <p:cNvPr id="6" name="TextBox 5"/>
              <p:cNvSpPr txBox="1"/>
              <p:nvPr/>
            </p:nvSpPr>
            <p:spPr>
              <a:xfrm>
                <a:off x="3294856" y="3203312"/>
                <a:ext cx="1628775" cy="7877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𝐻</m:t>
                          </m:r>
                        </m:e>
                      </m:acc>
                      <m:r>
                        <a:rPr lang="en-US" sz="4400" b="0" i="1" smtClean="0">
                          <a:latin typeface="Cambria Math" panose="02040503050406030204" pitchFamily="18" charset="0"/>
                        </a:rPr>
                        <m:t>=</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3294856" y="3203312"/>
                <a:ext cx="1628775" cy="7877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114675" y="5791139"/>
                <a:ext cx="5902770" cy="400110"/>
              </a:xfrm>
              <a:prstGeom prst="rect">
                <a:avLst/>
              </a:prstGeom>
              <a:noFill/>
            </p:spPr>
            <p:txBody>
              <a:bodyPr wrap="none" rtlCol="0">
                <a:spAutoFit/>
              </a:bodyPr>
              <a:lstStyle/>
              <a:p>
                <a:r>
                  <a:rPr lang="en-US" sz="2000" dirty="0" smtClean="0"/>
                  <a:t>For ethylene, </a:t>
                </a:r>
                <a14:m>
                  <m:oMath xmlns:m="http://schemas.openxmlformats.org/officeDocument/2006/math">
                    <m:r>
                      <a:rPr lang="en-US" sz="2000" i="1" smtClean="0">
                        <a:latin typeface="Cambria Math" panose="02040503050406030204" pitchFamily="18" charset="0"/>
                        <a:ea typeface="Cambria Math" panose="02040503050406030204" pitchFamily="18" charset="0"/>
                      </a:rPr>
                      <m:t>𝛼</m:t>
                    </m:r>
                    <m:r>
                      <a:rPr lang="en-US" sz="2000" b="0" i="1" smtClean="0">
                        <a:latin typeface="Cambria Math" panose="02040503050406030204" pitchFamily="18" charset="0"/>
                        <a:ea typeface="Cambria Math" panose="02040503050406030204" pitchFamily="18" charset="0"/>
                      </a:rPr>
                      <m:t>=−11.4 </m:t>
                    </m:r>
                    <m:r>
                      <a:rPr lang="en-US" sz="2000" b="0" i="1" smtClean="0">
                        <a:latin typeface="Cambria Math" panose="02040503050406030204" pitchFamily="18" charset="0"/>
                        <a:ea typeface="Cambria Math" panose="02040503050406030204" pitchFamily="18" charset="0"/>
                      </a:rPr>
                      <m:t>𝑒𝑉</m:t>
                    </m:r>
                  </m:oMath>
                </a14:m>
                <a:r>
                  <a:rPr lang="en-US" sz="2000" dirty="0" smtClean="0"/>
                  <a:t> and </a:t>
                </a:r>
                <a14:m>
                  <m:oMath xmlns:m="http://schemas.openxmlformats.org/officeDocument/2006/math">
                    <m:r>
                      <a:rPr lang="en-US" sz="2000" i="1" smtClean="0">
                        <a:latin typeface="Cambria Math" panose="02040503050406030204" pitchFamily="18" charset="0"/>
                        <a:ea typeface="Cambria Math" panose="02040503050406030204" pitchFamily="18" charset="0"/>
                      </a:rPr>
                      <m:t>𝛾</m:t>
                    </m:r>
                    <m:r>
                      <a:rPr lang="en-US" sz="2000" b="0" i="1" smtClean="0">
                        <a:latin typeface="Cambria Math" panose="02040503050406030204" pitchFamily="18" charset="0"/>
                        <a:ea typeface="Cambria Math" panose="02040503050406030204" pitchFamily="18" charset="0"/>
                      </a:rPr>
                      <m:t>=65 </m:t>
                    </m:r>
                    <m:r>
                      <a:rPr lang="en-US" sz="2000" b="0" i="1" smtClean="0">
                        <a:latin typeface="Cambria Math" panose="02040503050406030204" pitchFamily="18" charset="0"/>
                        <a:ea typeface="Cambria Math" panose="02040503050406030204" pitchFamily="18" charset="0"/>
                      </a:rPr>
                      <m:t>𝑘𝑐𝑎𝑙</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𝑚𝑜𝑙</m:t>
                    </m:r>
                  </m:oMath>
                </a14:m>
                <a:endParaRPr lang="en-US" sz="2000" dirty="0"/>
              </a:p>
            </p:txBody>
          </p:sp>
        </mc:Choice>
        <mc:Fallback>
          <p:sp>
            <p:nvSpPr>
              <p:cNvPr id="7" name="TextBox 6"/>
              <p:cNvSpPr txBox="1">
                <a:spLocks noRot="1" noChangeAspect="1" noMove="1" noResize="1" noEditPoints="1" noAdjustHandles="1" noChangeArrowheads="1" noChangeShapeType="1" noTextEdit="1"/>
              </p:cNvSpPr>
              <p:nvPr/>
            </p:nvSpPr>
            <p:spPr>
              <a:xfrm>
                <a:off x="3114675" y="5791139"/>
                <a:ext cx="5902770" cy="400110"/>
              </a:xfrm>
              <a:prstGeom prst="rect">
                <a:avLst/>
              </a:prstGeom>
              <a:blipFill>
                <a:blip r:embed="rId5"/>
                <a:stretch>
                  <a:fillRect l="-1136" t="-9091" b="-25758"/>
                </a:stretch>
              </a:blipFill>
            </p:spPr>
            <p:txBody>
              <a:bodyPr/>
              <a:lstStyle/>
              <a:p>
                <a:r>
                  <a:rPr lang="en-US">
                    <a:noFill/>
                  </a:rPr>
                  <a:t> </a:t>
                </a:r>
              </a:p>
            </p:txBody>
          </p:sp>
        </mc:Fallback>
      </mc:AlternateContent>
    </p:spTree>
    <p:extLst>
      <p:ext uri="{BB962C8B-B14F-4D97-AF65-F5344CB8AC3E}">
        <p14:creationId xmlns:p14="http://schemas.microsoft.com/office/powerpoint/2010/main" val="406255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CP</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388649290"/>
              </p:ext>
            </p:extLst>
          </p:nvPr>
        </p:nvGraphicFramePr>
        <p:xfrm>
          <a:off x="2560637" y="1318360"/>
          <a:ext cx="7040563" cy="5272940"/>
        </p:xfrm>
        <a:graphic>
          <a:graphicData uri="http://schemas.openxmlformats.org/presentationml/2006/ole">
            <mc:AlternateContent xmlns:mc="http://schemas.openxmlformats.org/markup-compatibility/2006">
              <mc:Choice xmlns:v="urn:schemas-microsoft-com:vml" Requires="v">
                <p:oleObj spid="_x0000_s9219" name="PDF" r:id="rId4" imgW="0" imgH="360" progId="FoxitReader.Document">
                  <p:embed/>
                </p:oleObj>
              </mc:Choice>
              <mc:Fallback>
                <p:oleObj name="PDF" r:id="rId4" imgW="0" imgH="360" progId="FoxitReader.Document">
                  <p:embed/>
                  <p:pic>
                    <p:nvPicPr>
                      <p:cNvPr id="0" name=""/>
                      <p:cNvPicPr/>
                      <p:nvPr/>
                    </p:nvPicPr>
                    <p:blipFill>
                      <a:blip r:embed="rId5"/>
                      <a:stretch>
                        <a:fillRect/>
                      </a:stretch>
                    </p:blipFill>
                    <p:spPr>
                      <a:xfrm>
                        <a:off x="2560637" y="1318360"/>
                        <a:ext cx="7040563" cy="5272940"/>
                      </a:xfrm>
                      <a:prstGeom prst="rect">
                        <a:avLst/>
                      </a:prstGeom>
                    </p:spPr>
                  </p:pic>
                </p:oleObj>
              </mc:Fallback>
            </mc:AlternateContent>
          </a:graphicData>
        </a:graphic>
      </p:graphicFrame>
    </p:spTree>
    <p:extLst>
      <p:ext uri="{BB962C8B-B14F-4D97-AF65-F5344CB8AC3E}">
        <p14:creationId xmlns:p14="http://schemas.microsoft.com/office/powerpoint/2010/main" val="3559230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GCP</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432957243"/>
              </p:ext>
            </p:extLst>
          </p:nvPr>
        </p:nvGraphicFramePr>
        <p:xfrm>
          <a:off x="2589212" y="1453818"/>
          <a:ext cx="6783388" cy="5080332"/>
        </p:xfrm>
        <a:graphic>
          <a:graphicData uri="http://schemas.openxmlformats.org/presentationml/2006/ole">
            <mc:AlternateContent xmlns:mc="http://schemas.openxmlformats.org/markup-compatibility/2006">
              <mc:Choice xmlns:v="urn:schemas-microsoft-com:vml" Requires="v">
                <p:oleObj spid="_x0000_s10243" name="PDF" r:id="rId4" imgW="0" imgH="360" progId="FoxitReader.Document">
                  <p:embed/>
                </p:oleObj>
              </mc:Choice>
              <mc:Fallback>
                <p:oleObj name="PDF" r:id="rId4" imgW="0" imgH="360" progId="FoxitReader.Document">
                  <p:embed/>
                  <p:pic>
                    <p:nvPicPr>
                      <p:cNvPr id="0" name=""/>
                      <p:cNvPicPr/>
                      <p:nvPr/>
                    </p:nvPicPr>
                    <p:blipFill>
                      <a:blip r:embed="rId5"/>
                      <a:stretch>
                        <a:fillRect/>
                      </a:stretch>
                    </p:blipFill>
                    <p:spPr>
                      <a:xfrm>
                        <a:off x="2589212" y="1453818"/>
                        <a:ext cx="6783388" cy="5080332"/>
                      </a:xfrm>
                      <a:prstGeom prst="rect">
                        <a:avLst/>
                      </a:prstGeom>
                    </p:spPr>
                  </p:pic>
                </p:oleObj>
              </mc:Fallback>
            </mc:AlternateContent>
          </a:graphicData>
        </a:graphic>
      </p:graphicFrame>
    </p:spTree>
    <p:extLst>
      <p:ext uri="{BB962C8B-B14F-4D97-AF65-F5344CB8AC3E}">
        <p14:creationId xmlns:p14="http://schemas.microsoft.com/office/powerpoint/2010/main" val="3006247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DMM – applied to mu</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03312" y="2052918"/>
                <a:ext cx="8946541" cy="459077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sup>
                          </m:sSup>
                        </m:den>
                      </m:f>
                      <m:r>
                        <a:rPr lang="en-US" i="1">
                          <a:latin typeface="Cambria Math" panose="02040503050406030204" pitchFamily="18" charset="0"/>
                          <a:ea typeface="Cambria Math" panose="02040503050406030204" pitchFamily="18" charset="0"/>
                        </a:rPr>
                        <m:t>,  </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e>
                      </m:d>
                      <m:r>
                        <a:rPr lang="en-US" i="1">
                          <a:latin typeface="Cambria Math" panose="02040503050406030204" pitchFamily="18" charset="0"/>
                          <a:ea typeface="Cambria Math" panose="02040503050406030204" pitchFamily="18" charset="0"/>
                        </a:rPr>
                        <m:t>=1</m:t>
                      </m:r>
                    </m:oMath>
                  </m:oMathPara>
                </a14:m>
                <a:endParaRPr lang="en-US" i="1" dirty="0" smtClean="0">
                  <a:latin typeface="Cambria Math" panose="02040503050406030204" pitchFamily="18" charset="0"/>
                  <a:ea typeface="Cambria Math" panose="02040503050406030204" pitchFamily="18" charset="0"/>
                </a:endParaRPr>
              </a:p>
              <a:p>
                <a:pPr marL="0" indent="0">
                  <a:buNone/>
                </a:pPr>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num>
                        <m:den>
                          <m:r>
                            <a:rPr lang="en-US" i="1">
                              <a:latin typeface="Cambria Math" panose="02040503050406030204" pitchFamily="18" charset="0"/>
                              <a:ea typeface="Cambria Math" panose="02040503050406030204" pitchFamily="18" charset="0"/>
                            </a:rPr>
                            <m:t>𝜕𝜇</m:t>
                          </m:r>
                        </m:den>
                      </m:f>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𝛽</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sup>
                              </m:sSup>
                            </m:e>
                          </m:d>
                        </m:e>
                        <m:sup>
                          <m:r>
                            <a:rPr lang="en-US" i="1">
                              <a:latin typeface="Cambria Math" panose="02040503050406030204" pitchFamily="18" charset="0"/>
                              <a:ea typeface="Cambria Math" panose="02040503050406030204" pitchFamily="18" charset="0"/>
                            </a:rPr>
                            <m:t>−2</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𝛽</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m:t>
                      </m:r>
                    </m:oMath>
                  </m:oMathPara>
                </a14:m>
                <a:endParaRPr lang="en-US" sz="26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den>
                      </m:f>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i="1">
                          <a:latin typeface="Cambria Math" panose="02040503050406030204" pitchFamily="18" charset="0"/>
                          <a:ea typeface="Cambria Math" panose="02040503050406030204" pitchFamily="18" charset="0"/>
                        </a:rPr>
                        <m:t>)</m:t>
                      </m:r>
                    </m:oMath>
                  </m:oMathPara>
                </a14:m>
                <a:endParaRPr lang="en-US" sz="24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𝛽</m:t>
                          </m:r>
                        </m:num>
                        <m:den>
                          <m:r>
                            <a:rPr lang="en-US" i="1">
                              <a:latin typeface="Cambria Math" panose="02040503050406030204" pitchFamily="18" charset="0"/>
                              <a:ea typeface="Cambria Math" panose="02040503050406030204" pitchFamily="18" charset="0"/>
                            </a:rPr>
                            <m:t>2</m:t>
                          </m:r>
                        </m:den>
                      </m:f>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e>
                      </m:d>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𝛽</m:t>
                          </m:r>
                        </m:num>
                        <m:den>
                          <m:r>
                            <a:rPr lang="en-US" i="1">
                              <a:latin typeface="Cambria Math" panose="02040503050406030204" pitchFamily="18" charset="0"/>
                              <a:ea typeface="Cambria Math" panose="02040503050406030204" pitchFamily="18" charset="0"/>
                            </a:rPr>
                            <m:t>2</m:t>
                          </m:r>
                        </m:den>
                      </m:f>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𝜌</m:t>
                              </m:r>
                            </m:e>
                          </m:acc>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𝑂</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oMath>
                  </m:oMathPara>
                </a14:m>
                <a:endParaRPr lang="en-US" dirty="0">
                  <a:ea typeface="Cambria Math" panose="02040503050406030204" pitchFamily="18" charset="0"/>
                </a:endParaRP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𝜌</m:t>
                          </m:r>
                        </m:e>
                      </m:acc>
                      <m:d>
                        <m:dPr>
                          <m:ctrlPr>
                            <a:rPr lang="en-US" sz="2200" i="1">
                              <a:latin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𝜇</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𝑑</m:t>
                          </m:r>
                          <m:r>
                            <a:rPr lang="en-US" sz="2200" i="1">
                              <a:latin typeface="Cambria Math" panose="02040503050406030204" pitchFamily="18" charset="0"/>
                              <a:ea typeface="Cambria Math" panose="02040503050406030204" pitchFamily="18" charset="0"/>
                            </a:rPr>
                            <m:t>𝜇</m:t>
                          </m:r>
                        </m:e>
                      </m:d>
                      <m:r>
                        <a:rPr lang="en-US" sz="2200" i="1">
                          <a:latin typeface="Cambria Math" panose="02040503050406030204" pitchFamily="18" charset="0"/>
                          <a:ea typeface="Cambria Math" panose="02040503050406030204" pitchFamily="18" charset="0"/>
                        </a:rPr>
                        <m:t>=</m:t>
                      </m:r>
                      <m:d>
                        <m:dPr>
                          <m:begChr m:val="["/>
                          <m:endChr m:val="]"/>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1+</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𝛽</m:t>
                              </m:r>
                              <m:r>
                                <a:rPr lang="en-US" sz="2200" i="1">
                                  <a:latin typeface="Cambria Math" panose="02040503050406030204" pitchFamily="18" charset="0"/>
                                  <a:ea typeface="Cambria Math" panose="02040503050406030204" pitchFamily="18" charset="0"/>
                                </a:rPr>
                                <m:t>𝑑</m:t>
                              </m:r>
                              <m:r>
                                <a:rPr lang="en-US" sz="2200" i="1">
                                  <a:latin typeface="Cambria Math" panose="02040503050406030204" pitchFamily="18" charset="0"/>
                                  <a:ea typeface="Cambria Math" panose="02040503050406030204" pitchFamily="18" charset="0"/>
                                </a:rPr>
                                <m:t>𝜇</m:t>
                              </m:r>
                            </m:num>
                            <m:den>
                              <m:r>
                                <a:rPr lang="en-US" sz="2200" i="1">
                                  <a:latin typeface="Cambria Math" panose="02040503050406030204" pitchFamily="18" charset="0"/>
                                  <a:ea typeface="Cambria Math" panose="02040503050406030204" pitchFamily="18" charset="0"/>
                                </a:rPr>
                                <m:t>2</m:t>
                              </m:r>
                            </m:den>
                          </m:f>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1−</m:t>
                              </m:r>
                              <m:acc>
                                <m:accPr>
                                  <m:chr m:val="̂"/>
                                  <m:ctrlPr>
                                    <a:rPr lang="en-US" sz="2200" i="1">
                                      <a:latin typeface="Cambria Math" panose="02040503050406030204" pitchFamily="18" charset="0"/>
                                      <a:ea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𝜌</m:t>
                                  </m:r>
                                </m:e>
                              </m:acc>
                            </m:e>
                          </m:d>
                        </m:e>
                      </m:d>
                      <m:acc>
                        <m:accPr>
                          <m:chr m:val="̂"/>
                          <m:ctrlPr>
                            <a:rPr lang="en-US" sz="2200" i="1">
                              <a:latin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𝜌</m:t>
                          </m:r>
                        </m:e>
                      </m:acc>
                      <m:sSup>
                        <m:sSupPr>
                          <m:ctrlPr>
                            <a:rPr lang="en-US" sz="2200" i="1">
                              <a:latin typeface="Cambria Math" panose="02040503050406030204" pitchFamily="18" charset="0"/>
                              <a:ea typeface="Cambria Math" panose="02040503050406030204" pitchFamily="18" charset="0"/>
                            </a:rPr>
                          </m:ctrlPr>
                        </m:sSupPr>
                        <m:e>
                          <m:d>
                            <m:dPr>
                              <m:begChr m:val="["/>
                              <m:endChr m:val="]"/>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1+</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𝛽</m:t>
                                  </m:r>
                                  <m:r>
                                    <a:rPr lang="en-US" sz="2200" i="1">
                                      <a:latin typeface="Cambria Math" panose="02040503050406030204" pitchFamily="18" charset="0"/>
                                      <a:ea typeface="Cambria Math" panose="02040503050406030204" pitchFamily="18" charset="0"/>
                                    </a:rPr>
                                    <m:t>𝑑</m:t>
                                  </m:r>
                                  <m:r>
                                    <a:rPr lang="en-US" sz="2200" i="1">
                                      <a:latin typeface="Cambria Math" panose="02040503050406030204" pitchFamily="18" charset="0"/>
                                      <a:ea typeface="Cambria Math" panose="02040503050406030204" pitchFamily="18" charset="0"/>
                                    </a:rPr>
                                    <m:t>𝜇</m:t>
                                  </m:r>
                                </m:num>
                                <m:den>
                                  <m:r>
                                    <a:rPr lang="en-US" sz="2200" i="1">
                                      <a:latin typeface="Cambria Math" panose="02040503050406030204" pitchFamily="18" charset="0"/>
                                      <a:ea typeface="Cambria Math" panose="02040503050406030204" pitchFamily="18" charset="0"/>
                                    </a:rPr>
                                    <m:t>2</m:t>
                                  </m:r>
                                </m:den>
                              </m:f>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1−</m:t>
                                  </m:r>
                                  <m:acc>
                                    <m:accPr>
                                      <m:chr m:val="̂"/>
                                      <m:ctrlPr>
                                        <a:rPr lang="en-US" sz="2200" i="1">
                                          <a:latin typeface="Cambria Math" panose="02040503050406030204" pitchFamily="18" charset="0"/>
                                          <a:ea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𝜌</m:t>
                                      </m:r>
                                    </m:e>
                                  </m:acc>
                                </m:e>
                              </m:d>
                            </m:e>
                          </m:d>
                        </m:e>
                        <m:sup>
                          <m:r>
                            <a:rPr lang="en-US" sz="2200" i="1">
                              <a:latin typeface="Cambria Math" panose="02040503050406030204" pitchFamily="18" charset="0"/>
                            </a:rPr>
                            <m:t>†</m:t>
                          </m:r>
                        </m:sup>
                      </m:sSup>
                      <m:r>
                        <a:rPr lang="en-US" sz="2200" i="1">
                          <a:latin typeface="Cambria Math" panose="02040503050406030204" pitchFamily="18" charset="0"/>
                        </a:rPr>
                        <m:t>+</m:t>
                      </m:r>
                      <m:r>
                        <a:rPr lang="en-US" sz="2200" i="1">
                          <a:latin typeface="Cambria Math" panose="02040503050406030204" pitchFamily="18" charset="0"/>
                        </a:rPr>
                        <m:t>𝑂</m:t>
                      </m:r>
                      <m:r>
                        <a:rPr lang="en-US" sz="2200" i="1">
                          <a:latin typeface="Cambria Math" panose="02040503050406030204" pitchFamily="18" charset="0"/>
                        </a:rPr>
                        <m:t>(</m:t>
                      </m:r>
                      <m:r>
                        <a:rPr lang="en-US" sz="2200" i="1">
                          <a:latin typeface="Cambria Math" panose="02040503050406030204" pitchFamily="18" charset="0"/>
                        </a:rPr>
                        <m:t>𝑑</m:t>
                      </m:r>
                      <m:sSup>
                        <m:sSupPr>
                          <m:ctrlPr>
                            <a:rPr lang="en-US" sz="2200" i="1">
                              <a:latin typeface="Cambria Math" panose="02040503050406030204" pitchFamily="18" charset="0"/>
                              <a:ea typeface="Cambria Math" panose="02040503050406030204" pitchFamily="18" charset="0"/>
                            </a:rPr>
                          </m:ctrlPr>
                        </m:sSupPr>
                        <m:e>
                          <m:r>
                            <a:rPr lang="en-US" sz="2200" i="1" smtClean="0">
                              <a:latin typeface="Cambria Math" panose="02040503050406030204" pitchFamily="18" charset="0"/>
                              <a:ea typeface="Cambria Math" panose="02040503050406030204" pitchFamily="18" charset="0"/>
                            </a:rPr>
                            <m:t>𝜇</m:t>
                          </m:r>
                        </m:e>
                        <m:sup>
                          <m:r>
                            <a:rPr lang="en-US" sz="2200" b="0" i="1" smtClean="0">
                              <a:latin typeface="Cambria Math" panose="02040503050406030204" pitchFamily="18" charset="0"/>
                              <a:ea typeface="Cambria Math" panose="02040503050406030204" pitchFamily="18" charset="0"/>
                            </a:rPr>
                            <m:t>2</m:t>
                          </m:r>
                        </m:sup>
                      </m:sSup>
                      <m:r>
                        <a:rPr lang="en-US" sz="2200" i="1">
                          <a:latin typeface="Cambria Math" panose="02040503050406030204" pitchFamily="18" charset="0"/>
                          <a:ea typeface="Cambria Math" panose="02040503050406030204" pitchFamily="18" charset="0"/>
                        </a:rPr>
                        <m:t>)</m:t>
                      </m:r>
                    </m:oMath>
                  </m:oMathPara>
                </a14:m>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03312" y="2052918"/>
                <a:ext cx="8946541" cy="4590770"/>
              </a:xfrm>
              <a:blipFill>
                <a:blip r:embed="rId3"/>
                <a:stretch>
                  <a:fillRect/>
                </a:stretch>
              </a:blipFill>
            </p:spPr>
            <p:txBody>
              <a:bodyPr/>
              <a:lstStyle/>
              <a:p>
                <a:r>
                  <a:rPr lang="en-US">
                    <a:noFill/>
                  </a:rPr>
                  <a:t> </a:t>
                </a:r>
              </a:p>
            </p:txBody>
          </p:sp>
        </mc:Fallback>
      </mc:AlternateContent>
      <p:sp>
        <p:nvSpPr>
          <p:cNvPr id="4" name="Rectangle 3"/>
          <p:cNvSpPr/>
          <p:nvPr/>
        </p:nvSpPr>
        <p:spPr>
          <a:xfrm>
            <a:off x="1354626" y="5457826"/>
            <a:ext cx="8443912" cy="885825"/>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59926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DMM – applied to mu</a:t>
            </a:r>
            <a:endParaRPr lang="en-US" dirty="0"/>
          </a:p>
        </p:txBody>
      </p:sp>
      <p:pic>
        <p:nvPicPr>
          <p:cNvPr id="4" name="Content Placeholder 3"/>
          <p:cNvPicPr>
            <a:picLocks noGrp="1" noChangeAspect="1"/>
          </p:cNvPicPr>
          <p:nvPr>
            <p:ph idx="1"/>
          </p:nvPr>
        </p:nvPicPr>
        <p:blipFill>
          <a:blip r:embed="rId3"/>
          <a:stretch>
            <a:fillRect/>
          </a:stretch>
        </p:blipFill>
        <p:spPr>
          <a:xfrm>
            <a:off x="2527206" y="1361188"/>
            <a:ext cx="6802532" cy="5058662"/>
          </a:xfrm>
          <a:prstGeom prst="rect">
            <a:avLst/>
          </a:prstGeom>
        </p:spPr>
      </p:pic>
    </p:spTree>
    <p:extLst>
      <p:ext uri="{BB962C8B-B14F-4D97-AF65-F5344CB8AC3E}">
        <p14:creationId xmlns:p14="http://schemas.microsoft.com/office/powerpoint/2010/main" val="278253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5" name="Picture 4"/>
          <p:cNvPicPr>
            <a:picLocks noChangeAspect="1"/>
          </p:cNvPicPr>
          <p:nvPr/>
        </p:nvPicPr>
        <p:blipFill>
          <a:blip r:embed="rId4"/>
          <a:stretch>
            <a:fillRect/>
          </a:stretch>
        </p:blipFill>
        <p:spPr>
          <a:xfrm rot="5400000">
            <a:off x="268987" y="4243819"/>
            <a:ext cx="2686050" cy="1704975"/>
          </a:xfrm>
          <a:prstGeom prst="rect">
            <a:avLst/>
          </a:prstGeom>
        </p:spPr>
      </p:pic>
      <p:pic>
        <p:nvPicPr>
          <p:cNvPr id="6" name="Picture 5"/>
          <p:cNvPicPr>
            <a:picLocks noChangeAspect="1"/>
          </p:cNvPicPr>
          <p:nvPr/>
        </p:nvPicPr>
        <p:blipFill>
          <a:blip r:embed="rId5"/>
          <a:stretch>
            <a:fillRect/>
          </a:stretch>
        </p:blipFill>
        <p:spPr>
          <a:xfrm rot="16200000">
            <a:off x="9255497" y="4158093"/>
            <a:ext cx="3076575" cy="148590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4064544880"/>
              </p:ext>
            </p:extLst>
          </p:nvPr>
        </p:nvGraphicFramePr>
        <p:xfrm>
          <a:off x="2892238" y="1244925"/>
          <a:ext cx="6666100" cy="4992361"/>
        </p:xfrm>
        <a:graphic>
          <a:graphicData uri="http://schemas.openxmlformats.org/presentationml/2006/ole">
            <mc:AlternateContent xmlns:mc="http://schemas.openxmlformats.org/markup-compatibility/2006">
              <mc:Choice xmlns:v="urn:schemas-microsoft-com:vml" Requires="v">
                <p:oleObj spid="_x0000_s1028" name="PDF" r:id="rId6" imgW="0" imgH="360" progId="FoxitReader.Document">
                  <p:embed/>
                </p:oleObj>
              </mc:Choice>
              <mc:Fallback>
                <p:oleObj name="PDF" r:id="rId6" imgW="0" imgH="360" progId="FoxitReader.Document">
                  <p:embed/>
                  <p:pic>
                    <p:nvPicPr>
                      <p:cNvPr id="0" name=""/>
                      <p:cNvPicPr/>
                      <p:nvPr/>
                    </p:nvPicPr>
                    <p:blipFill>
                      <a:blip r:embed="rId7"/>
                      <a:stretch>
                        <a:fillRect/>
                      </a:stretch>
                    </p:blipFill>
                    <p:spPr>
                      <a:xfrm>
                        <a:off x="2892238" y="1244925"/>
                        <a:ext cx="6666100" cy="4992361"/>
                      </a:xfrm>
                      <a:prstGeom prst="rect">
                        <a:avLst/>
                      </a:prstGeom>
                    </p:spPr>
                  </p:pic>
                </p:oleObj>
              </mc:Fallback>
            </mc:AlternateContent>
          </a:graphicData>
        </a:graphic>
      </p:graphicFrame>
      <p:cxnSp>
        <p:nvCxnSpPr>
          <p:cNvPr id="9" name="Straight Arrow Connector 8"/>
          <p:cNvCxnSpPr/>
          <p:nvPr/>
        </p:nvCxnSpPr>
        <p:spPr>
          <a:xfrm flipV="1">
            <a:off x="2243138" y="5043488"/>
            <a:ext cx="2971800" cy="9286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8029575" y="3057525"/>
            <a:ext cx="2157413" cy="12430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697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Several goals for the future of this project:</a:t>
            </a:r>
          </a:p>
          <a:p>
            <a:pPr lvl="1"/>
            <a:r>
              <a:rPr lang="en-US" dirty="0" smtClean="0"/>
              <a:t>Find more realistic models to implement</a:t>
            </a:r>
          </a:p>
          <a:p>
            <a:pPr lvl="1"/>
            <a:r>
              <a:rPr lang="en-US" dirty="0" smtClean="0"/>
              <a:t>Adopt a non-orthogonal basis version</a:t>
            </a:r>
            <a:r>
              <a:rPr lang="en-US" dirty="0"/>
              <a:t> </a:t>
            </a:r>
            <a:r>
              <a:rPr lang="en-US" dirty="0" smtClean="0"/>
              <a:t>for more general use (very important if we want to compare with DFT methods)</a:t>
            </a:r>
          </a:p>
          <a:p>
            <a:pPr lvl="1"/>
            <a:r>
              <a:rPr lang="en-US" dirty="0" smtClean="0"/>
              <a:t>Fine tune the code to achieve the maximum speed possible</a:t>
            </a:r>
          </a:p>
          <a:p>
            <a:pPr lvl="1"/>
            <a:endParaRPr lang="en-US" dirty="0" smtClean="0"/>
          </a:p>
        </p:txBody>
      </p:sp>
    </p:spTree>
    <p:extLst>
      <p:ext uri="{BB962C8B-B14F-4D97-AF65-F5344CB8AC3E}">
        <p14:creationId xmlns:p14="http://schemas.microsoft.com/office/powerpoint/2010/main" val="585916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err="1"/>
              <a:t>Akimov</a:t>
            </a:r>
            <a:r>
              <a:rPr lang="en-US" dirty="0"/>
              <a:t>, Alexey V., and Oleg V. </a:t>
            </a:r>
            <a:r>
              <a:rPr lang="en-US" dirty="0" err="1"/>
              <a:t>Prezhdo</a:t>
            </a:r>
            <a:r>
              <a:rPr lang="en-US" dirty="0"/>
              <a:t>. “Large-Scale Computations in Chemistry: A Bird’s Eye View of a Vibrant Field.” </a:t>
            </a:r>
            <a:r>
              <a:rPr lang="en-US" i="1" dirty="0"/>
              <a:t>Chemical Reviews</a:t>
            </a:r>
            <a:r>
              <a:rPr lang="en-US" dirty="0"/>
              <a:t> 115, no. 12 (June 24, 2015): 5797–5890. </a:t>
            </a:r>
            <a:r>
              <a:rPr lang="en-US" dirty="0">
                <a:hlinkClick r:id="rId2"/>
              </a:rPr>
              <a:t>https://doi.org/10.1021/cr500524c</a:t>
            </a:r>
            <a:r>
              <a:rPr lang="en-US" dirty="0"/>
              <a:t>.</a:t>
            </a:r>
          </a:p>
          <a:p>
            <a:r>
              <a:rPr lang="en-US" dirty="0" err="1"/>
              <a:t>Challacombe</a:t>
            </a:r>
            <a:r>
              <a:rPr lang="en-US" dirty="0"/>
              <a:t>, Matt. “A Simplified Density Matrix Minimization for Linear Scaling Self-Consistent Field Theory.” The Journal of Chemical Physics 110, no. 5 (February 1999): 2332–42. </a:t>
            </a:r>
            <a:r>
              <a:rPr lang="en-US" dirty="0">
                <a:hlinkClick r:id="rId3"/>
              </a:rPr>
              <a:t>https://doi.org/10.1063/1.477969</a:t>
            </a:r>
            <a:r>
              <a:rPr lang="en-US" dirty="0" smtClean="0"/>
              <a:t>.</a:t>
            </a:r>
          </a:p>
          <a:p>
            <a:r>
              <a:rPr lang="en-US" dirty="0" err="1"/>
              <a:t>Palser</a:t>
            </a:r>
            <a:r>
              <a:rPr lang="en-US" dirty="0"/>
              <a:t>, Adam H. R., and David E. </a:t>
            </a:r>
            <a:r>
              <a:rPr lang="en-US" dirty="0" err="1"/>
              <a:t>Manolopoulos</a:t>
            </a:r>
            <a:r>
              <a:rPr lang="en-US" dirty="0"/>
              <a:t>. “Canonical Purification of the Density Matrix in Electronic-Structure Theory.” Physical Review B 58, no. 19 (November 15, 1998): 12704–11. https://doi.org/10.1103/PhysRevB.58.12704.</a:t>
            </a:r>
          </a:p>
        </p:txBody>
      </p:sp>
    </p:spTree>
    <p:extLst>
      <p:ext uri="{BB962C8B-B14F-4D97-AF65-F5344CB8AC3E}">
        <p14:creationId xmlns:p14="http://schemas.microsoft.com/office/powerpoint/2010/main" val="3076429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Li, X.-P., R. W. </a:t>
            </a:r>
            <a:r>
              <a:rPr lang="en-US" dirty="0" err="1"/>
              <a:t>Nunes</a:t>
            </a:r>
            <a:r>
              <a:rPr lang="en-US" dirty="0"/>
              <a:t>, and David Vanderbilt. “Density-Matrix Electronic-Structure Method with Linear System-Size Scaling.” Physical Review B 47, no. 16 (April 15, 1993): 10891–94. </a:t>
            </a:r>
            <a:r>
              <a:rPr lang="en-US" dirty="0">
                <a:hlinkClick r:id="rId2"/>
              </a:rPr>
              <a:t>https://doi.org/10.1103/PhysRevB.47.10891</a:t>
            </a:r>
            <a:r>
              <a:rPr lang="en-US" dirty="0" smtClean="0"/>
              <a:t>.</a:t>
            </a:r>
          </a:p>
          <a:p>
            <a:r>
              <a:rPr lang="en-US" dirty="0" err="1"/>
              <a:t>Daw</a:t>
            </a:r>
            <a:r>
              <a:rPr lang="en-US" dirty="0"/>
              <a:t>, Murray S. “Model for Energetics of Solids Based on the Density Matrix.” Physical Review B 47, no. 16 (April 15, 1993): 10895–98. https://doi.org/10.1103/PhysRevB.47.10895.</a:t>
            </a:r>
          </a:p>
        </p:txBody>
      </p:sp>
    </p:spTree>
    <p:extLst>
      <p:ext uri="{BB962C8B-B14F-4D97-AF65-F5344CB8AC3E}">
        <p14:creationId xmlns:p14="http://schemas.microsoft.com/office/powerpoint/2010/main" val="96753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DMM</a:t>
            </a:r>
            <a:endParaRPr lang="en-US" dirty="0"/>
          </a:p>
        </p:txBody>
      </p:sp>
      <p:sp>
        <p:nvSpPr>
          <p:cNvPr id="9" name="Oval 8"/>
          <p:cNvSpPr/>
          <p:nvPr/>
        </p:nvSpPr>
        <p:spPr>
          <a:xfrm>
            <a:off x="885825" y="1600200"/>
            <a:ext cx="4824701" cy="4639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195953" y="1210950"/>
            <a:ext cx="5487990" cy="502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33779" y="1853248"/>
            <a:ext cx="1728787" cy="523220"/>
          </a:xfrm>
          <a:prstGeom prst="rect">
            <a:avLst/>
          </a:prstGeom>
          <a:noFill/>
        </p:spPr>
        <p:txBody>
          <a:bodyPr wrap="square" rtlCol="0">
            <a:spAutoFit/>
          </a:bodyPr>
          <a:lstStyle/>
          <a:p>
            <a:pPr algn="ctr"/>
            <a:r>
              <a:rPr lang="en-US" sz="2800" u="sng" dirty="0" smtClean="0">
                <a:solidFill>
                  <a:schemeClr val="bg1"/>
                </a:solidFill>
              </a:rPr>
              <a:t>LNV</a:t>
            </a:r>
            <a:endParaRPr lang="en-US" sz="2800" u="sng" dirty="0">
              <a:solidFill>
                <a:schemeClr val="bg1"/>
              </a:solidFill>
            </a:endParaRPr>
          </a:p>
        </p:txBody>
      </p:sp>
      <p:sp>
        <p:nvSpPr>
          <p:cNvPr id="12" name="TextBox 11"/>
          <p:cNvSpPr txBox="1"/>
          <p:nvPr/>
        </p:nvSpPr>
        <p:spPr>
          <a:xfrm>
            <a:off x="8075554" y="1853248"/>
            <a:ext cx="1728787" cy="523220"/>
          </a:xfrm>
          <a:prstGeom prst="rect">
            <a:avLst/>
          </a:prstGeom>
          <a:noFill/>
        </p:spPr>
        <p:txBody>
          <a:bodyPr wrap="square" rtlCol="0">
            <a:spAutoFit/>
          </a:bodyPr>
          <a:lstStyle/>
          <a:p>
            <a:pPr algn="ctr"/>
            <a:r>
              <a:rPr lang="en-US" sz="2800" u="sng" dirty="0" err="1" smtClean="0">
                <a:solidFill>
                  <a:schemeClr val="bg1"/>
                </a:solidFill>
              </a:rPr>
              <a:t>Daw</a:t>
            </a:r>
            <a:endParaRPr lang="en-US" sz="2800" u="sng" dirty="0">
              <a:solidFill>
                <a:schemeClr val="bg1"/>
              </a:solidFill>
            </a:endParaRPr>
          </a:p>
        </p:txBody>
      </p:sp>
      <mc:AlternateContent xmlns:mc="http://schemas.openxmlformats.org/markup-compatibility/2006">
        <mc:Choice xmlns:a14="http://schemas.microsoft.com/office/drawing/2010/main" Requires="a14">
          <p:sp>
            <p:nvSpPr>
              <p:cNvPr id="14" name="TextBox 13"/>
              <p:cNvSpPr txBox="1"/>
              <p:nvPr/>
            </p:nvSpPr>
            <p:spPr>
              <a:xfrm>
                <a:off x="1783696" y="3778930"/>
                <a:ext cx="3028950" cy="43973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sty m:val="p"/>
                        </m:rPr>
                        <a:rPr lang="el-GR" sz="2000" b="0" i="1" smtClean="0">
                          <a:solidFill>
                            <a:schemeClr val="bg1"/>
                          </a:solidFill>
                          <a:latin typeface="Cambria Math" panose="02040503050406030204" pitchFamily="18" charset="0"/>
                          <a:ea typeface="Cambria Math" panose="02040503050406030204" pitchFamily="18" charset="0"/>
                        </a:rPr>
                        <m:t>Ω</m:t>
                      </m:r>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𝑇𝑟</m:t>
                      </m:r>
                      <m:r>
                        <a:rPr lang="en-US" sz="2000" b="0" i="1" smtClean="0">
                          <a:solidFill>
                            <a:schemeClr val="bg1"/>
                          </a:solidFill>
                          <a:latin typeface="Cambria Math" panose="02040503050406030204" pitchFamily="18" charset="0"/>
                          <a:ea typeface="Cambria Math" panose="02040503050406030204" pitchFamily="18" charset="0"/>
                        </a:rPr>
                        <m:t>[</m:t>
                      </m:r>
                      <m:acc>
                        <m:accPr>
                          <m:chr m:val="̂"/>
                          <m:ctrlPr>
                            <a:rPr lang="en-US" sz="2000" i="1">
                              <a:solidFill>
                                <a:schemeClr val="bg1"/>
                              </a:solidFill>
                              <a:latin typeface="Cambria Math" panose="02040503050406030204" pitchFamily="18" charset="0"/>
                            </a:rPr>
                          </m:ctrlPr>
                        </m:accPr>
                        <m:e>
                          <m:r>
                            <a:rPr lang="en-US" sz="2000" i="1">
                              <a:solidFill>
                                <a:schemeClr val="bg1"/>
                              </a:solidFill>
                              <a:latin typeface="Cambria Math" panose="02040503050406030204" pitchFamily="18" charset="0"/>
                              <a:ea typeface="Cambria Math" panose="02040503050406030204" pitchFamily="18" charset="0"/>
                            </a:rPr>
                            <m:t>𝜌</m:t>
                          </m:r>
                        </m:e>
                      </m:acc>
                      <m:d>
                        <m:dPr>
                          <m:ctrlPr>
                            <a:rPr lang="en-US" sz="2000" b="0" i="1" smtClean="0">
                              <a:solidFill>
                                <a:schemeClr val="bg1"/>
                              </a:solidFill>
                              <a:latin typeface="Cambria Math" panose="02040503050406030204" pitchFamily="18" charset="0"/>
                              <a:ea typeface="Cambria Math" panose="02040503050406030204" pitchFamily="18" charset="0"/>
                            </a:rPr>
                          </m:ctrlPr>
                        </m:dPr>
                        <m:e>
                          <m:acc>
                            <m:accPr>
                              <m:chr m:val="̂"/>
                              <m:ctrlPr>
                                <a:rPr lang="en-US" sz="2000" i="1">
                                  <a:solidFill>
                                    <a:schemeClr val="bg1"/>
                                  </a:solidFill>
                                  <a:latin typeface="Cambria Math" panose="02040503050406030204" pitchFamily="18" charset="0"/>
                                </a:rPr>
                              </m:ctrlPr>
                            </m:accPr>
                            <m:e>
                              <m:r>
                                <a:rPr lang="en-US" sz="2000" i="1">
                                  <a:solidFill>
                                    <a:schemeClr val="bg1"/>
                                  </a:solidFill>
                                  <a:latin typeface="Cambria Math" panose="02040503050406030204" pitchFamily="18" charset="0"/>
                                </a:rPr>
                                <m:t>𝐻</m:t>
                              </m:r>
                            </m:e>
                          </m:acc>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𝜇</m:t>
                          </m:r>
                          <m:acc>
                            <m:accPr>
                              <m:chr m:val="̂"/>
                              <m:ctrlPr>
                                <a:rPr lang="en-US" sz="2000" b="0" i="1" smtClean="0">
                                  <a:solidFill>
                                    <a:schemeClr val="bg1"/>
                                  </a:solidFill>
                                  <a:latin typeface="Cambria Math" panose="02040503050406030204" pitchFamily="18" charset="0"/>
                                  <a:ea typeface="Cambria Math" panose="02040503050406030204" pitchFamily="18" charset="0"/>
                                </a:rPr>
                              </m:ctrlPr>
                            </m:accPr>
                            <m:e>
                              <m:r>
                                <a:rPr lang="en-US" sz="2000" b="0" i="1" smtClean="0">
                                  <a:solidFill>
                                    <a:schemeClr val="bg1"/>
                                  </a:solidFill>
                                  <a:latin typeface="Cambria Math" panose="02040503050406030204" pitchFamily="18" charset="0"/>
                                  <a:ea typeface="Cambria Math" panose="02040503050406030204" pitchFamily="18" charset="0"/>
                                </a:rPr>
                                <m:t>1</m:t>
                              </m:r>
                            </m:e>
                          </m:acc>
                        </m:e>
                      </m:d>
                      <m:r>
                        <a:rPr lang="en-US" sz="2000" b="0" i="1" smtClean="0">
                          <a:solidFill>
                            <a:schemeClr val="bg1"/>
                          </a:solidFill>
                          <a:latin typeface="Cambria Math" panose="02040503050406030204" pitchFamily="18" charset="0"/>
                          <a:ea typeface="Cambria Math" panose="02040503050406030204" pitchFamily="18" charset="0"/>
                        </a:rPr>
                        <m:t>]</m:t>
                      </m:r>
                    </m:oMath>
                  </m:oMathPara>
                </a14:m>
                <a:endParaRPr lang="en-US" sz="2400" dirty="0">
                  <a:solidFill>
                    <a:schemeClr val="bg1"/>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1783696" y="3778930"/>
                <a:ext cx="3028950" cy="439736"/>
              </a:xfrm>
              <a:prstGeom prst="rect">
                <a:avLst/>
              </a:prstGeom>
              <a:blipFill>
                <a:blip r:embed="rId3"/>
                <a:stretch>
                  <a:fillRect t="-5556" b="-97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2519499" y="2751699"/>
                <a:ext cx="1560492" cy="40883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𝐸</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𝑇𝑟</m:t>
                      </m:r>
                      <m:r>
                        <a:rPr lang="en-US" sz="2000" b="0" i="1" smtClean="0">
                          <a:solidFill>
                            <a:schemeClr val="bg1"/>
                          </a:solidFill>
                          <a:latin typeface="Cambria Math" panose="02040503050406030204" pitchFamily="18" charset="0"/>
                        </a:rPr>
                        <m:t>[</m:t>
                      </m:r>
                      <m:acc>
                        <m:accPr>
                          <m:chr m:val="̂"/>
                          <m:ctrlPr>
                            <a:rPr lang="en-US" sz="2000" b="0" i="1" smtClean="0">
                              <a:solidFill>
                                <a:schemeClr val="bg1"/>
                              </a:solidFill>
                              <a:latin typeface="Cambria Math" panose="02040503050406030204" pitchFamily="18" charset="0"/>
                            </a:rPr>
                          </m:ctrlPr>
                        </m:accPr>
                        <m:e>
                          <m:r>
                            <a:rPr lang="en-US" sz="2000" b="0" i="1" smtClean="0">
                              <a:solidFill>
                                <a:schemeClr val="bg1"/>
                              </a:solidFill>
                              <a:latin typeface="Cambria Math" panose="02040503050406030204" pitchFamily="18" charset="0"/>
                              <a:ea typeface="Cambria Math" panose="02040503050406030204" pitchFamily="18" charset="0"/>
                            </a:rPr>
                            <m:t>𝜌</m:t>
                          </m:r>
                        </m:e>
                      </m:acc>
                      <m:acc>
                        <m:accPr>
                          <m:chr m:val="̂"/>
                          <m:ctrlPr>
                            <a:rPr lang="en-US" sz="2000" b="0" i="1" smtClean="0">
                              <a:solidFill>
                                <a:schemeClr val="bg1"/>
                              </a:solidFill>
                              <a:latin typeface="Cambria Math" panose="02040503050406030204" pitchFamily="18" charset="0"/>
                            </a:rPr>
                          </m:ctrlPr>
                        </m:accPr>
                        <m:e>
                          <m:r>
                            <a:rPr lang="en-US" sz="2000" b="0" i="1" smtClean="0">
                              <a:solidFill>
                                <a:schemeClr val="bg1"/>
                              </a:solidFill>
                              <a:latin typeface="Cambria Math" panose="02040503050406030204" pitchFamily="18" charset="0"/>
                            </a:rPr>
                            <m:t>𝐻</m:t>
                          </m:r>
                        </m:e>
                      </m:acc>
                      <m:r>
                        <a:rPr lang="en-US" sz="2000" b="0" i="1" smtClean="0">
                          <a:solidFill>
                            <a:schemeClr val="bg1"/>
                          </a:solidFill>
                          <a:latin typeface="Cambria Math" panose="02040503050406030204" pitchFamily="18" charset="0"/>
                          <a:ea typeface="Cambria Math" panose="02040503050406030204" pitchFamily="18" charset="0"/>
                        </a:rPr>
                        <m:t>]</m:t>
                      </m:r>
                    </m:oMath>
                  </m:oMathPara>
                </a14:m>
                <a:endParaRPr lang="en-US" sz="2000" dirty="0">
                  <a:solidFill>
                    <a:schemeClr val="bg1"/>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2519499" y="2751699"/>
                <a:ext cx="1560492" cy="408830"/>
              </a:xfrm>
              <a:prstGeom prst="rect">
                <a:avLst/>
              </a:prstGeom>
              <a:blipFill>
                <a:blip r:embed="rId4"/>
                <a:stretch>
                  <a:fillRect t="-7463" r="-19922" b="-17910"/>
                </a:stretch>
              </a:blipFill>
            </p:spPr>
            <p:txBody>
              <a:bodyPr/>
              <a:lstStyle/>
              <a:p>
                <a:r>
                  <a:rPr lang="en-US">
                    <a:noFill/>
                  </a:rPr>
                  <a:t> </a:t>
                </a:r>
              </a:p>
            </p:txBody>
          </p:sp>
        </mc:Fallback>
      </mc:AlternateContent>
      <p:sp>
        <p:nvSpPr>
          <p:cNvPr id="16" name="Down Arrow 15"/>
          <p:cNvSpPr/>
          <p:nvPr/>
        </p:nvSpPr>
        <p:spPr>
          <a:xfrm>
            <a:off x="3062428" y="3124347"/>
            <a:ext cx="471487" cy="57374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7" name="TextBox 16"/>
              <p:cNvSpPr txBox="1"/>
              <p:nvPr/>
            </p:nvSpPr>
            <p:spPr>
              <a:xfrm>
                <a:off x="8486775" y="2572672"/>
                <a:ext cx="3117520" cy="88761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acc>
                        <m:accPr>
                          <m:chr m:val="̂"/>
                          <m:ctrlPr>
                            <a:rPr lang="en-US" sz="2000" i="1" smtClean="0">
                              <a:solidFill>
                                <a:schemeClr val="bg1"/>
                              </a:solidFill>
                              <a:latin typeface="Cambria Math" panose="02040503050406030204" pitchFamily="18" charset="0"/>
                            </a:rPr>
                          </m:ctrlPr>
                        </m:accPr>
                        <m:e>
                          <m:r>
                            <a:rPr lang="en-US" sz="2000" i="1">
                              <a:solidFill>
                                <a:schemeClr val="bg1"/>
                              </a:solidFill>
                              <a:latin typeface="Cambria Math" panose="02040503050406030204" pitchFamily="18" charset="0"/>
                              <a:ea typeface="Cambria Math" panose="02040503050406030204" pitchFamily="18" charset="0"/>
                            </a:rPr>
                            <m:t>𝜌</m:t>
                          </m:r>
                        </m:e>
                      </m:acc>
                      <m:r>
                        <a:rPr lang="en-US" sz="2000" b="0" i="1" smtClean="0">
                          <a:solidFill>
                            <a:schemeClr val="bg1"/>
                          </a:solidFill>
                          <a:latin typeface="Cambria Math" panose="02040503050406030204" pitchFamily="18" charset="0"/>
                          <a:ea typeface="Cambria Math" panose="02040503050406030204" pitchFamily="18" charset="0"/>
                        </a:rPr>
                        <m:t>=</m:t>
                      </m:r>
                      <m:f>
                        <m:fPr>
                          <m:ctrlPr>
                            <a:rPr lang="en-US" sz="2000" b="0" i="1" smtClean="0">
                              <a:solidFill>
                                <a:schemeClr val="bg1"/>
                              </a:solidFill>
                              <a:latin typeface="Cambria Math" panose="02040503050406030204" pitchFamily="18" charset="0"/>
                              <a:ea typeface="Cambria Math" panose="02040503050406030204" pitchFamily="18" charset="0"/>
                            </a:rPr>
                          </m:ctrlPr>
                        </m:fPr>
                        <m:num>
                          <m:r>
                            <a:rPr lang="en-US" sz="2000" b="0" i="1" smtClean="0">
                              <a:solidFill>
                                <a:schemeClr val="bg1"/>
                              </a:solidFill>
                              <a:latin typeface="Cambria Math" panose="02040503050406030204" pitchFamily="18" charset="0"/>
                              <a:ea typeface="Cambria Math" panose="02040503050406030204" pitchFamily="18" charset="0"/>
                            </a:rPr>
                            <m:t>1</m:t>
                          </m:r>
                        </m:num>
                        <m:den>
                          <m:acc>
                            <m:accPr>
                              <m:chr m:val="̂"/>
                              <m:ctrlPr>
                                <a:rPr lang="en-US" sz="2000" b="0" i="1" smtClean="0">
                                  <a:solidFill>
                                    <a:schemeClr val="bg1"/>
                                  </a:solidFill>
                                  <a:latin typeface="Cambria Math" panose="02040503050406030204" pitchFamily="18" charset="0"/>
                                  <a:ea typeface="Cambria Math" panose="02040503050406030204" pitchFamily="18" charset="0"/>
                                </a:rPr>
                              </m:ctrlPr>
                            </m:accPr>
                            <m:e>
                              <m:r>
                                <a:rPr lang="en-US" sz="2000" b="0" i="1" smtClean="0">
                                  <a:solidFill>
                                    <a:schemeClr val="bg1"/>
                                  </a:solidFill>
                                  <a:latin typeface="Cambria Math" panose="02040503050406030204" pitchFamily="18" charset="0"/>
                                  <a:ea typeface="Cambria Math" panose="02040503050406030204" pitchFamily="18" charset="0"/>
                                </a:rPr>
                                <m:t>1</m:t>
                              </m:r>
                            </m:e>
                          </m:acc>
                          <m:r>
                            <a:rPr lang="en-US" sz="2000" b="0" i="1" smtClean="0">
                              <a:solidFill>
                                <a:schemeClr val="bg1"/>
                              </a:solidFill>
                              <a:latin typeface="Cambria Math" panose="02040503050406030204" pitchFamily="18" charset="0"/>
                              <a:ea typeface="Cambria Math" panose="02040503050406030204" pitchFamily="18" charset="0"/>
                            </a:rPr>
                            <m:t>+</m:t>
                          </m:r>
                          <m:func>
                            <m:funcPr>
                              <m:ctrlPr>
                                <a:rPr lang="en-US" sz="2000" b="0" i="1" smtClean="0">
                                  <a:solidFill>
                                    <a:schemeClr val="bg1"/>
                                  </a:solidFill>
                                  <a:latin typeface="Cambria Math" panose="02040503050406030204" pitchFamily="18" charset="0"/>
                                  <a:ea typeface="Cambria Math" panose="02040503050406030204" pitchFamily="18" charset="0"/>
                                </a:rPr>
                              </m:ctrlPr>
                            </m:funcPr>
                            <m:fName>
                              <m:r>
                                <m:rPr>
                                  <m:sty m:val="p"/>
                                </m:rPr>
                                <a:rPr lang="en-US" sz="2000" b="0" i="0" smtClean="0">
                                  <a:solidFill>
                                    <a:schemeClr val="bg1"/>
                                  </a:solidFill>
                                  <a:latin typeface="Cambria Math" panose="02040503050406030204" pitchFamily="18" charset="0"/>
                                  <a:ea typeface="Cambria Math" panose="02040503050406030204" pitchFamily="18" charset="0"/>
                                </a:rPr>
                                <m:t>exp</m:t>
                              </m:r>
                            </m:fName>
                            <m:e>
                              <m:d>
                                <m:dPr>
                                  <m:ctrlPr>
                                    <a:rPr lang="en-US" sz="2000" b="0" i="1" smtClean="0">
                                      <a:solidFill>
                                        <a:schemeClr val="bg1"/>
                                      </a:solidFill>
                                      <a:latin typeface="Cambria Math" panose="02040503050406030204" pitchFamily="18" charset="0"/>
                                      <a:ea typeface="Cambria Math" panose="02040503050406030204" pitchFamily="18" charset="0"/>
                                    </a:rPr>
                                  </m:ctrlPr>
                                </m:dPr>
                                <m:e>
                                  <m:r>
                                    <a:rPr lang="en-US" sz="2000" b="0" i="1" smtClean="0">
                                      <a:solidFill>
                                        <a:schemeClr val="bg1"/>
                                      </a:solidFill>
                                      <a:latin typeface="Cambria Math" panose="02040503050406030204" pitchFamily="18" charset="0"/>
                                      <a:ea typeface="Cambria Math" panose="02040503050406030204" pitchFamily="18" charset="0"/>
                                    </a:rPr>
                                    <m:t>𝛽</m:t>
                                  </m:r>
                                  <m:d>
                                    <m:dPr>
                                      <m:ctrlPr>
                                        <a:rPr lang="en-US" sz="2000" b="0" i="1" smtClean="0">
                                          <a:solidFill>
                                            <a:schemeClr val="bg1"/>
                                          </a:solidFill>
                                          <a:latin typeface="Cambria Math" panose="02040503050406030204" pitchFamily="18" charset="0"/>
                                          <a:ea typeface="Cambria Math" panose="02040503050406030204" pitchFamily="18" charset="0"/>
                                        </a:rPr>
                                      </m:ctrlPr>
                                    </m:dPr>
                                    <m:e>
                                      <m:acc>
                                        <m:accPr>
                                          <m:chr m:val="̂"/>
                                          <m:ctrlPr>
                                            <a:rPr lang="en-US" sz="2000" i="1">
                                              <a:solidFill>
                                                <a:schemeClr val="bg1"/>
                                              </a:solidFill>
                                              <a:latin typeface="Cambria Math" panose="02040503050406030204" pitchFamily="18" charset="0"/>
                                            </a:rPr>
                                          </m:ctrlPr>
                                        </m:accPr>
                                        <m:e>
                                          <m:r>
                                            <a:rPr lang="en-US" sz="2000" i="1">
                                              <a:solidFill>
                                                <a:schemeClr val="bg1"/>
                                              </a:solidFill>
                                              <a:latin typeface="Cambria Math" panose="02040503050406030204" pitchFamily="18" charset="0"/>
                                            </a:rPr>
                                            <m:t>𝐻</m:t>
                                          </m:r>
                                        </m:e>
                                      </m:acc>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𝜇</m:t>
                                      </m:r>
                                      <m:acc>
                                        <m:accPr>
                                          <m:chr m:val="̂"/>
                                          <m:ctrlPr>
                                            <a:rPr lang="en-US" sz="2000" b="0" i="1" smtClean="0">
                                              <a:solidFill>
                                                <a:schemeClr val="bg1"/>
                                              </a:solidFill>
                                              <a:latin typeface="Cambria Math" panose="02040503050406030204" pitchFamily="18" charset="0"/>
                                              <a:ea typeface="Cambria Math" panose="02040503050406030204" pitchFamily="18" charset="0"/>
                                            </a:rPr>
                                          </m:ctrlPr>
                                        </m:accPr>
                                        <m:e>
                                          <m:r>
                                            <a:rPr lang="en-US" sz="2000" b="0" i="1" smtClean="0">
                                              <a:solidFill>
                                                <a:schemeClr val="bg1"/>
                                              </a:solidFill>
                                              <a:latin typeface="Cambria Math" panose="02040503050406030204" pitchFamily="18" charset="0"/>
                                              <a:ea typeface="Cambria Math" panose="02040503050406030204" pitchFamily="18" charset="0"/>
                                            </a:rPr>
                                            <m:t>1</m:t>
                                          </m:r>
                                        </m:e>
                                      </m:acc>
                                    </m:e>
                                  </m:d>
                                </m:e>
                              </m:d>
                            </m:e>
                          </m:func>
                        </m:den>
                      </m:f>
                    </m:oMath>
                  </m:oMathPara>
                </a14:m>
                <a:endParaRPr lang="en-US" sz="2000" dirty="0">
                  <a:solidFill>
                    <a:schemeClr val="bg1"/>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8486775" y="2572672"/>
                <a:ext cx="3117520" cy="8876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8855359" y="4401259"/>
                <a:ext cx="636392" cy="85683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ea typeface="Cambria Math" panose="02040503050406030204" pitchFamily="18" charset="0"/>
                            </a:rPr>
                          </m:ctrlPr>
                        </m:fPr>
                        <m:num>
                          <m:r>
                            <a:rPr lang="en-US" sz="2400" i="1" smtClean="0">
                              <a:solidFill>
                                <a:schemeClr val="bg1"/>
                              </a:solidFill>
                              <a:latin typeface="Cambria Math" panose="02040503050406030204" pitchFamily="18" charset="0"/>
                              <a:ea typeface="Cambria Math" panose="02040503050406030204" pitchFamily="18" charset="0"/>
                            </a:rPr>
                            <m:t>𝜕</m:t>
                          </m:r>
                          <m:acc>
                            <m:accPr>
                              <m:chr m:val="̂"/>
                              <m:ctrlPr>
                                <a:rPr lang="en-US" sz="2400" i="1">
                                  <a:solidFill>
                                    <a:schemeClr val="bg1"/>
                                  </a:solidFill>
                                  <a:latin typeface="Cambria Math" panose="02040503050406030204" pitchFamily="18" charset="0"/>
                                </a:rPr>
                              </m:ctrlPr>
                            </m:accPr>
                            <m:e>
                              <m:r>
                                <a:rPr lang="en-US" sz="2400" i="1">
                                  <a:solidFill>
                                    <a:schemeClr val="bg1"/>
                                  </a:solidFill>
                                  <a:latin typeface="Cambria Math" panose="02040503050406030204" pitchFamily="18" charset="0"/>
                                  <a:ea typeface="Cambria Math" panose="02040503050406030204" pitchFamily="18" charset="0"/>
                                </a:rPr>
                                <m:t>𝜌</m:t>
                              </m:r>
                            </m:e>
                          </m:acc>
                        </m:num>
                        <m:den>
                          <m:r>
                            <a:rPr lang="en-US" sz="2400" b="0" i="1" smtClean="0">
                              <a:solidFill>
                                <a:schemeClr val="bg1"/>
                              </a:solidFill>
                              <a:latin typeface="Cambria Math" panose="02040503050406030204" pitchFamily="18" charset="0"/>
                              <a:ea typeface="Cambria Math" panose="02040503050406030204" pitchFamily="18" charset="0"/>
                            </a:rPr>
                            <m:t>𝜕𝛽</m:t>
                          </m:r>
                        </m:den>
                      </m:f>
                    </m:oMath>
                  </m:oMathPara>
                </a14:m>
                <a:endParaRPr lang="en-US" sz="2000" dirty="0">
                  <a:solidFill>
                    <a:schemeClr val="bg1"/>
                  </a:solidFill>
                </a:endParaRPr>
              </a:p>
            </p:txBody>
          </p:sp>
        </mc:Choice>
        <mc:Fallback>
          <p:sp>
            <p:nvSpPr>
              <p:cNvPr id="18" name="TextBox 17"/>
              <p:cNvSpPr txBox="1">
                <a:spLocks noRot="1" noChangeAspect="1" noMove="1" noResize="1" noEditPoints="1" noAdjustHandles="1" noChangeArrowheads="1" noChangeShapeType="1" noTextEdit="1"/>
              </p:cNvSpPr>
              <p:nvPr/>
            </p:nvSpPr>
            <p:spPr>
              <a:xfrm>
                <a:off x="8855359" y="4401259"/>
                <a:ext cx="636392" cy="85683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6689229" y="2751699"/>
                <a:ext cx="1560492" cy="40883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𝐸</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𝑇𝑟</m:t>
                      </m:r>
                      <m:r>
                        <a:rPr lang="en-US" sz="2000" i="1">
                          <a:solidFill>
                            <a:schemeClr val="bg1"/>
                          </a:solidFill>
                          <a:latin typeface="Cambria Math" panose="02040503050406030204" pitchFamily="18" charset="0"/>
                        </a:rPr>
                        <m:t>[</m:t>
                      </m:r>
                      <m:acc>
                        <m:accPr>
                          <m:chr m:val="̂"/>
                          <m:ctrlPr>
                            <a:rPr lang="en-US" sz="2000" i="1">
                              <a:solidFill>
                                <a:schemeClr val="bg1"/>
                              </a:solidFill>
                              <a:latin typeface="Cambria Math" panose="02040503050406030204" pitchFamily="18" charset="0"/>
                            </a:rPr>
                          </m:ctrlPr>
                        </m:accPr>
                        <m:e>
                          <m:r>
                            <a:rPr lang="en-US" sz="2000" i="1">
                              <a:solidFill>
                                <a:schemeClr val="bg1"/>
                              </a:solidFill>
                              <a:latin typeface="Cambria Math" panose="02040503050406030204" pitchFamily="18" charset="0"/>
                              <a:ea typeface="Cambria Math" panose="02040503050406030204" pitchFamily="18" charset="0"/>
                            </a:rPr>
                            <m:t>𝜌</m:t>
                          </m:r>
                        </m:e>
                      </m:acc>
                      <m:acc>
                        <m:accPr>
                          <m:chr m:val="̂"/>
                          <m:ctrlPr>
                            <a:rPr lang="en-US" sz="2000" i="1">
                              <a:solidFill>
                                <a:schemeClr val="bg1"/>
                              </a:solidFill>
                              <a:latin typeface="Cambria Math" panose="02040503050406030204" pitchFamily="18" charset="0"/>
                            </a:rPr>
                          </m:ctrlPr>
                        </m:accPr>
                        <m:e>
                          <m:r>
                            <a:rPr lang="en-US" sz="2000" i="1">
                              <a:solidFill>
                                <a:schemeClr val="bg1"/>
                              </a:solidFill>
                              <a:latin typeface="Cambria Math" panose="02040503050406030204" pitchFamily="18" charset="0"/>
                            </a:rPr>
                            <m:t>𝐻</m:t>
                          </m:r>
                        </m:e>
                      </m:acc>
                      <m:r>
                        <a:rPr lang="en-US" sz="2000" b="0" i="1" smtClean="0">
                          <a:solidFill>
                            <a:schemeClr val="bg1"/>
                          </a:solidFill>
                          <a:latin typeface="Cambria Math" panose="02040503050406030204" pitchFamily="18" charset="0"/>
                          <a:ea typeface="Cambria Math" panose="02040503050406030204" pitchFamily="18" charset="0"/>
                        </a:rPr>
                        <m:t>]</m:t>
                      </m:r>
                    </m:oMath>
                  </m:oMathPara>
                </a14:m>
                <a:endParaRPr lang="en-US" sz="2000" dirty="0">
                  <a:solidFill>
                    <a:schemeClr val="bg1"/>
                  </a:solidFill>
                </a:endParaRPr>
              </a:p>
            </p:txBody>
          </p:sp>
        </mc:Choice>
        <mc:Fallback>
          <p:sp>
            <p:nvSpPr>
              <p:cNvPr id="19" name="TextBox 18"/>
              <p:cNvSpPr txBox="1">
                <a:spLocks noRot="1" noChangeAspect="1" noMove="1" noResize="1" noEditPoints="1" noAdjustHandles="1" noChangeArrowheads="1" noChangeShapeType="1" noTextEdit="1"/>
              </p:cNvSpPr>
              <p:nvPr/>
            </p:nvSpPr>
            <p:spPr>
              <a:xfrm>
                <a:off x="6689229" y="2751699"/>
                <a:ext cx="1560492" cy="408830"/>
              </a:xfrm>
              <a:prstGeom prst="rect">
                <a:avLst/>
              </a:prstGeom>
              <a:blipFill>
                <a:blip r:embed="rId7"/>
                <a:stretch>
                  <a:fillRect t="-7463" r="-19922" b="-17910"/>
                </a:stretch>
              </a:blipFill>
            </p:spPr>
            <p:txBody>
              <a:bodyPr/>
              <a:lstStyle/>
              <a:p>
                <a:r>
                  <a:rPr lang="en-US">
                    <a:noFill/>
                  </a:rPr>
                  <a:t> </a:t>
                </a:r>
              </a:p>
            </p:txBody>
          </p:sp>
        </mc:Fallback>
      </mc:AlternateContent>
      <p:sp>
        <p:nvSpPr>
          <p:cNvPr id="20" name="Right Arrow 19"/>
          <p:cNvSpPr/>
          <p:nvPr/>
        </p:nvSpPr>
        <p:spPr>
          <a:xfrm rot="2934477">
            <a:off x="7792734" y="3505866"/>
            <a:ext cx="821955" cy="68511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Right Arrow 20"/>
          <p:cNvSpPr/>
          <p:nvPr/>
        </p:nvSpPr>
        <p:spPr>
          <a:xfrm rot="7888015">
            <a:off x="9393362" y="3505956"/>
            <a:ext cx="821955" cy="68511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2" name="TextBox 21"/>
              <p:cNvSpPr txBox="1"/>
              <p:nvPr/>
            </p:nvSpPr>
            <p:spPr>
              <a:xfrm>
                <a:off x="2973406" y="4754326"/>
                <a:ext cx="649537" cy="85715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sz="2400" b="0" i="1" smtClean="0">
                              <a:solidFill>
                                <a:schemeClr val="bg1"/>
                              </a:solidFill>
                              <a:latin typeface="Cambria Math" panose="02040503050406030204" pitchFamily="18" charset="0"/>
                              <a:ea typeface="Cambria Math" panose="02040503050406030204" pitchFamily="18" charset="0"/>
                            </a:rPr>
                          </m:ctrlPr>
                        </m:fPr>
                        <m:num>
                          <m:r>
                            <a:rPr lang="en-US" sz="2400" i="1" smtClean="0">
                              <a:solidFill>
                                <a:schemeClr val="bg1"/>
                              </a:solidFill>
                              <a:latin typeface="Cambria Math" panose="02040503050406030204" pitchFamily="18" charset="0"/>
                              <a:ea typeface="Cambria Math" panose="02040503050406030204" pitchFamily="18" charset="0"/>
                            </a:rPr>
                            <m:t>𝜕</m:t>
                          </m:r>
                          <m:r>
                            <m:rPr>
                              <m:sty m:val="p"/>
                            </m:rPr>
                            <a:rPr lang="el-GR" sz="2400" i="1" smtClean="0">
                              <a:solidFill>
                                <a:schemeClr val="bg1"/>
                              </a:solidFill>
                              <a:latin typeface="Cambria Math" panose="02040503050406030204" pitchFamily="18" charset="0"/>
                              <a:ea typeface="Cambria Math" panose="02040503050406030204" pitchFamily="18" charset="0"/>
                            </a:rPr>
                            <m:t>Ω</m:t>
                          </m:r>
                        </m:num>
                        <m:den>
                          <m:r>
                            <a:rPr lang="en-US" sz="2400" b="0" i="1" smtClean="0">
                              <a:solidFill>
                                <a:schemeClr val="bg1"/>
                              </a:solidFill>
                              <a:latin typeface="Cambria Math" panose="02040503050406030204" pitchFamily="18" charset="0"/>
                              <a:ea typeface="Cambria Math" panose="02040503050406030204" pitchFamily="18" charset="0"/>
                            </a:rPr>
                            <m:t>𝜕𝜌</m:t>
                          </m:r>
                        </m:den>
                      </m:f>
                    </m:oMath>
                  </m:oMathPara>
                </a14:m>
                <a:endParaRPr lang="en-US" sz="2400" dirty="0" smtClean="0">
                  <a:solidFill>
                    <a:schemeClr val="bg1"/>
                  </a:solidFill>
                </a:endParaRPr>
              </a:p>
            </p:txBody>
          </p:sp>
        </mc:Choice>
        <mc:Fallback>
          <p:sp>
            <p:nvSpPr>
              <p:cNvPr id="22" name="TextBox 21"/>
              <p:cNvSpPr txBox="1">
                <a:spLocks noRot="1" noChangeAspect="1" noMove="1" noResize="1" noEditPoints="1" noAdjustHandles="1" noChangeArrowheads="1" noChangeShapeType="1" noTextEdit="1"/>
              </p:cNvSpPr>
              <p:nvPr/>
            </p:nvSpPr>
            <p:spPr>
              <a:xfrm>
                <a:off x="2973406" y="4754326"/>
                <a:ext cx="649537" cy="857158"/>
              </a:xfrm>
              <a:prstGeom prst="rect">
                <a:avLst/>
              </a:prstGeom>
              <a:blipFill>
                <a:blip r:embed="rId8"/>
                <a:stretch>
                  <a:fillRect/>
                </a:stretch>
              </a:blipFill>
            </p:spPr>
            <p:txBody>
              <a:bodyPr/>
              <a:lstStyle/>
              <a:p>
                <a:r>
                  <a:rPr lang="en-US">
                    <a:noFill/>
                  </a:rPr>
                  <a:t> </a:t>
                </a:r>
              </a:p>
            </p:txBody>
          </p:sp>
        </mc:Fallback>
      </mc:AlternateContent>
      <p:sp>
        <p:nvSpPr>
          <p:cNvPr id="23" name="Down Arrow 22"/>
          <p:cNvSpPr/>
          <p:nvPr/>
        </p:nvSpPr>
        <p:spPr>
          <a:xfrm>
            <a:off x="3062428" y="4179040"/>
            <a:ext cx="471487" cy="57374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31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Purification</a:t>
            </a:r>
            <a:endParaRPr lang="en-US"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1030826635"/>
              </p:ext>
            </p:extLst>
          </p:nvPr>
        </p:nvGraphicFramePr>
        <p:xfrm>
          <a:off x="2703513" y="1453636"/>
          <a:ext cx="6611938" cy="4951926"/>
        </p:xfrm>
        <a:graphic>
          <a:graphicData uri="http://schemas.openxmlformats.org/presentationml/2006/ole">
            <mc:AlternateContent xmlns:mc="http://schemas.openxmlformats.org/markup-compatibility/2006">
              <mc:Choice xmlns:v="urn:schemas-microsoft-com:vml" Requires="v">
                <p:oleObj spid="_x0000_s2052" name="PDF" r:id="rId4" imgW="0" imgH="360" progId="FoxitReader.Document">
                  <p:embed/>
                </p:oleObj>
              </mc:Choice>
              <mc:Fallback>
                <p:oleObj name="PDF" r:id="rId4" imgW="0" imgH="360" progId="FoxitReader.Document">
                  <p:embed/>
                  <p:pic>
                    <p:nvPicPr>
                      <p:cNvPr id="0" name=""/>
                      <p:cNvPicPr/>
                      <p:nvPr/>
                    </p:nvPicPr>
                    <p:blipFill>
                      <a:blip r:embed="rId5"/>
                      <a:stretch>
                        <a:fillRect/>
                      </a:stretch>
                    </p:blipFill>
                    <p:spPr>
                      <a:xfrm>
                        <a:off x="2703513" y="1453636"/>
                        <a:ext cx="6611938" cy="4951926"/>
                      </a:xfrm>
                      <a:prstGeom prst="rect">
                        <a:avLst/>
                      </a:prstGeom>
                    </p:spPr>
                  </p:pic>
                </p:oleObj>
              </mc:Fallback>
            </mc:AlternateContent>
          </a:graphicData>
        </a:graphic>
      </p:graphicFrame>
    </p:spTree>
    <p:extLst>
      <p:ext uri="{BB962C8B-B14F-4D97-AF65-F5344CB8AC3E}">
        <p14:creationId xmlns:p14="http://schemas.microsoft.com/office/powerpoint/2010/main" val="253751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Purification</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752023627"/>
              </p:ext>
            </p:extLst>
          </p:nvPr>
        </p:nvGraphicFramePr>
        <p:xfrm>
          <a:off x="2774950" y="1349976"/>
          <a:ext cx="6540500" cy="4898424"/>
        </p:xfrm>
        <a:graphic>
          <a:graphicData uri="http://schemas.openxmlformats.org/presentationml/2006/ole">
            <mc:AlternateContent xmlns:mc="http://schemas.openxmlformats.org/markup-compatibility/2006">
              <mc:Choice xmlns:v="urn:schemas-microsoft-com:vml" Requires="v">
                <p:oleObj spid="_x0000_s3076" name="PDF" r:id="rId3" imgW="0" imgH="360" progId="FoxitReader.Document">
                  <p:embed/>
                </p:oleObj>
              </mc:Choice>
              <mc:Fallback>
                <p:oleObj name="PDF" r:id="rId3" imgW="0" imgH="360" progId="FoxitReader.Document">
                  <p:embed/>
                  <p:pic>
                    <p:nvPicPr>
                      <p:cNvPr id="0" name=""/>
                      <p:cNvPicPr/>
                      <p:nvPr/>
                    </p:nvPicPr>
                    <p:blipFill>
                      <a:blip r:embed="rId4"/>
                      <a:stretch>
                        <a:fillRect/>
                      </a:stretch>
                    </p:blipFill>
                    <p:spPr>
                      <a:xfrm>
                        <a:off x="2774950" y="1349976"/>
                        <a:ext cx="6540500" cy="4898424"/>
                      </a:xfrm>
                      <a:prstGeom prst="rect">
                        <a:avLst/>
                      </a:prstGeom>
                    </p:spPr>
                  </p:pic>
                </p:oleObj>
              </mc:Fallback>
            </mc:AlternateContent>
          </a:graphicData>
        </a:graphic>
      </p:graphicFrame>
    </p:spTree>
    <p:extLst>
      <p:ext uri="{BB962C8B-B14F-4D97-AF65-F5344CB8AC3E}">
        <p14:creationId xmlns:p14="http://schemas.microsoft.com/office/powerpoint/2010/main" val="303348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Purification</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342674896"/>
              </p:ext>
            </p:extLst>
          </p:nvPr>
        </p:nvGraphicFramePr>
        <p:xfrm>
          <a:off x="2774949" y="1314450"/>
          <a:ext cx="6587935" cy="4933950"/>
        </p:xfrm>
        <a:graphic>
          <a:graphicData uri="http://schemas.openxmlformats.org/presentationml/2006/ole">
            <mc:AlternateContent xmlns:mc="http://schemas.openxmlformats.org/markup-compatibility/2006">
              <mc:Choice xmlns:v="urn:schemas-microsoft-com:vml" Requires="v">
                <p:oleObj spid="_x0000_s4100" name="PDF" r:id="rId3" imgW="0" imgH="360" progId="FoxitReader.Document">
                  <p:embed/>
                </p:oleObj>
              </mc:Choice>
              <mc:Fallback>
                <p:oleObj name="PDF" r:id="rId3" imgW="0" imgH="360" progId="FoxitReader.Document">
                  <p:embed/>
                  <p:pic>
                    <p:nvPicPr>
                      <p:cNvPr id="0" name=""/>
                      <p:cNvPicPr/>
                      <p:nvPr/>
                    </p:nvPicPr>
                    <p:blipFill>
                      <a:blip r:embed="rId4"/>
                      <a:stretch>
                        <a:fillRect/>
                      </a:stretch>
                    </p:blipFill>
                    <p:spPr>
                      <a:xfrm>
                        <a:off x="2774949" y="1314450"/>
                        <a:ext cx="6587935" cy="4933950"/>
                      </a:xfrm>
                      <a:prstGeom prst="rect">
                        <a:avLst/>
                      </a:prstGeom>
                    </p:spPr>
                  </p:pic>
                </p:oleObj>
              </mc:Fallback>
            </mc:AlternateContent>
          </a:graphicData>
        </a:graphic>
      </p:graphicFrame>
    </p:spTree>
    <p:extLst>
      <p:ext uri="{BB962C8B-B14F-4D97-AF65-F5344CB8AC3E}">
        <p14:creationId xmlns:p14="http://schemas.microsoft.com/office/powerpoint/2010/main" val="333106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Purification</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741707868"/>
              </p:ext>
            </p:extLst>
          </p:nvPr>
        </p:nvGraphicFramePr>
        <p:xfrm>
          <a:off x="2774950" y="1264373"/>
          <a:ext cx="6654800" cy="4984027"/>
        </p:xfrm>
        <a:graphic>
          <a:graphicData uri="http://schemas.openxmlformats.org/presentationml/2006/ole">
            <mc:AlternateContent xmlns:mc="http://schemas.openxmlformats.org/markup-compatibility/2006">
              <mc:Choice xmlns:v="urn:schemas-microsoft-com:vml" Requires="v">
                <p:oleObj spid="_x0000_s5124" name="PDF" r:id="rId3" imgW="0" imgH="360" progId="FoxitReader.Document">
                  <p:embed/>
                </p:oleObj>
              </mc:Choice>
              <mc:Fallback>
                <p:oleObj name="PDF" r:id="rId3" imgW="0" imgH="360" progId="FoxitReader.Document">
                  <p:embed/>
                  <p:pic>
                    <p:nvPicPr>
                      <p:cNvPr id="0" name=""/>
                      <p:cNvPicPr/>
                      <p:nvPr/>
                    </p:nvPicPr>
                    <p:blipFill>
                      <a:blip r:embed="rId4"/>
                      <a:stretch>
                        <a:fillRect/>
                      </a:stretch>
                    </p:blipFill>
                    <p:spPr>
                      <a:xfrm>
                        <a:off x="2774950" y="1264373"/>
                        <a:ext cx="6654800" cy="4984027"/>
                      </a:xfrm>
                      <a:prstGeom prst="rect">
                        <a:avLst/>
                      </a:prstGeom>
                    </p:spPr>
                  </p:pic>
                </p:oleObj>
              </mc:Fallback>
            </mc:AlternateContent>
          </a:graphicData>
        </a:graphic>
      </p:graphicFrame>
    </p:spTree>
    <p:extLst>
      <p:ext uri="{BB962C8B-B14F-4D97-AF65-F5344CB8AC3E}">
        <p14:creationId xmlns:p14="http://schemas.microsoft.com/office/powerpoint/2010/main" val="4208306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Linear-scaling?</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770029418"/>
              </p:ext>
            </p:extLst>
          </p:nvPr>
        </p:nvGraphicFramePr>
        <p:xfrm>
          <a:off x="2774949" y="1328575"/>
          <a:ext cx="6569075" cy="4919825"/>
        </p:xfrm>
        <a:graphic>
          <a:graphicData uri="http://schemas.openxmlformats.org/presentationml/2006/ole">
            <mc:AlternateContent xmlns:mc="http://schemas.openxmlformats.org/markup-compatibility/2006">
              <mc:Choice xmlns:v="urn:schemas-microsoft-com:vml" Requires="v">
                <p:oleObj spid="_x0000_s6148" name="PDF" r:id="rId4" imgW="0" imgH="360" progId="FoxitReader.Document">
                  <p:embed/>
                </p:oleObj>
              </mc:Choice>
              <mc:Fallback>
                <p:oleObj name="PDF" r:id="rId4" imgW="0" imgH="360" progId="FoxitReader.Document">
                  <p:embed/>
                  <p:pic>
                    <p:nvPicPr>
                      <p:cNvPr id="0" name=""/>
                      <p:cNvPicPr/>
                      <p:nvPr/>
                    </p:nvPicPr>
                    <p:blipFill>
                      <a:blip r:embed="rId5"/>
                      <a:stretch>
                        <a:fillRect/>
                      </a:stretch>
                    </p:blipFill>
                    <p:spPr>
                      <a:xfrm>
                        <a:off x="2774949" y="1328575"/>
                        <a:ext cx="6569075" cy="4919825"/>
                      </a:xfrm>
                      <a:prstGeom prst="rect">
                        <a:avLst/>
                      </a:prstGeom>
                    </p:spPr>
                  </p:pic>
                </p:oleObj>
              </mc:Fallback>
            </mc:AlternateContent>
          </a:graphicData>
        </a:graphic>
      </p:graphicFrame>
    </p:spTree>
    <p:extLst>
      <p:ext uri="{BB962C8B-B14F-4D97-AF65-F5344CB8AC3E}">
        <p14:creationId xmlns:p14="http://schemas.microsoft.com/office/powerpoint/2010/main" val="3320943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Bloch’s Method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03312" y="2052918"/>
                <a:ext cx="4983163" cy="4195481"/>
              </a:xfrm>
            </p:spPr>
            <p:txBody>
              <a:bodyPr/>
              <a:lstStyle/>
              <a:p>
                <a:pPr marL="0" indent="0">
                  <a:buNone/>
                </a:pPr>
                <a:endParaRPr lang="en-US"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𝜌</m:t>
                          </m:r>
                        </m:e>
                      </m:acc>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𝛽</m:t>
                          </m:r>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𝐻</m:t>
                              </m:r>
                            </m:e>
                          </m:acc>
                        </m:sup>
                      </m:s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𝜌</m:t>
                          </m:r>
                        </m:e>
                      </m:acc>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0</m:t>
                          </m:r>
                        </m:e>
                      </m:d>
                      <m:r>
                        <a:rPr lang="en-US" sz="2400" i="1">
                          <a:latin typeface="Cambria Math" panose="02040503050406030204" pitchFamily="18" charset="0"/>
                          <a:ea typeface="Cambria Math" panose="02040503050406030204" pitchFamily="18" charset="0"/>
                        </a:rPr>
                        <m:t>=1</m:t>
                      </m:r>
                    </m:oMath>
                  </m:oMathPara>
                </a14:m>
                <a:endParaRPr lang="en-US" sz="2400" i="1" dirty="0" smtClean="0">
                  <a:latin typeface="Cambria Math" panose="02040503050406030204" pitchFamily="18" charset="0"/>
                  <a:ea typeface="Cambria Math" panose="02040503050406030204" pitchFamily="18" charset="0"/>
                </a:endParaRPr>
              </a:p>
              <a:p>
                <a:pPr marL="0" indent="0">
                  <a:buNone/>
                </a:pPr>
                <a:endParaRPr lang="en-US" i="1" dirty="0">
                  <a:latin typeface="Cambria Math" panose="02040503050406030204" pitchFamily="18" charset="0"/>
                  <a:ea typeface="Cambria Math" panose="02040503050406030204" pitchFamily="18" charset="0"/>
                </a:endParaRPr>
              </a:p>
              <a:p>
                <a:pPr marL="0" indent="0">
                  <a:buNone/>
                </a:pPr>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𝜌</m:t>
                              </m:r>
                            </m:e>
                          </m:acc>
                        </m:num>
                        <m:den>
                          <m:r>
                            <a:rPr lang="en-US" sz="2400" i="1">
                              <a:latin typeface="Cambria Math" panose="02040503050406030204" pitchFamily="18" charset="0"/>
                              <a:ea typeface="Cambria Math" panose="02040503050406030204" pitchFamily="18" charset="0"/>
                            </a:rPr>
                            <m:t>𝜕𝛽</m:t>
                          </m:r>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𝐻</m:t>
                          </m:r>
                        </m:e>
                      </m:acc>
                      <m:r>
                        <a:rPr lang="en-US" sz="2400" i="1">
                          <a:latin typeface="Cambria Math" panose="02040503050406030204" pitchFamily="18" charset="0"/>
                          <a:ea typeface="Cambria Math" panose="02040503050406030204" pitchFamily="18" charset="0"/>
                        </a:rPr>
                        <m:t>𝜌</m:t>
                      </m:r>
                    </m:oMath>
                  </m:oMathPara>
                </a14:m>
                <a:endParaRPr lang="en-US" sz="2400" i="1" dirty="0" smtClean="0">
                  <a:latin typeface="Cambria Math" panose="02040503050406030204" pitchFamily="18" charset="0"/>
                  <a:ea typeface="Cambria Math" panose="02040503050406030204" pitchFamily="18" charset="0"/>
                </a:endParaRPr>
              </a:p>
              <a:p>
                <a:pPr marL="0" indent="0">
                  <a:buNone/>
                </a:pPr>
                <a:endParaRPr lang="en-US"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𝜌</m:t>
                              </m:r>
                            </m:e>
                          </m:acc>
                        </m:num>
                        <m:den>
                          <m:r>
                            <a:rPr lang="en-US" sz="2400" i="1">
                              <a:latin typeface="Cambria Math" panose="02040503050406030204" pitchFamily="18" charset="0"/>
                              <a:ea typeface="Cambria Math" panose="02040503050406030204" pitchFamily="18" charset="0"/>
                            </a:rPr>
                            <m:t>𝜕𝛽</m:t>
                          </m:r>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𝐻</m:t>
                          </m:r>
                        </m:e>
                      </m:acc>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𝜌</m:t>
                          </m:r>
                        </m:e>
                      </m:acc>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𝜌</m:t>
                          </m:r>
                        </m:e>
                      </m:acc>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𝐻</m:t>
                          </m:r>
                        </m:e>
                      </m:acc>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03312" y="2052918"/>
                <a:ext cx="4983163" cy="4195481"/>
              </a:xfrm>
              <a:blipFill>
                <a:blip r:embed="rId4"/>
                <a:stretch>
                  <a:fillRect/>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2805523236"/>
              </p:ext>
            </p:extLst>
          </p:nvPr>
        </p:nvGraphicFramePr>
        <p:xfrm>
          <a:off x="5444975" y="1343025"/>
          <a:ext cx="6549950" cy="4905374"/>
        </p:xfrm>
        <a:graphic>
          <a:graphicData uri="http://schemas.openxmlformats.org/presentationml/2006/ole">
            <mc:AlternateContent xmlns:mc="http://schemas.openxmlformats.org/markup-compatibility/2006">
              <mc:Choice xmlns:v="urn:schemas-microsoft-com:vml" Requires="v">
                <p:oleObj spid="_x0000_s7172" name="PDF" r:id="rId5" imgW="0" imgH="360" progId="FoxitReader.Document">
                  <p:embed/>
                </p:oleObj>
              </mc:Choice>
              <mc:Fallback>
                <p:oleObj name="PDF" r:id="rId5" imgW="0" imgH="360" progId="FoxitReader.Document">
                  <p:embed/>
                  <p:pic>
                    <p:nvPicPr>
                      <p:cNvPr id="0" name=""/>
                      <p:cNvPicPr/>
                      <p:nvPr/>
                    </p:nvPicPr>
                    <p:blipFill>
                      <a:blip r:embed="rId6"/>
                      <a:stretch>
                        <a:fillRect/>
                      </a:stretch>
                    </p:blipFill>
                    <p:spPr>
                      <a:xfrm>
                        <a:off x="5444975" y="1343025"/>
                        <a:ext cx="6549950" cy="4905374"/>
                      </a:xfrm>
                      <a:prstGeom prst="rect">
                        <a:avLst/>
                      </a:prstGeom>
                    </p:spPr>
                  </p:pic>
                </p:oleObj>
              </mc:Fallback>
            </mc:AlternateContent>
          </a:graphicData>
        </a:graphic>
      </p:graphicFrame>
    </p:spTree>
    <p:extLst>
      <p:ext uri="{BB962C8B-B14F-4D97-AF65-F5344CB8AC3E}">
        <p14:creationId xmlns:p14="http://schemas.microsoft.com/office/powerpoint/2010/main" val="2179194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896</TotalTime>
  <Words>1559</Words>
  <Application>Microsoft Office PowerPoint</Application>
  <PresentationFormat>Widescreen</PresentationFormat>
  <Paragraphs>128</Paragraphs>
  <Slides>22</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Cambria Math</vt:lpstr>
      <vt:lpstr>Century Gothic</vt:lpstr>
      <vt:lpstr>Wingdings 3</vt:lpstr>
      <vt:lpstr>Ion</vt:lpstr>
      <vt:lpstr>Foxit PDF Document</vt:lpstr>
      <vt:lpstr>Applying Open Quantum Systems Techniques to Density Matrix Minimization</vt:lpstr>
      <vt:lpstr>Motivation</vt:lpstr>
      <vt:lpstr>Early DMM</vt:lpstr>
      <vt:lpstr>Purification</vt:lpstr>
      <vt:lpstr>Purification</vt:lpstr>
      <vt:lpstr>Purification</vt:lpstr>
      <vt:lpstr>Purification</vt:lpstr>
      <vt:lpstr>Linear-scaling?</vt:lpstr>
      <vt:lpstr>Bloch’s Method</vt:lpstr>
      <vt:lpstr>Bloch’s Method</vt:lpstr>
      <vt:lpstr>Our DMM</vt:lpstr>
      <vt:lpstr>Our DMM</vt:lpstr>
      <vt:lpstr>Quantum Channel</vt:lpstr>
      <vt:lpstr>Canonical DMM</vt:lpstr>
      <vt:lpstr>Huckel Theory</vt:lpstr>
      <vt:lpstr>Results - CP</vt:lpstr>
      <vt:lpstr>Results - GCP</vt:lpstr>
      <vt:lpstr>Our DMM – applied to mu</vt:lpstr>
      <vt:lpstr>Our DMM – applied to mu</vt:lpstr>
      <vt:lpstr>Conclusion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Open Quantum Systems Techniques to Density Matrix Minimization</dc:title>
  <dc:creator>Jacob Leamer</dc:creator>
  <cp:lastModifiedBy>jacob leamer</cp:lastModifiedBy>
  <cp:revision>37</cp:revision>
  <dcterms:created xsi:type="dcterms:W3CDTF">2019-10-03T10:49:11Z</dcterms:created>
  <dcterms:modified xsi:type="dcterms:W3CDTF">2019-10-04T01:45:20Z</dcterms:modified>
</cp:coreProperties>
</file>