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552" r:id="rId4"/>
    <p:sldId id="612" r:id="rId5"/>
    <p:sldId id="613" r:id="rId6"/>
    <p:sldId id="588" r:id="rId7"/>
    <p:sldId id="614" r:id="rId8"/>
    <p:sldId id="615" r:id="rId9"/>
    <p:sldId id="616" r:id="rId10"/>
    <p:sldId id="591" r:id="rId11"/>
    <p:sldId id="617" r:id="rId12"/>
    <p:sldId id="602" r:id="rId13"/>
    <p:sldId id="605" r:id="rId14"/>
    <p:sldId id="606" r:id="rId15"/>
    <p:sldId id="608" r:id="rId16"/>
    <p:sldId id="610" r:id="rId17"/>
    <p:sldId id="623" r:id="rId18"/>
    <p:sldId id="622" r:id="rId19"/>
    <p:sldId id="618" r:id="rId20"/>
    <p:sldId id="619" r:id="rId21"/>
    <p:sldId id="593" r:id="rId22"/>
    <p:sldId id="620" r:id="rId23"/>
    <p:sldId id="621" r:id="rId24"/>
    <p:sldId id="597" r:id="rId25"/>
    <p:sldId id="595" r:id="rId26"/>
    <p:sldId id="598" r:id="rId27"/>
    <p:sldId id="599" r:id="rId28"/>
    <p:sldId id="587" r:id="rId29"/>
    <p:sldId id="361" r:id="rId30"/>
    <p:sldId id="553" r:id="rId31"/>
    <p:sldId id="554" r:id="rId3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FF"/>
    <a:srgbClr val="FFFF66"/>
    <a:srgbClr val="00CC99"/>
    <a:srgbClr val="FF3399"/>
    <a:srgbClr val="FF505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5095" autoAdjust="0"/>
  </p:normalViewPr>
  <p:slideViewPr>
    <p:cSldViewPr>
      <p:cViewPr varScale="1">
        <p:scale>
          <a:sx n="125" d="100"/>
          <a:sy n="125" d="100"/>
        </p:scale>
        <p:origin x="14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126111B-8A42-4128-808D-6DCE2A33570E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111B-8A42-4128-808D-6DCE2A33570E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531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86BD-5265-4A65-A308-DAD84AC843C6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414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127F3-97D5-4A79-922F-27F7C8261178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635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D5ACE-2FEE-4E54-9785-84C14D703D19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396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CF761-FEE8-4760-86AE-913449729A2D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492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3E9EE-E1DA-4D78-BBAB-EBF045A3ADF8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379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F5A0C-A095-47D4-BEA2-72849594063B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800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3B2A2-A969-4D59-B291-8BC9F926495A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606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606D-EE5E-488F-A56D-36F884F2F90D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083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9BBA9-2311-4547-B617-1C8E3FCE5CAC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247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10EA7-48E2-47A0-AA79-6B19ADACB0E5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572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5EA36-6E51-40CA-9649-8094C0F209D0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764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85C5617-A7BB-4E9A-BE98-C6D4E3826A0F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7.png"/><Relationship Id="rId3" Type="http://schemas.openxmlformats.org/officeDocument/2006/relationships/image" Target="../media/image23.png"/><Relationship Id="rId12" Type="http://schemas.openxmlformats.org/officeDocument/2006/relationships/image" Target="../media/image28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5.png"/><Relationship Id="rId6" Type="http://schemas.openxmlformats.org/officeDocument/2006/relationships/image" Target="../media/image32.png"/><Relationship Id="rId10" Type="http://schemas.openxmlformats.org/officeDocument/2006/relationships/image" Target="../media/image284.png"/><Relationship Id="rId14" Type="http://schemas.openxmlformats.org/officeDocument/2006/relationships/image" Target="../media/image2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7" Type="http://schemas.openxmlformats.org/officeDocument/2006/relationships/image" Target="../media/image28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9" Type="http://schemas.openxmlformats.org/officeDocument/2006/relationships/image" Target="../media/image2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3" Type="http://schemas.openxmlformats.org/officeDocument/2006/relationships/image" Target="../media/image27.png"/><Relationship Id="rId7" Type="http://schemas.openxmlformats.org/officeDocument/2006/relationships/image" Target="../media/image29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9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12" Type="http://schemas.openxmlformats.org/officeDocument/2006/relationships/image" Target="../media/image29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8.png"/><Relationship Id="rId15" Type="http://schemas.openxmlformats.org/officeDocument/2006/relationships/image" Target="../media/image35.png"/><Relationship Id="rId10" Type="http://schemas.openxmlformats.org/officeDocument/2006/relationships/image" Target="../media/image297.png"/><Relationship Id="rId14" Type="http://schemas.openxmlformats.org/officeDocument/2006/relationships/image" Target="../media/image30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6.png"/><Relationship Id="rId4" Type="http://schemas.openxmlformats.org/officeDocument/2006/relationships/image" Target="../media/image30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13" Type="http://schemas.openxmlformats.org/officeDocument/2006/relationships/image" Target="../media/image333.png"/><Relationship Id="rId7" Type="http://schemas.openxmlformats.org/officeDocument/2006/relationships/image" Target="../media/image3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2.png"/><Relationship Id="rId11" Type="http://schemas.openxmlformats.org/officeDocument/2006/relationships/image" Target="../media/image316.png"/><Relationship Id="rId15" Type="http://schemas.openxmlformats.org/officeDocument/2006/relationships/image" Target="../media/image335.png"/><Relationship Id="rId10" Type="http://schemas.openxmlformats.org/officeDocument/2006/relationships/image" Target="../media/image39.png"/><Relationship Id="rId9" Type="http://schemas.openxmlformats.org/officeDocument/2006/relationships/image" Target="../media/image315.png"/><Relationship Id="rId14" Type="http://schemas.openxmlformats.org/officeDocument/2006/relationships/image" Target="../media/image33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4.png"/><Relationship Id="rId12" Type="http://schemas.openxmlformats.org/officeDocument/2006/relationships/image" Target="../media/image3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21.png"/><Relationship Id="rId9" Type="http://schemas.openxmlformats.org/officeDocument/2006/relationships/image" Target="../media/image3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9" Type="http://schemas.openxmlformats.org/officeDocument/2006/relationships/image" Target="../media/image325.png"/><Relationship Id="rId1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2" Type="http://schemas.openxmlformats.org/officeDocument/2006/relationships/image" Target="../media/image33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12" Type="http://schemas.openxmlformats.org/officeDocument/2006/relationships/image" Target="../media/image33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67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.png"/><Relationship Id="rId3" Type="http://schemas.openxmlformats.org/officeDocument/2006/relationships/image" Target="../media/image8.png"/><Relationship Id="rId21" Type="http://schemas.openxmlformats.org/officeDocument/2006/relationships/image" Target="../media/image271.png"/><Relationship Id="rId25" Type="http://schemas.openxmlformats.org/officeDocument/2006/relationships/image" Target="../media/image27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74.png"/><Relationship Id="rId23" Type="http://schemas.openxmlformats.org/officeDocument/2006/relationships/image" Target="../media/image273.png"/><Relationship Id="rId2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5.png"/><Relationship Id="rId10" Type="http://schemas.openxmlformats.org/officeDocument/2006/relationships/image" Target="../media/image170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1.png"/><Relationship Id="rId12" Type="http://schemas.openxmlformats.org/officeDocument/2006/relationships/image" Target="../media/image27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8.png"/><Relationship Id="rId15" Type="http://schemas.openxmlformats.org/officeDocument/2006/relationships/image" Target="../media/image283.png"/><Relationship Id="rId10" Type="http://schemas.openxmlformats.org/officeDocument/2006/relationships/image" Target="../media/image277.png"/><Relationship Id="rId14" Type="http://schemas.openxmlformats.org/officeDocument/2006/relationships/image" Target="../media/image282.png"/><Relationship Id="rId9" Type="http://schemas.openxmlformats.org/officeDocument/2006/relationships/image" Target="../media/image27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770440" cy="1853952"/>
          </a:xfrm>
        </p:spPr>
        <p:txBody>
          <a:bodyPr anchor="ctr"/>
          <a:lstStyle/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Rockwell Extra Bold" pitchFamily="18" charset="0"/>
              </a:rPr>
              <a:t>Diquark relevant studies from Lattice QCD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4988" y="3212976"/>
            <a:ext cx="6624463" cy="262393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 b="1" dirty="0">
                <a:latin typeface="Arial Unicode MS" pitchFamily="34" charset="-122"/>
                <a:ea typeface="Arial Unicode MS" pitchFamily="34" charset="-122"/>
              </a:rPr>
              <a:t>Ying Chen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b="1" dirty="0">
                <a:solidFill>
                  <a:schemeClr val="accent2"/>
                </a:solidFill>
                <a:latin typeface="Arial Unicode MS" pitchFamily="34" charset="-122"/>
                <a:ea typeface="Arial Unicode MS" pitchFamily="34" charset="-122"/>
              </a:rPr>
              <a:t>Institute of High Energy Physics,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b="1" dirty="0">
                <a:solidFill>
                  <a:schemeClr val="accent2"/>
                </a:solidFill>
                <a:latin typeface="Arial Unicode MS" pitchFamily="34" charset="-122"/>
                <a:ea typeface="Arial Unicode MS" pitchFamily="34" charset="-122"/>
              </a:rPr>
              <a:t>Chinese Academy of Sciences, China</a:t>
            </a:r>
          </a:p>
          <a:p>
            <a:pPr eaLnBrk="1" hangingPunct="1">
              <a:lnSpc>
                <a:spcPct val="80000"/>
              </a:lnSpc>
            </a:pPr>
            <a:endParaRPr lang="en-US" altLang="zh-CN" sz="1800" b="1" dirty="0">
              <a:solidFill>
                <a:srgbClr val="00FF00"/>
              </a:solidFill>
              <a:latin typeface="Arial Unicode MS" pitchFamily="34" charset="-122"/>
              <a:ea typeface="Arial Unicode MS" pitchFamily="34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1800" b="1" dirty="0">
                <a:solidFill>
                  <a:srgbClr val="00B050"/>
                </a:solidFill>
                <a:latin typeface="Arial Unicode MS" pitchFamily="34" charset="-122"/>
                <a:ea typeface="Arial Unicode MS" pitchFamily="34" charset="-122"/>
              </a:rPr>
              <a:t>ECT* Workshop, Trento, Italy, Sep. 23-27,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61CB5D-E95E-4AE8-A61E-1C566CDF0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553626"/>
            <a:ext cx="3807977" cy="28803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C0835F-D6CC-4E33-AF42-92190895A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473" y="3444828"/>
            <a:ext cx="3807975" cy="2870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6C06A73-D045-4654-99F1-2CA989A82EC4}"/>
                  </a:ext>
                </a:extLst>
              </p:cNvPr>
              <p:cNvSpPr txBox="1"/>
              <p:nvPr/>
            </p:nvSpPr>
            <p:spPr>
              <a:xfrm>
                <a:off x="691754" y="989178"/>
                <a:ext cx="4038670" cy="609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(0)−4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6C06A73-D045-4654-99F1-2CA989A82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54" y="989178"/>
                <a:ext cx="4038670" cy="6095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08975DD-C41B-42A8-A473-6AFB256EC990}"/>
                  </a:ext>
                </a:extLst>
              </p:cNvPr>
              <p:cNvSpPr txBox="1"/>
              <p:nvPr/>
            </p:nvSpPr>
            <p:spPr>
              <a:xfrm>
                <a:off x="1175850" y="2867996"/>
                <a:ext cx="3058658" cy="670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=1.267,  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=92.4,  </m:t>
                      </m:r>
                    </m:oMath>
                  </m:oMathPara>
                </a14:m>
                <a:endParaRPr lang="en-US" altLang="zh-CN" sz="18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1800" b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  for hyperon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08975DD-C41B-42A8-A473-6AFB256EC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50" y="2867996"/>
                <a:ext cx="3058658" cy="670440"/>
              </a:xfrm>
              <a:prstGeom prst="rect">
                <a:avLst/>
              </a:prstGeom>
              <a:blipFill>
                <a:blip r:embed="rId11"/>
                <a:stretch>
                  <a:fillRect b="-1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53B4414-9216-4E5E-A46F-A4DCD1A6DB27}"/>
                  </a:ext>
                </a:extLst>
              </p:cNvPr>
              <p:cNvSpPr txBox="1"/>
              <p:nvPr/>
            </p:nvSpPr>
            <p:spPr>
              <a:xfrm>
                <a:off x="688121" y="1689023"/>
                <a:ext cx="4034117" cy="609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(0)−4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53B4414-9216-4E5E-A46F-A4DCD1A6D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21" y="1689023"/>
                <a:ext cx="4034117" cy="6095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69E562-DB94-41BE-9ED1-756812E31150}"/>
                  </a:ext>
                </a:extLst>
              </p:cNvPr>
              <p:cNvSpPr txBox="1"/>
              <p:nvPr/>
            </p:nvSpPr>
            <p:spPr>
              <a:xfrm>
                <a:off x="721052" y="4005458"/>
                <a:ext cx="3687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=140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𝑀𝑒𝑉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=953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69E562-DB94-41BE-9ED1-756812E31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52" y="4005458"/>
                <a:ext cx="3687420" cy="276999"/>
              </a:xfrm>
              <a:prstGeom prst="rect">
                <a:avLst/>
              </a:prstGeom>
              <a:blipFill>
                <a:blip r:embed="rId12"/>
                <a:stretch>
                  <a:fillRect l="-82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F1B3192-31FF-42C9-9515-6C7A3A94FE8F}"/>
                  </a:ext>
                </a:extLst>
              </p:cNvPr>
              <p:cNvSpPr txBox="1"/>
              <p:nvPr/>
            </p:nvSpPr>
            <p:spPr>
              <a:xfrm>
                <a:off x="721052" y="4463095"/>
                <a:ext cx="37973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=140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𝑀𝑒𝑉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=1183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F1B3192-31FF-42C9-9515-6C7A3A94F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52" y="4463095"/>
                <a:ext cx="3797322" cy="276999"/>
              </a:xfrm>
              <a:prstGeom prst="rect">
                <a:avLst/>
              </a:prstGeom>
              <a:blipFill>
                <a:blip r:embed="rId13"/>
                <a:stretch>
                  <a:fillRect l="-803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F09E3BB-5473-4028-A7E9-E4F5E3CD8782}"/>
                  </a:ext>
                </a:extLst>
              </p:cNvPr>
              <p:cNvSpPr txBox="1"/>
              <p:nvPr/>
            </p:nvSpPr>
            <p:spPr>
              <a:xfrm>
                <a:off x="798093" y="5168977"/>
                <a:ext cx="3277436" cy="1200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272</m:t>
                    </m:r>
                    <m:d>
                      <m:dPr>
                        <m:ctrlP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(c005)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304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108</m:t>
                        </m:r>
                      </m:e>
                    </m:d>
                    <m:r>
                      <a:rPr lang="en-US" altLang="zh-CN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(c02)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292</m:t>
                    </m:r>
                    <m:r>
                      <a:rPr lang="en-US" altLang="zh-CN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(expt. )</a:t>
                </a:r>
              </a:p>
              <a:p>
                <a:endParaRPr lang="en-US" altLang="zh-CN" b="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F09E3BB-5473-4028-A7E9-E4F5E3CD8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93" y="5168977"/>
                <a:ext cx="3277436" cy="1200329"/>
              </a:xfrm>
              <a:prstGeom prst="rect">
                <a:avLst/>
              </a:prstGeom>
              <a:blipFill>
                <a:blip r:embed="rId14"/>
                <a:stretch>
                  <a:fillRect l="-2602" t="-6599" r="-3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1CD69147-5DD1-44AD-AF12-E1D9EECBAFE5}"/>
              </a:ext>
            </a:extLst>
          </p:cNvPr>
          <p:cNvSpPr txBox="1"/>
          <p:nvPr/>
        </p:nvSpPr>
        <p:spPr>
          <a:xfrm>
            <a:off x="433501" y="590071"/>
            <a:ext cx="457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chiral extrapolation based on </a:t>
            </a:r>
            <a:r>
              <a:rPr lang="en-US" altLang="zh-CN" sz="1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ChPT</a:t>
            </a: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zh-CN" altLang="en-US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923585A-BD1E-4AE4-AFD1-FB0FAE76FC1F}"/>
              </a:ext>
            </a:extLst>
          </p:cNvPr>
          <p:cNvSpPr txBox="1"/>
          <p:nvPr/>
        </p:nvSpPr>
        <p:spPr>
          <a:xfrm>
            <a:off x="348565" y="2385185"/>
            <a:ext cx="507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Practically, we use the following parameters</a:t>
            </a:r>
            <a:endParaRPr lang="zh-CN" altLang="en-US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5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DB0544C-FD3A-4BEF-B6E2-E7A3FAB08B71}"/>
              </a:ext>
            </a:extLst>
          </p:cNvPr>
          <p:cNvSpPr txBox="1"/>
          <p:nvPr/>
        </p:nvSpPr>
        <p:spPr>
          <a:xfrm>
            <a:off x="539552" y="385756"/>
            <a:ext cx="4341253" cy="400110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 effective masses of quarks 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CF9649-07E5-4064-9FA3-C60BFDCCB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533" y="2286114"/>
            <a:ext cx="3240162" cy="2840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550FBAB-BDE1-4D16-9893-ED9F67B9C262}"/>
                  </a:ext>
                </a:extLst>
              </p:cNvPr>
              <p:cNvSpPr txBox="1"/>
              <p:nvPr/>
            </p:nvSpPr>
            <p:spPr>
              <a:xfrm>
                <a:off x="2000084" y="4307636"/>
                <a:ext cx="2504596" cy="629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bSup>
                        <m:sSubSup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  <m:sup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𝒆𝒇𝒇</m:t>
                          </m:r>
                        </m:sup>
                      </m:sSubSup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1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sz="1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550FBAB-BDE1-4D16-9893-ED9F67B9C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84" y="4307636"/>
                <a:ext cx="2504596" cy="6290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A3FA4FC-3640-49F3-932D-016FE411765E}"/>
                  </a:ext>
                </a:extLst>
              </p:cNvPr>
              <p:cNvSpPr txBox="1"/>
              <p:nvPr/>
            </p:nvSpPr>
            <p:spPr>
              <a:xfrm>
                <a:off x="1043608" y="2629552"/>
                <a:ext cx="4835106" cy="682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𝑻𝒓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  <m:d>
                                <m:dPr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18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acc>
                                <m:accPr>
                                  <m:chr m:val="̅"/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𝝍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𝑻𝒓</m:t>
                          </m:r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1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18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A3FA4FC-3640-49F3-932D-016FE4117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629552"/>
                <a:ext cx="4835106" cy="6827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3207EB8-C395-4E51-9443-A95B86E3D033}"/>
              </a:ext>
            </a:extLst>
          </p:cNvPr>
          <p:cNvSpPr txBox="1"/>
          <p:nvPr/>
        </p:nvSpPr>
        <p:spPr>
          <a:xfrm>
            <a:off x="822955" y="2016994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Considering the correlator of quark fields 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5A82D61-3457-4632-BF65-B13DE2715608}"/>
              </a:ext>
            </a:extLst>
          </p:cNvPr>
          <p:cNvSpPr txBox="1"/>
          <p:nvPr/>
        </p:nvSpPr>
        <p:spPr>
          <a:xfrm>
            <a:off x="759083" y="351327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In order to explore its time dependence, 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we define the effective mass function,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E815C3-CF7A-4774-94C4-D02466379700}"/>
              </a:ext>
            </a:extLst>
          </p:cNvPr>
          <p:cNvSpPr txBox="1"/>
          <p:nvPr/>
        </p:nvSpPr>
        <p:spPr>
          <a:xfrm>
            <a:off x="756138" y="5225543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This implies that 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55E42BC-CB50-49F5-BD8D-7CBBEB5D0D4E}"/>
                  </a:ext>
                </a:extLst>
              </p:cNvPr>
              <p:cNvSpPr txBox="1"/>
              <p:nvPr/>
            </p:nvSpPr>
            <p:spPr>
              <a:xfrm>
                <a:off x="2703674" y="5733256"/>
                <a:ext cx="3525581" cy="425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55E42BC-CB50-49F5-BD8D-7CBBEB5D0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674" y="5733256"/>
                <a:ext cx="3525581" cy="4254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0619D58-DD8B-49C8-8BC8-C7A276B5632B}"/>
                  </a:ext>
                </a:extLst>
              </p:cNvPr>
              <p:cNvSpPr/>
              <p:nvPr/>
            </p:nvSpPr>
            <p:spPr>
              <a:xfrm>
                <a:off x="845515" y="875245"/>
                <a:ext cx="754319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Instead of studying the mass function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full quark propagator in momentum space, we introduce the effective mass of a quark which is derived as follows (in 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Landau gauge</a:t>
                </a: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  <a:endParaRPr lang="zh-CN" alt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0619D58-DD8B-49C8-8BC8-C7A276B56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15" y="875245"/>
                <a:ext cx="7543192" cy="923330"/>
              </a:xfrm>
              <a:prstGeom prst="rect">
                <a:avLst/>
              </a:prstGeom>
              <a:blipFill>
                <a:blip r:embed="rId10"/>
                <a:stretch>
                  <a:fillRect l="-728" t="-3974" r="-1293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9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73CB111-6532-432D-9681-0E6A6135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526" y="1081375"/>
            <a:ext cx="3294165" cy="30492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7263AF-EA4D-4B27-B1AB-5E26E31AF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4" y="1532361"/>
            <a:ext cx="4392488" cy="2339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10863CB-71D9-47D2-9D17-88DF22955F09}"/>
                  </a:ext>
                </a:extLst>
              </p:cNvPr>
              <p:cNvSpPr/>
              <p:nvPr/>
            </p:nvSpPr>
            <p:spPr>
              <a:xfrm>
                <a:off x="575892" y="325047"/>
                <a:ext cx="7470315" cy="948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Quark masses for various valence quark masses on all three ensembles. The ﬁrst line is a linear extrapolation in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zh-CN" altLang="en-US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the chiral limit with the lowest four quark masses</a:t>
                </a:r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10863CB-71D9-47D2-9D17-88DF22955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92" y="325047"/>
                <a:ext cx="7470315" cy="948337"/>
              </a:xfrm>
              <a:prstGeom prst="rect">
                <a:avLst/>
              </a:prstGeom>
              <a:blipFill>
                <a:blip r:embed="rId7"/>
                <a:stretch>
                  <a:fillRect l="-653" t="-3205" b="-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1DC732B-ADF8-462E-A5A4-5DA83A3DF54C}"/>
                  </a:ext>
                </a:extLst>
              </p:cNvPr>
              <p:cNvSpPr txBox="1"/>
              <p:nvPr/>
            </p:nvSpPr>
            <p:spPr>
              <a:xfrm>
                <a:off x="1381577" y="4901715"/>
                <a:ext cx="2991203" cy="906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𝟒𝟐𝟕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e>
                      </m:d>
                    </m:oMath>
                  </m:oMathPara>
                </a14:m>
                <a:endParaRPr lang="en-US" altLang="zh-CN" sz="1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𝟒𝟏𝟑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𝟎𝟎𝟒</m:t>
                          </m:r>
                        </m:e>
                      </m:d>
                    </m:oMath>
                  </m:oMathPara>
                </a14:m>
                <a:endParaRPr lang="en-US" altLang="zh-CN" sz="1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𝟒𝟗𝟐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𝟎𝟐</m:t>
                          </m:r>
                        </m:e>
                      </m:d>
                    </m:oMath>
                  </m:oMathPara>
                </a14:m>
                <a:endParaRPr lang="zh-CN" altLang="en-US" sz="18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1DC732B-ADF8-462E-A5A4-5DA83A3DF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77" y="4901715"/>
                <a:ext cx="2991203" cy="906017"/>
              </a:xfrm>
              <a:prstGeom prst="rect">
                <a:avLst/>
              </a:prstGeom>
              <a:blipFill>
                <a:blip r:embed="rId8"/>
                <a:stretch>
                  <a:fillRect l="-1429" b="-6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D47CE506-7776-425A-A444-3A0E8F8F1AF1}"/>
              </a:ext>
            </a:extLst>
          </p:cNvPr>
          <p:cNvSpPr txBox="1"/>
          <p:nvPr/>
        </p:nvSpPr>
        <p:spPr>
          <a:xfrm>
            <a:off x="581131" y="4093147"/>
            <a:ext cx="7276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The  sea quark masses in ensembles c005 and f004 are similar, 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while sea quark mass of c02 is heavier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FBF5E73-8258-4257-8C47-69F096EDC3D3}"/>
              </a:ext>
            </a:extLst>
          </p:cNvPr>
          <p:cNvSpPr txBox="1"/>
          <p:nvPr/>
        </p:nvSpPr>
        <p:spPr>
          <a:xfrm>
            <a:off x="1362367" y="6085014"/>
            <a:ext cx="65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altLang="zh-CN" sz="1800" b="0" i="1" dirty="0">
              <a:latin typeface="Cambria Math" panose="02040503050406030204" pitchFamily="18" charset="0"/>
            </a:endParaRPr>
          </a:p>
          <a:p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06EE926-E642-45BB-8819-229821F56C29}"/>
              </a:ext>
            </a:extLst>
          </p:cNvPr>
          <p:cNvSpPr/>
          <p:nvPr/>
        </p:nvSpPr>
        <p:spPr bwMode="auto">
          <a:xfrm>
            <a:off x="755576" y="2786115"/>
            <a:ext cx="4392488" cy="305823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6C65119-3041-46AA-93AE-0620DE56CF03}"/>
                  </a:ext>
                </a:extLst>
              </p:cNvPr>
              <p:cNvSpPr txBox="1"/>
              <p:nvPr/>
            </p:nvSpPr>
            <p:spPr>
              <a:xfrm>
                <a:off x="5095016" y="4964503"/>
                <a:ext cx="3072957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𝟓𝟖𝟔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e>
                      </m:d>
                    </m:oMath>
                  </m:oMathPara>
                </a14:m>
                <a:endParaRPr lang="en-US" altLang="zh-CN" sz="1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𝟔𝟎𝟑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𝑴𝒆𝑽</m:t>
                    </m:r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𝟎𝟎𝟒</m:t>
                        </m:r>
                      </m:e>
                    </m:d>
                  </m:oMath>
                </a14:m>
                <a:r>
                  <a:rPr lang="en-US" altLang="zh-CN" sz="1800" b="1" dirty="0">
                    <a:solidFill>
                      <a:srgbClr val="FF0000"/>
                    </a:solidFill>
                  </a:rPr>
                  <a:t> </a:t>
                </a:r>
                <a:endParaRPr lang="en-US" altLang="zh-CN" sz="1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𝟓𝟕𝟓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𝟎𝟎𝟒</m:t>
                          </m:r>
                        </m:e>
                      </m:d>
                    </m:oMath>
                  </m:oMathPara>
                </a14:m>
                <a:endParaRPr lang="en-US" altLang="zh-CN" sz="18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6C65119-3041-46AA-93AE-0620DE56C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016" y="4964503"/>
                <a:ext cx="3072957" cy="1107996"/>
              </a:xfrm>
              <a:prstGeom prst="rect">
                <a:avLst/>
              </a:prstGeom>
              <a:blipFill>
                <a:blip r:embed="rId9"/>
                <a:stretch>
                  <a:fillRect l="-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BEAFA8E-1D5E-4A2C-9BCB-101C60851C87}"/>
              </a:ext>
            </a:extLst>
          </p:cNvPr>
          <p:cNvCxnSpPr/>
          <p:nvPr/>
        </p:nvCxnSpPr>
        <p:spPr bwMode="auto">
          <a:xfrm>
            <a:off x="5148064" y="3091938"/>
            <a:ext cx="864096" cy="1921238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2516EC9-3D99-4E27-AC96-FEAE443C507E}"/>
              </a:ext>
            </a:extLst>
          </p:cNvPr>
          <p:cNvSpPr txBox="1"/>
          <p:nvPr/>
        </p:nvSpPr>
        <p:spPr>
          <a:xfrm>
            <a:off x="539552" y="5863489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Note that our light sea quark masses are still heavier than physical 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light quark masses.  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24BCEFE-DD99-4BCB-86DA-E93315000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67" y="3933056"/>
            <a:ext cx="3362733" cy="2496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33D7270-B58E-446C-987F-E69C4AEC6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873655"/>
            <a:ext cx="5904656" cy="22673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F377AA6-ABEC-432E-A4DF-FAAAAFD5679C}"/>
              </a:ext>
            </a:extLst>
          </p:cNvPr>
          <p:cNvSpPr txBox="1"/>
          <p:nvPr/>
        </p:nvSpPr>
        <p:spPr>
          <a:xfrm>
            <a:off x="288873" y="338114"/>
            <a:ext cx="4568879" cy="400110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The effective masses of diquarks 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8EE4B55-F85E-47BD-B142-3A3E55435A71}"/>
                  </a:ext>
                </a:extLst>
              </p:cNvPr>
              <p:cNvSpPr txBox="1"/>
              <p:nvPr/>
            </p:nvSpPr>
            <p:spPr>
              <a:xfrm>
                <a:off x="1691680" y="3210774"/>
                <a:ext cx="2574103" cy="652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bSup>
                        <m:sSubSup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p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𝒆𝒇𝒇</m:t>
                          </m:r>
                        </m:sup>
                      </m:sSubSup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1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18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8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𝑱</m:t>
                                      </m:r>
                                    </m:e>
                                    <m:sup>
                                      <m:r>
                                        <a:rPr lang="en-US" altLang="zh-CN" sz="18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18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8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𝑱</m:t>
                                      </m:r>
                                    </m:e>
                                    <m:sup>
                                      <m:r>
                                        <a:rPr lang="en-US" altLang="zh-CN" sz="18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sz="18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8EE4B55-F85E-47BD-B142-3A3E5543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210774"/>
                <a:ext cx="2574103" cy="6524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C84B811-1D61-4133-B181-8A9952C57C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1531" y="3214854"/>
            <a:ext cx="2376264" cy="18192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97AAA8-6454-4302-97DC-A3A2ABD4B3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4941168"/>
            <a:ext cx="2376264" cy="182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8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18A10F7-C40C-4F50-9C81-EDCF94E7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48680"/>
            <a:ext cx="5112568" cy="180471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0F1AC98-9A63-4C8A-A493-A6A6006EE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511864"/>
            <a:ext cx="5055077" cy="18342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4864DE-9CF3-4EA9-AD49-37479EC8C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982" y="4581128"/>
            <a:ext cx="5112568" cy="18452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ACB3EE6-D341-4AE0-8941-B10D8EDED7F6}"/>
              </a:ext>
            </a:extLst>
          </p:cNvPr>
          <p:cNvSpPr txBox="1"/>
          <p:nvPr/>
        </p:nvSpPr>
        <p:spPr>
          <a:xfrm>
            <a:off x="702473" y="130773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C005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BA9F52-5942-4ECF-8F8A-2186DE58738E}"/>
              </a:ext>
            </a:extLst>
          </p:cNvPr>
          <p:cNvSpPr txBox="1"/>
          <p:nvPr/>
        </p:nvSpPr>
        <p:spPr>
          <a:xfrm>
            <a:off x="779416" y="3198166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C02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B59A4C-35A9-4BED-96EB-44D0FB7A9F9A}"/>
              </a:ext>
            </a:extLst>
          </p:cNvPr>
          <p:cNvSpPr txBox="1"/>
          <p:nvPr/>
        </p:nvSpPr>
        <p:spPr>
          <a:xfrm>
            <a:off x="779416" y="494116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Cf004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12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90D4DE2-6E0A-4437-B69B-658B2FDBDC2F}"/>
                  </a:ext>
                </a:extLst>
              </p:cNvPr>
              <p:cNvSpPr txBox="1"/>
              <p:nvPr/>
            </p:nvSpPr>
            <p:spPr>
              <a:xfrm>
                <a:off x="1434625" y="1277980"/>
                <a:ext cx="3100784" cy="834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𝟕𝟐𝟓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e>
                      </m:d>
                    </m:oMath>
                  </m:oMathPara>
                </a14:m>
                <a:endParaRPr lang="en-US" altLang="zh-CN" sz="1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𝟔𝟗𝟎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𝟒𝟕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𝟎𝟎𝟒</m:t>
                          </m:r>
                        </m:e>
                      </m:d>
                    </m:oMath>
                  </m:oMathPara>
                </a14:m>
                <a:endParaRPr lang="en-US" altLang="zh-CN" sz="1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𝟕𝟗𝟕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𝟎𝟐</m:t>
                          </m:r>
                        </m:e>
                      </m:d>
                    </m:oMath>
                  </m:oMathPara>
                </a14:m>
                <a:endParaRPr lang="zh-CN" altLang="en-US" sz="18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90D4DE2-6E0A-4437-B69B-658B2FDBD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625" y="1277980"/>
                <a:ext cx="3100784" cy="834652"/>
              </a:xfrm>
              <a:prstGeom prst="rect">
                <a:avLst/>
              </a:prstGeom>
              <a:blipFill>
                <a:blip r:embed="rId10"/>
                <a:stretch>
                  <a:fillRect l="-1179" b="-5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5F62704-A614-4FC5-825C-7290DFC88CD5}"/>
                  </a:ext>
                </a:extLst>
              </p:cNvPr>
              <p:cNvSpPr txBox="1"/>
              <p:nvPr/>
            </p:nvSpPr>
            <p:spPr>
              <a:xfrm>
                <a:off x="5004048" y="1310103"/>
                <a:ext cx="320466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𝟏𝟎𝟐𝟐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𝟒𝟒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e>
                      </m:d>
                    </m:oMath>
                  </m:oMathPara>
                </a14:m>
                <a:endParaRPr lang="en-US" altLang="zh-CN" sz="1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sSup>
                          <m:sSupPr>
                            <m:ctrlP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𝟗𝟗𝟎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</m:d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𝑴𝒆𝑽</m:t>
                    </m:r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𝟎𝟎𝟒</m:t>
                        </m:r>
                      </m:e>
                    </m:d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 </a:t>
                </a:r>
                <a:endParaRPr lang="en-US" altLang="zh-CN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𝟏𝟏𝟐𝟕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𝟎𝟐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18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5F62704-A614-4FC5-825C-7290DFC8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310103"/>
                <a:ext cx="3204660" cy="830997"/>
              </a:xfrm>
              <a:prstGeom prst="rect">
                <a:avLst/>
              </a:prstGeom>
              <a:blipFill>
                <a:blip r:embed="rId11"/>
                <a:stretch>
                  <a:fillRect l="-760" b="-66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4886E12-0510-4EB7-9ACE-6AAFD9AC24AC}"/>
                  </a:ext>
                </a:extLst>
              </p:cNvPr>
              <p:cNvSpPr txBox="1"/>
              <p:nvPr/>
            </p:nvSpPr>
            <p:spPr>
              <a:xfrm>
                <a:off x="827584" y="694643"/>
                <a:ext cx="5307800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After chiral extrapolation linearly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we get</a:t>
                </a:r>
                <a:endParaRPr lang="zh-CN" alt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4886E12-0510-4EB7-9ACE-6AAFD9AC2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94643"/>
                <a:ext cx="5307800" cy="375552"/>
              </a:xfrm>
              <a:prstGeom prst="rect">
                <a:avLst/>
              </a:prstGeom>
              <a:blipFill>
                <a:blip r:embed="rId12"/>
                <a:stretch>
                  <a:fillRect l="-1034" t="-6452" r="-115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38C91D7-8E0B-4230-91E2-2F65C54C36B4}"/>
                  </a:ext>
                </a:extLst>
              </p:cNvPr>
              <p:cNvSpPr/>
              <p:nvPr/>
            </p:nvSpPr>
            <p:spPr>
              <a:xfrm>
                <a:off x="542469" y="2708920"/>
                <a:ext cx="6998006" cy="401648"/>
              </a:xfrm>
              <a:prstGeom prst="rect">
                <a:avLst/>
              </a:prstGeom>
              <a:solidFill>
                <a:srgbClr val="FFFF00">
                  <a:alpha val="44000"/>
                </a:srgb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diquark mass difference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endParaRPr lang="zh-CN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38C91D7-8E0B-4230-91E2-2F65C54C3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69" y="2708920"/>
                <a:ext cx="6998006" cy="401648"/>
              </a:xfrm>
              <a:prstGeom prst="rect">
                <a:avLst/>
              </a:prstGeom>
              <a:blipFill>
                <a:blip r:embed="rId13"/>
                <a:stretch>
                  <a:fillRect l="-958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5082484-7083-449C-82F6-591416EEDB19}"/>
                  </a:ext>
                </a:extLst>
              </p:cNvPr>
              <p:cNvSpPr/>
              <p:nvPr/>
            </p:nvSpPr>
            <p:spPr>
              <a:xfrm>
                <a:off x="755576" y="3212976"/>
                <a:ext cx="7632848" cy="1377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Diquark correlations come from spin dependent forces. </a:t>
                </a:r>
                <a:endParaRPr lang="en-US" altLang="zh-CN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altLang="zh-CN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CN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expected to scale like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 large quark mass</a:t>
                </a: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chiral limit, the mass diﬀerence goes to a constant.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Ansatz for diquarks composed of two degenerate quarks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5082484-7083-449C-82F6-591416EED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12976"/>
                <a:ext cx="7632848" cy="1377493"/>
              </a:xfrm>
              <a:prstGeom prst="rect">
                <a:avLst/>
              </a:prstGeom>
              <a:blipFill>
                <a:blip r:embed="rId14"/>
                <a:stretch>
                  <a:fillRect l="-559" t="-2212" b="-7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04FFCA9C-B5CD-4173-895C-8C1A887ED2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85017" y="4941168"/>
            <a:ext cx="23336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7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13881B-AE9F-44AB-845C-8B48DD5D5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836712"/>
            <a:ext cx="4392488" cy="2981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0FF63B2-B362-43DC-91B1-29E024D24FB3}"/>
                  </a:ext>
                </a:extLst>
              </p:cNvPr>
              <p:cNvSpPr/>
              <p:nvPr/>
            </p:nvSpPr>
            <p:spPr>
              <a:xfrm>
                <a:off x="971600" y="4084860"/>
                <a:ext cx="7704856" cy="2214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zh-CN" alt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 straight line </a:t>
                </a:r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zh-CN" altLang="en-US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linear extrapolation </a:t>
                </a:r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zh-CN" alt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 the     </a:t>
                </a:r>
                <a:endParaRPr lang="en-US" altLang="zh-CN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chiral limit </a:t>
                </a:r>
                <a:r>
                  <a:rPr lang="zh-CN" altLang="en-US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 the lowest four data points</a:t>
                </a:r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altLang="zh-CN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zh-CN" altLang="en-US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blue straight line </a:t>
                </a:r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uses the lowest ﬁve data points. </a:t>
                </a:r>
                <a:endParaRPr lang="en-US" altLang="zh-CN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zh-CN" altLang="en-US" sz="1800" b="1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magenta curve</a:t>
                </a:r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ﬁt using  </a:t>
                </a:r>
                <a:endParaRPr lang="en-US" altLang="zh-CN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altLang="zh-CN" sz="1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altLang="zh-CN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CN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  <m:sup>
                            <m:r>
                              <a:rPr lang="en-US" altLang="zh-CN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endParaRPr lang="en-US" altLang="zh-CN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to the lowest ﬁve points.</a:t>
                </a:r>
                <a:endParaRPr lang="en-US" altLang="zh-CN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Different extrapolations give compatible results. </a:t>
                </a:r>
                <a:endParaRPr lang="zh-CN" alt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0FF63B2-B362-43DC-91B1-29E024D24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84860"/>
                <a:ext cx="7704856" cy="2214902"/>
              </a:xfrm>
              <a:prstGeom prst="rect">
                <a:avLst/>
              </a:prstGeom>
              <a:blipFill>
                <a:blip r:embed="rId6"/>
                <a:stretch>
                  <a:fillRect l="-475" t="-1377" b="-3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56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172607D-9B6C-49C3-AF27-6BB1871DC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92696"/>
            <a:ext cx="4248472" cy="29526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96344D2-E5F4-4F24-89D4-BD726F89F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556792"/>
            <a:ext cx="2171700" cy="885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0060F79-FE5A-4C8E-B4A9-5A8E9068885B}"/>
                  </a:ext>
                </a:extLst>
              </p:cNvPr>
              <p:cNvSpPr/>
              <p:nvPr/>
            </p:nvSpPr>
            <p:spPr>
              <a:xfrm>
                <a:off x="683568" y="3974191"/>
                <a:ext cx="7992888" cy="1484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altLang="zh-CN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CN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seems insensitive to sea quark masses and </a:t>
                </a:r>
              </a:p>
              <a:p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the discretization uncertainty is smaller than the statistical errors;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 we using a universal function form (in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sub>
                      <m:sup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to fit the results of the three ensemble </a:t>
                </a:r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altLang="zh-CN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Finally, we get 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0060F79-FE5A-4C8E-B4A9-5A8E90688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974191"/>
                <a:ext cx="7992888" cy="1484765"/>
              </a:xfrm>
              <a:prstGeom prst="rect">
                <a:avLst/>
              </a:prstGeom>
              <a:blipFill>
                <a:blip r:embed="rId4"/>
                <a:stretch>
                  <a:fillRect l="-458" t="-2469" b="-6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2752607-D983-428A-BE20-E759D51734E2}"/>
                  </a:ext>
                </a:extLst>
              </p:cNvPr>
              <p:cNvSpPr/>
              <p:nvPr/>
            </p:nvSpPr>
            <p:spPr>
              <a:xfrm>
                <a:off x="1979712" y="5489752"/>
                <a:ext cx="4617674" cy="401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𝟐𝟖𝟓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d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</m:d>
                      <m:r>
                        <a:rPr lang="en-US" altLang="zh-CN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2752607-D983-428A-BE20-E759D5173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489752"/>
                <a:ext cx="4617674" cy="401648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090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6C7EE3D-8351-46BC-BB69-260EED76524D}"/>
              </a:ext>
            </a:extLst>
          </p:cNvPr>
          <p:cNvSpPr/>
          <p:nvPr/>
        </p:nvSpPr>
        <p:spPr>
          <a:xfrm>
            <a:off x="611560" y="422201"/>
            <a:ext cx="3355406" cy="400110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Final results in this part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3BEA7C0-2E3F-4141-8F2D-2DE3DB8473C5}"/>
                  </a:ext>
                </a:extLst>
              </p:cNvPr>
              <p:cNvSpPr txBox="1"/>
              <p:nvPr/>
            </p:nvSpPr>
            <p:spPr>
              <a:xfrm>
                <a:off x="1327201" y="3204301"/>
                <a:ext cx="3100784" cy="834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𝟕𝟐𝟓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e>
                      </m:d>
                    </m:oMath>
                  </m:oMathPara>
                </a14:m>
                <a:endParaRPr lang="en-US" altLang="zh-CN" sz="1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𝟔𝟗𝟎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𝟒𝟕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𝟎𝟎𝟒</m:t>
                          </m:r>
                        </m:e>
                      </m:d>
                    </m:oMath>
                  </m:oMathPara>
                </a14:m>
                <a:endParaRPr lang="en-US" altLang="zh-CN" sz="1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𝟕𝟗𝟕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𝟎𝟐</m:t>
                          </m:r>
                        </m:e>
                      </m:d>
                    </m:oMath>
                  </m:oMathPara>
                </a14:m>
                <a:endParaRPr lang="zh-CN" altLang="en-US" sz="18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3BEA7C0-2E3F-4141-8F2D-2DE3DB847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01" y="3204301"/>
                <a:ext cx="3100784" cy="834652"/>
              </a:xfrm>
              <a:prstGeom prst="rect">
                <a:avLst/>
              </a:prstGeom>
              <a:blipFill>
                <a:blip r:embed="rId6"/>
                <a:stretch>
                  <a:fillRect l="-1378" b="-5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CCE5875-CDB0-4283-A4A4-88F97BB63000}"/>
                  </a:ext>
                </a:extLst>
              </p:cNvPr>
              <p:cNvSpPr txBox="1"/>
              <p:nvPr/>
            </p:nvSpPr>
            <p:spPr>
              <a:xfrm>
                <a:off x="4716016" y="3230513"/>
                <a:ext cx="320466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𝟏𝟎𝟐𝟐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𝟒𝟒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e>
                      </m:d>
                    </m:oMath>
                  </m:oMathPara>
                </a14:m>
                <a:endParaRPr lang="en-US" altLang="zh-CN" sz="1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sSup>
                          <m:sSupPr>
                            <m:ctrlP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𝟗𝟗𝟎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</m:d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𝑴𝒆𝑽</m:t>
                    </m:r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𝟎𝟎𝟒</m:t>
                        </m:r>
                      </m:e>
                    </m:d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 </a:t>
                </a:r>
                <a:endParaRPr lang="en-US" altLang="zh-CN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𝟏𝟏𝟐𝟕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𝟎𝟐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18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CCE5875-CDB0-4283-A4A4-88F97BB63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230513"/>
                <a:ext cx="3204660" cy="830997"/>
              </a:xfrm>
              <a:prstGeom prst="rect">
                <a:avLst/>
              </a:prstGeom>
              <a:blipFill>
                <a:blip r:embed="rId7"/>
                <a:stretch>
                  <a:fillRect l="-762" b="-66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6FB7D79-84D1-4081-A29E-625A77EA074A}"/>
                  </a:ext>
                </a:extLst>
              </p:cNvPr>
              <p:cNvSpPr txBox="1"/>
              <p:nvPr/>
            </p:nvSpPr>
            <p:spPr>
              <a:xfrm>
                <a:off x="1234719" y="1557342"/>
                <a:ext cx="2991203" cy="906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𝟒𝟐𝟕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e>
                      </m:d>
                    </m:oMath>
                  </m:oMathPara>
                </a14:m>
                <a:endParaRPr lang="en-US" altLang="zh-CN" sz="1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𝟒𝟏𝟑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𝟎𝟎𝟒</m:t>
                          </m:r>
                        </m:e>
                      </m:d>
                    </m:oMath>
                  </m:oMathPara>
                </a14:m>
                <a:endParaRPr lang="en-US" altLang="zh-CN" sz="1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𝟒𝟗𝟐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𝟎𝟐</m:t>
                          </m:r>
                        </m:e>
                      </m:d>
                    </m:oMath>
                  </m:oMathPara>
                </a14:m>
                <a:endParaRPr lang="zh-CN" altLang="en-US" sz="18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6FB7D79-84D1-4081-A29E-625A77EA0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719" y="1557342"/>
                <a:ext cx="2991203" cy="906017"/>
              </a:xfrm>
              <a:prstGeom prst="rect">
                <a:avLst/>
              </a:prstGeom>
              <a:blipFill>
                <a:blip r:embed="rId8"/>
                <a:stretch>
                  <a:fillRect l="-1429" b="-6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42AE6AE-7DA2-43A1-8AC3-FC51556D67D9}"/>
                  </a:ext>
                </a:extLst>
              </p:cNvPr>
              <p:cNvSpPr txBox="1"/>
              <p:nvPr/>
            </p:nvSpPr>
            <p:spPr>
              <a:xfrm>
                <a:off x="4716016" y="1631369"/>
                <a:ext cx="307295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𝟓𝟖𝟔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e>
                      </m:d>
                    </m:oMath>
                  </m:oMathPara>
                </a14:m>
                <a:endParaRPr lang="en-US" altLang="zh-CN" sz="1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𝟔𝟎𝟑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𝑴𝒆𝑽</m:t>
                    </m:r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𝟎𝟎𝟒</m:t>
                        </m:r>
                      </m:e>
                    </m:d>
                  </m:oMath>
                </a14:m>
                <a:r>
                  <a:rPr lang="en-US" altLang="zh-CN" sz="1800" b="1" dirty="0">
                    <a:solidFill>
                      <a:srgbClr val="FF0000"/>
                    </a:solidFill>
                  </a:rPr>
                  <a:t> </a:t>
                </a:r>
                <a:endParaRPr lang="en-US" altLang="zh-CN" sz="1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𝟓𝟕𝟓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𝟎𝟐</m:t>
                          </m:r>
                        </m:e>
                      </m:d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42AE6AE-7DA2-43A1-8AC3-FC51556D6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631369"/>
                <a:ext cx="3072957" cy="830997"/>
              </a:xfrm>
              <a:prstGeom prst="rect">
                <a:avLst/>
              </a:prstGeom>
              <a:blipFill>
                <a:blip r:embed="rId9"/>
                <a:stretch>
                  <a:fillRect l="-198" b="-3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7F43BBD-85AA-40A8-937B-B6579820AF7B}"/>
                  </a:ext>
                </a:extLst>
              </p:cNvPr>
              <p:cNvSpPr txBox="1"/>
              <p:nvPr/>
            </p:nvSpPr>
            <p:spPr>
              <a:xfrm>
                <a:off x="1049988" y="958994"/>
                <a:ext cx="7641772" cy="394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Effective masses of light quarks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𝑴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strange quarks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𝑴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  <a:endParaRPr lang="zh-CN" alt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7F43BBD-85AA-40A8-937B-B6579820A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88" y="958994"/>
                <a:ext cx="7641772" cy="394339"/>
              </a:xfrm>
              <a:prstGeom prst="rect">
                <a:avLst/>
              </a:prstGeom>
              <a:blipFill>
                <a:blip r:embed="rId10"/>
                <a:stretch>
                  <a:fillRect l="-478" t="-7692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0C1A77C-0F36-4FFA-9A61-9F9D5E98C671}"/>
              </a:ext>
            </a:extLst>
          </p:cNvPr>
          <p:cNvSpPr txBox="1"/>
          <p:nvPr/>
        </p:nvSpPr>
        <p:spPr>
          <a:xfrm>
            <a:off x="1056100" y="2592414"/>
            <a:ext cx="633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Effective masses of  scalar and axial vector diquarks: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62BA42F-9A0D-4B73-B051-7DD6F40F4A05}"/>
                  </a:ext>
                </a:extLst>
              </p:cNvPr>
              <p:cNvSpPr/>
              <p:nvPr/>
            </p:nvSpPr>
            <p:spPr>
              <a:xfrm>
                <a:off x="1835696" y="4725144"/>
                <a:ext cx="4617674" cy="401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𝟐𝟖𝟓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d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</m:d>
                      <m:r>
                        <a:rPr lang="en-US" altLang="zh-CN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62BA42F-9A0D-4B73-B051-7DD6F40F4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725144"/>
                <a:ext cx="4617674" cy="401648"/>
              </a:xfrm>
              <a:prstGeom prst="rect">
                <a:avLst/>
              </a:prstGeom>
              <a:blipFill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D8B83EF-FC32-4299-BF59-14E6D65CF13E}"/>
                  </a:ext>
                </a:extLst>
              </p:cNvPr>
              <p:cNvSpPr/>
              <p:nvPr/>
            </p:nvSpPr>
            <p:spPr>
              <a:xfrm>
                <a:off x="1103303" y="4293624"/>
                <a:ext cx="681737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diquark mass difference is determined to be </a:t>
                </a:r>
                <a:endParaRPr lang="zh-CN" alt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D8B83EF-FC32-4299-BF59-14E6D65CF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03" y="4293624"/>
                <a:ext cx="6817373" cy="369332"/>
              </a:xfrm>
              <a:prstGeom prst="rect">
                <a:avLst/>
              </a:prstGeom>
              <a:blipFill>
                <a:blip r:embed="rId13"/>
                <a:stretch>
                  <a:fillRect l="-62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B7CB777-2DFA-49BE-BBAB-D38FA22643AA}"/>
                  </a:ext>
                </a:extLst>
              </p:cNvPr>
              <p:cNvSpPr/>
              <p:nvPr/>
            </p:nvSpPr>
            <p:spPr>
              <a:xfrm>
                <a:off x="1071228" y="5784623"/>
                <a:ext cx="681737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also calculated the related quantities of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𝒖𝒔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zh-CN" altLang="en-US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diquarks (refer to our paper for details).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B7CB777-2DFA-49BE-BBAB-D38FA2264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8" y="5784623"/>
                <a:ext cx="6817373" cy="646331"/>
              </a:xfrm>
              <a:prstGeom prst="rect">
                <a:avLst/>
              </a:prstGeom>
              <a:blipFill>
                <a:blip r:embed="rId14"/>
                <a:stretch>
                  <a:fillRect l="-626" t="-5660" r="-1342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CD9C419-679B-4791-B0D3-B6AD73C98F75}"/>
                  </a:ext>
                </a:extLst>
              </p:cNvPr>
              <p:cNvSpPr/>
              <p:nvPr/>
            </p:nvSpPr>
            <p:spPr>
              <a:xfrm>
                <a:off x="1103302" y="5096165"/>
                <a:ext cx="681737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which </a:t>
                </a:r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almost saturates the mass difference of nucleon   </a:t>
                </a:r>
              </a:p>
              <a:p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and </a:t>
                </a:r>
                <a14:m>
                  <m:oMath xmlns:m="http://schemas.openxmlformats.org/officeDocument/2006/math">
                    <m:r>
                      <a:rPr lang="en-US" altLang="zh-CN" sz="1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𝚫</m:t>
                    </m:r>
                  </m:oMath>
                </a14:m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CD9C419-679B-4791-B0D3-B6AD73C98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02" y="5096165"/>
                <a:ext cx="6817373" cy="646331"/>
              </a:xfrm>
              <a:prstGeom prst="rect">
                <a:avLst/>
              </a:prstGeom>
              <a:blipFill>
                <a:blip r:embed="rId1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055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id="{980D1007-C9E4-4101-A2EE-1397E78CE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64" y="368300"/>
            <a:ext cx="7129660" cy="523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5050"/>
                </a:solidFill>
                <a:latin typeface="Arial Unicode MS" pitchFamily="34" charset="-122"/>
                <a:ea typeface="Arial Unicode MS" pitchFamily="34" charset="-122"/>
              </a:rPr>
              <a:t> III. </a:t>
            </a:r>
            <a:r>
              <a:rPr lang="en-US" altLang="zh-CN" sz="2800" b="1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Diquark correlation (?)  in nucleon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F43F709C-55EE-46B4-A588-E2489710E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20921"/>
            <a:ext cx="8462963" cy="4064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</a:rPr>
              <a:t>1. The Bethe-Salpeter wave functions of nucleon and the Roper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50AB47-7FDE-40FC-AEAE-411DA27559E5}"/>
              </a:ext>
            </a:extLst>
          </p:cNvPr>
          <p:cNvSpPr txBox="1"/>
          <p:nvPr/>
        </p:nvSpPr>
        <p:spPr>
          <a:xfrm>
            <a:off x="539552" y="1567346"/>
            <a:ext cx="702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We introduce a type of spatially extended baryon operators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4">
            <a:extLst>
              <a:ext uri="{FF2B5EF4-FFF2-40B4-BE49-F238E27FC236}">
                <a16:creationId xmlns:a16="http://schemas.microsoft.com/office/drawing/2014/main" id="{DE6E6990-549D-4A4B-BA11-90F98E76E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63" y="2319071"/>
            <a:ext cx="19240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94F4F7E-CB07-4FAE-BCDF-E9F1B5BABFF8}"/>
                  </a:ext>
                </a:extLst>
              </p:cNvPr>
              <p:cNvSpPr/>
              <p:nvPr/>
            </p:nvSpPr>
            <p:spPr>
              <a:xfrm>
                <a:off x="789150" y="2373106"/>
                <a:ext cx="5544616" cy="380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𝒂𝒃𝒄</m:t>
                          </m:r>
                        </m:sup>
                      </m:sSup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𝒂𝑻</m:t>
                          </m:r>
                        </m:sup>
                      </m:sSup>
                      <m:d>
                        <m:dPr>
                          <m:ctrlP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  <m:d>
                        <m:dPr>
                          <m:ctrlP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94F4F7E-CB07-4FAE-BCDF-E9F1B5BAB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50" y="2373106"/>
                <a:ext cx="5544616" cy="380104"/>
              </a:xfrm>
              <a:prstGeom prst="rect">
                <a:avLst/>
              </a:prstGeom>
              <a:blipFill>
                <a:blip r:embed="rId9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0E4AC612-B72B-4B26-9DB3-8432E38A7FF9}"/>
              </a:ext>
            </a:extLst>
          </p:cNvPr>
          <p:cNvSpPr txBox="1"/>
          <p:nvPr/>
        </p:nvSpPr>
        <p:spPr>
          <a:xfrm>
            <a:off x="561362" y="3160689"/>
            <a:ext cx="761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We calculate the following correlation function  in the 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   Coulomb gauge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F00F992-3625-467E-AA5A-1140BDB8EE6C}"/>
                  </a:ext>
                </a:extLst>
              </p:cNvPr>
              <p:cNvSpPr txBox="1"/>
              <p:nvPr/>
            </p:nvSpPr>
            <p:spPr>
              <a:xfrm>
                <a:off x="867481" y="3975499"/>
                <a:ext cx="7212716" cy="711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den>
                      </m:f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𝑻𝒓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  <m:sup/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  <m:d>
                            <m:dPr>
                              <m:ctrlP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</m:acc>
                        </m:e>
                        <m:sup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sup>
                      </m:sSup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)⟩=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sSup>
                            <m:sSupPr>
                              <m:ctrlP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zh-CN" sz="1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zh-CN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18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F00F992-3625-467E-AA5A-1140BDB8E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81" y="3975499"/>
                <a:ext cx="7212716" cy="7110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FA6377F-F478-4F94-9244-DB3E3DAABB8E}"/>
                  </a:ext>
                </a:extLst>
              </p:cNvPr>
              <p:cNvSpPr txBox="1"/>
              <p:nvPr/>
            </p:nvSpPr>
            <p:spPr>
              <a:xfrm>
                <a:off x="4763970" y="5040560"/>
                <a:ext cx="25070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∝⟨</m:t>
                      </m:r>
                      <m:r>
                        <a:rPr lang="en-US" altLang="zh-CN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sz="18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FA6377F-F478-4F94-9244-DB3E3DAAB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70" y="5040560"/>
                <a:ext cx="2507097" cy="276999"/>
              </a:xfrm>
              <a:prstGeom prst="rect">
                <a:avLst/>
              </a:prstGeom>
              <a:blipFill>
                <a:blip r:embed="rId12"/>
                <a:stretch>
                  <a:fillRect l="-2670" r="-2913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5510B602-EF59-4F34-A2BC-68EFB28C2979}"/>
              </a:ext>
            </a:extLst>
          </p:cNvPr>
          <p:cNvSpPr txBox="1"/>
          <p:nvPr/>
        </p:nvSpPr>
        <p:spPr>
          <a:xfrm>
            <a:off x="899592" y="4980296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Bethe-Salpeter wave function 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EC75D49-5621-469E-8DB3-BB2A7DE89475}"/>
                  </a:ext>
                </a:extLst>
              </p:cNvPr>
              <p:cNvSpPr txBox="1"/>
              <p:nvPr/>
            </p:nvSpPr>
            <p:spPr>
              <a:xfrm>
                <a:off x="561362" y="5562488"/>
                <a:ext cx="78270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altLang="zh-CN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derived by the simultaneous fit to </a:t>
                </a:r>
              </a:p>
              <a:p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with different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EC75D49-5621-469E-8DB3-BB2A7DE89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62" y="5562488"/>
                <a:ext cx="7827061" cy="646331"/>
              </a:xfrm>
              <a:prstGeom prst="rect">
                <a:avLst/>
              </a:prstGeom>
              <a:blipFill>
                <a:blip r:embed="rId13"/>
                <a:stretch>
                  <a:fillRect l="-467" t="-4673" b="-13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39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b="1" dirty="0">
                <a:solidFill>
                  <a:srgbClr val="FF5050"/>
                </a:solidFill>
                <a:latin typeface="Rockwell Extra Bold" pitchFamily="18" charset="0"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276872"/>
            <a:ext cx="6984256" cy="250178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400" b="1" dirty="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</a:rPr>
              <a:t>I.     A brief introduction to lattice QCD</a:t>
            </a:r>
          </a:p>
          <a:p>
            <a:pPr marL="0" indent="0" eaLnBrk="1" hangingPunct="1">
              <a:buNone/>
            </a:pPr>
            <a:r>
              <a:rPr lang="en-US" altLang="zh-CN" sz="2400" b="1" dirty="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</a:rPr>
              <a:t>II.    Effective masses of quarks and diquarks</a:t>
            </a:r>
          </a:p>
          <a:p>
            <a:pPr marL="812800" indent="-812800" eaLnBrk="1" hangingPunct="1">
              <a:buFontTx/>
              <a:buNone/>
            </a:pPr>
            <a:r>
              <a:rPr lang="en-US" altLang="zh-CN" sz="2400" b="1" dirty="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</a:rPr>
              <a:t>III.   Diquark correlation (?)  in nucleon</a:t>
            </a:r>
          </a:p>
          <a:p>
            <a:pPr marL="0" indent="0" eaLnBrk="1" hangingPunct="1">
              <a:buNone/>
            </a:pPr>
            <a:r>
              <a:rPr lang="en-US" altLang="zh-CN" sz="2400" b="1" dirty="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</a:rPr>
              <a:t>IV.   Summary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46CC472-94A9-457B-96FC-1CE390100FEB}"/>
                  </a:ext>
                </a:extLst>
              </p:cNvPr>
              <p:cNvSpPr txBox="1"/>
              <p:nvPr/>
            </p:nvSpPr>
            <p:spPr>
              <a:xfrm>
                <a:off x="611560" y="476672"/>
                <a:ext cx="7263527" cy="1206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lattice setup </a:t>
                </a:r>
              </a:p>
              <a:p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Quenched approximation: 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Iwasaki’s gauge action</a:t>
                </a:r>
              </a:p>
              <a:p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Overlap fermion for valence quarks</a:t>
                </a: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zh-CN" altLang="en-US" sz="1800" b="1" i="1" smtClean="0">
                        <a:latin typeface="Cambria Math" panose="02040503050406030204" pitchFamily="18" charset="0"/>
                      </a:rPr>
                      <m:t>，</m:t>
                    </m:r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𝟗𝟖𝟕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𝑮𝒆𝑽</m:t>
                    </m:r>
                  </m:oMath>
                </a14:m>
                <a:endParaRPr lang="zh-CN" alt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46CC472-94A9-457B-96FC-1CE390100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6672"/>
                <a:ext cx="7263527" cy="1206549"/>
              </a:xfrm>
              <a:prstGeom prst="rect">
                <a:avLst/>
              </a:prstGeom>
              <a:blipFill>
                <a:blip r:embed="rId9"/>
                <a:stretch>
                  <a:fillRect l="-503" t="-2525" r="-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BA9A9FF3-E2E0-4989-8894-52064762C0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978" y="2186061"/>
            <a:ext cx="3671101" cy="34726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F3FCBE4-C67D-4DF2-9C8B-12F4A6D14F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4008" y="2220472"/>
            <a:ext cx="1776115" cy="16948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244A6E-D098-40FA-8177-6ADED76B8A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6508" y="2220472"/>
            <a:ext cx="1766914" cy="16733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A430F1-F5CC-4A5A-82E5-6D9C2EE340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4008" y="3933056"/>
            <a:ext cx="1755404" cy="16948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831AF-D52F-456D-B2CE-FF51393406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6341" y="4036554"/>
            <a:ext cx="1696509" cy="162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78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AA6820C-1F35-4078-8CDF-CF3E97EE787F}"/>
              </a:ext>
            </a:extLst>
          </p:cNvPr>
          <p:cNvSpPr txBox="1"/>
          <p:nvPr/>
        </p:nvSpPr>
        <p:spPr>
          <a:xfrm>
            <a:off x="683568" y="530376"/>
            <a:ext cx="7507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The mass of the first excited state is compatible with the mass 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   of  </a:t>
            </a: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Roper state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, and the wave function has 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radial node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. This 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   implies that Roper may be the first radially excited state.  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F067FB90-6CF6-433F-B056-1BDB92948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205163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58757A9-16B0-4C3E-939C-718A7FEA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14" y="3106856"/>
            <a:ext cx="6503987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B67BBE8-C586-4953-8320-31C8393B0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52736"/>
            <a:ext cx="4176712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A8CF1CB-A57F-48D4-81C6-914BBEAB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2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53136"/>
            <a:ext cx="44005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977348CE-528F-460A-B26E-51A49D63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2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00773"/>
            <a:ext cx="20193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670B0CE-C91B-41CD-8469-1F02F29967CB}"/>
              </a:ext>
            </a:extLst>
          </p:cNvPr>
          <p:cNvCxnSpPr/>
          <p:nvPr/>
        </p:nvCxnSpPr>
        <p:spPr bwMode="auto">
          <a:xfrm flipV="1">
            <a:off x="3275856" y="4093121"/>
            <a:ext cx="3600400" cy="133153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569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D7C68CF-0D9C-4196-BCA7-20EBE296B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998740"/>
            <a:ext cx="3974702" cy="335699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0AD3654-3A09-4496-9C3D-FDC8069AE721}"/>
              </a:ext>
            </a:extLst>
          </p:cNvPr>
          <p:cNvSpPr txBox="1"/>
          <p:nvPr/>
        </p:nvSpPr>
        <p:spPr>
          <a:xfrm>
            <a:off x="395536" y="404664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The above observation hints that the nucleon (and Roper) can be 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   viewed as a two-body system of quark-diquark.  However, 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B01147E-9A1A-47D4-ACB1-8F855AF7A7E3}"/>
                  </a:ext>
                </a:extLst>
              </p:cNvPr>
              <p:cNvSpPr/>
              <p:nvPr/>
            </p:nvSpPr>
            <p:spPr>
              <a:xfrm>
                <a:off x="1349666" y="1364117"/>
                <a:ext cx="6552728" cy="380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𝒂𝒃𝒄</m:t>
                          </m:r>
                        </m:sup>
                      </m:sSup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𝒂𝑻</m:t>
                          </m:r>
                        </m:sup>
                      </m:sSup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800" b="1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B01147E-9A1A-47D4-ACB1-8F855AF7A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66" y="1364117"/>
                <a:ext cx="6552728" cy="380104"/>
              </a:xfrm>
              <a:prstGeom prst="rect">
                <a:avLst/>
              </a:prstGeom>
              <a:blipFill>
                <a:blip r:embed="rId3"/>
                <a:stretch>
                  <a:fillRect b="-17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33F8759-E11B-4732-93C5-A91EC67DF814}"/>
                  </a:ext>
                </a:extLst>
              </p:cNvPr>
              <p:cNvSpPr/>
              <p:nvPr/>
            </p:nvSpPr>
            <p:spPr>
              <a:xfrm>
                <a:off x="1457678" y="1764322"/>
                <a:ext cx="6336704" cy="380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𝒂𝒃𝒄</m:t>
                          </m:r>
                        </m:sup>
                      </m:sSup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𝒂𝑻</m:t>
                          </m:r>
                        </m:sup>
                      </m:sSup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800" b="1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33F8759-E11B-4732-93C5-A91EC67DF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78" y="1764322"/>
                <a:ext cx="6336704" cy="380104"/>
              </a:xfrm>
              <a:prstGeom prst="rect">
                <a:avLst/>
              </a:prstGeom>
              <a:blipFill>
                <a:blip r:embed="rId4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795A3A2-E61A-4DD7-8BA6-967B05FA1C1E}"/>
                  </a:ext>
                </a:extLst>
              </p:cNvPr>
              <p:cNvSpPr/>
              <p:nvPr/>
            </p:nvSpPr>
            <p:spPr>
              <a:xfrm>
                <a:off x="1287209" y="2182961"/>
                <a:ext cx="6624736" cy="380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𝒂𝒃𝒄</m:t>
                          </m:r>
                        </m:sup>
                      </m:sSup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𝒂𝑻</m:t>
                          </m:r>
                        </m:sup>
                      </m:sSup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  <m:d>
                        <m:d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  <m:sSup>
                        <m:sSupPr>
                          <m:ctrlP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1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800" b="1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795A3A2-E61A-4DD7-8BA6-967B05FA1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09" y="2182961"/>
                <a:ext cx="6624736" cy="380104"/>
              </a:xfrm>
              <a:prstGeom prst="rect">
                <a:avLst/>
              </a:prstGeom>
              <a:blipFill>
                <a:blip r:embed="rId5"/>
                <a:stretch>
                  <a:fillRect b="-17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5404E296-ABB1-4753-B145-B82C4ABB5A14}"/>
              </a:ext>
            </a:extLst>
          </p:cNvPr>
          <p:cNvSpPr txBox="1"/>
          <p:nvPr/>
        </p:nvSpPr>
        <p:spPr>
          <a:xfrm>
            <a:off x="1187624" y="4077072"/>
            <a:ext cx="3300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The BS wave functions 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show that there is no 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obvious special correlations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between any two quarks. </a:t>
            </a:r>
          </a:p>
        </p:txBody>
      </p:sp>
    </p:spTree>
    <p:extLst>
      <p:ext uri="{BB962C8B-B14F-4D97-AF65-F5344CB8AC3E}">
        <p14:creationId xmlns:p14="http://schemas.microsoft.com/office/powerpoint/2010/main" val="3070607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id="{9FF9F2CE-5A55-4AD7-9D7F-AAA04EADE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9" y="232874"/>
            <a:ext cx="4807546" cy="406400"/>
          </a:xfrm>
          <a:prstGeom prst="rect">
            <a:avLst/>
          </a:prstGeom>
          <a:solidFill>
            <a:srgbClr val="FFFF00">
              <a:alpha val="31000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</a:rPr>
              <a:t>2. Diquark correlation in baryons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D6FC120-82AE-4D31-8316-D223E3C745DA}"/>
              </a:ext>
            </a:extLst>
          </p:cNvPr>
          <p:cNvSpPr/>
          <p:nvPr/>
        </p:nvSpPr>
        <p:spPr>
          <a:xfrm>
            <a:off x="755576" y="619040"/>
            <a:ext cx="8047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Alexandrou, Ph. de Forcrand, B. Lucini, Phys. Rev. Lett. 97 (2006) 222002.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028D4C-AE06-484B-9F4A-19F03C92CEB7}"/>
              </a:ext>
            </a:extLst>
          </p:cNvPr>
          <p:cNvSpPr txBox="1"/>
          <p:nvPr/>
        </p:nvSpPr>
        <p:spPr>
          <a:xfrm>
            <a:off x="467544" y="1168786"/>
            <a:ext cx="685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baryon system made up of a diquark and a static quark </a:t>
            </a:r>
            <a:endParaRPr lang="zh-CN" altLang="en-US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AFD5080-4603-4576-817D-615F94C31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939977"/>
            <a:ext cx="2063159" cy="19224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F4B92E-AF19-4647-AD1C-839C6EE65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84198"/>
            <a:ext cx="5291756" cy="57983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F225C5-5C01-462B-A33E-4CC45BB0F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256072"/>
            <a:ext cx="4003391" cy="46166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A339338-19E5-4241-A157-9FB77D63241B}"/>
              </a:ext>
            </a:extLst>
          </p:cNvPr>
          <p:cNvSpPr txBox="1"/>
          <p:nvPr/>
        </p:nvSpPr>
        <p:spPr>
          <a:xfrm>
            <a:off x="981285" y="160727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Baryon operator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788FF58-FD44-47B6-8AB9-8CFE3ABFF4E6}"/>
              </a:ext>
            </a:extLst>
          </p:cNvPr>
          <p:cNvSpPr txBox="1"/>
          <p:nvPr/>
        </p:nvSpPr>
        <p:spPr>
          <a:xfrm>
            <a:off x="981285" y="2781047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Light quark density operator 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C439B88-4E7D-4DF8-A85D-A1F3D58C1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65" y="4079669"/>
            <a:ext cx="6120680" cy="85293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68A8E50-5371-48A3-B561-42FDE2F620C3}"/>
              </a:ext>
            </a:extLst>
          </p:cNvPr>
          <p:cNvSpPr txBox="1"/>
          <p:nvPr/>
        </p:nvSpPr>
        <p:spPr>
          <a:xfrm>
            <a:off x="917165" y="3753847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Propagator of the static quark 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BFE698E-7B3D-4160-9A19-F839B1A38953}"/>
              </a:ext>
            </a:extLst>
          </p:cNvPr>
          <p:cNvSpPr txBox="1"/>
          <p:nvPr/>
        </p:nvSpPr>
        <p:spPr>
          <a:xfrm>
            <a:off x="467544" y="501317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spatial distribution of light quarks in the baryon can be </a:t>
            </a:r>
          </a:p>
          <a:p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derived though the four-point function</a:t>
            </a:r>
            <a:endParaRPr lang="zh-CN" altLang="en-US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2C956FE-2BEF-40E6-ABB0-A3E24A43D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5876710"/>
            <a:ext cx="6624736" cy="57497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C396021-9CB8-4BA0-87C5-14B2298E0AE7}"/>
              </a:ext>
            </a:extLst>
          </p:cNvPr>
          <p:cNvSpPr/>
          <p:nvPr/>
        </p:nvSpPr>
        <p:spPr bwMode="auto">
          <a:xfrm>
            <a:off x="8460432" y="1408689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010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9212C62-0CB8-4B15-84C8-6C3F7AA888B0}"/>
              </a:ext>
            </a:extLst>
          </p:cNvPr>
          <p:cNvSpPr/>
          <p:nvPr/>
        </p:nvSpPr>
        <p:spPr>
          <a:xfrm>
            <a:off x="441966" y="4189571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∆m is consistent with the predicted </a:t>
            </a:r>
            <a:endParaRPr lang="en-US" altLang="zh-CN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2/3 of the ∆-nucleon mass     </a:t>
            </a:r>
            <a:endParaRPr lang="en-US" altLang="zh-CN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diﬀerence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5BE44C1-AA26-4C07-A2A2-FF8558C18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54" y="2821419"/>
            <a:ext cx="3219450" cy="9048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72E1645-FABC-45B4-B465-576779594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214" y="1285568"/>
            <a:ext cx="3312368" cy="36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6C6E813-75DC-469C-8B37-41E752EF7542}"/>
                  </a:ext>
                </a:extLst>
              </p:cNvPr>
              <p:cNvSpPr txBox="1"/>
              <p:nvPr/>
            </p:nvSpPr>
            <p:spPr>
              <a:xfrm>
                <a:off x="441966" y="1093227"/>
                <a:ext cx="51125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mass difference of two baryons</a:t>
                </a:r>
              </a:p>
              <a:p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diquark, respectively</a:t>
                </a:r>
                <a:endParaRPr lang="zh-CN" altLang="en-US" sz="1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6C6E813-75DC-469C-8B37-41E752EF7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6" y="1093227"/>
                <a:ext cx="5112568" cy="646331"/>
              </a:xfrm>
              <a:prstGeom prst="rect">
                <a:avLst/>
              </a:prstGeom>
              <a:blipFill>
                <a:blip r:embed="rId11"/>
                <a:stretch>
                  <a:fillRect l="-835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D908D42F-0BBE-4763-BC79-CA4FCDBAE351}"/>
              </a:ext>
            </a:extLst>
          </p:cNvPr>
          <p:cNvSpPr txBox="1"/>
          <p:nvPr/>
        </p:nvSpPr>
        <p:spPr>
          <a:xfrm>
            <a:off x="369958" y="2025491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mass difference can be well </a:t>
            </a:r>
          </a:p>
          <a:p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described by the following formula</a:t>
            </a:r>
            <a:endParaRPr lang="zh-CN" altLang="en-US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00CFBC1-DE30-4573-9E87-20830FE17B50}"/>
                  </a:ext>
                </a:extLst>
              </p:cNvPr>
              <p:cNvSpPr txBox="1"/>
              <p:nvPr/>
            </p:nvSpPr>
            <p:spPr>
              <a:xfrm>
                <a:off x="1763688" y="5258596"/>
                <a:ext cx="3790846" cy="627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sz="20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𝟔𝟕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𝟕𝟑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𝟔𝟕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00CFBC1-DE30-4573-9E87-20830FE17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258596"/>
                <a:ext cx="3790846" cy="6276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385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9E477AE-7EDC-47C3-B3F7-7CFFC5BB1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403" y="634570"/>
            <a:ext cx="3816424" cy="51101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F75BCC-26C1-4C8B-A4D6-33A7FC97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439" y="5908785"/>
            <a:ext cx="3168352" cy="317483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A8353BB2-1F37-4592-B15D-49FC7FADB628}"/>
              </a:ext>
            </a:extLst>
          </p:cNvPr>
          <p:cNvGrpSpPr/>
          <p:nvPr/>
        </p:nvGrpSpPr>
        <p:grpSpPr>
          <a:xfrm>
            <a:off x="1812227" y="332656"/>
            <a:ext cx="2063159" cy="1922489"/>
            <a:chOff x="1547664" y="548680"/>
            <a:chExt cx="2063159" cy="192248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BF55FF3-C5D9-44AD-BFB7-4781EC53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7664" y="548680"/>
              <a:ext cx="2063159" cy="1922489"/>
            </a:xfrm>
            <a:prstGeom prst="rect">
              <a:avLst/>
            </a:prstGeom>
          </p:spPr>
        </p:pic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89348CC-08C0-49FE-953A-3174039F36AE}"/>
                </a:ext>
              </a:extLst>
            </p:cNvPr>
            <p:cNvCxnSpPr/>
            <p:nvPr/>
          </p:nvCxnSpPr>
          <p:spPr bwMode="auto">
            <a:xfrm flipV="1">
              <a:off x="2483768" y="1196752"/>
              <a:ext cx="720080" cy="43204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6E061D6-24C9-4EA7-93BE-879EA7E763B7}"/>
                </a:ext>
              </a:extLst>
            </p:cNvPr>
            <p:cNvCxnSpPr/>
            <p:nvPr/>
          </p:nvCxnSpPr>
          <p:spPr bwMode="auto">
            <a:xfrm flipH="1" flipV="1">
              <a:off x="2245933" y="850594"/>
              <a:ext cx="249988" cy="69231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60A393BC-152F-44D2-96E5-96BAC0E99515}"/>
                    </a:ext>
                  </a:extLst>
                </p:cNvPr>
                <p:cNvSpPr txBox="1"/>
                <p:nvPr/>
              </p:nvSpPr>
              <p:spPr>
                <a:xfrm>
                  <a:off x="2507183" y="1161588"/>
                  <a:ext cx="25910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60A393BC-152F-44D2-96E5-96BAC0E99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183" y="1161588"/>
                  <a:ext cx="25910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8571" r="-21429" b="-81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8BF9D27-B307-4FB1-9B27-289A59E074F2}"/>
                  </a:ext>
                </a:extLst>
              </p:cNvPr>
              <p:cNvSpPr txBox="1"/>
              <p:nvPr/>
            </p:nvSpPr>
            <p:spPr>
              <a:xfrm>
                <a:off x="181517" y="2290309"/>
                <a:ext cx="4684488" cy="264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distribution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diquark 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peaked </a:t>
                </a:r>
              </a:p>
              <a:p>
                <a:r>
                  <a:rPr lang="en-US" altLang="zh-CN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at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implies that the two quark tend to </a:t>
                </a:r>
              </a:p>
              <a:p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be close to each</a:t>
                </a:r>
                <a:r>
                  <a:rPr lang="zh-CN" alt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other——correlation. </a:t>
                </a:r>
              </a:p>
              <a:p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altLang="zh-CN" sz="16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correlation 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6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diquark is weak. </a:t>
                </a:r>
                <a:endPara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𝒖𝒅</m:t>
                        </m:r>
                      </m:sub>
                    </m:sSub>
                  </m:oMath>
                </a14:m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fall-off of the </a:t>
                </a:r>
              </a:p>
              <a:p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distribution, one can estimate the</a:t>
                </a:r>
              </a:p>
              <a:p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size of the diquark </a:t>
                </a:r>
                <a:endParaRPr lang="en-US" altLang="zh-CN" sz="1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≈1.1±0.2 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𝑓𝑚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8BF9D27-B307-4FB1-9B27-289A59E07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17" y="2290309"/>
                <a:ext cx="4684488" cy="2646878"/>
              </a:xfrm>
              <a:prstGeom prst="rect">
                <a:avLst/>
              </a:prstGeom>
              <a:blipFill>
                <a:blip r:embed="rId12"/>
                <a:stretch>
                  <a:fillRect l="-911" t="-691" b="-2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561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1F2FAE8-6751-4072-85DE-AA5533C49844}"/>
              </a:ext>
            </a:extLst>
          </p:cNvPr>
          <p:cNvSpPr txBox="1"/>
          <p:nvPr/>
        </p:nvSpPr>
        <p:spPr>
          <a:xfrm>
            <a:off x="395536" y="692696"/>
            <a:ext cx="279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refined calculation</a:t>
            </a:r>
            <a:endParaRPr lang="zh-CN" altLang="en-US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22F100A-D79D-4F7D-98C3-E3FD3643294C}"/>
              </a:ext>
            </a:extLst>
          </p:cNvPr>
          <p:cNvSpPr txBox="1"/>
          <p:nvPr/>
        </p:nvSpPr>
        <p:spPr>
          <a:xfrm>
            <a:off x="827584" y="1154361"/>
            <a:ext cx="7314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Green, J. </a:t>
            </a:r>
            <a:r>
              <a:rPr lang="en-US" altLang="zh-CN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Negele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Engelhardt and P. </a:t>
            </a:r>
            <a:r>
              <a:rPr lang="en-US" altLang="zh-CN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Varilly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arXiv:1012.2353 (hep-</a:t>
            </a:r>
            <a:r>
              <a:rPr lang="en-US" altLang="zh-CN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38E7DD-2001-4656-9141-38C8AD60C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766725"/>
            <a:ext cx="1873901" cy="18245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07ABAFB-07ED-4F46-AF3E-91B9CD0DB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92" y="2060848"/>
            <a:ext cx="4752528" cy="9095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665CAC0-09F7-4B69-8CDA-1FDA8A3DE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60" y="3462241"/>
            <a:ext cx="6120680" cy="8507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586847-BB0A-4AED-869A-65728B3CC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911" y="4734256"/>
            <a:ext cx="3833192" cy="4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99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90ED519-7E08-418B-86E0-EE788F334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7322476" cy="505431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B98EEA2-690F-482B-8DBB-82887452911F}"/>
              </a:ext>
            </a:extLst>
          </p:cNvPr>
          <p:cNvSpPr/>
          <p:nvPr/>
        </p:nvSpPr>
        <p:spPr>
          <a:xfrm>
            <a:off x="644825" y="5517232"/>
            <a:ext cx="8175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zh-CN" alt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diquark radius is approximately </a:t>
            </a: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as  </a:t>
            </a:r>
            <a:r>
              <a:rPr lang="zh-CN" alt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 half-density radius, so the diquark size is comparable to the hadron size.</a:t>
            </a:r>
          </a:p>
        </p:txBody>
      </p:sp>
    </p:spTree>
    <p:extLst>
      <p:ext uri="{BB962C8B-B14F-4D97-AF65-F5344CB8AC3E}">
        <p14:creationId xmlns:p14="http://schemas.microsoft.com/office/powerpoint/2010/main" val="3858835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id="{FA6A4933-D767-413D-947E-8C7FEDE26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47" y="908720"/>
            <a:ext cx="2653248" cy="523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5050"/>
                </a:solidFill>
                <a:latin typeface="Arial Unicode MS" pitchFamily="34" charset="-122"/>
                <a:ea typeface="Arial Unicode MS" pitchFamily="34" charset="-122"/>
              </a:rPr>
              <a:t> IV.  Summary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4916EE-567B-4B26-B082-8236956F382A}"/>
              </a:ext>
            </a:extLst>
          </p:cNvPr>
          <p:cNvSpPr txBox="1"/>
          <p:nvPr/>
        </p:nvSpPr>
        <p:spPr>
          <a:xfrm>
            <a:off x="1043608" y="1844824"/>
            <a:ext cx="73185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quark correlators and diquark correlators are calculated in a fixed </a:t>
            </a:r>
          </a:p>
          <a:p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gauge-Landau gauge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fall-off in the time direction </a:t>
            </a: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described by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exponential </a:t>
            </a:r>
          </a:p>
          <a:p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functions</a:t>
            </a: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very similar to those of massive particles.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parameters of the exponentials may be taken as the effective </a:t>
            </a:r>
          </a:p>
          <a:p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masses of quarks and diquarks. But they are gauge dependent.</a:t>
            </a:r>
          </a:p>
          <a:p>
            <a:endParaRPr lang="en-US" altLang="zh-CN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The physical meaning of these mass parameters is worthy of further</a:t>
            </a:r>
          </a:p>
          <a:p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  investigation.</a:t>
            </a:r>
          </a:p>
          <a:p>
            <a:endParaRPr lang="en-US" altLang="zh-CN" sz="1600" b="1" dirty="0">
              <a:solidFill>
                <a:srgbClr val="0000FF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It seems that there can be diquark-correlation, but diquarks are unlikely point-like (or very compact</a:t>
            </a:r>
            <a:r>
              <a:rPr lang="zh-CN" altLang="en-US" sz="1600" b="1" dirty="0">
                <a:solidFill>
                  <a:srgbClr val="0000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）</a:t>
            </a: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objects in baryons. </a:t>
            </a:r>
            <a:endParaRPr lang="en-US" altLang="zh-CN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41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2987675" y="2492375"/>
            <a:ext cx="2940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FF0000"/>
                </a:solidFill>
                <a:latin typeface="Comic Sans MS" panose="030F0702030302020204" pitchFamily="66" charset="0"/>
              </a:rPr>
              <a:t>Thanks!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18402CDC-6929-425F-9F38-9C25C678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19" y="2800350"/>
            <a:ext cx="3981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0D487212-D078-4EA2-B9CF-FB1BD54A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57" y="2513013"/>
            <a:ext cx="6048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34976296-A363-4BF1-9F78-9306EB2ED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94" y="1794509"/>
            <a:ext cx="33115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15B727A-35D0-421B-BD22-4A6DFD076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94" y="3376613"/>
            <a:ext cx="2809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6DB8D8DF-D557-4F0C-899D-B96885834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08721"/>
            <a:ext cx="4634602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0000FF"/>
                </a:solidFill>
                <a:latin typeface="Arial Narrow" panose="020B0606020202030204" pitchFamily="34" charset="0"/>
                <a:ea typeface="Arial Unicode MS"/>
              </a:rPr>
              <a:t>The lattice formulation of QCD---Lattice QCD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AAE40263-087F-46E4-A6B7-09033465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16" y="4548981"/>
            <a:ext cx="33845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85DB6EB9-AEA7-440C-B6ED-F0AA9EB3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19" y="4525963"/>
            <a:ext cx="31686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934B8772-6D4D-4B07-95D6-ABEA661A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894" y="1863725"/>
            <a:ext cx="6553200" cy="216058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" name="Text Box 29">
            <a:extLst>
              <a:ext uri="{FF2B5EF4-FFF2-40B4-BE49-F238E27FC236}">
                <a16:creationId xmlns:a16="http://schemas.microsoft.com/office/drawing/2014/main" id="{134B233A-A9F4-4DF7-8743-992FEF4C2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64" y="368300"/>
            <a:ext cx="7129660" cy="523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5050"/>
                </a:solidFill>
                <a:latin typeface="Arial Unicode MS" pitchFamily="34" charset="-122"/>
                <a:ea typeface="Arial Unicode MS" pitchFamily="34" charset="-122"/>
              </a:rPr>
              <a:t> I. A brief introduction to lattice QCD</a:t>
            </a:r>
          </a:p>
        </p:txBody>
      </p:sp>
    </p:spTree>
    <p:extLst>
      <p:ext uri="{BB962C8B-B14F-4D97-AF65-F5344CB8AC3E}">
        <p14:creationId xmlns:p14="http://schemas.microsoft.com/office/powerpoint/2010/main" val="3698536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3642AE-2538-4BBF-A104-91695CE5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6120680" cy="3965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AC5808-8231-46BA-A3E6-3F8DA212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28" y="980728"/>
            <a:ext cx="7668344" cy="53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54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CC7E1CB-F33A-416F-AF83-EB5A3F65A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691787" cy="54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1676654-5B35-446F-9D87-318411847484}"/>
              </a:ext>
            </a:extLst>
          </p:cNvPr>
          <p:cNvSpPr txBox="1"/>
          <p:nvPr/>
        </p:nvSpPr>
        <p:spPr>
          <a:xfrm>
            <a:off x="1095748" y="5661248"/>
            <a:ext cx="7328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ThArial Unicode MS"/>
              </a:rPr>
              <a:t>The situation will be much more complicated if the multi-channel coupling </a:t>
            </a:r>
          </a:p>
          <a:p>
            <a:r>
              <a:rPr lang="en-US" altLang="zh-CN" sz="1800" b="1" dirty="0">
                <a:latin typeface="ThArial Unicode MS"/>
              </a:rPr>
              <a:t>is considered and if there are three particle interactions. </a:t>
            </a:r>
            <a:endParaRPr lang="zh-CN" altLang="en-US" sz="1800" b="1" dirty="0">
              <a:latin typeface="Th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5510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8A6371E-7CAA-415A-8AA5-EA2881D4B0F5}"/>
              </a:ext>
            </a:extLst>
          </p:cNvPr>
          <p:cNvSpPr txBox="1"/>
          <p:nvPr/>
        </p:nvSpPr>
        <p:spPr>
          <a:xfrm>
            <a:off x="657202" y="367449"/>
            <a:ext cx="4188535" cy="400110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Masses and two-point functions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E670F9C-2990-40A8-B4CC-C76466F75D76}"/>
                  </a:ext>
                </a:extLst>
              </p:cNvPr>
              <p:cNvSpPr txBox="1"/>
              <p:nvPr/>
            </p:nvSpPr>
            <p:spPr>
              <a:xfrm>
                <a:off x="1924721" y="936778"/>
                <a:ext cx="4251548" cy="683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sup>
                      </m:sSubSup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E670F9C-2990-40A8-B4CC-C76466F75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21" y="936778"/>
                <a:ext cx="4251548" cy="6839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19C7379-5D6E-4325-935C-5DBAC6A87E15}"/>
                  </a:ext>
                </a:extLst>
              </p:cNvPr>
              <p:cNvSpPr txBox="1"/>
              <p:nvPr/>
            </p:nvSpPr>
            <p:spPr>
              <a:xfrm>
                <a:off x="1907704" y="1686498"/>
                <a:ext cx="6552728" cy="714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⟩⟨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f>
                            <m:f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nary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=1,  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19C7379-5D6E-4325-935C-5DBAC6A87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686498"/>
                <a:ext cx="6552728" cy="714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76A8880-E18E-4844-B709-9C3426BCD86D}"/>
                  </a:ext>
                </a:extLst>
              </p:cNvPr>
              <p:cNvSpPr txBox="1"/>
              <p:nvPr/>
            </p:nvSpPr>
            <p:spPr>
              <a:xfrm>
                <a:off x="1366958" y="2780154"/>
                <a:ext cx="4536504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n-US" altLang="zh-CN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eigenstate of the Hamiltonian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  <m:r>
                      <a:rPr lang="en-US" altLang="zh-CN" sz="1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lattice QCD in the Euclidean spacetime </a:t>
                </a:r>
                <a:endParaRPr lang="zh-CN" altLang="en-US" sz="1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76A8880-E18E-4844-B709-9C3426BCD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958" y="2780154"/>
                <a:ext cx="4536504" cy="930768"/>
              </a:xfrm>
              <a:prstGeom prst="rect">
                <a:avLst/>
              </a:prstGeom>
              <a:blipFill>
                <a:blip r:embed="rId21"/>
                <a:stretch>
                  <a:fillRect l="-1075" t="-3268"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77A87DD-A8D3-483C-8F34-8A4F6B45FE02}"/>
                  </a:ext>
                </a:extLst>
              </p:cNvPr>
              <p:cNvSpPr txBox="1"/>
              <p:nvPr/>
            </p:nvSpPr>
            <p:spPr>
              <a:xfrm>
                <a:off x="5938059" y="2751671"/>
                <a:ext cx="2132507" cy="284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begChr m:val="|"/>
                          <m:endChr m:val="⟩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77A87DD-A8D3-483C-8F34-8A4F6B45F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059" y="2751671"/>
                <a:ext cx="2132507" cy="284437"/>
              </a:xfrm>
              <a:prstGeom prst="rect">
                <a:avLst/>
              </a:prstGeom>
              <a:blipFill>
                <a:blip r:embed="rId22"/>
                <a:stretch>
                  <a:fillRect l="-2000" t="-38298" r="-12571" b="-36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9D80230D-FEB9-4F60-82A3-1735FC094418}"/>
              </a:ext>
            </a:extLst>
          </p:cNvPr>
          <p:cNvSpPr txBox="1"/>
          <p:nvPr/>
        </p:nvSpPr>
        <p:spPr>
          <a:xfrm flipH="1">
            <a:off x="1366958" y="3966132"/>
            <a:ext cx="594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spacetime translation invariance implies </a:t>
            </a:r>
            <a:endParaRPr lang="zh-CN" altLang="en-US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2129F0D-F978-43D8-8611-149D8A14E9FA}"/>
                  </a:ext>
                </a:extLst>
              </p:cNvPr>
              <p:cNvSpPr txBox="1"/>
              <p:nvPr/>
            </p:nvSpPr>
            <p:spPr>
              <a:xfrm>
                <a:off x="2447078" y="4504683"/>
                <a:ext cx="3483839" cy="339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acc>
                            <m:accPr>
                              <m:chr m:val="̂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̂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acc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p>
                      </m:s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̂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acc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2129F0D-F978-43D8-8611-149D8A14E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078" y="4504683"/>
                <a:ext cx="3483839" cy="339645"/>
              </a:xfrm>
              <a:prstGeom prst="rect">
                <a:avLst/>
              </a:prstGeom>
              <a:blipFill>
                <a:blip r:embed="rId23"/>
                <a:stretch>
                  <a:fillRect l="-1049" t="-19643" r="-6818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DB7CEF-E639-481C-8EC8-78DAAE529410}"/>
                  </a:ext>
                </a:extLst>
              </p:cNvPr>
              <p:cNvSpPr txBox="1"/>
              <p:nvPr/>
            </p:nvSpPr>
            <p:spPr>
              <a:xfrm>
                <a:off x="2445109" y="5085184"/>
                <a:ext cx="4832797" cy="6944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𝑗𝑛</m:t>
                                  </m:r>
                                </m:sub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f>
                            <m:f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1 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DB7CEF-E639-481C-8EC8-78DAAE529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109" y="5085184"/>
                <a:ext cx="4832797" cy="69442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B1E9F8E-F9F7-4223-8166-DE833BA0E463}"/>
                  </a:ext>
                </a:extLst>
              </p:cNvPr>
              <p:cNvSpPr txBox="1"/>
              <p:nvPr/>
            </p:nvSpPr>
            <p:spPr>
              <a:xfrm>
                <a:off x="2445109" y="6020461"/>
                <a:ext cx="180684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∼⟨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B1E9F8E-F9F7-4223-8166-DE833BA0E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109" y="6020461"/>
                <a:ext cx="1806841" cy="276999"/>
              </a:xfrm>
              <a:prstGeom prst="rect">
                <a:avLst/>
              </a:prstGeom>
              <a:blipFill>
                <a:blip r:embed="rId25"/>
                <a:stretch>
                  <a:fillRect l="-2365" t="-2222" r="-4392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E339766-61D8-4A23-8C3A-4D73F52B4094}"/>
                  </a:ext>
                </a:extLst>
              </p:cNvPr>
              <p:cNvSpPr txBox="1"/>
              <p:nvPr/>
            </p:nvSpPr>
            <p:spPr>
              <a:xfrm>
                <a:off x="5903462" y="3244081"/>
                <a:ext cx="1774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E339766-61D8-4A23-8C3A-4D73F52B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62" y="3244081"/>
                <a:ext cx="1774139" cy="276999"/>
              </a:xfrm>
              <a:prstGeom prst="rect">
                <a:avLst/>
              </a:prstGeom>
              <a:blipFill>
                <a:blip r:embed="rId26"/>
                <a:stretch>
                  <a:fillRect l="-2405" t="-43478" r="-13746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90E8B60-490F-483E-ABD3-C227F08152F1}"/>
              </a:ext>
            </a:extLst>
          </p:cNvPr>
          <p:cNvSpPr txBox="1"/>
          <p:nvPr/>
        </p:nvSpPr>
        <p:spPr>
          <a:xfrm>
            <a:off x="5868144" y="3521080"/>
            <a:ext cx="249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</a:rPr>
              <a:t>For a free particle  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4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id="{377334F0-E037-44F3-B1EC-DF494DBE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72897"/>
            <a:ext cx="7560840" cy="46166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5050"/>
                </a:solidFill>
                <a:latin typeface="Arial Unicode MS" pitchFamily="34" charset="-122"/>
                <a:ea typeface="Arial Unicode MS" pitchFamily="34" charset="-122"/>
              </a:rPr>
              <a:t> II. Effective masses of quarks and diquarks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6DD5EC0-C039-458B-BE41-466FEBD471AB}"/>
              </a:ext>
            </a:extLst>
          </p:cNvPr>
          <p:cNvSpPr txBox="1"/>
          <p:nvPr/>
        </p:nvSpPr>
        <p:spPr>
          <a:xfrm>
            <a:off x="531626" y="1013723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Y. Bi, H. Cai, </a:t>
            </a: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YC,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M. Gong, Z. Liu H.X. </a:t>
            </a:r>
            <a:r>
              <a:rPr lang="en-US" altLang="zh-CN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Qiao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, Y.B. Yang, Chin. Phys. C (40), 073106 (2016),  </a:t>
            </a:r>
            <a:r>
              <a:rPr lang="en-US" altLang="zh-CN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: 1510.07354 (hep-</a:t>
            </a:r>
            <a:r>
              <a:rPr lang="en-US" altLang="zh-CN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BDA23AF-A9ED-45F8-9B34-A01DD60291FF}"/>
                  </a:ext>
                </a:extLst>
              </p:cNvPr>
              <p:cNvSpPr txBox="1"/>
              <p:nvPr/>
            </p:nvSpPr>
            <p:spPr>
              <a:xfrm>
                <a:off x="504852" y="1939582"/>
                <a:ext cx="7054175" cy="1482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focus on the color antitriplet  (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3*</a:t>
                </a:r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 diquarks in this work,</a:t>
                </a:r>
              </a:p>
              <a:p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only which are possible in the formation of baryon states;</a:t>
                </a:r>
              </a:p>
              <a:p>
                <a:endParaRPr lang="en-US" altLang="zh-CN" sz="1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diquarks with quantum numbers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p>
                    </m:sSup>
                    <m:r>
                      <a:rPr lang="en-US" altLang="zh-CN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1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1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1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1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</a:t>
                </a:r>
              </a:p>
              <a:p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considered, 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BDA23AF-A9ED-45F8-9B34-A01DD6029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52" y="1939582"/>
                <a:ext cx="7054175" cy="1482265"/>
              </a:xfrm>
              <a:prstGeom prst="rect">
                <a:avLst/>
              </a:prstGeom>
              <a:blipFill>
                <a:blip r:embed="rId2"/>
                <a:stretch>
                  <a:fillRect l="-605" t="-2058" b="-5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A012747-6F85-4BB3-999B-842BE0287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16" y="3472070"/>
            <a:ext cx="664548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6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AE439F1-4B24-4D46-9B8B-C82A4E20910F}"/>
              </a:ext>
            </a:extLst>
          </p:cNvPr>
          <p:cNvSpPr txBox="1"/>
          <p:nvPr/>
        </p:nvSpPr>
        <p:spPr>
          <a:xfrm>
            <a:off x="827584" y="1412776"/>
            <a:ext cx="7704855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action setup:</a:t>
            </a:r>
          </a:p>
          <a:p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sea quarks:   domain wall fermions (DW)</a:t>
            </a:r>
          </a:p>
          <a:p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valence quarks:  overlap fermions (OV)</a:t>
            </a:r>
          </a:p>
          <a:p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both are chiral fermions on the lattice</a:t>
            </a:r>
          </a:p>
          <a:p>
            <a:endParaRPr lang="en-US" altLang="zh-CN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 symmetry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is an intrinsic symmetry of QCD;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Chiral symmetry plays an important role in the low energy QCD regime.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Chiral fermions obey the exact chiral symmetry on spacetime lattice;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With chiral fermions on lattice, the renormalization of  the current quark mass is multiplicative rather than additive.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5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6BDEB5-C22E-4CD0-9D5E-39ED8539F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48" y="1490104"/>
            <a:ext cx="6229101" cy="1080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D36107D-3664-45D7-86FF-3BAEC6A3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03" y="4999894"/>
            <a:ext cx="6444208" cy="55755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C9D6B37-C83F-4F96-A081-85015DF4D41B}"/>
              </a:ext>
            </a:extLst>
          </p:cNvPr>
          <p:cNvSpPr txBox="1"/>
          <p:nvPr/>
        </p:nvSpPr>
        <p:spPr>
          <a:xfrm>
            <a:off x="539552" y="2839969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 fermions as valence quarks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BEDADF-C66B-45AD-903E-F07AB5586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271720"/>
            <a:ext cx="2055761" cy="2617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E9AB76-1C55-441C-B9A4-55CCFD106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3543721"/>
            <a:ext cx="2944546" cy="497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A751756-616B-45DE-A9E9-35E18871D7A1}"/>
                  </a:ext>
                </a:extLst>
              </p:cNvPr>
              <p:cNvSpPr/>
              <p:nvPr/>
            </p:nvSpPr>
            <p:spPr>
              <a:xfrm>
                <a:off x="539552" y="655886"/>
                <a:ext cx="7848872" cy="672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Gauge configurations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𝑵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sub>
                    </m:sSub>
                    <m:r>
                      <a:rPr lang="en-US" altLang="zh-CN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altLang="zh-CN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dynamical DW quarks</a:t>
                </a:r>
              </a:p>
              <a:p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generated by RBC/UKQCD Collaboration 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A751756-616B-45DE-A9E9-35E18871D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55886"/>
                <a:ext cx="7848872" cy="672556"/>
              </a:xfrm>
              <a:prstGeom prst="rect">
                <a:avLst/>
              </a:prstGeom>
              <a:blipFill>
                <a:blip r:embed="rId6"/>
                <a:stretch>
                  <a:fillRect l="-544" t="-5455" b="-1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5B6D681F-14CB-47DE-A081-CE67305E8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3935274"/>
            <a:ext cx="3339119" cy="577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D5B45E3-62EB-4B57-A8A8-B6C8E2DED9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3733" y="4524502"/>
            <a:ext cx="1008112" cy="2888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1E80D0D-EDFA-4DDD-B823-B4B65A5668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5900" y="4565437"/>
            <a:ext cx="1132019" cy="265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F4E1A3E-037F-41E4-A59E-54EB221F94A5}"/>
                  </a:ext>
                </a:extLst>
              </p:cNvPr>
              <p:cNvSpPr txBox="1"/>
              <p:nvPr/>
            </p:nvSpPr>
            <p:spPr>
              <a:xfrm>
                <a:off x="4489937" y="5833738"/>
                <a:ext cx="1301318" cy="405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F4E1A3E-037F-41E4-A59E-54EB221F9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937" y="5833738"/>
                <a:ext cx="1301318" cy="405304"/>
              </a:xfrm>
              <a:prstGeom prst="rect">
                <a:avLst/>
              </a:prstGeom>
              <a:blipFill>
                <a:blip r:embed="rId10"/>
                <a:stretch>
                  <a:fillRect l="-2817" r="-1408" b="-19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FE85B1B5-FF5A-4F2C-BF2D-ECA0BA7FFCEA}"/>
              </a:ext>
            </a:extLst>
          </p:cNvPr>
          <p:cNvSpPr txBox="1"/>
          <p:nvPr/>
        </p:nvSpPr>
        <p:spPr>
          <a:xfrm>
            <a:off x="924103" y="5881613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Chiral fermion guarantees 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8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72F072F-BD48-4FE5-9AED-DC425437AA25}"/>
                  </a:ext>
                </a:extLst>
              </p:cNvPr>
              <p:cNvSpPr txBox="1"/>
              <p:nvPr/>
            </p:nvSpPr>
            <p:spPr>
              <a:xfrm>
                <a:off x="2267744" y="1774749"/>
                <a:ext cx="4098045" cy="319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𝒂𝒃𝒄</m:t>
                          </m:r>
                        </m:sup>
                      </m:sSup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𝒂𝑻</m:t>
                          </m:r>
                        </m:sup>
                      </m:sSup>
                      <m:d>
                        <m:d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  <m:d>
                        <m:d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72F072F-BD48-4FE5-9AED-DC425437A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774749"/>
                <a:ext cx="4098045" cy="319831"/>
              </a:xfrm>
              <a:prstGeom prst="rect">
                <a:avLst/>
              </a:prstGeom>
              <a:blipFill>
                <a:blip r:embed="rId10"/>
                <a:stretch>
                  <a:fillRect l="-1042" t="-3774" r="-1786" b="-33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DAC4914C-C1F0-4B3B-A45D-59794D2DD69B}"/>
              </a:ext>
            </a:extLst>
          </p:cNvPr>
          <p:cNvSpPr txBox="1"/>
          <p:nvPr/>
        </p:nvSpPr>
        <p:spPr>
          <a:xfrm>
            <a:off x="827584" y="1151466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Interpolation field operator for nucleon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9561269-8B1F-4F12-9950-7654148BE9E2}"/>
                  </a:ext>
                </a:extLst>
              </p:cNvPr>
              <p:cNvSpPr txBox="1"/>
              <p:nvPr/>
            </p:nvSpPr>
            <p:spPr>
              <a:xfrm>
                <a:off x="827584" y="2282256"/>
                <a:ext cx="4734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Interpolation field operator for Delta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9561269-8B1F-4F12-9950-7654148B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82256"/>
                <a:ext cx="4734053" cy="369332"/>
              </a:xfrm>
              <a:prstGeom prst="rect">
                <a:avLst/>
              </a:prstGeom>
              <a:blipFill>
                <a:blip r:embed="rId11"/>
                <a:stretch>
                  <a:fillRect l="-1160" t="-8197" r="-258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88C9BF9-32E6-40FC-AE0E-37DDB787DE4B}"/>
                  </a:ext>
                </a:extLst>
              </p:cNvPr>
              <p:cNvSpPr txBox="1"/>
              <p:nvPr/>
            </p:nvSpPr>
            <p:spPr>
              <a:xfrm>
                <a:off x="2267744" y="2943600"/>
                <a:ext cx="4134337" cy="319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𝒂𝒃𝒄</m:t>
                          </m:r>
                        </m:sup>
                      </m:sSup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𝒂𝑻</m:t>
                          </m:r>
                        </m:sup>
                      </m:sSup>
                      <m:d>
                        <m:d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  <m:d>
                        <m:d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88C9BF9-32E6-40FC-AE0E-37DDB787D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943600"/>
                <a:ext cx="4134337" cy="319831"/>
              </a:xfrm>
              <a:prstGeom prst="rect">
                <a:avLst/>
              </a:prstGeom>
              <a:blipFill>
                <a:blip r:embed="rId12"/>
                <a:stretch>
                  <a:fillRect l="-1032" t="-3846" r="-1770" b="-36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E45BBF7-4030-4DFC-9691-8378E1771C46}"/>
                  </a:ext>
                </a:extLst>
              </p:cNvPr>
              <p:cNvSpPr txBox="1"/>
              <p:nvPr/>
            </p:nvSpPr>
            <p:spPr>
              <a:xfrm>
                <a:off x="2180358" y="4053587"/>
                <a:ext cx="1831976" cy="572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𝓟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  <m:sup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zh-CN" altLang="en-US" sz="1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E45BBF7-4030-4DFC-9691-8378E1771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358" y="4053587"/>
                <a:ext cx="1831976" cy="5727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33862A5F-57DB-404D-8EAD-1AA95B966D54}"/>
              </a:ext>
            </a:extLst>
          </p:cNvPr>
          <p:cNvSpPr txBox="1"/>
          <p:nvPr/>
        </p:nvSpPr>
        <p:spPr>
          <a:xfrm>
            <a:off x="827584" y="3519664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In the rest frame of the baryon, the 3/2-projection operator is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4BBB494-344E-4CBF-8270-977B5E1B2DF2}"/>
                  </a:ext>
                </a:extLst>
              </p:cNvPr>
              <p:cNvSpPr txBox="1"/>
              <p:nvPr/>
            </p:nvSpPr>
            <p:spPr>
              <a:xfrm>
                <a:off x="4788024" y="4053587"/>
                <a:ext cx="1197251" cy="537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</m:acc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n-US" altLang="zh-CN" sz="1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𝓟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  <m:sup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zh-CN" altLang="en-US" sz="18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4BBB494-344E-4CBF-8270-977B5E1B2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053587"/>
                <a:ext cx="1197251" cy="537648"/>
              </a:xfrm>
              <a:prstGeom prst="rect">
                <a:avLst/>
              </a:prstGeom>
              <a:blipFill>
                <a:blip r:embed="rId1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C0CF3AD-AF16-47C2-8A33-975B53FE59C8}"/>
                  </a:ext>
                </a:extLst>
              </p:cNvPr>
              <p:cNvSpPr txBox="1"/>
              <p:nvPr/>
            </p:nvSpPr>
            <p:spPr>
              <a:xfrm>
                <a:off x="1619672" y="5229200"/>
                <a:ext cx="5570371" cy="682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𝑻𝒓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acc>
                        <m:accPr>
                          <m:chr m:val="̅"/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</m:acc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)⟩=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18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C0CF3AD-AF16-47C2-8A33-975B53FE5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229200"/>
                <a:ext cx="5570371" cy="6827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DB11FA-3EB1-4ED5-B40F-47486B44F8BC}"/>
                  </a:ext>
                </a:extLst>
              </p:cNvPr>
              <p:cNvSpPr txBox="1"/>
              <p:nvPr/>
            </p:nvSpPr>
            <p:spPr>
              <a:xfrm>
                <a:off x="541330" y="551677"/>
                <a:ext cx="4565673" cy="400110"/>
              </a:xfrm>
              <a:prstGeom prst="rect">
                <a:avLst/>
              </a:prstGeom>
              <a:solidFill>
                <a:srgbClr val="FFFF00">
                  <a:alpha val="46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Mass difference of Nucleon and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zh-CN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DB11FA-3EB1-4ED5-B40F-47486B44F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30" y="551677"/>
                <a:ext cx="4565673" cy="400110"/>
              </a:xfrm>
              <a:prstGeom prst="rect">
                <a:avLst/>
              </a:prstGeom>
              <a:blipFill>
                <a:blip r:embed="rId9"/>
                <a:stretch>
                  <a:fillRect l="-1469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B8C3A7F-8016-4622-BC26-25C0E129D801}"/>
              </a:ext>
            </a:extLst>
          </p:cNvPr>
          <p:cNvSpPr txBox="1"/>
          <p:nvPr/>
        </p:nvSpPr>
        <p:spPr>
          <a:xfrm>
            <a:off x="827584" y="4790964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For parity-positive baryons, </a:t>
            </a:r>
          </a:p>
        </p:txBody>
      </p:sp>
    </p:spTree>
    <p:extLst>
      <p:ext uri="{BB962C8B-B14F-4D97-AF65-F5344CB8AC3E}">
        <p14:creationId xmlns:p14="http://schemas.microsoft.com/office/powerpoint/2010/main" val="136088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E4C2347-4A9C-4D45-B9CA-47787F0BC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92740"/>
            <a:ext cx="5685192" cy="15377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4B8869-4D9B-4FBE-8072-7BD0A56FB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35" y="2841759"/>
            <a:ext cx="5616624" cy="15001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7D66B99-C897-4EF1-8618-05AA431BB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581128"/>
            <a:ext cx="4040628" cy="180039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5FCA753-1BDE-4CC5-99B3-8CBCE462360F}"/>
              </a:ext>
            </a:extLst>
          </p:cNvPr>
          <p:cNvSpPr/>
          <p:nvPr/>
        </p:nvSpPr>
        <p:spPr>
          <a:xfrm>
            <a:off x="971600" y="375464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Pion, nucleon and Delta masses from </a:t>
            </a: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</a:t>
            </a: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31E21D7-B4F3-4414-ACC5-3D7AB218DADC}"/>
              </a:ext>
            </a:extLst>
          </p:cNvPr>
          <p:cNvSpPr txBox="1"/>
          <p:nvPr/>
        </p:nvSpPr>
        <p:spPr>
          <a:xfrm>
            <a:off x="1022260" y="16288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C005 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59B4844-1F74-4C4D-9B26-8B13BC661140}"/>
              </a:ext>
            </a:extLst>
          </p:cNvPr>
          <p:cNvSpPr txBox="1"/>
          <p:nvPr/>
        </p:nvSpPr>
        <p:spPr>
          <a:xfrm>
            <a:off x="1099203" y="3519236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C02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D28E55B-7A12-4F10-AD5D-50527F790757}"/>
              </a:ext>
            </a:extLst>
          </p:cNvPr>
          <p:cNvSpPr txBox="1"/>
          <p:nvPr/>
        </p:nvSpPr>
        <p:spPr>
          <a:xfrm>
            <a:off x="1099203" y="526223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Cf004 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AFA2A8-AD80-49A5-8B21-8B3AEE2C3E2D}"/>
              </a:ext>
            </a:extLst>
          </p:cNvPr>
          <p:cNvSpPr/>
          <p:nvPr/>
        </p:nvSpPr>
        <p:spPr bwMode="auto">
          <a:xfrm>
            <a:off x="4283967" y="980734"/>
            <a:ext cx="928459" cy="158417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FA5245E-0B94-4B51-804D-3C1EEF1DBD7E}"/>
              </a:ext>
            </a:extLst>
          </p:cNvPr>
          <p:cNvSpPr/>
          <p:nvPr/>
        </p:nvSpPr>
        <p:spPr bwMode="auto">
          <a:xfrm>
            <a:off x="4151997" y="2808639"/>
            <a:ext cx="928459" cy="158417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862571A-7C95-48E6-A11F-46B24D40D869}"/>
              </a:ext>
            </a:extLst>
          </p:cNvPr>
          <p:cNvSpPr/>
          <p:nvPr/>
        </p:nvSpPr>
        <p:spPr bwMode="auto">
          <a:xfrm>
            <a:off x="4419788" y="4724733"/>
            <a:ext cx="928459" cy="158417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2932988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32800</TotalTime>
  <Words>1320</Words>
  <Application>Microsoft Office PowerPoint</Application>
  <PresentationFormat>Presentazione su schermo (4:3)</PresentationFormat>
  <Paragraphs>215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1" baseType="lpstr">
      <vt:lpstr>宋体</vt:lpstr>
      <vt:lpstr>Arial</vt:lpstr>
      <vt:lpstr>Arial Narrow</vt:lpstr>
      <vt:lpstr>Arial Unicode MS</vt:lpstr>
      <vt:lpstr>Cambria Math</vt:lpstr>
      <vt:lpstr>Comic Sans MS</vt:lpstr>
      <vt:lpstr>Rockwell Extra Bold</vt:lpstr>
      <vt:lpstr>ThArial Unicode MS</vt:lpstr>
      <vt:lpstr>Times New Roman</vt:lpstr>
      <vt:lpstr>默认设计模板</vt:lpstr>
      <vt:lpstr>Diquark relevant studies from Lattice QCD</vt:lpstr>
      <vt:lpstr>Outline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diquark relevant studies from lattice QCD</dc:title>
  <dc:creator>xzy</dc:creator>
  <cp:lastModifiedBy>Susan Driessen</cp:lastModifiedBy>
  <cp:revision>284</cp:revision>
  <dcterms:created xsi:type="dcterms:W3CDTF">2008-06-01T07:32:21Z</dcterms:created>
  <dcterms:modified xsi:type="dcterms:W3CDTF">2019-09-30T06:46:15Z</dcterms:modified>
</cp:coreProperties>
</file>