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257" r:id="rId3"/>
    <p:sldId id="425" r:id="rId4"/>
    <p:sldId id="444" r:id="rId5"/>
    <p:sldId id="445" r:id="rId6"/>
    <p:sldId id="446" r:id="rId7"/>
    <p:sldId id="447" r:id="rId8"/>
    <p:sldId id="448" r:id="rId9"/>
    <p:sldId id="449" r:id="rId10"/>
    <p:sldId id="258" r:id="rId11"/>
    <p:sldId id="259" r:id="rId12"/>
    <p:sldId id="260" r:id="rId13"/>
    <p:sldId id="261" r:id="rId14"/>
    <p:sldId id="262" r:id="rId15"/>
    <p:sldId id="265" r:id="rId16"/>
    <p:sldId id="266" r:id="rId17"/>
    <p:sldId id="267" r:id="rId18"/>
    <p:sldId id="263" r:id="rId19"/>
    <p:sldId id="264" r:id="rId20"/>
    <p:sldId id="268" r:id="rId21"/>
    <p:sldId id="269" r:id="rId22"/>
    <p:sldId id="280" r:id="rId23"/>
    <p:sldId id="281" r:id="rId24"/>
    <p:sldId id="441" r:id="rId25"/>
    <p:sldId id="450" r:id="rId26"/>
    <p:sldId id="451" r:id="rId27"/>
    <p:sldId id="454" r:id="rId28"/>
    <p:sldId id="453" r:id="rId29"/>
    <p:sldId id="452" r:id="rId30"/>
    <p:sldId id="455" r:id="rId31"/>
    <p:sldId id="456" r:id="rId32"/>
    <p:sldId id="457" r:id="rId33"/>
    <p:sldId id="458" r:id="rId34"/>
    <p:sldId id="459" r:id="rId35"/>
    <p:sldId id="460" r:id="rId36"/>
    <p:sldId id="461" r:id="rId37"/>
    <p:sldId id="462" r:id="rId38"/>
    <p:sldId id="463" r:id="rId39"/>
    <p:sldId id="464" r:id="rId40"/>
    <p:sldId id="468" r:id="rId41"/>
    <p:sldId id="469" r:id="rId42"/>
    <p:sldId id="465" r:id="rId43"/>
    <p:sldId id="466" r:id="rId44"/>
    <p:sldId id="470" r:id="rId45"/>
    <p:sldId id="471" r:id="rId46"/>
    <p:sldId id="473" r:id="rId47"/>
    <p:sldId id="472" r:id="rId48"/>
    <p:sldId id="474" r:id="rId49"/>
    <p:sldId id="475" r:id="rId50"/>
    <p:sldId id="476" r:id="rId51"/>
    <p:sldId id="477" r:id="rId52"/>
    <p:sldId id="478" r:id="rId53"/>
    <p:sldId id="479" r:id="rId54"/>
    <p:sldId id="481" r:id="rId55"/>
    <p:sldId id="480" r:id="rId56"/>
    <p:sldId id="482" r:id="rId57"/>
    <p:sldId id="483" r:id="rId58"/>
    <p:sldId id="484" r:id="rId59"/>
    <p:sldId id="485" r:id="rId60"/>
    <p:sldId id="486" r:id="rId61"/>
    <p:sldId id="487" r:id="rId62"/>
    <p:sldId id="488" r:id="rId63"/>
    <p:sldId id="490" r:id="rId64"/>
    <p:sldId id="491" r:id="rId65"/>
    <p:sldId id="492" r:id="rId66"/>
    <p:sldId id="493" r:id="rId67"/>
    <p:sldId id="494" r:id="rId68"/>
    <p:sldId id="495" r:id="rId69"/>
    <p:sldId id="496" r:id="rId70"/>
    <p:sldId id="497" r:id="rId71"/>
    <p:sldId id="498" r:id="rId7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008F00"/>
    <a:srgbClr val="009051"/>
    <a:srgbClr val="4E8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04"/>
    <p:restoredTop sz="94690" autoAdjust="0"/>
  </p:normalViewPr>
  <p:slideViewPr>
    <p:cSldViewPr snapToGrid="0" snapToObjects="1">
      <p:cViewPr varScale="1">
        <p:scale>
          <a:sx n="81" d="100"/>
          <a:sy n="81" d="100"/>
        </p:scale>
        <p:origin x="7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B52B7-7866-7D4D-873C-31F90023E010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8BC74-B3C5-F144-9B44-B5CDD1F4B1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287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58877-01CE-D747-A2C7-D1F8E70C4186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8009B-83A8-A843-956E-515B5E492C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640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1" lang="ja-JP" altLang="en-US" i="1" smtClean="0">
                          <a:latin typeface="Cambria Math" panose="02040503050406030204" pitchFamily="18" charset="0"/>
                        </a:rPr>
                        <a:t>ここに数式を入力します。</a:t>
                      </a:fld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ja-JP" altLang="en-US" i="0">
                    <a:latin typeface="Cambria Math" panose="02040503050406030204" pitchFamily="18" charset="0"/>
                  </a:rPr>
                  <a:t>"ここに数式を入力します。"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8009B-83A8-A843-956E-515B5E492C7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81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1" lang="ja-JP" altLang="en-US" i="1" smtClean="0">
                          <a:latin typeface="Cambria Math" panose="02040503050406030204" pitchFamily="18" charset="0"/>
                        </a:rPr>
                        <a:t>ここに</a:t>
                      </a:fld>
                      <a:fld id="{825F15A7-03F4-43D7-82C5-3E23DA2F108C}" type="mathplaceholder">
                        <a:rPr kumimoji="1" lang="ja-JP" altLang="en-US" i="1" smtClean="0">
                          <a:latin typeface="Cambria Math" panose="02040503050406030204" pitchFamily="18" charset="0"/>
                        </a:rPr>
                        <a:t>数式</a:t>
                      </a:fld>
                      <a:fld id="{825F15A7-03F4-43D7-82C5-3E23DA2F108C}" type="mathplaceholder">
                        <a:rPr kumimoji="1" lang="ja-JP" altLang="en-US" i="1" smtClean="0">
                          <a:latin typeface="Cambria Math" panose="02040503050406030204" pitchFamily="18" charset="0"/>
                        </a:rPr>
                        <a:t>を</a:t>
                      </a:fld>
                      <a:fld id="{825F15A7-03F4-43D7-82C5-3E23DA2F108C}" type="mathplaceholder">
                        <a:rPr kumimoji="1" lang="ja-JP" altLang="en-US" i="1" smtClean="0">
                          <a:latin typeface="Cambria Math" panose="02040503050406030204" pitchFamily="18" charset="0"/>
                        </a:rPr>
                        <a:t>入力</a:t>
                      </a:fld>
                      <a:fld id="{825F15A7-03F4-43D7-82C5-3E23DA2F108C}" type="mathplaceholder">
                        <a:rPr kumimoji="1" lang="ja-JP" altLang="en-US" i="1" smtClean="0">
                          <a:latin typeface="Cambria Math" panose="02040503050406030204" pitchFamily="18" charset="0"/>
                        </a:rPr>
                        <a:t>します。</a:t>
                      </a:fld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ja-JP" altLang="en-US" i="0">
                    <a:latin typeface="Cambria Math" panose="02040503050406030204" pitchFamily="18" charset="0"/>
                  </a:rPr>
                  <a:t>"ここに数式を入力します。"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8009B-83A8-A843-956E-515B5E492C7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14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1" lang="ja-JP" altLang="en-US" i="1" smtClean="0">
                          <a:latin typeface="Cambria Math" panose="02040503050406030204" pitchFamily="18" charset="0"/>
                        </a:rPr>
                        <a:t>ここに</a:t>
                      </a:fld>
                      <a:fld id="{825F15A7-03F4-43D7-82C5-3E23DA2F108C}" type="mathplaceholder">
                        <a:rPr kumimoji="1" lang="ja-JP" altLang="en-US" i="1" smtClean="0">
                          <a:latin typeface="Cambria Math" panose="02040503050406030204" pitchFamily="18" charset="0"/>
                        </a:rPr>
                        <a:t>数式</a:t>
                      </a:fld>
                      <a:fld id="{825F15A7-03F4-43D7-82C5-3E23DA2F108C}" type="mathplaceholder">
                        <a:rPr kumimoji="1" lang="ja-JP" altLang="en-US" i="1" smtClean="0">
                          <a:latin typeface="Cambria Math" panose="02040503050406030204" pitchFamily="18" charset="0"/>
                        </a:rPr>
                        <a:t>を</a:t>
                      </a:fld>
                      <a:fld id="{825F15A7-03F4-43D7-82C5-3E23DA2F108C}" type="mathplaceholder">
                        <a:rPr kumimoji="1" lang="ja-JP" altLang="en-US" i="1" smtClean="0">
                          <a:latin typeface="Cambria Math" panose="02040503050406030204" pitchFamily="18" charset="0"/>
                        </a:rPr>
                        <a:t>入力</a:t>
                      </a:fld>
                      <a:fld id="{825F15A7-03F4-43D7-82C5-3E23DA2F108C}" type="mathplaceholder">
                        <a:rPr kumimoji="1" lang="ja-JP" altLang="en-US" i="1" smtClean="0">
                          <a:latin typeface="Cambria Math" panose="02040503050406030204" pitchFamily="18" charset="0"/>
                        </a:rPr>
                        <a:t>します。</a:t>
                      </a:fld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ja-JP" altLang="en-US" i="0">
                    <a:latin typeface="Cambria Math" panose="02040503050406030204" pitchFamily="18" charset="0"/>
                  </a:rPr>
                  <a:t>"ここに数式を入力します。"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8009B-83A8-A843-956E-515B5E492C7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129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1" lang="ja-JP" altLang="en-US" i="1" smtClean="0">
                          <a:latin typeface="Cambria Math" panose="02040503050406030204" pitchFamily="18" charset="0"/>
                        </a:rPr>
                        <a:t>ここに数式を入力します。</a:t>
                      </a:fld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ja-JP" altLang="en-US" i="0">
                    <a:latin typeface="Cambria Math" panose="02040503050406030204" pitchFamily="18" charset="0"/>
                  </a:rPr>
                  <a:t>"ここに数式を入力します。"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8009B-83A8-A843-956E-515B5E492C7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48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1" lang="ja-JP" altLang="en-US" i="1" smtClean="0">
                          <a:latin typeface="Cambria Math" panose="02040503050406030204" pitchFamily="18" charset="0"/>
                        </a:rPr>
                        <a:t>ここに数式を入力します。</a:t>
                      </a:fld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ja-JP" altLang="en-US" i="0">
                    <a:latin typeface="Cambria Math" panose="02040503050406030204" pitchFamily="18" charset="0"/>
                  </a:rPr>
                  <a:t>"ここに数式を入力します。"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8009B-83A8-A843-956E-515B5E492C7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668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1" lang="ja-JP" altLang="en-US" i="1" smtClean="0">
                          <a:latin typeface="Cambria Math" panose="02040503050406030204" pitchFamily="18" charset="0"/>
                        </a:rPr>
                        <a:t>ここに数式を入力します。</a:t>
                      </a:fld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ja-JP" altLang="en-US" i="0">
                    <a:latin typeface="Cambria Math" panose="02040503050406030204" pitchFamily="18" charset="0"/>
                  </a:rPr>
                  <a:t>"ここに数式を入力します。"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8009B-83A8-A843-956E-515B5E492C7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734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1" lang="ja-JP" altLang="en-US" i="1" smtClean="0">
                          <a:latin typeface="Cambria Math" panose="02040503050406030204" pitchFamily="18" charset="0"/>
                        </a:rPr>
                        <a:t>ここに</a:t>
                      </a:fld>
                      <a:fld id="{825F15A7-03F4-43D7-82C5-3E23DA2F108C}" type="mathplaceholder">
                        <a:rPr kumimoji="1" lang="ja-JP" altLang="en-US" i="1" smtClean="0">
                          <a:latin typeface="Cambria Math" panose="02040503050406030204" pitchFamily="18" charset="0"/>
                        </a:rPr>
                        <a:t>数式</a:t>
                      </a:fld>
                      <a:fld id="{825F15A7-03F4-43D7-82C5-3E23DA2F108C}" type="mathplaceholder">
                        <a:rPr kumimoji="1" lang="ja-JP" altLang="en-US" i="1" smtClean="0">
                          <a:latin typeface="Cambria Math" panose="02040503050406030204" pitchFamily="18" charset="0"/>
                        </a:rPr>
                        <a:t>を</a:t>
                      </a:fld>
                      <a:fld id="{825F15A7-03F4-43D7-82C5-3E23DA2F108C}" type="mathplaceholder">
                        <a:rPr kumimoji="1" lang="ja-JP" altLang="en-US" i="1" smtClean="0">
                          <a:latin typeface="Cambria Math" panose="02040503050406030204" pitchFamily="18" charset="0"/>
                        </a:rPr>
                        <a:t>入力</a:t>
                      </a:fld>
                      <a:fld id="{825F15A7-03F4-43D7-82C5-3E23DA2F108C}" type="mathplaceholder">
                        <a:rPr kumimoji="1" lang="ja-JP" altLang="en-US" i="1" smtClean="0">
                          <a:latin typeface="Cambria Math" panose="02040503050406030204" pitchFamily="18" charset="0"/>
                        </a:rPr>
                        <a:t>します。</a:t>
                      </a:fld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ja-JP" altLang="en-US" i="0">
                    <a:latin typeface="Cambria Math" panose="02040503050406030204" pitchFamily="18" charset="0"/>
                  </a:rPr>
                  <a:t>"ここに数式を入力します。"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8009B-83A8-A843-956E-515B5E492C79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46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18D7-4972-4A4C-9BDC-D946337C3431}" type="datetime1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93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5807-580D-DD47-813E-3811A7CC6562}" type="datetime1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2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EB8E-8C00-6346-8465-75A2192A6F5C}" type="datetime1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27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AC8-14B8-D749-BD03-85061957DF19}" type="datetime1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90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E8EC-53A6-5C4E-8EE0-71DB504545EC}" type="datetime1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20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03F0-1400-7F4E-B635-81F444818557}" type="datetime1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50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B7D1-4435-0C4F-AE95-D820CCF87C0D}" type="datetime1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44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545E-AB2E-2E4D-9552-FF958233F9B4}" type="datetime1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84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61D7-855D-CF43-BE51-C068EC4F5FE8}" type="datetime1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42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E1E0-C666-C64F-B097-3C8F7C3CBD73}" type="datetime1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94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13A3-B702-FF41-86C4-3689D96A2D66}" type="datetime1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31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C7CE1-65D3-4345-B081-143DF4092CF6}" type="datetime1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BA2A6-B584-4842-9691-8B9C63F1E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11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588226"/>
            <a:ext cx="7772400" cy="1677521"/>
          </a:xfrm>
        </p:spPr>
        <p:txBody>
          <a:bodyPr>
            <a:noAutofit/>
          </a:bodyPr>
          <a:lstStyle/>
          <a:p>
            <a:r>
              <a:rPr lang="en-US" altLang="ja-JP" sz="3600" dirty="0">
                <a:solidFill>
                  <a:srgbClr val="011893"/>
                </a:solidFill>
                <a:latin typeface="Comic Sans MS" panose="030F0902030302020204" pitchFamily="66" charset="0"/>
              </a:rPr>
              <a:t>Diquark correlations and production cross section of baryons at Belle</a:t>
            </a:r>
            <a:endParaRPr kumimoji="1" lang="ja-JP" altLang="en-US" sz="3600" b="1" dirty="0">
              <a:solidFill>
                <a:srgbClr val="011893"/>
              </a:solidFill>
              <a:latin typeface="Comic Sans MS" panose="030F0902030302020204" pitchFamily="66" charset="0"/>
              <a:cs typeface="Comic Sans MS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56290" y="2617076"/>
            <a:ext cx="7401910" cy="3815256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2600" dirty="0">
                <a:solidFill>
                  <a:srgbClr val="008000"/>
                </a:solidFill>
                <a:latin typeface="Comic Sans MS"/>
                <a:cs typeface="Comic Sans MS"/>
              </a:rPr>
              <a:t>Makoto Takizawa </a:t>
            </a:r>
          </a:p>
          <a:p>
            <a:r>
              <a:rPr kumimoji="1" lang="en-US" altLang="ja-JP" sz="2600" dirty="0">
                <a:solidFill>
                  <a:srgbClr val="009051"/>
                </a:solidFill>
                <a:latin typeface="Comic Sans MS" panose="030F0902030302020204" pitchFamily="66" charset="0"/>
                <a:cs typeface="Comic Sans MS"/>
              </a:rPr>
              <a:t>(</a:t>
            </a:r>
            <a:r>
              <a:rPr lang="en-US" altLang="ja-JP" sz="2800" dirty="0">
                <a:solidFill>
                  <a:srgbClr val="009051"/>
                </a:solidFill>
                <a:latin typeface="Comic Sans MS" panose="030F0902030302020204" pitchFamily="66" charset="0"/>
              </a:rPr>
              <a:t>Showa Pharmaceutical Univ.,</a:t>
            </a:r>
            <a:br>
              <a:rPr lang="en-US" altLang="ja-JP" sz="2800" dirty="0">
                <a:solidFill>
                  <a:srgbClr val="009051"/>
                </a:solidFill>
                <a:latin typeface="Comic Sans MS" panose="030F0902030302020204" pitchFamily="66" charset="0"/>
              </a:rPr>
            </a:br>
            <a:r>
              <a:rPr lang="en-US" altLang="ja-JP" sz="2800" dirty="0">
                <a:solidFill>
                  <a:srgbClr val="009051"/>
                </a:solidFill>
                <a:latin typeface="Comic Sans MS" panose="030F0902030302020204" pitchFamily="66" charset="0"/>
              </a:rPr>
              <a:t>J-PARC Branch, KEK Theory Center, KEK,</a:t>
            </a:r>
          </a:p>
          <a:p>
            <a:pPr defTabSz="295741">
              <a:defRPr sz="266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ja-JP" sz="2800" dirty="0">
                <a:solidFill>
                  <a:srgbClr val="009051"/>
                </a:solidFill>
                <a:latin typeface="Comic Sans MS" panose="030F0902030302020204" pitchFamily="66" charset="0"/>
                <a:ea typeface="Arial"/>
                <a:cs typeface="Arial"/>
                <a:sym typeface="Arial"/>
              </a:rPr>
              <a:t>Theoretical Research Division, </a:t>
            </a:r>
            <a:br>
              <a:rPr lang="en-US" altLang="ja-JP" sz="2800" dirty="0">
                <a:solidFill>
                  <a:srgbClr val="009051"/>
                </a:solidFill>
                <a:latin typeface="Comic Sans MS" panose="030F0902030302020204" pitchFamily="66" charset="0"/>
                <a:ea typeface="Arial"/>
                <a:cs typeface="Arial"/>
                <a:sym typeface="Arial"/>
              </a:rPr>
            </a:br>
            <a:r>
              <a:rPr lang="en-US" altLang="ja-JP" sz="2800" dirty="0" err="1">
                <a:solidFill>
                  <a:srgbClr val="009051"/>
                </a:solidFill>
                <a:latin typeface="Comic Sans MS" panose="030F0902030302020204" pitchFamily="66" charset="0"/>
                <a:ea typeface="Arial"/>
                <a:cs typeface="Arial"/>
                <a:sym typeface="Arial"/>
              </a:rPr>
              <a:t>Nishina</a:t>
            </a:r>
            <a:r>
              <a:rPr lang="en-US" altLang="ja-JP" sz="2800" dirty="0">
                <a:solidFill>
                  <a:srgbClr val="009051"/>
                </a:solidFill>
                <a:latin typeface="Comic Sans MS" panose="030F0902030302020204" pitchFamily="66" charset="0"/>
                <a:ea typeface="Arial"/>
                <a:cs typeface="Arial"/>
                <a:sym typeface="Arial"/>
              </a:rPr>
              <a:t> Center, RIKEN)</a:t>
            </a:r>
            <a:br>
              <a:rPr lang="en-US" altLang="ja-JP" sz="2600" dirty="0">
                <a:solidFill>
                  <a:srgbClr val="008000"/>
                </a:solidFill>
                <a:latin typeface="Comic Sans MS" panose="030F0902030302020204" pitchFamily="66" charset="0"/>
                <a:cs typeface="Comic Sans MS"/>
              </a:rPr>
            </a:br>
            <a:r>
              <a:rPr lang="en-US" altLang="ja-JP" sz="2600" dirty="0">
                <a:solidFill>
                  <a:srgbClr val="008F00"/>
                </a:solidFill>
                <a:latin typeface="Comic Sans MS" panose="030F0902030302020204" pitchFamily="66" charset="0"/>
                <a:cs typeface="Comic Sans MS"/>
              </a:rPr>
              <a:t>on</a:t>
            </a:r>
            <a:r>
              <a:rPr lang="ja-JP" altLang="en-US" sz="2600" dirty="0">
                <a:solidFill>
                  <a:srgbClr val="008F00"/>
                </a:solidFill>
                <a:latin typeface="Comic Sans MS" panose="030F0902030302020204" pitchFamily="66" charset="0"/>
                <a:cs typeface="Comic Sans MS"/>
              </a:rPr>
              <a:t> </a:t>
            </a:r>
            <a:r>
              <a:rPr lang="en-US" altLang="ja-JP" sz="2600" dirty="0">
                <a:solidFill>
                  <a:srgbClr val="008F00"/>
                </a:solidFill>
                <a:latin typeface="Comic Sans MS" panose="030F0902030302020204" pitchFamily="66" charset="0"/>
                <a:cs typeface="Comic Sans MS"/>
              </a:rPr>
              <a:t>behalf</a:t>
            </a:r>
            <a:r>
              <a:rPr lang="ja-JP" altLang="en-US" sz="2600" dirty="0">
                <a:solidFill>
                  <a:srgbClr val="008F00"/>
                </a:solidFill>
                <a:latin typeface="Comic Sans MS" panose="030F0902030302020204" pitchFamily="66" charset="0"/>
                <a:cs typeface="Comic Sans MS"/>
              </a:rPr>
              <a:t> </a:t>
            </a:r>
            <a:r>
              <a:rPr lang="en-US" altLang="ja-JP" sz="2600" dirty="0">
                <a:solidFill>
                  <a:srgbClr val="008F00"/>
                </a:solidFill>
                <a:latin typeface="Comic Sans MS" panose="030F0902030302020204" pitchFamily="66" charset="0"/>
                <a:cs typeface="Comic Sans MS"/>
              </a:rPr>
              <a:t>of</a:t>
            </a:r>
            <a:r>
              <a:rPr lang="ja-JP" altLang="en-US" sz="2600" dirty="0">
                <a:solidFill>
                  <a:srgbClr val="008F00"/>
                </a:solidFill>
                <a:latin typeface="Comic Sans MS" panose="030F0902030302020204" pitchFamily="66" charset="0"/>
                <a:cs typeface="Comic Sans MS"/>
              </a:rPr>
              <a:t> </a:t>
            </a:r>
            <a:r>
              <a:rPr lang="en-US" altLang="ja-JP" sz="2600" dirty="0">
                <a:solidFill>
                  <a:srgbClr val="008F00"/>
                </a:solidFill>
                <a:latin typeface="Comic Sans MS" panose="030F0902030302020204" pitchFamily="66" charset="0"/>
                <a:cs typeface="Comic Sans MS"/>
              </a:rPr>
              <a:t>the</a:t>
            </a:r>
            <a:r>
              <a:rPr lang="ja-JP" altLang="en-US" sz="2600">
                <a:solidFill>
                  <a:srgbClr val="008F00"/>
                </a:solidFill>
                <a:latin typeface="Comic Sans MS" panose="030F0902030302020204" pitchFamily="66" charset="0"/>
                <a:cs typeface="Comic Sans MS"/>
              </a:rPr>
              <a:t> </a:t>
            </a:r>
            <a:r>
              <a:rPr lang="en-US" altLang="ja-JP" sz="2600" dirty="0">
                <a:solidFill>
                  <a:srgbClr val="008F00"/>
                </a:solidFill>
                <a:latin typeface="Comic Sans MS" panose="030F0902030302020204" pitchFamily="66" charset="0"/>
                <a:cs typeface="Comic Sans MS"/>
              </a:rPr>
              <a:t>Belle Collaboration</a:t>
            </a:r>
            <a:br>
              <a:rPr lang="en-US" altLang="ja-JP" sz="2600" dirty="0">
                <a:solidFill>
                  <a:srgbClr val="008F00"/>
                </a:solidFill>
                <a:latin typeface="Comic Sans MS"/>
                <a:cs typeface="Comic Sans MS"/>
              </a:rPr>
            </a:br>
            <a:br>
              <a:rPr kumimoji="1" lang="en-US" altLang="ja-JP" sz="2600" dirty="0">
                <a:solidFill>
                  <a:srgbClr val="008F00"/>
                </a:solidFill>
                <a:latin typeface="Comic Sans MS"/>
                <a:cs typeface="Comic Sans MS"/>
              </a:rPr>
            </a:br>
            <a:r>
              <a:rPr kumimoji="1" lang="en-US" altLang="ja-JP" sz="2600" dirty="0">
                <a:solidFill>
                  <a:srgbClr val="008F00"/>
                </a:solidFill>
                <a:latin typeface="Comic Sans MS"/>
                <a:cs typeface="Comic Sans MS"/>
              </a:rPr>
              <a:t> Based on </a:t>
            </a:r>
            <a:r>
              <a:rPr lang="en-US" altLang="ja-JP" sz="2800" dirty="0">
                <a:solidFill>
                  <a:schemeClr val="tx1"/>
                </a:solidFill>
              </a:rPr>
              <a:t>PRD97, 072005 (2018)</a:t>
            </a:r>
          </a:p>
          <a:p>
            <a:pPr defTabSz="295741">
              <a:defRPr sz="2664">
                <a:latin typeface="Times New Roman"/>
                <a:ea typeface="Times New Roman"/>
                <a:cs typeface="Times New Roman"/>
                <a:sym typeface="Times New Roman"/>
              </a:defRPr>
            </a:pPr>
            <a:br>
              <a:rPr kumimoji="1" lang="en-US" altLang="ja-JP" sz="2600" dirty="0">
                <a:latin typeface="Comic Sans MS"/>
                <a:cs typeface="Comic Sans MS"/>
              </a:rPr>
            </a:br>
            <a:endParaRPr kumimoji="1" lang="en-US" altLang="ja-JP" sz="2600" dirty="0">
              <a:latin typeface="Comic Sans MS"/>
              <a:cs typeface="Comic Sans MS"/>
            </a:endParaRPr>
          </a:p>
        </p:txBody>
      </p:sp>
      <p:pic>
        <p:nvPicPr>
          <p:cNvPr id="4" name="図 3" descr="B-logo-sma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0" y="588226"/>
            <a:ext cx="1000735" cy="76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9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161" y="274638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b="1" dirty="0">
                <a:solidFill>
                  <a:srgbClr val="000090"/>
                </a:solidFill>
                <a:latin typeface="Comic Sans MS"/>
                <a:cs typeface="Comic Sans MS"/>
              </a:rPr>
              <a:t>KEK B factory</a:t>
            </a:r>
            <a:endParaRPr kumimoji="1" lang="ja-JP" altLang="en-US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pic>
        <p:nvPicPr>
          <p:cNvPr id="7" name="コンテンツ プレースホルダー 6" descr="KEKphoto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8" b="10538"/>
          <a:stretch>
            <a:fillRect/>
          </a:stretch>
        </p:blipFill>
        <p:spPr>
          <a:xfrm>
            <a:off x="457200" y="1600200"/>
            <a:ext cx="7330114" cy="4031280"/>
          </a:xfrm>
        </p:spPr>
      </p:pic>
      <p:sp>
        <p:nvSpPr>
          <p:cNvPr id="4" name="テキスト ボックス 3"/>
          <p:cNvSpPr txBox="1"/>
          <p:nvPr/>
        </p:nvSpPr>
        <p:spPr>
          <a:xfrm>
            <a:off x="199173" y="597419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omic Sans MS"/>
                <a:cs typeface="Comic Sans MS"/>
              </a:rPr>
              <a:t>KEK is located about 60km north east from Tokyo</a:t>
            </a:r>
            <a:endParaRPr kumimoji="1" lang="ja-JP" altLang="en-US" sz="2400" dirty="0">
              <a:latin typeface="Comic Sans MS"/>
              <a:cs typeface="Comic Sans M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560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11533" y="897096"/>
            <a:ext cx="3375266" cy="5229067"/>
          </a:xfrm>
        </p:spPr>
        <p:txBody>
          <a:bodyPr/>
          <a:lstStyle/>
          <a:p>
            <a:r>
              <a:rPr kumimoji="1" lang="en-US" altLang="ja-JP" dirty="0">
                <a:latin typeface="Comic Sans MS"/>
                <a:cs typeface="Comic Sans MS"/>
              </a:rPr>
              <a:t>8GeV(e</a:t>
            </a:r>
            <a:r>
              <a:rPr kumimoji="1" lang="en-US" altLang="ja-JP" baseline="30000" dirty="0">
                <a:latin typeface="Comic Sans MS"/>
                <a:cs typeface="Comic Sans MS"/>
              </a:rPr>
              <a:t>-</a:t>
            </a:r>
            <a:r>
              <a:rPr kumimoji="1" lang="en-US" altLang="ja-JP" dirty="0">
                <a:latin typeface="Comic Sans MS"/>
                <a:cs typeface="Comic Sans MS"/>
              </a:rPr>
              <a:t>)   ×3.5GeV(e</a:t>
            </a:r>
            <a:r>
              <a:rPr kumimoji="1" lang="en-US" altLang="ja-JP" baseline="30000" dirty="0">
                <a:latin typeface="Comic Sans MS"/>
                <a:cs typeface="Comic Sans MS"/>
              </a:rPr>
              <a:t>+</a:t>
            </a:r>
            <a:r>
              <a:rPr kumimoji="1" lang="en-US" altLang="ja-JP" dirty="0">
                <a:latin typeface="Comic Sans MS"/>
                <a:cs typeface="Comic Sans MS"/>
              </a:rPr>
              <a:t>)</a:t>
            </a:r>
          </a:p>
          <a:p>
            <a:r>
              <a:rPr kumimoji="1" lang="en-US" altLang="ja-JP" dirty="0">
                <a:latin typeface="Comic Sans MS"/>
                <a:cs typeface="Comic Sans MS"/>
              </a:rPr>
              <a:t>Peak Luminosity</a:t>
            </a:r>
            <a:br>
              <a:rPr kumimoji="1" lang="en-US" altLang="ja-JP" dirty="0">
                <a:latin typeface="Comic Sans MS"/>
                <a:cs typeface="Comic Sans MS"/>
              </a:rPr>
            </a:br>
            <a:r>
              <a:rPr kumimoji="1" lang="en-US" altLang="ja-JP" dirty="0">
                <a:latin typeface="Comic Sans MS"/>
                <a:cs typeface="Comic Sans MS"/>
              </a:rPr>
              <a:t>2.1×10</a:t>
            </a:r>
            <a:r>
              <a:rPr kumimoji="1" lang="en-US" altLang="ja-JP" baseline="30000" dirty="0">
                <a:latin typeface="Comic Sans MS"/>
                <a:cs typeface="Comic Sans MS"/>
              </a:rPr>
              <a:t>34</a:t>
            </a:r>
            <a:r>
              <a:rPr kumimoji="1" lang="en-US" altLang="ja-JP" dirty="0">
                <a:latin typeface="Comic Sans MS"/>
                <a:cs typeface="Comic Sans MS"/>
              </a:rPr>
              <a:t> cm</a:t>
            </a:r>
            <a:r>
              <a:rPr kumimoji="1" lang="en-US" altLang="ja-JP" baseline="30000" dirty="0">
                <a:latin typeface="Comic Sans MS"/>
                <a:cs typeface="Comic Sans MS"/>
              </a:rPr>
              <a:t>-2</a:t>
            </a:r>
            <a:r>
              <a:rPr kumimoji="1" lang="en-US" altLang="ja-JP" dirty="0">
                <a:latin typeface="Comic Sans MS"/>
                <a:cs typeface="Comic Sans MS"/>
              </a:rPr>
              <a:t> s</a:t>
            </a:r>
            <a:r>
              <a:rPr kumimoji="1" lang="en-US" altLang="ja-JP" baseline="30000" dirty="0">
                <a:latin typeface="Comic Sans MS"/>
                <a:cs typeface="Comic Sans MS"/>
              </a:rPr>
              <a:t>-1</a:t>
            </a:r>
          </a:p>
          <a:p>
            <a:r>
              <a:rPr lang="en-US" altLang="ja-JP" dirty="0">
                <a:latin typeface="Comic Sans MS"/>
                <a:cs typeface="Comic Sans MS"/>
              </a:rPr>
              <a:t>Integrated luminosity</a:t>
            </a:r>
            <a:br>
              <a:rPr lang="en-US" altLang="ja-JP" dirty="0">
                <a:latin typeface="Comic Sans MS"/>
                <a:cs typeface="Comic Sans MS"/>
              </a:rPr>
            </a:br>
            <a:r>
              <a:rPr lang="en-US" altLang="ja-JP" dirty="0">
                <a:latin typeface="Comic Sans MS"/>
                <a:cs typeface="Comic Sans MS"/>
              </a:rPr>
              <a:t>1040 fb</a:t>
            </a:r>
            <a:r>
              <a:rPr lang="en-US" altLang="ja-JP" baseline="30000" dirty="0">
                <a:latin typeface="Comic Sans MS"/>
                <a:cs typeface="Comic Sans MS"/>
              </a:rPr>
              <a:t>-1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pic>
        <p:nvPicPr>
          <p:cNvPr id="4" name="図 3" descr="kekbring-3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4" y="706359"/>
            <a:ext cx="4984891" cy="5643874"/>
          </a:xfrm>
          <a:prstGeom prst="rect">
            <a:avLst/>
          </a:prstGeo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987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lumi_bel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33" r="-18233"/>
          <a:stretch>
            <a:fillRect/>
          </a:stretch>
        </p:blipFill>
        <p:spPr>
          <a:xfrm>
            <a:off x="107950" y="1309688"/>
            <a:ext cx="8885238" cy="4886325"/>
          </a:xfr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13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b="1" dirty="0">
                <a:solidFill>
                  <a:srgbClr val="000090"/>
                </a:solidFill>
                <a:latin typeface="Comic Sans MS"/>
                <a:cs typeface="Comic Sans MS"/>
              </a:rPr>
              <a:t>Cross section and luminosity</a:t>
            </a:r>
            <a:endParaRPr kumimoji="1" lang="ja-JP" altLang="en-US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>
                <a:latin typeface="Comic Sans MS"/>
                <a:cs typeface="Comic Sans MS"/>
              </a:rPr>
              <a:t>Cross section , Unit: barn, symbol: b</a:t>
            </a:r>
            <a:br>
              <a:rPr kumimoji="1" lang="en-US" altLang="ja-JP" dirty="0">
                <a:latin typeface="Comic Sans MS"/>
                <a:cs typeface="Comic Sans MS"/>
              </a:rPr>
            </a:br>
            <a:r>
              <a:rPr kumimoji="1" lang="en-US" altLang="ja-JP" dirty="0">
                <a:latin typeface="Comic Sans MS"/>
                <a:cs typeface="Comic Sans MS"/>
              </a:rPr>
              <a:t>1 b = 10</a:t>
            </a:r>
            <a:r>
              <a:rPr kumimoji="1" lang="en-US" altLang="ja-JP" baseline="30000" dirty="0">
                <a:latin typeface="Comic Sans MS"/>
                <a:cs typeface="Comic Sans MS"/>
              </a:rPr>
              <a:t>-24</a:t>
            </a:r>
            <a:r>
              <a:rPr kumimoji="1" lang="en-US" altLang="ja-JP" dirty="0">
                <a:latin typeface="Comic Sans MS"/>
                <a:cs typeface="Comic Sans MS"/>
              </a:rPr>
              <a:t> cm</a:t>
            </a:r>
            <a:r>
              <a:rPr kumimoji="1" lang="en-US" altLang="ja-JP" baseline="30000" dirty="0">
                <a:latin typeface="Comic Sans MS"/>
                <a:cs typeface="Comic Sans MS"/>
              </a:rPr>
              <a:t>2</a:t>
            </a:r>
          </a:p>
          <a:p>
            <a:r>
              <a:rPr lang="en-US" altLang="ja-JP" dirty="0">
                <a:latin typeface="Comic Sans MS"/>
                <a:cs typeface="Comic Sans MS"/>
              </a:rPr>
              <a:t>Total cross section of</a:t>
            </a:r>
            <a:br>
              <a:rPr lang="en-US" altLang="ja-JP" dirty="0">
                <a:latin typeface="Comic Sans MS"/>
                <a:cs typeface="Comic Sans MS"/>
              </a:rPr>
            </a:br>
            <a:br>
              <a:rPr lang="en-US" altLang="ja-JP" dirty="0">
                <a:latin typeface="Comic Sans MS"/>
                <a:cs typeface="Comic Sans MS"/>
              </a:rPr>
            </a:br>
            <a:r>
              <a:rPr lang="en-US" altLang="ja-JP" dirty="0">
                <a:latin typeface="Comic Sans MS"/>
                <a:cs typeface="Comic Sans MS"/>
              </a:rPr>
              <a:t> </a:t>
            </a:r>
            <a:br>
              <a:rPr lang="en-US" altLang="ja-JP" dirty="0">
                <a:latin typeface="Comic Sans MS"/>
                <a:cs typeface="Comic Sans MS"/>
              </a:rPr>
            </a:br>
            <a:br>
              <a:rPr lang="en-US" altLang="ja-JP" dirty="0">
                <a:latin typeface="Comic Sans MS"/>
                <a:cs typeface="Comic Sans MS"/>
              </a:rPr>
            </a:br>
            <a:r>
              <a:rPr lang="en-US" altLang="ja-JP" dirty="0">
                <a:latin typeface="Comic Sans MS"/>
                <a:cs typeface="Comic Sans MS"/>
              </a:rPr>
              <a:t>with </a:t>
            </a:r>
            <a:r>
              <a:rPr lang="en-US" altLang="ja-JP" dirty="0" err="1">
                <a:latin typeface="Comic Sans MS"/>
                <a:cs typeface="Comic Sans MS"/>
              </a:rPr>
              <a:t>E</a:t>
            </a:r>
            <a:r>
              <a:rPr lang="en-US" altLang="ja-JP" baseline="-25000" dirty="0" err="1">
                <a:latin typeface="Comic Sans MS"/>
                <a:cs typeface="Comic Sans MS"/>
              </a:rPr>
              <a:t>cm</a:t>
            </a:r>
            <a:r>
              <a:rPr lang="en-US" altLang="ja-JP" dirty="0">
                <a:latin typeface="Comic Sans MS"/>
                <a:cs typeface="Comic Sans MS"/>
              </a:rPr>
              <a:t> in unit of </a:t>
            </a:r>
            <a:r>
              <a:rPr lang="en-US" altLang="ja-JP" dirty="0" err="1">
                <a:latin typeface="Comic Sans MS"/>
                <a:cs typeface="Comic Sans MS"/>
              </a:rPr>
              <a:t>GeV</a:t>
            </a:r>
            <a:r>
              <a:rPr lang="en-US" altLang="ja-JP" dirty="0">
                <a:latin typeface="Comic Sans MS"/>
                <a:cs typeface="Comic Sans MS"/>
              </a:rPr>
              <a:t>.</a:t>
            </a:r>
            <a:r>
              <a:rPr lang="ja-JP" altLang="en-US" dirty="0">
                <a:latin typeface="Comic Sans MS"/>
                <a:cs typeface="Comic Sans MS"/>
              </a:rPr>
              <a:t>　</a:t>
            </a:r>
            <a:br>
              <a:rPr lang="en-US" altLang="ja-JP" dirty="0">
                <a:latin typeface="Comic Sans MS"/>
                <a:cs typeface="Comic Sans MS"/>
              </a:rPr>
            </a:br>
            <a:r>
              <a:rPr lang="en-US" altLang="ja-JP" dirty="0">
                <a:latin typeface="Comic Sans MS"/>
                <a:cs typeface="Comic Sans MS"/>
              </a:rPr>
              <a:t>(E</a:t>
            </a:r>
            <a:r>
              <a:rPr lang="ja-JP" altLang="en-US" dirty="0">
                <a:latin typeface="Comic Sans MS"/>
                <a:cs typeface="Comic Sans MS"/>
              </a:rPr>
              <a:t> </a:t>
            </a:r>
            <a:r>
              <a:rPr lang="en-US" altLang="ja-JP" dirty="0">
                <a:latin typeface="Comic Sans MS"/>
                <a:cs typeface="Comic Sans MS"/>
              </a:rPr>
              <a:t>is</a:t>
            </a:r>
            <a:r>
              <a:rPr lang="ja-JP" altLang="en-US" dirty="0">
                <a:latin typeface="Comic Sans MS"/>
                <a:cs typeface="Comic Sans MS"/>
              </a:rPr>
              <a:t> </a:t>
            </a:r>
            <a:r>
              <a:rPr lang="en-US" altLang="ja-JP" dirty="0">
                <a:latin typeface="Comic Sans MS"/>
                <a:cs typeface="Comic Sans MS"/>
              </a:rPr>
              <a:t>the</a:t>
            </a:r>
            <a:r>
              <a:rPr lang="ja-JP" altLang="en-US" dirty="0">
                <a:latin typeface="Comic Sans MS"/>
                <a:cs typeface="Comic Sans MS"/>
              </a:rPr>
              <a:t> </a:t>
            </a:r>
            <a:r>
              <a:rPr lang="en-US" altLang="ja-JP" dirty="0">
                <a:latin typeface="Comic Sans MS"/>
                <a:cs typeface="Comic Sans MS"/>
              </a:rPr>
              <a:t>electron</a:t>
            </a:r>
            <a:r>
              <a:rPr lang="ja-JP" altLang="en-US" dirty="0">
                <a:latin typeface="Comic Sans MS"/>
                <a:cs typeface="Comic Sans MS"/>
              </a:rPr>
              <a:t> </a:t>
            </a:r>
            <a:r>
              <a:rPr lang="en-US" altLang="ja-JP" dirty="0">
                <a:latin typeface="Comic Sans MS"/>
                <a:cs typeface="Comic Sans MS"/>
              </a:rPr>
              <a:t>energy</a:t>
            </a:r>
            <a:r>
              <a:rPr lang="ja-JP" altLang="en-US" dirty="0">
                <a:latin typeface="Comic Sans MS"/>
                <a:cs typeface="Comic Sans MS"/>
              </a:rPr>
              <a:t> </a:t>
            </a:r>
            <a:r>
              <a:rPr lang="en-US" altLang="ja-JP" dirty="0">
                <a:latin typeface="Comic Sans MS"/>
                <a:cs typeface="Comic Sans MS"/>
              </a:rPr>
              <a:t>in</a:t>
            </a:r>
            <a:r>
              <a:rPr lang="ja-JP" altLang="en-US" dirty="0">
                <a:latin typeface="Comic Sans MS"/>
                <a:cs typeface="Comic Sans MS"/>
              </a:rPr>
              <a:t> </a:t>
            </a:r>
            <a:r>
              <a:rPr lang="en-US" altLang="ja-JP" dirty="0">
                <a:latin typeface="Comic Sans MS"/>
                <a:cs typeface="Comic Sans MS"/>
              </a:rPr>
              <a:t>cm</a:t>
            </a:r>
            <a:r>
              <a:rPr lang="ja-JP" altLang="en-US" dirty="0">
                <a:latin typeface="Comic Sans MS"/>
                <a:cs typeface="Comic Sans MS"/>
              </a:rPr>
              <a:t> </a:t>
            </a:r>
            <a:r>
              <a:rPr lang="en-US" altLang="ja-JP" dirty="0">
                <a:latin typeface="Comic Sans MS"/>
                <a:cs typeface="Comic Sans MS"/>
              </a:rPr>
              <a:t>system.)</a:t>
            </a:r>
            <a:endParaRPr lang="en-US" altLang="ja-JP" baseline="30000" dirty="0">
              <a:latin typeface="Comic Sans MS"/>
              <a:cs typeface="Comic Sans MS"/>
            </a:endParaRPr>
          </a:p>
          <a:p>
            <a:r>
              <a:rPr lang="en-US" altLang="ja-JP" dirty="0">
                <a:solidFill>
                  <a:srgbClr val="008000"/>
                </a:solidFill>
                <a:latin typeface="Comic Sans MS"/>
                <a:cs typeface="Comic Sans MS"/>
              </a:rPr>
              <a:t>Event rate = luminosity × cross section</a:t>
            </a:r>
            <a:endParaRPr kumimoji="1" lang="ja-JP" alt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19341"/>
              </p:ext>
            </p:extLst>
          </p:nvPr>
        </p:nvGraphicFramePr>
        <p:xfrm>
          <a:off x="5288097" y="2543458"/>
          <a:ext cx="1969147" cy="562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" name="数式" r:id="rId3" imgW="800100" imgH="228600" progId="Equation.3">
                  <p:embed/>
                </p:oleObj>
              </mc:Choice>
              <mc:Fallback>
                <p:oleObj name="数式" r:id="rId3" imgW="800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8097" y="2543458"/>
                        <a:ext cx="1969147" cy="562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383212"/>
              </p:ext>
            </p:extLst>
          </p:nvPr>
        </p:nvGraphicFramePr>
        <p:xfrm>
          <a:off x="816768" y="3221165"/>
          <a:ext cx="751046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" name="数式" r:id="rId5" imgW="3695700" imgH="520700" progId="Equation.3">
                  <p:embed/>
                </p:oleObj>
              </mc:Choice>
              <mc:Fallback>
                <p:oleObj name="数式" r:id="rId5" imgW="36957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6768" y="3221165"/>
                        <a:ext cx="7510463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377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725742"/>
            <a:ext cx="8229600" cy="540042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>
                <a:latin typeface="Comic Sans MS"/>
                <a:cs typeface="Comic Sans MS"/>
              </a:rPr>
              <a:t>In the case of KEK B factory</a:t>
            </a:r>
            <a:br>
              <a:rPr lang="en-US" altLang="ja-JP" dirty="0">
                <a:latin typeface="Comic Sans MS"/>
                <a:cs typeface="Comic Sans MS"/>
              </a:rPr>
            </a:br>
            <a:r>
              <a:rPr lang="en-US" altLang="ja-JP" dirty="0">
                <a:latin typeface="Comic Sans MS"/>
                <a:cs typeface="Comic Sans MS"/>
              </a:rPr>
              <a:t>Event rate of </a:t>
            </a:r>
            <a:br>
              <a:rPr lang="en-US" altLang="ja-JP" dirty="0">
                <a:latin typeface="Comic Sans MS"/>
                <a:cs typeface="Comic Sans MS"/>
              </a:rPr>
            </a:br>
            <a:r>
              <a:rPr lang="en-US" altLang="ja-JP" dirty="0">
                <a:latin typeface="Comic Sans MS"/>
                <a:cs typeface="Comic Sans MS"/>
              </a:rPr>
              <a:t>=87/(10.5)</a:t>
            </a:r>
            <a:r>
              <a:rPr lang="en-US" altLang="ja-JP" baseline="30000" dirty="0">
                <a:latin typeface="Comic Sans MS"/>
                <a:cs typeface="Comic Sans MS"/>
              </a:rPr>
              <a:t>2 </a:t>
            </a:r>
            <a:r>
              <a:rPr lang="en-US" altLang="ja-JP" dirty="0">
                <a:latin typeface="Comic Sans MS"/>
                <a:cs typeface="Comic Sans MS"/>
              </a:rPr>
              <a:t>×21 〜16.6/sec</a:t>
            </a:r>
            <a:br>
              <a:rPr lang="en-US" altLang="ja-JP" dirty="0">
                <a:latin typeface="Comic Sans MS"/>
                <a:cs typeface="Comic Sans MS"/>
              </a:rPr>
            </a:br>
            <a:br>
              <a:rPr lang="en-US" altLang="ja-JP" dirty="0">
                <a:latin typeface="Comic Sans MS"/>
                <a:cs typeface="Comic Sans MS"/>
              </a:rPr>
            </a:br>
            <a:r>
              <a:rPr lang="en-US" altLang="ja-JP" dirty="0">
                <a:latin typeface="Comic Sans MS"/>
                <a:cs typeface="Comic Sans MS"/>
              </a:rPr>
              <a:t>Event number of </a:t>
            </a:r>
            <a:br>
              <a:rPr lang="en-US" altLang="ja-JP" dirty="0">
                <a:latin typeface="Comic Sans MS"/>
                <a:cs typeface="Comic Sans MS"/>
              </a:rPr>
            </a:br>
            <a:r>
              <a:rPr lang="en-US" altLang="ja-JP" dirty="0">
                <a:latin typeface="Comic Sans MS"/>
                <a:cs typeface="Comic Sans MS"/>
              </a:rPr>
              <a:t>=87/(10.5)</a:t>
            </a:r>
            <a:r>
              <a:rPr lang="en-US" altLang="ja-JP" baseline="30000" dirty="0">
                <a:latin typeface="Comic Sans MS"/>
                <a:cs typeface="Comic Sans MS"/>
              </a:rPr>
              <a:t>2 </a:t>
            </a:r>
            <a:r>
              <a:rPr lang="en-US" altLang="ja-JP" dirty="0">
                <a:latin typeface="Comic Sans MS"/>
                <a:cs typeface="Comic Sans MS"/>
              </a:rPr>
              <a:t>×(</a:t>
            </a:r>
            <a:r>
              <a:rPr lang="en-US" altLang="ja-JP" dirty="0" err="1">
                <a:latin typeface="Comic Sans MS"/>
                <a:cs typeface="Comic Sans MS"/>
              </a:rPr>
              <a:t>nb</a:t>
            </a:r>
            <a:r>
              <a:rPr lang="en-US" altLang="ja-JP" dirty="0">
                <a:latin typeface="Comic Sans MS"/>
                <a:cs typeface="Comic Sans MS"/>
              </a:rPr>
              <a:t>/</a:t>
            </a:r>
            <a:r>
              <a:rPr lang="en-US" altLang="ja-JP" dirty="0" err="1">
                <a:latin typeface="Comic Sans MS"/>
                <a:cs typeface="Comic Sans MS"/>
              </a:rPr>
              <a:t>fb</a:t>
            </a:r>
            <a:r>
              <a:rPr lang="en-US" altLang="ja-JP" dirty="0">
                <a:latin typeface="Comic Sans MS"/>
                <a:cs typeface="Comic Sans MS"/>
              </a:rPr>
              <a:t>)×1000〜8×10</a:t>
            </a:r>
            <a:r>
              <a:rPr lang="en-US" altLang="ja-JP" baseline="30000" dirty="0">
                <a:latin typeface="Comic Sans MS"/>
                <a:cs typeface="Comic Sans MS"/>
              </a:rPr>
              <a:t>8</a:t>
            </a:r>
            <a:br>
              <a:rPr lang="en-US" altLang="ja-JP" baseline="30000" dirty="0">
                <a:latin typeface="Comic Sans MS"/>
                <a:cs typeface="Comic Sans MS"/>
              </a:rPr>
            </a:br>
            <a:endParaRPr lang="en-US" altLang="ja-JP" baseline="30000" dirty="0">
              <a:latin typeface="Comic Sans MS"/>
              <a:cs typeface="Comic Sans MS"/>
            </a:endParaRPr>
          </a:p>
          <a:p>
            <a:r>
              <a:rPr lang="en-US" altLang="ja-JP" dirty="0">
                <a:solidFill>
                  <a:srgbClr val="000090"/>
                </a:solidFill>
                <a:latin typeface="Comic Sans MS"/>
                <a:cs typeface="Comic Sans MS"/>
              </a:rPr>
              <a:t>Event number of </a:t>
            </a:r>
            <a:br>
              <a:rPr lang="en-US" altLang="ja-JP" dirty="0">
                <a:solidFill>
                  <a:srgbClr val="000090"/>
                </a:solidFill>
                <a:latin typeface="Comic Sans MS"/>
                <a:cs typeface="Comic Sans MS"/>
              </a:rPr>
            </a:br>
            <a:r>
              <a:rPr lang="en-US" altLang="ja-JP" dirty="0">
                <a:solidFill>
                  <a:srgbClr val="000090"/>
                </a:solidFill>
                <a:latin typeface="Comic Sans MS"/>
                <a:cs typeface="Comic Sans MS"/>
              </a:rPr>
              <a:t>=(2/3)^2×Nc×87/(10.5)</a:t>
            </a:r>
            <a:r>
              <a:rPr lang="en-US" altLang="ja-JP" baseline="30000" dirty="0">
                <a:solidFill>
                  <a:srgbClr val="000090"/>
                </a:solidFill>
                <a:latin typeface="Comic Sans MS"/>
                <a:cs typeface="Comic Sans MS"/>
              </a:rPr>
              <a:t>2 </a:t>
            </a:r>
            <a:r>
              <a:rPr lang="en-US" altLang="ja-JP" dirty="0">
                <a:solidFill>
                  <a:srgbClr val="000090"/>
                </a:solidFill>
                <a:latin typeface="Comic Sans MS"/>
                <a:cs typeface="Comic Sans MS"/>
              </a:rPr>
              <a:t>×(</a:t>
            </a:r>
            <a:r>
              <a:rPr lang="en-US" altLang="ja-JP" dirty="0" err="1">
                <a:solidFill>
                  <a:srgbClr val="000090"/>
                </a:solidFill>
                <a:latin typeface="Comic Sans MS"/>
                <a:cs typeface="Comic Sans MS"/>
              </a:rPr>
              <a:t>nb</a:t>
            </a:r>
            <a:r>
              <a:rPr lang="en-US" altLang="ja-JP" dirty="0">
                <a:solidFill>
                  <a:srgbClr val="000090"/>
                </a:solidFill>
                <a:latin typeface="Comic Sans MS"/>
                <a:cs typeface="Comic Sans MS"/>
              </a:rPr>
              <a:t>/</a:t>
            </a:r>
            <a:r>
              <a:rPr lang="en-US" altLang="ja-JP" dirty="0" err="1">
                <a:solidFill>
                  <a:srgbClr val="000090"/>
                </a:solidFill>
                <a:latin typeface="Comic Sans MS"/>
                <a:cs typeface="Comic Sans MS"/>
              </a:rPr>
              <a:t>fb</a:t>
            </a:r>
            <a:r>
              <a:rPr lang="en-US" altLang="ja-JP" dirty="0">
                <a:solidFill>
                  <a:srgbClr val="000090"/>
                </a:solidFill>
                <a:latin typeface="Comic Sans MS"/>
                <a:cs typeface="Comic Sans MS"/>
              </a:rPr>
              <a:t>)×1000〜1.1×10</a:t>
            </a:r>
            <a:r>
              <a:rPr lang="en-US" altLang="ja-JP" baseline="30000" dirty="0">
                <a:solidFill>
                  <a:srgbClr val="000090"/>
                </a:solidFill>
                <a:latin typeface="Comic Sans MS"/>
                <a:cs typeface="Comic Sans MS"/>
              </a:rPr>
              <a:t>9</a:t>
            </a:r>
            <a:br>
              <a:rPr lang="en-US" altLang="ja-JP" baseline="30000" dirty="0">
                <a:solidFill>
                  <a:srgbClr val="000090"/>
                </a:solidFill>
                <a:latin typeface="Comic Sans MS"/>
                <a:cs typeface="Comic Sans MS"/>
              </a:rPr>
            </a:br>
            <a:r>
              <a:rPr lang="en-US" altLang="ja-JP" dirty="0">
                <a:solidFill>
                  <a:srgbClr val="008000"/>
                </a:solidFill>
                <a:latin typeface="Comic Sans MS"/>
                <a:cs typeface="Comic Sans MS"/>
              </a:rPr>
              <a:t>Not only B factory, but also charm factory!</a:t>
            </a:r>
          </a:p>
          <a:p>
            <a:r>
              <a:rPr lang="en-US" altLang="ja-JP" dirty="0">
                <a:latin typeface="Comic Sans MS"/>
                <a:cs typeface="Comic Sans MS"/>
              </a:rPr>
              <a:t>772×10</a:t>
            </a:r>
            <a:r>
              <a:rPr lang="en-US" altLang="ja-JP" baseline="30000" dirty="0">
                <a:latin typeface="Comic Sans MS"/>
                <a:cs typeface="Comic Sans MS"/>
              </a:rPr>
              <a:t>6 </a:t>
            </a:r>
            <a:r>
              <a:rPr lang="en-US" altLang="ja-JP" dirty="0">
                <a:latin typeface="Comic Sans MS"/>
                <a:cs typeface="Comic Sans MS"/>
              </a:rPr>
              <a:t>B </a:t>
            </a:r>
            <a:r>
              <a:rPr lang="en-US" altLang="ja-JP" dirty="0" err="1">
                <a:latin typeface="Comic Sans MS"/>
                <a:cs typeface="Comic Sans MS"/>
              </a:rPr>
              <a:t>Bbar</a:t>
            </a:r>
            <a:r>
              <a:rPr lang="en-US" altLang="ja-JP" dirty="0">
                <a:latin typeface="Comic Sans MS"/>
                <a:cs typeface="Comic Sans MS"/>
              </a:rPr>
              <a:t> pairs</a:t>
            </a:r>
          </a:p>
          <a:p>
            <a:endParaRPr kumimoji="1" lang="en-US" altLang="ja-JP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691721"/>
              </p:ext>
            </p:extLst>
          </p:nvPr>
        </p:nvGraphicFramePr>
        <p:xfrm>
          <a:off x="3384345" y="1089598"/>
          <a:ext cx="1969147" cy="562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" name="数式" r:id="rId3" imgW="800100" imgH="228600" progId="Equation.3">
                  <p:embed/>
                </p:oleObj>
              </mc:Choice>
              <mc:Fallback>
                <p:oleObj name="数式" r:id="rId3" imgW="800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4345" y="1089598"/>
                        <a:ext cx="1969147" cy="562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225170"/>
              </p:ext>
            </p:extLst>
          </p:nvPr>
        </p:nvGraphicFramePr>
        <p:xfrm>
          <a:off x="3922397" y="2334499"/>
          <a:ext cx="1969147" cy="562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" name="数式" r:id="rId5" imgW="800100" imgH="228600" progId="Equation.3">
                  <p:embed/>
                </p:oleObj>
              </mc:Choice>
              <mc:Fallback>
                <p:oleObj name="数式" r:id="rId5" imgW="800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2397" y="2334499"/>
                        <a:ext cx="1969147" cy="562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399003"/>
              </p:ext>
            </p:extLst>
          </p:nvPr>
        </p:nvGraphicFramePr>
        <p:xfrm>
          <a:off x="4025112" y="3560378"/>
          <a:ext cx="16271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" name="数式" r:id="rId6" imgW="660400" imgH="203200" progId="Equation.3">
                  <p:embed/>
                </p:oleObj>
              </mc:Choice>
              <mc:Fallback>
                <p:oleObj name="数式" r:id="rId6" imgW="660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25112" y="3560378"/>
                        <a:ext cx="1627188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640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>
                <a:solidFill>
                  <a:srgbClr val="000090"/>
                </a:solidFill>
                <a:latin typeface="Comic Sans MS"/>
                <a:cs typeface="Comic Sans MS"/>
              </a:rPr>
              <a:t>Upsilon(4S) production rate</a:t>
            </a:r>
            <a:endParaRPr kumimoji="1" lang="ja-JP" altLang="en-US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>
                <a:solidFill>
                  <a:srgbClr val="008000"/>
                </a:solidFill>
                <a:latin typeface="Comic Sans MS"/>
                <a:cs typeface="Comic Sans MS"/>
              </a:rPr>
              <a:t>About Upsilon(4S)</a:t>
            </a:r>
          </a:p>
          <a:p>
            <a:r>
              <a:rPr kumimoji="1" lang="en-US" altLang="ja-JP" dirty="0">
                <a:latin typeface="Comic Sans MS"/>
                <a:cs typeface="Comic Sans MS"/>
              </a:rPr>
              <a:t>M = 10.5794 </a:t>
            </a:r>
            <a:r>
              <a:rPr kumimoji="1" lang="en-US" altLang="ja-JP" dirty="0" err="1">
                <a:latin typeface="Comic Sans MS"/>
                <a:cs typeface="Comic Sans MS"/>
              </a:rPr>
              <a:t>GeV</a:t>
            </a:r>
            <a:endParaRPr kumimoji="1" lang="en-US" altLang="ja-JP" dirty="0">
              <a:latin typeface="Comic Sans MS"/>
              <a:cs typeface="Comic Sans MS"/>
            </a:endParaRPr>
          </a:p>
          <a:p>
            <a:r>
              <a:rPr lang="en-US" altLang="ja-JP" dirty="0">
                <a:latin typeface="Comic Sans MS"/>
                <a:cs typeface="Comic Sans MS"/>
              </a:rPr>
              <a:t>J</a:t>
            </a:r>
            <a:r>
              <a:rPr lang="en-US" altLang="ja-JP" baseline="30000" dirty="0">
                <a:latin typeface="Comic Sans MS"/>
                <a:cs typeface="Comic Sans MS"/>
              </a:rPr>
              <a:t>PC </a:t>
            </a:r>
            <a:r>
              <a:rPr lang="en-US" altLang="ja-JP" dirty="0">
                <a:latin typeface="Comic Sans MS"/>
                <a:cs typeface="Comic Sans MS"/>
              </a:rPr>
              <a:t>=1</a:t>
            </a:r>
            <a:r>
              <a:rPr lang="en-US" altLang="ja-JP" baseline="30000" dirty="0">
                <a:latin typeface="Comic Sans MS"/>
                <a:cs typeface="Comic Sans MS"/>
              </a:rPr>
              <a:t>- -  </a:t>
            </a:r>
            <a:r>
              <a:rPr lang="en-US" altLang="ja-JP" dirty="0">
                <a:latin typeface="Comic Sans MS"/>
                <a:cs typeface="Comic Sans MS"/>
              </a:rPr>
              <a:t>same as photon!</a:t>
            </a:r>
            <a:endParaRPr lang="en-US" altLang="ja-JP" baseline="30000" dirty="0">
              <a:latin typeface="Comic Sans MS"/>
              <a:cs typeface="Comic Sans MS"/>
            </a:endParaRPr>
          </a:p>
          <a:p>
            <a:r>
              <a:rPr lang="en-US" altLang="ja-JP" dirty="0">
                <a:latin typeface="Comic Sans MS"/>
                <a:cs typeface="Comic Sans MS"/>
              </a:rPr>
              <a:t>Width = 20.5 MeV</a:t>
            </a:r>
          </a:p>
          <a:p>
            <a:r>
              <a:rPr kumimoji="1" lang="en-US" altLang="ja-JP" dirty="0">
                <a:latin typeface="Comic Sans MS"/>
                <a:cs typeface="Comic Sans MS"/>
              </a:rPr>
              <a:t>B</a:t>
            </a:r>
            <a:r>
              <a:rPr kumimoji="1" lang="en-US" altLang="ja-JP" baseline="30000" dirty="0">
                <a:latin typeface="Comic Sans MS"/>
                <a:cs typeface="Comic Sans MS"/>
              </a:rPr>
              <a:t>+</a:t>
            </a:r>
            <a:r>
              <a:rPr kumimoji="1" lang="en-US" altLang="ja-JP" dirty="0">
                <a:latin typeface="Comic Sans MS"/>
                <a:cs typeface="Comic Sans MS"/>
              </a:rPr>
              <a:t> B</a:t>
            </a:r>
            <a:r>
              <a:rPr kumimoji="1" lang="en-US" altLang="ja-JP" baseline="30000" dirty="0">
                <a:latin typeface="Comic Sans MS"/>
                <a:cs typeface="Comic Sans MS"/>
              </a:rPr>
              <a:t>-</a:t>
            </a:r>
            <a:r>
              <a:rPr kumimoji="1" lang="en-US" altLang="ja-JP" dirty="0">
                <a:latin typeface="Comic Sans MS"/>
                <a:cs typeface="Comic Sans MS"/>
              </a:rPr>
              <a:t> &amp; </a:t>
            </a:r>
            <a:r>
              <a:rPr lang="en-US" altLang="ja-JP" dirty="0">
                <a:latin typeface="Comic Sans MS"/>
                <a:cs typeface="Comic Sans MS"/>
              </a:rPr>
              <a:t>B</a:t>
            </a:r>
            <a:r>
              <a:rPr lang="en-US" altLang="ja-JP" baseline="30000" dirty="0">
                <a:latin typeface="Comic Sans MS"/>
                <a:cs typeface="Comic Sans MS"/>
              </a:rPr>
              <a:t>0</a:t>
            </a:r>
            <a:r>
              <a:rPr lang="en-US" altLang="ja-JP" dirty="0">
                <a:latin typeface="Comic Sans MS"/>
                <a:cs typeface="Comic Sans MS"/>
              </a:rPr>
              <a:t> B</a:t>
            </a:r>
            <a:r>
              <a:rPr lang="en-US" altLang="ja-JP" baseline="30000" dirty="0">
                <a:latin typeface="Comic Sans MS"/>
                <a:cs typeface="Comic Sans MS"/>
              </a:rPr>
              <a:t>0bar </a:t>
            </a:r>
            <a:r>
              <a:rPr kumimoji="1" lang="en-US" altLang="ja-JP" dirty="0">
                <a:latin typeface="Comic Sans MS"/>
                <a:cs typeface="Comic Sans MS"/>
              </a:rPr>
              <a:t>threshold = 10.559 </a:t>
            </a:r>
            <a:r>
              <a:rPr kumimoji="1" lang="en-US" altLang="ja-JP" dirty="0" err="1">
                <a:latin typeface="Comic Sans MS"/>
                <a:cs typeface="Comic Sans MS"/>
              </a:rPr>
              <a:t>GeV</a:t>
            </a:r>
            <a:endParaRPr kumimoji="1" lang="en-US" altLang="ja-JP" dirty="0">
              <a:latin typeface="Comic Sans MS"/>
              <a:cs typeface="Comic Sans MS"/>
            </a:endParaRPr>
          </a:p>
          <a:p>
            <a:r>
              <a:rPr lang="en-US" altLang="ja-JP" dirty="0">
                <a:latin typeface="Comic Sans MS"/>
                <a:cs typeface="Comic Sans MS"/>
              </a:rPr>
              <a:t>B B* threshold = 10.604 </a:t>
            </a:r>
            <a:r>
              <a:rPr lang="en-US" altLang="ja-JP" dirty="0" err="1">
                <a:latin typeface="Comic Sans MS"/>
                <a:cs typeface="Comic Sans MS"/>
              </a:rPr>
              <a:t>GeV</a:t>
            </a:r>
            <a:endParaRPr lang="en-US" altLang="ja-JP" dirty="0">
              <a:latin typeface="Comic Sans MS"/>
              <a:cs typeface="Comic Sans MS"/>
            </a:endParaRPr>
          </a:p>
          <a:p>
            <a:r>
              <a:rPr lang="en-US" altLang="ja-JP" dirty="0">
                <a:latin typeface="Comic Sans MS"/>
                <a:cs typeface="Comic Sans MS"/>
              </a:rPr>
              <a:t>Upsilon(4S) -&gt; e</a:t>
            </a:r>
            <a:r>
              <a:rPr lang="en-US" altLang="ja-JP" baseline="30000" dirty="0">
                <a:latin typeface="Comic Sans MS"/>
                <a:cs typeface="Comic Sans MS"/>
              </a:rPr>
              <a:t>+</a:t>
            </a:r>
            <a:r>
              <a:rPr lang="en-US" altLang="ja-JP" dirty="0">
                <a:latin typeface="Comic Sans MS"/>
                <a:cs typeface="Comic Sans MS"/>
              </a:rPr>
              <a:t> e</a:t>
            </a:r>
            <a:r>
              <a:rPr lang="en-US" altLang="ja-JP" baseline="30000" dirty="0">
                <a:latin typeface="Comic Sans MS"/>
                <a:cs typeface="Comic Sans MS"/>
              </a:rPr>
              <a:t>-</a:t>
            </a:r>
            <a:r>
              <a:rPr lang="en-US" altLang="ja-JP" dirty="0">
                <a:latin typeface="Comic Sans MS"/>
                <a:cs typeface="Comic Sans MS"/>
              </a:rPr>
              <a:t> fraction = 1.57×10</a:t>
            </a:r>
            <a:r>
              <a:rPr lang="en-US" altLang="ja-JP" baseline="30000" dirty="0">
                <a:latin typeface="Comic Sans MS"/>
                <a:cs typeface="Comic Sans MS"/>
              </a:rPr>
              <a:t>-5</a:t>
            </a:r>
          </a:p>
          <a:p>
            <a:r>
              <a:rPr lang="en-US" altLang="ja-JP" dirty="0">
                <a:solidFill>
                  <a:srgbClr val="FF0000"/>
                </a:solidFill>
                <a:latin typeface="Comic Sans MS"/>
                <a:cs typeface="Comic Sans MS"/>
              </a:rPr>
              <a:t>Upsilon(4S) -&gt; B </a:t>
            </a:r>
            <a:r>
              <a:rPr lang="en-US" altLang="ja-JP" dirty="0" err="1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r>
              <a:rPr lang="en-US" altLang="ja-JP" baseline="30000" dirty="0" err="1">
                <a:solidFill>
                  <a:srgbClr val="FF0000"/>
                </a:solidFill>
                <a:latin typeface="Comic Sans MS"/>
                <a:cs typeface="Comic Sans MS"/>
              </a:rPr>
              <a:t>bar</a:t>
            </a:r>
            <a:r>
              <a:rPr lang="en-US" altLang="ja-JP" dirty="0">
                <a:solidFill>
                  <a:srgbClr val="FF0000"/>
                </a:solidFill>
                <a:latin typeface="Comic Sans MS"/>
                <a:cs typeface="Comic Sans MS"/>
              </a:rPr>
              <a:t> fraction &gt; 96%</a:t>
            </a:r>
            <a:br>
              <a:rPr lang="en-US" altLang="ja-JP" dirty="0">
                <a:solidFill>
                  <a:srgbClr val="FF0000"/>
                </a:solidFill>
                <a:latin typeface="Comic Sans MS"/>
                <a:cs typeface="Comic Sans MS"/>
              </a:rPr>
            </a:br>
            <a:r>
              <a:rPr lang="en-US" altLang="ja-JP" dirty="0">
                <a:solidFill>
                  <a:srgbClr val="FF0000"/>
                </a:solidFill>
                <a:latin typeface="Comic Sans MS"/>
                <a:cs typeface="Comic Sans MS"/>
              </a:rPr>
              <a:t>B meson production -&gt; B factory!</a:t>
            </a:r>
          </a:p>
          <a:p>
            <a:endParaRPr kumimoji="1"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186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equati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1" y="3360166"/>
            <a:ext cx="8529654" cy="741709"/>
          </a:xfrm>
          <a:prstGeom prst="rect">
            <a:avLst/>
          </a:prstGeom>
        </p:spPr>
      </p:pic>
      <p:pic>
        <p:nvPicPr>
          <p:cNvPr id="9" name="図 8" descr="equati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7" y="2079076"/>
            <a:ext cx="5266914" cy="78661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135555" y="5414355"/>
            <a:ext cx="79297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Comic Sans MS"/>
                <a:cs typeface="Comic Sans MS"/>
              </a:rPr>
              <a:t>a</a:t>
            </a:r>
            <a:r>
              <a:rPr kumimoji="1" lang="en-US" altLang="ja-JP" sz="3200" dirty="0">
                <a:latin typeface="Comic Sans MS"/>
                <a:cs typeface="Comic Sans MS"/>
              </a:rPr>
              <a:t>t </a:t>
            </a:r>
            <a:r>
              <a:rPr kumimoji="1" lang="en-US" altLang="ja-JP" sz="3200" dirty="0" err="1">
                <a:latin typeface="Comic Sans MS"/>
                <a:cs typeface="Comic Sans MS"/>
              </a:rPr>
              <a:t>E</a:t>
            </a:r>
            <a:r>
              <a:rPr kumimoji="1" lang="en-US" altLang="ja-JP" sz="3200" baseline="-25000" dirty="0" err="1">
                <a:latin typeface="Comic Sans MS"/>
                <a:cs typeface="Comic Sans MS"/>
              </a:rPr>
              <a:t>cm</a:t>
            </a:r>
            <a:r>
              <a:rPr kumimoji="1" lang="en-US" altLang="ja-JP" sz="3200" dirty="0">
                <a:latin typeface="Comic Sans MS"/>
                <a:cs typeface="Comic Sans MS"/>
              </a:rPr>
              <a:t> = M with full width of Upsilon(4S)</a:t>
            </a:r>
            <a:endParaRPr kumimoji="1" lang="ja-JP" altLang="en-US" sz="3200" dirty="0">
              <a:latin typeface="Comic Sans MS"/>
              <a:cs typeface="Comic Sans MS"/>
            </a:endParaRPr>
          </a:p>
        </p:txBody>
      </p:sp>
      <p:pic>
        <p:nvPicPr>
          <p:cNvPr id="2" name="図 1" descr="equation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6" y="4477662"/>
            <a:ext cx="4084861" cy="837920"/>
          </a:xfrm>
          <a:prstGeom prst="rect">
            <a:avLst/>
          </a:prstGeom>
        </p:spPr>
      </p:pic>
      <p:pic>
        <p:nvPicPr>
          <p:cNvPr id="3" name="図 2" descr="equation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7" y="578507"/>
            <a:ext cx="7865583" cy="845366"/>
          </a:xfrm>
          <a:prstGeom prst="rect">
            <a:avLst/>
          </a:prstGeo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109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675020" y="2011605"/>
            <a:ext cx="12342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〜1nb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4316" y="3438833"/>
            <a:ext cx="56150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Comic Sans MS"/>
                <a:cs typeface="Comic Sans MS"/>
              </a:rPr>
              <a:t>Total number of Upsilon(4S) </a:t>
            </a:r>
            <a:br>
              <a:rPr kumimoji="1" lang="en-US" altLang="ja-JP" sz="3200" dirty="0">
                <a:latin typeface="Comic Sans MS"/>
                <a:cs typeface="Comic Sans MS"/>
              </a:rPr>
            </a:br>
            <a:r>
              <a:rPr kumimoji="1" lang="en-US" altLang="ja-JP" sz="3200" dirty="0">
                <a:latin typeface="Comic Sans MS"/>
                <a:cs typeface="Comic Sans MS"/>
              </a:rPr>
              <a:t>〜</a:t>
            </a:r>
            <a:r>
              <a:rPr kumimoji="1" lang="ja-JP" altLang="en-US" sz="3200" dirty="0">
                <a:latin typeface="Comic Sans MS"/>
                <a:cs typeface="Comic Sans MS"/>
              </a:rPr>
              <a:t>　</a:t>
            </a:r>
            <a:r>
              <a:rPr lang="en-US" altLang="ja-JP" sz="3200" dirty="0">
                <a:latin typeface="Comic Sans MS"/>
                <a:cs typeface="Comic Sans MS"/>
              </a:rPr>
              <a:t>1.1</a:t>
            </a:r>
            <a:r>
              <a:rPr kumimoji="1" lang="en-US" altLang="ja-JP" sz="3200" dirty="0">
                <a:latin typeface="Comic Sans MS"/>
                <a:cs typeface="Comic Sans MS"/>
              </a:rPr>
              <a:t>nb/fb×700 = 770 M </a:t>
            </a:r>
            <a:endParaRPr kumimoji="1" lang="ja-JP" altLang="en-US" sz="3200" dirty="0">
              <a:latin typeface="Comic Sans MS"/>
              <a:cs typeface="Comic Sans M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92405"/>
            <a:ext cx="8660916" cy="1087195"/>
          </a:xfrm>
          <a:prstGeom prst="rect">
            <a:avLst/>
          </a:prstGeo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527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133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dirty="0">
                <a:solidFill>
                  <a:srgbClr val="000090"/>
                </a:solidFill>
                <a:latin typeface="Comic Sans MS"/>
                <a:cs typeface="Comic Sans MS"/>
              </a:rPr>
              <a:t>Belle detector</a:t>
            </a:r>
            <a:br>
              <a:rPr kumimoji="1" lang="en-US" altLang="ja-JP" dirty="0">
                <a:solidFill>
                  <a:srgbClr val="000090"/>
                </a:solidFill>
                <a:latin typeface="Comic Sans MS"/>
                <a:cs typeface="Comic Sans MS"/>
              </a:rPr>
            </a:br>
            <a:r>
              <a:rPr kumimoji="1" lang="en-US" altLang="ja-JP" dirty="0">
                <a:solidFill>
                  <a:srgbClr val="000090"/>
                </a:solidFill>
                <a:latin typeface="Comic Sans MS"/>
                <a:cs typeface="Comic Sans MS"/>
              </a:rPr>
              <a:t> (already disassembled)</a:t>
            </a:r>
            <a:endParaRPr kumimoji="1" lang="ja-JP" altLang="en-US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pic>
        <p:nvPicPr>
          <p:cNvPr id="5" name="コンテンツ プレースホルダー 4" descr="belle_comple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5" b="8565"/>
          <a:stretch>
            <a:fillRect/>
          </a:stretch>
        </p:blipFill>
        <p:spPr>
          <a:xfrm>
            <a:off x="808239" y="1680407"/>
            <a:ext cx="7519344" cy="4445755"/>
          </a:xfr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226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elle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96200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795963" y="5786438"/>
            <a:ext cx="3195637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ja-JP" sz="2800" b="1">
                <a:solidFill>
                  <a:srgbClr val="000000"/>
                </a:solidFill>
                <a:latin typeface="Symbol" charset="0"/>
              </a:rPr>
              <a:t>m </a:t>
            </a:r>
            <a:r>
              <a:rPr lang="en-US" altLang="ja-JP" sz="2800" b="1">
                <a:solidFill>
                  <a:srgbClr val="000000"/>
                </a:solidFill>
                <a:latin typeface="Times New Roman" charset="0"/>
              </a:rPr>
              <a:t>/ </a:t>
            </a:r>
            <a:r>
              <a:rPr lang="en-US" altLang="ja-JP" sz="2800" b="1" i="1">
                <a:solidFill>
                  <a:srgbClr val="000000"/>
                </a:solidFill>
                <a:latin typeface="Times New Roman" charset="0"/>
              </a:rPr>
              <a:t>K</a:t>
            </a:r>
            <a:r>
              <a:rPr lang="en-US" altLang="ja-JP" sz="2800" b="1" i="1" baseline="-2500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altLang="ja-JP" sz="2800" b="1">
                <a:solidFill>
                  <a:srgbClr val="000000"/>
                </a:solidFill>
                <a:latin typeface="Times New Roman" charset="0"/>
              </a:rPr>
              <a:t> detection</a:t>
            </a:r>
            <a:endParaRPr lang="en-US" altLang="ja-JP" sz="2800">
              <a:solidFill>
                <a:srgbClr val="000000"/>
              </a:solidFill>
              <a:latin typeface="Times New Roman" charset="0"/>
            </a:endParaRP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altLang="ja-JP" sz="280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ja-JP" sz="2400">
                <a:solidFill>
                  <a:srgbClr val="000000"/>
                </a:solidFill>
                <a:latin typeface="Times New Roman" charset="0"/>
              </a:rPr>
              <a:t>14/15 lyr. RPC+Fe</a:t>
            </a:r>
            <a:endParaRPr lang="en-US" altLang="ja-JP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638800" y="4173538"/>
            <a:ext cx="35052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ja-JP" sz="2800" b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altLang="ja-JP" sz="2400" b="1">
                <a:solidFill>
                  <a:srgbClr val="000000"/>
                </a:solidFill>
                <a:latin typeface="Times New Roman" charset="0"/>
              </a:rPr>
              <a:t>entral</a:t>
            </a:r>
            <a:r>
              <a:rPr lang="en-US" altLang="ja-JP" sz="2800" b="1">
                <a:solidFill>
                  <a:srgbClr val="000000"/>
                </a:solidFill>
                <a:latin typeface="Times New Roman" charset="0"/>
              </a:rPr>
              <a:t> D</a:t>
            </a:r>
            <a:r>
              <a:rPr lang="en-US" altLang="ja-JP" sz="2400" b="1">
                <a:solidFill>
                  <a:srgbClr val="000000"/>
                </a:solidFill>
                <a:latin typeface="Times New Roman" charset="0"/>
              </a:rPr>
              <a:t>rift</a:t>
            </a:r>
            <a:r>
              <a:rPr lang="en-US" altLang="ja-JP" sz="2800" b="1">
                <a:solidFill>
                  <a:srgbClr val="000000"/>
                </a:solidFill>
                <a:latin typeface="Times New Roman" charset="0"/>
              </a:rPr>
              <a:t> C</a:t>
            </a:r>
            <a:r>
              <a:rPr lang="en-US" altLang="ja-JP" sz="2400" b="1">
                <a:solidFill>
                  <a:srgbClr val="000000"/>
                </a:solidFill>
                <a:latin typeface="Times New Roman" charset="0"/>
              </a:rPr>
              <a:t>hamber</a:t>
            </a:r>
            <a:endParaRPr lang="en-US" altLang="ja-JP" sz="2800" i="1">
              <a:solidFill>
                <a:srgbClr val="000000"/>
              </a:solidFill>
              <a:latin typeface="Times New Roman" charset="0"/>
            </a:endParaRP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altLang="ja-JP" sz="2800">
                <a:solidFill>
                  <a:srgbClr val="000000"/>
                </a:solidFill>
                <a:latin typeface="Times New Roman" charset="0"/>
              </a:rPr>
              <a:t>       </a:t>
            </a:r>
            <a:r>
              <a:rPr lang="en-US" altLang="ja-JP" sz="2400">
                <a:solidFill>
                  <a:srgbClr val="000000"/>
                </a:solidFill>
                <a:latin typeface="Times New Roman" charset="0"/>
              </a:rPr>
              <a:t>small cell +He/C</a:t>
            </a:r>
            <a:r>
              <a:rPr lang="en-US" altLang="ja-JP" sz="2400" baseline="-2500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altLang="ja-JP" sz="2400">
                <a:solidFill>
                  <a:srgbClr val="000000"/>
                </a:solidFill>
                <a:latin typeface="Times New Roman" charset="0"/>
              </a:rPr>
              <a:t>H</a:t>
            </a:r>
            <a:r>
              <a:rPr lang="en-US" altLang="ja-JP" sz="2400" baseline="-25000">
                <a:solidFill>
                  <a:srgbClr val="000000"/>
                </a:solidFill>
                <a:latin typeface="Times New Roman" charset="0"/>
              </a:rPr>
              <a:t>6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57200" y="2362200"/>
            <a:ext cx="21891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ja-JP" sz="2800" b="1" dirty="0" err="1">
                <a:latin typeface="Times New Roman" charset="0"/>
              </a:rPr>
              <a:t>CsI</a:t>
            </a:r>
            <a:r>
              <a:rPr lang="en-US" altLang="ja-JP" sz="2800" b="1" dirty="0">
                <a:latin typeface="Times New Roman" charset="0"/>
              </a:rPr>
              <a:t>(</a:t>
            </a:r>
            <a:r>
              <a:rPr lang="en-US" altLang="ja-JP" sz="2800" b="1" dirty="0" err="1">
                <a:latin typeface="Times New Roman" charset="0"/>
              </a:rPr>
              <a:t>Tl</a:t>
            </a:r>
            <a:r>
              <a:rPr lang="en-US" altLang="ja-JP" sz="2800" b="1" dirty="0">
                <a:latin typeface="Times New Roman" charset="0"/>
              </a:rPr>
              <a:t>)</a:t>
            </a:r>
            <a:r>
              <a:rPr lang="en-US" altLang="ja-JP" sz="2800" dirty="0">
                <a:latin typeface="Times New Roman" charset="0"/>
              </a:rPr>
              <a:t> </a:t>
            </a:r>
          </a:p>
          <a:p>
            <a:pPr eaLnBrk="0" hangingPunct="0">
              <a:lnSpc>
                <a:spcPct val="10000"/>
              </a:lnSpc>
              <a:spcBef>
                <a:spcPct val="50000"/>
              </a:spcBef>
            </a:pPr>
            <a:r>
              <a:rPr lang="en-US" altLang="ja-JP" sz="2800" dirty="0">
                <a:latin typeface="Times New Roman" charset="0"/>
              </a:rPr>
              <a:t>   </a:t>
            </a:r>
            <a:r>
              <a:rPr lang="en-US" altLang="ja-JP" sz="2400" dirty="0">
                <a:latin typeface="Times New Roman" charset="0"/>
              </a:rPr>
              <a:t>16</a:t>
            </a:r>
            <a:r>
              <a:rPr lang="en-US" altLang="ja-JP" sz="2400" i="1" dirty="0">
                <a:latin typeface="Times New Roman" charset="0"/>
              </a:rPr>
              <a:t>X</a:t>
            </a:r>
            <a:r>
              <a:rPr lang="en-US" altLang="ja-JP" sz="2400" i="1" baseline="-25000" dirty="0">
                <a:latin typeface="Times New Roman" charset="0"/>
              </a:rPr>
              <a:t>0</a:t>
            </a:r>
            <a:endParaRPr lang="en-US" altLang="ja-JP" sz="2800" dirty="0">
              <a:latin typeface="Times New Roman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257800" y="1125538"/>
            <a:ext cx="38862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ja-JP" sz="2800">
                <a:latin typeface="Times New Roman" charset="0"/>
              </a:rPr>
              <a:t> </a:t>
            </a:r>
            <a:r>
              <a:rPr lang="en-US" altLang="ja-JP" sz="2800" b="1">
                <a:latin typeface="Times New Roman" charset="0"/>
              </a:rPr>
              <a:t>Aerogel Cherenkov cnt.</a:t>
            </a:r>
            <a:endParaRPr lang="en-US" altLang="ja-JP" sz="2800">
              <a:latin typeface="Times New Roman" charset="0"/>
            </a:endParaRPr>
          </a:p>
          <a:p>
            <a:pPr eaLnBrk="0" hangingPunct="0">
              <a:lnSpc>
                <a:spcPct val="10000"/>
              </a:lnSpc>
              <a:spcBef>
                <a:spcPct val="50000"/>
              </a:spcBef>
            </a:pPr>
            <a:r>
              <a:rPr lang="en-US" altLang="ja-JP" sz="2800">
                <a:latin typeface="Times New Roman" charset="0"/>
              </a:rPr>
              <a:t>              </a:t>
            </a:r>
            <a:r>
              <a:rPr lang="en-US" altLang="ja-JP" sz="2400">
                <a:latin typeface="Times New Roman" charset="0"/>
              </a:rPr>
              <a:t>n=1.015~1.030</a:t>
            </a:r>
            <a:endParaRPr lang="en-US" altLang="ja-JP" sz="2800">
              <a:latin typeface="Times New Roman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828800" y="5741988"/>
            <a:ext cx="224948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ja-JP" sz="2800" b="1">
                <a:solidFill>
                  <a:srgbClr val="000000"/>
                </a:solidFill>
                <a:latin typeface="Times New Roman" charset="0"/>
              </a:rPr>
              <a:t>Si vtx. det.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altLang="ja-JP" sz="2800">
                <a:solidFill>
                  <a:srgbClr val="000000"/>
                </a:solidFill>
                <a:latin typeface="Times New Roman" charset="0"/>
              </a:rPr>
              <a:t>   </a:t>
            </a:r>
            <a:r>
              <a:rPr lang="en-US" altLang="ja-JP" sz="2400">
                <a:solidFill>
                  <a:srgbClr val="000000"/>
                </a:solidFill>
                <a:latin typeface="Times New Roman" charset="0"/>
              </a:rPr>
              <a:t>3/4 lyr. DSSD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3068638"/>
            <a:ext cx="21693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800" b="1" dirty="0">
                <a:latin typeface="Times New Roman" charset="0"/>
              </a:rPr>
              <a:t>TOF counter</a:t>
            </a:r>
            <a:endParaRPr lang="en-US" altLang="ja-JP" sz="2800" dirty="0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762000" y="1295400"/>
            <a:ext cx="19875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ja-JP" sz="2800" b="1">
                <a:latin typeface="Times New Roman" charset="0"/>
              </a:rPr>
              <a:t>SC solenoid</a:t>
            </a: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altLang="ja-JP" sz="2400">
                <a:latin typeface="Times New Roman" charset="0"/>
              </a:rPr>
              <a:t>   1.5T</a:t>
            </a: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H="1">
            <a:off x="4775200" y="1615282"/>
            <a:ext cx="1727200" cy="124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 flipV="1">
            <a:off x="5076825" y="3741738"/>
            <a:ext cx="1295400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 flipV="1">
            <a:off x="4356100" y="5037138"/>
            <a:ext cx="1439863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V="1">
            <a:off x="1905000" y="2982012"/>
            <a:ext cx="2379663" cy="33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835150" y="2517775"/>
            <a:ext cx="25209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763713" y="1870075"/>
            <a:ext cx="26638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V="1">
            <a:off x="3609975" y="3165475"/>
            <a:ext cx="936625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 flipH="1" flipV="1">
            <a:off x="4860926" y="3236913"/>
            <a:ext cx="14398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26988" y="3992563"/>
            <a:ext cx="15732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sz="2800" dirty="0">
                <a:solidFill>
                  <a:srgbClr val="CC00CC"/>
                </a:solidFill>
                <a:latin typeface="Times New Roman" charset="0"/>
              </a:rPr>
              <a:t>8 </a:t>
            </a:r>
            <a:r>
              <a:rPr lang="en-US" altLang="ja-JP" sz="2400" dirty="0" err="1">
                <a:solidFill>
                  <a:srgbClr val="CC00CC"/>
                </a:solidFill>
                <a:latin typeface="Times New Roman" charset="0"/>
              </a:rPr>
              <a:t>GeV</a:t>
            </a:r>
            <a:r>
              <a:rPr lang="en-US" altLang="ja-JP" sz="2800" dirty="0">
                <a:solidFill>
                  <a:srgbClr val="CC00CC"/>
                </a:solidFill>
                <a:latin typeface="Times New Roman" charset="0"/>
              </a:rPr>
              <a:t> </a:t>
            </a:r>
            <a:r>
              <a:rPr lang="en-US" altLang="ja-JP" sz="3200" i="1" dirty="0">
                <a:solidFill>
                  <a:srgbClr val="CC00CC"/>
                </a:solidFill>
                <a:latin typeface="Times New Roman" charset="0"/>
              </a:rPr>
              <a:t>e</a:t>
            </a:r>
            <a:r>
              <a:rPr lang="en-US" altLang="ja-JP" sz="3200" baseline="30000" dirty="0">
                <a:solidFill>
                  <a:srgbClr val="CC00CC"/>
                </a:solidFill>
                <a:latin typeface="Symbol" charset="0"/>
              </a:rPr>
              <a:t>-</a:t>
            </a: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V="1">
            <a:off x="755650" y="3789363"/>
            <a:ext cx="1009650" cy="287337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7134225" y="2239963"/>
            <a:ext cx="1933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sz="2800">
                <a:solidFill>
                  <a:srgbClr val="CC00CC"/>
                </a:solidFill>
                <a:latin typeface="Times New Roman" charset="0"/>
              </a:rPr>
              <a:t>3.5 </a:t>
            </a:r>
            <a:r>
              <a:rPr lang="en-US" altLang="ja-JP" sz="2400">
                <a:solidFill>
                  <a:srgbClr val="CC00CC"/>
                </a:solidFill>
                <a:latin typeface="Times New Roman" charset="0"/>
              </a:rPr>
              <a:t>GeV</a:t>
            </a:r>
            <a:r>
              <a:rPr lang="en-US" altLang="ja-JP" sz="2800">
                <a:solidFill>
                  <a:srgbClr val="CC00CC"/>
                </a:solidFill>
                <a:latin typeface="Times New Roman" charset="0"/>
              </a:rPr>
              <a:t> </a:t>
            </a:r>
            <a:r>
              <a:rPr lang="en-US" altLang="ja-JP" sz="3200" i="1">
                <a:solidFill>
                  <a:srgbClr val="CC00CC"/>
                </a:solidFill>
                <a:latin typeface="Times New Roman" charset="0"/>
              </a:rPr>
              <a:t>e</a:t>
            </a:r>
            <a:r>
              <a:rPr lang="en-US" altLang="ja-JP" sz="3200" baseline="30000">
                <a:solidFill>
                  <a:srgbClr val="CC00CC"/>
                </a:solidFill>
                <a:latin typeface="Symbol" charset="0"/>
              </a:rPr>
              <a:t>+</a:t>
            </a:r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 flipH="1">
            <a:off x="6300788" y="2276475"/>
            <a:ext cx="720725" cy="215900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altLang="ja-JP" sz="5400" dirty="0">
                <a:solidFill>
                  <a:schemeClr val="tx2"/>
                </a:solidFill>
                <a:latin typeface="Comic Sans MS"/>
                <a:cs typeface="Comic Sans MS"/>
              </a:rPr>
              <a:t>Belle Detector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89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3077"/>
          </a:xfrm>
        </p:spPr>
        <p:txBody>
          <a:bodyPr/>
          <a:lstStyle/>
          <a:p>
            <a:pPr algn="l"/>
            <a:r>
              <a:rPr lang="en-US" altLang="ja-JP" b="1" dirty="0">
                <a:solidFill>
                  <a:srgbClr val="000090"/>
                </a:solidFill>
                <a:latin typeface="Comic Sans MS"/>
                <a:cs typeface="Comic Sans MS"/>
              </a:rPr>
              <a:t>Outline</a:t>
            </a:r>
            <a:endParaRPr kumimoji="1" lang="ja-JP" altLang="en-US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84602"/>
            <a:ext cx="8229600" cy="4671748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sz="3600" dirty="0">
                <a:latin typeface="Comic Sans MS" panose="030F0902030302020204" pitchFamily="66" charset="0"/>
                <a:cs typeface="Comic Sans MS"/>
              </a:rPr>
              <a:t>Motivation</a:t>
            </a:r>
            <a:br>
              <a:rPr kumimoji="1" lang="en-US" altLang="ja-JP" sz="3600" dirty="0">
                <a:latin typeface="Comic Sans MS" panose="030F0902030302020204" pitchFamily="66" charset="0"/>
                <a:cs typeface="Comic Sans MS"/>
              </a:rPr>
            </a:br>
            <a:endParaRPr kumimoji="1" lang="en-US" altLang="ja-JP" sz="3600" dirty="0">
              <a:latin typeface="Comic Sans MS" panose="030F0902030302020204" pitchFamily="66" charset="0"/>
              <a:cs typeface="Comic Sans MS"/>
            </a:endParaRPr>
          </a:p>
          <a:p>
            <a:r>
              <a:rPr kumimoji="1" lang="en-US" altLang="ja-JP" sz="3600" dirty="0">
                <a:latin typeface="Comic Sans MS" panose="030F0902030302020204" pitchFamily="66" charset="0"/>
                <a:cs typeface="Comic Sans MS"/>
              </a:rPr>
              <a:t>Introduction </a:t>
            </a:r>
            <a:r>
              <a:rPr lang="en-US" altLang="ja-JP" sz="3600" dirty="0">
                <a:latin typeface="Comic Sans MS" panose="030F0902030302020204" pitchFamily="66" charset="0"/>
                <a:cs typeface="Comic Sans MS"/>
              </a:rPr>
              <a:t>of Belle experiment </a:t>
            </a:r>
            <a:br>
              <a:rPr lang="en-US" altLang="ja-JP" sz="3600" dirty="0">
                <a:latin typeface="Comic Sans MS" panose="030F0902030302020204" pitchFamily="66" charset="0"/>
                <a:cs typeface="Comic Sans MS"/>
              </a:rPr>
            </a:br>
            <a:r>
              <a:rPr lang="en-US" altLang="ja-JP" sz="3600" dirty="0">
                <a:latin typeface="Comic Sans MS" panose="030F0902030302020204" pitchFamily="66" charset="0"/>
                <a:cs typeface="Comic Sans MS"/>
              </a:rPr>
              <a:t>(for theorists)</a:t>
            </a:r>
            <a:br>
              <a:rPr lang="en-US" altLang="ja-JP" sz="3600" dirty="0">
                <a:latin typeface="Comic Sans MS" panose="030F0902030302020204" pitchFamily="66" charset="0"/>
                <a:cs typeface="Comic Sans MS"/>
              </a:rPr>
            </a:br>
            <a:endParaRPr kumimoji="1" lang="en-US" altLang="ja-JP" sz="3600" dirty="0">
              <a:latin typeface="Comic Sans MS" panose="030F0902030302020204" pitchFamily="66" charset="0"/>
              <a:cs typeface="Comic Sans MS"/>
            </a:endParaRP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altLang="ja-JP" sz="3600" dirty="0">
                <a:latin typeface="Comic Sans MS" panose="030F0902030302020204" pitchFamily="66" charset="0"/>
              </a:rPr>
              <a:t>Reconstruction of baryons</a:t>
            </a:r>
            <a:br>
              <a:rPr lang="en-US" altLang="ja-JP" sz="3600" dirty="0">
                <a:latin typeface="Comic Sans MS" panose="030F0902030302020204" pitchFamily="66" charset="0"/>
              </a:rPr>
            </a:br>
            <a:endParaRPr lang="en-US" altLang="ja-JP" sz="3600" dirty="0">
              <a:latin typeface="Comic Sans MS" panose="030F0902030302020204" pitchFamily="66" charset="0"/>
            </a:endParaRP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altLang="ja-JP" sz="3600" dirty="0">
                <a:latin typeface="Comic Sans MS" panose="030F0902030302020204" pitchFamily="66" charset="0"/>
              </a:rPr>
              <a:t>Inclusive differential cross sections</a:t>
            </a:r>
            <a:br>
              <a:rPr lang="en-US" altLang="ja-JP" sz="3600" dirty="0">
                <a:latin typeface="Comic Sans MS" panose="030F0902030302020204" pitchFamily="66" charset="0"/>
              </a:rPr>
            </a:br>
            <a:endParaRPr lang="en-US" altLang="ja-JP" sz="3600" dirty="0">
              <a:latin typeface="Comic Sans MS" panose="030F0902030302020204" pitchFamily="66" charset="0"/>
            </a:endParaRPr>
          </a:p>
          <a:p>
            <a:r>
              <a:rPr lang="en-US" altLang="ja-JP" sz="3600" dirty="0">
                <a:latin typeface="Comic Sans MS" panose="030F0902030302020204" pitchFamily="66" charset="0"/>
              </a:rPr>
              <a:t>Feed down</a:t>
            </a:r>
          </a:p>
          <a:p>
            <a:pPr marL="0" indent="0">
              <a:buNone/>
            </a:pPr>
            <a:endParaRPr lang="en-US" altLang="ja-JP" sz="3600" dirty="0">
              <a:latin typeface="Comic Sans MS"/>
              <a:cs typeface="Comic Sans M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86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764186"/>
            <a:ext cx="8229600" cy="5361978"/>
          </a:xfrm>
        </p:spPr>
        <p:txBody>
          <a:bodyPr/>
          <a:lstStyle/>
          <a:p>
            <a:r>
              <a:rPr kumimoji="1" lang="en-US" altLang="ja-JP" dirty="0">
                <a:latin typeface="Comic Sans MS"/>
                <a:cs typeface="Comic Sans MS"/>
              </a:rPr>
              <a:t>High resolution, multipurpose, </a:t>
            </a:r>
            <a:br>
              <a:rPr kumimoji="1" lang="en-US" altLang="ja-JP" dirty="0">
                <a:latin typeface="Comic Sans MS"/>
                <a:cs typeface="Comic Sans MS"/>
              </a:rPr>
            </a:br>
            <a:r>
              <a:rPr kumimoji="1" lang="en-US" altLang="ja-JP" dirty="0">
                <a:latin typeface="Comic Sans MS"/>
                <a:cs typeface="Comic Sans MS"/>
              </a:rPr>
              <a:t>good PID, 4π</a:t>
            </a:r>
            <a:r>
              <a:rPr kumimoji="1" lang="ja-JP" altLang="en-US" dirty="0">
                <a:latin typeface="Comic Sans MS"/>
                <a:cs typeface="Comic Sans MS"/>
              </a:rPr>
              <a:t>　</a:t>
            </a:r>
            <a:r>
              <a:rPr kumimoji="1" lang="en-US" altLang="ja-JP" dirty="0">
                <a:latin typeface="Comic Sans MS"/>
                <a:cs typeface="Comic Sans MS"/>
              </a:rPr>
              <a:t>spectrometer</a:t>
            </a:r>
            <a:br>
              <a:rPr kumimoji="1" lang="en-US" altLang="ja-JP" dirty="0">
                <a:latin typeface="Comic Sans MS"/>
                <a:cs typeface="Comic Sans MS"/>
              </a:rPr>
            </a:br>
            <a:endParaRPr kumimoji="1" lang="en-US" altLang="ja-JP" dirty="0">
              <a:latin typeface="Comic Sans MS"/>
              <a:cs typeface="Comic Sans MS"/>
            </a:endParaRPr>
          </a:p>
          <a:p>
            <a:r>
              <a:rPr lang="en-US" altLang="ja-JP" dirty="0">
                <a:latin typeface="Comic Sans MS"/>
                <a:cs typeface="Comic Sans MS"/>
              </a:rPr>
              <a:t>Loose event selection</a:t>
            </a:r>
            <a:endParaRPr kumimoji="1" lang="en-US" altLang="ja-JP" dirty="0">
              <a:latin typeface="Comic Sans MS"/>
              <a:cs typeface="Comic Sans MS"/>
            </a:endParaRPr>
          </a:p>
          <a:p>
            <a:endParaRPr kumimoji="1" lang="ja-JP" altLang="en-US" dirty="0">
              <a:latin typeface="Comic Sans MS"/>
              <a:cs typeface="Comic Sans M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137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b="1" dirty="0">
                <a:solidFill>
                  <a:srgbClr val="000090"/>
                </a:solidFill>
                <a:latin typeface="Comic Sans MS"/>
                <a:cs typeface="Comic Sans MS"/>
              </a:rPr>
              <a:t>Data analyses at Belle</a:t>
            </a:r>
            <a:endParaRPr kumimoji="1" lang="ja-JP" altLang="en-US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rgbClr val="008000"/>
                </a:solidFill>
                <a:latin typeface="Comic Sans MS"/>
                <a:cs typeface="Comic Sans MS"/>
              </a:rPr>
              <a:t>Detected particles</a:t>
            </a:r>
          </a:p>
          <a:p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p</a:t>
            </a:r>
            <a:r>
              <a:rPr kumimoji="1"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hoton</a:t>
            </a:r>
          </a:p>
          <a:p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electron, </a:t>
            </a:r>
            <a:r>
              <a:rPr lang="en-US" altLang="ja-JP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muon</a:t>
            </a:r>
            <a:endParaRPr lang="en-US" altLang="ja-JP" dirty="0">
              <a:solidFill>
                <a:schemeClr val="tx1">
                  <a:lumMod val="95000"/>
                  <a:lumOff val="5000"/>
                </a:schemeClr>
              </a:solidFill>
              <a:latin typeface="Comic Sans MS"/>
              <a:cs typeface="Comic Sans MS"/>
            </a:endParaRPr>
          </a:p>
          <a:p>
            <a:r>
              <a:rPr kumimoji="1"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Charged </a:t>
            </a:r>
            <a:r>
              <a:rPr kumimoji="1" lang="en-US" altLang="ja-JP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hadrons:pion</a:t>
            </a:r>
            <a:r>
              <a:rPr kumimoji="1"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, </a:t>
            </a:r>
            <a:r>
              <a:rPr kumimoji="1" lang="en-US" altLang="ja-JP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kaon</a:t>
            </a:r>
            <a:r>
              <a:rPr kumimoji="1"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, proton</a:t>
            </a:r>
          </a:p>
          <a:p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Neutral </a:t>
            </a:r>
            <a:r>
              <a:rPr lang="en-US" altLang="ja-JP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hadrons:K</a:t>
            </a:r>
            <a:r>
              <a:rPr lang="en-US" altLang="ja-JP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L</a:t>
            </a:r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 </a:t>
            </a:r>
            <a:b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</a:br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π</a:t>
            </a:r>
            <a:r>
              <a:rPr lang="en-US" altLang="ja-JP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0</a:t>
            </a:r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-&gt; </a:t>
            </a:r>
            <a:r>
              <a:rPr lang="en-US" altLang="ja-JP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γγ</a:t>
            </a:r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,  eta-&gt; </a:t>
            </a:r>
            <a:r>
              <a:rPr lang="en-US" altLang="ja-JP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γγ</a:t>
            </a:r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, Ks -&gt; ππ,  </a:t>
            </a:r>
            <a:r>
              <a:rPr lang="en-US" altLang="ja-JP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λ</a:t>
            </a:r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-&gt; pπ</a:t>
            </a:r>
            <a:b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</a:br>
            <a:b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</a:br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K</a:t>
            </a:r>
            <a:r>
              <a:rPr lang="en-US" altLang="ja-JP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L</a:t>
            </a:r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 is not used for hadron physics, but for </a:t>
            </a:r>
            <a:r>
              <a:rPr lang="en-US" altLang="ja-JP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cp</a:t>
            </a:r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 violation physics.</a:t>
            </a:r>
            <a:b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</a:br>
            <a:endParaRPr lang="en-US" altLang="ja-JP" dirty="0">
              <a:solidFill>
                <a:schemeClr val="tx1">
                  <a:lumMod val="95000"/>
                  <a:lumOff val="5000"/>
                </a:schemeClr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008000"/>
                </a:solidFill>
                <a:latin typeface="Comic Sans MS"/>
                <a:cs typeface="Comic Sans MS"/>
              </a:rPr>
              <a:t>Energy, momentum, track, vertex point</a:t>
            </a:r>
            <a:br>
              <a:rPr lang="en-US" altLang="ja-JP" dirty="0">
                <a:solidFill>
                  <a:srgbClr val="008000"/>
                </a:solidFill>
                <a:latin typeface="Comic Sans MS"/>
                <a:cs typeface="Comic Sans MS"/>
              </a:rPr>
            </a:br>
            <a:r>
              <a:rPr lang="en-US" altLang="ja-JP" dirty="0">
                <a:solidFill>
                  <a:srgbClr val="008000"/>
                </a:solidFill>
                <a:latin typeface="Comic Sans MS"/>
                <a:cs typeface="Comic Sans MS"/>
              </a:rPr>
              <a:t>Combinations of these data are used for reconstruction of  hadron resonances</a:t>
            </a:r>
            <a:br>
              <a:rPr lang="en-US" altLang="ja-JP" dirty="0">
                <a:solidFill>
                  <a:srgbClr val="008000"/>
                </a:solidFill>
                <a:latin typeface="Comic Sans MS"/>
                <a:cs typeface="Comic Sans MS"/>
              </a:rPr>
            </a:br>
            <a:r>
              <a:rPr lang="en-US" altLang="ja-JP" dirty="0">
                <a:solidFill>
                  <a:srgbClr val="008000"/>
                </a:solidFill>
                <a:latin typeface="Comic Sans MS"/>
                <a:cs typeface="Comic Sans MS"/>
              </a:rPr>
              <a:t>For more detail, see PR D 67, 032003 (2003)</a:t>
            </a:r>
            <a:endParaRPr kumimoji="1" lang="ja-JP" alt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765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>
                <a:solidFill>
                  <a:srgbClr val="000090"/>
                </a:solidFill>
                <a:latin typeface="Comic Sans MS"/>
                <a:cs typeface="Comic Sans MS"/>
              </a:rPr>
              <a:t>Physics runs</a:t>
            </a:r>
            <a:endParaRPr kumimoji="1" lang="ja-JP" altLang="en-US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t="-11131" b="-11131"/>
          <a:stretch>
            <a:fillRect/>
          </a:stretch>
        </p:blipFill>
        <p:spPr>
          <a:xfrm>
            <a:off x="479848" y="1610344"/>
            <a:ext cx="8229600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741082" y="5956719"/>
            <a:ext cx="749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Reference: J. </a:t>
            </a:r>
            <a:r>
              <a:rPr kumimoji="1" lang="en-US" altLang="ja-JP" sz="2800" dirty="0" err="1"/>
              <a:t>Brodzicka</a:t>
            </a:r>
            <a:r>
              <a:rPr lang="en-US" altLang="ja-JP" sz="2800" dirty="0"/>
              <a:t> et. al., PTEP, 2012, 04D001</a:t>
            </a:r>
            <a:endParaRPr kumimoji="1" lang="ja-JP" altLang="en-US" sz="2800" dirty="0"/>
          </a:p>
        </p:txBody>
      </p:sp>
      <p:sp>
        <p:nvSpPr>
          <p:cNvPr id="6" name="正方形/長方形 5"/>
          <p:cNvSpPr/>
          <p:nvPr/>
        </p:nvSpPr>
        <p:spPr>
          <a:xfrm>
            <a:off x="741082" y="4810381"/>
            <a:ext cx="7636374" cy="295037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1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1000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41082" y="4284446"/>
            <a:ext cx="7636374" cy="52593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762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8000"/>
                </a:solidFill>
                <a:latin typeface="Comic Sans MS"/>
                <a:cs typeface="Comic Sans MS"/>
              </a:rPr>
              <a:t>Off-resonance data</a:t>
            </a:r>
            <a:br>
              <a:rPr kumimoji="1" lang="en-US" altLang="ja-JP" dirty="0"/>
            </a:br>
            <a:r>
              <a:rPr kumimoji="1" lang="en-US" altLang="ja-JP" dirty="0">
                <a:latin typeface="Comic Sans MS"/>
                <a:cs typeface="Comic Sans MS"/>
              </a:rPr>
              <a:t>60MeV below the resonance peak in order to determine the non-</a:t>
            </a:r>
            <a:r>
              <a:rPr kumimoji="1" lang="en-US" altLang="ja-JP" dirty="0" err="1">
                <a:latin typeface="Comic Sans MS"/>
                <a:cs typeface="Comic Sans MS"/>
              </a:rPr>
              <a:t>BB</a:t>
            </a:r>
            <a:r>
              <a:rPr kumimoji="1" lang="en-US" altLang="ja-JP" baseline="30000" dirty="0" err="1">
                <a:latin typeface="Comic Sans MS"/>
                <a:cs typeface="Comic Sans MS"/>
              </a:rPr>
              <a:t>bar</a:t>
            </a:r>
            <a:r>
              <a:rPr kumimoji="1" lang="en-US" altLang="ja-JP" dirty="0">
                <a:latin typeface="Comic Sans MS"/>
                <a:cs typeface="Comic Sans MS"/>
              </a:rPr>
              <a:t> background</a:t>
            </a:r>
            <a:br>
              <a:rPr kumimoji="1" lang="en-US" altLang="ja-JP" dirty="0">
                <a:latin typeface="Comic Sans MS"/>
                <a:cs typeface="Comic Sans MS"/>
              </a:rPr>
            </a:br>
            <a:endParaRPr kumimoji="1" lang="en-US" altLang="ja-JP" dirty="0">
              <a:latin typeface="Comic Sans MS"/>
              <a:cs typeface="Comic Sans MS"/>
            </a:endParaRPr>
          </a:p>
          <a:p>
            <a:r>
              <a:rPr lang="en-US" altLang="ja-JP" dirty="0">
                <a:solidFill>
                  <a:srgbClr val="008000"/>
                </a:solidFill>
                <a:latin typeface="Comic Sans MS"/>
                <a:cs typeface="Comic Sans MS"/>
              </a:rPr>
              <a:t>Energy scan data</a:t>
            </a:r>
            <a:br>
              <a:rPr lang="en-US" altLang="ja-JP" dirty="0">
                <a:solidFill>
                  <a:srgbClr val="008000"/>
                </a:solidFill>
                <a:latin typeface="Comic Sans MS"/>
                <a:cs typeface="Comic Sans MS"/>
              </a:rPr>
            </a:br>
            <a:r>
              <a:rPr lang="en-US" altLang="ja-JP" dirty="0">
                <a:solidFill>
                  <a:srgbClr val="000000"/>
                </a:solidFill>
                <a:latin typeface="Comic Sans MS"/>
                <a:cs typeface="Comic Sans MS"/>
              </a:rPr>
              <a:t>between </a:t>
            </a:r>
            <a:r>
              <a:rPr lang="en-US" altLang="ja-JP" dirty="0">
                <a:solidFill>
                  <a:srgbClr val="008000"/>
                </a:solidFill>
                <a:latin typeface="Comic Sans MS"/>
                <a:cs typeface="Comic Sans MS"/>
              </a:rPr>
              <a:t> 			 </a:t>
            </a:r>
            <a:r>
              <a:rPr lang="en-US" altLang="ja-JP" dirty="0">
                <a:latin typeface="Comic Sans MS"/>
                <a:cs typeface="Comic Sans MS"/>
              </a:rPr>
              <a:t>(10.5794GeV)</a:t>
            </a:r>
            <a:r>
              <a:rPr lang="en-US" altLang="ja-JP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Comic Sans MS"/>
                <a:cs typeface="Comic Sans MS"/>
              </a:rPr>
              <a:t>and</a:t>
            </a:r>
            <a:br>
              <a:rPr lang="en-US" altLang="ja-JP" dirty="0">
                <a:solidFill>
                  <a:srgbClr val="000000"/>
                </a:solidFill>
                <a:latin typeface="Comic Sans MS"/>
                <a:cs typeface="Comic Sans MS"/>
              </a:rPr>
            </a:br>
            <a:r>
              <a:rPr lang="en-US" altLang="ja-JP" dirty="0">
                <a:solidFill>
                  <a:srgbClr val="000000"/>
                </a:solidFill>
                <a:latin typeface="Comic Sans MS"/>
                <a:cs typeface="Comic Sans MS"/>
              </a:rPr>
              <a:t>           </a:t>
            </a:r>
            <a:r>
              <a:rPr lang="en-US" altLang="ja-JP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altLang="ja-JP" dirty="0">
                <a:latin typeface="Comic Sans MS"/>
                <a:cs typeface="Comic Sans MS"/>
              </a:rPr>
              <a:t>(11.019GeV)</a:t>
            </a:r>
            <a:r>
              <a:rPr lang="en-US" altLang="ja-JP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681540"/>
              </p:ext>
            </p:extLst>
          </p:nvPr>
        </p:nvGraphicFramePr>
        <p:xfrm>
          <a:off x="863225" y="4819650"/>
          <a:ext cx="12033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" name="数式" r:id="rId3" imgW="419100" imgH="203200" progId="Equation.3">
                  <p:embed/>
                </p:oleObj>
              </mc:Choice>
              <mc:Fallback>
                <p:oleObj name="数式" r:id="rId3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3225" y="4819650"/>
                        <a:ext cx="1203325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82596"/>
              </p:ext>
            </p:extLst>
          </p:nvPr>
        </p:nvGraphicFramePr>
        <p:xfrm>
          <a:off x="2559050" y="4237038"/>
          <a:ext cx="123983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" name="数式" r:id="rId5" imgW="431800" imgH="203200" progId="Equation.3">
                  <p:embed/>
                </p:oleObj>
              </mc:Choice>
              <mc:Fallback>
                <p:oleObj name="数式" r:id="rId5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9050" y="4237038"/>
                        <a:ext cx="1239838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435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pPr algn="l"/>
            <a:r>
              <a:rPr kumimoji="1" lang="en-US" altLang="ja-JP" dirty="0">
                <a:solidFill>
                  <a:srgbClr val="000090"/>
                </a:solidFill>
                <a:latin typeface="Comic Sans MS"/>
                <a:cs typeface="Comic Sans MS"/>
              </a:rPr>
              <a:t>Belle</a:t>
            </a:r>
            <a:r>
              <a:rPr kumimoji="1" lang="ja-JP" altLang="en-US" dirty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ja-JP" dirty="0">
                <a:solidFill>
                  <a:srgbClr val="000090"/>
                </a:solidFill>
                <a:latin typeface="Comic Sans MS"/>
                <a:cs typeface="Comic Sans MS"/>
              </a:rPr>
              <a:t>II</a:t>
            </a:r>
            <a:r>
              <a:rPr kumimoji="1" lang="ja-JP" altLang="en-US" dirty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ja-JP" dirty="0">
                <a:solidFill>
                  <a:srgbClr val="000090"/>
                </a:solidFill>
                <a:latin typeface="Comic Sans MS"/>
                <a:cs typeface="Comic Sans MS"/>
              </a:rPr>
              <a:t>Experiment</a:t>
            </a:r>
            <a:endParaRPr kumimoji="1" lang="ja-JP" altLang="en-US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927600"/>
          </a:xfrm>
        </p:spPr>
        <p:txBody>
          <a:bodyPr/>
          <a:lstStyle/>
          <a:p>
            <a:r>
              <a:rPr kumimoji="1" lang="en-US" altLang="ja-JP" dirty="0">
                <a:latin typeface="Comic Sans MS"/>
                <a:cs typeface="Comic Sans MS"/>
              </a:rPr>
              <a:t>Upgrade of Belle experiment</a:t>
            </a:r>
            <a:br>
              <a:rPr lang="en-US" altLang="ja-JP" dirty="0">
                <a:latin typeface="Comic Sans MS"/>
                <a:cs typeface="Comic Sans MS"/>
              </a:rPr>
            </a:br>
            <a:endParaRPr lang="en-US" altLang="ja-JP" dirty="0">
              <a:latin typeface="Comic Sans MS"/>
              <a:cs typeface="Comic Sans MS"/>
            </a:endParaRPr>
          </a:p>
          <a:p>
            <a:r>
              <a:rPr kumimoji="1" lang="en-US" altLang="ja-JP" dirty="0">
                <a:latin typeface="Comic Sans MS"/>
                <a:cs typeface="Comic Sans MS"/>
              </a:rPr>
              <a:t>KEK B-factory -&gt; Super KEK B-factory</a:t>
            </a:r>
            <a:br>
              <a:rPr kumimoji="1" lang="en-US" altLang="ja-JP" dirty="0">
                <a:latin typeface="Comic Sans MS"/>
                <a:cs typeface="Comic Sans MS"/>
              </a:rPr>
            </a:br>
            <a:r>
              <a:rPr kumimoji="1" lang="en-US" altLang="ja-JP" dirty="0">
                <a:solidFill>
                  <a:srgbClr val="FF0000"/>
                </a:solidFill>
                <a:latin typeface="Comic Sans MS"/>
                <a:cs typeface="Comic Sans MS"/>
              </a:rPr>
              <a:t>40 times luminosity</a:t>
            </a:r>
            <a:br>
              <a:rPr kumimoji="1" lang="en-US" altLang="ja-JP" dirty="0">
                <a:solidFill>
                  <a:srgbClr val="FF0000"/>
                </a:solidFill>
                <a:latin typeface="Comic Sans MS"/>
                <a:cs typeface="Comic Sans MS"/>
              </a:rPr>
            </a:br>
            <a:endParaRPr kumimoji="1" lang="en-US" altLang="ja-JP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kumimoji="1" lang="en-US" altLang="ja-JP" dirty="0">
                <a:latin typeface="Comic Sans MS"/>
                <a:cs typeface="Comic Sans MS"/>
              </a:rPr>
              <a:t>Belle detector -&gt; Belle II detector</a:t>
            </a:r>
            <a:br>
              <a:rPr kumimoji="1" lang="en-US" altLang="ja-JP" dirty="0">
                <a:latin typeface="Comic Sans MS"/>
                <a:cs typeface="Comic Sans MS"/>
              </a:rPr>
            </a:br>
            <a:r>
              <a:rPr kumimoji="1" lang="en-US" altLang="ja-JP" dirty="0">
                <a:solidFill>
                  <a:srgbClr val="FF0000"/>
                </a:solidFill>
                <a:latin typeface="Comic Sans MS"/>
                <a:cs typeface="Comic Sans MS"/>
              </a:rPr>
              <a:t>More layers of VXD, CDC, </a:t>
            </a:r>
            <a:br>
              <a:rPr kumimoji="1" lang="en-US" altLang="ja-JP" dirty="0">
                <a:solidFill>
                  <a:srgbClr val="FF0000"/>
                </a:solidFill>
                <a:latin typeface="Comic Sans MS"/>
                <a:cs typeface="Comic Sans MS"/>
              </a:rPr>
            </a:br>
            <a:r>
              <a:rPr kumimoji="1" lang="en-US" altLang="ja-JP" dirty="0">
                <a:solidFill>
                  <a:srgbClr val="FF0000"/>
                </a:solidFill>
                <a:latin typeface="Comic Sans MS"/>
                <a:cs typeface="Comic Sans MS"/>
              </a:rPr>
              <a:t>New Tech: TOP counter,</a:t>
            </a:r>
            <a:br>
              <a:rPr lang="en-US" altLang="ja-JP" dirty="0">
                <a:solidFill>
                  <a:srgbClr val="FF0000"/>
                </a:solidFill>
                <a:latin typeface="Comic Sans MS"/>
                <a:cs typeface="Comic Sans MS"/>
              </a:rPr>
            </a:br>
            <a:r>
              <a:rPr lang="en-US" altLang="ja-JP" dirty="0">
                <a:solidFill>
                  <a:srgbClr val="FF0000"/>
                </a:solidFill>
                <a:latin typeface="Comic Sans MS"/>
                <a:cs typeface="Comic Sans MS"/>
              </a:rPr>
              <a:t>High speed DAQ</a:t>
            </a:r>
            <a:endParaRPr kumimoji="1" lang="en-US" altLang="ja-JP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328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224F95E-7F9F-724E-A7CB-4BC4F329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95F2CC0-08FF-E64A-BADB-678B3630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9E9EF67-56BB-1240-BB85-D72F46A57094}"/>
              </a:ext>
            </a:extLst>
          </p:cNvPr>
          <p:cNvSpPr/>
          <p:nvPr/>
        </p:nvSpPr>
        <p:spPr>
          <a:xfrm>
            <a:off x="1255294" y="1859340"/>
            <a:ext cx="66334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800" b="1" dirty="0">
                <a:solidFill>
                  <a:srgbClr val="000090"/>
                </a:solidFill>
                <a:latin typeface="Comic Sans MS"/>
                <a:cs typeface="Comic Sans MS"/>
              </a:rPr>
              <a:t>Reconstruction of baryons</a:t>
            </a:r>
            <a:endParaRPr lang="ja-JP" altLang="en-US" sz="4800"/>
          </a:p>
        </p:txBody>
      </p:sp>
    </p:spTree>
    <p:extLst>
      <p:ext uri="{BB962C8B-B14F-4D97-AF65-F5344CB8AC3E}">
        <p14:creationId xmlns:p14="http://schemas.microsoft.com/office/powerpoint/2010/main" val="2586116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FDA3A4-F89F-814A-AC2D-388CB83ED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>
                <a:solidFill>
                  <a:srgbClr val="011893"/>
                </a:solidFill>
                <a:latin typeface="Comic Sans MS" panose="030F0902030302020204" pitchFamily="66" charset="0"/>
              </a:rPr>
              <a:t>Used data</a:t>
            </a:r>
            <a:endParaRPr kumimoji="1" lang="ja-JP" altLang="en-US">
              <a:solidFill>
                <a:srgbClr val="011893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BB043D-1FD0-BB48-9778-606A556B9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30046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3E4155"/>
                </a:solidFill>
                <a:latin typeface="Avenir Next" charset="0"/>
                <a:ea typeface="Avenir Next" charset="0"/>
                <a:cs typeface="Avenir Next" charset="0"/>
              </a:rPr>
              <a:t>Integrated luminosity </a:t>
            </a:r>
          </a:p>
          <a:p>
            <a:pPr defTabSz="130046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3E4155"/>
                </a:solidFill>
                <a:latin typeface="Avenir Next" charset="0"/>
                <a:ea typeface="Avenir Next" charset="0"/>
                <a:cs typeface="Avenir Next" charset="0"/>
              </a:rPr>
              <a:t>       : 562. fb</a:t>
            </a:r>
            <a:r>
              <a:rPr lang="en-US" altLang="ja-JP" baseline="30000" dirty="0">
                <a:solidFill>
                  <a:srgbClr val="3E4155"/>
                </a:solidFill>
                <a:latin typeface="Avenir Next" charset="0"/>
                <a:ea typeface="Avenir Next" charset="0"/>
                <a:cs typeface="Avenir Next" charset="0"/>
              </a:rPr>
              <a:t>-1 </a:t>
            </a:r>
            <a:r>
              <a:rPr lang="en-US" altLang="ja-JP" dirty="0">
                <a:solidFill>
                  <a:srgbClr val="3E4155"/>
                </a:solidFill>
                <a:latin typeface="Avenir Next" charset="0"/>
                <a:ea typeface="Avenir Next" charset="0"/>
                <a:cs typeface="Avenir Next" charset="0"/>
              </a:rPr>
              <a:t>@ on</a:t>
            </a:r>
            <a:r>
              <a:rPr lang="en-US" altLang="ja-JP" dirty="0">
                <a:solidFill>
                  <a:srgbClr val="3E4155"/>
                </a:solidFill>
                <a:latin typeface="Times New Roman" charset="0"/>
              </a:rPr>
              <a:t> </a:t>
            </a:r>
            <a:r>
              <a:rPr lang="el-GR" altLang="ja-JP" dirty="0" err="1">
                <a:solidFill>
                  <a:srgbClr val="3E4155"/>
                </a:solidFill>
                <a:latin typeface="Times New Roman" charset="0"/>
              </a:rPr>
              <a:t>ϒ</a:t>
            </a:r>
            <a:r>
              <a:rPr lang="en-US" altLang="ja-JP" dirty="0">
                <a:solidFill>
                  <a:srgbClr val="3E4155"/>
                </a:solidFill>
                <a:latin typeface="Times New Roman" charset="0"/>
              </a:rPr>
              <a:t>(4S) </a:t>
            </a:r>
            <a:r>
              <a:rPr lang="en-US" altLang="ja-JP" dirty="0">
                <a:solidFill>
                  <a:srgbClr val="3E4155"/>
                </a:solidFill>
                <a:latin typeface="Avenir Next" charset="0"/>
                <a:ea typeface="Avenir Next" charset="0"/>
                <a:cs typeface="Avenir Next" charset="0"/>
              </a:rPr>
              <a:t>resonance data for charmed baryons</a:t>
            </a:r>
            <a:r>
              <a:rPr lang="en-US" altLang="ja-JP" dirty="0">
                <a:solidFill>
                  <a:srgbClr val="3E4155"/>
                </a:solidFill>
                <a:latin typeface="Times New Roman" charset="0"/>
              </a:rPr>
              <a:t>   </a:t>
            </a:r>
            <a:br>
              <a:rPr lang="en-US" altLang="ja-JP" dirty="0">
                <a:solidFill>
                  <a:srgbClr val="3E4155"/>
                </a:solidFill>
                <a:latin typeface="Times New Roman" charset="0"/>
              </a:rPr>
            </a:br>
            <a:r>
              <a:rPr lang="en-US" altLang="ja-JP" dirty="0">
                <a:solidFill>
                  <a:srgbClr val="3E4155"/>
                </a:solidFill>
                <a:latin typeface="Times New Roman" charset="0"/>
              </a:rPr>
              <a:t>(√s =10.58 GeV)</a:t>
            </a:r>
            <a:br>
              <a:rPr lang="en-US" altLang="ja-JP" dirty="0">
                <a:solidFill>
                  <a:srgbClr val="3E4155"/>
                </a:solidFill>
                <a:latin typeface="Times New Roman" charset="0"/>
              </a:rPr>
            </a:br>
            <a:br>
              <a:rPr lang="en-US" altLang="ja-JP" dirty="0">
                <a:solidFill>
                  <a:srgbClr val="3E4155"/>
                </a:solidFill>
                <a:latin typeface="Times New Roman" charset="0"/>
              </a:rPr>
            </a:br>
            <a:endParaRPr lang="en-US" altLang="ja-JP" baseline="30000" dirty="0">
              <a:solidFill>
                <a:srgbClr val="3E4155"/>
              </a:solidFill>
              <a:latin typeface="Times New Roman" charset="0"/>
            </a:endParaRPr>
          </a:p>
          <a:p>
            <a:pPr defTabSz="130046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3E4155"/>
                </a:solidFill>
                <a:latin typeface="Times New Roman" charset="0"/>
              </a:rPr>
              <a:t>       : 79.3 fb</a:t>
            </a:r>
            <a:r>
              <a:rPr lang="en-US" altLang="ja-JP" baseline="30000" dirty="0">
                <a:solidFill>
                  <a:srgbClr val="3E4155"/>
                </a:solidFill>
                <a:latin typeface="Times New Roman" charset="0"/>
              </a:rPr>
              <a:t>-1 </a:t>
            </a:r>
            <a:r>
              <a:rPr lang="en-US" altLang="ja-JP" dirty="0">
                <a:solidFill>
                  <a:srgbClr val="3E4155"/>
                </a:solidFill>
                <a:latin typeface="Avenir Next" charset="0"/>
                <a:ea typeface="Avenir Next" charset="0"/>
                <a:cs typeface="Avenir Next" charset="0"/>
              </a:rPr>
              <a:t>@  continuum data for hyperons, charmed baryons </a:t>
            </a:r>
            <a:br>
              <a:rPr lang="en-US" altLang="ja-JP" dirty="0">
                <a:solidFill>
                  <a:srgbClr val="3E4155"/>
                </a:solidFill>
                <a:latin typeface="Avenir Next" charset="0"/>
                <a:ea typeface="Avenir Next" charset="0"/>
                <a:cs typeface="Avenir Next" charset="0"/>
              </a:rPr>
            </a:br>
            <a:r>
              <a:rPr lang="en-US" altLang="ja-JP" dirty="0">
                <a:solidFill>
                  <a:srgbClr val="3E4155"/>
                </a:solidFill>
                <a:latin typeface="Times New Roman" charset="0"/>
              </a:rPr>
              <a:t> (√s =10.52 GeV) </a:t>
            </a:r>
          </a:p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D41CD56-2BF8-9042-9B8B-EE741B18E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4D4ECA-87E3-0247-A24B-1716A6FE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936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8C02AA-2949-8D41-BC04-2FF821AF6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rgbClr val="011893"/>
                </a:solidFill>
                <a:latin typeface="Comic Sans MS" panose="030F0902030302020204" pitchFamily="66" charset="0"/>
              </a:rPr>
              <a:t>Reconstruction of S=-1 hyperons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0665ED0-D3D4-A346-8F44-9C8DB12796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kumimoji="1" lang="en-US" altLang="ja-JP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 </m:t>
                    </m:r>
                    <m:r>
                      <m:rPr>
                        <m:sty m:val="p"/>
                      </m:rPr>
                      <a:rPr kumimoji="1"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kumimoji="1" lang="en-US" altLang="ja-JP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1385</m:t>
                            </m:r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m:rPr>
                        <m:sty m:val="p"/>
                      </m:rP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ja-JP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1520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)→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0665ED0-D3D4-A346-8F44-9C8DB1279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11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807C9F2-1790-E147-8602-1272837C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F2FFBEC-3865-4043-98E9-4162B953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712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7CB0A5-3D2D-7B4D-A341-4962B855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585543E-7E60-FE4E-B98E-C1839996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28</a:t>
            </a:fld>
            <a:endParaRPr kumimoji="1" lang="ja-JP" altLang="en-US"/>
          </a:p>
        </p:txBody>
      </p:sp>
      <p:grpSp>
        <p:nvGrpSpPr>
          <p:cNvPr id="6" name="図形グループ 5">
            <a:extLst>
              <a:ext uri="{FF2B5EF4-FFF2-40B4-BE49-F238E27FC236}">
                <a16:creationId xmlns:a16="http://schemas.microsoft.com/office/drawing/2014/main" id="{AD9AED86-82EB-E848-868F-370D90D97351}"/>
              </a:ext>
            </a:extLst>
          </p:cNvPr>
          <p:cNvGrpSpPr/>
          <p:nvPr/>
        </p:nvGrpSpPr>
        <p:grpSpPr>
          <a:xfrm>
            <a:off x="3279828" y="991666"/>
            <a:ext cx="3955943" cy="5352184"/>
            <a:chOff x="5508104" y="1611527"/>
            <a:chExt cx="3456384" cy="4676303"/>
          </a:xfrm>
        </p:grpSpPr>
        <p:grpSp>
          <p:nvGrpSpPr>
            <p:cNvPr id="7" name="図形グループ 6">
              <a:extLst>
                <a:ext uri="{FF2B5EF4-FFF2-40B4-BE49-F238E27FC236}">
                  <a16:creationId xmlns:a16="http://schemas.microsoft.com/office/drawing/2014/main" id="{BB245A90-168D-1D49-AEEA-3BFE9C9DE3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08104" y="1611527"/>
              <a:ext cx="3456384" cy="4060292"/>
              <a:chOff x="2568960" y="-713320"/>
              <a:chExt cx="5760640" cy="6767159"/>
            </a:xfrm>
          </p:grpSpPr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E22B2C21-2882-4D4C-BAA6-46C6065E5019}"/>
                  </a:ext>
                </a:extLst>
              </p:cNvPr>
              <p:cNvCxnSpPr/>
              <p:nvPr/>
            </p:nvCxnSpPr>
            <p:spPr>
              <a:xfrm>
                <a:off x="2568960" y="3620767"/>
                <a:ext cx="57606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図形グループ 12">
                <a:extLst>
                  <a:ext uri="{FF2B5EF4-FFF2-40B4-BE49-F238E27FC236}">
                    <a16:creationId xmlns:a16="http://schemas.microsoft.com/office/drawing/2014/main" id="{33021706-43A4-774A-AD36-BA8172966B26}"/>
                  </a:ext>
                </a:extLst>
              </p:cNvPr>
              <p:cNvGrpSpPr/>
              <p:nvPr/>
            </p:nvGrpSpPr>
            <p:grpSpPr>
              <a:xfrm>
                <a:off x="2820555" y="907294"/>
                <a:ext cx="4915223" cy="5146545"/>
                <a:chOff x="3628761" y="907294"/>
                <a:chExt cx="4915223" cy="5146545"/>
              </a:xfrm>
            </p:grpSpPr>
            <p:sp>
              <p:nvSpPr>
                <p:cNvPr id="23" name="円弧 22">
                  <a:extLst>
                    <a:ext uri="{FF2B5EF4-FFF2-40B4-BE49-F238E27FC236}">
                      <a16:creationId xmlns:a16="http://schemas.microsoft.com/office/drawing/2014/main" id="{7B781662-80DE-9E44-AA4C-2923A22A144A}"/>
                    </a:ext>
                  </a:extLst>
                </p:cNvPr>
                <p:cNvSpPr/>
                <p:nvPr/>
              </p:nvSpPr>
              <p:spPr>
                <a:xfrm>
                  <a:off x="3628761" y="907294"/>
                  <a:ext cx="2457644" cy="2424837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19199999"/>
                  </a:camera>
                  <a:lightRig rig="threePt" dir="t"/>
                </a:scene3d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defTabSz="1300460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ja-JP" altLang="en-US" sz="3413" kern="12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円弧 23">
                  <a:extLst>
                    <a:ext uri="{FF2B5EF4-FFF2-40B4-BE49-F238E27FC236}">
                      <a16:creationId xmlns:a16="http://schemas.microsoft.com/office/drawing/2014/main" id="{F2C7ECA3-AFD4-9144-979E-6F9A852F78F3}"/>
                    </a:ext>
                  </a:extLst>
                </p:cNvPr>
                <p:cNvSpPr/>
                <p:nvPr/>
              </p:nvSpPr>
              <p:spPr>
                <a:xfrm>
                  <a:off x="3678179" y="907294"/>
                  <a:ext cx="4865805" cy="5146545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10799999" rev="19199999"/>
                  </a:camera>
                  <a:lightRig rig="threePt" dir="t"/>
                </a:scene3d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defTabSz="1300460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ja-JP" altLang="en-US" sz="3413" kern="1200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F9A65226-5288-B94D-A231-A230B301381C}"/>
                  </a:ext>
                </a:extLst>
              </p:cNvPr>
              <p:cNvCxnSpPr/>
              <p:nvPr/>
            </p:nvCxnSpPr>
            <p:spPr>
              <a:xfrm flipH="1">
                <a:off x="3793695" y="2342361"/>
                <a:ext cx="989640" cy="128664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33993523-EB91-D24E-B0BA-400B68C6F50D}"/>
                  </a:ext>
                </a:extLst>
              </p:cNvPr>
              <p:cNvCxnSpPr/>
              <p:nvPr/>
            </p:nvCxnSpPr>
            <p:spPr>
              <a:xfrm flipH="1">
                <a:off x="4770796" y="1092686"/>
                <a:ext cx="989638" cy="125365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  <a:head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右中かっこ 15">
                <a:extLst>
                  <a:ext uri="{FF2B5EF4-FFF2-40B4-BE49-F238E27FC236}">
                    <a16:creationId xmlns:a16="http://schemas.microsoft.com/office/drawing/2014/main" id="{41339DBD-06A1-0840-9494-F5F2575381AD}"/>
                  </a:ext>
                </a:extLst>
              </p:cNvPr>
              <p:cNvSpPr/>
              <p:nvPr/>
            </p:nvSpPr>
            <p:spPr>
              <a:xfrm>
                <a:off x="3249370" y="3513553"/>
                <a:ext cx="379385" cy="659819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300460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3413" kern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C9F294C-68D8-164B-8E2E-5227C633B42C}"/>
                  </a:ext>
                </a:extLst>
              </p:cNvPr>
              <p:cNvSpPr txBox="1"/>
              <p:nvPr/>
            </p:nvSpPr>
            <p:spPr>
              <a:xfrm>
                <a:off x="2917986" y="3880392"/>
                <a:ext cx="1059568" cy="899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00460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3413" kern="1200" dirty="0">
                    <a:latin typeface="Symbol" charset="2"/>
                    <a:ea typeface="ＤＦＰ痩金体W3"/>
                    <a:cs typeface="Symbol" charset="2"/>
                  </a:rPr>
                  <a:t>D</a:t>
                </a:r>
                <a:r>
                  <a:rPr kumimoji="1" lang="en-US" altLang="ja-JP" sz="3413" i="1" kern="1200" dirty="0">
                    <a:latin typeface="Times New Roman"/>
                    <a:ea typeface="ＤＦＰ痩金体W3"/>
                    <a:cs typeface="Times New Roman"/>
                  </a:rPr>
                  <a:t>x</a:t>
                </a:r>
                <a:endParaRPr kumimoji="1" lang="ja-JP" altLang="en-US" sz="3413" i="1" kern="1200" dirty="0">
                  <a:latin typeface="Times New Roman"/>
                  <a:ea typeface="ＤＦＰ痩金体W3"/>
                  <a:cs typeface="Times New Roman"/>
                </a:endParaRPr>
              </a:p>
            </p:txBody>
          </p:sp>
          <p:sp>
            <p:nvSpPr>
              <p:cNvPr id="18" name="円/楕円 17">
                <a:extLst>
                  <a:ext uri="{FF2B5EF4-FFF2-40B4-BE49-F238E27FC236}">
                    <a16:creationId xmlns:a16="http://schemas.microsoft.com/office/drawing/2014/main" id="{A8A4E2E9-8BD7-B243-99AC-947D2F4EEBB6}"/>
                  </a:ext>
                </a:extLst>
              </p:cNvPr>
              <p:cNvSpPr/>
              <p:nvPr/>
            </p:nvSpPr>
            <p:spPr>
              <a:xfrm>
                <a:off x="2968965" y="3563038"/>
                <a:ext cx="280445" cy="11545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00460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3413" kern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2A47E33-4935-B64D-8E2F-65184A8CA885}"/>
                  </a:ext>
                </a:extLst>
              </p:cNvPr>
              <p:cNvSpPr txBox="1"/>
              <p:nvPr/>
            </p:nvSpPr>
            <p:spPr>
              <a:xfrm>
                <a:off x="2569675" y="2612391"/>
                <a:ext cx="1145113" cy="899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00460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3413" kern="1200" dirty="0">
                    <a:latin typeface="Times New Roman"/>
                    <a:ea typeface="ＤＦＰ痩金体W3"/>
                    <a:cs typeface="Times New Roman"/>
                  </a:rPr>
                  <a:t>IP</a:t>
                </a:r>
                <a:endParaRPr kumimoji="1" lang="ja-JP" altLang="en-US" sz="3413" kern="1200" dirty="0">
                  <a:latin typeface="Times New Roman"/>
                  <a:ea typeface="ＤＦＰ痩金体W3"/>
                  <a:cs typeface="Times New Roman"/>
                </a:endParaRP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D99540B-141B-784C-9E20-797250AE8357}"/>
                  </a:ext>
                </a:extLst>
              </p:cNvPr>
              <p:cNvSpPr txBox="1"/>
              <p:nvPr/>
            </p:nvSpPr>
            <p:spPr>
              <a:xfrm>
                <a:off x="6898537" y="1406141"/>
                <a:ext cx="593823" cy="899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00460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3413" i="1" kern="1200" dirty="0">
                    <a:latin typeface="Times New Roman"/>
                    <a:ea typeface="ＤＦＰ痩金体W3"/>
                    <a:cs typeface="Times New Roman"/>
                  </a:rPr>
                  <a:t>p</a:t>
                </a:r>
                <a:endParaRPr kumimoji="1" lang="ja-JP" altLang="en-US" sz="3413" i="1" kern="1200" dirty="0">
                  <a:latin typeface="Times New Roman"/>
                  <a:ea typeface="ＤＦＰ痩金体W3"/>
                  <a:cs typeface="Times New Roman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AE2C1134-39D4-C947-AFA0-8F838CD2E529}"/>
                  </a:ext>
                </a:extLst>
              </p:cNvPr>
              <p:cNvSpPr txBox="1"/>
              <p:nvPr/>
            </p:nvSpPr>
            <p:spPr>
              <a:xfrm>
                <a:off x="3907626" y="548401"/>
                <a:ext cx="863171" cy="899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00460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3413" kern="1200" dirty="0">
                    <a:latin typeface="Symbol" charset="2"/>
                    <a:ea typeface="ＤＦＰ痩金体W3"/>
                    <a:cs typeface="Symbol" charset="2"/>
                  </a:rPr>
                  <a:t>p</a:t>
                </a:r>
                <a:r>
                  <a:rPr kumimoji="1" lang="en-US" altLang="ja-JP" sz="3413" kern="1200" baseline="30000" dirty="0">
                    <a:latin typeface="Symbol" charset="2"/>
                    <a:ea typeface="ＤＦＰ痩金体W3"/>
                    <a:cs typeface="Symbol" charset="2"/>
                  </a:rPr>
                  <a:t>-</a:t>
                </a:r>
                <a:endParaRPr kumimoji="1" lang="ja-JP" altLang="en-US" sz="3413" kern="1200" dirty="0">
                  <a:latin typeface="Symbol" charset="2"/>
                  <a:ea typeface="ＤＦＰ痩金体W3"/>
                  <a:cs typeface="Symbol" charset="2"/>
                </a:endParaRP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D940EA7-0D43-254D-8B90-E4ECA5B22F93}"/>
                  </a:ext>
                </a:extLst>
              </p:cNvPr>
              <p:cNvSpPr txBox="1"/>
              <p:nvPr/>
            </p:nvSpPr>
            <p:spPr>
              <a:xfrm>
                <a:off x="4591698" y="-713320"/>
                <a:ext cx="3604322" cy="1664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00460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3413" kern="1200" dirty="0">
                    <a:latin typeface="Times New Roman"/>
                    <a:ea typeface="ＤＦＰ痩金体W3"/>
                    <a:cs typeface="Times New Roman"/>
                  </a:rPr>
                  <a:t>momentum </a:t>
                </a:r>
              </a:p>
              <a:p>
                <a:pPr defTabSz="1300460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3413" kern="1200" dirty="0">
                    <a:latin typeface="Times New Roman"/>
                    <a:ea typeface="ＤＦＰ痩金体W3"/>
                    <a:cs typeface="Times New Roman"/>
                  </a:rPr>
                  <a:t>vector of </a:t>
                </a:r>
                <a:r>
                  <a:rPr kumimoji="1" lang="en-US" altLang="ja-JP" sz="3413" kern="1200" dirty="0">
                    <a:latin typeface="Symbol" charset="2"/>
                    <a:ea typeface="ＤＦＰ痩金体W3"/>
                    <a:cs typeface="Symbol" charset="2"/>
                  </a:rPr>
                  <a:t>L</a:t>
                </a:r>
                <a:endParaRPr kumimoji="1" lang="ja-JP" altLang="en-US" sz="3413" kern="1200" dirty="0">
                  <a:latin typeface="Symbol" charset="2"/>
                  <a:ea typeface="ＤＦＰ痩金体W3"/>
                  <a:cs typeface="Symbol" charset="2"/>
                </a:endParaRPr>
              </a:p>
            </p:txBody>
          </p:sp>
        </p:grp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9B05CAA9-FE7C-344D-A2BA-B0A90561B206}"/>
                </a:ext>
              </a:extLst>
            </p:cNvPr>
            <p:cNvCxnSpPr/>
            <p:nvPr/>
          </p:nvCxnSpPr>
          <p:spPr>
            <a:xfrm>
              <a:off x="6339935" y="4367750"/>
              <a:ext cx="1226574" cy="623992"/>
            </a:xfrm>
            <a:prstGeom prst="straightConnector1">
              <a:avLst/>
            </a:prstGeom>
            <a:ln w="41275">
              <a:solidFill>
                <a:srgbClr val="FF66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E437FEC9-1E3A-4248-89D4-8FC23353219A}"/>
                </a:ext>
              </a:extLst>
            </p:cNvPr>
            <p:cNvCxnSpPr/>
            <p:nvPr/>
          </p:nvCxnSpPr>
          <p:spPr>
            <a:xfrm>
              <a:off x="6282563" y="4367750"/>
              <a:ext cx="919660" cy="1059414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8FA949D4-29E6-7741-A87D-436B838608E1}"/>
                </a:ext>
              </a:extLst>
            </p:cNvPr>
            <p:cNvSpPr txBox="1"/>
            <p:nvPr/>
          </p:nvSpPr>
          <p:spPr>
            <a:xfrm rot="18520541">
              <a:off x="6693852" y="4838180"/>
              <a:ext cx="1900859" cy="998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3413" kern="1200" dirty="0">
                  <a:latin typeface="Symbol" panose="05050102010706020507" pitchFamily="18" charset="2"/>
                </a:rPr>
                <a:t>  p</a:t>
              </a:r>
              <a:r>
                <a:rPr kumimoji="1" lang="en-US" altLang="ja-JP" sz="3413" kern="1200" baseline="30000" dirty="0">
                  <a:latin typeface="Symbol" panose="05050102010706020507" pitchFamily="18" charset="2"/>
                </a:rPr>
                <a:t>+</a:t>
              </a:r>
              <a:r>
                <a:rPr kumimoji="1" lang="en-US" altLang="ja-JP" sz="3413" kern="1200" dirty="0">
                  <a:latin typeface="Symbol" panose="05050102010706020507" pitchFamily="18" charset="2"/>
                </a:rPr>
                <a:t>  </a:t>
              </a:r>
              <a:r>
                <a:rPr kumimoji="1" lang="en-US" altLang="ja-JP" sz="3413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 </a:t>
              </a:r>
              <a:r>
                <a:rPr kumimoji="1" lang="en-US" altLang="ja-JP" sz="3413" kern="1200" dirty="0">
                  <a:latin typeface="Symbol" panose="05050102010706020507" pitchFamily="18" charset="2"/>
                </a:rPr>
                <a:t> g</a:t>
              </a:r>
            </a:p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3413" kern="1200" dirty="0">
                  <a:latin typeface="Symbol" panose="05050102010706020507" pitchFamily="18" charset="2"/>
                </a:rPr>
                <a:t>(S</a:t>
              </a:r>
              <a:r>
                <a:rPr kumimoji="1" lang="en-US" altLang="ja-JP" sz="3413" kern="1200" baseline="30000" dirty="0">
                  <a:latin typeface="Symbol" panose="05050102010706020507" pitchFamily="18" charset="2"/>
                </a:rPr>
                <a:t>0</a:t>
              </a:r>
              <a:r>
                <a:rPr kumimoji="1" lang="en-US" altLang="ja-JP" sz="3413" kern="1200" dirty="0">
                  <a:latin typeface="Symbol" panose="05050102010706020507" pitchFamily="18" charset="2"/>
                </a:rPr>
                <a:t>)    (S</a:t>
              </a:r>
              <a:r>
                <a:rPr kumimoji="1" lang="en-US" altLang="ja-JP" sz="3413" kern="1200" baseline="30000" dirty="0">
                  <a:latin typeface="Symbol" panose="05050102010706020507" pitchFamily="18" charset="2"/>
                </a:rPr>
                <a:t>*+</a:t>
              </a:r>
              <a:r>
                <a:rPr kumimoji="1" lang="en-US" altLang="ja-JP" sz="3413" kern="1200" dirty="0">
                  <a:latin typeface="Symbol" panose="05050102010706020507" pitchFamily="18" charset="2"/>
                </a:rPr>
                <a:t>)</a:t>
              </a:r>
              <a:endParaRPr kumimoji="1" lang="ja-JP" altLang="en-US" sz="3413" kern="1200" dirty="0">
                <a:latin typeface="Symbol" panose="05050102010706020507" pitchFamily="18" charset="2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380F0F1C-4847-D942-BA39-49E6E8093172}"/>
                </a:ext>
              </a:extLst>
            </p:cNvPr>
            <p:cNvSpPr txBox="1"/>
            <p:nvPr/>
          </p:nvSpPr>
          <p:spPr>
            <a:xfrm>
              <a:off x="6607348" y="3669463"/>
              <a:ext cx="1851840" cy="539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3413" kern="1200" dirty="0">
                  <a:latin typeface="Times New Roman" charset="0"/>
                </a:rPr>
                <a:t>c</a:t>
              </a:r>
              <a:r>
                <a:rPr kumimoji="1" lang="en-US" altLang="ja-JP" sz="3413" kern="1200" dirty="0">
                  <a:latin typeface="Symbol" panose="05050102010706020507" pitchFamily="18" charset="2"/>
                </a:rPr>
                <a:t>t</a:t>
              </a:r>
              <a:r>
                <a:rPr kumimoji="1" lang="en-US" altLang="ja-JP" sz="3413" kern="1200" dirty="0">
                  <a:latin typeface="Times New Roman" charset="0"/>
                </a:rPr>
                <a:t>=7.89cm</a:t>
              </a:r>
              <a:endParaRPr kumimoji="1" lang="ja-JP" altLang="en-US" sz="3413" kern="1200" dirty="0">
                <a:latin typeface="Times New Roman" charset="0"/>
              </a:endParaRP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6155D88-EF52-9C4E-80B0-480FF78B5D43}"/>
              </a:ext>
            </a:extLst>
          </p:cNvPr>
          <p:cNvSpPr txBox="1"/>
          <p:nvPr/>
        </p:nvSpPr>
        <p:spPr>
          <a:xfrm>
            <a:off x="432970" y="283780"/>
            <a:ext cx="3788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11893"/>
                </a:solidFill>
                <a:latin typeface="Comic Sans MS" panose="030F0902030302020204" pitchFamily="66" charset="0"/>
              </a:rPr>
              <a:t>Decay topology</a:t>
            </a:r>
            <a:endParaRPr kumimoji="1" lang="ja-JP" altLang="en-US" sz="4000">
              <a:solidFill>
                <a:srgbClr val="011893"/>
              </a:solidFill>
              <a:latin typeface="Comic Sans MS" panose="030F090203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486F0D7-51A2-0045-B2FD-F70C96A6F88D}"/>
              </a:ext>
            </a:extLst>
          </p:cNvPr>
          <p:cNvSpPr txBox="1"/>
          <p:nvPr/>
        </p:nvSpPr>
        <p:spPr>
          <a:xfrm>
            <a:off x="204879" y="2339247"/>
            <a:ext cx="37769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Comic Sans MS" panose="030F0902030302020204" pitchFamily="66" charset="0"/>
              </a:rPr>
              <a:t>IP: Interaction point </a:t>
            </a:r>
            <a:br>
              <a:rPr kumimoji="1" lang="en-US" altLang="ja-JP" sz="2800" dirty="0">
                <a:latin typeface="Comic Sans MS" panose="030F0902030302020204" pitchFamily="66" charset="0"/>
              </a:rPr>
            </a:br>
            <a:r>
              <a:rPr kumimoji="1" lang="en-US" altLang="ja-JP" sz="2800" dirty="0">
                <a:latin typeface="Comic Sans MS" panose="030F0902030302020204" pitchFamily="66" charset="0"/>
              </a:rPr>
              <a:t>of e</a:t>
            </a:r>
            <a:r>
              <a:rPr kumimoji="1" lang="en-US" altLang="ja-JP" sz="2800" baseline="30000" dirty="0">
                <a:latin typeface="Comic Sans MS" panose="030F0902030302020204" pitchFamily="66" charset="0"/>
              </a:rPr>
              <a:t>- </a:t>
            </a:r>
            <a:r>
              <a:rPr kumimoji="1" lang="en-US" altLang="ja-JP" sz="2800" dirty="0">
                <a:latin typeface="Comic Sans MS" panose="030F0902030302020204" pitchFamily="66" charset="0"/>
              </a:rPr>
              <a:t>and e</a:t>
            </a:r>
            <a:r>
              <a:rPr kumimoji="1" lang="en-US" altLang="ja-JP" sz="2800" baseline="30000" dirty="0">
                <a:latin typeface="Comic Sans MS" panose="030F0902030302020204" pitchFamily="66" charset="0"/>
              </a:rPr>
              <a:t>+</a:t>
            </a:r>
            <a:endParaRPr kumimoji="1" lang="ja-JP" altLang="en-US" sz="280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05EE6F9E-D776-FF48-928D-F7959609C057}"/>
                  </a:ext>
                </a:extLst>
              </p:cNvPr>
              <p:cNvSpPr txBox="1"/>
              <p:nvPr/>
            </p:nvSpPr>
            <p:spPr>
              <a:xfrm>
                <a:off x="1887191" y="5056769"/>
                <a:ext cx="19629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ja-JP" sz="2800" dirty="0"/>
                  <a:t> &lt; 0.2 cm</a:t>
                </a:r>
                <a:endParaRPr kumimoji="1" lang="ja-JP" altLang="en-US" sz="280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05EE6F9E-D776-FF48-928D-F7959609C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191" y="5056769"/>
                <a:ext cx="1962973" cy="430887"/>
              </a:xfrm>
              <a:prstGeom prst="rect">
                <a:avLst/>
              </a:prstGeom>
              <a:blipFill>
                <a:blip r:embed="rId2"/>
                <a:stretch>
                  <a:fillRect l="-645" t="-22857" r="-9677" b="-4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272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8E0DDA-75DF-7F4F-9DFF-2E33ADD1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880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dirty="0">
                <a:solidFill>
                  <a:srgbClr val="011893"/>
                </a:solidFill>
                <a:latin typeface="Comic Sans MS" panose="030F0902030302020204" pitchFamily="66" charset="0"/>
              </a:rPr>
              <a:t>Reconstruction of S=-1 hyperons</a:t>
            </a:r>
            <a:endParaRPr kumimoji="1" lang="ja-JP" altLang="en-US">
              <a:solidFill>
                <a:srgbClr val="011893"/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C39C758-5D2F-4D47-812C-94813F89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0FBC95-8955-814F-A48C-8ABD5434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9" name="図 8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7B7A2494-9A3F-324A-B091-D29DF3E77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47" y="1271752"/>
            <a:ext cx="5468316" cy="51412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8ECA871-27A1-2A40-B51A-DB77D2E30308}"/>
                  </a:ext>
                </a:extLst>
              </p:cNvPr>
              <p:cNvSpPr txBox="1"/>
              <p:nvPr/>
            </p:nvSpPr>
            <p:spPr>
              <a:xfrm>
                <a:off x="6553200" y="2359221"/>
                <a:ext cx="2391103" cy="10918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8ECA871-27A1-2A40-B51A-DB77D2E30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359221"/>
                <a:ext cx="2391103" cy="1091837"/>
              </a:xfrm>
              <a:prstGeom prst="rect">
                <a:avLst/>
              </a:prstGeom>
              <a:blipFill>
                <a:blip r:embed="rId3"/>
                <a:stretch>
                  <a:fillRect l="-10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339345D-BF88-EF46-891F-668283C62769}"/>
              </a:ext>
            </a:extLst>
          </p:cNvPr>
          <p:cNvSpPr txBox="1"/>
          <p:nvPr/>
        </p:nvSpPr>
        <p:spPr>
          <a:xfrm>
            <a:off x="6338080" y="1528224"/>
            <a:ext cx="2348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Comic Sans MS" panose="030F0902030302020204" pitchFamily="66" charset="0"/>
              </a:rPr>
              <a:t>Hadron-scaled </a:t>
            </a:r>
            <a:br>
              <a:rPr kumimoji="1" lang="en-US" altLang="ja-JP" sz="2400" dirty="0">
                <a:latin typeface="Comic Sans MS" panose="030F0902030302020204" pitchFamily="66" charset="0"/>
              </a:rPr>
            </a:br>
            <a:r>
              <a:rPr kumimoji="1" lang="en-US" altLang="ja-JP" sz="2400" dirty="0">
                <a:latin typeface="Comic Sans MS" panose="030F0902030302020204" pitchFamily="66" charset="0"/>
              </a:rPr>
              <a:t>momentum:</a:t>
            </a:r>
            <a:endParaRPr kumimoji="1" lang="ja-JP" altLang="en-US" sz="240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0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04862"/>
          </a:xfrm>
        </p:spPr>
        <p:txBody>
          <a:bodyPr/>
          <a:lstStyle/>
          <a:p>
            <a:pPr algn="l"/>
            <a:r>
              <a:rPr lang="en-US" altLang="ja-JP" b="1" dirty="0">
                <a:solidFill>
                  <a:srgbClr val="000090"/>
                </a:solidFill>
                <a:latin typeface="Comic Sans MS"/>
                <a:cs typeface="Comic Sans MS"/>
              </a:rPr>
              <a:t>Outline</a:t>
            </a:r>
            <a:endParaRPr kumimoji="1" lang="ja-JP" altLang="en-US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98516"/>
            <a:ext cx="8229600" cy="3460968"/>
          </a:xfrm>
        </p:spPr>
        <p:txBody>
          <a:bodyPr>
            <a:no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altLang="ja-JP" sz="3600" dirty="0">
                <a:latin typeface="Comic Sans MS" panose="030F0902030302020204" pitchFamily="66" charset="0"/>
              </a:rPr>
              <a:t>Direct production cross sections</a:t>
            </a:r>
            <a:br>
              <a:rPr lang="en-US" altLang="ja-JP" sz="3600" dirty="0">
                <a:latin typeface="Comic Sans MS" panose="030F0902030302020204" pitchFamily="66" charset="0"/>
              </a:rPr>
            </a:br>
            <a:endParaRPr lang="en-US" altLang="ja-JP" sz="3600" dirty="0">
              <a:latin typeface="Comic Sans MS"/>
              <a:cs typeface="Comic Sans MS"/>
            </a:endParaRPr>
          </a:p>
          <a:p>
            <a:r>
              <a:rPr lang="en-US" altLang="ja-JP" sz="3600" dirty="0">
                <a:latin typeface="Comic Sans MS"/>
                <a:cs typeface="Comic Sans MS"/>
              </a:rPr>
              <a:t>Discussion and Summary</a:t>
            </a:r>
            <a:endParaRPr kumimoji="1" lang="en-US" altLang="ja-JP" sz="3600" dirty="0">
              <a:latin typeface="Comic Sans MS"/>
              <a:cs typeface="Comic Sans M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198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8C02AA-2949-8D41-BC04-2FF821AF6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rgbClr val="011893"/>
                </a:solidFill>
                <a:latin typeface="Comic Sans MS" panose="030F0902030302020204" pitchFamily="66" charset="0"/>
              </a:rPr>
              <a:t>Reconstruction of S=-2, -3 hyperons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0665ED0-D3D4-A346-8F44-9C8DB12796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l-GR" altLang="ja-JP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kumimoji="1" lang="en-US" altLang="ja-JP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ja-JP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 </m:t>
                    </m:r>
                    <m:r>
                      <m:rPr>
                        <m:sty m:val="p"/>
                      </m:rPr>
                      <a:rPr kumimoji="1"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kumimoji="1" lang="en-US" altLang="ja-JP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530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0665ED0-D3D4-A346-8F44-9C8DB1279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11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807C9F2-1790-E147-8602-1272837C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F2FFBEC-3865-4043-98E9-4162B953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357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7CB0A5-3D2D-7B4D-A341-4962B855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585543E-7E60-FE4E-B98E-C1839996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6155D88-EF52-9C4E-80B0-480FF78B5D43}"/>
              </a:ext>
            </a:extLst>
          </p:cNvPr>
          <p:cNvSpPr txBox="1"/>
          <p:nvPr/>
        </p:nvSpPr>
        <p:spPr>
          <a:xfrm>
            <a:off x="432970" y="283780"/>
            <a:ext cx="3788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11893"/>
                </a:solidFill>
                <a:latin typeface="Comic Sans MS" panose="030F0902030302020204" pitchFamily="66" charset="0"/>
              </a:rPr>
              <a:t>Decay topology</a:t>
            </a:r>
            <a:endParaRPr kumimoji="1" lang="ja-JP" altLang="en-US" sz="4000">
              <a:solidFill>
                <a:srgbClr val="011893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8" name="図形グループ 46">
            <a:extLst>
              <a:ext uri="{FF2B5EF4-FFF2-40B4-BE49-F238E27FC236}">
                <a16:creationId xmlns:a16="http://schemas.microsoft.com/office/drawing/2014/main" id="{25BC2EEB-A533-D241-A6FB-5677FED1D8B2}"/>
              </a:ext>
            </a:extLst>
          </p:cNvPr>
          <p:cNvGrpSpPr/>
          <p:nvPr/>
        </p:nvGrpSpPr>
        <p:grpSpPr>
          <a:xfrm>
            <a:off x="1072494" y="1793145"/>
            <a:ext cx="4828221" cy="3569433"/>
            <a:chOff x="4603860" y="1996192"/>
            <a:chExt cx="4073837" cy="3298579"/>
          </a:xfrm>
        </p:grpSpPr>
        <p:sp>
          <p:nvSpPr>
            <p:cNvPr id="29" name="円弧 28">
              <a:extLst>
                <a:ext uri="{FF2B5EF4-FFF2-40B4-BE49-F238E27FC236}">
                  <a16:creationId xmlns:a16="http://schemas.microsoft.com/office/drawing/2014/main" id="{A44A1872-FBBB-C848-A132-04CA8437B2B7}"/>
                </a:ext>
              </a:extLst>
            </p:cNvPr>
            <p:cNvSpPr/>
            <p:nvPr/>
          </p:nvSpPr>
          <p:spPr>
            <a:xfrm rot="2992494">
              <a:off x="4666778" y="3259058"/>
              <a:ext cx="1329067" cy="1454903"/>
            </a:xfrm>
            <a:prstGeom prst="arc">
              <a:avLst/>
            </a:prstGeom>
            <a:noFill/>
            <a:ln w="34925" cap="flat" cmpd="sng" algn="ctr">
              <a:solidFill>
                <a:srgbClr val="FF6600"/>
              </a:solidFill>
              <a:prstDash val="solid"/>
            </a:ln>
            <a:effectLst/>
            <a:scene3d>
              <a:camera prst="orthographicFront">
                <a:rot lat="0" lon="0" rev="19199999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/>
                <a:cs typeface="ＭＳ Ｐゴシック"/>
              </a:endParaRPr>
            </a:p>
          </p:txBody>
        </p:sp>
        <p:grpSp>
          <p:nvGrpSpPr>
            <p:cNvPr id="30" name="図形グループ 48">
              <a:extLst>
                <a:ext uri="{FF2B5EF4-FFF2-40B4-BE49-F238E27FC236}">
                  <a16:creationId xmlns:a16="http://schemas.microsoft.com/office/drawing/2014/main" id="{47C0FC5E-444F-B941-949A-24A1D9ED78BB}"/>
                </a:ext>
              </a:extLst>
            </p:cNvPr>
            <p:cNvGrpSpPr/>
            <p:nvPr/>
          </p:nvGrpSpPr>
          <p:grpSpPr>
            <a:xfrm>
              <a:off x="4989512" y="1996192"/>
              <a:ext cx="3688185" cy="3298579"/>
              <a:chOff x="4976812" y="1996192"/>
              <a:chExt cx="3688185" cy="3298579"/>
            </a:xfrm>
          </p:grpSpPr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FC5B4BC0-27FC-A44F-8194-0D6202D6633F}"/>
                  </a:ext>
                </a:extLst>
              </p:cNvPr>
              <p:cNvCxnSpPr/>
              <p:nvPr/>
            </p:nvCxnSpPr>
            <p:spPr>
              <a:xfrm>
                <a:off x="5168752" y="4352745"/>
                <a:ext cx="3456384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grpSp>
            <p:nvGrpSpPr>
              <p:cNvPr id="32" name="図形グループ 50">
                <a:extLst>
                  <a:ext uri="{FF2B5EF4-FFF2-40B4-BE49-F238E27FC236}">
                    <a16:creationId xmlns:a16="http://schemas.microsoft.com/office/drawing/2014/main" id="{32F331D1-3385-F94D-A16C-324F481AB440}"/>
                  </a:ext>
                </a:extLst>
              </p:cNvPr>
              <p:cNvGrpSpPr/>
              <p:nvPr/>
            </p:nvGrpSpPr>
            <p:grpSpPr>
              <a:xfrm>
                <a:off x="5714267" y="2149766"/>
                <a:ext cx="2950730" cy="3145005"/>
                <a:chOff x="3628761" y="812166"/>
                <a:chExt cx="4917883" cy="5241673"/>
              </a:xfrm>
            </p:grpSpPr>
            <p:sp>
              <p:nvSpPr>
                <p:cNvPr id="45" name="円弧 44">
                  <a:extLst>
                    <a:ext uri="{FF2B5EF4-FFF2-40B4-BE49-F238E27FC236}">
                      <a16:creationId xmlns:a16="http://schemas.microsoft.com/office/drawing/2014/main" id="{1FFEFEE7-B051-4642-99D1-C8958A03C8EA}"/>
                    </a:ext>
                  </a:extLst>
                </p:cNvPr>
                <p:cNvSpPr/>
                <p:nvPr/>
              </p:nvSpPr>
              <p:spPr>
                <a:xfrm>
                  <a:off x="3628761" y="812166"/>
                  <a:ext cx="2457644" cy="2424838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  <a:scene3d>
                  <a:camera prst="orthographicFront">
                    <a:rot lat="0" lon="0" rev="19199999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" name="円弧 45">
                  <a:extLst>
                    <a:ext uri="{FF2B5EF4-FFF2-40B4-BE49-F238E27FC236}">
                      <a16:creationId xmlns:a16="http://schemas.microsoft.com/office/drawing/2014/main" id="{B4C413E9-6ABD-D944-87AA-5F4C0E66BB59}"/>
                    </a:ext>
                  </a:extLst>
                </p:cNvPr>
                <p:cNvSpPr/>
                <p:nvPr/>
              </p:nvSpPr>
              <p:spPr>
                <a:xfrm>
                  <a:off x="3680839" y="907294"/>
                  <a:ext cx="4865805" cy="5146545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  <a:scene3d>
                  <a:camera prst="orthographicFront">
                    <a:rot lat="0" lon="10799999" rev="19199999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ＭＳ Ｐゴシック"/>
                    <a:cs typeface="ＭＳ Ｐゴシック"/>
                  </a:endParaRPr>
                </a:p>
              </p:txBody>
            </p:sp>
          </p:grp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EFD27AE6-15A3-0249-B1C6-3545A8DD7A6E}"/>
                  </a:ext>
                </a:extLst>
              </p:cNvPr>
              <p:cNvCxnSpPr/>
              <p:nvPr/>
            </p:nvCxnSpPr>
            <p:spPr>
              <a:xfrm flipH="1">
                <a:off x="6181606" y="3081336"/>
                <a:ext cx="681265" cy="605386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dash"/>
                <a:headEnd type="triangle" w="lg" len="lg"/>
              </a:ln>
              <a:effectLst/>
            </p:spPr>
          </p:cxnSp>
          <p:sp>
            <p:nvSpPr>
              <p:cNvPr id="34" name="円/楕円 33">
                <a:extLst>
                  <a:ext uri="{FF2B5EF4-FFF2-40B4-BE49-F238E27FC236}">
                    <a16:creationId xmlns:a16="http://schemas.microsoft.com/office/drawing/2014/main" id="{89E1903C-B823-7F43-86AD-1E94273F0E55}"/>
                  </a:ext>
                </a:extLst>
              </p:cNvPr>
              <p:cNvSpPr/>
              <p:nvPr/>
            </p:nvSpPr>
            <p:spPr>
              <a:xfrm>
                <a:off x="5408755" y="4318107"/>
                <a:ext cx="168267" cy="69274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2E32A063-C733-064E-A593-579C050FF7FF}"/>
                  </a:ext>
                </a:extLst>
              </p:cNvPr>
              <p:cNvSpPr txBox="1"/>
              <p:nvPr/>
            </p:nvSpPr>
            <p:spPr>
              <a:xfrm>
                <a:off x="5189685" y="3797218"/>
                <a:ext cx="534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ＤＦＰ痩金体W3"/>
                    <a:cs typeface="Times New Roman"/>
                  </a:rPr>
                  <a:t>IP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ＤＦＰ痩金体W3"/>
                  <a:cs typeface="Times New Roman"/>
                </a:endParaRP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3DF17B0-301F-8843-8156-2146D3357B23}"/>
                  </a:ext>
                </a:extLst>
              </p:cNvPr>
              <p:cNvSpPr txBox="1"/>
              <p:nvPr/>
            </p:nvSpPr>
            <p:spPr>
              <a:xfrm>
                <a:off x="7944645" y="1996192"/>
                <a:ext cx="3562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ＤＦＰ痩金体W3"/>
                    <a:cs typeface="Times New Roman"/>
                  </a:rPr>
                  <a:t>p</a:t>
                </a:r>
                <a:endParaRPr kumimoji="1" lang="ja-JP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ＤＦＰ痩金体W3"/>
                  <a:cs typeface="Times New Roman"/>
                </a:endParaRPr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DEF6B4D-4325-064F-801E-AC3F3F474352}"/>
                  </a:ext>
                </a:extLst>
              </p:cNvPr>
              <p:cNvSpPr txBox="1"/>
              <p:nvPr/>
            </p:nvSpPr>
            <p:spPr>
              <a:xfrm>
                <a:off x="6518923" y="2157729"/>
                <a:ext cx="517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ymbol" charset="2"/>
                    <a:ea typeface="ＤＦＰ痩金体W3"/>
                    <a:cs typeface="Symbol" charset="2"/>
                  </a:rPr>
                  <a:t>p</a:t>
                </a:r>
                <a:r>
                  <a:rPr kumimoji="1" lang="en-US" altLang="ja-JP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ymbol" charset="2"/>
                    <a:ea typeface="ＤＦＰ痩金体W3"/>
                    <a:cs typeface="Symbol" charset="2"/>
                  </a:rPr>
                  <a:t>-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ymbol" charset="2"/>
                  <a:ea typeface="ＤＦＰ痩金体W3"/>
                  <a:cs typeface="Symbol" charset="2"/>
                </a:endParaRPr>
              </a:p>
            </p:txBody>
          </p:sp>
          <p:cxnSp>
            <p:nvCxnSpPr>
              <p:cNvPr id="38" name="直線矢印コネクタ 37">
                <a:extLst>
                  <a:ext uri="{FF2B5EF4-FFF2-40B4-BE49-F238E27FC236}">
                    <a16:creationId xmlns:a16="http://schemas.microsoft.com/office/drawing/2014/main" id="{EE7974FF-8299-AC4C-BEE2-64DE144AC00D}"/>
                  </a:ext>
                </a:extLst>
              </p:cNvPr>
              <p:cNvCxnSpPr/>
              <p:nvPr/>
            </p:nvCxnSpPr>
            <p:spPr>
              <a:xfrm>
                <a:off x="5577022" y="4403517"/>
                <a:ext cx="813685" cy="83601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66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03620D9-87A9-C64F-9DEF-C2AE84B593CF}"/>
                  </a:ext>
                </a:extLst>
              </p:cNvPr>
              <p:cNvSpPr txBox="1"/>
              <p:nvPr/>
            </p:nvSpPr>
            <p:spPr>
              <a:xfrm>
                <a:off x="6335902" y="4705218"/>
                <a:ext cx="1407606" cy="534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charset="0"/>
                    <a:cs typeface="ＭＳ Ｐゴシック" charset="0"/>
                  </a:rPr>
                  <a:t>  p</a:t>
                </a:r>
                <a:r>
                  <a:rPr kumimoji="1" lang="en-US" altLang="ja-JP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charset="0"/>
                    <a:cs typeface="ＭＳ Ｐゴシック" charset="0"/>
                  </a:rPr>
                  <a:t>+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charset="0"/>
                    <a:cs typeface="ＭＳ Ｐゴシック" charset="0"/>
                  </a:rPr>
                  <a:t> (W</a:t>
                </a:r>
                <a:r>
                  <a:rPr kumimoji="1" lang="en-US" altLang="ja-JP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ＭＳ Ｐゴシック" charset="0"/>
                    <a:cs typeface="Times New Roman"/>
                  </a:rPr>
                  <a:t>c</a:t>
                </a:r>
                <a:r>
                  <a:rPr kumimoji="1" lang="en-US" altLang="ja-JP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charset="0"/>
                    <a:cs typeface="ＭＳ Ｐゴシック" charset="0"/>
                  </a:rPr>
                  <a:t>0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charset="0"/>
                    <a:cs typeface="ＭＳ Ｐゴシック" charset="0"/>
                  </a:rPr>
                  <a:t>)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BA776CC-E858-7345-9F55-481912545D3B}"/>
                  </a:ext>
                </a:extLst>
              </p:cNvPr>
              <p:cNvSpPr txBox="1"/>
              <p:nvPr/>
            </p:nvSpPr>
            <p:spPr>
              <a:xfrm>
                <a:off x="7065556" y="3523435"/>
                <a:ext cx="13042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rPr>
                  <a:t>c</a:t>
                </a:r>
                <a:r>
                  <a:rPr kumimoji="1" lang="en-US" altLang="ja-JP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charset="0"/>
                    <a:cs typeface="ＭＳ Ｐゴシック" charset="0"/>
                  </a:rPr>
                  <a:t>t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rPr>
                  <a:t>=4.9</a:t>
                </a:r>
              </a:p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rPr>
                  <a:t> (2.4) cm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1" name="円弧 40">
                <a:extLst>
                  <a:ext uri="{FF2B5EF4-FFF2-40B4-BE49-F238E27FC236}">
                    <a16:creationId xmlns:a16="http://schemas.microsoft.com/office/drawing/2014/main" id="{90295232-7238-7E43-899D-E00087A77129}"/>
                  </a:ext>
                </a:extLst>
              </p:cNvPr>
              <p:cNvSpPr/>
              <p:nvPr/>
            </p:nvSpPr>
            <p:spPr>
              <a:xfrm rot="21116282">
                <a:off x="4976812" y="2852402"/>
                <a:ext cx="1474587" cy="1454903"/>
              </a:xfrm>
              <a:prstGeom prst="arc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  <a:scene3d>
                <a:camera prst="orthographicFront">
                  <a:rot lat="0" lon="0" rev="19199999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954F4829-3D9F-4E4E-9C98-6DB2B83F4DE4}"/>
                  </a:ext>
                </a:extLst>
              </p:cNvPr>
              <p:cNvSpPr txBox="1"/>
              <p:nvPr/>
            </p:nvSpPr>
            <p:spPr>
              <a:xfrm>
                <a:off x="5314092" y="2712004"/>
                <a:ext cx="897153" cy="767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ymbol" charset="2"/>
                    <a:ea typeface="ＤＦＰ痩金体W3"/>
                    <a:cs typeface="Symbol" charset="2"/>
                  </a:rPr>
                  <a:t>p</a:t>
                </a:r>
                <a:r>
                  <a:rPr kumimoji="1" lang="en-US" altLang="ja-JP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ymbol" charset="2"/>
                    <a:ea typeface="ＤＦＰ痩金体W3"/>
                    <a:cs typeface="Symbol" charset="2"/>
                  </a:rPr>
                  <a:t>-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ymbol" charset="2"/>
                    <a:ea typeface="ＤＦＰ痩金体W3"/>
                    <a:cs typeface="Symbol" charset="2"/>
                  </a:rPr>
                  <a:t> 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ymbol" charset="2"/>
                    <a:ea typeface="ＤＦＰ痩金体W3"/>
                    <a:cs typeface="Symbol" charset="2"/>
                  </a:rPr>
                  <a:t>(K</a:t>
                </a:r>
                <a:r>
                  <a:rPr kumimoji="1" lang="en-US" altLang="ja-JP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ymbol" charset="2"/>
                    <a:ea typeface="ＤＦＰ痩金体W3"/>
                    <a:cs typeface="Symbol" charset="2"/>
                  </a:rPr>
                  <a:t>-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ymbol" charset="2"/>
                    <a:ea typeface="ＤＦＰ痩金体W3"/>
                    <a:cs typeface="Symbol" charset="2"/>
                  </a:rPr>
                  <a:t>)</a:t>
                </a: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4F8D6553-58FC-3A42-8B9E-9EEB32E272E6}"/>
                  </a:ext>
                </a:extLst>
              </p:cNvPr>
              <p:cNvSpPr txBox="1"/>
              <p:nvPr/>
            </p:nvSpPr>
            <p:spPr>
              <a:xfrm>
                <a:off x="6009884" y="3777435"/>
                <a:ext cx="1227645" cy="534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ymbol" charset="2"/>
                    <a:ea typeface="ＤＦＰ痩金体W3"/>
                    <a:cs typeface="Symbol" charset="2"/>
                  </a:rPr>
                  <a:t>X</a:t>
                </a:r>
                <a:r>
                  <a:rPr kumimoji="1" lang="en-US" altLang="ja-JP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ymbol" charset="2"/>
                    <a:ea typeface="ＤＦＰ痩金体W3"/>
                    <a:cs typeface="Symbol" charset="2"/>
                  </a:rPr>
                  <a:t>-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ymbol" charset="2"/>
                    <a:ea typeface="ＤＦＰ痩金体W3"/>
                    <a:cs typeface="Symbol" charset="2"/>
                  </a:rPr>
                  <a:t> (W</a:t>
                </a:r>
                <a:r>
                  <a:rPr kumimoji="1" lang="en-US" altLang="ja-JP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ymbol" charset="2"/>
                    <a:ea typeface="ＤＦＰ痩金体W3"/>
                    <a:cs typeface="Symbol" charset="2"/>
                  </a:rPr>
                  <a:t>-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ymbol" charset="2"/>
                    <a:ea typeface="ＤＦＰ痩金体W3"/>
                    <a:cs typeface="Symbol" charset="2"/>
                  </a:rPr>
                  <a:t>)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ymbol" charset="2"/>
                  <a:ea typeface="ＤＦＰ痩金体W3"/>
                  <a:cs typeface="Symbol" charset="2"/>
                </a:endParaRPr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8F4ECD89-3103-C244-B5AF-658D4A075CCA}"/>
                  </a:ext>
                </a:extLst>
              </p:cNvPr>
              <p:cNvSpPr/>
              <p:nvPr/>
            </p:nvSpPr>
            <p:spPr>
              <a:xfrm>
                <a:off x="6572265" y="3208365"/>
                <a:ext cx="3958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ymbol" charset="2"/>
                    <a:ea typeface="ＤＦＰ痩金体W3"/>
                    <a:cs typeface="Symbol" charset="2"/>
                  </a:rPr>
                  <a:t>L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2563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8C02AA-2949-8D41-BC04-2FF821AF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7928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011893"/>
                </a:solidFill>
                <a:latin typeface="Comic Sans MS" panose="030F0902030302020204" pitchFamily="66" charset="0"/>
              </a:rPr>
              <a:t>Reconstruction of S=-2, -3 hyperons</a:t>
            </a:r>
            <a:endParaRPr kumimoji="1" lang="ja-JP" altLang="en-US" sz="360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807C9F2-1790-E147-8602-1272837C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F2FFBEC-3865-4043-98E9-4162B953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9" name="図 8" descr="地図, テキスト が含まれている画像&#10;&#10;自動的に生成された説明">
            <a:extLst>
              <a:ext uri="{FF2B5EF4-FFF2-40B4-BE49-F238E27FC236}">
                <a16:creationId xmlns:a16="http://schemas.microsoft.com/office/drawing/2014/main" id="{BDEB26CF-D4E0-B84E-AA1E-365B96390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152" y="1168171"/>
            <a:ext cx="5712371" cy="537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05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8C02AA-2949-8D41-BC04-2FF821AF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4052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dirty="0">
                <a:solidFill>
                  <a:srgbClr val="011893"/>
                </a:solidFill>
                <a:latin typeface="Comic Sans MS" panose="030F0902030302020204" pitchFamily="66" charset="0"/>
              </a:rPr>
              <a:t>Reconstruction of charmed baryons</a:t>
            </a:r>
            <a:endParaRPr kumimoji="1" lang="ja-JP" alt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0665ED0-D3D4-A346-8F44-9C8DB12796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ja-JP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ja-JP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ja-JP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l-GR" altLang="ja-JP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(2455)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ja-JP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kumimoji="1" lang="en-US" altLang="ja-JP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(25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)→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ja-JP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ja-JP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ja-JP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(2595)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)→</m:t>
                    </m:r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ja-JP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ja-JP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ja-JP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62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5)(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)→</m:t>
                    </m:r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ja-JP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ja-JP" dirty="0"/>
              </a:p>
              <a:p>
                <a:r>
                  <a:rPr lang="en-US" altLang="ja-JP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On resonance data,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&gt;0.44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, to eliminate B-meson decay contribution.</a:t>
                </a:r>
              </a:p>
              <a:p>
                <a:pPr marL="0" indent="0">
                  <a:buNone/>
                </a:pP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0665ED0-D3D4-A346-8F44-9C8DB1279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807C9F2-1790-E147-8602-1272837C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F2FFBEC-3865-4043-98E9-4162B953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475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8C02AA-2949-8D41-BC04-2FF821AF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845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dirty="0">
                <a:solidFill>
                  <a:srgbClr val="011893"/>
                </a:solidFill>
                <a:latin typeface="Comic Sans MS" panose="030F0902030302020204" pitchFamily="66" charset="0"/>
              </a:rPr>
              <a:t>Reconstruction of charmed baryons</a:t>
            </a:r>
            <a:endParaRPr kumimoji="1" lang="ja-JP" altLang="en-US" sz="360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807C9F2-1790-E147-8602-1272837C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F2FFBEC-3865-4043-98E9-4162B953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34</a:t>
            </a:fld>
            <a:endParaRPr kumimoji="1" lang="ja-JP" altLang="en-US"/>
          </a:p>
        </p:txBody>
      </p:sp>
      <p:pic>
        <p:nvPicPr>
          <p:cNvPr id="9" name="図 8" descr="地図, テキスト が含まれている画像&#10;&#10;自動的に生成された説明">
            <a:extLst>
              <a:ext uri="{FF2B5EF4-FFF2-40B4-BE49-F238E27FC236}">
                <a16:creationId xmlns:a16="http://schemas.microsoft.com/office/drawing/2014/main" id="{367D879E-C1A6-8F4E-80F1-43081F3BA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5" y="1249221"/>
            <a:ext cx="5644055" cy="2661105"/>
          </a:xfrm>
          <a:prstGeom prst="rect">
            <a:avLst/>
          </a:prstGeom>
        </p:spPr>
      </p:pic>
      <p:pic>
        <p:nvPicPr>
          <p:cNvPr id="11" name="図 10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A293D7E1-B62C-D649-BF0B-7E1B5C4C9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501" y="3910326"/>
            <a:ext cx="2927647" cy="269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74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8C02AA-2949-8D41-BC04-2FF821AF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4052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dirty="0">
                <a:solidFill>
                  <a:srgbClr val="011893"/>
                </a:solidFill>
                <a:latin typeface="Comic Sans MS" panose="030F0902030302020204" pitchFamily="66" charset="0"/>
              </a:rPr>
              <a:t>Reconstruction of charmed baryons</a:t>
            </a:r>
            <a:endParaRPr kumimoji="1" lang="ja-JP" alt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0665ED0-D3D4-A346-8F44-9C8DB12796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66346"/>
                <a:ext cx="8229600" cy="475981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kumimoji="1" lang="en-US" altLang="ja-JP" dirty="0"/>
              </a:p>
              <a:p>
                <a:pPr marL="0" indent="0">
                  <a:buNone/>
                </a:pPr>
                <a:endParaRPr kumimoji="1" lang="en-US" altLang="ja-JP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0665ED0-D3D4-A346-8F44-9C8DB1279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66346"/>
                <a:ext cx="8229600" cy="4759818"/>
              </a:xfrm>
              <a:blipFill>
                <a:blip r:embed="rId3"/>
                <a:stretch>
                  <a:fillRect l="-1852" t="-1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807C9F2-1790-E147-8602-1272837C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F2FFBEC-3865-4043-98E9-4162B953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C949931-1200-5644-BF1B-9FEBEEC84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" y="2051050"/>
            <a:ext cx="87757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29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8C02AA-2949-8D41-BC04-2FF821AF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4052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dirty="0">
                <a:solidFill>
                  <a:srgbClr val="011893"/>
                </a:solidFill>
                <a:latin typeface="Comic Sans MS" panose="030F0902030302020204" pitchFamily="66" charset="0"/>
              </a:rPr>
              <a:t>Reconstruction of charmed baryons</a:t>
            </a:r>
            <a:endParaRPr kumimoji="1" lang="ja-JP" alt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0665ED0-D3D4-A346-8F44-9C8DB12796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kumimoji="1" lang="en-US" altLang="ja-JP" dirty="0"/>
              </a:p>
              <a:p>
                <a:pPr marL="0" indent="0">
                  <a:buNone/>
                </a:pP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0665ED0-D3D4-A346-8F44-9C8DB1279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11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807C9F2-1790-E147-8602-1272837C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F2FFBEC-3865-4043-98E9-4162B953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B9D2B4F-B4FC-2540-B805-0293ECB56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931" y="1820863"/>
            <a:ext cx="46736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91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224F95E-7F9F-724E-A7CB-4BC4F329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95F2CC0-08FF-E64A-BADB-678B3630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9E9EF67-56BB-1240-BB85-D72F46A57094}"/>
              </a:ext>
            </a:extLst>
          </p:cNvPr>
          <p:cNvSpPr/>
          <p:nvPr/>
        </p:nvSpPr>
        <p:spPr>
          <a:xfrm>
            <a:off x="1255294" y="2038455"/>
            <a:ext cx="66334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800" b="1" dirty="0">
                <a:solidFill>
                  <a:srgbClr val="000090"/>
                </a:solidFill>
                <a:latin typeface="Comic Sans MS"/>
                <a:cs typeface="Comic Sans MS"/>
              </a:rPr>
              <a:t>Inclusive differential cross sections</a:t>
            </a:r>
            <a:endParaRPr lang="ja-JP" altLang="en-US" sz="4800"/>
          </a:p>
        </p:txBody>
      </p:sp>
    </p:spTree>
    <p:extLst>
      <p:ext uri="{BB962C8B-B14F-4D97-AF65-F5344CB8AC3E}">
        <p14:creationId xmlns:p14="http://schemas.microsoft.com/office/powerpoint/2010/main" val="923636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010F57-AB59-F444-BDCB-12EAC315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948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rgbClr val="000090"/>
                </a:solidFill>
                <a:latin typeface="Comic Sans MS"/>
                <a:cs typeface="Comic Sans MS"/>
              </a:rPr>
              <a:t>Inclusive cross </a:t>
            </a:r>
            <a:r>
              <a:rPr lang="en-US" altLang="ja-JP" sz="3600" b="1" dirty="0" err="1">
                <a:solidFill>
                  <a:srgbClr val="000090"/>
                </a:solidFill>
                <a:latin typeface="Comic Sans MS"/>
                <a:cs typeface="Comic Sans MS"/>
              </a:rPr>
              <a:t>sections:hyperons</a:t>
            </a:r>
            <a:endParaRPr kumimoji="1" lang="ja-JP" altLang="en-US" sz="3600"/>
          </a:p>
        </p:txBody>
      </p:sp>
      <p:pic>
        <p:nvPicPr>
          <p:cNvPr id="7" name="コンテンツ プレースホルダー 6" descr="地図, テキスト が含まれている画像&#10;&#10;自動的に生成された説明">
            <a:extLst>
              <a:ext uri="{FF2B5EF4-FFF2-40B4-BE49-F238E27FC236}">
                <a16:creationId xmlns:a16="http://schemas.microsoft.com/office/drawing/2014/main" id="{426AFEC0-C2F8-3640-9836-AD5E2FDF6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834" y="1103586"/>
            <a:ext cx="5598858" cy="5280289"/>
          </a:xfr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816110-A87C-D24E-BA98-5209604D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F6C9410-732F-DD47-A86C-D375E10E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889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010F57-AB59-F444-BDCB-12EAC315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948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rgbClr val="000090"/>
                </a:solidFill>
                <a:latin typeface="Comic Sans MS"/>
                <a:cs typeface="Comic Sans MS"/>
              </a:rPr>
              <a:t>Inclusive cross </a:t>
            </a:r>
            <a:r>
              <a:rPr lang="en-US" altLang="ja-JP" sz="3600" b="1" dirty="0" err="1">
                <a:solidFill>
                  <a:srgbClr val="000090"/>
                </a:solidFill>
                <a:latin typeface="Comic Sans MS"/>
                <a:cs typeface="Comic Sans MS"/>
              </a:rPr>
              <a:t>sections:hyperons</a:t>
            </a:r>
            <a:endParaRPr kumimoji="1" lang="ja-JP" altLang="en-US" sz="360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816110-A87C-D24E-BA98-5209604D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F6C9410-732F-DD47-A86C-D375E10E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39</a:t>
            </a:fld>
            <a:endParaRPr kumimoji="1" lang="ja-JP" altLang="en-US"/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1DDF96A5-BB04-914E-BA4F-3612E0385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759" y="1153217"/>
            <a:ext cx="5402317" cy="5256309"/>
          </a:xfrm>
        </p:spPr>
      </p:pic>
    </p:spTree>
    <p:extLst>
      <p:ext uri="{BB962C8B-B14F-4D97-AF65-F5344CB8AC3E}">
        <p14:creationId xmlns:p14="http://schemas.microsoft.com/office/powerpoint/2010/main" val="27517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520700" y="2130425"/>
            <a:ext cx="8369300" cy="1755775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rgbClr val="000090"/>
                </a:solidFill>
                <a:latin typeface="Comic Sans MS"/>
                <a:cs typeface="Comic Sans MS"/>
              </a:rPr>
              <a:t>Motivation</a:t>
            </a:r>
            <a:endParaRPr kumimoji="1" lang="ja-JP" alt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48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CA61BB-7C3D-F44D-B073-41DB2E7D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652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rgbClr val="000090"/>
                </a:solidFill>
                <a:latin typeface="Comic Sans MS"/>
                <a:cs typeface="Comic Sans MS"/>
              </a:rPr>
              <a:t>Inclusive cross </a:t>
            </a:r>
            <a:r>
              <a:rPr lang="en-US" altLang="ja-JP" sz="3600" b="1" dirty="0" err="1">
                <a:solidFill>
                  <a:srgbClr val="000090"/>
                </a:solidFill>
                <a:latin typeface="Comic Sans MS"/>
                <a:cs typeface="Comic Sans MS"/>
              </a:rPr>
              <a:t>sections:hyperons</a:t>
            </a:r>
            <a:endParaRPr kumimoji="1" lang="ja-JP" altLang="en-US" sz="36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A88A15-561D-9948-9927-0162F0C03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6290"/>
            <a:ext cx="8229600" cy="5300060"/>
          </a:xfrm>
        </p:spPr>
        <p:txBody>
          <a:bodyPr/>
          <a:lstStyle/>
          <a:p>
            <a:r>
              <a:rPr lang="en-US" altLang="ja-JP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Peaks around x</a:t>
            </a:r>
            <a:r>
              <a:rPr lang="en-US" altLang="ja-JP" sz="2800" baseline="-25000" dirty="0">
                <a:solidFill>
                  <a:srgbClr val="FF0000"/>
                </a:solidFill>
                <a:latin typeface="Comic Sans MS" panose="030F0902030302020204" pitchFamily="66" charset="0"/>
              </a:rPr>
              <a:t>p</a:t>
            </a:r>
            <a:r>
              <a:rPr lang="en-US" altLang="ja-JP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~0.2-0.3</a:t>
            </a:r>
            <a:br>
              <a:rPr lang="en-US" altLang="ja-JP" sz="2800" dirty="0">
                <a:solidFill>
                  <a:srgbClr val="FF0000"/>
                </a:solidFill>
                <a:latin typeface="Comic Sans MS" panose="030F0902030302020204" pitchFamily="66" charset="0"/>
              </a:rPr>
            </a:br>
            <a:r>
              <a:rPr lang="en-US" altLang="ja-JP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→ hyperons are produced in soft processes.</a:t>
            </a:r>
            <a:br>
              <a:rPr lang="en-US" altLang="ja-JP" sz="2800" dirty="0">
                <a:solidFill>
                  <a:srgbClr val="FF0000"/>
                </a:solidFill>
                <a:latin typeface="Comic Sans MS" panose="030F0902030302020204" pitchFamily="66" charset="0"/>
              </a:rPr>
            </a:br>
            <a:endParaRPr lang="en-US" altLang="ja-JP" sz="2800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r>
              <a:rPr lang="en-US" altLang="ja-JP" sz="2800" dirty="0">
                <a:latin typeface="Comic Sans MS" panose="030F0902030302020204" pitchFamily="66" charset="0"/>
              </a:rPr>
              <a:t>Peak positions for </a:t>
            </a:r>
            <a:r>
              <a:rPr lang="el-GR" altLang="ja-JP" sz="2800" dirty="0"/>
              <a:t>Ω</a:t>
            </a:r>
            <a:r>
              <a:rPr lang="el-GR" altLang="ja-JP" sz="2800" baseline="30000" dirty="0"/>
              <a:t>-</a:t>
            </a:r>
            <a:r>
              <a:rPr lang="el-GR" altLang="ja-JP" sz="2800" dirty="0"/>
              <a:t> </a:t>
            </a:r>
            <a:r>
              <a:rPr lang="en-US" altLang="ja-JP" sz="2800" dirty="0">
                <a:latin typeface="Comic Sans MS" panose="030F0902030302020204" pitchFamily="66" charset="0"/>
              </a:rPr>
              <a:t>and </a:t>
            </a:r>
            <a:r>
              <a:rPr lang="el-GR" altLang="ja-JP" sz="2800" dirty="0"/>
              <a:t>Ξ</a:t>
            </a:r>
            <a:r>
              <a:rPr lang="en-US" altLang="ja-JP" sz="2800" dirty="0">
                <a:latin typeface="Comic Sans MS" panose="030F0902030302020204" pitchFamily="66" charset="0"/>
              </a:rPr>
              <a:t>(1530) seem </a:t>
            </a:r>
            <a:r>
              <a:rPr kumimoji="0" lang="en-US" altLang="ja-JP" sz="2800" dirty="0">
                <a:solidFill>
                  <a:srgbClr val="000000"/>
                </a:solidFill>
                <a:latin typeface="Comic Sans MS" panose="030F0902030302020204" pitchFamily="66" charset="0"/>
                <a:sym typeface="ヒラギノ角ゴ ProN W3"/>
              </a:rPr>
              <a:t>slightly higher than the other </a:t>
            </a:r>
            <a:r>
              <a:rPr lang="en-US" altLang="ja-JP" sz="2800" dirty="0">
                <a:latin typeface="Comic Sans MS" panose="030F0902030302020204" pitchFamily="66" charset="0"/>
              </a:rPr>
              <a:t>hyper</a:t>
            </a:r>
            <a:r>
              <a:rPr kumimoji="0" lang="en-US" altLang="ja-JP" sz="2800" dirty="0">
                <a:solidFill>
                  <a:srgbClr val="000000"/>
                </a:solidFill>
                <a:latin typeface="Comic Sans MS" panose="030F0902030302020204" pitchFamily="66" charset="0"/>
                <a:sym typeface="ヒラギノ角ゴ ProN W3"/>
              </a:rPr>
              <a:t>ons.</a:t>
            </a:r>
            <a:br>
              <a:rPr kumimoji="0" lang="en-US" altLang="ja-JP" sz="2800" dirty="0">
                <a:solidFill>
                  <a:srgbClr val="000000"/>
                </a:solidFill>
                <a:latin typeface="Comic Sans MS" panose="030F0902030302020204" pitchFamily="66" charset="0"/>
                <a:sym typeface="ヒラギノ角ゴ ProN W3"/>
              </a:rPr>
            </a:br>
            <a:endParaRPr kumimoji="0" lang="en-US" altLang="ja-JP" sz="2800" dirty="0">
              <a:solidFill>
                <a:srgbClr val="000000"/>
              </a:solidFill>
              <a:latin typeface="Comic Sans MS" panose="030F0902030302020204" pitchFamily="66" charset="0"/>
              <a:sym typeface="ヒラギノ角ゴ ProN W3"/>
            </a:endParaRPr>
          </a:p>
          <a:p>
            <a:r>
              <a:rPr kumimoji="0" lang="en-US" altLang="ja-JP" dirty="0">
                <a:solidFill>
                  <a:srgbClr val="000000"/>
                </a:solidFill>
                <a:latin typeface="Comic Sans MS" panose="030F0902030302020204" pitchFamily="66" charset="0"/>
                <a:sym typeface="ヒラギノ角ゴ ProN W3"/>
              </a:rPr>
              <a:t>Total cross sections for S=-1 hyperons are obtained using Hermite interpolation assuming d</a:t>
            </a:r>
            <a:r>
              <a:rPr kumimoji="0" lang="el-GR" altLang="ja-JP" dirty="0">
                <a:solidFill>
                  <a:srgbClr val="000000"/>
                </a:solidFill>
                <a:sym typeface="ヒラギノ角ゴ ProN W3"/>
              </a:rPr>
              <a:t>σ</a:t>
            </a:r>
            <a:r>
              <a:rPr kumimoji="0" lang="en-US" altLang="ja-JP" dirty="0">
                <a:solidFill>
                  <a:srgbClr val="000000"/>
                </a:solidFill>
                <a:latin typeface="Comic Sans MS" panose="030F0902030302020204" pitchFamily="66" charset="0"/>
                <a:sym typeface="ヒラギノ角ゴ ProN W3"/>
              </a:rPr>
              <a:t>/</a:t>
            </a:r>
            <a:r>
              <a:rPr kumimoji="0" lang="en-US" altLang="ja-JP" dirty="0" err="1">
                <a:solidFill>
                  <a:srgbClr val="000000"/>
                </a:solidFill>
                <a:latin typeface="Comic Sans MS" panose="030F0902030302020204" pitchFamily="66" charset="0"/>
                <a:sym typeface="ヒラギノ角ゴ ProN W3"/>
              </a:rPr>
              <a:t>dx</a:t>
            </a:r>
            <a:r>
              <a:rPr kumimoji="0" lang="en-US" altLang="ja-JP" baseline="-25000" dirty="0" err="1">
                <a:solidFill>
                  <a:srgbClr val="000000"/>
                </a:solidFill>
                <a:latin typeface="Comic Sans MS" panose="030F0902030302020204" pitchFamily="66" charset="0"/>
                <a:sym typeface="ヒラギノ角ゴ ProN W3"/>
              </a:rPr>
              <a:t>p</a:t>
            </a:r>
            <a:r>
              <a:rPr kumimoji="0" lang="en-US" altLang="ja-JP" dirty="0">
                <a:solidFill>
                  <a:srgbClr val="000000"/>
                </a:solidFill>
                <a:latin typeface="Comic Sans MS" panose="030F0902030302020204" pitchFamily="66" charset="0"/>
                <a:sym typeface="ヒラギノ角ゴ ProN W3"/>
              </a:rPr>
              <a:t>=0 at </a:t>
            </a:r>
            <a:r>
              <a:rPr kumimoji="0" lang="en-US" altLang="ja-JP" dirty="0" err="1">
                <a:solidFill>
                  <a:srgbClr val="000000"/>
                </a:solidFill>
                <a:latin typeface="Comic Sans MS" panose="030F0902030302020204" pitchFamily="66" charset="0"/>
                <a:sym typeface="ヒラギノ角ゴ ProN W3"/>
              </a:rPr>
              <a:t>x</a:t>
            </a:r>
            <a:r>
              <a:rPr kumimoji="0" lang="en-US" altLang="ja-JP" baseline="-25000" dirty="0" err="1">
                <a:solidFill>
                  <a:srgbClr val="000000"/>
                </a:solidFill>
                <a:latin typeface="Comic Sans MS" panose="030F0902030302020204" pitchFamily="66" charset="0"/>
                <a:sym typeface="ヒラギノ角ゴ ProN W3"/>
              </a:rPr>
              <a:t>p</a:t>
            </a:r>
            <a:r>
              <a:rPr kumimoji="0" lang="en-US" altLang="ja-JP" dirty="0">
                <a:solidFill>
                  <a:srgbClr val="000000"/>
                </a:solidFill>
                <a:latin typeface="Comic Sans MS" panose="030F0902030302020204" pitchFamily="66" charset="0"/>
                <a:sym typeface="ヒラギノ角ゴ ProN W3"/>
              </a:rPr>
              <a:t>=0,1. </a:t>
            </a:r>
            <a:endParaRPr kumimoji="0" lang="ja-JP" altLang="en-US">
              <a:solidFill>
                <a:srgbClr val="000000"/>
              </a:solidFill>
              <a:latin typeface="Comic Sans MS" panose="030F0902030302020204" pitchFamily="66" charset="0"/>
              <a:sym typeface="ヒラギノ角ゴ ProN W3"/>
            </a:endParaRPr>
          </a:p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26C91E4-39DB-1E42-882F-7F6477215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D2E7FC9-A526-8244-9D71-023DFD91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837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9A8076-552B-1B41-91E7-5568D70C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ja-JP" sz="3600" b="1" dirty="0">
                <a:solidFill>
                  <a:srgbClr val="000090"/>
                </a:solidFill>
                <a:latin typeface="Comic Sans MS"/>
                <a:cs typeface="Comic Sans MS"/>
              </a:rPr>
              <a:t>Inclusive cross sections:</a:t>
            </a:r>
            <a:br>
              <a:rPr lang="en-US" altLang="ja-JP" sz="3600" b="1" dirty="0">
                <a:solidFill>
                  <a:srgbClr val="000090"/>
                </a:solidFill>
                <a:latin typeface="Comic Sans MS"/>
                <a:cs typeface="Comic Sans MS"/>
              </a:rPr>
            </a:br>
            <a:r>
              <a:rPr lang="en-US" altLang="ja-JP" sz="3600" b="1" dirty="0">
                <a:solidFill>
                  <a:srgbClr val="000090"/>
                </a:solidFill>
                <a:latin typeface="Comic Sans MS"/>
                <a:cs typeface="Comic Sans MS"/>
              </a:rPr>
              <a:t>charmed baryons</a:t>
            </a:r>
            <a:endParaRPr kumimoji="1" lang="ja-JP" altLang="en-US" sz="36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2CC2A4-A9FA-534C-B750-61063492A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04" y="1701888"/>
            <a:ext cx="4734960" cy="4736417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solidFill>
                  <a:srgbClr val="3E4155"/>
                </a:solidFill>
                <a:latin typeface="Comic Sans MS" panose="030F0902030302020204" pitchFamily="66" charset="0"/>
                <a:ea typeface="Avenir Next" charset="0"/>
                <a:cs typeface="Avenir Next" charset="0"/>
              </a:rPr>
              <a:t>In order to increase statistics, both of on</a:t>
            </a:r>
            <a:r>
              <a:rPr lang="en-US" altLang="ja-JP" sz="2800" dirty="0">
                <a:solidFill>
                  <a:srgbClr val="3E4155"/>
                </a:solidFill>
                <a:latin typeface="Comic Sans MS" panose="030F0902030302020204" pitchFamily="66" charset="0"/>
              </a:rPr>
              <a:t> </a:t>
            </a:r>
            <a:r>
              <a:rPr lang="el-GR" altLang="ja-JP" sz="2800" dirty="0" err="1">
                <a:solidFill>
                  <a:srgbClr val="3E4155"/>
                </a:solidFill>
                <a:latin typeface="Times New Roman" charset="0"/>
              </a:rPr>
              <a:t>ϒ</a:t>
            </a:r>
            <a:r>
              <a:rPr lang="en-US" altLang="ja-JP" sz="2800" dirty="0">
                <a:solidFill>
                  <a:srgbClr val="3E4155"/>
                </a:solidFill>
                <a:latin typeface="Comic Sans MS" panose="030F0902030302020204" pitchFamily="66" charset="0"/>
              </a:rPr>
              <a:t>(4S) </a:t>
            </a:r>
            <a:r>
              <a:rPr lang="en-US" altLang="ja-JP" sz="2800" dirty="0">
                <a:solidFill>
                  <a:srgbClr val="3E4155"/>
                </a:solidFill>
                <a:latin typeface="Comic Sans MS" panose="030F0902030302020204" pitchFamily="66" charset="0"/>
                <a:ea typeface="Avenir Next" charset="0"/>
                <a:cs typeface="Avenir Next" charset="0"/>
              </a:rPr>
              <a:t>and off-resonance data are used.</a:t>
            </a:r>
            <a:br>
              <a:rPr lang="en-US" altLang="ja-JP" sz="2800" dirty="0">
                <a:solidFill>
                  <a:srgbClr val="3E4155"/>
                </a:solidFill>
                <a:latin typeface="Comic Sans MS" panose="030F0902030302020204" pitchFamily="66" charset="0"/>
                <a:ea typeface="Avenir Next" charset="0"/>
                <a:cs typeface="Avenir Next" charset="0"/>
              </a:rPr>
            </a:br>
            <a:endParaRPr lang="en-US" altLang="ja-JP" sz="2800" dirty="0">
              <a:solidFill>
                <a:srgbClr val="3E4155"/>
              </a:solidFill>
              <a:latin typeface="Comic Sans MS" panose="030F0902030302020204" pitchFamily="66" charset="0"/>
              <a:ea typeface="Avenir Next" charset="0"/>
              <a:cs typeface="Avenir Next" charset="0"/>
            </a:endParaRPr>
          </a:p>
          <a:p>
            <a:r>
              <a:rPr lang="en-US" altLang="ja-JP" sz="2800" dirty="0">
                <a:solidFill>
                  <a:srgbClr val="3E4155"/>
                </a:solidFill>
                <a:latin typeface="Comic Sans MS" panose="030F0902030302020204" pitchFamily="66" charset="0"/>
                <a:ea typeface="Avenir Next" charset="0"/>
                <a:cs typeface="Avenir Next" charset="0"/>
              </a:rPr>
              <a:t>B-meson decay contribution concentrate in low </a:t>
            </a:r>
            <a:r>
              <a:rPr lang="en-US" altLang="ja-JP" sz="2800" dirty="0" err="1">
                <a:solidFill>
                  <a:srgbClr val="3E4155"/>
                </a:solidFill>
                <a:latin typeface="Comic Sans MS" panose="030F0902030302020204" pitchFamily="66" charset="0"/>
                <a:ea typeface="Avenir Next" charset="0"/>
                <a:cs typeface="Avenir Next" charset="0"/>
              </a:rPr>
              <a:t>x</a:t>
            </a:r>
            <a:r>
              <a:rPr lang="en-US" altLang="ja-JP" sz="2800" baseline="-25000" dirty="0" err="1">
                <a:solidFill>
                  <a:srgbClr val="3E4155"/>
                </a:solidFill>
                <a:latin typeface="Comic Sans MS" panose="030F0902030302020204" pitchFamily="66" charset="0"/>
                <a:ea typeface="Avenir Next" charset="0"/>
                <a:cs typeface="Avenir Next" charset="0"/>
              </a:rPr>
              <a:t>p</a:t>
            </a:r>
            <a:r>
              <a:rPr lang="en-US" altLang="ja-JP" sz="2800" dirty="0">
                <a:solidFill>
                  <a:srgbClr val="3E4155"/>
                </a:solidFill>
                <a:latin typeface="Comic Sans MS" panose="030F0902030302020204" pitchFamily="66" charset="0"/>
                <a:ea typeface="Avenir Next" charset="0"/>
                <a:cs typeface="Avenir Next" charset="0"/>
              </a:rPr>
              <a:t>, and is eliminated by selecting </a:t>
            </a:r>
            <a:r>
              <a:rPr lang="en-US" altLang="ja-JP" sz="2800" dirty="0" err="1">
                <a:solidFill>
                  <a:srgbClr val="3E4155"/>
                </a:solidFill>
                <a:latin typeface="Comic Sans MS" panose="030F0902030302020204" pitchFamily="66" charset="0"/>
                <a:ea typeface="Avenir Next" charset="0"/>
                <a:cs typeface="Avenir Next" charset="0"/>
              </a:rPr>
              <a:t>x</a:t>
            </a:r>
            <a:r>
              <a:rPr lang="en-US" altLang="ja-JP" sz="2800" baseline="-25000" dirty="0" err="1">
                <a:solidFill>
                  <a:srgbClr val="3E4155"/>
                </a:solidFill>
                <a:latin typeface="Comic Sans MS" panose="030F0902030302020204" pitchFamily="66" charset="0"/>
                <a:ea typeface="Avenir Next" charset="0"/>
                <a:cs typeface="Avenir Next" charset="0"/>
              </a:rPr>
              <a:t>p</a:t>
            </a:r>
            <a:r>
              <a:rPr lang="en-US" altLang="ja-JP" sz="2800" dirty="0">
                <a:solidFill>
                  <a:srgbClr val="3E4155"/>
                </a:solidFill>
                <a:latin typeface="Comic Sans MS" panose="030F0902030302020204" pitchFamily="66" charset="0"/>
                <a:ea typeface="Avenir Next" charset="0"/>
                <a:cs typeface="Avenir Next" charset="0"/>
              </a:rPr>
              <a:t>&gt;0.44.</a:t>
            </a:r>
            <a:endParaRPr lang="ja-JP" altLang="en-US" sz="2800" baseline="-25000">
              <a:latin typeface="Comic Sans MS" panose="030F0902030302020204" pitchFamily="66" charset="0"/>
            </a:endParaRPr>
          </a:p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0F17ECF-CBAE-F840-B395-61394C34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C84DFF1-CE12-5C4B-814C-FD7B055C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41</a:t>
            </a:fld>
            <a:endParaRPr kumimoji="1" lang="ja-JP" altLang="en-US"/>
          </a:p>
        </p:txBody>
      </p:sp>
      <p:grpSp>
        <p:nvGrpSpPr>
          <p:cNvPr id="6" name="図形グループ 11">
            <a:extLst>
              <a:ext uri="{FF2B5EF4-FFF2-40B4-BE49-F238E27FC236}">
                <a16:creationId xmlns:a16="http://schemas.microsoft.com/office/drawing/2014/main" id="{A192E782-E75F-324C-ACD2-EE52F100E142}"/>
              </a:ext>
            </a:extLst>
          </p:cNvPr>
          <p:cNvGrpSpPr/>
          <p:nvPr/>
        </p:nvGrpSpPr>
        <p:grpSpPr>
          <a:xfrm>
            <a:off x="5171091" y="1701888"/>
            <a:ext cx="3668006" cy="4051992"/>
            <a:chOff x="5435600" y="569913"/>
            <a:chExt cx="3556000" cy="3556000"/>
          </a:xfrm>
        </p:grpSpPr>
        <p:pic>
          <p:nvPicPr>
            <p:cNvPr id="7" name="図 2" descr="cs_mori.eps">
              <a:extLst>
                <a:ext uri="{FF2B5EF4-FFF2-40B4-BE49-F238E27FC236}">
                  <a16:creationId xmlns:a16="http://schemas.microsoft.com/office/drawing/2014/main" id="{250C8AF3-4CAA-7049-9B12-55C70E5E7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600" y="569913"/>
              <a:ext cx="3556000" cy="355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27">
              <a:extLst>
                <a:ext uri="{FF2B5EF4-FFF2-40B4-BE49-F238E27FC236}">
                  <a16:creationId xmlns:a16="http://schemas.microsoft.com/office/drawing/2014/main" id="{75A661ED-E634-044D-A4BF-992B574A7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7499" y="977616"/>
              <a:ext cx="563720" cy="428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altLang="ja-JP" dirty="0" err="1">
                  <a:solidFill>
                    <a:srgbClr val="FF0000"/>
                  </a:solidFill>
                  <a:latin typeface="Symbol" charset="0"/>
                </a:rPr>
                <a:t>L</a:t>
              </a:r>
              <a:r>
                <a:rPr lang="en-US" altLang="ja-JP" baseline="-25000" dirty="0" err="1">
                  <a:solidFill>
                    <a:srgbClr val="FF0000"/>
                  </a:solidFill>
                  <a:cs typeface="Times New Roman" charset="0"/>
                </a:rPr>
                <a:t>c</a:t>
              </a:r>
              <a:r>
                <a:rPr lang="en-US" altLang="ja-JP" baseline="30000" dirty="0">
                  <a:solidFill>
                    <a:srgbClr val="FF0000"/>
                  </a:solidFill>
                  <a:cs typeface="Times New Roman" charset="0"/>
                </a:rPr>
                <a:t>+</a:t>
              </a:r>
              <a:endParaRPr lang="ja-JP" altLang="en-US" baseline="30000" dirty="0">
                <a:solidFill>
                  <a:srgbClr val="FF0000"/>
                </a:solidFill>
                <a:latin typeface="Symbol" charset="0"/>
              </a:endParaRPr>
            </a:p>
          </p:txBody>
        </p: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D6AC2AC0-54FA-E24D-A673-A1F92B734727}"/>
                </a:ext>
              </a:extLst>
            </p:cNvPr>
            <p:cNvCxnSpPr/>
            <p:nvPr/>
          </p:nvCxnSpPr>
          <p:spPr>
            <a:xfrm flipH="1">
              <a:off x="6012568" y="2584881"/>
              <a:ext cx="836012" cy="11775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A690303-13AA-FA47-940C-0ED9017C4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7242" y="2179356"/>
              <a:ext cx="896360" cy="34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altLang="ja-JP" sz="1800" dirty="0">
                  <a:solidFill>
                    <a:srgbClr val="0000FF"/>
                  </a:solidFill>
                </a:rPr>
                <a:t>B-decay</a:t>
              </a:r>
              <a:endParaRPr lang="ja-JP" altLang="en-US" sz="18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92C00F89-55E5-DC41-8352-AAE575BB9F2E}"/>
                </a:ext>
              </a:extLst>
            </p:cNvPr>
            <p:cNvCxnSpPr/>
            <p:nvPr/>
          </p:nvCxnSpPr>
          <p:spPr>
            <a:xfrm flipV="1">
              <a:off x="7097324" y="2574579"/>
              <a:ext cx="1296703" cy="1030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2">
              <a:extLst>
                <a:ext uri="{FF2B5EF4-FFF2-40B4-BE49-F238E27FC236}">
                  <a16:creationId xmlns:a16="http://schemas.microsoft.com/office/drawing/2014/main" id="{91C94C5A-4BC9-A042-828F-0813C7A0B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6977" y="2264017"/>
              <a:ext cx="794801" cy="34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l-GR" altLang="ja-JP" sz="1800">
                  <a:solidFill>
                    <a:srgbClr val="FF0000"/>
                  </a:solidFill>
                </a:rPr>
                <a:t>γ</a:t>
              </a:r>
              <a:r>
                <a:rPr lang="en-US" altLang="ja-JP" sz="1800" baseline="30000" dirty="0">
                  <a:solidFill>
                    <a:srgbClr val="FF0000"/>
                  </a:solidFill>
                </a:rPr>
                <a:t>*</a:t>
              </a:r>
              <a:r>
                <a:rPr lang="el-GR" altLang="ja-JP" sz="1800" dirty="0">
                  <a:solidFill>
                    <a:srgbClr val="FF0000"/>
                  </a:solidFill>
                </a:rPr>
                <a:t> </a:t>
              </a:r>
              <a:r>
                <a:rPr lang="en-US" altLang="ja-JP" sz="1800" dirty="0">
                  <a:solidFill>
                    <a:srgbClr val="FF0000"/>
                  </a:solidFill>
                  <a:cs typeface="Times New Roman" charset="0"/>
                  <a:sym typeface="Wingdings" charset="0"/>
                </a:rPr>
                <a:t>→</a:t>
              </a:r>
              <a:r>
                <a:rPr lang="en-US" altLang="ja-JP" sz="1800" dirty="0">
                  <a:solidFill>
                    <a:srgbClr val="FF0000"/>
                  </a:solidFill>
                </a:rPr>
                <a:t>cc</a:t>
              </a:r>
              <a:endParaRPr lang="ja-JP" alt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3" name="テキスト ボックス 14">
              <a:extLst>
                <a:ext uri="{FF2B5EF4-FFF2-40B4-BE49-F238E27FC236}">
                  <a16:creationId xmlns:a16="http://schemas.microsoft.com/office/drawing/2014/main" id="{DE67DC27-D553-194A-A72C-416F47C74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5115" y="2586353"/>
              <a:ext cx="595495" cy="241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altLang="ja-JP" sz="1800" dirty="0" err="1">
                  <a:solidFill>
                    <a:srgbClr val="FF0000"/>
                  </a:solidFill>
                </a:rPr>
                <a:t>x</a:t>
              </a:r>
              <a:r>
                <a:rPr lang="en-US" altLang="ja-JP" sz="1800" baseline="-25000" dirty="0" err="1">
                  <a:solidFill>
                    <a:srgbClr val="FF0000"/>
                  </a:solidFill>
                </a:rPr>
                <a:t>p</a:t>
              </a:r>
              <a:r>
                <a:rPr lang="en-US" altLang="ja-JP" sz="1800" dirty="0">
                  <a:solidFill>
                    <a:srgbClr val="FF0000"/>
                  </a:solidFill>
                </a:rPr>
                <a:t>&gt;0.44</a:t>
              </a:r>
              <a:endParaRPr lang="ja-JP" altLang="en-US" sz="1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99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010F57-AB59-F444-BDCB-12EAC315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948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rgbClr val="000090"/>
                </a:solidFill>
                <a:latin typeface="Comic Sans MS"/>
                <a:cs typeface="Comic Sans MS"/>
              </a:rPr>
              <a:t>Inclusive cross sections: charmed</a:t>
            </a:r>
            <a:endParaRPr kumimoji="1" lang="ja-JP" altLang="en-US" sz="360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816110-A87C-D24E-BA98-5209604D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F6C9410-732F-DD47-A86C-D375E10E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42</a:t>
            </a:fld>
            <a:endParaRPr kumimoji="1" lang="ja-JP" altLang="en-US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AF45A850-7B98-354B-81A6-F141FB2DC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469" y="987507"/>
            <a:ext cx="5628209" cy="52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278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010F57-AB59-F444-BDCB-12EAC315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700"/>
          </a:xfrm>
        </p:spPr>
        <p:txBody>
          <a:bodyPr>
            <a:noAutofit/>
          </a:bodyPr>
          <a:lstStyle/>
          <a:p>
            <a:pPr algn="l"/>
            <a:r>
              <a:rPr lang="en-US" altLang="ja-JP" sz="3600" b="1" dirty="0">
                <a:solidFill>
                  <a:srgbClr val="000090"/>
                </a:solidFill>
                <a:latin typeface="Comic Sans MS"/>
                <a:cs typeface="Comic Sans MS"/>
              </a:rPr>
              <a:t>Inclusive cross sections: charmed</a:t>
            </a:r>
            <a:endParaRPr kumimoji="1" lang="ja-JP" altLang="en-US" sz="360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816110-A87C-D24E-BA98-5209604D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F6C9410-732F-DD47-A86C-D375E10E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43</a:t>
            </a:fld>
            <a:endParaRPr kumimoji="1" lang="ja-JP" altLang="en-US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EF560C3D-646C-1348-9310-2800A8D31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240" y="977462"/>
            <a:ext cx="6053959" cy="277117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AF38F48-15A5-4D47-8500-549509C39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948" y="3748640"/>
            <a:ext cx="6053959" cy="28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77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3842D4-792F-C045-B431-66A5D267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4714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rgbClr val="000090"/>
                </a:solidFill>
                <a:latin typeface="Comic Sans MS"/>
                <a:cs typeface="Comic Sans MS"/>
              </a:rPr>
              <a:t>Inclusive cross sections: charmed</a:t>
            </a:r>
            <a:endParaRPr kumimoji="1" lang="ja-JP" altLang="en-US" sz="36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8F4408-216E-F74F-B845-ECF2DECE6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9352"/>
            <a:ext cx="8229600" cy="5006811"/>
          </a:xfrm>
        </p:spPr>
        <p:txBody>
          <a:bodyPr>
            <a:normAutofit fontScale="92500" lnSpcReduction="20000"/>
          </a:bodyPr>
          <a:lstStyle/>
          <a:p>
            <a:r>
              <a:rPr kumimoji="0" lang="en-US" altLang="ja-JP" dirty="0">
                <a:solidFill>
                  <a:srgbClr val="FF0000"/>
                </a:solidFill>
                <a:latin typeface="Comic Sans MS" panose="030F0902030302020204" pitchFamily="66" charset="0"/>
                <a:sym typeface="ヒラギノ角ゴ ProN W3"/>
              </a:rPr>
              <a:t>Peaks around x</a:t>
            </a:r>
            <a:r>
              <a:rPr kumimoji="0" lang="en-US" altLang="ja-JP" baseline="-25000" dirty="0">
                <a:solidFill>
                  <a:srgbClr val="FF0000"/>
                </a:solidFill>
                <a:latin typeface="Comic Sans MS" panose="030F0902030302020204" pitchFamily="66" charset="0"/>
                <a:sym typeface="ヒラギノ角ゴ ProN W3"/>
              </a:rPr>
              <a:t>p</a:t>
            </a:r>
            <a:r>
              <a:rPr kumimoji="0" lang="en-US" altLang="ja-JP" dirty="0">
                <a:solidFill>
                  <a:srgbClr val="FF0000"/>
                </a:solidFill>
                <a:latin typeface="Comic Sans MS" panose="030F0902030302020204" pitchFamily="66" charset="0"/>
                <a:sym typeface="ヒラギノ角ゴ ProN W3"/>
              </a:rPr>
              <a:t>~0.6-0.7</a:t>
            </a:r>
            <a:br>
              <a:rPr kumimoji="0" lang="en-US" altLang="ja-JP" dirty="0">
                <a:solidFill>
                  <a:srgbClr val="FF0000"/>
                </a:solidFill>
                <a:latin typeface="Comic Sans MS" panose="030F0902030302020204" pitchFamily="66" charset="0"/>
                <a:sym typeface="ヒラギノ角ゴ ProN W3"/>
              </a:rPr>
            </a:b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→ charm quarks are produced in </a:t>
            </a:r>
            <a:b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</a:br>
            <a:r>
              <a:rPr lang="en-US" altLang="ja-JP" dirty="0" err="1">
                <a:solidFill>
                  <a:srgbClr val="FF0000"/>
                </a:solidFill>
                <a:latin typeface="Comic Sans MS" panose="030F0902030302020204" pitchFamily="66" charset="0"/>
              </a:rPr>
              <a:t>e</a:t>
            </a:r>
            <a:r>
              <a:rPr lang="en-US" altLang="ja-JP" baseline="30000" dirty="0" err="1">
                <a:solidFill>
                  <a:srgbClr val="FF0000"/>
                </a:solidFill>
                <a:latin typeface="Comic Sans MS" panose="030F0902030302020204" pitchFamily="66" charset="0"/>
              </a:rPr>
              <a:t>+</a:t>
            </a:r>
            <a:r>
              <a:rPr lang="en-US" altLang="ja-JP" dirty="0" err="1">
                <a:solidFill>
                  <a:srgbClr val="FF0000"/>
                </a:solidFill>
                <a:latin typeface="Comic Sans MS" panose="030F0902030302020204" pitchFamily="66" charset="0"/>
              </a:rPr>
              <a:t>e</a:t>
            </a:r>
            <a:r>
              <a:rPr lang="en-US" altLang="ja-JP" baseline="30000" dirty="0">
                <a:solidFill>
                  <a:srgbClr val="FF0000"/>
                </a:solidFill>
                <a:latin typeface="Comic Sans MS" panose="030F0902030302020204" pitchFamily="66" charset="0"/>
              </a:rPr>
              <a:t>-</a:t>
            </a: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 →</a:t>
            </a: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  <a:ea typeface="Symbol" charset="2"/>
                <a:cs typeface="Symbol" charset="2"/>
              </a:rPr>
              <a:t>g</a:t>
            </a: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* →cc.</a:t>
            </a:r>
            <a:b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</a:br>
            <a:endParaRPr lang="en-US" altLang="ja-JP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r>
              <a:rPr lang="en-US" altLang="ja-JP" dirty="0">
                <a:latin typeface="Comic Sans MS" panose="030F0902030302020204" pitchFamily="66" charset="0"/>
              </a:rPr>
              <a:t>Peak positions for heavier particles seem higher.</a:t>
            </a:r>
            <a:br>
              <a:rPr lang="en-US" altLang="ja-JP" dirty="0">
                <a:latin typeface="Comic Sans MS" panose="030F0902030302020204" pitchFamily="66" charset="0"/>
              </a:rPr>
            </a:br>
            <a:r>
              <a:rPr lang="en-US" altLang="ja-JP" dirty="0">
                <a:latin typeface="Comic Sans MS" panose="030F0902030302020204" pitchFamily="66" charset="0"/>
              </a:rPr>
              <a:t>More energetic fragmentation process is necessary to produce heavy particle?</a:t>
            </a:r>
            <a:br>
              <a:rPr lang="en-US" altLang="ja-JP" dirty="0">
                <a:latin typeface="Comic Sans MS" panose="030F0902030302020204" pitchFamily="66" charset="0"/>
              </a:rPr>
            </a:br>
            <a:endParaRPr lang="en-US" altLang="ja-JP" dirty="0">
              <a:latin typeface="Comic Sans MS" panose="030F0902030302020204" pitchFamily="66" charset="0"/>
            </a:endParaRPr>
          </a:p>
          <a:p>
            <a:r>
              <a:rPr lang="en-US" altLang="ja-JP" dirty="0">
                <a:latin typeface="Comic Sans MS" panose="030F0902030302020204" pitchFamily="66" charset="0"/>
              </a:rPr>
              <a:t>Total cross sections of excited states are obtained by fitting Lund fragmentation model. </a:t>
            </a:r>
          </a:p>
          <a:p>
            <a:endParaRPr lang="en-US" altLang="ja-JP" sz="2800" dirty="0">
              <a:solidFill>
                <a:srgbClr val="FF0000"/>
              </a:solidFill>
            </a:endParaRPr>
          </a:p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040AF86-420C-0848-A4D6-A1B5FF0E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E2D655-40EA-0F44-A2D4-6B508D5A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8077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F489B9-6325-194B-88A7-3D30C81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27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4000" dirty="0">
                <a:solidFill>
                  <a:srgbClr val="011893"/>
                </a:solidFill>
                <a:latin typeface="Comic Sans MS" panose="030F0902030302020204" pitchFamily="66" charset="0"/>
              </a:rPr>
              <a:t>Comparison of visible cross section with previous measurements</a:t>
            </a:r>
            <a:endParaRPr kumimoji="1" lang="ja-JP" altLang="en-US">
              <a:solidFill>
                <a:srgbClr val="011893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BB929C0-F3A1-414D-A5B2-20FD0C0A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854262-1864-254D-A264-AE87A962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45</a:t>
            </a:fld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A41CCE0-BA53-D944-BA0B-A26565A70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9159"/>
            <a:ext cx="4417191" cy="44171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F8D56BC-386B-2D49-93B4-E61E8EF6F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09" y="1939159"/>
            <a:ext cx="4417191" cy="441719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354287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F489B9-6325-194B-88A7-3D30C81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27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4000" dirty="0">
                <a:solidFill>
                  <a:srgbClr val="011893"/>
                </a:solidFill>
                <a:latin typeface="Comic Sans MS" panose="030F0902030302020204" pitchFamily="66" charset="0"/>
              </a:rPr>
              <a:t>Comparison of visible cross section with previous measurements</a:t>
            </a:r>
            <a:endParaRPr kumimoji="1" lang="ja-JP" altLang="en-US">
              <a:solidFill>
                <a:srgbClr val="011893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BB929C0-F3A1-414D-A5B2-20FD0C0A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 dirty="0"/>
              <a:t>ECT*, </a:t>
            </a:r>
            <a:r>
              <a:rPr kumimoji="1" lang="de-DE" altLang="ja-JP" dirty="0" err="1"/>
              <a:t>Trento</a:t>
            </a:r>
            <a:r>
              <a:rPr kumimoji="1" lang="de-DE" altLang="ja-JP" dirty="0"/>
              <a:t>, </a:t>
            </a:r>
            <a:r>
              <a:rPr kumimoji="1" lang="de-DE" altLang="ja-JP" dirty="0" err="1"/>
              <a:t>Italy</a:t>
            </a:r>
            <a:r>
              <a:rPr kumimoji="1" lang="de-DE" altLang="ja-JP" dirty="0"/>
              <a:t>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854262-1864-254D-A264-AE87A962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46</a:t>
            </a:fld>
            <a:endParaRPr kumimoji="1" lang="ja-JP" altLang="en-US"/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87897AFC-C849-9643-8DA6-DC122BB26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972" y="1793081"/>
            <a:ext cx="5120728" cy="461148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C3B1182-74E3-C04A-A01F-F275A48B5723}"/>
                  </a:ext>
                </a:extLst>
              </p:cNvPr>
              <p:cNvSpPr txBox="1"/>
              <p:nvPr/>
            </p:nvSpPr>
            <p:spPr>
              <a:xfrm>
                <a:off x="3605140" y="2508698"/>
                <a:ext cx="70519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1" lang="ja-JP" altLang="en-US" sz="320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C3B1182-74E3-C04A-A01F-F275A48B5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140" y="2508698"/>
                <a:ext cx="705196" cy="492443"/>
              </a:xfrm>
              <a:prstGeom prst="rect">
                <a:avLst/>
              </a:prstGeom>
              <a:blipFill>
                <a:blip r:embed="rId3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1817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F489B9-6325-194B-88A7-3D30C81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27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4000" dirty="0">
                <a:solidFill>
                  <a:srgbClr val="011893"/>
                </a:solidFill>
                <a:latin typeface="Comic Sans MS" panose="030F0902030302020204" pitchFamily="66" charset="0"/>
              </a:rPr>
              <a:t>Comparison of visible cross section with previous measurements</a:t>
            </a:r>
            <a:endParaRPr kumimoji="1" lang="ja-JP" altLang="en-US">
              <a:solidFill>
                <a:srgbClr val="011893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BB929C0-F3A1-414D-A5B2-20FD0C0A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854262-1864-254D-A264-AE87A962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063D7BE5-363A-C24A-9582-75E84180F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7628"/>
            <a:ext cx="8229600" cy="4218535"/>
          </a:xfrm>
        </p:spPr>
        <p:txBody>
          <a:bodyPr/>
          <a:lstStyle/>
          <a:p>
            <a:r>
              <a:rPr lang="en-US" altLang="ja-JP" dirty="0">
                <a:latin typeface="Comic Sans MS" panose="030F0902030302020204" pitchFamily="66" charset="0"/>
              </a:rPr>
              <a:t>Cross sections before feed-down subtraction are consistent with previous measurements but much higher precision.</a:t>
            </a:r>
            <a:endParaRPr lang="ja-JP" altLang="en-US">
              <a:latin typeface="Comic Sans MS" panose="030F0902030302020204" pitchFamily="66" charset="0"/>
            </a:endParaRPr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58483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224F95E-7F9F-724E-A7CB-4BC4F329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95F2CC0-08FF-E64A-BADB-678B3630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9E9EF67-56BB-1240-BB85-D72F46A57094}"/>
              </a:ext>
            </a:extLst>
          </p:cNvPr>
          <p:cNvSpPr/>
          <p:nvPr/>
        </p:nvSpPr>
        <p:spPr>
          <a:xfrm>
            <a:off x="1114665" y="2598003"/>
            <a:ext cx="6914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800" b="1" dirty="0">
                <a:solidFill>
                  <a:srgbClr val="000090"/>
                </a:solidFill>
                <a:latin typeface="Comic Sans MS"/>
                <a:cs typeface="Comic Sans MS"/>
              </a:rPr>
              <a:t>Feed down</a:t>
            </a:r>
            <a:endParaRPr lang="ja-JP" altLang="en-US" sz="4800"/>
          </a:p>
        </p:txBody>
      </p:sp>
    </p:spTree>
    <p:extLst>
      <p:ext uri="{BB962C8B-B14F-4D97-AF65-F5344CB8AC3E}">
        <p14:creationId xmlns:p14="http://schemas.microsoft.com/office/powerpoint/2010/main" val="33125097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825DAF-A3E2-DF42-95AB-F39C889F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8788"/>
          </a:xfrm>
        </p:spPr>
        <p:txBody>
          <a:bodyPr>
            <a:normAutofit/>
          </a:bodyPr>
          <a:lstStyle/>
          <a:p>
            <a:pPr algn="l"/>
            <a:r>
              <a:rPr lang="en-US" altLang="ja-JP" b="1" dirty="0">
                <a:solidFill>
                  <a:srgbClr val="000090"/>
                </a:solidFill>
                <a:latin typeface="Comic Sans MS"/>
                <a:cs typeface="Comic Sans MS"/>
              </a:rPr>
              <a:t>Feed down</a:t>
            </a:r>
            <a:endParaRPr kumimoji="1" lang="ja-JP" altLang="en-US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F76F9BC9-C47C-1048-82C1-87C0A95BB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106" y="1073426"/>
            <a:ext cx="6334118" cy="5282924"/>
          </a:xfr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CA9B292-9C5D-6441-9F6F-E3D08BFF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A356A22-D107-824E-A4B6-BC9FAAF3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02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AEA86CD-EC29-9F45-895A-EEF1C066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9A38DCB-4E86-414A-8B8B-3E69024F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. L. Jaffe, “Exotica”, Phys. Rep. 409 (2005) 1-45   includes 100% of spin 0, isospin 0 “good” diquark.     ud diquark is 100% “good” diquark and s quark is in L=1 state.">
                <a:extLst>
                  <a:ext uri="{FF2B5EF4-FFF2-40B4-BE49-F238E27FC236}">
                    <a16:creationId xmlns:a16="http://schemas.microsoft.com/office/drawing/2014/main" id="{F4EB507F-25E4-FA41-83C2-D4C86FF22E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280" y="375943"/>
                <a:ext cx="8042804" cy="4984333"/>
              </a:xfrm>
              <a:prstGeom prst="rect">
                <a:avLst/>
              </a:prstGeom>
            </p:spPr>
            <p:txBody>
              <a:bodyPr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12527" indent="-312527">
                  <a:lnSpc>
                    <a:spcPct val="120000"/>
                  </a:lnSpc>
                  <a:defRPr sz="35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2800" dirty="0">
                    <a:latin typeface="Comic Sans MS" panose="030F0902030302020204" pitchFamily="66" charset="0"/>
                    <a:ea typeface="Arial"/>
                    <a:cs typeface="Arial"/>
                    <a:sym typeface="Arial"/>
                  </a:rPr>
                  <a:t>R. L. Jaffe, “Exotica”, </a:t>
                </a:r>
                <a:br>
                  <a:rPr lang="en-US" sz="2800" dirty="0">
                    <a:latin typeface="Comic Sans MS" panose="030F0902030302020204" pitchFamily="66" charset="0"/>
                    <a:ea typeface="Arial"/>
                    <a:cs typeface="Arial"/>
                    <a:sym typeface="Arial"/>
                  </a:rPr>
                </a:br>
                <a:r>
                  <a:rPr lang="en-US" sz="2800" dirty="0">
                    <a:latin typeface="Comic Sans MS" panose="030F0902030302020204" pitchFamily="66" charset="0"/>
                    <a:ea typeface="Arial"/>
                    <a:cs typeface="Arial"/>
                    <a:sym typeface="Arial"/>
                  </a:rPr>
                  <a:t>Phys. Rep. 409 (2005) 1-45</a:t>
                </a:r>
                <a:br>
                  <a:rPr lang="en-US" sz="2800" dirty="0">
                    <a:latin typeface="Comic Sans MS" panose="030F0902030302020204" pitchFamily="66" charset="0"/>
                    <a:ea typeface="Arial"/>
                    <a:cs typeface="Arial"/>
                    <a:sym typeface="Arial"/>
                  </a:rPr>
                </a:br>
                <a:br>
                  <a:rPr lang="en-US" sz="2800" dirty="0">
                    <a:latin typeface="Comic Sans MS" panose="030F0902030302020204" pitchFamily="66" charset="0"/>
                    <a:ea typeface="Arial"/>
                    <a:cs typeface="Arial"/>
                    <a:sym typeface="Arial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Λ</m:t>
                    </m:r>
                  </m:oMath>
                </a14:m>
                <a:r>
                  <a:rPr lang="el-GR" sz="2800" dirty="0"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dirty="0">
                    <a:latin typeface="Comic Sans MS" panose="030F0902030302020204" pitchFamily="66" charset="0"/>
                    <a:ea typeface="Arial"/>
                    <a:cs typeface="Arial"/>
                    <a:sym typeface="Arial"/>
                  </a:rPr>
                  <a:t>includes 100% of spin 0, isospin 0 “good” diquark.</a:t>
                </a:r>
                <a:br>
                  <a:rPr lang="en-US" sz="2800" dirty="0">
                    <a:latin typeface="Comic Sans MS" panose="030F0902030302020204" pitchFamily="66" charset="0"/>
                    <a:ea typeface="Arial"/>
                    <a:cs typeface="Arial"/>
                    <a:sym typeface="Arial"/>
                  </a:rPr>
                </a:br>
                <a:br>
                  <a:rPr lang="en-US" sz="2800" dirty="0">
                    <a:latin typeface="Comic Sans MS" panose="030F0902030302020204" pitchFamily="66" charset="0"/>
                    <a:ea typeface="Arial"/>
                    <a:cs typeface="Arial"/>
                    <a:sym typeface="Arial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Λ</m:t>
                    </m:r>
                    <m:r>
                      <a:rPr lang="el-GR" sz="2800" i="1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(1520)</m:t>
                    </m:r>
                  </m:oMath>
                </a14:m>
                <a:r>
                  <a:rPr lang="el-GR" sz="2800" dirty="0"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ar-AE" sz="2800" i="1"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𝐽</m:t>
                        </m:r>
                      </m:e>
                      <m:sup>
                        <m:r>
                          <a:rPr lang="ar-AE" sz="2800" i="1"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𝑃</m:t>
                        </m:r>
                      </m:sup>
                    </m:sSup>
                    <m:r>
                      <a:rPr lang="ar-AE" sz="2800" i="1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=3/</m:t>
                    </m:r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ar-AE" sz="2800" i="1"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2</m:t>
                        </m:r>
                      </m:e>
                      <m:sup>
                        <m:r>
                          <a:rPr lang="ar-AE" sz="2800" i="1"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−</m:t>
                        </m:r>
                      </m:sup>
                    </m:sSup>
                  </m:oMath>
                </a14:m>
                <a:r>
                  <a:rPr lang="ar-AE" sz="2800" dirty="0">
                    <a:latin typeface="Comic Sans MS" panose="030F0902030302020204" pitchFamily="66" charset="0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dirty="0" err="1">
                    <a:latin typeface="Comic Sans MS" panose="030F0902030302020204" pitchFamily="66" charset="0"/>
                    <a:ea typeface="Arial"/>
                    <a:cs typeface="Arial"/>
                    <a:sym typeface="Arial"/>
                  </a:rPr>
                  <a:t>ud</a:t>
                </a:r>
                <a:r>
                  <a:rPr lang="en-US" sz="2800" dirty="0">
                    <a:latin typeface="Comic Sans MS" panose="030F0902030302020204" pitchFamily="66" charset="0"/>
                    <a:ea typeface="Arial"/>
                    <a:cs typeface="Arial"/>
                    <a:sym typeface="Arial"/>
                  </a:rPr>
                  <a:t> diquark is 100% “good” diquark and s quark is in L=1 state</a:t>
                </a:r>
                <a:r>
                  <a:rPr lang="en-US" sz="2800" dirty="0"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4" name="R. L. Jaffe, “Exotica”, Phys. Rep. 409 (2005) 1-45   includes 100% of spin 0, isospin 0 “good” diquark.     ud diquark is 100% “good” diquark and s quark is in L=1 state.">
                <a:extLst>
                  <a:ext uri="{FF2B5EF4-FFF2-40B4-BE49-F238E27FC236}">
                    <a16:creationId xmlns:a16="http://schemas.microsoft.com/office/drawing/2014/main" id="{F4EB507F-25E4-FA41-83C2-D4C86FF22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80" y="375943"/>
                <a:ext cx="8042804" cy="4984333"/>
              </a:xfrm>
              <a:prstGeom prst="rect">
                <a:avLst/>
              </a:prstGeom>
              <a:blipFill>
                <a:blip r:embed="rId2"/>
                <a:stretch>
                  <a:fillRect l="-1260" t="-5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1604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825DAF-A3E2-DF42-95AB-F39C889F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8788"/>
          </a:xfrm>
        </p:spPr>
        <p:txBody>
          <a:bodyPr>
            <a:normAutofit/>
          </a:bodyPr>
          <a:lstStyle/>
          <a:p>
            <a:pPr algn="l"/>
            <a:r>
              <a:rPr lang="en-US" altLang="ja-JP" b="1" dirty="0">
                <a:solidFill>
                  <a:srgbClr val="000090"/>
                </a:solidFill>
                <a:latin typeface="Comic Sans MS"/>
                <a:cs typeface="Comic Sans MS"/>
              </a:rPr>
              <a:t>Feed down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CA9B292-9C5D-6441-9F6F-E3D08BFF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A356A22-D107-824E-A4B6-BC9FAAF3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50</a:t>
            </a:fld>
            <a:endParaRPr kumimoji="1" lang="ja-JP" altLang="en-US"/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999DB1BB-2EA4-884B-8544-87E2ACD9E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500" y="2396331"/>
            <a:ext cx="5969000" cy="2933700"/>
          </a:xfrm>
        </p:spPr>
      </p:pic>
    </p:spTree>
    <p:extLst>
      <p:ext uri="{BB962C8B-B14F-4D97-AF65-F5344CB8AC3E}">
        <p14:creationId xmlns:p14="http://schemas.microsoft.com/office/powerpoint/2010/main" val="25409462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825DAF-A3E2-DF42-95AB-F39C889F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8788"/>
          </a:xfrm>
        </p:spPr>
        <p:txBody>
          <a:bodyPr>
            <a:normAutofit/>
          </a:bodyPr>
          <a:lstStyle/>
          <a:p>
            <a:pPr algn="l"/>
            <a:r>
              <a:rPr lang="en-US" altLang="ja-JP" b="1" dirty="0">
                <a:solidFill>
                  <a:srgbClr val="000090"/>
                </a:solidFill>
                <a:latin typeface="Comic Sans MS"/>
                <a:cs typeface="Comic Sans MS"/>
              </a:rPr>
              <a:t>Feed down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CA9B292-9C5D-6441-9F6F-E3D08BFF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A356A22-D107-824E-A4B6-BC9FAAF3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51</a:t>
            </a:fld>
            <a:endParaRPr kumimoji="1" lang="ja-JP" altLang="en-US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84F903A0-4100-C549-9749-3CF3C9E83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500" y="2548731"/>
            <a:ext cx="5969000" cy="2628900"/>
          </a:xfrm>
        </p:spPr>
      </p:pic>
    </p:spTree>
    <p:extLst>
      <p:ext uri="{BB962C8B-B14F-4D97-AF65-F5344CB8AC3E}">
        <p14:creationId xmlns:p14="http://schemas.microsoft.com/office/powerpoint/2010/main" val="35639491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825DAF-A3E2-DF42-95AB-F39C889F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8788"/>
          </a:xfrm>
        </p:spPr>
        <p:txBody>
          <a:bodyPr>
            <a:normAutofit/>
          </a:bodyPr>
          <a:lstStyle/>
          <a:p>
            <a:pPr algn="l"/>
            <a:r>
              <a:rPr lang="en-US" altLang="ja-JP" b="1" dirty="0">
                <a:solidFill>
                  <a:srgbClr val="000090"/>
                </a:solidFill>
                <a:latin typeface="Comic Sans MS"/>
                <a:cs typeface="Comic Sans MS"/>
              </a:rPr>
              <a:t>Feed down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CA9B292-9C5D-6441-9F6F-E3D08BFF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A356A22-D107-824E-A4B6-BC9FAAF3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52</a:t>
            </a:fld>
            <a:endParaRPr kumimoji="1" lang="ja-JP" altLang="en-US"/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83F1BDD3-86B9-5846-B3DE-AFE59C4CE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500" y="2161381"/>
            <a:ext cx="5969000" cy="3403600"/>
          </a:xfrm>
        </p:spPr>
      </p:pic>
    </p:spTree>
    <p:extLst>
      <p:ext uri="{BB962C8B-B14F-4D97-AF65-F5344CB8AC3E}">
        <p14:creationId xmlns:p14="http://schemas.microsoft.com/office/powerpoint/2010/main" val="18106752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825DAF-A3E2-DF42-95AB-F39C889F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8788"/>
          </a:xfrm>
        </p:spPr>
        <p:txBody>
          <a:bodyPr>
            <a:normAutofit/>
          </a:bodyPr>
          <a:lstStyle/>
          <a:p>
            <a:pPr algn="l"/>
            <a:r>
              <a:rPr lang="en-US" altLang="ja-JP" b="1" dirty="0">
                <a:solidFill>
                  <a:srgbClr val="000090"/>
                </a:solidFill>
                <a:latin typeface="Comic Sans MS"/>
                <a:cs typeface="Comic Sans MS"/>
              </a:rPr>
              <a:t>Feed down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CA9B292-9C5D-6441-9F6F-E3D08BFF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A356A22-D107-824E-A4B6-BC9FAAF3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53</a:t>
            </a:fld>
            <a:endParaRPr kumimoji="1" lang="ja-JP" altLang="en-US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BEC58FB9-EB1D-A842-A44E-3CD7ABF68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500" y="1413185"/>
            <a:ext cx="5969000" cy="2514600"/>
          </a:xfr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042A913-3D5D-B24C-A69D-A5B12BDE3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074335"/>
            <a:ext cx="596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762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224F95E-7F9F-724E-A7CB-4BC4F329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95F2CC0-08FF-E64A-BADB-678B3630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54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9E9EF67-56BB-1240-BB85-D72F46A57094}"/>
              </a:ext>
            </a:extLst>
          </p:cNvPr>
          <p:cNvSpPr/>
          <p:nvPr/>
        </p:nvSpPr>
        <p:spPr>
          <a:xfrm>
            <a:off x="1114665" y="2598003"/>
            <a:ext cx="6914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800" b="1" dirty="0">
                <a:solidFill>
                  <a:srgbClr val="011893"/>
                </a:solidFill>
                <a:latin typeface="Comic Sans MS" panose="030F0902030302020204" pitchFamily="66" charset="0"/>
              </a:rPr>
              <a:t>Direct production cross sections</a:t>
            </a:r>
            <a:endParaRPr lang="ja-JP" altLang="en-US" sz="4800" b="1">
              <a:solidFill>
                <a:srgbClr val="011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594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825DAF-A3E2-DF42-95AB-F39C889F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8788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solidFill>
                  <a:srgbClr val="011893"/>
                </a:solidFill>
                <a:latin typeface="Comic Sans MS" panose="030F0902030302020204" pitchFamily="66" charset="0"/>
              </a:rPr>
              <a:t>Direct production cross sections</a:t>
            </a:r>
            <a:endParaRPr lang="ja-JP" altLang="en-US" b="1">
              <a:solidFill>
                <a:srgbClr val="011893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CA9B292-9C5D-6441-9F6F-E3D08BFF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A356A22-D107-824E-A4B6-BC9FAAF3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55</a:t>
            </a:fld>
            <a:endParaRPr kumimoji="1" lang="ja-JP" altLang="en-US"/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3296263E-1FA8-9549-A0FA-65B7A21CC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01270"/>
            <a:ext cx="8229600" cy="2585709"/>
          </a:xfr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A9343BD-D3B1-B449-B925-777A40EC3A8D}"/>
              </a:ext>
            </a:extLst>
          </p:cNvPr>
          <p:cNvSpPr txBox="1"/>
          <p:nvPr/>
        </p:nvSpPr>
        <p:spPr>
          <a:xfrm>
            <a:off x="559904" y="1574197"/>
            <a:ext cx="5679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Comic Sans MS" panose="030F0902030302020204" pitchFamily="66" charset="0"/>
              </a:rPr>
              <a:t>Feed-downs are subtracted. </a:t>
            </a:r>
            <a:endParaRPr kumimoji="1" lang="ja-JP" altLang="en-US" sz="320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647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825DAF-A3E2-DF42-95AB-F39C889F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8788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solidFill>
                  <a:srgbClr val="011893"/>
                </a:solidFill>
                <a:latin typeface="Comic Sans MS" panose="030F0902030302020204" pitchFamily="66" charset="0"/>
              </a:rPr>
              <a:t>Direct production cross sections</a:t>
            </a:r>
            <a:endParaRPr lang="ja-JP" altLang="en-US" b="1">
              <a:solidFill>
                <a:srgbClr val="011893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CA9B292-9C5D-6441-9F6F-E3D08BFF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A356A22-D107-824E-A4B6-BC9FAAF3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56</a:t>
            </a:fld>
            <a:endParaRPr kumimoji="1" lang="ja-JP" altLang="en-US"/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EF8002D5-923E-DC49-A45E-9850520BB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28995"/>
            <a:ext cx="4114800" cy="4114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C42CCFC-E193-BE4F-BA86-335499940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76" y="1728995"/>
            <a:ext cx="4191969" cy="419196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41024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C59D60-AF80-484D-B69F-39A9171B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875"/>
          </a:xfrm>
        </p:spPr>
        <p:txBody>
          <a:bodyPr/>
          <a:lstStyle/>
          <a:p>
            <a:pPr algn="l"/>
            <a:r>
              <a:rPr kumimoji="1" lang="en-US" altLang="ja-JP" dirty="0">
                <a:solidFill>
                  <a:srgbClr val="011893"/>
                </a:solidFill>
                <a:latin typeface="Comic Sans MS" panose="030F0902030302020204" pitchFamily="66" charset="0"/>
              </a:rPr>
              <a:t>Hyperon results</a:t>
            </a:r>
            <a:endParaRPr kumimoji="1" lang="ja-JP" altLang="en-US">
              <a:solidFill>
                <a:srgbClr val="011893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DC5FFD41-2276-8946-8659-B169C7B9D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1417637"/>
            <a:ext cx="5562600" cy="4944533"/>
          </a:xfr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2825BA3-3186-904C-B756-09920B19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7F0F31F-EA8E-004B-AF35-C44294C4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57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CDB62E6-E1C1-FD4C-957C-94525BA070C5}"/>
              </a:ext>
            </a:extLst>
          </p:cNvPr>
          <p:cNvSpPr txBox="1"/>
          <p:nvPr/>
        </p:nvSpPr>
        <p:spPr>
          <a:xfrm>
            <a:off x="342900" y="1517027"/>
            <a:ext cx="2895600" cy="121058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ヒラギノ角ゴ ProN W3"/>
              </a:rPr>
              <a:t>Fit with a</a:t>
            </a:r>
            <a:r>
              <a:rPr kumimoji="0" lang="en-US" altLang="ja-JP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ヒラギノ角ゴ ProN W3"/>
              </a:rPr>
              <a:t>0</a:t>
            </a:r>
            <a:r>
              <a:rPr kumimoji="0" lang="en-US" altLang="ja-JP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ヒラギノ角ゴ ProN W3"/>
              </a:rPr>
              <a:t>exp(a</a:t>
            </a:r>
            <a:r>
              <a:rPr kumimoji="0" lang="en-US" altLang="ja-JP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ヒラギノ角ゴ ProN W3"/>
              </a:rPr>
              <a:t>1</a:t>
            </a:r>
            <a:r>
              <a:rPr kumimoji="0" lang="en-US" altLang="ja-JP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ヒラギノ角ゴ ProN W3"/>
              </a:rPr>
              <a:t>m),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ヒラギノ角ゴ ProN W3"/>
              </a:rPr>
              <a:t>Slope parameter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2400" dirty="0">
                <a:latin typeface="+mj-lt"/>
              </a:rPr>
              <a:t>-7.3± 0.3  (GeV/c</a:t>
            </a:r>
            <a:r>
              <a:rPr lang="en-US" altLang="ja-JP" sz="2400" baseline="30000" dirty="0">
                <a:latin typeface="+mj-lt"/>
              </a:rPr>
              <a:t>2</a:t>
            </a:r>
            <a:r>
              <a:rPr lang="en-US" altLang="ja-JP" sz="2400" dirty="0">
                <a:latin typeface="+mj-lt"/>
              </a:rPr>
              <a:t>)</a:t>
            </a:r>
            <a:r>
              <a:rPr lang="en-US" altLang="ja-JP" sz="2400" baseline="30000" dirty="0">
                <a:latin typeface="+mj-lt"/>
              </a:rPr>
              <a:t>-1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1FB45E37-2A5F-BE4F-8C0D-18000A2B52CB}"/>
              </a:ext>
            </a:extLst>
          </p:cNvPr>
          <p:cNvCxnSpPr/>
          <p:nvPr/>
        </p:nvCxnSpPr>
        <p:spPr>
          <a:xfrm>
            <a:off x="3299791" y="2107096"/>
            <a:ext cx="795131" cy="178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41B6709-ED43-8D4F-BA52-EDA67E37DBA5}"/>
              </a:ext>
            </a:extLst>
          </p:cNvPr>
          <p:cNvSpPr txBox="1"/>
          <p:nvPr/>
        </p:nvSpPr>
        <p:spPr>
          <a:xfrm>
            <a:off x="138475" y="4441554"/>
            <a:ext cx="3190150" cy="84125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2400" dirty="0"/>
              <a:t>Exponential</a:t>
            </a:r>
            <a:r>
              <a:rPr kumimoji="0" lang="en-US" altLang="ja-JP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ヒラギノ角ゴ ProN W3"/>
              </a:rPr>
              <a:t> with</a:t>
            </a:r>
            <a:r>
              <a:rPr kumimoji="0" lang="en-US" altLang="ja-JP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ヒラギノ角ゴ ProN W3"/>
              </a:rPr>
              <a:t> same </a:t>
            </a:r>
            <a:r>
              <a:rPr kumimoji="0" lang="en-US" altLang="ja-JP" sz="24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ヒラギノ角ゴ ProN W3"/>
              </a:rPr>
              <a:t>slope </a:t>
            </a:r>
            <a:r>
              <a:rPr lang="en-US" altLang="ja-JP" sz="2400"/>
              <a:t>of</a:t>
            </a:r>
            <a:r>
              <a:rPr kumimoji="0" lang="en-US" altLang="ja-JP" sz="24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ヒラギノ角ゴ ProN W3"/>
              </a:rPr>
              <a:t> </a:t>
            </a:r>
            <a:r>
              <a:rPr kumimoji="0" lang="en-US" altLang="ja-JP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ヒラギノ角ゴ ProN W3"/>
              </a:rPr>
              <a:t>S=-1</a:t>
            </a:r>
            <a:endParaRPr kumimoji="0" lang="ja-JP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ヒラギノ角ゴ ProN W3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0DB11257-37C7-5348-8FAC-C0CB66F6FAA2}"/>
              </a:ext>
            </a:extLst>
          </p:cNvPr>
          <p:cNvCxnSpPr/>
          <p:nvPr/>
        </p:nvCxnSpPr>
        <p:spPr>
          <a:xfrm flipV="1">
            <a:off x="3299791" y="4121354"/>
            <a:ext cx="3253409" cy="7289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2405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C59D60-AF80-484D-B69F-39A9171B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875"/>
          </a:xfrm>
        </p:spPr>
        <p:txBody>
          <a:bodyPr/>
          <a:lstStyle/>
          <a:p>
            <a:pPr algn="l"/>
            <a:r>
              <a:rPr kumimoji="1" lang="en-US" altLang="ja-JP" dirty="0">
                <a:solidFill>
                  <a:srgbClr val="011893"/>
                </a:solidFill>
                <a:latin typeface="Comic Sans MS" panose="030F0902030302020204" pitchFamily="66" charset="0"/>
              </a:rPr>
              <a:t>Hyperon results</a:t>
            </a:r>
            <a:endParaRPr kumimoji="1" lang="ja-JP" altLang="en-US">
              <a:solidFill>
                <a:srgbClr val="011893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DC5FFD41-2276-8946-8659-B169C7B9D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578" y="1594379"/>
            <a:ext cx="5562600" cy="4944533"/>
          </a:xfr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2825BA3-3186-904C-B756-09920B19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7F0F31F-EA8E-004B-AF35-C44294C4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58</a:t>
            </a:fld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BB342E-5D28-9F41-A2E3-EF8E40B03414}"/>
              </a:ext>
            </a:extLst>
          </p:cNvPr>
          <p:cNvSpPr txBox="1"/>
          <p:nvPr/>
        </p:nvSpPr>
        <p:spPr>
          <a:xfrm>
            <a:off x="3274227" y="1121524"/>
            <a:ext cx="4351268" cy="1149033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indent="0"/>
            <a:r>
              <a:rPr kumimoji="0" lang="en-US" altLang="ja-JP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902030302020204" pitchFamily="66" charset="0"/>
                <a:sym typeface="ヒラギノ角ゴ ProN W3"/>
              </a:rPr>
              <a:t>No enhancement</a:t>
            </a:r>
          </a:p>
          <a:p>
            <a:pPr lvl="1" indent="0"/>
            <a:r>
              <a:rPr lang="en-US" altLang="ja-JP" sz="2000" dirty="0" err="1">
                <a:latin typeface="Comic Sans MS" panose="030F0902030302020204" pitchFamily="66" charset="0"/>
                <a:ea typeface="Avenir Next" charset="0"/>
                <a:cs typeface="Avenir Next" charset="0"/>
              </a:rPr>
              <a:t>Note:inclusive</a:t>
            </a:r>
            <a:r>
              <a:rPr lang="en-US" altLang="ja-JP" sz="2000" dirty="0">
                <a:latin typeface="Comic Sans MS" panose="030F0902030302020204" pitchFamily="66" charset="0"/>
                <a:ea typeface="Avenir Next" charset="0"/>
                <a:cs typeface="Avenir Next" charset="0"/>
              </a:rPr>
              <a:t> cross sections are consistent with ARGUS.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503650F5-DC63-EE40-9D5C-2C90D071EC7A}"/>
              </a:ext>
            </a:extLst>
          </p:cNvPr>
          <p:cNvCxnSpPr>
            <a:cxnSpLocks/>
          </p:cNvCxnSpPr>
          <p:nvPr/>
        </p:nvCxnSpPr>
        <p:spPr>
          <a:xfrm flipH="1">
            <a:off x="2361383" y="1411816"/>
            <a:ext cx="912844" cy="105081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F2F1FA5-FEE6-3F4B-B299-4E2F851A8AA6}"/>
              </a:ext>
            </a:extLst>
          </p:cNvPr>
          <p:cNvCxnSpPr>
            <a:cxnSpLocks/>
          </p:cNvCxnSpPr>
          <p:nvPr/>
        </p:nvCxnSpPr>
        <p:spPr>
          <a:xfrm>
            <a:off x="5007713" y="2270557"/>
            <a:ext cx="0" cy="179044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3E89AF-1E8A-D747-A64C-B02998A03647}"/>
              </a:ext>
            </a:extLst>
          </p:cNvPr>
          <p:cNvSpPr txBox="1"/>
          <p:nvPr/>
        </p:nvSpPr>
        <p:spPr>
          <a:xfrm>
            <a:off x="27938" y="4522601"/>
            <a:ext cx="3810940" cy="1210588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indent="0"/>
            <a:r>
              <a:rPr lang="en-US" altLang="ja-JP" sz="24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Decuplet</a:t>
            </a:r>
            <a:r>
              <a:rPr lang="en-US" altLang="ja-JP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Suppression</a:t>
            </a:r>
          </a:p>
          <a:p>
            <a:pPr lvl="1" indent="0"/>
            <a:r>
              <a:rPr lang="en-US" altLang="ja-JP" sz="2400" dirty="0">
                <a:latin typeface="Comic Sans MS" panose="030F0902030302020204" pitchFamily="66" charset="0"/>
                <a:ea typeface="Avenir Next" charset="0"/>
                <a:cs typeface="Avenir Next" charset="0"/>
              </a:rPr>
              <a:t>spin=1 diquark in </a:t>
            </a:r>
            <a:br>
              <a:rPr lang="en-US" altLang="ja-JP" sz="2400" dirty="0">
                <a:latin typeface="Comic Sans MS" panose="030F0902030302020204" pitchFamily="66" charset="0"/>
                <a:ea typeface="Avenir Next" charset="0"/>
                <a:cs typeface="Avenir Next" charset="0"/>
              </a:rPr>
            </a:br>
            <a:r>
              <a:rPr lang="en-US" altLang="ja-JP" sz="2400" dirty="0" err="1">
                <a:latin typeface="Comic Sans MS" panose="030F0902030302020204" pitchFamily="66" charset="0"/>
                <a:ea typeface="Avenir Next" charset="0"/>
                <a:cs typeface="Avenir Next" charset="0"/>
              </a:rPr>
              <a:t>decuplet</a:t>
            </a:r>
            <a:r>
              <a:rPr lang="en-US" altLang="ja-JP" sz="2400" dirty="0">
                <a:latin typeface="Comic Sans MS" panose="030F0902030302020204" pitchFamily="66" charset="0"/>
                <a:ea typeface="Avenir Next" charset="0"/>
                <a:cs typeface="Avenir Next" charset="0"/>
              </a:rPr>
              <a:t> members?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ED323D1-986A-EE45-A956-8DC5417860E5}"/>
              </a:ext>
            </a:extLst>
          </p:cNvPr>
          <p:cNvCxnSpPr/>
          <p:nvPr/>
        </p:nvCxnSpPr>
        <p:spPr>
          <a:xfrm flipV="1">
            <a:off x="3616570" y="3967462"/>
            <a:ext cx="377687" cy="49988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583764A-D2EE-0D43-B8AF-7028A35A9F4D}"/>
              </a:ext>
            </a:extLst>
          </p:cNvPr>
          <p:cNvCxnSpPr/>
          <p:nvPr/>
        </p:nvCxnSpPr>
        <p:spPr>
          <a:xfrm flipV="1">
            <a:off x="3838878" y="4757978"/>
            <a:ext cx="1168835" cy="17183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0F00003-4408-CD44-97A2-90E5FA15B1A3}"/>
              </a:ext>
            </a:extLst>
          </p:cNvPr>
          <p:cNvSpPr txBox="1"/>
          <p:nvPr/>
        </p:nvSpPr>
        <p:spPr>
          <a:xfrm>
            <a:off x="5449861" y="5829975"/>
            <a:ext cx="3515235" cy="533479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indent="0"/>
            <a:r>
              <a:rPr lang="en-US" altLang="ja-JP" sz="28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ss</a:t>
            </a:r>
            <a:r>
              <a:rPr lang="en-US" altLang="ja-JP" sz="2800" b="1" baseline="30000" dirty="0" err="1">
                <a:solidFill>
                  <a:srgbClr val="FF0000"/>
                </a:solidFill>
                <a:latin typeface="Comic Sans MS" panose="030F0902030302020204" pitchFamily="66" charset="0"/>
              </a:rPr>
              <a:t>bar</a:t>
            </a:r>
            <a:r>
              <a:rPr lang="en-US" altLang="ja-JP" sz="28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suppression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06D3C7AA-2CE3-5048-9ED2-87E0CDF86DE6}"/>
              </a:ext>
            </a:extLst>
          </p:cNvPr>
          <p:cNvCxnSpPr/>
          <p:nvPr/>
        </p:nvCxnSpPr>
        <p:spPr>
          <a:xfrm flipH="1" flipV="1">
            <a:off x="6175513" y="5528316"/>
            <a:ext cx="755374" cy="23199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2404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C59D60-AF80-484D-B69F-39A9171B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875"/>
          </a:xfrm>
        </p:spPr>
        <p:txBody>
          <a:bodyPr/>
          <a:lstStyle/>
          <a:p>
            <a:pPr algn="l"/>
            <a:r>
              <a:rPr kumimoji="1" lang="en-US" altLang="ja-JP" dirty="0">
                <a:solidFill>
                  <a:srgbClr val="011893"/>
                </a:solidFill>
                <a:latin typeface="Comic Sans MS" panose="030F0902030302020204" pitchFamily="66" charset="0"/>
              </a:rPr>
              <a:t>Charmed baryon results</a:t>
            </a:r>
            <a:endParaRPr kumimoji="1" lang="ja-JP" altLang="en-US">
              <a:solidFill>
                <a:srgbClr val="011893"/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2825BA3-3186-904C-B756-09920B19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7F0F31F-EA8E-004B-AF35-C44294C4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59</a:t>
            </a:fld>
            <a:endParaRPr kumimoji="1" lang="ja-JP" altLang="en-US"/>
          </a:p>
        </p:txBody>
      </p:sp>
      <p:pic>
        <p:nvPicPr>
          <p:cNvPr id="14" name="コンテンツ プレースホルダー 13">
            <a:extLst>
              <a:ext uri="{FF2B5EF4-FFF2-40B4-BE49-F238E27FC236}">
                <a16:creationId xmlns:a16="http://schemas.microsoft.com/office/drawing/2014/main" id="{81749055-2A0A-474C-BF6A-483F6CB20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1044" y="1391478"/>
            <a:ext cx="5215756" cy="4964872"/>
          </a:xfrm>
        </p:spPr>
      </p:pic>
      <p:sp>
        <p:nvSpPr>
          <p:cNvPr id="12" name="コンテンツ プレースホルダー 5">
            <a:extLst>
              <a:ext uri="{FF2B5EF4-FFF2-40B4-BE49-F238E27FC236}">
                <a16:creationId xmlns:a16="http://schemas.microsoft.com/office/drawing/2014/main" id="{9BE65B2C-D9AC-2048-97DD-1C6EE57F62E1}"/>
              </a:ext>
            </a:extLst>
          </p:cNvPr>
          <p:cNvSpPr txBox="1">
            <a:spLocks/>
          </p:cNvSpPr>
          <p:nvPr/>
        </p:nvSpPr>
        <p:spPr>
          <a:xfrm>
            <a:off x="457200" y="299167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67E8AE7-20C8-AF4E-9D4C-C6A88D5406EE}"/>
              </a:ext>
            </a:extLst>
          </p:cNvPr>
          <p:cNvSpPr txBox="1"/>
          <p:nvPr/>
        </p:nvSpPr>
        <p:spPr>
          <a:xfrm>
            <a:off x="285981" y="2762151"/>
            <a:ext cx="3185063" cy="133369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ヒラギノ角ゴ ProN W3"/>
              </a:rPr>
              <a:t>Slope parameters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altLang="ja-JP" sz="2000" dirty="0">
                <a:latin typeface="+mj-lt"/>
              </a:rPr>
              <a:t>Λ</a:t>
            </a:r>
            <a:r>
              <a:rPr lang="en-US" altLang="ja-JP" sz="2000" baseline="-25000" dirty="0">
                <a:latin typeface="Comic Sans MS" panose="030F0902030302020204" pitchFamily="66" charset="0"/>
              </a:rPr>
              <a:t>c</a:t>
            </a:r>
            <a:r>
              <a:rPr lang="en-US" altLang="ja-JP" sz="2000" dirty="0">
                <a:latin typeface="Comic Sans MS" panose="030F0902030302020204" pitchFamily="66" charset="0"/>
              </a:rPr>
              <a:t> : -6.3± 0.5 (GeV/c</a:t>
            </a:r>
            <a:r>
              <a:rPr lang="en-US" altLang="ja-JP" sz="2000" baseline="30000" dirty="0">
                <a:latin typeface="Comic Sans MS" panose="030F0902030302020204" pitchFamily="66" charset="0"/>
              </a:rPr>
              <a:t>2</a:t>
            </a:r>
            <a:r>
              <a:rPr lang="en-US" altLang="ja-JP" sz="2000" dirty="0">
                <a:latin typeface="Comic Sans MS" panose="030F0902030302020204" pitchFamily="66" charset="0"/>
              </a:rPr>
              <a:t>)</a:t>
            </a:r>
            <a:r>
              <a:rPr lang="en-US" altLang="ja-JP" sz="2000" baseline="30000" dirty="0">
                <a:latin typeface="Comic Sans MS" panose="030F0902030302020204" pitchFamily="66" charset="0"/>
              </a:rPr>
              <a:t>-1</a:t>
            </a:r>
          </a:p>
          <a:p>
            <a:pPr algn="l"/>
            <a:r>
              <a:rPr lang="el-GR" altLang="ja-JP" sz="2000" dirty="0">
                <a:latin typeface="+mj-lt"/>
              </a:rPr>
              <a:t>Σ</a:t>
            </a:r>
            <a:r>
              <a:rPr lang="en-US" altLang="ja-JP" sz="2000" baseline="-25000" dirty="0">
                <a:latin typeface="Comic Sans MS" panose="030F0902030302020204" pitchFamily="66" charset="0"/>
              </a:rPr>
              <a:t>c </a:t>
            </a:r>
            <a:r>
              <a:rPr lang="en-US" altLang="ja-JP" sz="2000" dirty="0">
                <a:latin typeface="Comic Sans MS" panose="030F0902030302020204" pitchFamily="66" charset="0"/>
              </a:rPr>
              <a:t>: -5.8± 1.0  (GeV/c</a:t>
            </a:r>
            <a:r>
              <a:rPr lang="en-US" altLang="ja-JP" sz="2000" baseline="30000" dirty="0">
                <a:latin typeface="Comic Sans MS" panose="030F0902030302020204" pitchFamily="66" charset="0"/>
              </a:rPr>
              <a:t>2</a:t>
            </a:r>
            <a:r>
              <a:rPr lang="en-US" altLang="ja-JP" sz="2000" dirty="0">
                <a:latin typeface="Comic Sans MS" panose="030F0902030302020204" pitchFamily="66" charset="0"/>
              </a:rPr>
              <a:t>)</a:t>
            </a:r>
            <a:r>
              <a:rPr lang="en-US" altLang="ja-JP" sz="2000" baseline="30000" dirty="0">
                <a:latin typeface="Comic Sans MS" panose="030F0902030302020204" pitchFamily="66" charset="0"/>
              </a:rPr>
              <a:t>-1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2000" dirty="0">
                <a:latin typeface="Comic Sans MS" panose="030F0902030302020204" pitchFamily="66" charset="0"/>
              </a:rPr>
              <a:t>consistent</a:t>
            </a:r>
            <a:endParaRPr kumimoji="0" lang="ja-JP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ヒラギノ角ゴ ProN W3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AD344F40-EA31-CA4E-91F7-42CAE3560E74}"/>
              </a:ext>
            </a:extLst>
          </p:cNvPr>
          <p:cNvCxnSpPr/>
          <p:nvPr/>
        </p:nvCxnSpPr>
        <p:spPr>
          <a:xfrm flipV="1">
            <a:off x="3935895" y="2822713"/>
            <a:ext cx="1133062" cy="168965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BC358EB-5208-614B-A3DE-C00E54E7BD08}"/>
              </a:ext>
            </a:extLst>
          </p:cNvPr>
          <p:cNvCxnSpPr/>
          <p:nvPr/>
        </p:nvCxnSpPr>
        <p:spPr>
          <a:xfrm flipV="1">
            <a:off x="3935895" y="3697357"/>
            <a:ext cx="1311966" cy="176557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6953724-B73E-444A-BB83-1C28264A60A1}"/>
              </a:ext>
            </a:extLst>
          </p:cNvPr>
          <p:cNvSpPr/>
          <p:nvPr/>
        </p:nvSpPr>
        <p:spPr>
          <a:xfrm>
            <a:off x="261258" y="4422913"/>
            <a:ext cx="4310742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60000">
              <a:spcBef>
                <a:spcPts val="1000"/>
              </a:spcBef>
            </a:pPr>
            <a:r>
              <a:rPr lang="en-US" altLang="ja-JP" sz="2400" dirty="0">
                <a:solidFill>
                  <a:srgbClr val="FF0000"/>
                </a:solidFill>
                <a:latin typeface="Comic Sans MS" panose="030F0902030302020204" pitchFamily="66" charset="0"/>
                <a:ea typeface="MS UI Gothic" charset="0"/>
                <a:cs typeface="MS UI Gothic" charset="0"/>
              </a:rPr>
              <a:t>Suppression for </a:t>
            </a:r>
            <a:r>
              <a:rPr lang="el-GR" altLang="ja-JP" sz="2400" dirty="0">
                <a:solidFill>
                  <a:srgbClr val="FF0000"/>
                </a:solidFill>
                <a:latin typeface="+mj-lt"/>
                <a:ea typeface="MS UI Gothic" charset="0"/>
                <a:cs typeface="MS UI Gothic" charset="0"/>
              </a:rPr>
              <a:t>Σ</a:t>
            </a:r>
            <a:r>
              <a:rPr lang="en-US" altLang="ja-JP" sz="2400" baseline="-25000" dirty="0">
                <a:solidFill>
                  <a:srgbClr val="FF0000"/>
                </a:solidFill>
                <a:latin typeface="Comic Sans MS" panose="030F0902030302020204" pitchFamily="66" charset="0"/>
                <a:ea typeface="MS UI Gothic" charset="0"/>
                <a:cs typeface="MS UI Gothic" charset="0"/>
              </a:rPr>
              <a:t>c</a:t>
            </a:r>
            <a:r>
              <a:rPr lang="en-US" altLang="ja-JP" sz="2400" dirty="0">
                <a:solidFill>
                  <a:srgbClr val="FF0000"/>
                </a:solidFill>
                <a:latin typeface="Comic Sans MS" panose="030F0902030302020204" pitchFamily="66" charset="0"/>
                <a:ea typeface="MS UI Gothic" charset="0"/>
                <a:cs typeface="MS UI Gothic" charset="0"/>
              </a:rPr>
              <a:t> family by the factor of ~3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02A22CC-30B5-934A-912F-F78DF40A9010}"/>
                  </a:ext>
                </a:extLst>
              </p:cNvPr>
              <p:cNvSpPr txBox="1"/>
              <p:nvPr/>
            </p:nvSpPr>
            <p:spPr>
              <a:xfrm>
                <a:off x="352608" y="5861498"/>
                <a:ext cx="3366563" cy="410369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2800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ja-JP" sz="2000" dirty="0"/>
                  <a:t>Belle, PRL 94, 12202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02A22CC-30B5-934A-912F-F78DF40A9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08" y="5861498"/>
                <a:ext cx="3366563" cy="410369"/>
              </a:xfrm>
              <a:prstGeom prst="rect">
                <a:avLst/>
              </a:prstGeom>
              <a:blipFill>
                <a:blip r:embed="rId3"/>
                <a:stretch>
                  <a:fillRect l="-1124" t="-5882" r="-1498" b="-20588"/>
                </a:stretch>
              </a:blipFill>
              <a:ln w="12700" cap="flat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05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creenshot2019-09-19 16.16.12.png" descr="screenshot2019-09-19 16.16.12.png">
            <a:extLst>
              <a:ext uri="{FF2B5EF4-FFF2-40B4-BE49-F238E27FC236}">
                <a16:creationId xmlns:a16="http://schemas.microsoft.com/office/drawing/2014/main" id="{F943A510-9089-9041-938D-CFD41F2F4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37" y="630823"/>
            <a:ext cx="5117471" cy="51621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楕円">
            <a:extLst>
              <a:ext uri="{FF2B5EF4-FFF2-40B4-BE49-F238E27FC236}">
                <a16:creationId xmlns:a16="http://schemas.microsoft.com/office/drawing/2014/main" id="{EE621F81-E8CA-F647-A2F0-89DEFD5187A1}"/>
              </a:ext>
            </a:extLst>
          </p:cNvPr>
          <p:cNvSpPr/>
          <p:nvPr/>
        </p:nvSpPr>
        <p:spPr>
          <a:xfrm>
            <a:off x="3441031" y="2041190"/>
            <a:ext cx="481263" cy="497449"/>
          </a:xfrm>
          <a:prstGeom prst="ellipse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7"/>
          </a:p>
        </p:txBody>
      </p:sp>
      <p:sp>
        <p:nvSpPr>
          <p:cNvPr id="9" name="楕円">
            <a:extLst>
              <a:ext uri="{FF2B5EF4-FFF2-40B4-BE49-F238E27FC236}">
                <a16:creationId xmlns:a16="http://schemas.microsoft.com/office/drawing/2014/main" id="{C636FE6A-8A87-D846-A8D7-2BAA72178CBC}"/>
              </a:ext>
            </a:extLst>
          </p:cNvPr>
          <p:cNvSpPr/>
          <p:nvPr/>
        </p:nvSpPr>
        <p:spPr>
          <a:xfrm>
            <a:off x="4216072" y="2966213"/>
            <a:ext cx="989592" cy="434187"/>
          </a:xfrm>
          <a:prstGeom prst="ellipse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7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438DEAD-5CCE-7E4F-964B-0FEE4B84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D97166E-0676-8646-8BE2-9C6D2733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E14D4822-B9D5-3B48-B481-EFAC5E582F96}"/>
                  </a:ext>
                </a:extLst>
              </p:cNvPr>
              <p:cNvSpPr/>
              <p:nvPr/>
            </p:nvSpPr>
            <p:spPr>
              <a:xfrm>
                <a:off x="5658931" y="1073387"/>
                <a:ext cx="3726749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 sz="3000">
                    <a:latin typeface="Arial"/>
                    <a:ea typeface="Arial"/>
                    <a:cs typeface="Arial"/>
                    <a:sym typeface="Arial"/>
                  </a:defRP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0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l-GR" altLang="ja-JP" dirty="0"/>
                  <a:t> </a:t>
                </a:r>
                <a:r>
                  <a:rPr lang="en-US" altLang="ja-JP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0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altLang="ja-JP" sz="2000" i="1">
                        <a:latin typeface="Cambria Math" panose="02040503050406030204" pitchFamily="18" charset="0"/>
                      </a:rPr>
                      <m:t>(1520)</m:t>
                    </m:r>
                  </m:oMath>
                </a14:m>
                <a:r>
                  <a:rPr lang="el-GR" altLang="ja-JP" dirty="0"/>
                  <a:t>’</a:t>
                </a:r>
                <a:r>
                  <a:rPr lang="en-US" altLang="ja-JP" dirty="0"/>
                  <a:t>s production rates </a:t>
                </a:r>
              </a:p>
              <a:p>
                <a:pPr>
                  <a:defRPr sz="3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altLang="ja-JP" dirty="0"/>
                  <a:t>are higher than others.</a:t>
                </a:r>
                <a:br>
                  <a:rPr lang="en-US" altLang="ja-JP" dirty="0"/>
                </a:br>
                <a:endParaRPr lang="en-US" altLang="ja-JP" dirty="0"/>
              </a:p>
              <a:p>
                <a:pPr>
                  <a:defRPr sz="3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altLang="ja-JP" dirty="0"/>
                  <a:t>Good diquarks are easier to produce?</a:t>
                </a: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E14D4822-B9D5-3B48-B481-EFAC5E582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931" y="1073387"/>
                <a:ext cx="3726749" cy="3323987"/>
              </a:xfrm>
              <a:prstGeom prst="rect">
                <a:avLst/>
              </a:prstGeom>
              <a:blipFill>
                <a:blip r:embed="rId3"/>
                <a:stretch>
                  <a:fillRect l="-3741" t="-2290" b="-45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746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224F95E-7F9F-724E-A7CB-4BC4F329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95F2CC0-08FF-E64A-BADB-678B3630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60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9E9EF67-56BB-1240-BB85-D72F46A57094}"/>
              </a:ext>
            </a:extLst>
          </p:cNvPr>
          <p:cNvSpPr/>
          <p:nvPr/>
        </p:nvSpPr>
        <p:spPr>
          <a:xfrm>
            <a:off x="935019" y="2598003"/>
            <a:ext cx="7273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800" b="1" dirty="0">
                <a:solidFill>
                  <a:srgbClr val="011893"/>
                </a:solidFill>
                <a:latin typeface="Comic Sans MS" panose="030F0902030302020204" pitchFamily="66" charset="0"/>
              </a:rPr>
              <a:t>Discussion and summary</a:t>
            </a:r>
            <a:endParaRPr lang="ja-JP" altLang="en-US" sz="4800" b="1">
              <a:solidFill>
                <a:srgbClr val="011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4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B27FA2-E2EB-F745-B60F-AC15B1B9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9153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dirty="0">
                <a:solidFill>
                  <a:srgbClr val="011893"/>
                </a:solidFill>
                <a:latin typeface="Comic Sans MS" panose="030F0902030302020204" pitchFamily="66" charset="0"/>
              </a:rPr>
              <a:t>Discussion</a:t>
            </a:r>
            <a:endParaRPr kumimoji="1" lang="ja-JP" altLang="en-US">
              <a:solidFill>
                <a:srgbClr val="011893"/>
              </a:solidFill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E54134-2DB7-4D4C-B9B3-F686F2EA73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608" y="1423508"/>
                <a:ext cx="5880559" cy="4203894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>
                    <a:latin typeface="Comic Sans MS" panose="030F0902030302020204" pitchFamily="66" charset="0"/>
                  </a:rPr>
                  <a:t>charmed baryons are produced mainly through</a:t>
                </a:r>
                <a:br>
                  <a:rPr lang="en-US" altLang="ja-JP" dirty="0">
                    <a:latin typeface="Comic Sans MS" panose="030F0902030302020204" pitchFamily="66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altLang="ja-JP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𝑑𝑖𝑞𝑢𝑎𝑟𝑘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𝑎𝑛𝑡𝑖𝑑𝑖𝑞𝑢𝑎𝑟𝑘</m:t>
                        </m:r>
                      </m:e>
                    </m:d>
                  </m:oMath>
                </a14:m>
                <a:br>
                  <a:rPr kumimoji="1" lang="en-US" altLang="ja-JP" dirty="0">
                    <a:latin typeface="Comic Sans MS" panose="030F0902030302020204" pitchFamily="66" charset="0"/>
                  </a:rPr>
                </a:br>
                <a:endParaRPr kumimoji="1" lang="en-US" altLang="ja-JP" dirty="0">
                  <a:latin typeface="Comic Sans MS" panose="030F0902030302020204" pitchFamily="66" charset="0"/>
                </a:endParaRPr>
              </a:p>
              <a:p>
                <a:r>
                  <a:rPr lang="en-US" altLang="ja-JP" dirty="0">
                    <a:latin typeface="Comic Sans MS" panose="030F0902030302020204" pitchFamily="66" charset="0"/>
                  </a:rPr>
                  <a:t>color string between c and c</a:t>
                </a:r>
                <a:r>
                  <a:rPr lang="en-US" altLang="ja-JP" baseline="30000" dirty="0">
                    <a:latin typeface="Comic Sans MS" panose="030F0902030302020204" pitchFamily="66" charset="0"/>
                  </a:rPr>
                  <a:t>bar</a:t>
                </a:r>
                <a:r>
                  <a:rPr lang="en-US" altLang="ja-JP" dirty="0">
                    <a:latin typeface="Comic Sans MS" panose="030F0902030302020204" pitchFamily="66" charset="0"/>
                  </a:rPr>
                  <a:t> breaks with </a:t>
                </a:r>
                <a:r>
                  <a:rPr lang="en-US" altLang="ja-JP" dirty="0" err="1">
                    <a:latin typeface="Comic Sans MS" panose="030F0902030302020204" pitchFamily="66" charset="0"/>
                  </a:rPr>
                  <a:t>qq</a:t>
                </a:r>
                <a:r>
                  <a:rPr lang="en-US" altLang="ja-JP" baseline="30000" dirty="0" err="1">
                    <a:latin typeface="Comic Sans MS" panose="030F0902030302020204" pitchFamily="66" charset="0"/>
                  </a:rPr>
                  <a:t>bar</a:t>
                </a:r>
                <a:r>
                  <a:rPr lang="en-US" altLang="ja-JP" dirty="0">
                    <a:latin typeface="Comic Sans MS" panose="030F0902030302020204" pitchFamily="66" charset="0"/>
                  </a:rPr>
                  <a:t> /diquark-antidiquark creations</a:t>
                </a:r>
              </a:p>
              <a:p>
                <a:pPr marL="0" indent="0">
                  <a:buNone/>
                </a:pPr>
                <a:endParaRPr kumimoji="1" lang="en-US" altLang="ja-JP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E54134-2DB7-4D4C-B9B3-F686F2EA7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608" y="1423508"/>
                <a:ext cx="5880559" cy="4203894"/>
              </a:xfrm>
              <a:blipFill>
                <a:blip r:embed="rId2"/>
                <a:stretch>
                  <a:fillRect l="-2592" t="-1506" r="-648" b="-18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DAFACAF-5AD1-8244-B340-1BCCE7A5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337FE1-FAAC-DB42-8714-0E85F71E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61</a:t>
            </a:fld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8C36FAFC-2C0D-6446-A0F8-98CA6F827287}"/>
              </a:ext>
            </a:extLst>
          </p:cNvPr>
          <p:cNvGrpSpPr/>
          <p:nvPr/>
        </p:nvGrpSpPr>
        <p:grpSpPr>
          <a:xfrm>
            <a:off x="5133975" y="538834"/>
            <a:ext cx="3679970" cy="2097491"/>
            <a:chOff x="5414533" y="732066"/>
            <a:chExt cx="3679970" cy="2097491"/>
          </a:xfrm>
        </p:grpSpPr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D7B78632-1EED-514B-8C39-EFF925292F04}"/>
                </a:ext>
              </a:extLst>
            </p:cNvPr>
            <p:cNvCxnSpPr/>
            <p:nvPr/>
          </p:nvCxnSpPr>
          <p:spPr bwMode="auto">
            <a:xfrm flipH="1">
              <a:off x="7471450" y="1752997"/>
              <a:ext cx="1623053" cy="0"/>
            </a:xfrm>
            <a:prstGeom prst="straightConnector1">
              <a:avLst/>
            </a:prstGeom>
            <a:ln w="57150">
              <a:gradFill flip="none" rotWithShape="1">
                <a:gsLst>
                  <a:gs pos="96000">
                    <a:schemeClr val="accent1"/>
                  </a:gs>
                  <a:gs pos="9000">
                    <a:srgbClr val="FFFFFF"/>
                  </a:gs>
                </a:gsLst>
                <a:lin ang="0" scaled="1"/>
                <a:tileRect/>
              </a:gra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C4D84C9F-57CF-E142-8517-1FE18414A4B4}"/>
                </a:ext>
              </a:extLst>
            </p:cNvPr>
            <p:cNvCxnSpPr/>
            <p:nvPr/>
          </p:nvCxnSpPr>
          <p:spPr bwMode="auto">
            <a:xfrm>
              <a:off x="5414533" y="1752691"/>
              <a:ext cx="1772404" cy="8218"/>
            </a:xfrm>
            <a:prstGeom prst="straightConnector1">
              <a:avLst/>
            </a:prstGeom>
            <a:ln w="57150">
              <a:gradFill flip="none" rotWithShape="1">
                <a:gsLst>
                  <a:gs pos="96000">
                    <a:schemeClr val="accent1"/>
                  </a:gs>
                  <a:gs pos="9000">
                    <a:srgbClr val="FFFFFF"/>
                  </a:gs>
                </a:gsLst>
                <a:lin ang="0" scaled="1"/>
                <a:tileRect/>
              </a:gra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図形グループ 21">
              <a:extLst>
                <a:ext uri="{FF2B5EF4-FFF2-40B4-BE49-F238E27FC236}">
                  <a16:creationId xmlns:a16="http://schemas.microsoft.com/office/drawing/2014/main" id="{C3FD327C-C152-9043-A4A0-AA766519ECB0}"/>
                </a:ext>
              </a:extLst>
            </p:cNvPr>
            <p:cNvGrpSpPr>
              <a:grpSpLocks/>
            </p:cNvGrpSpPr>
            <p:nvPr/>
          </p:nvGrpSpPr>
          <p:grpSpPr bwMode="auto">
            <a:xfrm rot="11109835">
              <a:off x="7611141" y="732066"/>
              <a:ext cx="493630" cy="493630"/>
              <a:chOff x="5436096" y="4581128"/>
              <a:chExt cx="1368152" cy="1368152"/>
            </a:xfrm>
          </p:grpSpPr>
          <p:sp>
            <p:nvSpPr>
              <p:cNvPr id="53" name="円/楕円 52">
                <a:extLst>
                  <a:ext uri="{FF2B5EF4-FFF2-40B4-BE49-F238E27FC236}">
                    <a16:creationId xmlns:a16="http://schemas.microsoft.com/office/drawing/2014/main" id="{169B1F49-454B-E94B-8261-A060483D4695}"/>
                  </a:ext>
                </a:extLst>
              </p:cNvPr>
              <p:cNvSpPr/>
              <p:nvPr/>
            </p:nvSpPr>
            <p:spPr>
              <a:xfrm>
                <a:off x="5436096" y="4581128"/>
                <a:ext cx="1368152" cy="1368152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90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266"/>
              </a:p>
            </p:txBody>
          </p:sp>
          <p:sp>
            <p:nvSpPr>
              <p:cNvPr id="54" name="円/楕円 53">
                <a:extLst>
                  <a:ext uri="{FF2B5EF4-FFF2-40B4-BE49-F238E27FC236}">
                    <a16:creationId xmlns:a16="http://schemas.microsoft.com/office/drawing/2014/main" id="{A35251AB-EC9B-1D4B-92FB-0E70AD0B4F4C}"/>
                  </a:ext>
                </a:extLst>
              </p:cNvPr>
              <p:cNvSpPr/>
              <p:nvPr/>
            </p:nvSpPr>
            <p:spPr>
              <a:xfrm>
                <a:off x="6012160" y="4653136"/>
                <a:ext cx="648072" cy="6480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00009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266"/>
              </a:p>
            </p:txBody>
          </p:sp>
        </p:grpSp>
        <p:grpSp>
          <p:nvGrpSpPr>
            <p:cNvPr id="34" name="図形グループ 22">
              <a:extLst>
                <a:ext uri="{FF2B5EF4-FFF2-40B4-BE49-F238E27FC236}">
                  <a16:creationId xmlns:a16="http://schemas.microsoft.com/office/drawing/2014/main" id="{AFBB98D6-353C-D843-BE47-183370D7418F}"/>
                </a:ext>
              </a:extLst>
            </p:cNvPr>
            <p:cNvGrpSpPr>
              <a:grpSpLocks/>
            </p:cNvGrpSpPr>
            <p:nvPr/>
          </p:nvGrpSpPr>
          <p:grpSpPr bwMode="auto">
            <a:xfrm rot="17591085">
              <a:off x="6589681" y="2335927"/>
              <a:ext cx="493630" cy="493630"/>
              <a:chOff x="5436096" y="4581128"/>
              <a:chExt cx="1368152" cy="1368152"/>
            </a:xfrm>
          </p:grpSpPr>
          <p:sp>
            <p:nvSpPr>
              <p:cNvPr id="51" name="円/楕円 50">
                <a:extLst>
                  <a:ext uri="{FF2B5EF4-FFF2-40B4-BE49-F238E27FC236}">
                    <a16:creationId xmlns:a16="http://schemas.microsoft.com/office/drawing/2014/main" id="{FC9DA710-DFBE-414B-975C-DAAA3A3F3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6096" y="4581128"/>
                <a:ext cx="1368152" cy="1368152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ja-JP" altLang="en-US" sz="1266">
                  <a:solidFill>
                    <a:schemeClr val="lt1"/>
                  </a:solidFill>
                </a:endParaRPr>
              </a:p>
            </p:txBody>
          </p:sp>
          <p:sp>
            <p:nvSpPr>
              <p:cNvPr id="52" name="円/楕円 51">
                <a:extLst>
                  <a:ext uri="{FF2B5EF4-FFF2-40B4-BE49-F238E27FC236}">
                    <a16:creationId xmlns:a16="http://schemas.microsoft.com/office/drawing/2014/main" id="{A1714388-8BA2-4447-976B-ECC245727D4D}"/>
                  </a:ext>
                </a:extLst>
              </p:cNvPr>
              <p:cNvSpPr/>
              <p:nvPr/>
            </p:nvSpPr>
            <p:spPr>
              <a:xfrm>
                <a:off x="6012160" y="4653136"/>
                <a:ext cx="648072" cy="64807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266" dirty="0"/>
              </a:p>
            </p:txBody>
          </p:sp>
        </p:grp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A9C1C7BC-7F5E-CA46-ABF8-05A5E345247D}"/>
                </a:ext>
              </a:extLst>
            </p:cNvPr>
            <p:cNvCxnSpPr/>
            <p:nvPr/>
          </p:nvCxnSpPr>
          <p:spPr bwMode="auto">
            <a:xfrm flipV="1">
              <a:off x="7189269" y="1490056"/>
              <a:ext cx="319327" cy="494087"/>
            </a:xfrm>
            <a:prstGeom prst="straightConnector1">
              <a:avLst/>
            </a:prstGeom>
            <a:ln w="34925"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19200000" scaled="0"/>
                <a:tileRect/>
              </a:gra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82">
              <a:extLst>
                <a:ext uri="{FF2B5EF4-FFF2-40B4-BE49-F238E27FC236}">
                  <a16:creationId xmlns:a16="http://schemas.microsoft.com/office/drawing/2014/main" id="{70A3ABA0-3C41-6148-9BB8-F2389D73B1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5458" y="2327835"/>
              <a:ext cx="280846" cy="35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altLang="ja-JP" sz="1687" dirty="0"/>
                <a:t>c</a:t>
              </a:r>
              <a:endParaRPr lang="ja-JP" altLang="en-US" sz="1687" dirty="0"/>
            </a:p>
          </p:txBody>
        </p:sp>
        <p:sp>
          <p:nvSpPr>
            <p:cNvPr id="37" name="テキスト ボックス 83">
              <a:extLst>
                <a:ext uri="{FF2B5EF4-FFF2-40B4-BE49-F238E27FC236}">
                  <a16:creationId xmlns:a16="http://schemas.microsoft.com/office/drawing/2014/main" id="{3E0F46A4-6D0E-E745-A9ED-F02336C9C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0994" y="741601"/>
              <a:ext cx="280846" cy="35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altLang="ja-JP" sz="1687" dirty="0">
                  <a:solidFill>
                    <a:schemeClr val="bg1"/>
                  </a:solidFill>
                </a:rPr>
                <a:t>c</a:t>
              </a:r>
              <a:endParaRPr lang="ja-JP" altLang="en-US" sz="1687" dirty="0">
                <a:solidFill>
                  <a:schemeClr val="bg1"/>
                </a:solidFill>
              </a:endParaRPr>
            </a:p>
          </p:txBody>
        </p:sp>
        <p:sp>
          <p:nvSpPr>
            <p:cNvPr id="38" name="テキスト ボックス 8">
              <a:extLst>
                <a:ext uri="{FF2B5EF4-FFF2-40B4-BE49-F238E27FC236}">
                  <a16:creationId xmlns:a16="http://schemas.microsoft.com/office/drawing/2014/main" id="{28EA550C-7A88-EF4A-9FDE-D96BE2C6C7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7925" y="1243607"/>
              <a:ext cx="362600" cy="35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altLang="ja-JP" sz="1687" dirty="0"/>
                <a:t>e</a:t>
              </a:r>
              <a:r>
                <a:rPr lang="en-US" altLang="ja-JP" sz="1687" baseline="30000" dirty="0"/>
                <a:t>+</a:t>
              </a:r>
              <a:endParaRPr lang="ja-JP" altLang="en-US" sz="1687" baseline="30000" dirty="0"/>
            </a:p>
          </p:txBody>
        </p: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67890B8A-D529-764D-A441-63F2621192DD}"/>
                </a:ext>
              </a:extLst>
            </p:cNvPr>
            <p:cNvCxnSpPr/>
            <p:nvPr/>
          </p:nvCxnSpPr>
          <p:spPr bwMode="auto">
            <a:xfrm>
              <a:off x="7843385" y="837388"/>
              <a:ext cx="196107" cy="1"/>
            </a:xfrm>
            <a:prstGeom prst="line">
              <a:avLst/>
            </a:prstGeom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8">
              <a:extLst>
                <a:ext uri="{FF2B5EF4-FFF2-40B4-BE49-F238E27FC236}">
                  <a16:creationId xmlns:a16="http://schemas.microsoft.com/office/drawing/2014/main" id="{8770B387-F327-3F45-B43C-7FBE1C54D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9511" y="1243607"/>
              <a:ext cx="359394" cy="35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altLang="ja-JP" sz="1687" dirty="0"/>
                <a:t>e</a:t>
              </a:r>
              <a:r>
                <a:rPr lang="en-US" altLang="ja-JP" sz="1687" baseline="30000" dirty="0">
                  <a:latin typeface="Symbol" charset="2"/>
                  <a:cs typeface="Symbol" charset="2"/>
                </a:rPr>
                <a:t>-</a:t>
              </a:r>
              <a:endParaRPr lang="ja-JP" altLang="en-US" sz="1687" baseline="30000" dirty="0">
                <a:latin typeface="Symbol" charset="2"/>
                <a:cs typeface="Symbol" charset="2"/>
              </a:endParaRPr>
            </a:p>
          </p:txBody>
        </p:sp>
        <p:grpSp>
          <p:nvGrpSpPr>
            <p:cNvPr id="41" name="図形グループ 1">
              <a:extLst>
                <a:ext uri="{FF2B5EF4-FFF2-40B4-BE49-F238E27FC236}">
                  <a16:creationId xmlns:a16="http://schemas.microsoft.com/office/drawing/2014/main" id="{07744E96-051F-C84E-9DCD-85CD1DCB2D69}"/>
                </a:ext>
              </a:extLst>
            </p:cNvPr>
            <p:cNvGrpSpPr/>
            <p:nvPr/>
          </p:nvGrpSpPr>
          <p:grpSpPr>
            <a:xfrm>
              <a:off x="7435180" y="1239829"/>
              <a:ext cx="293261" cy="289183"/>
              <a:chOff x="10815539" y="2891809"/>
              <a:chExt cx="1086500" cy="1071390"/>
            </a:xfrm>
          </p:grpSpPr>
          <p:sp>
            <p:nvSpPr>
              <p:cNvPr id="49" name="円/楕円 48">
                <a:extLst>
                  <a:ext uri="{FF2B5EF4-FFF2-40B4-BE49-F238E27FC236}">
                    <a16:creationId xmlns:a16="http://schemas.microsoft.com/office/drawing/2014/main" id="{59F4F3D5-652E-3849-A8D7-9EFA028A198B}"/>
                  </a:ext>
                </a:extLst>
              </p:cNvPr>
              <p:cNvSpPr/>
              <p:nvPr/>
            </p:nvSpPr>
            <p:spPr bwMode="auto">
              <a:xfrm rot="17100000">
                <a:off x="10823094" y="2884254"/>
                <a:ext cx="1071390" cy="10865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266" dirty="0"/>
              </a:p>
            </p:txBody>
          </p:sp>
          <p:sp>
            <p:nvSpPr>
              <p:cNvPr id="50" name="円/楕円 49">
                <a:extLst>
                  <a:ext uri="{FF2B5EF4-FFF2-40B4-BE49-F238E27FC236}">
                    <a16:creationId xmlns:a16="http://schemas.microsoft.com/office/drawing/2014/main" id="{F48D3BD0-D061-E949-9900-698808FD1B65}"/>
                  </a:ext>
                </a:extLst>
              </p:cNvPr>
              <p:cNvSpPr/>
              <p:nvPr/>
            </p:nvSpPr>
            <p:spPr bwMode="auto">
              <a:xfrm rot="11109835">
                <a:off x="10956535" y="3426019"/>
                <a:ext cx="332550" cy="3325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58B29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266"/>
              </a:p>
            </p:txBody>
          </p:sp>
        </p:grpSp>
        <p:grpSp>
          <p:nvGrpSpPr>
            <p:cNvPr id="42" name="図形グループ 8">
              <a:extLst>
                <a:ext uri="{FF2B5EF4-FFF2-40B4-BE49-F238E27FC236}">
                  <a16:creationId xmlns:a16="http://schemas.microsoft.com/office/drawing/2014/main" id="{D3943C1F-28A2-094A-AAAE-DCEAA912DC3A}"/>
                </a:ext>
              </a:extLst>
            </p:cNvPr>
            <p:cNvGrpSpPr/>
            <p:nvPr/>
          </p:nvGrpSpPr>
          <p:grpSpPr>
            <a:xfrm>
              <a:off x="6922335" y="1968525"/>
              <a:ext cx="366156" cy="366154"/>
              <a:chOff x="10830337" y="3028307"/>
              <a:chExt cx="986686" cy="986682"/>
            </a:xfrm>
          </p:grpSpPr>
          <p:grpSp>
            <p:nvGrpSpPr>
              <p:cNvPr id="45" name="図形グループ 38">
                <a:extLst>
                  <a:ext uri="{FF2B5EF4-FFF2-40B4-BE49-F238E27FC236}">
                    <a16:creationId xmlns:a16="http://schemas.microsoft.com/office/drawing/2014/main" id="{9718DC9D-7F6C-3748-8447-7B274FA85D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727002">
                <a:off x="10830339" y="3028305"/>
                <a:ext cx="986682" cy="986686"/>
                <a:chOff x="11675799" y="403052"/>
                <a:chExt cx="1368152" cy="1368152"/>
              </a:xfrm>
              <a:solidFill>
                <a:schemeClr val="accent5"/>
              </a:solidFill>
            </p:grpSpPr>
            <p:sp>
              <p:nvSpPr>
                <p:cNvPr id="47" name="円/楕円 46">
                  <a:extLst>
                    <a:ext uri="{FF2B5EF4-FFF2-40B4-BE49-F238E27FC236}">
                      <a16:creationId xmlns:a16="http://schemas.microsoft.com/office/drawing/2014/main" id="{4EE8227A-C5D7-5A42-9CA0-BA76A54286F6}"/>
                    </a:ext>
                  </a:extLst>
                </p:cNvPr>
                <p:cNvSpPr/>
                <p:nvPr/>
              </p:nvSpPr>
              <p:spPr>
                <a:xfrm>
                  <a:off x="11675799" y="403052"/>
                  <a:ext cx="1368152" cy="1368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266" dirty="0"/>
                </a:p>
              </p:txBody>
            </p:sp>
            <p:sp>
              <p:nvSpPr>
                <p:cNvPr id="48" name="円/楕円 47">
                  <a:extLst>
                    <a:ext uri="{FF2B5EF4-FFF2-40B4-BE49-F238E27FC236}">
                      <a16:creationId xmlns:a16="http://schemas.microsoft.com/office/drawing/2014/main" id="{6BE8BE9C-328A-974F-9B28-F12A54B67EF6}"/>
                    </a:ext>
                  </a:extLst>
                </p:cNvPr>
                <p:cNvSpPr/>
                <p:nvPr/>
              </p:nvSpPr>
              <p:spPr>
                <a:xfrm>
                  <a:off x="12251870" y="475010"/>
                  <a:ext cx="648078" cy="648071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softEdge rad="12700"/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266" dirty="0"/>
                </a:p>
              </p:txBody>
            </p:sp>
          </p:grpSp>
          <p:sp>
            <p:nvSpPr>
              <p:cNvPr id="46" name="円/楕円 45">
                <a:extLst>
                  <a:ext uri="{FF2B5EF4-FFF2-40B4-BE49-F238E27FC236}">
                    <a16:creationId xmlns:a16="http://schemas.microsoft.com/office/drawing/2014/main" id="{D1B19B47-FFA6-9141-B174-A71027F9EFAF}"/>
                  </a:ext>
                </a:extLst>
              </p:cNvPr>
              <p:cNvSpPr/>
              <p:nvPr/>
            </p:nvSpPr>
            <p:spPr bwMode="auto">
              <a:xfrm rot="11109835">
                <a:off x="11135023" y="3067451"/>
                <a:ext cx="332550" cy="3325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266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09A1FA0D-FFB0-844C-8D71-4D4B47ED7A6A}"/>
                </a:ext>
              </a:extLst>
            </p:cNvPr>
            <p:cNvSpPr txBox="1"/>
            <p:nvPr/>
          </p:nvSpPr>
          <p:spPr>
            <a:xfrm>
              <a:off x="7421754" y="2042028"/>
              <a:ext cx="628378" cy="288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kumimoji="0" lang="en-US" altLang="ja-JP" sz="1406" dirty="0" err="1">
                  <a:solidFill>
                    <a:srgbClr val="000000"/>
                  </a:solidFill>
                  <a:sym typeface="ヒラギノ角ゴ ProN W3"/>
                </a:rPr>
                <a:t>diquark</a:t>
              </a:r>
              <a:endParaRPr kumimoji="0" lang="ja-JP" altLang="en-US" sz="1406" dirty="0">
                <a:solidFill>
                  <a:srgbClr val="000000"/>
                </a:solidFill>
                <a:sym typeface="ヒラギノ角ゴ ProN W3"/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FCCD6003-22E6-244D-85F2-19350C093BCB}"/>
                </a:ext>
              </a:extLst>
            </p:cNvPr>
            <p:cNvSpPr txBox="1"/>
            <p:nvPr/>
          </p:nvSpPr>
          <p:spPr>
            <a:xfrm>
              <a:off x="6615202" y="966718"/>
              <a:ext cx="964944" cy="288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kumimoji="0" lang="en-US" altLang="ja-JP" sz="1406" dirty="0">
                  <a:solidFill>
                    <a:srgbClr val="000000"/>
                  </a:solidFill>
                  <a:sym typeface="ヒラギノ角ゴ ProN W3"/>
                </a:rPr>
                <a:t>anti-</a:t>
              </a:r>
              <a:r>
                <a:rPr kumimoji="0" lang="en-US" altLang="ja-JP" sz="1406" dirty="0" err="1">
                  <a:solidFill>
                    <a:srgbClr val="000000"/>
                  </a:solidFill>
                  <a:sym typeface="ヒラギノ角ゴ ProN W3"/>
                </a:rPr>
                <a:t>diquark</a:t>
              </a:r>
              <a:endParaRPr kumimoji="0" lang="ja-JP" altLang="en-US" sz="1406" dirty="0">
                <a:solidFill>
                  <a:srgbClr val="000000"/>
                </a:solidFill>
                <a:sym typeface="ヒラギノ角ゴ ProN W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6366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B27FA2-E2EB-F745-B60F-AC15B1B9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9153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dirty="0">
                <a:solidFill>
                  <a:srgbClr val="011893"/>
                </a:solidFill>
                <a:latin typeface="Comic Sans MS" panose="030F0902030302020204" pitchFamily="66" charset="0"/>
              </a:rPr>
              <a:t>Discussion</a:t>
            </a:r>
            <a:endParaRPr kumimoji="1" lang="ja-JP" altLang="en-US">
              <a:solidFill>
                <a:srgbClr val="011893"/>
              </a:solidFill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E54134-2DB7-4D4C-B9B3-F686F2EA73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32452"/>
                <a:ext cx="8229600" cy="512389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>
                    <a:latin typeface="Comic Sans MS" panose="030F0902030302020204" pitchFamily="66" charset="0"/>
                  </a:rPr>
                  <a:t>Schwinger-like “tunnel effect” of diquark and anti-diquark creation</a:t>
                </a:r>
                <a:br>
                  <a:rPr lang="en-US" altLang="ja-JP" dirty="0">
                    <a:latin typeface="Comic Sans MS" panose="030F0902030302020204" pitchFamily="66" charset="0"/>
                  </a:rPr>
                </a:br>
                <a:br>
                  <a:rPr lang="en-US" altLang="ja-JP" dirty="0">
                    <a:latin typeface="Comic Sans MS" panose="030F0902030302020204" pitchFamily="66" charset="0"/>
                  </a:rPr>
                </a:br>
                <a:br>
                  <a:rPr lang="en-US" altLang="ja-JP" dirty="0">
                    <a:latin typeface="Comic Sans MS" panose="030F0902030302020204" pitchFamily="66" charset="0"/>
                  </a:rPr>
                </a:br>
                <a:br>
                  <a:rPr lang="en-US" altLang="ja-JP" dirty="0">
                    <a:latin typeface="Comic Sans MS" panose="030F0902030302020204" pitchFamily="66" charset="0"/>
                  </a:rPr>
                </a:br>
                <a:endParaRPr lang="en-US" altLang="ja-JP" dirty="0">
                  <a:latin typeface="Comic Sans MS" panose="030F0902030302020204" pitchFamily="66" charset="0"/>
                </a:endParaRPr>
              </a:p>
              <a:p>
                <a:r>
                  <a:rPr kumimoji="1" lang="en-US" altLang="ja-JP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“good” diquark and “bad” diquark mass difference may give rise to the difference of production cross section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.</a:t>
                </a:r>
                <a:endParaRPr kumimoji="1" lang="en-US" altLang="ja-JP" dirty="0">
                  <a:solidFill>
                    <a:srgbClr val="FF0000"/>
                  </a:solidFill>
                  <a:latin typeface="Comic Sans MS" panose="030F0902030302020204" pitchFamily="66" charset="0"/>
                </a:endParaRPr>
              </a:p>
              <a:p>
                <a:endParaRPr kumimoji="1" lang="ja-JP" altLang="en-US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E54134-2DB7-4D4C-B9B3-F686F2EA7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32452"/>
                <a:ext cx="8229600" cy="5123898"/>
              </a:xfrm>
              <a:blipFill>
                <a:blip r:embed="rId2"/>
                <a:stretch>
                  <a:fillRect l="-1852" t="-1481" b="-24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DAFACAF-5AD1-8244-B340-1BCCE7A5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337FE1-FAAC-DB42-8714-0E85F71E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62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A2783EF-6679-AF42-972A-C21B1E600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89" y="2398605"/>
            <a:ext cx="3769788" cy="57785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D8186C-4A18-D54C-8590-9167CEF2B1EC}"/>
              </a:ext>
            </a:extLst>
          </p:cNvPr>
          <p:cNvSpPr txBox="1"/>
          <p:nvPr/>
        </p:nvSpPr>
        <p:spPr>
          <a:xfrm>
            <a:off x="5299842" y="2220575"/>
            <a:ext cx="4068323" cy="9339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kumimoji="0" lang="el-GR" altLang="ja-JP" sz="2800" dirty="0">
                <a:solidFill>
                  <a:srgbClr val="3E4155"/>
                </a:solidFill>
                <a:sym typeface="ヒラギノ角ゴ ProN W3"/>
              </a:rPr>
              <a:t>μ</a:t>
            </a:r>
            <a:r>
              <a:rPr kumimoji="0" lang="en-US" altLang="ja-JP" sz="2800" dirty="0">
                <a:solidFill>
                  <a:srgbClr val="3E4155"/>
                </a:solidFill>
                <a:sym typeface="ヒラギノ角ゴ ProN W3"/>
              </a:rPr>
              <a:t>: </a:t>
            </a:r>
            <a:r>
              <a:rPr kumimoji="0" lang="en-US" altLang="ja-JP" sz="2800" dirty="0" err="1">
                <a:solidFill>
                  <a:srgbClr val="3E4155"/>
                </a:solidFill>
                <a:sym typeface="ヒラギノ角ゴ ProN W3"/>
              </a:rPr>
              <a:t>diquark</a:t>
            </a:r>
            <a:r>
              <a:rPr kumimoji="0" lang="en-US" altLang="ja-JP" sz="2800" dirty="0">
                <a:solidFill>
                  <a:srgbClr val="3E4155"/>
                </a:solidFill>
                <a:sym typeface="ヒラギノ角ゴ ProN W3"/>
              </a:rPr>
              <a:t> mass</a:t>
            </a:r>
          </a:p>
          <a:p>
            <a:pPr defTabSz="410751" hangingPunct="0"/>
            <a:r>
              <a:rPr lang="el-GR" altLang="ja-JP" sz="2800" dirty="0">
                <a:solidFill>
                  <a:srgbClr val="3E4155"/>
                </a:solidFill>
              </a:rPr>
              <a:t>κ</a:t>
            </a:r>
            <a:r>
              <a:rPr lang="en-US" altLang="ja-JP" sz="2800" dirty="0">
                <a:solidFill>
                  <a:srgbClr val="3E4155"/>
                </a:solidFill>
              </a:rPr>
              <a:t>: </a:t>
            </a:r>
            <a:r>
              <a:rPr lang="en-US" altLang="ja-JP" sz="2800" dirty="0" err="1">
                <a:solidFill>
                  <a:srgbClr val="3E4155"/>
                </a:solidFill>
              </a:rPr>
              <a:t>gluonic</a:t>
            </a:r>
            <a:r>
              <a:rPr lang="en-US" altLang="ja-JP" sz="2800" dirty="0">
                <a:solidFill>
                  <a:srgbClr val="3E4155"/>
                </a:solidFill>
              </a:rPr>
              <a:t> string tension</a:t>
            </a:r>
            <a:endParaRPr kumimoji="0" lang="ja-JP" altLang="en-US" sz="2800" dirty="0">
              <a:solidFill>
                <a:srgbClr val="3E4155"/>
              </a:solidFill>
              <a:sym typeface="ヒラギノ角ゴ ProN W3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662CB8-2D42-DE45-9BB8-D0DB69196194}"/>
              </a:ext>
            </a:extLst>
          </p:cNvPr>
          <p:cNvSpPr txBox="1"/>
          <p:nvPr/>
        </p:nvSpPr>
        <p:spPr>
          <a:xfrm>
            <a:off x="881292" y="3309488"/>
            <a:ext cx="5138508" cy="379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altLang="ja-JP" sz="2000" dirty="0">
                <a:solidFill>
                  <a:srgbClr val="3E4155"/>
                </a:solidFill>
                <a:latin typeface="+mj-lt"/>
              </a:rPr>
              <a:t>B. </a:t>
            </a:r>
            <a:r>
              <a:rPr lang="en-US" altLang="ja-JP" sz="2000" dirty="0" err="1">
                <a:solidFill>
                  <a:srgbClr val="3E4155"/>
                </a:solidFill>
                <a:latin typeface="+mj-lt"/>
              </a:rPr>
              <a:t>Andersson</a:t>
            </a:r>
            <a:r>
              <a:rPr lang="en-US" altLang="ja-JP" sz="2000" dirty="0">
                <a:solidFill>
                  <a:srgbClr val="3E4155"/>
                </a:solidFill>
                <a:latin typeface="+mj-lt"/>
              </a:rPr>
              <a:t> et al., Phys. </a:t>
            </a:r>
            <a:r>
              <a:rPr lang="en-US" altLang="ja-JP" sz="2000" dirty="0" err="1">
                <a:solidFill>
                  <a:srgbClr val="3E4155"/>
                </a:solidFill>
                <a:latin typeface="+mj-lt"/>
              </a:rPr>
              <a:t>Scripta</a:t>
            </a:r>
            <a:r>
              <a:rPr lang="en-US" altLang="ja-JP" sz="2000" dirty="0">
                <a:solidFill>
                  <a:srgbClr val="3E4155"/>
                </a:solidFill>
                <a:latin typeface="+mj-lt"/>
              </a:rPr>
              <a:t>. 32, 574 (1985)</a:t>
            </a:r>
            <a:endParaRPr kumimoji="0" lang="ja-JP" altLang="en-US" sz="2000" dirty="0">
              <a:solidFill>
                <a:srgbClr val="3E4155"/>
              </a:solidFill>
              <a:latin typeface="+mj-lt"/>
              <a:sym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2278173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B27FA2-E2EB-F745-B60F-AC15B1B9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9153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dirty="0">
                <a:solidFill>
                  <a:srgbClr val="011893"/>
                </a:solidFill>
                <a:latin typeface="Comic Sans MS" panose="030F0902030302020204" pitchFamily="66" charset="0"/>
              </a:rPr>
              <a:t>Discussion</a:t>
            </a:r>
            <a:endParaRPr kumimoji="1" lang="ja-JP" altLang="en-US">
              <a:solidFill>
                <a:srgbClr val="011893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E54134-2DB7-4D4C-B9B3-F686F2EA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2452"/>
            <a:ext cx="8229600" cy="5123898"/>
          </a:xfrm>
        </p:spPr>
        <p:txBody>
          <a:bodyPr>
            <a:normAutofit/>
          </a:bodyPr>
          <a:lstStyle/>
          <a:p>
            <a:r>
              <a:rPr lang="el-GR" altLang="ja-JP" dirty="0">
                <a:ea typeface="MS UI Gothic" charset="0"/>
                <a:cs typeface="MS UI Gothic" charset="0"/>
              </a:rPr>
              <a:t>Λ</a:t>
            </a:r>
            <a:r>
              <a:rPr lang="en-US" altLang="ja-JP" baseline="-25000" dirty="0">
                <a:latin typeface="Comic Sans MS" panose="030F0902030302020204" pitchFamily="66" charset="0"/>
                <a:ea typeface="MS UI Gothic" charset="0"/>
                <a:cs typeface="MS UI Gothic" charset="0"/>
              </a:rPr>
              <a:t>c </a:t>
            </a:r>
            <a:r>
              <a:rPr lang="en-US" altLang="ja-JP" dirty="0">
                <a:latin typeface="Comic Sans MS" panose="030F0902030302020204" pitchFamily="66" charset="0"/>
                <a:ea typeface="MS UI Gothic" charset="0"/>
                <a:cs typeface="MS UI Gothic" charset="0"/>
              </a:rPr>
              <a:t>: spin-0 light diquark (“good” diquark),  </a:t>
            </a:r>
          </a:p>
          <a:p>
            <a:r>
              <a:rPr lang="el-GR" altLang="ja-JP" dirty="0">
                <a:ea typeface="MS UI Gothic" charset="0"/>
                <a:cs typeface="MS UI Gothic" charset="0"/>
              </a:rPr>
              <a:t>Σ</a:t>
            </a:r>
            <a:r>
              <a:rPr lang="en-US" altLang="ja-JP" baseline="-25000" dirty="0">
                <a:latin typeface="Comic Sans MS" panose="030F0902030302020204" pitchFamily="66" charset="0"/>
                <a:ea typeface="MS UI Gothic" charset="0"/>
                <a:cs typeface="MS UI Gothic" charset="0"/>
              </a:rPr>
              <a:t>c</a:t>
            </a:r>
            <a:r>
              <a:rPr lang="en-US" altLang="ja-JP" dirty="0">
                <a:latin typeface="Comic Sans MS" panose="030F0902030302020204" pitchFamily="66" charset="0"/>
                <a:ea typeface="MS UI Gothic" charset="0"/>
                <a:cs typeface="MS UI Gothic" charset="0"/>
              </a:rPr>
              <a:t> : spin-</a:t>
            </a:r>
            <a:r>
              <a:rPr lang="el-GR" altLang="ja-JP" dirty="0">
                <a:ea typeface="MS UI Gothic" charset="0"/>
                <a:cs typeface="MS UI Gothic" charset="0"/>
              </a:rPr>
              <a:t>1</a:t>
            </a:r>
            <a:r>
              <a:rPr lang="en-US" altLang="ja-JP" dirty="0">
                <a:latin typeface="Comic Sans MS" panose="030F0902030302020204" pitchFamily="66" charset="0"/>
                <a:ea typeface="MS UI Gothic" charset="0"/>
                <a:cs typeface="MS UI Gothic" charset="0"/>
              </a:rPr>
              <a:t> heavy diquark (“bad” diquark)</a:t>
            </a:r>
            <a:br>
              <a:rPr lang="en-US" altLang="ja-JP" dirty="0">
                <a:latin typeface="Comic Sans MS" panose="030F0902030302020204" pitchFamily="66" charset="0"/>
                <a:ea typeface="MS UI Gothic" charset="0"/>
                <a:cs typeface="MS UI Gothic" charset="0"/>
              </a:rPr>
            </a:br>
            <a:endParaRPr kumimoji="1" lang="ja-JP" altLang="en-US">
              <a:latin typeface="Comic Sans MS" panose="030F0902030302020204" pitchFamily="66" charset="0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DAFACAF-5AD1-8244-B340-1BCCE7A5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337FE1-FAAC-DB42-8714-0E85F71E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63</a:t>
            </a:fld>
            <a:endParaRPr kumimoji="1" lang="ja-JP" altLang="en-US"/>
          </a:p>
        </p:txBody>
      </p:sp>
      <p:grpSp>
        <p:nvGrpSpPr>
          <p:cNvPr id="9" name="図形グループ 10">
            <a:extLst>
              <a:ext uri="{FF2B5EF4-FFF2-40B4-BE49-F238E27FC236}">
                <a16:creationId xmlns:a16="http://schemas.microsoft.com/office/drawing/2014/main" id="{CD4BC8A6-2A39-6340-A2D0-A3F8F2570335}"/>
              </a:ext>
            </a:extLst>
          </p:cNvPr>
          <p:cNvGrpSpPr/>
          <p:nvPr/>
        </p:nvGrpSpPr>
        <p:grpSpPr>
          <a:xfrm>
            <a:off x="855838" y="3261330"/>
            <a:ext cx="2268362" cy="2364218"/>
            <a:chOff x="2332229" y="5653177"/>
            <a:chExt cx="3349289" cy="3490823"/>
          </a:xfrm>
        </p:grpSpPr>
        <p:sp>
          <p:nvSpPr>
            <p:cNvPr id="10" name="円/楕円 9">
              <a:extLst>
                <a:ext uri="{FF2B5EF4-FFF2-40B4-BE49-F238E27FC236}">
                  <a16:creationId xmlns:a16="http://schemas.microsoft.com/office/drawing/2014/main" id="{6F684DC7-F88E-FB49-ADCD-A1D64FAD2DDC}"/>
                </a:ext>
              </a:extLst>
            </p:cNvPr>
            <p:cNvSpPr/>
            <p:nvPr/>
          </p:nvSpPr>
          <p:spPr>
            <a:xfrm>
              <a:off x="2332229" y="5653177"/>
              <a:ext cx="3349289" cy="3490823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11" name="図 4" descr="c2.pdf">
              <a:extLst>
                <a:ext uri="{FF2B5EF4-FFF2-40B4-BE49-F238E27FC236}">
                  <a16:creationId xmlns:a16="http://schemas.microsoft.com/office/drawing/2014/main" id="{24E52C1A-6E82-6E42-B07D-A9B995BAE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417" y="7114250"/>
              <a:ext cx="2186787" cy="145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図形グループ 76">
              <a:extLst>
                <a:ext uri="{FF2B5EF4-FFF2-40B4-BE49-F238E27FC236}">
                  <a16:creationId xmlns:a16="http://schemas.microsoft.com/office/drawing/2014/main" id="{A9B0C73C-F7DE-9D44-8466-C7223B397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8528" y="5987772"/>
              <a:ext cx="1808230" cy="1492864"/>
              <a:chOff x="6851844" y="3035424"/>
              <a:chExt cx="988217" cy="816039"/>
            </a:xfrm>
          </p:grpSpPr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4D3D0469-9C1B-F44C-9485-8A4B1D61AD9C}"/>
                  </a:ext>
                </a:extLst>
              </p:cNvPr>
              <p:cNvCxnSpPr/>
              <p:nvPr/>
            </p:nvCxnSpPr>
            <p:spPr>
              <a:xfrm flipV="1">
                <a:off x="7266721" y="3290909"/>
                <a:ext cx="185599" cy="66083"/>
              </a:xfrm>
              <a:prstGeom prst="line">
                <a:avLst/>
              </a:prstGeom>
              <a:ln w="123825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図形グループ 63">
                <a:extLst>
                  <a:ext uri="{FF2B5EF4-FFF2-40B4-BE49-F238E27FC236}">
                    <a16:creationId xmlns:a16="http://schemas.microsoft.com/office/drawing/2014/main" id="{7B74263F-5698-D546-9B23-FC99A72822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51844" y="3160138"/>
                <a:ext cx="428759" cy="429120"/>
                <a:chOff x="6031328" y="3232146"/>
                <a:chExt cx="428759" cy="429120"/>
              </a:xfrm>
            </p:grpSpPr>
            <p:sp>
              <p:nvSpPr>
                <p:cNvPr id="25" name="円/楕円 24">
                  <a:extLst>
                    <a:ext uri="{FF2B5EF4-FFF2-40B4-BE49-F238E27FC236}">
                      <a16:creationId xmlns:a16="http://schemas.microsoft.com/office/drawing/2014/main" id="{C17997E2-EEFD-944D-9A71-B3A3273FA2ED}"/>
                    </a:ext>
                  </a:extLst>
                </p:cNvPr>
                <p:cNvSpPr/>
                <p:nvPr/>
              </p:nvSpPr>
              <p:spPr bwMode="auto">
                <a:xfrm rot="17591085">
                  <a:off x="6072383" y="3273562"/>
                  <a:ext cx="387704" cy="387704"/>
                </a:xfrm>
                <a:prstGeom prst="ellipse">
                  <a:avLst/>
                </a:prstGeom>
                <a:gradFill flip="none" rotWithShape="1">
                  <a:gsLst>
                    <a:gs pos="1000">
                      <a:srgbClr val="008000"/>
                    </a:gs>
                    <a:gs pos="0">
                      <a:srgbClr val="FFFFFF"/>
                    </a:gs>
                    <a:gs pos="49000">
                      <a:srgbClr val="008000">
                        <a:alpha val="93000"/>
                      </a:srgbClr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91435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 sz="2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" name="円/楕円 25">
                  <a:extLst>
                    <a:ext uri="{FF2B5EF4-FFF2-40B4-BE49-F238E27FC236}">
                      <a16:creationId xmlns:a16="http://schemas.microsoft.com/office/drawing/2014/main" id="{D0ED94AE-70F6-2C4D-BD72-FC036B8356C7}"/>
                    </a:ext>
                  </a:extLst>
                </p:cNvPr>
                <p:cNvSpPr/>
                <p:nvPr/>
              </p:nvSpPr>
              <p:spPr bwMode="auto">
                <a:xfrm rot="17591085">
                  <a:off x="6241981" y="3307009"/>
                  <a:ext cx="140822" cy="1408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accent1">
                        <a:lumMod val="50000"/>
                      </a:schemeClr>
                    </a:gs>
                    <a:gs pos="0">
                      <a:srgbClr val="FFFF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91435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 sz="2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" name="テキスト ボックス 82">
                  <a:extLst>
                    <a:ext uri="{FF2B5EF4-FFF2-40B4-BE49-F238E27FC236}">
                      <a16:creationId xmlns:a16="http://schemas.microsoft.com/office/drawing/2014/main" id="{D788EBAF-F879-0C47-AF34-701382F5DA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31328" y="3232146"/>
                  <a:ext cx="273191" cy="372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defTabSz="91435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dirty="0">
                      <a:solidFill>
                        <a:srgbClr val="FFFFFF"/>
                      </a:solidFill>
                    </a:rPr>
                    <a:t>u</a:t>
                  </a:r>
                  <a:endParaRPr lang="ja-JP" altLang="en-US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8" name="図形グループ 62">
                <a:extLst>
                  <a:ext uri="{FF2B5EF4-FFF2-40B4-BE49-F238E27FC236}">
                    <a16:creationId xmlns:a16="http://schemas.microsoft.com/office/drawing/2014/main" id="{FB4D24B7-A127-2F4E-B08E-91880854D8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7914" y="3035424"/>
                <a:ext cx="432147" cy="421198"/>
                <a:chOff x="2029492" y="5963626"/>
                <a:chExt cx="432147" cy="421198"/>
              </a:xfrm>
            </p:grpSpPr>
            <p:grpSp>
              <p:nvGrpSpPr>
                <p:cNvPr id="21" name="図形グループ 21">
                  <a:extLst>
                    <a:ext uri="{FF2B5EF4-FFF2-40B4-BE49-F238E27FC236}">
                      <a16:creationId xmlns:a16="http://schemas.microsoft.com/office/drawing/2014/main" id="{6F30E52C-A2D2-AD44-A099-A09DE3C348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0490165">
                  <a:off x="2073898" y="5997161"/>
                  <a:ext cx="387741" cy="387663"/>
                  <a:chOff x="5448315" y="4716352"/>
                  <a:chExt cx="1368152" cy="1368153"/>
                </a:xfrm>
              </p:grpSpPr>
              <p:sp>
                <p:nvSpPr>
                  <p:cNvPr id="23" name="円/楕円 22">
                    <a:extLst>
                      <a:ext uri="{FF2B5EF4-FFF2-40B4-BE49-F238E27FC236}">
                        <a16:creationId xmlns:a16="http://schemas.microsoft.com/office/drawing/2014/main" id="{BC0CABBB-CFEE-1B41-B180-57A18E7D87DA}"/>
                      </a:ext>
                    </a:extLst>
                  </p:cNvPr>
                  <p:cNvSpPr/>
                  <p:nvPr/>
                </p:nvSpPr>
                <p:spPr>
                  <a:xfrm>
                    <a:off x="5448315" y="4716352"/>
                    <a:ext cx="1368152" cy="136815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0090"/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defTabSz="91435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 sz="24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4" name="円/楕円 23">
                    <a:extLst>
                      <a:ext uri="{FF2B5EF4-FFF2-40B4-BE49-F238E27FC236}">
                        <a16:creationId xmlns:a16="http://schemas.microsoft.com/office/drawing/2014/main" id="{E6D8F79F-175A-1140-8F3A-A76C8974C23C}"/>
                      </a:ext>
                    </a:extLst>
                  </p:cNvPr>
                  <p:cNvSpPr/>
                  <p:nvPr/>
                </p:nvSpPr>
                <p:spPr>
                  <a:xfrm>
                    <a:off x="5657717" y="5364688"/>
                    <a:ext cx="648073" cy="64806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74000">
                        <a:srgbClr val="00009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defTabSz="91435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 sz="2400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22" name="テキスト ボックス 83">
                  <a:extLst>
                    <a:ext uri="{FF2B5EF4-FFF2-40B4-BE49-F238E27FC236}">
                      <a16:creationId xmlns:a16="http://schemas.microsoft.com/office/drawing/2014/main" id="{00905064-DCF7-F248-80A6-1AAADF5CF7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29492" y="5963626"/>
                  <a:ext cx="273191" cy="372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defTabSz="91435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dirty="0">
                      <a:solidFill>
                        <a:srgbClr val="FFFFFF"/>
                      </a:solidFill>
                    </a:rPr>
                    <a:t>d</a:t>
                  </a:r>
                  <a:endParaRPr lang="ja-JP" altLang="en-US" dirty="0">
                    <a:solidFill>
                      <a:srgbClr val="FFFFFF"/>
                    </a:solidFill>
                  </a:endParaRPr>
                </a:p>
              </p:txBody>
            </p:sp>
          </p:grp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0B886E29-A472-1D46-874E-0563F5C15152}"/>
                  </a:ext>
                </a:extLst>
              </p:cNvPr>
              <p:cNvCxnSpPr/>
              <p:nvPr/>
            </p:nvCxnSpPr>
            <p:spPr>
              <a:xfrm flipH="1">
                <a:off x="7475001" y="3419238"/>
                <a:ext cx="130215" cy="426234"/>
              </a:xfrm>
              <a:prstGeom prst="line">
                <a:avLst/>
              </a:prstGeom>
              <a:ln>
                <a:gradFill flip="none" rotWithShape="1">
                  <a:gsLst>
                    <a:gs pos="36000">
                      <a:srgbClr val="FF0000"/>
                    </a:gs>
                    <a:gs pos="100000">
                      <a:srgbClr val="FFFF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7F5E17D5-3CD3-DB45-A59E-0F4CAB436068}"/>
                  </a:ext>
                </a:extLst>
              </p:cNvPr>
              <p:cNvCxnSpPr/>
              <p:nvPr/>
            </p:nvCxnSpPr>
            <p:spPr>
              <a:xfrm>
                <a:off x="7165135" y="3593048"/>
                <a:ext cx="162335" cy="258415"/>
              </a:xfrm>
              <a:prstGeom prst="line">
                <a:avLst/>
              </a:prstGeom>
              <a:ln>
                <a:gradFill flip="none" rotWithShape="1">
                  <a:gsLst>
                    <a:gs pos="36000">
                      <a:srgbClr val="FF0000"/>
                    </a:gs>
                    <a:gs pos="100000">
                      <a:srgbClr val="FFFF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5D93B941-48E4-BF4E-8519-D4DF3DC96BF4}"/>
                </a:ext>
              </a:extLst>
            </p:cNvPr>
            <p:cNvCxnSpPr/>
            <p:nvPr/>
          </p:nvCxnSpPr>
          <p:spPr>
            <a:xfrm flipV="1">
              <a:off x="3598861" y="5849617"/>
              <a:ext cx="0" cy="1503647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C713C230-7633-3240-93EF-135E59904076}"/>
                </a:ext>
              </a:extLst>
            </p:cNvPr>
            <p:cNvCxnSpPr/>
            <p:nvPr/>
          </p:nvCxnSpPr>
          <p:spPr>
            <a:xfrm>
              <a:off x="4674872" y="5691806"/>
              <a:ext cx="0" cy="1532432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70DAF47-5064-424C-87D9-03C91ED889C1}"/>
                </a:ext>
              </a:extLst>
            </p:cNvPr>
            <p:cNvSpPr txBox="1"/>
            <p:nvPr/>
          </p:nvSpPr>
          <p:spPr>
            <a:xfrm>
              <a:off x="3166063" y="8447429"/>
              <a:ext cx="2118823" cy="681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3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altLang="ja-JP" sz="2400" dirty="0">
                  <a:latin typeface="Times New Roman" charset="0"/>
                </a:rPr>
                <a:t>Λ</a:t>
              </a:r>
              <a:r>
                <a:rPr lang="en-US" altLang="ja-JP" sz="2400" baseline="-25000" dirty="0">
                  <a:latin typeface="Times New Roman" charset="0"/>
                </a:rPr>
                <a:t>c</a:t>
              </a:r>
              <a:r>
                <a:rPr lang="en-US" altLang="ja-JP" sz="2400" dirty="0">
                  <a:latin typeface="Times New Roman" charset="0"/>
                </a:rPr>
                <a:t>(2286)</a:t>
              </a:r>
              <a:r>
                <a:rPr lang="en-US" altLang="ja-JP" sz="2400" baseline="30000" dirty="0">
                  <a:latin typeface="Times New Roman" charset="0"/>
                </a:rPr>
                <a:t>+</a:t>
              </a:r>
              <a:endParaRPr lang="ja-JP" altLang="en-US" sz="2400" baseline="30000" dirty="0">
                <a:latin typeface="Times New Roman" charset="0"/>
              </a:endParaRPr>
            </a:p>
          </p:txBody>
        </p:sp>
      </p:grpSp>
      <p:grpSp>
        <p:nvGrpSpPr>
          <p:cNvPr id="28" name="図形グループ 12">
            <a:extLst>
              <a:ext uri="{FF2B5EF4-FFF2-40B4-BE49-F238E27FC236}">
                <a16:creationId xmlns:a16="http://schemas.microsoft.com/office/drawing/2014/main" id="{1DF17547-F839-1247-AACF-84D5EC696E3B}"/>
              </a:ext>
            </a:extLst>
          </p:cNvPr>
          <p:cNvGrpSpPr/>
          <p:nvPr/>
        </p:nvGrpSpPr>
        <p:grpSpPr>
          <a:xfrm>
            <a:off x="5054162" y="3293862"/>
            <a:ext cx="2167009" cy="2299154"/>
            <a:chOff x="7541149" y="5626986"/>
            <a:chExt cx="3349289" cy="3553530"/>
          </a:xfrm>
        </p:grpSpPr>
        <p:sp>
          <p:nvSpPr>
            <p:cNvPr id="29" name="円/楕円 28">
              <a:extLst>
                <a:ext uri="{FF2B5EF4-FFF2-40B4-BE49-F238E27FC236}">
                  <a16:creationId xmlns:a16="http://schemas.microsoft.com/office/drawing/2014/main" id="{BF9ECF84-58D8-5E48-8A88-CAEBEFDA2202}"/>
                </a:ext>
              </a:extLst>
            </p:cNvPr>
            <p:cNvSpPr/>
            <p:nvPr/>
          </p:nvSpPr>
          <p:spPr>
            <a:xfrm>
              <a:off x="7541149" y="5626987"/>
              <a:ext cx="3349289" cy="3517014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30" name="図 4" descr="c2.pdf">
              <a:extLst>
                <a:ext uri="{FF2B5EF4-FFF2-40B4-BE49-F238E27FC236}">
                  <a16:creationId xmlns:a16="http://schemas.microsoft.com/office/drawing/2014/main" id="{C3BB1BE7-A300-204F-A8FE-0D8125C1E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1326" y="7072000"/>
              <a:ext cx="2222162" cy="148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図形グループ 85">
              <a:extLst>
                <a:ext uri="{FF2B5EF4-FFF2-40B4-BE49-F238E27FC236}">
                  <a16:creationId xmlns:a16="http://schemas.microsoft.com/office/drawing/2014/main" id="{718F89DB-8149-6744-A427-D20099080D33}"/>
                </a:ext>
              </a:extLst>
            </p:cNvPr>
            <p:cNvGrpSpPr/>
            <p:nvPr/>
          </p:nvGrpSpPr>
          <p:grpSpPr>
            <a:xfrm>
              <a:off x="8345498" y="5626986"/>
              <a:ext cx="1808230" cy="1824913"/>
              <a:chOff x="2637468" y="3648249"/>
              <a:chExt cx="1271412" cy="1283142"/>
            </a:xfrm>
          </p:grpSpPr>
          <p:grpSp>
            <p:nvGrpSpPr>
              <p:cNvPr id="33" name="図形グループ 76">
                <a:extLst>
                  <a:ext uri="{FF2B5EF4-FFF2-40B4-BE49-F238E27FC236}">
                    <a16:creationId xmlns:a16="http://schemas.microsoft.com/office/drawing/2014/main" id="{E457C258-B691-E641-86F4-0AEDA52C97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37468" y="3881721"/>
                <a:ext cx="1271412" cy="1049670"/>
                <a:chOff x="6851844" y="3035424"/>
                <a:chExt cx="988217" cy="816039"/>
              </a:xfrm>
            </p:grpSpPr>
            <p:cxnSp>
              <p:nvCxnSpPr>
                <p:cNvPr id="36" name="直線コネクタ 35">
                  <a:extLst>
                    <a:ext uri="{FF2B5EF4-FFF2-40B4-BE49-F238E27FC236}">
                      <a16:creationId xmlns:a16="http://schemas.microsoft.com/office/drawing/2014/main" id="{AAFD7DE5-9411-3D45-81A1-481C088FF3C2}"/>
                    </a:ext>
                  </a:extLst>
                </p:cNvPr>
                <p:cNvCxnSpPr/>
                <p:nvPr/>
              </p:nvCxnSpPr>
              <p:spPr>
                <a:xfrm flipV="1">
                  <a:off x="7266721" y="3290909"/>
                  <a:ext cx="185599" cy="66083"/>
                </a:xfrm>
                <a:prstGeom prst="line">
                  <a:avLst/>
                </a:prstGeom>
                <a:ln w="123825">
                  <a:gradFill flip="none" rotWithShape="1">
                    <a:gsLst>
                      <a:gs pos="0">
                        <a:srgbClr val="FF0000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" name="図形グループ 63">
                  <a:extLst>
                    <a:ext uri="{FF2B5EF4-FFF2-40B4-BE49-F238E27FC236}">
                      <a16:creationId xmlns:a16="http://schemas.microsoft.com/office/drawing/2014/main" id="{3C774242-6707-A444-B26E-9279DDEEF0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51844" y="3160138"/>
                  <a:ext cx="428759" cy="429120"/>
                  <a:chOff x="6031328" y="3232146"/>
                  <a:chExt cx="428759" cy="429120"/>
                </a:xfrm>
              </p:grpSpPr>
              <p:sp>
                <p:nvSpPr>
                  <p:cNvPr id="45" name="円/楕円 44">
                    <a:extLst>
                      <a:ext uri="{FF2B5EF4-FFF2-40B4-BE49-F238E27FC236}">
                        <a16:creationId xmlns:a16="http://schemas.microsoft.com/office/drawing/2014/main" id="{A44DA4BD-0E86-0E4C-9E2D-F8242AB20C8E}"/>
                      </a:ext>
                    </a:extLst>
                  </p:cNvPr>
                  <p:cNvSpPr/>
                  <p:nvPr/>
                </p:nvSpPr>
                <p:spPr bwMode="auto">
                  <a:xfrm rot="17591085">
                    <a:off x="6072383" y="3273562"/>
                    <a:ext cx="387704" cy="387704"/>
                  </a:xfrm>
                  <a:prstGeom prst="ellipse">
                    <a:avLst/>
                  </a:prstGeom>
                  <a:gradFill flip="none" rotWithShape="1">
                    <a:gsLst>
                      <a:gs pos="1000">
                        <a:srgbClr val="008000"/>
                      </a:gs>
                      <a:gs pos="0">
                        <a:srgbClr val="FFFFFF"/>
                      </a:gs>
                      <a:gs pos="49000">
                        <a:srgbClr val="008000">
                          <a:alpha val="93000"/>
                        </a:srgbClr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defTabSz="91435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 sz="2400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6" name="円/楕円 45">
                    <a:extLst>
                      <a:ext uri="{FF2B5EF4-FFF2-40B4-BE49-F238E27FC236}">
                        <a16:creationId xmlns:a16="http://schemas.microsoft.com/office/drawing/2014/main" id="{1D9EBB4D-78B5-9146-83F2-877540072FA1}"/>
                      </a:ext>
                    </a:extLst>
                  </p:cNvPr>
                  <p:cNvSpPr/>
                  <p:nvPr/>
                </p:nvSpPr>
                <p:spPr bwMode="auto">
                  <a:xfrm rot="17591085">
                    <a:off x="6241981" y="3307009"/>
                    <a:ext cx="140822" cy="140851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accent1">
                          <a:lumMod val="50000"/>
                        </a:schemeClr>
                      </a:gs>
                      <a:gs pos="0">
                        <a:srgbClr val="FFFF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defTabSz="91435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 sz="2400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7" name="テキスト ボックス 82">
                    <a:extLst>
                      <a:ext uri="{FF2B5EF4-FFF2-40B4-BE49-F238E27FC236}">
                        <a16:creationId xmlns:a16="http://schemas.microsoft.com/office/drawing/2014/main" id="{98159091-0DDA-8941-AF2B-FAACFFC67D6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31328" y="3232146"/>
                    <a:ext cx="285969" cy="39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defTabSz="91435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ja-JP" dirty="0">
                        <a:solidFill>
                          <a:srgbClr val="FFFFFF"/>
                        </a:solidFill>
                      </a:rPr>
                      <a:t>u</a:t>
                    </a:r>
                    <a:endParaRPr lang="ja-JP" altLang="en-US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38" name="図形グループ 62">
                  <a:extLst>
                    <a:ext uri="{FF2B5EF4-FFF2-40B4-BE49-F238E27FC236}">
                      <a16:creationId xmlns:a16="http://schemas.microsoft.com/office/drawing/2014/main" id="{394C443D-D335-A043-A43A-2DC28A6191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07914" y="3035424"/>
                  <a:ext cx="432147" cy="421198"/>
                  <a:chOff x="2029492" y="5963626"/>
                  <a:chExt cx="432147" cy="421198"/>
                </a:xfrm>
              </p:grpSpPr>
              <p:grpSp>
                <p:nvGrpSpPr>
                  <p:cNvPr id="41" name="図形グループ 21">
                    <a:extLst>
                      <a:ext uri="{FF2B5EF4-FFF2-40B4-BE49-F238E27FC236}">
                        <a16:creationId xmlns:a16="http://schemas.microsoft.com/office/drawing/2014/main" id="{A217007D-5901-8B4E-83E0-21AED3C151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0490165">
                    <a:off x="2073898" y="5997161"/>
                    <a:ext cx="387741" cy="387663"/>
                    <a:chOff x="5448315" y="4716352"/>
                    <a:chExt cx="1368152" cy="1368153"/>
                  </a:xfrm>
                </p:grpSpPr>
                <p:sp>
                  <p:nvSpPr>
                    <p:cNvPr id="43" name="円/楕円 42">
                      <a:extLst>
                        <a:ext uri="{FF2B5EF4-FFF2-40B4-BE49-F238E27FC236}">
                          <a16:creationId xmlns:a16="http://schemas.microsoft.com/office/drawing/2014/main" id="{36A24774-45ED-0A44-B529-886D8572E0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8315" y="4716352"/>
                      <a:ext cx="1368152" cy="1368153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000090"/>
                        </a:gs>
                        <a:gs pos="100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5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ja-JP" altLang="en-US" sz="240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4" name="円/楕円 43">
                      <a:extLst>
                        <a:ext uri="{FF2B5EF4-FFF2-40B4-BE49-F238E27FC236}">
                          <a16:creationId xmlns:a16="http://schemas.microsoft.com/office/drawing/2014/main" id="{DE239149-8598-2D4D-8B2B-DE588D52EE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7717" y="5364688"/>
                      <a:ext cx="648073" cy="648069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rgbClr val="00009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defTabSz="91435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ja-JP" altLang="en-US" sz="2400" dirty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42" name="テキスト ボックス 83">
                    <a:extLst>
                      <a:ext uri="{FF2B5EF4-FFF2-40B4-BE49-F238E27FC236}">
                        <a16:creationId xmlns:a16="http://schemas.microsoft.com/office/drawing/2014/main" id="{477C62F8-1E7A-D049-8279-EC727F696A7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9492" y="5963626"/>
                    <a:ext cx="285969" cy="3900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defTabSz="91435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ja-JP" dirty="0">
                        <a:solidFill>
                          <a:srgbClr val="FFFFFF"/>
                        </a:solidFill>
                      </a:rPr>
                      <a:t>d</a:t>
                    </a:r>
                    <a:endParaRPr lang="ja-JP" altLang="en-US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39" name="直線コネクタ 38">
                  <a:extLst>
                    <a:ext uri="{FF2B5EF4-FFF2-40B4-BE49-F238E27FC236}">
                      <a16:creationId xmlns:a16="http://schemas.microsoft.com/office/drawing/2014/main" id="{C3ABCD54-CB1D-854E-A412-A1184C78DD19}"/>
                    </a:ext>
                  </a:extLst>
                </p:cNvPr>
                <p:cNvCxnSpPr/>
                <p:nvPr/>
              </p:nvCxnSpPr>
              <p:spPr>
                <a:xfrm flipH="1">
                  <a:off x="7475001" y="3419238"/>
                  <a:ext cx="130215" cy="426234"/>
                </a:xfrm>
                <a:prstGeom prst="line">
                  <a:avLst/>
                </a:prstGeom>
                <a:ln>
                  <a:gradFill flip="none" rotWithShape="1">
                    <a:gsLst>
                      <a:gs pos="36000">
                        <a:srgbClr val="FF0000"/>
                      </a:gs>
                      <a:gs pos="100000">
                        <a:srgbClr val="FFFF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9">
                  <a:extLst>
                    <a:ext uri="{FF2B5EF4-FFF2-40B4-BE49-F238E27FC236}">
                      <a16:creationId xmlns:a16="http://schemas.microsoft.com/office/drawing/2014/main" id="{ED50A45F-74D0-3549-B37C-01F9B5951B7F}"/>
                    </a:ext>
                  </a:extLst>
                </p:cNvPr>
                <p:cNvCxnSpPr/>
                <p:nvPr/>
              </p:nvCxnSpPr>
              <p:spPr>
                <a:xfrm>
                  <a:off x="7165135" y="3593048"/>
                  <a:ext cx="162335" cy="258415"/>
                </a:xfrm>
                <a:prstGeom prst="line">
                  <a:avLst/>
                </a:prstGeom>
                <a:ln>
                  <a:gradFill flip="none" rotWithShape="1">
                    <a:gsLst>
                      <a:gs pos="36000">
                        <a:srgbClr val="FF0000"/>
                      </a:gs>
                      <a:gs pos="100000">
                        <a:srgbClr val="FFFF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直線矢印コネクタ 33">
                <a:extLst>
                  <a:ext uri="{FF2B5EF4-FFF2-40B4-BE49-F238E27FC236}">
                    <a16:creationId xmlns:a16="http://schemas.microsoft.com/office/drawing/2014/main" id="{63141F62-2978-194C-8CB3-B46CB0D37830}"/>
                  </a:ext>
                </a:extLst>
              </p:cNvPr>
              <p:cNvCxnSpPr/>
              <p:nvPr/>
            </p:nvCxnSpPr>
            <p:spPr>
              <a:xfrm flipV="1">
                <a:off x="2892459" y="3846322"/>
                <a:ext cx="0" cy="1057252"/>
              </a:xfrm>
              <a:prstGeom prst="straightConnector1">
                <a:avLst/>
              </a:prstGeom>
              <a:ln w="47625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矢印コネクタ 34">
                <a:extLst>
                  <a:ext uri="{FF2B5EF4-FFF2-40B4-BE49-F238E27FC236}">
                    <a16:creationId xmlns:a16="http://schemas.microsoft.com/office/drawing/2014/main" id="{2F8D02E3-982E-8B49-A403-95139E57EE0B}"/>
                  </a:ext>
                </a:extLst>
              </p:cNvPr>
              <p:cNvCxnSpPr/>
              <p:nvPr/>
            </p:nvCxnSpPr>
            <p:spPr>
              <a:xfrm flipV="1">
                <a:off x="3711045" y="3648249"/>
                <a:ext cx="0" cy="1057252"/>
              </a:xfrm>
              <a:prstGeom prst="straightConnector1">
                <a:avLst/>
              </a:prstGeom>
              <a:ln w="47625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0E098BA4-6F44-FB4B-931A-DAE57152D9AF}"/>
                </a:ext>
              </a:extLst>
            </p:cNvPr>
            <p:cNvSpPr txBox="1"/>
            <p:nvPr/>
          </p:nvSpPr>
          <p:spPr>
            <a:xfrm>
              <a:off x="8425667" y="8466975"/>
              <a:ext cx="1972643" cy="713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3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altLang="ja-JP" sz="2400" dirty="0">
                  <a:latin typeface="Times New Roman" charset="0"/>
                </a:rPr>
                <a:t>Σ</a:t>
              </a:r>
              <a:r>
                <a:rPr lang="en-US" altLang="ja-JP" sz="2400" baseline="-25000" dirty="0">
                  <a:latin typeface="Times New Roman" charset="0"/>
                </a:rPr>
                <a:t>c</a:t>
              </a:r>
              <a:r>
                <a:rPr lang="en-US" altLang="ja-JP" sz="2400" dirty="0">
                  <a:latin typeface="Times New Roman" charset="0"/>
                </a:rPr>
                <a:t>(2455)</a:t>
              </a:r>
              <a:endParaRPr lang="ja-JP" altLang="en-US" sz="2400" dirty="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1031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B27FA2-E2EB-F745-B60F-AC15B1B9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9153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dirty="0">
                <a:solidFill>
                  <a:srgbClr val="011893"/>
                </a:solidFill>
                <a:latin typeface="Comic Sans MS" panose="030F0902030302020204" pitchFamily="66" charset="0"/>
              </a:rPr>
              <a:t>Discussion</a:t>
            </a:r>
            <a:endParaRPr kumimoji="1" lang="ja-JP" altLang="en-US">
              <a:solidFill>
                <a:srgbClr val="011893"/>
              </a:solidFill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E54134-2DB7-4D4C-B9B3-F686F2EA73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32452"/>
                <a:ext cx="8529145" cy="5123898"/>
              </a:xfrm>
            </p:spPr>
            <p:txBody>
              <a:bodyPr>
                <a:normAutofit/>
              </a:bodyPr>
              <a:lstStyle/>
              <a:p>
                <a:r>
                  <a:rPr lang="el-GR" altLang="ja-JP" dirty="0">
                    <a:ea typeface="MS UI Gothic" charset="0"/>
                    <a:cs typeface="MS UI Gothic" charset="0"/>
                  </a:rPr>
                  <a:t>σ</a:t>
                </a:r>
                <a:r>
                  <a:rPr lang="en-US" altLang="ja-JP" dirty="0">
                    <a:ea typeface="MS UI Gothic" charset="0"/>
                    <a:cs typeface="MS UI Gothic" charset="0"/>
                  </a:rPr>
                  <a:t>(</a:t>
                </a:r>
                <a:r>
                  <a:rPr lang="el-GR" altLang="ja-JP" dirty="0">
                    <a:ea typeface="MS UI Gothic" charset="0"/>
                    <a:cs typeface="MS UI Gothic" charset="0"/>
                  </a:rPr>
                  <a:t>Σ</a:t>
                </a:r>
                <a:r>
                  <a:rPr lang="en-US" altLang="ja-JP" baseline="-25000" dirty="0">
                    <a:ea typeface="MS UI Gothic" charset="0"/>
                    <a:cs typeface="MS UI Gothic" charset="0"/>
                  </a:rPr>
                  <a:t>c</a:t>
                </a:r>
                <a:r>
                  <a:rPr lang="en-US" altLang="ja-JP" dirty="0">
                    <a:ea typeface="MS UI Gothic" charset="0"/>
                    <a:cs typeface="MS UI Gothic" charset="0"/>
                  </a:rPr>
                  <a:t>)/</a:t>
                </a:r>
                <a:r>
                  <a:rPr lang="el-GR" altLang="ja-JP" dirty="0">
                    <a:ea typeface="MS UI Gothic" charset="0"/>
                    <a:cs typeface="MS UI Gothic" charset="0"/>
                  </a:rPr>
                  <a:t>σ</a:t>
                </a:r>
                <a:r>
                  <a:rPr lang="en-US" altLang="ja-JP" dirty="0">
                    <a:ea typeface="MS UI Gothic" charset="0"/>
                    <a:cs typeface="MS UI Gothic" charset="0"/>
                  </a:rPr>
                  <a:t>(</a:t>
                </a:r>
                <a:r>
                  <a:rPr lang="el-GR" altLang="ja-JP" dirty="0">
                    <a:ea typeface="MS UI Gothic" charset="0"/>
                    <a:cs typeface="MS UI Gothic" charset="0"/>
                  </a:rPr>
                  <a:t>Λ</a:t>
                </a:r>
                <a:r>
                  <a:rPr lang="en-US" altLang="ja-JP" baseline="-25000" dirty="0">
                    <a:ea typeface="MS UI Gothic" charset="0"/>
                    <a:cs typeface="MS UI Gothic" charset="0"/>
                  </a:rPr>
                  <a:t>c</a:t>
                </a:r>
                <a:r>
                  <a:rPr lang="en-US" altLang="ja-JP" dirty="0">
                    <a:ea typeface="MS UI Gothic" charset="0"/>
                    <a:cs typeface="MS UI Gothic" charset="0"/>
                  </a:rPr>
                  <a:t>) = 0.27 ± 0.07</a:t>
                </a:r>
              </a:p>
              <a:p>
                <a:r>
                  <a:rPr kumimoji="1" lang="en-US" altLang="ja-JP" dirty="0">
                    <a:latin typeface="Comic Sans MS" panose="030F0902030302020204" pitchFamily="66" charset="0"/>
                  </a:rPr>
                  <a:t>mass difference of spin 1 and 0 diquarks</a:t>
                </a:r>
                <a:br>
                  <a:rPr kumimoji="1" lang="en-US" altLang="ja-JP" dirty="0">
                    <a:latin typeface="Comic Sans MS" panose="030F0902030302020204" pitchFamily="66" charset="0"/>
                  </a:rPr>
                </a:br>
                <a:br>
                  <a:rPr kumimoji="1" lang="en-US" altLang="ja-JP" dirty="0">
                    <a:latin typeface="Comic Sans MS" panose="030F0902030302020204" pitchFamily="66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𝑢𝑑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ja-JP" dirty="0">
                            <a:latin typeface="Comic Sans MS" panose="030F0902030302020204" pitchFamily="66" charset="0"/>
                          </a:rPr>
                          <m:t> 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𝑢𝑑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altLang="ja-JP" dirty="0">
                            <a:latin typeface="Comic Sans MS" panose="030F0902030302020204" pitchFamily="66" charset="0"/>
                          </a:rPr>
                          <m:t> 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=(8.2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±0.8)×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en-US" altLang="ja-JP" dirty="0">
                    <a:latin typeface="Comic Sans MS" panose="030F0902030302020204" pitchFamily="66" charset="0"/>
                  </a:rPr>
                  <a:t> </a:t>
                </a:r>
                <a:br>
                  <a:rPr kumimoji="1" lang="en-US" altLang="ja-JP" dirty="0">
                    <a:latin typeface="Comic Sans MS" panose="030F0902030302020204" pitchFamily="66" charset="0"/>
                  </a:rPr>
                </a:br>
                <a:br>
                  <a:rPr kumimoji="1" lang="en-US" altLang="ja-JP" dirty="0">
                    <a:latin typeface="Comic Sans MS" panose="030F0902030302020204" pitchFamily="66" charset="0"/>
                  </a:rPr>
                </a:br>
                <a:br>
                  <a:rPr lang="en-US" altLang="ja-JP" dirty="0">
                    <a:latin typeface="Comic Sans MS" panose="030F0902030302020204" pitchFamily="66" charset="0"/>
                  </a:rPr>
                </a:br>
                <a:br>
                  <a:rPr lang="en-US" altLang="ja-JP" dirty="0">
                    <a:latin typeface="Comic Sans MS" panose="030F0902030302020204" pitchFamily="66" charset="0"/>
                  </a:rPr>
                </a:br>
                <a:br>
                  <a:rPr lang="en-US" altLang="ja-JP" dirty="0">
                    <a:latin typeface="Comic Sans MS" panose="030F0902030302020204" pitchFamily="66" charset="0"/>
                  </a:rPr>
                </a:br>
                <a:r>
                  <a:rPr lang="en-US" altLang="ja-JP" sz="2800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MS UI Gothic" charset="0"/>
                    <a:cs typeface="MS UI Gothic" charset="0"/>
                  </a:rPr>
                  <a:t>Slightly higher than reference but consistent with the spin-1/0 diquark mass difference</a:t>
                </a:r>
                <a:r>
                  <a:rPr lang="en-US" altLang="ja-JP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MS UI Gothic" charset="0"/>
                    <a:cs typeface="MS UI Gothic" charset="0"/>
                  </a:rPr>
                  <a:t>!</a:t>
                </a:r>
              </a:p>
              <a:p>
                <a:endParaRPr kumimoji="1" lang="ja-JP" altLang="en-US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E54134-2DB7-4D4C-B9B3-F686F2EA7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32452"/>
                <a:ext cx="8529145" cy="5123898"/>
              </a:xfrm>
              <a:blipFill>
                <a:blip r:embed="rId2"/>
                <a:stretch>
                  <a:fillRect l="-1786" t="-1975" b="-1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DAFACAF-5AD1-8244-B340-1BCCE7A5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337FE1-FAAC-DB42-8714-0E85F71E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64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15BC8A-B81F-C643-8018-A97D506DCE73}"/>
              </a:ext>
            </a:extLst>
          </p:cNvPr>
          <p:cNvSpPr txBox="1"/>
          <p:nvPr/>
        </p:nvSpPr>
        <p:spPr>
          <a:xfrm>
            <a:off x="6882908" y="3429000"/>
            <a:ext cx="1803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(MeV/c</a:t>
            </a:r>
            <a:r>
              <a:rPr kumimoji="1" lang="en-US" altLang="ja-JP" sz="3200" baseline="30000" dirty="0"/>
              <a:t>2</a:t>
            </a:r>
            <a:r>
              <a:rPr kumimoji="1" lang="en-US" altLang="ja-JP" sz="3200" dirty="0"/>
              <a:t>)</a:t>
            </a:r>
            <a:r>
              <a:rPr kumimoji="1" lang="en-US" altLang="ja-JP" sz="3200" baseline="30000" dirty="0"/>
              <a:t>2</a:t>
            </a:r>
            <a:endParaRPr kumimoji="1" lang="ja-JP" altLang="en-US" sz="3200"/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622C0061-792A-DF48-9541-A8A0C0A98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376" y="4515073"/>
            <a:ext cx="6968969" cy="491927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929A74A-6A86-8A41-B693-C5BF251AF47F}"/>
              </a:ext>
            </a:extLst>
          </p:cNvPr>
          <p:cNvSpPr txBox="1"/>
          <p:nvPr/>
        </p:nvSpPr>
        <p:spPr>
          <a:xfrm>
            <a:off x="457200" y="3965696"/>
            <a:ext cx="661367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altLang="ja-JP" sz="2800" dirty="0">
                <a:solidFill>
                  <a:srgbClr val="3E4155"/>
                </a:solidFill>
                <a:latin typeface="+mj-lt"/>
              </a:rPr>
              <a:t>B. </a:t>
            </a:r>
            <a:r>
              <a:rPr lang="en-US" altLang="ja-JP" sz="2800" dirty="0" err="1">
                <a:solidFill>
                  <a:srgbClr val="3E4155"/>
                </a:solidFill>
                <a:latin typeface="+mj-lt"/>
              </a:rPr>
              <a:t>Andersson</a:t>
            </a:r>
            <a:r>
              <a:rPr lang="en-US" altLang="ja-JP" sz="2800" dirty="0">
                <a:solidFill>
                  <a:srgbClr val="3E4155"/>
                </a:solidFill>
                <a:latin typeface="+mj-lt"/>
              </a:rPr>
              <a:t> et al., </a:t>
            </a:r>
            <a:r>
              <a:rPr kumimoji="0" lang="en-US" altLang="ja-JP" sz="2800" b="0" i="0" u="none" strike="noStrike" cap="none" spc="0" normalizeH="0" baseline="0" dirty="0">
                <a:ln>
                  <a:noFill/>
                </a:ln>
                <a:solidFill>
                  <a:srgbClr val="3E4155"/>
                </a:solidFill>
                <a:effectLst/>
                <a:uFillTx/>
                <a:latin typeface="+mj-lt"/>
                <a:sym typeface="ヒラギノ角ゴ ProN W3"/>
              </a:rPr>
              <a:t>Phys. Rept. 97, 31 (1983)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3E4155"/>
              </a:solidFill>
              <a:effectLst/>
              <a:uFillTx/>
              <a:latin typeface="+mj-lt"/>
              <a:sym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0790493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F0A894-81BB-2E40-99CC-5BC36991C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183"/>
          </a:xfrm>
        </p:spPr>
        <p:txBody>
          <a:bodyPr/>
          <a:lstStyle/>
          <a:p>
            <a:pPr algn="l"/>
            <a:r>
              <a:rPr kumimoji="1" lang="en-US" altLang="ja-JP" dirty="0">
                <a:solidFill>
                  <a:srgbClr val="011893"/>
                </a:solidFill>
                <a:latin typeface="Comic Sans MS" panose="030F0902030302020204" pitchFamily="66" charset="0"/>
              </a:rPr>
              <a:t>Summary</a:t>
            </a:r>
            <a:endParaRPr kumimoji="1" lang="ja-JP" altLang="en-US">
              <a:solidFill>
                <a:srgbClr val="011893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87BFC4-D0A5-3146-9790-34101048D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9710"/>
            <a:ext cx="8229600" cy="5126640"/>
          </a:xfrm>
        </p:spPr>
        <p:txBody>
          <a:bodyPr>
            <a:normAutofit fontScale="92500"/>
          </a:bodyPr>
          <a:lstStyle/>
          <a:p>
            <a:r>
              <a:rPr lang="en-US" altLang="ja-JP" dirty="0">
                <a:solidFill>
                  <a:srgbClr val="3E4155"/>
                </a:solidFill>
                <a:latin typeface="Comic Sans MS" panose="030F0902030302020204" pitchFamily="66" charset="0"/>
              </a:rPr>
              <a:t>Production cross sections of hyperons and charmed baryons are measured near the </a:t>
            </a:r>
            <a:r>
              <a:rPr lang="el-GR" altLang="ja-JP" dirty="0" err="1">
                <a:solidFill>
                  <a:srgbClr val="3E4155"/>
                </a:solidFill>
              </a:rPr>
              <a:t>ϒ</a:t>
            </a:r>
            <a:r>
              <a:rPr lang="en-US" altLang="ja-JP" dirty="0">
                <a:solidFill>
                  <a:srgbClr val="3E4155"/>
                </a:solidFill>
                <a:latin typeface="Comic Sans MS" panose="030F0902030302020204" pitchFamily="66" charset="0"/>
              </a:rPr>
              <a:t>(4S) energy using Belle data.</a:t>
            </a:r>
            <a:br>
              <a:rPr lang="en-US" altLang="ja-JP" dirty="0">
                <a:solidFill>
                  <a:srgbClr val="3E4155"/>
                </a:solidFill>
                <a:latin typeface="Comic Sans MS" panose="030F0902030302020204" pitchFamily="66" charset="0"/>
              </a:rPr>
            </a:br>
            <a:endParaRPr lang="en-US" altLang="ja-JP" dirty="0">
              <a:solidFill>
                <a:srgbClr val="3E4155"/>
              </a:solidFill>
              <a:latin typeface="Comic Sans MS" panose="030F09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en-US" altLang="ja-JP" dirty="0">
                <a:solidFill>
                  <a:srgbClr val="3E4155"/>
                </a:solidFill>
                <a:latin typeface="Comic Sans MS" panose="030F0902030302020204" pitchFamily="66" charset="0"/>
              </a:rPr>
              <a:t>d</a:t>
            </a:r>
            <a:r>
              <a:rPr lang="el-GR" altLang="ja-JP" dirty="0">
                <a:solidFill>
                  <a:srgbClr val="3E4155"/>
                </a:solidFill>
              </a:rPr>
              <a:t>σ</a:t>
            </a:r>
            <a:r>
              <a:rPr lang="en-US" altLang="ja-JP" dirty="0">
                <a:solidFill>
                  <a:srgbClr val="3E4155"/>
                </a:solidFill>
                <a:latin typeface="Comic Sans MS" panose="030F0902030302020204" pitchFamily="66" charset="0"/>
              </a:rPr>
              <a:t>/</a:t>
            </a:r>
            <a:r>
              <a:rPr lang="en-US" altLang="ja-JP" dirty="0" err="1">
                <a:solidFill>
                  <a:srgbClr val="3E4155"/>
                </a:solidFill>
                <a:latin typeface="Comic Sans MS" panose="030F0902030302020204" pitchFamily="66" charset="0"/>
              </a:rPr>
              <a:t>dx</a:t>
            </a:r>
            <a:r>
              <a:rPr lang="en-US" altLang="ja-JP" baseline="-25000" dirty="0" err="1">
                <a:solidFill>
                  <a:srgbClr val="3E4155"/>
                </a:solidFill>
                <a:latin typeface="Comic Sans MS" panose="030F0902030302020204" pitchFamily="66" charset="0"/>
              </a:rPr>
              <a:t>p</a:t>
            </a:r>
            <a:r>
              <a:rPr lang="en-US" altLang="ja-JP" dirty="0">
                <a:solidFill>
                  <a:srgbClr val="3E4155"/>
                </a:solidFill>
                <a:latin typeface="Comic Sans MS" panose="030F0902030302020204" pitchFamily="66" charset="0"/>
              </a:rPr>
              <a:t> distributions for hyperons </a:t>
            </a:r>
          </a:p>
          <a:p>
            <a:pPr lvl="1">
              <a:spcBef>
                <a:spcPts val="0"/>
              </a:spcBef>
            </a:pPr>
            <a:r>
              <a:rPr lang="en-US" altLang="ja-JP" sz="3200" dirty="0">
                <a:solidFill>
                  <a:srgbClr val="FF0000"/>
                </a:solidFill>
                <a:latin typeface="Comic Sans MS" panose="030F0902030302020204" pitchFamily="66" charset="0"/>
              </a:rPr>
              <a:t>Slightly higher Peak positions for  </a:t>
            </a:r>
            <a:r>
              <a:rPr lang="en-US" altLang="ja-JP" sz="3200" dirty="0" err="1">
                <a:solidFill>
                  <a:srgbClr val="FF0000"/>
                </a:solidFill>
                <a:latin typeface="Comic Sans MS" panose="030F0902030302020204" pitchFamily="66" charset="0"/>
              </a:rPr>
              <a:t>Ω</a:t>
            </a:r>
            <a:r>
              <a:rPr lang="en-US" altLang="ja-JP" sz="3200" dirty="0">
                <a:solidFill>
                  <a:srgbClr val="FF0000"/>
                </a:solidFill>
                <a:latin typeface="Comic Sans MS" panose="030F0902030302020204" pitchFamily="66" charset="0"/>
              </a:rPr>
              <a:t>- and </a:t>
            </a:r>
            <a:r>
              <a:rPr lang="en-US" altLang="ja-JP" sz="3200" dirty="0" err="1">
                <a:solidFill>
                  <a:srgbClr val="FF0000"/>
                </a:solidFill>
                <a:latin typeface="Comic Sans MS" panose="030F0902030302020204" pitchFamily="66" charset="0"/>
              </a:rPr>
              <a:t>Ξ</a:t>
            </a:r>
            <a:r>
              <a:rPr lang="en-US" altLang="ja-JP" sz="3200" dirty="0">
                <a:solidFill>
                  <a:srgbClr val="FF0000"/>
                </a:solidFill>
                <a:latin typeface="Comic Sans MS" panose="030F0902030302020204" pitchFamily="66" charset="0"/>
              </a:rPr>
              <a:t>(1530)</a:t>
            </a:r>
            <a:br>
              <a:rPr lang="en-US" altLang="ja-JP" sz="3200" dirty="0">
                <a:solidFill>
                  <a:srgbClr val="FF0000"/>
                </a:solidFill>
                <a:latin typeface="Comic Sans MS" panose="030F0902030302020204" pitchFamily="66" charset="0"/>
              </a:rPr>
            </a:br>
            <a:endParaRPr lang="en-US" altLang="ja-JP" sz="3200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en-US" altLang="ja-JP" dirty="0">
                <a:solidFill>
                  <a:srgbClr val="3E4155"/>
                </a:solidFill>
                <a:latin typeface="Comic Sans MS" panose="030F0902030302020204" pitchFamily="66" charset="0"/>
              </a:rPr>
              <a:t>d</a:t>
            </a:r>
            <a:r>
              <a:rPr lang="el-GR" altLang="ja-JP" dirty="0">
                <a:solidFill>
                  <a:srgbClr val="3E4155"/>
                </a:solidFill>
              </a:rPr>
              <a:t>σ</a:t>
            </a:r>
            <a:r>
              <a:rPr lang="en-US" altLang="ja-JP" dirty="0">
                <a:solidFill>
                  <a:srgbClr val="3E4155"/>
                </a:solidFill>
                <a:latin typeface="Comic Sans MS" panose="030F0902030302020204" pitchFamily="66" charset="0"/>
              </a:rPr>
              <a:t>/</a:t>
            </a:r>
            <a:r>
              <a:rPr lang="en-US" altLang="ja-JP" dirty="0" err="1">
                <a:solidFill>
                  <a:srgbClr val="3E4155"/>
                </a:solidFill>
                <a:latin typeface="Comic Sans MS" panose="030F0902030302020204" pitchFamily="66" charset="0"/>
              </a:rPr>
              <a:t>dx</a:t>
            </a:r>
            <a:r>
              <a:rPr lang="en-US" altLang="ja-JP" baseline="-25000" dirty="0" err="1">
                <a:solidFill>
                  <a:srgbClr val="3E4155"/>
                </a:solidFill>
                <a:latin typeface="Comic Sans MS" panose="030F0902030302020204" pitchFamily="66" charset="0"/>
              </a:rPr>
              <a:t>p</a:t>
            </a:r>
            <a:r>
              <a:rPr lang="en-US" altLang="ja-JP" dirty="0">
                <a:solidFill>
                  <a:srgbClr val="3E4155"/>
                </a:solidFill>
                <a:latin typeface="Comic Sans MS" panose="030F0902030302020204" pitchFamily="66" charset="0"/>
              </a:rPr>
              <a:t> distributions for charmed baryons</a:t>
            </a:r>
          </a:p>
          <a:p>
            <a:pPr lvl="1">
              <a:spcBef>
                <a:spcPts val="0"/>
              </a:spcBef>
            </a:pPr>
            <a:r>
              <a:rPr lang="en-US" altLang="ja-JP" sz="3200" dirty="0">
                <a:solidFill>
                  <a:srgbClr val="FF0000"/>
                </a:solidFill>
                <a:latin typeface="Comic Sans MS" panose="030F0902030302020204" pitchFamily="66" charset="0"/>
              </a:rPr>
              <a:t>Peak positions for heavier particles seem higher.</a:t>
            </a:r>
          </a:p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76AF3A3-EB09-7044-A33F-3BFF3427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4459B6-B842-0543-BB82-B2E59B53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8719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F0A894-81BB-2E40-99CC-5BC36991C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183"/>
          </a:xfrm>
        </p:spPr>
        <p:txBody>
          <a:bodyPr/>
          <a:lstStyle/>
          <a:p>
            <a:pPr algn="l"/>
            <a:r>
              <a:rPr kumimoji="1" lang="en-US" altLang="ja-JP" dirty="0">
                <a:solidFill>
                  <a:srgbClr val="011893"/>
                </a:solidFill>
                <a:latin typeface="Comic Sans MS" panose="030F0902030302020204" pitchFamily="66" charset="0"/>
              </a:rPr>
              <a:t>Summary</a:t>
            </a:r>
            <a:endParaRPr kumimoji="1" lang="ja-JP" altLang="en-US">
              <a:solidFill>
                <a:srgbClr val="011893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87BFC4-D0A5-3146-9790-34101048D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9710"/>
            <a:ext cx="8229600" cy="512664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altLang="ja-JP" sz="2800" dirty="0">
                <a:solidFill>
                  <a:srgbClr val="3E4155"/>
                </a:solidFill>
                <a:latin typeface="Comic Sans MS" panose="030F0902030302020204" pitchFamily="66" charset="0"/>
              </a:rPr>
              <a:t>“Inclusive” total cross sections for hyperons </a:t>
            </a:r>
          </a:p>
          <a:p>
            <a:pPr lvl="1">
              <a:spcBef>
                <a:spcPts val="0"/>
              </a:spcBef>
            </a:pPr>
            <a:r>
              <a:rPr lang="en-US" altLang="ja-JP" dirty="0">
                <a:solidFill>
                  <a:srgbClr val="3E4155"/>
                </a:solidFill>
                <a:latin typeface="Comic Sans MS" panose="030F0902030302020204" pitchFamily="66" charset="0"/>
              </a:rPr>
              <a:t>Consistent with previous measurements with much higher precision</a:t>
            </a:r>
            <a:br>
              <a:rPr lang="en-US" altLang="ja-JP" dirty="0">
                <a:solidFill>
                  <a:srgbClr val="3E4155"/>
                </a:solidFill>
                <a:latin typeface="Comic Sans MS" panose="030F0902030302020204" pitchFamily="66" charset="0"/>
              </a:rPr>
            </a:br>
            <a:endParaRPr lang="en-US" altLang="ja-JP" dirty="0">
              <a:solidFill>
                <a:srgbClr val="3E4155"/>
              </a:solidFill>
              <a:latin typeface="Comic Sans MS" panose="030F09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en-US" altLang="ja-JP" sz="2800" dirty="0">
                <a:solidFill>
                  <a:srgbClr val="3E4155"/>
                </a:solidFill>
                <a:latin typeface="Comic Sans MS" panose="030F0902030302020204" pitchFamily="66" charset="0"/>
              </a:rPr>
              <a:t>Direct total cross sections </a:t>
            </a:r>
          </a:p>
          <a:p>
            <a:pPr lvl="1">
              <a:spcBef>
                <a:spcPts val="0"/>
              </a:spcBef>
            </a:pPr>
            <a:r>
              <a:rPr lang="en-US" altLang="ja-JP" dirty="0">
                <a:solidFill>
                  <a:srgbClr val="3E4155"/>
                </a:solidFill>
                <a:latin typeface="Comic Sans MS" panose="030F0902030302020204" pitchFamily="66" charset="0"/>
              </a:rPr>
              <a:t>Clear exponential dependence on baryon masses</a:t>
            </a:r>
          </a:p>
          <a:p>
            <a:pPr lvl="1">
              <a:spcBef>
                <a:spcPts val="0"/>
              </a:spcBef>
            </a:pP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No enhancements for </a:t>
            </a:r>
            <a:r>
              <a:rPr lang="el-GR" altLang="ja-JP" dirty="0">
                <a:solidFill>
                  <a:srgbClr val="FF0000"/>
                </a:solidFill>
              </a:rPr>
              <a:t>Λ, Λ(1520)</a:t>
            </a:r>
            <a:endParaRPr lang="en-US" altLang="ja-JP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lvl="1">
              <a:spcBef>
                <a:spcPts val="0"/>
              </a:spcBef>
            </a:pP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Suppression of </a:t>
            </a:r>
            <a:r>
              <a:rPr lang="en-US" altLang="ja-JP" dirty="0" err="1">
                <a:solidFill>
                  <a:srgbClr val="FF0000"/>
                </a:solidFill>
                <a:latin typeface="Comic Sans MS" panose="030F0902030302020204" pitchFamily="66" charset="0"/>
              </a:rPr>
              <a:t>decuplet</a:t>
            </a: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 hyperons and </a:t>
            </a:r>
            <a:r>
              <a:rPr lang="el-GR" altLang="ja-JP" dirty="0">
                <a:solidFill>
                  <a:srgbClr val="FF0000"/>
                </a:solidFill>
              </a:rPr>
              <a:t>Σ</a:t>
            </a:r>
            <a:r>
              <a:rPr lang="en-US" altLang="ja-JP" baseline="-25000" dirty="0">
                <a:solidFill>
                  <a:srgbClr val="FF0000"/>
                </a:solidFill>
                <a:latin typeface="Comic Sans MS" panose="030F0902030302020204" pitchFamily="66" charset="0"/>
              </a:rPr>
              <a:t>c</a:t>
            </a: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 family</a:t>
            </a:r>
          </a:p>
          <a:p>
            <a:pPr lvl="1">
              <a:spcBef>
                <a:spcPts val="0"/>
              </a:spcBef>
            </a:pP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Suggesting diquark structure in ground and low-lying </a:t>
            </a:r>
            <a:r>
              <a:rPr lang="el-GR" altLang="ja-JP" dirty="0">
                <a:solidFill>
                  <a:srgbClr val="FF0000"/>
                </a:solidFill>
              </a:rPr>
              <a:t>Λ</a:t>
            </a:r>
            <a:r>
              <a:rPr lang="en-US" altLang="ja-JP" baseline="-25000" dirty="0">
                <a:solidFill>
                  <a:srgbClr val="FF0000"/>
                </a:solidFill>
                <a:latin typeface="Comic Sans MS" panose="030F0902030302020204" pitchFamily="66" charset="0"/>
              </a:rPr>
              <a:t>c</a:t>
            </a: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, </a:t>
            </a:r>
            <a:r>
              <a:rPr lang="el-GR" altLang="ja-JP" dirty="0">
                <a:solidFill>
                  <a:srgbClr val="FF0000"/>
                </a:solidFill>
              </a:rPr>
              <a:t>Σ</a:t>
            </a:r>
            <a:r>
              <a:rPr lang="en-US" altLang="ja-JP" baseline="-25000" dirty="0">
                <a:solidFill>
                  <a:srgbClr val="FF0000"/>
                </a:solidFill>
                <a:latin typeface="Comic Sans MS" panose="030F0902030302020204" pitchFamily="66" charset="0"/>
              </a:rPr>
              <a:t>c</a:t>
            </a:r>
            <a:endParaRPr lang="en-US" altLang="ja-JP" dirty="0">
              <a:solidFill>
                <a:srgbClr val="3E4155"/>
              </a:solidFill>
              <a:latin typeface="Comic Sans MS" panose="030F0902030302020204" pitchFamily="66" charset="0"/>
            </a:endParaRPr>
          </a:p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76AF3A3-EB09-7044-A33F-3BFF3427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4459B6-B842-0543-BB82-B2E59B53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1644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F0A894-81BB-2E40-99CC-5BC36991C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183"/>
          </a:xfrm>
        </p:spPr>
        <p:txBody>
          <a:bodyPr/>
          <a:lstStyle/>
          <a:p>
            <a:pPr algn="l"/>
            <a:r>
              <a:rPr kumimoji="1" lang="en-US" altLang="ja-JP" dirty="0">
                <a:solidFill>
                  <a:srgbClr val="011893"/>
                </a:solidFill>
                <a:latin typeface="Comic Sans MS" panose="030F0902030302020204" pitchFamily="66" charset="0"/>
              </a:rPr>
              <a:t>Summary</a:t>
            </a:r>
            <a:endParaRPr kumimoji="1" lang="ja-JP" altLang="en-US">
              <a:solidFill>
                <a:srgbClr val="011893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87BFC4-D0A5-3146-9790-34101048D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9710"/>
            <a:ext cx="8229600" cy="512664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altLang="ja-JP" sz="2800" dirty="0">
                <a:solidFill>
                  <a:srgbClr val="3E4155"/>
                </a:solidFill>
                <a:latin typeface="Comic Sans MS" panose="030F0902030302020204" pitchFamily="66" charset="0"/>
              </a:rPr>
              <a:t>“Inclusive” total cross sections for hyperons </a:t>
            </a:r>
          </a:p>
          <a:p>
            <a:pPr lvl="1">
              <a:spcBef>
                <a:spcPts val="0"/>
              </a:spcBef>
            </a:pPr>
            <a:r>
              <a:rPr lang="en-US" altLang="ja-JP" dirty="0">
                <a:solidFill>
                  <a:srgbClr val="3E4155"/>
                </a:solidFill>
                <a:latin typeface="Comic Sans MS" panose="030F0902030302020204" pitchFamily="66" charset="0"/>
              </a:rPr>
              <a:t>Consistent with previous measurements with much higher precision</a:t>
            </a:r>
            <a:br>
              <a:rPr lang="en-US" altLang="ja-JP" dirty="0">
                <a:solidFill>
                  <a:srgbClr val="3E4155"/>
                </a:solidFill>
                <a:latin typeface="Comic Sans MS" panose="030F0902030302020204" pitchFamily="66" charset="0"/>
              </a:rPr>
            </a:br>
            <a:endParaRPr lang="en-US" altLang="ja-JP" dirty="0">
              <a:solidFill>
                <a:srgbClr val="3E4155"/>
              </a:solidFill>
              <a:latin typeface="Comic Sans MS" panose="030F09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en-US" altLang="ja-JP" sz="2800" dirty="0">
                <a:solidFill>
                  <a:srgbClr val="3E4155"/>
                </a:solidFill>
                <a:latin typeface="Comic Sans MS" panose="030F0902030302020204" pitchFamily="66" charset="0"/>
              </a:rPr>
              <a:t>Direct total cross sections </a:t>
            </a:r>
          </a:p>
          <a:p>
            <a:pPr lvl="1">
              <a:spcBef>
                <a:spcPts val="0"/>
              </a:spcBef>
            </a:pPr>
            <a:r>
              <a:rPr lang="en-US" altLang="ja-JP" dirty="0">
                <a:solidFill>
                  <a:srgbClr val="3E4155"/>
                </a:solidFill>
                <a:latin typeface="Comic Sans MS" panose="030F0902030302020204" pitchFamily="66" charset="0"/>
              </a:rPr>
              <a:t>Clear exponential dependence on baryon masses</a:t>
            </a:r>
          </a:p>
          <a:p>
            <a:pPr lvl="1">
              <a:spcBef>
                <a:spcPts val="0"/>
              </a:spcBef>
            </a:pP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No enhancements for </a:t>
            </a:r>
            <a:r>
              <a:rPr lang="el-GR" altLang="ja-JP" dirty="0">
                <a:solidFill>
                  <a:srgbClr val="FF0000"/>
                </a:solidFill>
              </a:rPr>
              <a:t>Λ, Λ(1520)</a:t>
            </a:r>
            <a:endParaRPr lang="en-US" altLang="ja-JP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lvl="1">
              <a:spcBef>
                <a:spcPts val="0"/>
              </a:spcBef>
            </a:pP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Suppression of </a:t>
            </a:r>
            <a:r>
              <a:rPr lang="en-US" altLang="ja-JP" dirty="0" err="1">
                <a:solidFill>
                  <a:srgbClr val="FF0000"/>
                </a:solidFill>
                <a:latin typeface="Comic Sans MS" panose="030F0902030302020204" pitchFamily="66" charset="0"/>
              </a:rPr>
              <a:t>decuplet</a:t>
            </a: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 hyperons and </a:t>
            </a:r>
            <a:r>
              <a:rPr lang="el-GR" altLang="ja-JP" dirty="0">
                <a:solidFill>
                  <a:srgbClr val="FF0000"/>
                </a:solidFill>
              </a:rPr>
              <a:t>Σ</a:t>
            </a:r>
            <a:r>
              <a:rPr lang="en-US" altLang="ja-JP" baseline="-25000" dirty="0">
                <a:solidFill>
                  <a:srgbClr val="FF0000"/>
                </a:solidFill>
                <a:latin typeface="Comic Sans MS" panose="030F0902030302020204" pitchFamily="66" charset="0"/>
              </a:rPr>
              <a:t>c</a:t>
            </a: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 family</a:t>
            </a:r>
          </a:p>
          <a:p>
            <a:pPr lvl="1">
              <a:spcBef>
                <a:spcPts val="0"/>
              </a:spcBef>
            </a:pP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Suggesting diquark structure in ground and low-lying </a:t>
            </a:r>
            <a:r>
              <a:rPr lang="el-GR" altLang="ja-JP" dirty="0">
                <a:solidFill>
                  <a:srgbClr val="FF0000"/>
                </a:solidFill>
              </a:rPr>
              <a:t>Λ</a:t>
            </a:r>
            <a:r>
              <a:rPr lang="en-US" altLang="ja-JP" baseline="-25000" dirty="0">
                <a:solidFill>
                  <a:srgbClr val="FF0000"/>
                </a:solidFill>
                <a:latin typeface="Comic Sans MS" panose="030F0902030302020204" pitchFamily="66" charset="0"/>
              </a:rPr>
              <a:t>c</a:t>
            </a: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, </a:t>
            </a:r>
            <a:r>
              <a:rPr lang="el-GR" altLang="ja-JP" dirty="0">
                <a:solidFill>
                  <a:srgbClr val="FF0000"/>
                </a:solidFill>
              </a:rPr>
              <a:t>Σ</a:t>
            </a:r>
            <a:r>
              <a:rPr lang="en-US" altLang="ja-JP" baseline="-25000" dirty="0">
                <a:solidFill>
                  <a:srgbClr val="FF0000"/>
                </a:solidFill>
                <a:latin typeface="Comic Sans MS" panose="030F0902030302020204" pitchFamily="66" charset="0"/>
              </a:rPr>
              <a:t>c</a:t>
            </a:r>
            <a:endParaRPr lang="en-US" altLang="ja-JP" dirty="0">
              <a:solidFill>
                <a:srgbClr val="3E4155"/>
              </a:solidFill>
              <a:latin typeface="Comic Sans MS" panose="030F0902030302020204" pitchFamily="66" charset="0"/>
            </a:endParaRPr>
          </a:p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76AF3A3-EB09-7044-A33F-3BFF3427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4459B6-B842-0543-BB82-B2E59B53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2804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F0A894-81BB-2E40-99CC-5BC36991C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183"/>
          </a:xfrm>
        </p:spPr>
        <p:txBody>
          <a:bodyPr/>
          <a:lstStyle/>
          <a:p>
            <a:pPr algn="l"/>
            <a:r>
              <a:rPr kumimoji="1" lang="en-US" altLang="ja-JP" dirty="0">
                <a:solidFill>
                  <a:srgbClr val="011893"/>
                </a:solidFill>
                <a:latin typeface="Comic Sans MS" panose="030F0902030302020204" pitchFamily="66" charset="0"/>
              </a:rPr>
              <a:t>Summary</a:t>
            </a:r>
            <a:endParaRPr kumimoji="1" lang="ja-JP" altLang="en-US">
              <a:solidFill>
                <a:srgbClr val="011893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87BFC4-D0A5-3146-9790-34101048D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9710"/>
            <a:ext cx="8229600" cy="5126640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Comic Sans MS" panose="030F0902030302020204" pitchFamily="66" charset="0"/>
              </a:rPr>
              <a:t>How about production cross section for exotic hadrons?</a:t>
            </a:r>
            <a:br>
              <a:rPr lang="en-US" altLang="ja-JP" dirty="0">
                <a:latin typeface="Comic Sans MS" panose="030F0902030302020204" pitchFamily="66" charset="0"/>
              </a:rPr>
            </a:br>
            <a:endParaRPr lang="en-US" altLang="ja-JP" dirty="0">
              <a:latin typeface="Comic Sans MS" panose="030F0902030302020204" pitchFamily="66" charset="0"/>
            </a:endParaRPr>
          </a:p>
          <a:p>
            <a:r>
              <a:rPr lang="en-US" altLang="ja-JP" dirty="0">
                <a:latin typeface="Comic Sans MS" panose="030F0902030302020204" pitchFamily="66" charset="0"/>
              </a:rPr>
              <a:t>Further understanding of production mechanism.</a:t>
            </a:r>
            <a:br>
              <a:rPr lang="en-US" altLang="ja-JP" dirty="0">
                <a:latin typeface="Comic Sans MS" panose="030F0902030302020204" pitchFamily="66" charset="0"/>
              </a:rPr>
            </a:br>
            <a:endParaRPr lang="en-US" altLang="ja-JP" dirty="0">
              <a:latin typeface="Comic Sans MS" panose="030F0902030302020204" pitchFamily="66" charset="0"/>
            </a:endParaRPr>
          </a:p>
          <a:p>
            <a:r>
              <a:rPr lang="en-US" altLang="ja-JP" dirty="0">
                <a:latin typeface="Comic Sans MS" panose="030F0902030302020204" pitchFamily="66" charset="0"/>
              </a:rPr>
              <a:t>Tuning of event generator for collider experiments.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76AF3A3-EB09-7044-A33F-3BFF3427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4459B6-B842-0543-BB82-B2E59B53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6474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224F95E-7F9F-724E-A7CB-4BC4F329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95F2CC0-08FF-E64A-BADB-678B3630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69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9E9EF67-56BB-1240-BB85-D72F46A57094}"/>
              </a:ext>
            </a:extLst>
          </p:cNvPr>
          <p:cNvSpPr/>
          <p:nvPr/>
        </p:nvSpPr>
        <p:spPr>
          <a:xfrm>
            <a:off x="935019" y="2598003"/>
            <a:ext cx="7273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800" b="1" dirty="0">
                <a:solidFill>
                  <a:srgbClr val="011893"/>
                </a:solidFill>
                <a:latin typeface="Comic Sans MS" panose="030F0902030302020204" pitchFamily="66" charset="0"/>
              </a:rPr>
              <a:t>Back up</a:t>
            </a:r>
            <a:endParaRPr lang="ja-JP" altLang="en-US" sz="4800" b="1">
              <a:solidFill>
                <a:srgbClr val="011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6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6C8888-6BE6-424F-9E69-C88143BAF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1474"/>
            <a:ext cx="8229600" cy="556468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altLang="ja-JP" dirty="0">
                <a:latin typeface="Comic Sans MS" panose="030F0902030302020204" pitchFamily="66" charset="0"/>
              </a:rPr>
              <a:t>How about charmed baryon production rates?</a:t>
            </a:r>
            <a:br>
              <a:rPr lang="en-US" altLang="ja-JP" dirty="0">
                <a:latin typeface="Comic Sans MS" panose="030F0902030302020204" pitchFamily="66" charset="0"/>
              </a:rPr>
            </a:br>
            <a:br>
              <a:rPr lang="en-US" altLang="ja-JP" dirty="0">
                <a:latin typeface="Comic Sans MS" panose="030F0902030302020204" pitchFamily="66" charset="0"/>
              </a:rPr>
            </a:br>
            <a:r>
              <a:rPr lang="en-US" altLang="ja-JP" dirty="0">
                <a:latin typeface="Comic Sans MS" panose="030F0902030302020204" pitchFamily="66" charset="0"/>
              </a:rPr>
              <a:t>Since the color-magnetic spin-spin interaction between light and charm quarks is weaker, the diquark properties may be seen in charmed baryons clearly.</a:t>
            </a:r>
            <a:br>
              <a:rPr lang="en-US" altLang="ja-JP" dirty="0">
                <a:latin typeface="Comic Sans MS" panose="030F0902030302020204" pitchFamily="66" charset="0"/>
              </a:rPr>
            </a:br>
            <a:endParaRPr lang="en-US" altLang="ja-JP" dirty="0">
              <a:latin typeface="Comic Sans MS" panose="030F0902030302020204" pitchFamily="66" charset="0"/>
            </a:endParaRPr>
          </a:p>
          <a:p>
            <a:pPr>
              <a:lnSpc>
                <a:spcPct val="12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altLang="ja-JP" dirty="0">
                <a:latin typeface="Comic Sans MS" panose="030F0902030302020204" pitchFamily="66" charset="0"/>
              </a:rPr>
              <a:t>There are enough number of </a:t>
            </a:r>
            <a:r>
              <a:rPr lang="en-US" altLang="ja-JP" dirty="0">
                <a:solidFill>
                  <a:srgbClr val="FF2600"/>
                </a:solidFill>
                <a:latin typeface="Comic Sans MS" panose="030F0902030302020204" pitchFamily="66" charset="0"/>
              </a:rPr>
              <a:t>charmed baryon</a:t>
            </a:r>
            <a:r>
              <a:rPr lang="en-US" altLang="ja-JP" dirty="0">
                <a:latin typeface="Comic Sans MS" panose="030F0902030302020204" pitchFamily="66" charset="0"/>
              </a:rPr>
              <a:t> production at </a:t>
            </a:r>
            <a:r>
              <a:rPr lang="en-US" altLang="ja-JP" dirty="0">
                <a:solidFill>
                  <a:srgbClr val="FF2600"/>
                </a:solidFill>
                <a:latin typeface="Comic Sans MS" panose="030F0902030302020204" pitchFamily="66" charset="0"/>
              </a:rPr>
              <a:t>Belle experiment</a:t>
            </a:r>
            <a:r>
              <a:rPr lang="en-US" altLang="ja-JP" dirty="0">
                <a:latin typeface="Comic Sans MS" panose="030F0902030302020204" pitchFamily="66" charset="0"/>
              </a:rPr>
              <a:t>.</a:t>
            </a:r>
            <a:br>
              <a:rPr lang="en-US" altLang="ja-JP" dirty="0">
                <a:latin typeface="Comic Sans MS" panose="030F0902030302020204" pitchFamily="66" charset="0"/>
              </a:rPr>
            </a:br>
            <a:endParaRPr lang="en-US" altLang="ja-JP" dirty="0">
              <a:latin typeface="Comic Sans MS" panose="030F0902030302020204" pitchFamily="66" charset="0"/>
            </a:endParaRPr>
          </a:p>
          <a:p>
            <a:pPr>
              <a:lnSpc>
                <a:spcPct val="12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altLang="ja-JP" dirty="0">
                <a:latin typeface="Comic Sans MS" panose="030F0902030302020204" pitchFamily="66" charset="0"/>
              </a:rPr>
              <a:t>So, let’s study charmed baryon production rates as well as hyperon production rates!  </a:t>
            </a:r>
          </a:p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895966-B579-1D49-B195-32ACED6C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A33F93B-EB3D-2844-8AD2-568FF794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5525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FD030A-E90A-C84D-8F50-D54E4B17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65886"/>
          </a:xfrm>
        </p:spPr>
        <p:txBody>
          <a:bodyPr/>
          <a:lstStyle/>
          <a:p>
            <a:pPr algn="l"/>
            <a:r>
              <a:rPr kumimoji="1" lang="en-US" altLang="ja-JP" dirty="0">
                <a:solidFill>
                  <a:srgbClr val="002060"/>
                </a:solidFill>
                <a:latin typeface="Comic Sans MS" panose="030F0902030302020204" pitchFamily="66" charset="0"/>
              </a:rPr>
              <a:t>Systematic uncertainties</a:t>
            </a:r>
            <a:endParaRPr kumimoji="1" lang="ja-JP" altLang="en-US">
              <a:solidFill>
                <a:srgbClr val="002060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B0AD06F9-8C46-CB48-92BB-75619608E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78" y="2096814"/>
            <a:ext cx="8747378" cy="3247696"/>
          </a:xfr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9B78DF2-308F-284C-A3C4-21F61989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4377127-ECEA-3046-BD78-AC36D23B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70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3603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FD030A-E90A-C84D-8F50-D54E4B17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65886"/>
          </a:xfrm>
        </p:spPr>
        <p:txBody>
          <a:bodyPr/>
          <a:lstStyle/>
          <a:p>
            <a:pPr algn="l"/>
            <a:r>
              <a:rPr kumimoji="1" lang="en-US" altLang="ja-JP" dirty="0">
                <a:solidFill>
                  <a:srgbClr val="002060"/>
                </a:solidFill>
                <a:latin typeface="Comic Sans MS" panose="030F0902030302020204" pitchFamily="66" charset="0"/>
              </a:rPr>
              <a:t>Systematic uncertainties</a:t>
            </a:r>
            <a:endParaRPr kumimoji="1" lang="ja-JP" altLang="en-US">
              <a:solidFill>
                <a:srgbClr val="002060"/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9B78DF2-308F-284C-A3C4-21F61989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4377127-ECEA-3046-BD78-AC36D23B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71</a:t>
            </a:fld>
            <a:endParaRPr kumimoji="1" lang="ja-JP" altLang="en-US"/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10A3CAA2-4222-054F-AC00-B85A6C729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68" y="2081049"/>
            <a:ext cx="8524356" cy="3375982"/>
          </a:xfrm>
        </p:spPr>
      </p:pic>
    </p:spTree>
    <p:extLst>
      <p:ext uri="{BB962C8B-B14F-4D97-AF65-F5344CB8AC3E}">
        <p14:creationId xmlns:p14="http://schemas.microsoft.com/office/powerpoint/2010/main" val="386883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224F95E-7F9F-724E-A7CB-4BC4F329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95F2CC0-08FF-E64A-BADB-678B3630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9E9EF67-56BB-1240-BB85-D72F46A57094}"/>
              </a:ext>
            </a:extLst>
          </p:cNvPr>
          <p:cNvSpPr/>
          <p:nvPr/>
        </p:nvSpPr>
        <p:spPr>
          <a:xfrm>
            <a:off x="1700463" y="1796717"/>
            <a:ext cx="6633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800" b="1" dirty="0">
                <a:solidFill>
                  <a:srgbClr val="000090"/>
                </a:solidFill>
                <a:latin typeface="Comic Sans MS"/>
                <a:cs typeface="Comic Sans MS"/>
              </a:rPr>
              <a:t>Introduction of </a:t>
            </a:r>
            <a:br>
              <a:rPr lang="en-US" altLang="ja-JP" sz="4800" b="1" dirty="0">
                <a:solidFill>
                  <a:srgbClr val="000090"/>
                </a:solidFill>
                <a:latin typeface="Comic Sans MS"/>
                <a:cs typeface="Comic Sans MS"/>
              </a:rPr>
            </a:br>
            <a:r>
              <a:rPr lang="en-US" altLang="ja-JP" sz="4800" b="1" dirty="0">
                <a:solidFill>
                  <a:srgbClr val="000090"/>
                </a:solidFill>
                <a:latin typeface="Comic Sans MS"/>
                <a:cs typeface="Comic Sans MS"/>
              </a:rPr>
              <a:t>Belle</a:t>
            </a:r>
            <a:r>
              <a:rPr lang="en-US" altLang="en-US" sz="4800" b="1" dirty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US" altLang="ja-JP" sz="4800" b="1" dirty="0">
                <a:solidFill>
                  <a:srgbClr val="000090"/>
                </a:solidFill>
                <a:latin typeface="Comic Sans MS"/>
                <a:cs typeface="Comic Sans MS"/>
              </a:rPr>
              <a:t>experiment</a:t>
            </a:r>
            <a:br>
              <a:rPr lang="en-US" altLang="ja-JP" sz="4800" b="1" dirty="0">
                <a:solidFill>
                  <a:srgbClr val="000090"/>
                </a:solidFill>
                <a:latin typeface="Comic Sans MS"/>
                <a:cs typeface="Comic Sans MS"/>
              </a:rPr>
            </a:br>
            <a:r>
              <a:rPr lang="en-US" altLang="ja-JP" sz="4800" b="1" dirty="0">
                <a:solidFill>
                  <a:srgbClr val="000090"/>
                </a:solidFill>
                <a:latin typeface="Comic Sans MS"/>
                <a:cs typeface="Comic Sans MS"/>
              </a:rPr>
              <a:t>(for theorists)</a:t>
            </a:r>
            <a:endParaRPr lang="ja-JP" altLang="en-US" sz="4800"/>
          </a:p>
        </p:txBody>
      </p:sp>
    </p:spTree>
    <p:extLst>
      <p:ext uri="{BB962C8B-B14F-4D97-AF65-F5344CB8AC3E}">
        <p14:creationId xmlns:p14="http://schemas.microsoft.com/office/powerpoint/2010/main" val="135525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929CB7D5-E6D6-E245-AE85-A2F7A5B4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de-DE" altLang="ja-JP"/>
              <a:t>ECT*, Trento, Italy, Sept. 26, 2019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9A2B7B5-692F-B94A-9408-5711AF080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A2A6-B584-4842-9691-8B9C63F1E30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1DD69F7-4481-194B-999D-28417AF8D23A}"/>
              </a:ext>
            </a:extLst>
          </p:cNvPr>
          <p:cNvSpPr/>
          <p:nvPr/>
        </p:nvSpPr>
        <p:spPr>
          <a:xfrm>
            <a:off x="838199" y="612845"/>
            <a:ext cx="7599947" cy="3734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4000" dirty="0">
                <a:solidFill>
                  <a:srgbClr val="000090"/>
                </a:solidFill>
                <a:latin typeface="Comic Sans MS"/>
                <a:cs typeface="Comic Sans MS"/>
              </a:rPr>
              <a:t>Belle</a:t>
            </a:r>
            <a:r>
              <a:rPr lang="en-US" altLang="en-US" sz="4000" dirty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US" altLang="ja-JP" sz="4000" dirty="0">
                <a:solidFill>
                  <a:srgbClr val="000090"/>
                </a:solidFill>
                <a:latin typeface="Comic Sans MS"/>
                <a:cs typeface="Comic Sans MS"/>
              </a:rPr>
              <a:t>experiment is the experiment at </a:t>
            </a:r>
            <a:r>
              <a:rPr lang="en-US" altLang="ja-JP" sz="4000" u="sng" dirty="0">
                <a:solidFill>
                  <a:srgbClr val="000090"/>
                </a:solidFill>
                <a:latin typeface="Comic Sans MS"/>
                <a:cs typeface="Comic Sans MS"/>
              </a:rPr>
              <a:t>KEK B factory</a:t>
            </a:r>
            <a:r>
              <a:rPr lang="ja-JP" altLang="en-US" sz="4000" u="sng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US" altLang="ja-JP" sz="4000" dirty="0">
                <a:solidFill>
                  <a:srgbClr val="000090"/>
                </a:solidFill>
                <a:latin typeface="Comic Sans MS"/>
                <a:cs typeface="Comic Sans MS"/>
              </a:rPr>
              <a:t>with</a:t>
            </a:r>
            <a:r>
              <a:rPr lang="ja-JP" altLang="en-US" sz="400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US" altLang="ja-JP" sz="4000" u="sng" dirty="0">
                <a:solidFill>
                  <a:srgbClr val="000090"/>
                </a:solidFill>
                <a:latin typeface="Comic Sans MS"/>
                <a:cs typeface="Comic Sans MS"/>
              </a:rPr>
              <a:t>Belle</a:t>
            </a:r>
            <a:r>
              <a:rPr lang="ja-JP" altLang="en-US" sz="4000" u="sng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US" altLang="ja-JP" sz="4000" u="sng" dirty="0">
                <a:solidFill>
                  <a:srgbClr val="000090"/>
                </a:solidFill>
                <a:latin typeface="Comic Sans MS"/>
                <a:cs typeface="Comic Sans MS"/>
              </a:rPr>
              <a:t>detector </a:t>
            </a:r>
            <a:r>
              <a:rPr lang="en-US" altLang="ja-JP" sz="4000" dirty="0">
                <a:solidFill>
                  <a:srgbClr val="000090"/>
                </a:solidFill>
                <a:latin typeface="Comic Sans MS"/>
                <a:cs typeface="Comic Sans MS"/>
              </a:rPr>
              <a:t>dedicated for the CP violation physics of B mesons</a:t>
            </a:r>
            <a:endParaRPr lang="ja-JP" altLang="en-US" sz="4000"/>
          </a:p>
        </p:txBody>
      </p:sp>
    </p:spTree>
    <p:extLst>
      <p:ext uri="{BB962C8B-B14F-4D97-AF65-F5344CB8AC3E}">
        <p14:creationId xmlns:p14="http://schemas.microsoft.com/office/powerpoint/2010/main" val="196645610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5398</TotalTime>
  <Words>1910</Words>
  <Application>Microsoft Macintosh PowerPoint</Application>
  <PresentationFormat>画面に合わせる (4:3)</PresentationFormat>
  <Paragraphs>399</Paragraphs>
  <Slides>71</Slides>
  <Notes>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71</vt:i4>
      </vt:variant>
    </vt:vector>
  </HeadingPairs>
  <TitlesOfParts>
    <vt:vector size="81" baseType="lpstr">
      <vt:lpstr>Arial</vt:lpstr>
      <vt:lpstr>Avenir Next</vt:lpstr>
      <vt:lpstr>Calibri</vt:lpstr>
      <vt:lpstr>Cambria Math</vt:lpstr>
      <vt:lpstr>Comic Sans MS</vt:lpstr>
      <vt:lpstr>Symbol</vt:lpstr>
      <vt:lpstr>Times New Roman</vt:lpstr>
      <vt:lpstr>Verdana</vt:lpstr>
      <vt:lpstr>ホワイト</vt:lpstr>
      <vt:lpstr>数式</vt:lpstr>
      <vt:lpstr>Diquark correlations and production cross section of baryons at Belle</vt:lpstr>
      <vt:lpstr>Outline</vt:lpstr>
      <vt:lpstr>Outline</vt:lpstr>
      <vt:lpstr>Motivation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KEK B factory</vt:lpstr>
      <vt:lpstr>PowerPoint プレゼンテーション</vt:lpstr>
      <vt:lpstr>PowerPoint プレゼンテーション</vt:lpstr>
      <vt:lpstr>Cross section and luminosity</vt:lpstr>
      <vt:lpstr>PowerPoint プレゼンテーション</vt:lpstr>
      <vt:lpstr>Upsilon(4S) production rate</vt:lpstr>
      <vt:lpstr>PowerPoint プレゼンテーション</vt:lpstr>
      <vt:lpstr>PowerPoint プレゼンテーション</vt:lpstr>
      <vt:lpstr>Belle detector  (already disassembled)</vt:lpstr>
      <vt:lpstr>PowerPoint プレゼンテーション</vt:lpstr>
      <vt:lpstr>PowerPoint プレゼンテーション</vt:lpstr>
      <vt:lpstr>Data analyses at Belle</vt:lpstr>
      <vt:lpstr>Physics runs</vt:lpstr>
      <vt:lpstr>PowerPoint プレゼンテーション</vt:lpstr>
      <vt:lpstr>Belle II Experiment</vt:lpstr>
      <vt:lpstr>PowerPoint プレゼンテーション</vt:lpstr>
      <vt:lpstr>Used data</vt:lpstr>
      <vt:lpstr>Reconstruction of S=-1 hyperons</vt:lpstr>
      <vt:lpstr>PowerPoint プレゼンテーション</vt:lpstr>
      <vt:lpstr>Reconstruction of S=-1 hyperons</vt:lpstr>
      <vt:lpstr>Reconstruction of S=-2, -3 hyperons</vt:lpstr>
      <vt:lpstr>PowerPoint プレゼンテーション</vt:lpstr>
      <vt:lpstr>Reconstruction of S=-2, -3 hyperons</vt:lpstr>
      <vt:lpstr>Reconstruction of charmed baryons</vt:lpstr>
      <vt:lpstr>Reconstruction of charmed baryons</vt:lpstr>
      <vt:lpstr>Reconstruction of charmed baryons</vt:lpstr>
      <vt:lpstr>Reconstruction of charmed baryons</vt:lpstr>
      <vt:lpstr>PowerPoint プレゼンテーション</vt:lpstr>
      <vt:lpstr>Inclusive cross sections:hyperons</vt:lpstr>
      <vt:lpstr>Inclusive cross sections:hyperons</vt:lpstr>
      <vt:lpstr>Inclusive cross sections:hyperons</vt:lpstr>
      <vt:lpstr>Inclusive cross sections: charmed baryons</vt:lpstr>
      <vt:lpstr>Inclusive cross sections: charmed</vt:lpstr>
      <vt:lpstr>Inclusive cross sections: charmed</vt:lpstr>
      <vt:lpstr>Inclusive cross sections: charmed</vt:lpstr>
      <vt:lpstr>Comparison of visible cross section with previous measurements</vt:lpstr>
      <vt:lpstr>Comparison of visible cross section with previous measurements</vt:lpstr>
      <vt:lpstr>Comparison of visible cross section with previous measurements</vt:lpstr>
      <vt:lpstr>PowerPoint プレゼンテーション</vt:lpstr>
      <vt:lpstr>Feed down</vt:lpstr>
      <vt:lpstr>Feed down</vt:lpstr>
      <vt:lpstr>Feed down</vt:lpstr>
      <vt:lpstr>Feed down</vt:lpstr>
      <vt:lpstr>Feed down</vt:lpstr>
      <vt:lpstr>PowerPoint プレゼンテーション</vt:lpstr>
      <vt:lpstr>Direct production cross sections</vt:lpstr>
      <vt:lpstr>Direct production cross sections</vt:lpstr>
      <vt:lpstr>Hyperon results</vt:lpstr>
      <vt:lpstr>Hyperon results</vt:lpstr>
      <vt:lpstr>Charmed baryon results</vt:lpstr>
      <vt:lpstr>PowerPoint プレゼンテーション</vt:lpstr>
      <vt:lpstr>Discussion</vt:lpstr>
      <vt:lpstr>Discussion</vt:lpstr>
      <vt:lpstr>Discussion</vt:lpstr>
      <vt:lpstr>Discussion</vt:lpstr>
      <vt:lpstr>Summary</vt:lpstr>
      <vt:lpstr>Summary</vt:lpstr>
      <vt:lpstr>Summary</vt:lpstr>
      <vt:lpstr>Summary</vt:lpstr>
      <vt:lpstr>PowerPoint プレゼンテーション</vt:lpstr>
      <vt:lpstr>Systematic uncertainties</vt:lpstr>
      <vt:lpstr>Systematic uncertainties</vt:lpstr>
    </vt:vector>
  </TitlesOfParts>
  <Company>昭和薬科大学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Hadron physics at Belle</dc:title>
  <dc:creator>瀧澤 誠</dc:creator>
  <cp:lastModifiedBy>瀧澤 誠</cp:lastModifiedBy>
  <cp:revision>320</cp:revision>
  <dcterms:created xsi:type="dcterms:W3CDTF">2012-11-27T05:27:12Z</dcterms:created>
  <dcterms:modified xsi:type="dcterms:W3CDTF">2019-09-22T07:46:53Z</dcterms:modified>
</cp:coreProperties>
</file>